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3.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130" r:id="rId2"/>
    <p:sldId id="2143" r:id="rId3"/>
    <p:sldId id="2089" r:id="rId4"/>
    <p:sldId id="2090" r:id="rId5"/>
    <p:sldId id="2091" r:id="rId6"/>
    <p:sldId id="2160" r:id="rId7"/>
    <p:sldId id="2092" r:id="rId8"/>
    <p:sldId id="2165" r:id="rId9"/>
    <p:sldId id="2093" r:id="rId10"/>
    <p:sldId id="2094" r:id="rId11"/>
    <p:sldId id="2164" r:id="rId12"/>
    <p:sldId id="2095" r:id="rId13"/>
    <p:sldId id="2096" r:id="rId14"/>
    <p:sldId id="2097" r:id="rId15"/>
    <p:sldId id="2161" r:id="rId16"/>
    <p:sldId id="2098" r:id="rId17"/>
    <p:sldId id="2099" r:id="rId18"/>
    <p:sldId id="2132" r:id="rId19"/>
    <p:sldId id="2157" r:id="rId20"/>
    <p:sldId id="2139"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0F8F8"/>
    <a:srgbClr val="003300"/>
    <a:srgbClr val="500000"/>
    <a:srgbClr val="83BC7A"/>
    <a:srgbClr val="339933"/>
    <a:srgbClr val="6C4800"/>
    <a:srgbClr val="663300"/>
    <a:srgbClr val="996600"/>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3464" autoAdjust="0"/>
    <p:restoredTop sz="77839" autoAdjust="0"/>
  </p:normalViewPr>
  <p:slideViewPr>
    <p:cSldViewPr snapToGrid="0">
      <p:cViewPr>
        <p:scale>
          <a:sx n="110" d="100"/>
          <a:sy n="110" d="100"/>
        </p:scale>
        <p:origin x="-1518" y="-198"/>
      </p:cViewPr>
      <p:guideLst>
        <p:guide orient="horz" pos="1620"/>
        <p:guide pos="2880"/>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Q:\B!%20Dusil,%20Gabriel\Employment\Dusil.com\Portfolio%20-%20Gabriel%20Dusil%20(Keynote&#8482;%20'14,%20v2.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A!%20Dusil,%20Gabriel\Employment\Visual%20Unity\Portfolio%20-%20Gabriel%20Dusil%20(Keynote&#8482;%20'14,%20v2.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Q:\B!%20Dusil,%20Gabriel\Employment\Dusil.com\Portfolio%20-%20Gabriel%20Dusil%20(Keynote&#8482;%20'14,%20v2.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Q:\B!%20Dusil,%20Gabriel\Employment\Dusil.com\Portfolio%20-%20Gabriel%20Dusil%20(Keynote&#8482;%20'14,%20v2.2).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Q:\B!%20Dusil,%20Gabriel\Employment\Dusil.com\Portfolio%20-%20Gabriel%20Dusil%20(Keynote&#8482;%20'14,%20v2.2).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A!%20Dusil,%20Gabriel\Employment\Visual%20Unity\Management%20-%20Gabriel%20Dusil%20(Keynote,%20v1.4,%20confidential).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U:\B!%20Dusil,%20Gabriel\Employment\Visual%20Unity\Management%20-%20Gabriel%20Dusil%20(Keynote&#8482;,%20v1.9).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Q:\B!%20Dusil,%20Gabriel\Employment\Dusil.com\Portfolio%20-%20Gabriel%20Dusil%20(Keynote&#8482;%20'14,%20v2.2).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Q:\B!%20Dusil,%20Gabriel\Employment\Dusil.com\Portfolio%20-%20Gabriel%20Dusil%20(Keynote&#8482;%20'14,%20v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327679528224072"/>
          <c:y val="6.0247937676847427E-2"/>
          <c:w val="0.72493000850378897"/>
          <c:h val="0.6160989650182116"/>
        </c:manualLayout>
      </c:layout>
      <c:barChart>
        <c:barDir val="col"/>
        <c:grouping val="stacked"/>
        <c:varyColors val="0"/>
        <c:ser>
          <c:idx val="3"/>
          <c:order val="1"/>
          <c:tx>
            <c:strRef>
              <c:f>Cinema!$A$4</c:f>
              <c:strCache>
                <c:ptCount val="1"/>
                <c:pt idx="0">
                  <c:v>USA Box Office</c:v>
                </c:pt>
              </c:strCache>
            </c:strRef>
          </c:tx>
          <c:spPr>
            <a:solidFill>
              <a:schemeClr val="accent4">
                <a:lumMod val="75000"/>
              </a:schemeClr>
            </a:solidFill>
            <a:ln>
              <a:noFill/>
            </a:ln>
            <a:effectLst/>
          </c:spPr>
          <c:invertIfNegative val="0"/>
          <c:cat>
            <c:numRef>
              <c:f>Cinema!$G$2:$U$2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formatCode="General&quot;F&quot;">
                  <c:v>2014</c:v>
                </c:pt>
              </c:numCache>
            </c:numRef>
          </c:cat>
          <c:val>
            <c:numRef>
              <c:f>Cinema!$G$4:$U$4</c:f>
              <c:numCache>
                <c:formatCode>General</c:formatCode>
                <c:ptCount val="15"/>
                <c:pt idx="0">
                  <c:v>7.48</c:v>
                </c:pt>
                <c:pt idx="1">
                  <c:v>8.1300000000000008</c:v>
                </c:pt>
                <c:pt idx="2">
                  <c:v>9.19</c:v>
                </c:pt>
                <c:pt idx="3">
                  <c:v>9.35</c:v>
                </c:pt>
                <c:pt idx="4">
                  <c:v>9.11</c:v>
                </c:pt>
                <c:pt idx="5">
                  <c:v>8.93</c:v>
                </c:pt>
                <c:pt idx="6">
                  <c:v>9.25</c:v>
                </c:pt>
                <c:pt idx="7">
                  <c:v>9.6300000000000008</c:v>
                </c:pt>
                <c:pt idx="8">
                  <c:v>9.9499999999999993</c:v>
                </c:pt>
                <c:pt idx="9">
                  <c:v>10.65</c:v>
                </c:pt>
                <c:pt idx="10">
                  <c:v>10.54</c:v>
                </c:pt>
                <c:pt idx="11">
                  <c:v>10.19</c:v>
                </c:pt>
                <c:pt idx="12">
                  <c:v>10.83</c:v>
                </c:pt>
                <c:pt idx="13">
                  <c:v>10.9</c:v>
                </c:pt>
                <c:pt idx="14">
                  <c:v>10.029999999999999</c:v>
                </c:pt>
              </c:numCache>
            </c:numRef>
          </c:val>
        </c:ser>
        <c:dLbls>
          <c:showLegendKey val="0"/>
          <c:showVal val="0"/>
          <c:showCatName val="0"/>
          <c:showSerName val="0"/>
          <c:showPercent val="0"/>
          <c:showBubbleSize val="0"/>
        </c:dLbls>
        <c:gapWidth val="4"/>
        <c:overlap val="100"/>
        <c:axId val="75748096"/>
        <c:axId val="75750016"/>
      </c:barChart>
      <c:lineChart>
        <c:grouping val="standard"/>
        <c:varyColors val="0"/>
        <c:ser>
          <c:idx val="0"/>
          <c:order val="0"/>
          <c:tx>
            <c:strRef>
              <c:f>Cinema!$A$63</c:f>
              <c:strCache>
                <c:ptCount val="1"/>
                <c:pt idx="0">
                  <c:v>Average Ticket Price</c:v>
                </c:pt>
              </c:strCache>
            </c:strRef>
          </c:tx>
          <c:spPr>
            <a:ln w="101600">
              <a:solidFill>
                <a:schemeClr val="accent4">
                  <a:lumMod val="40000"/>
                  <a:lumOff val="60000"/>
                </a:schemeClr>
              </a:solidFill>
            </a:ln>
            <a:effectLst/>
          </c:spPr>
          <c:marker>
            <c:symbol val="square"/>
            <c:size val="16"/>
            <c:spPr>
              <a:solidFill>
                <a:schemeClr val="accent4">
                  <a:lumMod val="60000"/>
                  <a:lumOff val="40000"/>
                </a:schemeClr>
              </a:solidFill>
              <a:ln w="50800">
                <a:noFill/>
              </a:ln>
              <a:effectLst/>
            </c:spPr>
          </c:marker>
          <c:cat>
            <c:numRef>
              <c:f>Cinema!$G$2:$U$2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formatCode="General&quot;F&quot;">
                  <c:v>2014</c:v>
                </c:pt>
              </c:numCache>
            </c:numRef>
          </c:cat>
          <c:val>
            <c:numRef>
              <c:f>Cinema!$G$5:$U$5</c:f>
              <c:numCache>
                <c:formatCode>General</c:formatCode>
                <c:ptCount val="15"/>
                <c:pt idx="0">
                  <c:v>5.39</c:v>
                </c:pt>
                <c:pt idx="1">
                  <c:v>5.66</c:v>
                </c:pt>
                <c:pt idx="2">
                  <c:v>5.81</c:v>
                </c:pt>
                <c:pt idx="3">
                  <c:v>6.03</c:v>
                </c:pt>
                <c:pt idx="4">
                  <c:v>6.21</c:v>
                </c:pt>
                <c:pt idx="5">
                  <c:v>6.41</c:v>
                </c:pt>
                <c:pt idx="6">
                  <c:v>6.55</c:v>
                </c:pt>
                <c:pt idx="7">
                  <c:v>6.88</c:v>
                </c:pt>
                <c:pt idx="8">
                  <c:v>7.18</c:v>
                </c:pt>
                <c:pt idx="9">
                  <c:v>7.5</c:v>
                </c:pt>
                <c:pt idx="10">
                  <c:v>7.89</c:v>
                </c:pt>
                <c:pt idx="11">
                  <c:v>7.93</c:v>
                </c:pt>
                <c:pt idx="12">
                  <c:v>7.96</c:v>
                </c:pt>
                <c:pt idx="13">
                  <c:v>8.1300000000000008</c:v>
                </c:pt>
                <c:pt idx="14">
                  <c:v>8.1199999999999992</c:v>
                </c:pt>
              </c:numCache>
            </c:numRef>
          </c:val>
          <c:smooth val="0"/>
        </c:ser>
        <c:dLbls>
          <c:showLegendKey val="0"/>
          <c:showVal val="0"/>
          <c:showCatName val="0"/>
          <c:showSerName val="0"/>
          <c:showPercent val="0"/>
          <c:showBubbleSize val="0"/>
        </c:dLbls>
        <c:marker val="1"/>
        <c:smooth val="0"/>
        <c:axId val="75758208"/>
        <c:axId val="75756288"/>
      </c:lineChart>
      <c:catAx>
        <c:axId val="75748096"/>
        <c:scaling>
          <c:orientation val="minMax"/>
        </c:scaling>
        <c:delete val="0"/>
        <c:axPos val="b"/>
        <c:numFmt formatCode="General" sourceLinked="1"/>
        <c:majorTickMark val="out"/>
        <c:minorTickMark val="none"/>
        <c:tickLblPos val="low"/>
        <c:spPr>
          <a:ln>
            <a:noFill/>
          </a:ln>
        </c:spPr>
        <c:txPr>
          <a:bodyPr rot="-1200000" vert="horz"/>
          <a:lstStyle/>
          <a:p>
            <a:pPr>
              <a:defRPr>
                <a:solidFill>
                  <a:schemeClr val="bg1">
                    <a:lumMod val="75000"/>
                  </a:schemeClr>
                </a:solidFill>
              </a:defRPr>
            </a:pPr>
            <a:endParaRPr lang="en-US"/>
          </a:p>
        </c:txPr>
        <c:crossAx val="75750016"/>
        <c:crosses val="autoZero"/>
        <c:auto val="1"/>
        <c:lblAlgn val="ctr"/>
        <c:lblOffset val="100"/>
        <c:tickLblSkip val="2"/>
        <c:noMultiLvlLbl val="0"/>
      </c:catAx>
      <c:valAx>
        <c:axId val="75750016"/>
        <c:scaling>
          <c:orientation val="minMax"/>
          <c:max val="11.9"/>
          <c:min val="0"/>
        </c:scaling>
        <c:delete val="0"/>
        <c:axPos val="l"/>
        <c:majorGridlines>
          <c:spPr>
            <a:ln>
              <a:gradFill flip="none" rotWithShape="1">
                <a:gsLst>
                  <a:gs pos="0">
                    <a:schemeClr val="accent4">
                      <a:lumMod val="40000"/>
                      <a:lumOff val="60000"/>
                    </a:schemeClr>
                  </a:gs>
                  <a:gs pos="100000">
                    <a:schemeClr val="accent4">
                      <a:lumMod val="40000"/>
                      <a:lumOff val="60000"/>
                      <a:alpha val="20000"/>
                    </a:schemeClr>
                  </a:gs>
                </a:gsLst>
                <a:lin ang="0" scaled="1"/>
                <a:tileRect/>
              </a:gradFill>
            </a:ln>
          </c:spPr>
        </c:majorGridlines>
        <c:title>
          <c:tx>
            <c:rich>
              <a:bodyPr rot="-5400000" vert="horz"/>
              <a:lstStyle/>
              <a:p>
                <a:pPr>
                  <a:defRPr>
                    <a:solidFill>
                      <a:schemeClr val="accent4">
                        <a:lumMod val="75000"/>
                      </a:schemeClr>
                    </a:solidFill>
                  </a:defRPr>
                </a:pPr>
                <a:r>
                  <a:rPr lang="en-US">
                    <a:solidFill>
                      <a:schemeClr val="accent4">
                        <a:lumMod val="75000"/>
                      </a:schemeClr>
                    </a:solidFill>
                  </a:rPr>
                  <a:t>Box Office (billion US$)</a:t>
                </a:r>
              </a:p>
            </c:rich>
          </c:tx>
          <c:layout>
            <c:manualLayout>
              <c:xMode val="edge"/>
              <c:yMode val="edge"/>
              <c:x val="8.1874735617520535E-3"/>
              <c:y val="6.1416709678548662E-2"/>
            </c:manualLayout>
          </c:layout>
          <c:overlay val="0"/>
        </c:title>
        <c:numFmt formatCode="0.0" sourceLinked="0"/>
        <c:majorTickMark val="none"/>
        <c:minorTickMark val="none"/>
        <c:tickLblPos val="low"/>
        <c:spPr>
          <a:ln>
            <a:noFill/>
          </a:ln>
        </c:spPr>
        <c:txPr>
          <a:bodyPr/>
          <a:lstStyle/>
          <a:p>
            <a:pPr>
              <a:defRPr>
                <a:solidFill>
                  <a:schemeClr val="accent4">
                    <a:lumMod val="75000"/>
                  </a:schemeClr>
                </a:solidFill>
              </a:defRPr>
            </a:pPr>
            <a:endParaRPr lang="en-US"/>
          </a:p>
        </c:txPr>
        <c:crossAx val="75748096"/>
        <c:crosses val="autoZero"/>
        <c:crossBetween val="between"/>
        <c:majorUnit val="4"/>
      </c:valAx>
      <c:valAx>
        <c:axId val="75756288"/>
        <c:scaling>
          <c:orientation val="minMax"/>
          <c:max val="8.8000000000000007"/>
          <c:min val="5"/>
        </c:scaling>
        <c:delete val="0"/>
        <c:axPos val="l"/>
        <c:title>
          <c:tx>
            <c:rich>
              <a:bodyPr rot="-5400000" vert="horz"/>
              <a:lstStyle/>
              <a:p>
                <a:pPr>
                  <a:defRPr>
                    <a:solidFill>
                      <a:schemeClr val="accent4">
                        <a:lumMod val="60000"/>
                        <a:lumOff val="40000"/>
                      </a:schemeClr>
                    </a:solidFill>
                  </a:defRPr>
                </a:pPr>
                <a:r>
                  <a:rPr lang="en-US">
                    <a:solidFill>
                      <a:schemeClr val="accent4">
                        <a:lumMod val="60000"/>
                        <a:lumOff val="40000"/>
                      </a:schemeClr>
                    </a:solidFill>
                  </a:rPr>
                  <a:t>Ticket Price</a:t>
                </a:r>
              </a:p>
            </c:rich>
          </c:tx>
          <c:layout>
            <c:manualLayout>
              <c:xMode val="edge"/>
              <c:yMode val="edge"/>
              <c:x val="0.94878768021921145"/>
              <c:y val="0.25872959853001076"/>
            </c:manualLayout>
          </c:layout>
          <c:overlay val="0"/>
        </c:title>
        <c:numFmt formatCode="&quot;$&quot;#,##0" sourceLinked="0"/>
        <c:majorTickMark val="out"/>
        <c:minorTickMark val="none"/>
        <c:tickLblPos val="high"/>
        <c:spPr>
          <a:ln>
            <a:noFill/>
          </a:ln>
        </c:spPr>
        <c:txPr>
          <a:bodyPr/>
          <a:lstStyle/>
          <a:p>
            <a:pPr>
              <a:defRPr>
                <a:solidFill>
                  <a:schemeClr val="accent4">
                    <a:lumMod val="60000"/>
                    <a:lumOff val="40000"/>
                  </a:schemeClr>
                </a:solidFill>
              </a:defRPr>
            </a:pPr>
            <a:endParaRPr lang="en-US"/>
          </a:p>
        </c:txPr>
        <c:crossAx val="75758208"/>
        <c:crosses val="autoZero"/>
        <c:crossBetween val="between"/>
        <c:majorUnit val="1"/>
      </c:valAx>
      <c:catAx>
        <c:axId val="75758208"/>
        <c:scaling>
          <c:orientation val="minMax"/>
        </c:scaling>
        <c:delete val="1"/>
        <c:axPos val="b"/>
        <c:numFmt formatCode="General" sourceLinked="1"/>
        <c:majorTickMark val="out"/>
        <c:minorTickMark val="none"/>
        <c:tickLblPos val="nextTo"/>
        <c:crossAx val="75756288"/>
        <c:crosses val="autoZero"/>
        <c:auto val="1"/>
        <c:lblAlgn val="ctr"/>
        <c:lblOffset val="100"/>
        <c:noMultiLvlLbl val="0"/>
      </c:catAx>
      <c:spPr>
        <a:noFill/>
        <a:ln w="12700">
          <a:noFill/>
        </a:ln>
      </c:spPr>
    </c:plotArea>
    <c:plotVisOnly val="1"/>
    <c:dispBlanksAs val="zero"/>
    <c:showDLblsOverMax val="0"/>
  </c:chart>
  <c:spPr>
    <a:noFill/>
    <a:ln>
      <a:noFill/>
    </a:ln>
  </c:spPr>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2476308792239518E-2"/>
          <c:y val="6.2360935555594958E-2"/>
          <c:w val="0.85204003405562334"/>
          <c:h val="0.63828969222387477"/>
        </c:manualLayout>
      </c:layout>
      <c:barChart>
        <c:barDir val="col"/>
        <c:grouping val="stacked"/>
        <c:varyColors val="0"/>
        <c:ser>
          <c:idx val="3"/>
          <c:order val="0"/>
          <c:tx>
            <c:strRef>
              <c:f>Cinema!$A$4</c:f>
              <c:strCache>
                <c:ptCount val="1"/>
                <c:pt idx="0">
                  <c:v>USA Box Office</c:v>
                </c:pt>
              </c:strCache>
            </c:strRef>
          </c:tx>
          <c:spPr>
            <a:solidFill>
              <a:schemeClr val="accent4">
                <a:lumMod val="75000"/>
              </a:schemeClr>
            </a:solidFill>
            <a:ln>
              <a:noFill/>
            </a:ln>
            <a:effectLst/>
          </c:spPr>
          <c:invertIfNegative val="0"/>
          <c:cat>
            <c:strRef>
              <c:f>Cinema!$G$2:$U$2</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2014F</c:v>
                </c:pt>
              </c:strCache>
            </c:strRef>
          </c:cat>
          <c:val>
            <c:numRef>
              <c:f>Cinema!$G$4:$U$4</c:f>
              <c:numCache>
                <c:formatCode>General</c:formatCode>
                <c:ptCount val="15"/>
                <c:pt idx="0">
                  <c:v>7.48</c:v>
                </c:pt>
                <c:pt idx="1">
                  <c:v>8.1300000000000008</c:v>
                </c:pt>
                <c:pt idx="2">
                  <c:v>9.19</c:v>
                </c:pt>
                <c:pt idx="3">
                  <c:v>9.35</c:v>
                </c:pt>
                <c:pt idx="4">
                  <c:v>9.11</c:v>
                </c:pt>
                <c:pt idx="5">
                  <c:v>8.93</c:v>
                </c:pt>
                <c:pt idx="6">
                  <c:v>9.25</c:v>
                </c:pt>
                <c:pt idx="7">
                  <c:v>9.6300000000000008</c:v>
                </c:pt>
                <c:pt idx="8">
                  <c:v>9.9499999999999993</c:v>
                </c:pt>
                <c:pt idx="9">
                  <c:v>10.65</c:v>
                </c:pt>
                <c:pt idx="10">
                  <c:v>10.54</c:v>
                </c:pt>
                <c:pt idx="11">
                  <c:v>10.19</c:v>
                </c:pt>
                <c:pt idx="12">
                  <c:v>10.83</c:v>
                </c:pt>
                <c:pt idx="13">
                  <c:v>10.9</c:v>
                </c:pt>
                <c:pt idx="14">
                  <c:v>10.029999999999999</c:v>
                </c:pt>
              </c:numCache>
            </c:numRef>
          </c:val>
        </c:ser>
        <c:ser>
          <c:idx val="0"/>
          <c:order val="1"/>
          <c:tx>
            <c:strRef>
              <c:f>Cinema!$A$6</c:f>
              <c:strCache>
                <c:ptCount val="1"/>
                <c:pt idx="0">
                  <c:v>Int'l Box Office (non-USA)</c:v>
                </c:pt>
              </c:strCache>
            </c:strRef>
          </c:tx>
          <c:spPr>
            <a:solidFill>
              <a:schemeClr val="accent4">
                <a:lumMod val="40000"/>
                <a:lumOff val="60000"/>
              </a:schemeClr>
            </a:solidFill>
            <a:ln>
              <a:noFill/>
            </a:ln>
            <a:effectLst/>
          </c:spPr>
          <c:invertIfNegative val="0"/>
          <c:cat>
            <c:strRef>
              <c:f>Cinema!$G$2:$U$2</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2014F</c:v>
                </c:pt>
              </c:strCache>
            </c:strRef>
          </c:cat>
          <c:val>
            <c:numRef>
              <c:f>Cinema!$G$6:$U$6</c:f>
              <c:numCache>
                <c:formatCode>0.0</c:formatCode>
                <c:ptCount val="15"/>
                <c:pt idx="0">
                  <c:v>8.4260000000000002</c:v>
                </c:pt>
                <c:pt idx="1">
                  <c:v>8.9600000000000009</c:v>
                </c:pt>
                <c:pt idx="2">
                  <c:v>10.06</c:v>
                </c:pt>
                <c:pt idx="3">
                  <c:v>11.095000000000002</c:v>
                </c:pt>
                <c:pt idx="4">
                  <c:v>16.523</c:v>
                </c:pt>
                <c:pt idx="5">
                  <c:v>16.8</c:v>
                </c:pt>
                <c:pt idx="6">
                  <c:v>16.3</c:v>
                </c:pt>
                <c:pt idx="7">
                  <c:v>16.600000000000001</c:v>
                </c:pt>
                <c:pt idx="8">
                  <c:v>18.100000000000001</c:v>
                </c:pt>
                <c:pt idx="9" formatCode="General">
                  <c:v>18.75</c:v>
                </c:pt>
                <c:pt idx="10" formatCode="General">
                  <c:v>21.26</c:v>
                </c:pt>
                <c:pt idx="11" formatCode="General">
                  <c:v>22.410000000000004</c:v>
                </c:pt>
                <c:pt idx="12" formatCode="General">
                  <c:v>25.17</c:v>
                </c:pt>
                <c:pt idx="13" formatCode="General">
                  <c:v>27.1</c:v>
                </c:pt>
                <c:pt idx="14" formatCode="General">
                  <c:v>28.97</c:v>
                </c:pt>
              </c:numCache>
            </c:numRef>
          </c:val>
        </c:ser>
        <c:dLbls>
          <c:showLegendKey val="0"/>
          <c:showVal val="0"/>
          <c:showCatName val="0"/>
          <c:showSerName val="0"/>
          <c:showPercent val="0"/>
          <c:showBubbleSize val="0"/>
        </c:dLbls>
        <c:gapWidth val="4"/>
        <c:overlap val="100"/>
        <c:axId val="92220416"/>
        <c:axId val="92222208"/>
      </c:barChart>
      <c:catAx>
        <c:axId val="92220416"/>
        <c:scaling>
          <c:orientation val="minMax"/>
        </c:scaling>
        <c:delete val="0"/>
        <c:axPos val="b"/>
        <c:numFmt formatCode="General" sourceLinked="1"/>
        <c:majorTickMark val="out"/>
        <c:minorTickMark val="none"/>
        <c:tickLblPos val="low"/>
        <c:spPr>
          <a:ln>
            <a:noFill/>
          </a:ln>
        </c:spPr>
        <c:txPr>
          <a:bodyPr rot="-1200000" vert="horz"/>
          <a:lstStyle/>
          <a:p>
            <a:pPr>
              <a:defRPr>
                <a:solidFill>
                  <a:schemeClr val="bg1">
                    <a:lumMod val="75000"/>
                  </a:schemeClr>
                </a:solidFill>
              </a:defRPr>
            </a:pPr>
            <a:endParaRPr lang="en-US"/>
          </a:p>
        </c:txPr>
        <c:crossAx val="92222208"/>
        <c:crosses val="autoZero"/>
        <c:auto val="1"/>
        <c:lblAlgn val="ctr"/>
        <c:lblOffset val="100"/>
        <c:tickLblSkip val="2"/>
        <c:noMultiLvlLbl val="0"/>
      </c:catAx>
      <c:valAx>
        <c:axId val="92222208"/>
        <c:scaling>
          <c:orientation val="minMax"/>
          <c:max val="39.5"/>
          <c:min val="0"/>
        </c:scaling>
        <c:delete val="0"/>
        <c:axPos val="l"/>
        <c:majorGridlines>
          <c:spPr>
            <a:ln>
              <a:gradFill flip="none" rotWithShape="1">
                <a:gsLst>
                  <a:gs pos="0">
                    <a:schemeClr val="accent4">
                      <a:lumMod val="40000"/>
                      <a:lumOff val="60000"/>
                    </a:schemeClr>
                  </a:gs>
                  <a:gs pos="100000">
                    <a:schemeClr val="accent4">
                      <a:alpha val="20000"/>
                      <a:lumMod val="19000"/>
                      <a:lumOff val="81000"/>
                    </a:schemeClr>
                  </a:gs>
                </a:gsLst>
                <a:lin ang="10800000" scaled="1"/>
                <a:tileRect/>
              </a:gradFill>
            </a:ln>
          </c:spPr>
        </c:majorGridlines>
        <c:numFmt formatCode="#,##0" sourceLinked="0"/>
        <c:majorTickMark val="out"/>
        <c:minorTickMark val="none"/>
        <c:tickLblPos val="high"/>
        <c:spPr>
          <a:ln>
            <a:noFill/>
          </a:ln>
        </c:spPr>
        <c:txPr>
          <a:bodyPr/>
          <a:lstStyle/>
          <a:p>
            <a:pPr>
              <a:defRPr>
                <a:solidFill>
                  <a:schemeClr val="bg1">
                    <a:lumMod val="50000"/>
                  </a:schemeClr>
                </a:solidFill>
              </a:defRPr>
            </a:pPr>
            <a:endParaRPr lang="en-US"/>
          </a:p>
        </c:txPr>
        <c:crossAx val="92220416"/>
        <c:crosses val="autoZero"/>
        <c:crossBetween val="between"/>
        <c:majorUnit val="12"/>
      </c:valAx>
      <c:spPr>
        <a:noFill/>
        <a:ln>
          <a:noFill/>
        </a:ln>
      </c:spPr>
    </c:plotArea>
    <c:plotVisOnly val="1"/>
    <c:dispBlanksAs val="zero"/>
    <c:showDLblsOverMax val="0"/>
  </c:chart>
  <c:spPr>
    <a:noFill/>
    <a:ln>
      <a:noFill/>
    </a:ln>
  </c:spPr>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2476308792239518E-2"/>
          <c:y val="0.14637180219581913"/>
          <c:w val="0.85204003405562334"/>
          <c:h val="0.66578069380010385"/>
        </c:manualLayout>
      </c:layout>
      <c:barChart>
        <c:barDir val="col"/>
        <c:grouping val="stacked"/>
        <c:varyColors val="0"/>
        <c:ser>
          <c:idx val="0"/>
          <c:order val="0"/>
          <c:tx>
            <c:strRef>
              <c:f>Cinema!$A$6</c:f>
              <c:strCache>
                <c:ptCount val="1"/>
                <c:pt idx="0">
                  <c:v>Int'l Box Office (non-USA)</c:v>
                </c:pt>
              </c:strCache>
            </c:strRef>
          </c:tx>
          <c:spPr>
            <a:solidFill>
              <a:schemeClr val="accent4">
                <a:lumMod val="40000"/>
                <a:lumOff val="60000"/>
              </a:schemeClr>
            </a:solidFill>
            <a:ln>
              <a:noFill/>
            </a:ln>
            <a:effectLst/>
          </c:spPr>
          <c:invertIfNegative val="0"/>
          <c:cat>
            <c:numRef>
              <c:f>Cinema!$U$2:$Y$2</c:f>
              <c:numCache>
                <c:formatCode>General"F"</c:formatCode>
                <c:ptCount val="5"/>
                <c:pt idx="0">
                  <c:v>2014</c:v>
                </c:pt>
                <c:pt idx="1">
                  <c:v>2015</c:v>
                </c:pt>
                <c:pt idx="2">
                  <c:v>2016</c:v>
                </c:pt>
                <c:pt idx="3">
                  <c:v>2017</c:v>
                </c:pt>
                <c:pt idx="4">
                  <c:v>2018</c:v>
                </c:pt>
              </c:numCache>
            </c:numRef>
          </c:cat>
          <c:val>
            <c:numRef>
              <c:f>Cinema!$U$7:$Y$7</c:f>
              <c:numCache>
                <c:formatCode>General</c:formatCode>
                <c:ptCount val="5"/>
                <c:pt idx="0">
                  <c:v>38</c:v>
                </c:pt>
                <c:pt idx="1">
                  <c:v>40.1</c:v>
                </c:pt>
                <c:pt idx="2">
                  <c:v>42.2</c:v>
                </c:pt>
                <c:pt idx="3">
                  <c:v>44.5</c:v>
                </c:pt>
                <c:pt idx="4">
                  <c:v>45.9</c:v>
                </c:pt>
              </c:numCache>
            </c:numRef>
          </c:val>
        </c:ser>
        <c:dLbls>
          <c:showLegendKey val="0"/>
          <c:showVal val="0"/>
          <c:showCatName val="0"/>
          <c:showSerName val="0"/>
          <c:showPercent val="0"/>
          <c:showBubbleSize val="0"/>
        </c:dLbls>
        <c:gapWidth val="32"/>
        <c:overlap val="100"/>
        <c:axId val="76309248"/>
        <c:axId val="76310784"/>
      </c:barChart>
      <c:catAx>
        <c:axId val="76309248"/>
        <c:scaling>
          <c:orientation val="minMax"/>
        </c:scaling>
        <c:delete val="0"/>
        <c:axPos val="b"/>
        <c:numFmt formatCode="General&quot;F&quot;" sourceLinked="1"/>
        <c:majorTickMark val="out"/>
        <c:minorTickMark val="none"/>
        <c:tickLblPos val="low"/>
        <c:spPr>
          <a:ln>
            <a:noFill/>
          </a:ln>
        </c:spPr>
        <c:txPr>
          <a:bodyPr rot="-1200000" vert="horz"/>
          <a:lstStyle/>
          <a:p>
            <a:pPr>
              <a:defRPr>
                <a:solidFill>
                  <a:schemeClr val="bg1">
                    <a:lumMod val="75000"/>
                  </a:schemeClr>
                </a:solidFill>
              </a:defRPr>
            </a:pPr>
            <a:endParaRPr lang="en-US"/>
          </a:p>
        </c:txPr>
        <c:crossAx val="76310784"/>
        <c:crosses val="autoZero"/>
        <c:auto val="1"/>
        <c:lblAlgn val="ctr"/>
        <c:lblOffset val="100"/>
        <c:tickLblSkip val="2"/>
        <c:noMultiLvlLbl val="0"/>
      </c:catAx>
      <c:valAx>
        <c:axId val="76310784"/>
        <c:scaling>
          <c:orientation val="minMax"/>
          <c:max val="46"/>
          <c:min val="22"/>
        </c:scaling>
        <c:delete val="0"/>
        <c:axPos val="l"/>
        <c:majorGridlines>
          <c:spPr>
            <a:ln>
              <a:gradFill flip="none" rotWithShape="1">
                <a:gsLst>
                  <a:gs pos="0">
                    <a:schemeClr val="accent4">
                      <a:lumMod val="40000"/>
                      <a:lumOff val="60000"/>
                    </a:schemeClr>
                  </a:gs>
                  <a:gs pos="100000">
                    <a:schemeClr val="accent4">
                      <a:alpha val="20000"/>
                      <a:lumMod val="19000"/>
                      <a:lumOff val="81000"/>
                    </a:schemeClr>
                  </a:gs>
                </a:gsLst>
                <a:lin ang="10800000" scaled="1"/>
                <a:tileRect/>
              </a:gradFill>
            </a:ln>
          </c:spPr>
        </c:majorGridlines>
        <c:numFmt formatCode="#,##0" sourceLinked="0"/>
        <c:majorTickMark val="out"/>
        <c:minorTickMark val="none"/>
        <c:tickLblPos val="high"/>
        <c:spPr>
          <a:ln>
            <a:noFill/>
          </a:ln>
        </c:spPr>
        <c:txPr>
          <a:bodyPr/>
          <a:lstStyle/>
          <a:p>
            <a:pPr>
              <a:defRPr>
                <a:solidFill>
                  <a:schemeClr val="bg1">
                    <a:lumMod val="50000"/>
                  </a:schemeClr>
                </a:solidFill>
              </a:defRPr>
            </a:pPr>
            <a:endParaRPr lang="en-US"/>
          </a:p>
        </c:txPr>
        <c:crossAx val="76309248"/>
        <c:crosses val="autoZero"/>
        <c:crossBetween val="between"/>
        <c:majorUnit val="12"/>
      </c:valAx>
      <c:spPr>
        <a:noFill/>
        <a:ln>
          <a:noFill/>
        </a:ln>
      </c:spPr>
    </c:plotArea>
    <c:plotVisOnly val="1"/>
    <c:dispBlanksAs val="zero"/>
    <c:showDLblsOverMax val="0"/>
  </c:chart>
  <c:spPr>
    <a:noFill/>
    <a:ln>
      <a:noFill/>
    </a:ln>
  </c:spPr>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2615712192602433E-3"/>
          <c:y val="0.11906465338705426"/>
          <c:w val="0.77955662690291794"/>
          <c:h val="0.77261764429946966"/>
        </c:manualLayout>
      </c:layout>
      <c:barChart>
        <c:barDir val="col"/>
        <c:grouping val="stacked"/>
        <c:varyColors val="0"/>
        <c:ser>
          <c:idx val="0"/>
          <c:order val="0"/>
          <c:tx>
            <c:strRef>
              <c:f>Entertainment!$A$32</c:f>
              <c:strCache>
                <c:ptCount val="1"/>
                <c:pt idx="0">
                  <c:v>Film Production</c:v>
                </c:pt>
              </c:strCache>
            </c:strRef>
          </c:tx>
          <c:spPr>
            <a:solidFill>
              <a:schemeClr val="accent6">
                <a:lumMod val="75000"/>
              </a:schemeClr>
            </a:solidFill>
            <a:ln>
              <a:noFill/>
            </a:ln>
            <a:effectLst/>
          </c:spPr>
          <c:invertIfNegative val="0"/>
          <c:cat>
            <c:numRef>
              <c:f>Entertainment!$B$31:$H$31</c:f>
              <c:numCache>
                <c:formatCode>General</c:formatCode>
                <c:ptCount val="7"/>
                <c:pt idx="0">
                  <c:v>2005</c:v>
                </c:pt>
                <c:pt idx="1">
                  <c:v>2006</c:v>
                </c:pt>
                <c:pt idx="2">
                  <c:v>2007</c:v>
                </c:pt>
                <c:pt idx="3">
                  <c:v>2008</c:v>
                </c:pt>
                <c:pt idx="4">
                  <c:v>2009</c:v>
                </c:pt>
                <c:pt idx="5">
                  <c:v>2010</c:v>
                </c:pt>
                <c:pt idx="6">
                  <c:v>2011</c:v>
                </c:pt>
              </c:numCache>
            </c:numRef>
          </c:cat>
          <c:val>
            <c:numRef>
              <c:f>Entertainment!$B$32:$H$32</c:f>
              <c:numCache>
                <c:formatCode>General</c:formatCode>
                <c:ptCount val="7"/>
                <c:pt idx="0">
                  <c:v>5658</c:v>
                </c:pt>
                <c:pt idx="1">
                  <c:v>5255</c:v>
                </c:pt>
                <c:pt idx="2">
                  <c:v>6616</c:v>
                </c:pt>
                <c:pt idx="3">
                  <c:v>7309</c:v>
                </c:pt>
                <c:pt idx="4">
                  <c:v>7477</c:v>
                </c:pt>
                <c:pt idx="5">
                  <c:v>7545</c:v>
                </c:pt>
                <c:pt idx="6">
                  <c:v>7620</c:v>
                </c:pt>
              </c:numCache>
            </c:numRef>
          </c:val>
        </c:ser>
        <c:dLbls>
          <c:showLegendKey val="0"/>
          <c:showVal val="0"/>
          <c:showCatName val="0"/>
          <c:showSerName val="0"/>
          <c:showPercent val="0"/>
          <c:showBubbleSize val="0"/>
        </c:dLbls>
        <c:gapWidth val="16"/>
        <c:overlap val="100"/>
        <c:axId val="84112896"/>
        <c:axId val="84114432"/>
      </c:barChart>
      <c:catAx>
        <c:axId val="84112896"/>
        <c:scaling>
          <c:orientation val="minMax"/>
        </c:scaling>
        <c:delete val="0"/>
        <c:axPos val="b"/>
        <c:numFmt formatCode="General" sourceLinked="1"/>
        <c:majorTickMark val="out"/>
        <c:minorTickMark val="none"/>
        <c:tickLblPos val="low"/>
        <c:spPr>
          <a:ln>
            <a:noFill/>
          </a:ln>
        </c:spPr>
        <c:txPr>
          <a:bodyPr rot="0" vert="horz"/>
          <a:lstStyle/>
          <a:p>
            <a:pPr>
              <a:defRPr sz="1800" b="0">
                <a:solidFill>
                  <a:schemeClr val="bg1">
                    <a:lumMod val="50000"/>
                  </a:schemeClr>
                </a:solidFill>
              </a:defRPr>
            </a:pPr>
            <a:endParaRPr lang="en-US"/>
          </a:p>
        </c:txPr>
        <c:crossAx val="84114432"/>
        <c:crosses val="autoZero"/>
        <c:auto val="1"/>
        <c:lblAlgn val="ctr"/>
        <c:lblOffset val="100"/>
        <c:tickLblSkip val="2"/>
        <c:noMultiLvlLbl val="0"/>
      </c:catAx>
      <c:valAx>
        <c:axId val="84114432"/>
        <c:scaling>
          <c:orientation val="minMax"/>
          <c:max val="7800"/>
          <c:min val="5000"/>
        </c:scaling>
        <c:delete val="0"/>
        <c:axPos val="l"/>
        <c:majorGridlines>
          <c:spPr>
            <a:ln>
              <a:gradFill flip="none" rotWithShape="1">
                <a:gsLst>
                  <a:gs pos="0">
                    <a:schemeClr val="accent6">
                      <a:lumMod val="40000"/>
                      <a:lumOff val="60000"/>
                    </a:schemeClr>
                  </a:gs>
                  <a:gs pos="100000">
                    <a:schemeClr val="accent6">
                      <a:lumMod val="20000"/>
                      <a:lumOff val="80000"/>
                      <a:alpha val="0"/>
                    </a:schemeClr>
                  </a:gs>
                </a:gsLst>
                <a:lin ang="10800000" scaled="1"/>
                <a:tileRect/>
              </a:gradFill>
            </a:ln>
          </c:spPr>
        </c:majorGridlines>
        <c:numFmt formatCode="#,##0" sourceLinked="0"/>
        <c:majorTickMark val="out"/>
        <c:minorTickMark val="none"/>
        <c:tickLblPos val="high"/>
        <c:spPr>
          <a:ln>
            <a:noFill/>
          </a:ln>
        </c:spPr>
        <c:txPr>
          <a:bodyPr/>
          <a:lstStyle/>
          <a:p>
            <a:pPr>
              <a:defRPr sz="1800">
                <a:solidFill>
                  <a:schemeClr val="bg1">
                    <a:lumMod val="50000"/>
                  </a:schemeClr>
                </a:solidFill>
              </a:defRPr>
            </a:pPr>
            <a:endParaRPr lang="en-US"/>
          </a:p>
        </c:txPr>
        <c:crossAx val="84112896"/>
        <c:crosses val="autoZero"/>
        <c:crossBetween val="between"/>
        <c:majorUnit val="1000"/>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129415817138174E-2"/>
          <c:y val="3.1692005571832292E-2"/>
          <c:w val="0.58768674148234279"/>
          <c:h val="0.67428067831691474"/>
        </c:manualLayout>
      </c:layout>
      <c:barChart>
        <c:barDir val="col"/>
        <c:grouping val="stacked"/>
        <c:varyColors val="0"/>
        <c:ser>
          <c:idx val="1"/>
          <c:order val="0"/>
          <c:tx>
            <c:strRef>
              <c:f>Gaming!$A$3</c:f>
              <c:strCache>
                <c:ptCount val="1"/>
                <c:pt idx="0">
                  <c:v>Dedicated Hardware</c:v>
                </c:pt>
              </c:strCache>
            </c:strRef>
          </c:tx>
          <c:spPr>
            <a:solidFill>
              <a:schemeClr val="accent3">
                <a:lumMod val="50000"/>
              </a:schemeClr>
            </a:solidFill>
          </c:spPr>
          <c:invertIfNegative val="0"/>
          <c:cat>
            <c:strRef>
              <c:f>Gaming!$M$2:$S$2</c:f>
              <c:strCache>
                <c:ptCount val="7"/>
                <c:pt idx="0">
                  <c:v>2011</c:v>
                </c:pt>
                <c:pt idx="1">
                  <c:v>2012</c:v>
                </c:pt>
                <c:pt idx="2">
                  <c:v>2013</c:v>
                </c:pt>
                <c:pt idx="3">
                  <c:v>2014F</c:v>
                </c:pt>
                <c:pt idx="4">
                  <c:v>2015F</c:v>
                </c:pt>
                <c:pt idx="5">
                  <c:v>2016F</c:v>
                </c:pt>
                <c:pt idx="6">
                  <c:v>2017F</c:v>
                </c:pt>
              </c:strCache>
            </c:strRef>
          </c:cat>
          <c:val>
            <c:numRef>
              <c:f>Gaming!$M$3:$S$3</c:f>
              <c:numCache>
                <c:formatCode>General</c:formatCode>
                <c:ptCount val="7"/>
                <c:pt idx="0">
                  <c:v>19</c:v>
                </c:pt>
                <c:pt idx="1">
                  <c:v>20</c:v>
                </c:pt>
                <c:pt idx="2">
                  <c:v>21</c:v>
                </c:pt>
                <c:pt idx="3">
                  <c:v>24</c:v>
                </c:pt>
                <c:pt idx="4">
                  <c:v>25</c:v>
                </c:pt>
                <c:pt idx="5">
                  <c:v>25</c:v>
                </c:pt>
                <c:pt idx="6">
                  <c:v>26</c:v>
                </c:pt>
              </c:numCache>
            </c:numRef>
          </c:val>
        </c:ser>
        <c:ser>
          <c:idx val="2"/>
          <c:order val="1"/>
          <c:tx>
            <c:strRef>
              <c:f>Gaming!$A$4</c:f>
              <c:strCache>
                <c:ptCount val="1"/>
                <c:pt idx="0">
                  <c:v>Console Software</c:v>
                </c:pt>
              </c:strCache>
            </c:strRef>
          </c:tx>
          <c:spPr>
            <a:solidFill>
              <a:schemeClr val="accent3">
                <a:lumMod val="75000"/>
              </a:schemeClr>
            </a:solidFill>
          </c:spPr>
          <c:invertIfNegative val="0"/>
          <c:cat>
            <c:strRef>
              <c:f>Gaming!$M$2:$S$2</c:f>
              <c:strCache>
                <c:ptCount val="7"/>
                <c:pt idx="0">
                  <c:v>2011</c:v>
                </c:pt>
                <c:pt idx="1">
                  <c:v>2012</c:v>
                </c:pt>
                <c:pt idx="2">
                  <c:v>2013</c:v>
                </c:pt>
                <c:pt idx="3">
                  <c:v>2014F</c:v>
                </c:pt>
                <c:pt idx="4">
                  <c:v>2015F</c:v>
                </c:pt>
                <c:pt idx="5">
                  <c:v>2016F</c:v>
                </c:pt>
                <c:pt idx="6">
                  <c:v>2017F</c:v>
                </c:pt>
              </c:strCache>
            </c:strRef>
          </c:cat>
          <c:val>
            <c:numRef>
              <c:f>Gaming!$M$4:$S$4</c:f>
              <c:numCache>
                <c:formatCode>General</c:formatCode>
                <c:ptCount val="7"/>
                <c:pt idx="0">
                  <c:v>27</c:v>
                </c:pt>
                <c:pt idx="1">
                  <c:v>27</c:v>
                </c:pt>
                <c:pt idx="2">
                  <c:v>27</c:v>
                </c:pt>
                <c:pt idx="3">
                  <c:v>27</c:v>
                </c:pt>
                <c:pt idx="4">
                  <c:v>28</c:v>
                </c:pt>
                <c:pt idx="5">
                  <c:v>29</c:v>
                </c:pt>
                <c:pt idx="6">
                  <c:v>29</c:v>
                </c:pt>
              </c:numCache>
            </c:numRef>
          </c:val>
        </c:ser>
        <c:ser>
          <c:idx val="3"/>
          <c:order val="2"/>
          <c:tx>
            <c:strRef>
              <c:f>Gaming!$A$5</c:f>
              <c:strCache>
                <c:ptCount val="1"/>
                <c:pt idx="0">
                  <c:v>Online Games</c:v>
                </c:pt>
              </c:strCache>
            </c:strRef>
          </c:tx>
          <c:spPr>
            <a:solidFill>
              <a:schemeClr val="accent3"/>
            </a:solidFill>
          </c:spPr>
          <c:invertIfNegative val="0"/>
          <c:cat>
            <c:strRef>
              <c:f>Gaming!$M$2:$S$2</c:f>
              <c:strCache>
                <c:ptCount val="7"/>
                <c:pt idx="0">
                  <c:v>2011</c:v>
                </c:pt>
                <c:pt idx="1">
                  <c:v>2012</c:v>
                </c:pt>
                <c:pt idx="2">
                  <c:v>2013</c:v>
                </c:pt>
                <c:pt idx="3">
                  <c:v>2014F</c:v>
                </c:pt>
                <c:pt idx="4">
                  <c:v>2015F</c:v>
                </c:pt>
                <c:pt idx="5">
                  <c:v>2016F</c:v>
                </c:pt>
                <c:pt idx="6">
                  <c:v>2017F</c:v>
                </c:pt>
              </c:strCache>
            </c:strRef>
          </c:cat>
          <c:val>
            <c:numRef>
              <c:f>Gaming!$M$5:$S$5</c:f>
              <c:numCache>
                <c:formatCode>General</c:formatCode>
                <c:ptCount val="7"/>
                <c:pt idx="0">
                  <c:v>14</c:v>
                </c:pt>
                <c:pt idx="1">
                  <c:v>18</c:v>
                </c:pt>
                <c:pt idx="2">
                  <c:v>21</c:v>
                </c:pt>
                <c:pt idx="3">
                  <c:v>19</c:v>
                </c:pt>
                <c:pt idx="4">
                  <c:v>22</c:v>
                </c:pt>
                <c:pt idx="5">
                  <c:v>24</c:v>
                </c:pt>
                <c:pt idx="6">
                  <c:v>29</c:v>
                </c:pt>
              </c:numCache>
            </c:numRef>
          </c:val>
        </c:ser>
        <c:ser>
          <c:idx val="4"/>
          <c:order val="3"/>
          <c:tx>
            <c:strRef>
              <c:f>Gaming!$A$6</c:f>
              <c:strCache>
                <c:ptCount val="1"/>
                <c:pt idx="0">
                  <c:v>Mobile Games</c:v>
                </c:pt>
              </c:strCache>
            </c:strRef>
          </c:tx>
          <c:spPr>
            <a:solidFill>
              <a:schemeClr val="accent3">
                <a:lumMod val="40000"/>
                <a:lumOff val="60000"/>
              </a:schemeClr>
            </a:solidFill>
          </c:spPr>
          <c:invertIfNegative val="0"/>
          <c:cat>
            <c:strRef>
              <c:f>Gaming!$M$2:$S$2</c:f>
              <c:strCache>
                <c:ptCount val="7"/>
                <c:pt idx="0">
                  <c:v>2011</c:v>
                </c:pt>
                <c:pt idx="1">
                  <c:v>2012</c:v>
                </c:pt>
                <c:pt idx="2">
                  <c:v>2013</c:v>
                </c:pt>
                <c:pt idx="3">
                  <c:v>2014F</c:v>
                </c:pt>
                <c:pt idx="4">
                  <c:v>2015F</c:v>
                </c:pt>
                <c:pt idx="5">
                  <c:v>2016F</c:v>
                </c:pt>
                <c:pt idx="6">
                  <c:v>2017F</c:v>
                </c:pt>
              </c:strCache>
            </c:strRef>
          </c:cat>
          <c:val>
            <c:numRef>
              <c:f>Gaming!$M$6:$S$6</c:f>
              <c:numCache>
                <c:formatCode>General</c:formatCode>
                <c:ptCount val="7"/>
                <c:pt idx="0">
                  <c:v>3</c:v>
                </c:pt>
                <c:pt idx="1">
                  <c:v>10</c:v>
                </c:pt>
                <c:pt idx="2">
                  <c:v>19</c:v>
                </c:pt>
                <c:pt idx="3">
                  <c:v>19</c:v>
                </c:pt>
                <c:pt idx="4">
                  <c:v>19</c:v>
                </c:pt>
                <c:pt idx="5">
                  <c:v>27</c:v>
                </c:pt>
                <c:pt idx="6">
                  <c:v>31</c:v>
                </c:pt>
              </c:numCache>
            </c:numRef>
          </c:val>
        </c:ser>
        <c:ser>
          <c:idx val="5"/>
          <c:order val="4"/>
          <c:tx>
            <c:strRef>
              <c:f>Gaming!$A$7</c:f>
              <c:strCache>
                <c:ptCount val="1"/>
                <c:pt idx="0">
                  <c:v>PC Games</c:v>
                </c:pt>
              </c:strCache>
            </c:strRef>
          </c:tx>
          <c:spPr>
            <a:solidFill>
              <a:schemeClr val="accent3">
                <a:lumMod val="20000"/>
                <a:lumOff val="80000"/>
              </a:schemeClr>
            </a:solidFill>
          </c:spPr>
          <c:invertIfNegative val="0"/>
          <c:cat>
            <c:strRef>
              <c:f>Gaming!$M$2:$S$2</c:f>
              <c:strCache>
                <c:ptCount val="7"/>
                <c:pt idx="0">
                  <c:v>2011</c:v>
                </c:pt>
                <c:pt idx="1">
                  <c:v>2012</c:v>
                </c:pt>
                <c:pt idx="2">
                  <c:v>2013</c:v>
                </c:pt>
                <c:pt idx="3">
                  <c:v>2014F</c:v>
                </c:pt>
                <c:pt idx="4">
                  <c:v>2015F</c:v>
                </c:pt>
                <c:pt idx="5">
                  <c:v>2016F</c:v>
                </c:pt>
                <c:pt idx="6">
                  <c:v>2017F</c:v>
                </c:pt>
              </c:strCache>
            </c:strRef>
          </c:cat>
          <c:val>
            <c:numRef>
              <c:f>Gaming!$M$7:$S$7</c:f>
              <c:numCache>
                <c:formatCode>General</c:formatCode>
                <c:ptCount val="7"/>
                <c:pt idx="0">
                  <c:v>6</c:v>
                </c:pt>
                <c:pt idx="1">
                  <c:v>6</c:v>
                </c:pt>
                <c:pt idx="2">
                  <c:v>6</c:v>
                </c:pt>
                <c:pt idx="3">
                  <c:v>7</c:v>
                </c:pt>
                <c:pt idx="4">
                  <c:v>7</c:v>
                </c:pt>
                <c:pt idx="5">
                  <c:v>7</c:v>
                </c:pt>
                <c:pt idx="6">
                  <c:v>7</c:v>
                </c:pt>
              </c:numCache>
            </c:numRef>
          </c:val>
        </c:ser>
        <c:ser>
          <c:idx val="6"/>
          <c:order val="5"/>
          <c:tx>
            <c:strRef>
              <c:f>Gaming!$A$8</c:f>
              <c:strCache>
                <c:ptCount val="1"/>
                <c:pt idx="0">
                  <c:v>Advertising</c:v>
                </c:pt>
              </c:strCache>
            </c:strRef>
          </c:tx>
          <c:spPr>
            <a:solidFill>
              <a:srgbClr val="F5F8EE"/>
            </a:solidFill>
          </c:spPr>
          <c:invertIfNegative val="0"/>
          <c:cat>
            <c:strRef>
              <c:f>Gaming!$M$2:$S$2</c:f>
              <c:strCache>
                <c:ptCount val="7"/>
                <c:pt idx="0">
                  <c:v>2011</c:v>
                </c:pt>
                <c:pt idx="1">
                  <c:v>2012</c:v>
                </c:pt>
                <c:pt idx="2">
                  <c:v>2013</c:v>
                </c:pt>
                <c:pt idx="3">
                  <c:v>2014F</c:v>
                </c:pt>
                <c:pt idx="4">
                  <c:v>2015F</c:v>
                </c:pt>
                <c:pt idx="5">
                  <c:v>2016F</c:v>
                </c:pt>
                <c:pt idx="6">
                  <c:v>2017F</c:v>
                </c:pt>
              </c:strCache>
            </c:strRef>
          </c:cat>
          <c:val>
            <c:numRef>
              <c:f>Gaming!$M$8:$S$8</c:f>
              <c:numCache>
                <c:formatCode>General</c:formatCode>
                <c:ptCount val="7"/>
                <c:pt idx="0">
                  <c:v>2</c:v>
                </c:pt>
                <c:pt idx="1">
                  <c:v>2</c:v>
                </c:pt>
                <c:pt idx="2">
                  <c:v>2</c:v>
                </c:pt>
                <c:pt idx="3">
                  <c:v>3</c:v>
                </c:pt>
                <c:pt idx="4">
                  <c:v>3</c:v>
                </c:pt>
                <c:pt idx="5">
                  <c:v>4</c:v>
                </c:pt>
                <c:pt idx="6">
                  <c:v>5</c:v>
                </c:pt>
              </c:numCache>
            </c:numRef>
          </c:val>
        </c:ser>
        <c:dLbls>
          <c:showLegendKey val="0"/>
          <c:showVal val="0"/>
          <c:showCatName val="0"/>
          <c:showSerName val="0"/>
          <c:showPercent val="0"/>
          <c:showBubbleSize val="0"/>
        </c:dLbls>
        <c:gapWidth val="4"/>
        <c:overlap val="100"/>
        <c:axId val="76900224"/>
        <c:axId val="76901760"/>
      </c:barChart>
      <c:catAx>
        <c:axId val="76900224"/>
        <c:scaling>
          <c:orientation val="minMax"/>
        </c:scaling>
        <c:delete val="0"/>
        <c:axPos val="b"/>
        <c:numFmt formatCode="General" sourceLinked="1"/>
        <c:majorTickMark val="out"/>
        <c:minorTickMark val="none"/>
        <c:tickLblPos val="low"/>
        <c:spPr>
          <a:ln>
            <a:noFill/>
          </a:ln>
        </c:spPr>
        <c:txPr>
          <a:bodyPr rot="0" vert="horz"/>
          <a:lstStyle/>
          <a:p>
            <a:pPr>
              <a:defRPr sz="1800" b="0">
                <a:solidFill>
                  <a:schemeClr val="bg1">
                    <a:lumMod val="50000"/>
                  </a:schemeClr>
                </a:solidFill>
              </a:defRPr>
            </a:pPr>
            <a:endParaRPr lang="en-US"/>
          </a:p>
        </c:txPr>
        <c:crossAx val="76901760"/>
        <c:crosses val="autoZero"/>
        <c:auto val="1"/>
        <c:lblAlgn val="ctr"/>
        <c:lblOffset val="100"/>
        <c:tickLblSkip val="2"/>
        <c:noMultiLvlLbl val="0"/>
      </c:catAx>
      <c:valAx>
        <c:axId val="76901760"/>
        <c:scaling>
          <c:orientation val="minMax"/>
          <c:max val="130"/>
          <c:min val="0"/>
        </c:scaling>
        <c:delete val="0"/>
        <c:axPos val="l"/>
        <c:majorGridlines>
          <c:spPr>
            <a:ln>
              <a:gradFill flip="none" rotWithShape="1">
                <a:gsLst>
                  <a:gs pos="0">
                    <a:schemeClr val="accent3">
                      <a:lumMod val="40000"/>
                      <a:lumOff val="60000"/>
                    </a:schemeClr>
                  </a:gs>
                  <a:gs pos="100000">
                    <a:schemeClr val="accent3">
                      <a:lumMod val="20000"/>
                      <a:lumOff val="80000"/>
                      <a:alpha val="20000"/>
                    </a:schemeClr>
                  </a:gs>
                </a:gsLst>
                <a:lin ang="0" scaled="1"/>
                <a:tileRect/>
              </a:gradFill>
            </a:ln>
          </c:spPr>
        </c:majorGridlines>
        <c:numFmt formatCode="#,##0" sourceLinked="0"/>
        <c:majorTickMark val="out"/>
        <c:minorTickMark val="none"/>
        <c:tickLblPos val="low"/>
        <c:spPr>
          <a:ln>
            <a:noFill/>
          </a:ln>
        </c:spPr>
        <c:txPr>
          <a:bodyPr/>
          <a:lstStyle/>
          <a:p>
            <a:pPr>
              <a:defRPr sz="1800">
                <a:solidFill>
                  <a:schemeClr val="accent3">
                    <a:lumMod val="75000"/>
                  </a:schemeClr>
                </a:solidFill>
              </a:defRPr>
            </a:pPr>
            <a:endParaRPr lang="en-US"/>
          </a:p>
        </c:txPr>
        <c:crossAx val="76900224"/>
        <c:crosses val="autoZero"/>
        <c:crossBetween val="between"/>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2615712192602433E-3"/>
          <c:y val="0.15148612227106006"/>
          <c:w val="0.77955662690291794"/>
          <c:h val="0.7401961754154639"/>
        </c:manualLayout>
      </c:layout>
      <c:barChart>
        <c:barDir val="col"/>
        <c:grouping val="stacked"/>
        <c:varyColors val="0"/>
        <c:ser>
          <c:idx val="0"/>
          <c:order val="0"/>
          <c:tx>
            <c:strRef>
              <c:f>'Entertainment Industry'!$A$25</c:f>
              <c:strCache>
                <c:ptCount val="1"/>
                <c:pt idx="0">
                  <c:v>Worldwide</c:v>
                </c:pt>
              </c:strCache>
            </c:strRef>
          </c:tx>
          <c:spPr>
            <a:solidFill>
              <a:srgbClr val="E68EA1"/>
            </a:solidFill>
            <a:ln>
              <a:noFill/>
            </a:ln>
            <a:effectLst>
              <a:innerShdw blurRad="38100" dist="12700" dir="13500000">
                <a:prstClr val="black">
                  <a:alpha val="80000"/>
                </a:prstClr>
              </a:innerShdw>
            </a:effectLst>
          </c:spPr>
          <c:invertIfNegative val="0"/>
          <c:cat>
            <c:numRef>
              <c:f>'Entertainment Industry'!$B$24:$G$24</c:f>
              <c:numCache>
                <c:formatCode>General</c:formatCode>
                <c:ptCount val="6"/>
                <c:pt idx="0">
                  <c:v>2005</c:v>
                </c:pt>
                <c:pt idx="1">
                  <c:v>2006</c:v>
                </c:pt>
                <c:pt idx="2">
                  <c:v>2007</c:v>
                </c:pt>
                <c:pt idx="3">
                  <c:v>2008</c:v>
                </c:pt>
                <c:pt idx="4">
                  <c:v>2009</c:v>
                </c:pt>
                <c:pt idx="5">
                  <c:v>2010</c:v>
                </c:pt>
              </c:numCache>
            </c:numRef>
          </c:cat>
          <c:val>
            <c:numRef>
              <c:f>'Entertainment Industry'!$B$25:$G$25</c:f>
              <c:numCache>
                <c:formatCode>General</c:formatCode>
                <c:ptCount val="6"/>
                <c:pt idx="0">
                  <c:v>132</c:v>
                </c:pt>
                <c:pt idx="1">
                  <c:v>139</c:v>
                </c:pt>
                <c:pt idx="2">
                  <c:v>150</c:v>
                </c:pt>
                <c:pt idx="3">
                  <c:v>151.5</c:v>
                </c:pt>
                <c:pt idx="4">
                  <c:v>140</c:v>
                </c:pt>
                <c:pt idx="5">
                  <c:v>168</c:v>
                </c:pt>
              </c:numCache>
            </c:numRef>
          </c:val>
        </c:ser>
        <c:dLbls>
          <c:showLegendKey val="0"/>
          <c:showVal val="0"/>
          <c:showCatName val="0"/>
          <c:showSerName val="0"/>
          <c:showPercent val="0"/>
          <c:showBubbleSize val="0"/>
        </c:dLbls>
        <c:gapWidth val="16"/>
        <c:overlap val="100"/>
        <c:axId val="77018240"/>
        <c:axId val="77019776"/>
      </c:barChart>
      <c:catAx>
        <c:axId val="77018240"/>
        <c:scaling>
          <c:orientation val="minMax"/>
        </c:scaling>
        <c:delete val="0"/>
        <c:axPos val="b"/>
        <c:numFmt formatCode="General" sourceLinked="1"/>
        <c:majorTickMark val="out"/>
        <c:minorTickMark val="none"/>
        <c:tickLblPos val="low"/>
        <c:spPr>
          <a:ln>
            <a:noFill/>
          </a:ln>
        </c:spPr>
        <c:txPr>
          <a:bodyPr rot="0" vert="horz"/>
          <a:lstStyle/>
          <a:p>
            <a:pPr>
              <a:defRPr sz="1800" b="0">
                <a:solidFill>
                  <a:schemeClr val="bg1">
                    <a:lumMod val="50000"/>
                  </a:schemeClr>
                </a:solidFill>
              </a:defRPr>
            </a:pPr>
            <a:endParaRPr lang="en-US"/>
          </a:p>
        </c:txPr>
        <c:crossAx val="77019776"/>
        <c:crosses val="autoZero"/>
        <c:auto val="1"/>
        <c:lblAlgn val="ctr"/>
        <c:lblOffset val="100"/>
        <c:tickLblSkip val="2"/>
        <c:noMultiLvlLbl val="0"/>
      </c:catAx>
      <c:valAx>
        <c:axId val="77019776"/>
        <c:scaling>
          <c:orientation val="minMax"/>
          <c:max val="168"/>
          <c:min val="130"/>
        </c:scaling>
        <c:delete val="0"/>
        <c:axPos val="l"/>
        <c:majorGridlines>
          <c:spPr>
            <a:ln>
              <a:gradFill flip="none" rotWithShape="1">
                <a:gsLst>
                  <a:gs pos="0">
                    <a:schemeClr val="accent5">
                      <a:lumMod val="40000"/>
                      <a:lumOff val="60000"/>
                    </a:schemeClr>
                  </a:gs>
                  <a:gs pos="100000">
                    <a:schemeClr val="accent5">
                      <a:lumMod val="20000"/>
                      <a:lumOff val="80000"/>
                      <a:alpha val="20000"/>
                    </a:schemeClr>
                  </a:gs>
                </a:gsLst>
                <a:lin ang="10800000" scaled="1"/>
                <a:tileRect/>
              </a:gradFill>
            </a:ln>
          </c:spPr>
        </c:majorGridlines>
        <c:numFmt formatCode="#,##0" sourceLinked="0"/>
        <c:majorTickMark val="out"/>
        <c:minorTickMark val="none"/>
        <c:tickLblPos val="high"/>
        <c:spPr>
          <a:ln>
            <a:noFill/>
          </a:ln>
        </c:spPr>
        <c:txPr>
          <a:bodyPr/>
          <a:lstStyle/>
          <a:p>
            <a:pPr>
              <a:defRPr sz="1800">
                <a:solidFill>
                  <a:schemeClr val="bg1">
                    <a:lumMod val="50000"/>
                  </a:schemeClr>
                </a:solidFill>
              </a:defRPr>
            </a:pPr>
            <a:endParaRPr lang="en-US"/>
          </a:p>
        </c:txPr>
        <c:crossAx val="77018240"/>
        <c:crosses val="autoZero"/>
        <c:crossBetween val="between"/>
        <c:majorUnit val="10"/>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7156403137469089E-2"/>
          <c:y val="7.9030281479283773E-2"/>
          <c:w val="0.91162150961570776"/>
          <c:h val="0.83116860451481622"/>
        </c:manualLayout>
      </c:layout>
      <c:barChart>
        <c:barDir val="col"/>
        <c:grouping val="stacked"/>
        <c:varyColors val="0"/>
        <c:ser>
          <c:idx val="0"/>
          <c:order val="0"/>
          <c:tx>
            <c:strRef>
              <c:f>VoD!$A$17</c:f>
              <c:strCache>
                <c:ptCount val="1"/>
                <c:pt idx="0">
                  <c:v>Linear TV</c:v>
                </c:pt>
              </c:strCache>
            </c:strRef>
          </c:tx>
          <c:spPr>
            <a:solidFill>
              <a:schemeClr val="accent1">
                <a:lumMod val="60000"/>
                <a:lumOff val="40000"/>
              </a:schemeClr>
            </a:solidFill>
            <a:ln>
              <a:noFill/>
            </a:ln>
            <a:effectLst>
              <a:innerShdw blurRad="50800" dist="25400" dir="13500000">
                <a:schemeClr val="accent1">
                  <a:lumMod val="50000"/>
                  <a:alpha val="80000"/>
                </a:schemeClr>
              </a:innerShdw>
            </a:effectLst>
          </c:spPr>
          <c:invertIfNegative val="0"/>
          <c:cat>
            <c:numRef>
              <c:f>VoD!$B$15:$L$15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VoD!$B$17:$L$17</c:f>
              <c:numCache>
                <c:formatCode>#,##0</c:formatCode>
                <c:ptCount val="11"/>
                <c:pt idx="0">
                  <c:v>340</c:v>
                </c:pt>
                <c:pt idx="1">
                  <c:v>367.20000000000005</c:v>
                </c:pt>
                <c:pt idx="2">
                  <c:v>380.8</c:v>
                </c:pt>
                <c:pt idx="3">
                  <c:v>394.40000000000003</c:v>
                </c:pt>
                <c:pt idx="4">
                  <c:v>462.40000000000003</c:v>
                </c:pt>
                <c:pt idx="5">
                  <c:v>489.6</c:v>
                </c:pt>
                <c:pt idx="6">
                  <c:v>496.40000000000003</c:v>
                </c:pt>
                <c:pt idx="7">
                  <c:v>503.20000000000005</c:v>
                </c:pt>
                <c:pt idx="8">
                  <c:v>516.80000000000007</c:v>
                </c:pt>
                <c:pt idx="9">
                  <c:v>510.00000000000006</c:v>
                </c:pt>
                <c:pt idx="10">
                  <c:v>510.00000000000006</c:v>
                </c:pt>
              </c:numCache>
            </c:numRef>
          </c:val>
        </c:ser>
        <c:ser>
          <c:idx val="3"/>
          <c:order val="1"/>
          <c:tx>
            <c:strRef>
              <c:f>VoD!$A$16</c:f>
              <c:strCache>
                <c:ptCount val="1"/>
                <c:pt idx="0">
                  <c:v>On Demand</c:v>
                </c:pt>
              </c:strCache>
            </c:strRef>
          </c:tx>
          <c:spPr>
            <a:solidFill>
              <a:schemeClr val="accent6"/>
            </a:solidFill>
            <a:ln>
              <a:noFill/>
            </a:ln>
            <a:effectLst>
              <a:innerShdw blurRad="50800" dist="25400" dir="13500000">
                <a:schemeClr val="accent6">
                  <a:lumMod val="50000"/>
                  <a:alpha val="90000"/>
                </a:schemeClr>
              </a:innerShdw>
            </a:effectLst>
          </c:spPr>
          <c:invertIfNegative val="0"/>
          <c:cat>
            <c:numRef>
              <c:f>VoD!$B$15:$L$15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VoD!$B$16:$L$16</c:f>
              <c:numCache>
                <c:formatCode>#,##0</c:formatCode>
                <c:ptCount val="11"/>
                <c:pt idx="0">
                  <c:v>27.200000000000003</c:v>
                </c:pt>
                <c:pt idx="1">
                  <c:v>34</c:v>
                </c:pt>
                <c:pt idx="2">
                  <c:v>40.800000000000004</c:v>
                </c:pt>
                <c:pt idx="3">
                  <c:v>47.6</c:v>
                </c:pt>
                <c:pt idx="4">
                  <c:v>61.2</c:v>
                </c:pt>
                <c:pt idx="5">
                  <c:v>68</c:v>
                </c:pt>
                <c:pt idx="6">
                  <c:v>74.800000000000011</c:v>
                </c:pt>
                <c:pt idx="7">
                  <c:v>81.600000000000009</c:v>
                </c:pt>
                <c:pt idx="8">
                  <c:v>81.600000000000009</c:v>
                </c:pt>
                <c:pt idx="9">
                  <c:v>95.2</c:v>
                </c:pt>
                <c:pt idx="10">
                  <c:v>102.00000000000001</c:v>
                </c:pt>
              </c:numCache>
            </c:numRef>
          </c:val>
        </c:ser>
        <c:dLbls>
          <c:showLegendKey val="0"/>
          <c:showVal val="0"/>
          <c:showCatName val="0"/>
          <c:showSerName val="0"/>
          <c:showPercent val="0"/>
          <c:showBubbleSize val="0"/>
        </c:dLbls>
        <c:gapWidth val="20"/>
        <c:overlap val="100"/>
        <c:axId val="100305920"/>
        <c:axId val="100307712"/>
      </c:barChart>
      <c:catAx>
        <c:axId val="100305920"/>
        <c:scaling>
          <c:orientation val="minMax"/>
        </c:scaling>
        <c:delete val="0"/>
        <c:axPos val="b"/>
        <c:numFmt formatCode="General" sourceLinked="1"/>
        <c:majorTickMark val="none"/>
        <c:minorTickMark val="none"/>
        <c:tickLblPos val="low"/>
        <c:spPr>
          <a:ln>
            <a:noFill/>
          </a:ln>
        </c:spPr>
        <c:txPr>
          <a:bodyPr rot="0" vert="horz"/>
          <a:lstStyle/>
          <a:p>
            <a:pPr>
              <a:defRPr sz="1800">
                <a:solidFill>
                  <a:schemeClr val="bg1">
                    <a:lumMod val="65000"/>
                  </a:schemeClr>
                </a:solidFill>
              </a:defRPr>
            </a:pPr>
            <a:endParaRPr lang="en-US"/>
          </a:p>
        </c:txPr>
        <c:crossAx val="100307712"/>
        <c:crosses val="autoZero"/>
        <c:auto val="1"/>
        <c:lblAlgn val="ctr"/>
        <c:lblOffset val="100"/>
        <c:tickLblSkip val="2"/>
        <c:noMultiLvlLbl val="0"/>
      </c:catAx>
      <c:valAx>
        <c:axId val="100307712"/>
        <c:scaling>
          <c:orientation val="minMax"/>
          <c:max val="680"/>
          <c:min val="0"/>
        </c:scaling>
        <c:delete val="0"/>
        <c:axPos val="l"/>
        <c:majorGridlines>
          <c:spPr>
            <a:ln>
              <a:gradFill flip="none" rotWithShape="1">
                <a:gsLst>
                  <a:gs pos="0">
                    <a:schemeClr val="accent1">
                      <a:lumMod val="40000"/>
                      <a:lumOff val="60000"/>
                    </a:schemeClr>
                  </a:gs>
                  <a:gs pos="100000">
                    <a:schemeClr val="accent1">
                      <a:lumMod val="20000"/>
                      <a:lumOff val="80000"/>
                      <a:alpha val="20000"/>
                    </a:schemeClr>
                  </a:gs>
                </a:gsLst>
                <a:lin ang="10800000" scaled="1"/>
                <a:tileRect/>
              </a:gradFill>
            </a:ln>
          </c:spPr>
        </c:majorGridlines>
        <c:numFmt formatCode="#,##0" sourceLinked="0"/>
        <c:majorTickMark val="out"/>
        <c:minorTickMark val="none"/>
        <c:tickLblPos val="high"/>
        <c:spPr>
          <a:ln>
            <a:noFill/>
          </a:ln>
        </c:spPr>
        <c:txPr>
          <a:bodyPr/>
          <a:lstStyle/>
          <a:p>
            <a:pPr>
              <a:defRPr sz="1800">
                <a:solidFill>
                  <a:schemeClr val="bg1">
                    <a:lumMod val="65000"/>
                  </a:schemeClr>
                </a:solidFill>
              </a:defRPr>
            </a:pPr>
            <a:endParaRPr lang="en-US"/>
          </a:p>
        </c:txPr>
        <c:crossAx val="100305920"/>
        <c:crosses val="autoZero"/>
        <c:crossBetween val="between"/>
        <c:majorUnit val="200"/>
      </c:valAx>
      <c:spPr>
        <a:noFill/>
        <a:ln>
          <a:noFill/>
        </a:ln>
      </c:spPr>
    </c:plotArea>
    <c:legend>
      <c:legendPos val="r"/>
      <c:layout>
        <c:manualLayout>
          <c:xMode val="edge"/>
          <c:yMode val="edge"/>
          <c:x val="2.1472092000060686E-2"/>
          <c:y val="0.17708472520442439"/>
          <c:w val="0.23122464460728537"/>
          <c:h val="0.14816480262745266"/>
        </c:manualLayout>
      </c:layout>
      <c:overlay val="1"/>
      <c:txPr>
        <a:bodyPr/>
        <a:lstStyle/>
        <a:p>
          <a:pPr>
            <a:defRPr sz="1800">
              <a:solidFill>
                <a:schemeClr val="bg1">
                  <a:lumMod val="65000"/>
                </a:schemeClr>
              </a:solidFill>
            </a:defRPr>
          </a:pPr>
          <a:endParaRPr lang="en-US"/>
        </a:p>
      </c:txPr>
    </c:legend>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2615712192602433E-3"/>
          <c:y val="0.1180405807319849"/>
          <c:w val="0.82671012455032011"/>
          <c:h val="0.69164451121853532"/>
        </c:manualLayout>
      </c:layout>
      <c:barChart>
        <c:barDir val="col"/>
        <c:grouping val="stacked"/>
        <c:varyColors val="0"/>
        <c:ser>
          <c:idx val="1"/>
          <c:order val="0"/>
          <c:tx>
            <c:strRef>
              <c:f>'Global Entertainment'!$A$3</c:f>
              <c:strCache>
                <c:ptCount val="1"/>
                <c:pt idx="0">
                  <c:v>North America</c:v>
                </c:pt>
              </c:strCache>
            </c:strRef>
          </c:tx>
          <c:spPr>
            <a:solidFill>
              <a:schemeClr val="accent5">
                <a:lumMod val="75000"/>
              </a:schemeClr>
            </a:solidFill>
          </c:spPr>
          <c:invertIfNegative val="0"/>
          <c:cat>
            <c:strRef>
              <c:f>'Global Entertainment'!$B$2:$K$2</c:f>
              <c:strCache>
                <c:ptCount val="10"/>
                <c:pt idx="0">
                  <c:v>2006</c:v>
                </c:pt>
                <c:pt idx="1">
                  <c:v>2007</c:v>
                </c:pt>
                <c:pt idx="2">
                  <c:v>2008</c:v>
                </c:pt>
                <c:pt idx="3">
                  <c:v>2009</c:v>
                </c:pt>
                <c:pt idx="4">
                  <c:v>2010</c:v>
                </c:pt>
                <c:pt idx="5">
                  <c:v>2011</c:v>
                </c:pt>
                <c:pt idx="6">
                  <c:v>2012</c:v>
                </c:pt>
                <c:pt idx="7">
                  <c:v>2013</c:v>
                </c:pt>
                <c:pt idx="8">
                  <c:v>2014F</c:v>
                </c:pt>
                <c:pt idx="9">
                  <c:v>2015F</c:v>
                </c:pt>
              </c:strCache>
            </c:strRef>
          </c:cat>
          <c:val>
            <c:numRef>
              <c:f>'Global Entertainment'!$B$3:$K$3</c:f>
              <c:numCache>
                <c:formatCode>General</c:formatCode>
                <c:ptCount val="10"/>
                <c:pt idx="0">
                  <c:v>488.6</c:v>
                </c:pt>
                <c:pt idx="1">
                  <c:v>504.9</c:v>
                </c:pt>
                <c:pt idx="2">
                  <c:v>498.6</c:v>
                </c:pt>
                <c:pt idx="3">
                  <c:v>466.3</c:v>
                </c:pt>
                <c:pt idx="4">
                  <c:v>481.3</c:v>
                </c:pt>
                <c:pt idx="5">
                  <c:v>498.9</c:v>
                </c:pt>
                <c:pt idx="6">
                  <c:v>527.5</c:v>
                </c:pt>
                <c:pt idx="7">
                  <c:v>549.4</c:v>
                </c:pt>
                <c:pt idx="8">
                  <c:v>580.4</c:v>
                </c:pt>
                <c:pt idx="9">
                  <c:v>606.70000000000005</c:v>
                </c:pt>
              </c:numCache>
            </c:numRef>
          </c:val>
        </c:ser>
        <c:ser>
          <c:idx val="2"/>
          <c:order val="1"/>
          <c:tx>
            <c:strRef>
              <c:f>'Global Entertainment'!$A$4</c:f>
              <c:strCache>
                <c:ptCount val="1"/>
                <c:pt idx="0">
                  <c:v>EMEA</c:v>
                </c:pt>
              </c:strCache>
            </c:strRef>
          </c:tx>
          <c:spPr>
            <a:solidFill>
              <a:schemeClr val="accent5"/>
            </a:solidFill>
          </c:spPr>
          <c:invertIfNegative val="0"/>
          <c:cat>
            <c:strRef>
              <c:f>'Global Entertainment'!$B$2:$K$2</c:f>
              <c:strCache>
                <c:ptCount val="10"/>
                <c:pt idx="0">
                  <c:v>2006</c:v>
                </c:pt>
                <c:pt idx="1">
                  <c:v>2007</c:v>
                </c:pt>
                <c:pt idx="2">
                  <c:v>2008</c:v>
                </c:pt>
                <c:pt idx="3">
                  <c:v>2009</c:v>
                </c:pt>
                <c:pt idx="4">
                  <c:v>2010</c:v>
                </c:pt>
                <c:pt idx="5">
                  <c:v>2011</c:v>
                </c:pt>
                <c:pt idx="6">
                  <c:v>2012</c:v>
                </c:pt>
                <c:pt idx="7">
                  <c:v>2013</c:v>
                </c:pt>
                <c:pt idx="8">
                  <c:v>2014F</c:v>
                </c:pt>
                <c:pt idx="9">
                  <c:v>2015F</c:v>
                </c:pt>
              </c:strCache>
            </c:strRef>
          </c:cat>
          <c:val>
            <c:numRef>
              <c:f>'Global Entertainment'!$B$4:$K$4</c:f>
              <c:numCache>
                <c:formatCode>General</c:formatCode>
                <c:ptCount val="10"/>
                <c:pt idx="0">
                  <c:v>422.3</c:v>
                </c:pt>
                <c:pt idx="1">
                  <c:v>454.1</c:v>
                </c:pt>
                <c:pt idx="2">
                  <c:v>470.4</c:v>
                </c:pt>
                <c:pt idx="3">
                  <c:v>460.6</c:v>
                </c:pt>
                <c:pt idx="4">
                  <c:v>477.1</c:v>
                </c:pt>
                <c:pt idx="5">
                  <c:v>497.4</c:v>
                </c:pt>
                <c:pt idx="6">
                  <c:v>524</c:v>
                </c:pt>
                <c:pt idx="7">
                  <c:v>553.9</c:v>
                </c:pt>
                <c:pt idx="8">
                  <c:v>584.1</c:v>
                </c:pt>
                <c:pt idx="9">
                  <c:v>613.9</c:v>
                </c:pt>
              </c:numCache>
            </c:numRef>
          </c:val>
        </c:ser>
        <c:ser>
          <c:idx val="3"/>
          <c:order val="2"/>
          <c:tx>
            <c:strRef>
              <c:f>'Global Entertainment'!$A$5</c:f>
              <c:strCache>
                <c:ptCount val="1"/>
                <c:pt idx="0">
                  <c:v>Asia Pac</c:v>
                </c:pt>
              </c:strCache>
            </c:strRef>
          </c:tx>
          <c:spPr>
            <a:solidFill>
              <a:schemeClr val="accent5">
                <a:lumMod val="40000"/>
                <a:lumOff val="60000"/>
              </a:schemeClr>
            </a:solidFill>
          </c:spPr>
          <c:invertIfNegative val="0"/>
          <c:cat>
            <c:strRef>
              <c:f>'Global Entertainment'!$B$2:$K$2</c:f>
              <c:strCache>
                <c:ptCount val="10"/>
                <c:pt idx="0">
                  <c:v>2006</c:v>
                </c:pt>
                <c:pt idx="1">
                  <c:v>2007</c:v>
                </c:pt>
                <c:pt idx="2">
                  <c:v>2008</c:v>
                </c:pt>
                <c:pt idx="3">
                  <c:v>2009</c:v>
                </c:pt>
                <c:pt idx="4">
                  <c:v>2010</c:v>
                </c:pt>
                <c:pt idx="5">
                  <c:v>2011</c:v>
                </c:pt>
                <c:pt idx="6">
                  <c:v>2012</c:v>
                </c:pt>
                <c:pt idx="7">
                  <c:v>2013</c:v>
                </c:pt>
                <c:pt idx="8">
                  <c:v>2014F</c:v>
                </c:pt>
                <c:pt idx="9">
                  <c:v>2015F</c:v>
                </c:pt>
              </c:strCache>
            </c:strRef>
          </c:cat>
          <c:val>
            <c:numRef>
              <c:f>'Global Entertainment'!$B$5:$K$5</c:f>
              <c:numCache>
                <c:formatCode>General</c:formatCode>
                <c:ptCount val="10"/>
                <c:pt idx="0">
                  <c:v>310.10000000000002</c:v>
                </c:pt>
                <c:pt idx="1">
                  <c:v>341.1</c:v>
                </c:pt>
                <c:pt idx="2">
                  <c:v>364.8</c:v>
                </c:pt>
                <c:pt idx="3">
                  <c:v>371.3</c:v>
                </c:pt>
                <c:pt idx="4">
                  <c:v>394.8</c:v>
                </c:pt>
                <c:pt idx="5">
                  <c:v>410.7</c:v>
                </c:pt>
                <c:pt idx="6">
                  <c:v>442.7</c:v>
                </c:pt>
                <c:pt idx="7">
                  <c:v>476.1</c:v>
                </c:pt>
                <c:pt idx="8">
                  <c:v>509</c:v>
                </c:pt>
                <c:pt idx="9">
                  <c:v>540.70000000000005</c:v>
                </c:pt>
              </c:numCache>
            </c:numRef>
          </c:val>
        </c:ser>
        <c:ser>
          <c:idx val="4"/>
          <c:order val="3"/>
          <c:tx>
            <c:strRef>
              <c:f>'Global Entertainment'!$A$6</c:f>
              <c:strCache>
                <c:ptCount val="1"/>
                <c:pt idx="0">
                  <c:v>Latin America</c:v>
                </c:pt>
              </c:strCache>
            </c:strRef>
          </c:tx>
          <c:spPr>
            <a:solidFill>
              <a:schemeClr val="accent5">
                <a:lumMod val="20000"/>
                <a:lumOff val="80000"/>
              </a:schemeClr>
            </a:solidFill>
          </c:spPr>
          <c:invertIfNegative val="0"/>
          <c:cat>
            <c:strRef>
              <c:f>'Global Entertainment'!$B$2:$K$2</c:f>
              <c:strCache>
                <c:ptCount val="10"/>
                <c:pt idx="0">
                  <c:v>2006</c:v>
                </c:pt>
                <c:pt idx="1">
                  <c:v>2007</c:v>
                </c:pt>
                <c:pt idx="2">
                  <c:v>2008</c:v>
                </c:pt>
                <c:pt idx="3">
                  <c:v>2009</c:v>
                </c:pt>
                <c:pt idx="4">
                  <c:v>2010</c:v>
                </c:pt>
                <c:pt idx="5">
                  <c:v>2011</c:v>
                </c:pt>
                <c:pt idx="6">
                  <c:v>2012</c:v>
                </c:pt>
                <c:pt idx="7">
                  <c:v>2013</c:v>
                </c:pt>
                <c:pt idx="8">
                  <c:v>2014F</c:v>
                </c:pt>
                <c:pt idx="9">
                  <c:v>2015F</c:v>
                </c:pt>
              </c:strCache>
            </c:strRef>
          </c:cat>
          <c:val>
            <c:numRef>
              <c:f>'Global Entertainment'!$B$6:$K$6</c:f>
              <c:numCache>
                <c:formatCode>General</c:formatCode>
                <c:ptCount val="10"/>
                <c:pt idx="0">
                  <c:v>45.2</c:v>
                </c:pt>
                <c:pt idx="1">
                  <c:v>51.5</c:v>
                </c:pt>
                <c:pt idx="2">
                  <c:v>57.1</c:v>
                </c:pt>
                <c:pt idx="3">
                  <c:v>59.1</c:v>
                </c:pt>
                <c:pt idx="4">
                  <c:v>66.3</c:v>
                </c:pt>
                <c:pt idx="5">
                  <c:v>73.8</c:v>
                </c:pt>
                <c:pt idx="6">
                  <c:v>82</c:v>
                </c:pt>
                <c:pt idx="7">
                  <c:v>90.4</c:v>
                </c:pt>
                <c:pt idx="8">
                  <c:v>102.1</c:v>
                </c:pt>
                <c:pt idx="9">
                  <c:v>109.1</c:v>
                </c:pt>
              </c:numCache>
            </c:numRef>
          </c:val>
        </c:ser>
        <c:dLbls>
          <c:showLegendKey val="0"/>
          <c:showVal val="0"/>
          <c:showCatName val="0"/>
          <c:showSerName val="0"/>
          <c:showPercent val="0"/>
          <c:showBubbleSize val="0"/>
        </c:dLbls>
        <c:gapWidth val="4"/>
        <c:overlap val="100"/>
        <c:axId val="100369920"/>
        <c:axId val="100371456"/>
      </c:barChart>
      <c:catAx>
        <c:axId val="100369920"/>
        <c:scaling>
          <c:orientation val="minMax"/>
        </c:scaling>
        <c:delete val="0"/>
        <c:axPos val="b"/>
        <c:numFmt formatCode="General" sourceLinked="1"/>
        <c:majorTickMark val="out"/>
        <c:minorTickMark val="none"/>
        <c:tickLblPos val="low"/>
        <c:spPr>
          <a:ln>
            <a:noFill/>
          </a:ln>
        </c:spPr>
        <c:txPr>
          <a:bodyPr rot="-1680000" vert="horz"/>
          <a:lstStyle/>
          <a:p>
            <a:pPr>
              <a:defRPr sz="1800" b="0">
                <a:solidFill>
                  <a:schemeClr val="bg1">
                    <a:lumMod val="65000"/>
                  </a:schemeClr>
                </a:solidFill>
              </a:defRPr>
            </a:pPr>
            <a:endParaRPr lang="en-US"/>
          </a:p>
        </c:txPr>
        <c:crossAx val="100371456"/>
        <c:crosses val="autoZero"/>
        <c:auto val="1"/>
        <c:lblAlgn val="ctr"/>
        <c:lblOffset val="100"/>
        <c:tickLblSkip val="1"/>
        <c:noMultiLvlLbl val="0"/>
      </c:catAx>
      <c:valAx>
        <c:axId val="100371456"/>
        <c:scaling>
          <c:orientation val="minMax"/>
          <c:max val="1900"/>
          <c:min val="0"/>
        </c:scaling>
        <c:delete val="0"/>
        <c:axPos val="l"/>
        <c:majorGridlines>
          <c:spPr>
            <a:ln>
              <a:gradFill flip="none" rotWithShape="1">
                <a:gsLst>
                  <a:gs pos="0">
                    <a:schemeClr val="accent5">
                      <a:lumMod val="40000"/>
                      <a:lumOff val="60000"/>
                    </a:schemeClr>
                  </a:gs>
                  <a:gs pos="100000">
                    <a:schemeClr val="accent5">
                      <a:lumMod val="20000"/>
                      <a:lumOff val="80000"/>
                      <a:alpha val="20000"/>
                    </a:schemeClr>
                  </a:gs>
                </a:gsLst>
                <a:lin ang="10800000" scaled="1"/>
                <a:tileRect/>
              </a:gradFill>
            </a:ln>
          </c:spPr>
        </c:majorGridlines>
        <c:numFmt formatCode="#,##0.0," sourceLinked="0"/>
        <c:majorTickMark val="out"/>
        <c:minorTickMark val="none"/>
        <c:tickLblPos val="high"/>
        <c:spPr>
          <a:ln>
            <a:noFill/>
          </a:ln>
        </c:spPr>
        <c:txPr>
          <a:bodyPr/>
          <a:lstStyle/>
          <a:p>
            <a:pPr>
              <a:defRPr sz="1800">
                <a:solidFill>
                  <a:schemeClr val="bg1">
                    <a:lumMod val="50000"/>
                  </a:schemeClr>
                </a:solidFill>
              </a:defRPr>
            </a:pPr>
            <a:endParaRPr lang="en-US"/>
          </a:p>
        </c:txPr>
        <c:crossAx val="100369920"/>
        <c:crosses val="autoZero"/>
        <c:crossBetween val="between"/>
        <c:majorUnit val="400"/>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2615712192602433E-3"/>
          <c:y val="3.3044726659488377E-2"/>
          <c:w val="0.55988748378959685"/>
          <c:h val="0.78923121630647119"/>
        </c:manualLayout>
      </c:layout>
      <c:barChart>
        <c:barDir val="col"/>
        <c:grouping val="stacked"/>
        <c:varyColors val="0"/>
        <c:ser>
          <c:idx val="1"/>
          <c:order val="0"/>
          <c:tx>
            <c:strRef>
              <c:f>'Global Entertainment'!$A$12</c:f>
              <c:strCache>
                <c:ptCount val="1"/>
                <c:pt idx="0">
                  <c:v>Internet Access</c:v>
                </c:pt>
              </c:strCache>
            </c:strRef>
          </c:tx>
          <c:invertIfNegative val="0"/>
          <c:cat>
            <c:strRef>
              <c:f>'Global Entertainment'!$E$11:$M$11</c:f>
              <c:strCache>
                <c:ptCount val="9"/>
                <c:pt idx="0">
                  <c:v>2009</c:v>
                </c:pt>
                <c:pt idx="1">
                  <c:v>2010</c:v>
                </c:pt>
                <c:pt idx="2">
                  <c:v>2011</c:v>
                </c:pt>
                <c:pt idx="3">
                  <c:v>2012</c:v>
                </c:pt>
                <c:pt idx="4">
                  <c:v>2013</c:v>
                </c:pt>
                <c:pt idx="5">
                  <c:v>2014F</c:v>
                </c:pt>
                <c:pt idx="6">
                  <c:v>2015F</c:v>
                </c:pt>
                <c:pt idx="7">
                  <c:v>2016F</c:v>
                </c:pt>
                <c:pt idx="8">
                  <c:v>2017F</c:v>
                </c:pt>
              </c:strCache>
            </c:strRef>
          </c:cat>
          <c:val>
            <c:numRef>
              <c:f>'Global Entertainment'!$E$12:$M$12</c:f>
              <c:numCache>
                <c:formatCode>0.0</c:formatCode>
                <c:ptCount val="9"/>
                <c:pt idx="0">
                  <c:v>256.2398</c:v>
                </c:pt>
                <c:pt idx="1">
                  <c:v>297.75064759999998</c:v>
                </c:pt>
                <c:pt idx="2">
                  <c:v>344.19974862559997</c:v>
                </c:pt>
                <c:pt idx="3">
                  <c:v>348.33014560910715</c:v>
                </c:pt>
                <c:pt idx="4">
                  <c:v>393.61306453829104</c:v>
                </c:pt>
                <c:pt idx="5">
                  <c:v>442.02747147650086</c:v>
                </c:pt>
                <c:pt idx="6">
                  <c:v>496.39685046811047</c:v>
                </c:pt>
                <c:pt idx="7">
                  <c:v>546.03653551492152</c:v>
                </c:pt>
                <c:pt idx="8">
                  <c:v>594.63378717574949</c:v>
                </c:pt>
              </c:numCache>
            </c:numRef>
          </c:val>
        </c:ser>
        <c:ser>
          <c:idx val="2"/>
          <c:order val="1"/>
          <c:tx>
            <c:strRef>
              <c:f>'Global Entertainment'!$A$13</c:f>
              <c:strCache>
                <c:ptCount val="1"/>
                <c:pt idx="0">
                  <c:v>TV Subscriptions</c:v>
                </c:pt>
              </c:strCache>
            </c:strRef>
          </c:tx>
          <c:invertIfNegative val="0"/>
          <c:cat>
            <c:strRef>
              <c:f>'Global Entertainment'!$E$11:$M$11</c:f>
              <c:strCache>
                <c:ptCount val="9"/>
                <c:pt idx="0">
                  <c:v>2009</c:v>
                </c:pt>
                <c:pt idx="1">
                  <c:v>2010</c:v>
                </c:pt>
                <c:pt idx="2">
                  <c:v>2011</c:v>
                </c:pt>
                <c:pt idx="3">
                  <c:v>2012</c:v>
                </c:pt>
                <c:pt idx="4">
                  <c:v>2013</c:v>
                </c:pt>
                <c:pt idx="5">
                  <c:v>2014F</c:v>
                </c:pt>
                <c:pt idx="6">
                  <c:v>2015F</c:v>
                </c:pt>
                <c:pt idx="7">
                  <c:v>2016F</c:v>
                </c:pt>
                <c:pt idx="8">
                  <c:v>2017F</c:v>
                </c:pt>
              </c:strCache>
            </c:strRef>
          </c:cat>
          <c:val>
            <c:numRef>
              <c:f>'Global Entertainment'!$E$13:$M$13</c:f>
              <c:numCache>
                <c:formatCode>0.0</c:formatCode>
                <c:ptCount val="9"/>
                <c:pt idx="0">
                  <c:v>182.869</c:v>
                </c:pt>
                <c:pt idx="1">
                  <c:v>192.37818799999999</c:v>
                </c:pt>
                <c:pt idx="2">
                  <c:v>201.03520645999998</c:v>
                </c:pt>
                <c:pt idx="3">
                  <c:v>209.47868513131999</c:v>
                </c:pt>
                <c:pt idx="4">
                  <c:v>218.90522596222937</c:v>
                </c:pt>
                <c:pt idx="5">
                  <c:v>227.88034022668074</c:v>
                </c:pt>
                <c:pt idx="6">
                  <c:v>237.22343417597463</c:v>
                </c:pt>
                <c:pt idx="7">
                  <c:v>245.52625437213374</c:v>
                </c:pt>
                <c:pt idx="8">
                  <c:v>252.89204200329775</c:v>
                </c:pt>
              </c:numCache>
            </c:numRef>
          </c:val>
        </c:ser>
        <c:ser>
          <c:idx val="3"/>
          <c:order val="2"/>
          <c:tx>
            <c:strRef>
              <c:f>'Global Entertainment'!$A$14</c:f>
              <c:strCache>
                <c:ptCount val="1"/>
                <c:pt idx="0">
                  <c:v>Business to Business</c:v>
                </c:pt>
              </c:strCache>
            </c:strRef>
          </c:tx>
          <c:invertIfNegative val="0"/>
          <c:cat>
            <c:strRef>
              <c:f>'Global Entertainment'!$E$11:$M$11</c:f>
              <c:strCache>
                <c:ptCount val="9"/>
                <c:pt idx="0">
                  <c:v>2009</c:v>
                </c:pt>
                <c:pt idx="1">
                  <c:v>2010</c:v>
                </c:pt>
                <c:pt idx="2">
                  <c:v>2011</c:v>
                </c:pt>
                <c:pt idx="3">
                  <c:v>2012</c:v>
                </c:pt>
                <c:pt idx="4">
                  <c:v>2013</c:v>
                </c:pt>
                <c:pt idx="5">
                  <c:v>2014F</c:v>
                </c:pt>
                <c:pt idx="6">
                  <c:v>2015F</c:v>
                </c:pt>
                <c:pt idx="7">
                  <c:v>2016F</c:v>
                </c:pt>
                <c:pt idx="8">
                  <c:v>2017F</c:v>
                </c:pt>
              </c:strCache>
            </c:strRef>
          </c:cat>
          <c:val>
            <c:numRef>
              <c:f>'Global Entertainment'!$E$14:$M$14</c:f>
              <c:numCache>
                <c:formatCode>0.0</c:formatCode>
                <c:ptCount val="9"/>
                <c:pt idx="0">
                  <c:v>177.26800000000003</c:v>
                </c:pt>
                <c:pt idx="1">
                  <c:v>178.86341200000001</c:v>
                </c:pt>
                <c:pt idx="2">
                  <c:v>182.798407064</c:v>
                </c:pt>
                <c:pt idx="3">
                  <c:v>186.63717361234399</c:v>
                </c:pt>
                <c:pt idx="4">
                  <c:v>190.55655425820319</c:v>
                </c:pt>
                <c:pt idx="5">
                  <c:v>194.93935500614185</c:v>
                </c:pt>
                <c:pt idx="6">
                  <c:v>200.39765694631382</c:v>
                </c:pt>
                <c:pt idx="7">
                  <c:v>206.81038196859586</c:v>
                </c:pt>
                <c:pt idx="8">
                  <c:v>213.84193495552813</c:v>
                </c:pt>
              </c:numCache>
            </c:numRef>
          </c:val>
        </c:ser>
        <c:ser>
          <c:idx val="4"/>
          <c:order val="3"/>
          <c:tx>
            <c:strRef>
              <c:f>'Global Entertainment'!$A$15</c:f>
              <c:strCache>
                <c:ptCount val="1"/>
                <c:pt idx="0">
                  <c:v>TV Ads</c:v>
                </c:pt>
              </c:strCache>
            </c:strRef>
          </c:tx>
          <c:invertIfNegative val="0"/>
          <c:cat>
            <c:strRef>
              <c:f>'Global Entertainment'!$E$11:$M$11</c:f>
              <c:strCache>
                <c:ptCount val="9"/>
                <c:pt idx="0">
                  <c:v>2009</c:v>
                </c:pt>
                <c:pt idx="1">
                  <c:v>2010</c:v>
                </c:pt>
                <c:pt idx="2">
                  <c:v>2011</c:v>
                </c:pt>
                <c:pt idx="3">
                  <c:v>2012</c:v>
                </c:pt>
                <c:pt idx="4">
                  <c:v>2013</c:v>
                </c:pt>
                <c:pt idx="5">
                  <c:v>2014F</c:v>
                </c:pt>
                <c:pt idx="6">
                  <c:v>2015F</c:v>
                </c:pt>
                <c:pt idx="7">
                  <c:v>2016F</c:v>
                </c:pt>
                <c:pt idx="8">
                  <c:v>2017F</c:v>
                </c:pt>
              </c:strCache>
            </c:strRef>
          </c:cat>
          <c:val>
            <c:numRef>
              <c:f>'Global Entertainment'!$E$15:$M$15</c:f>
              <c:numCache>
                <c:formatCode>0.0</c:formatCode>
                <c:ptCount val="9"/>
                <c:pt idx="0">
                  <c:v>136.14250000000001</c:v>
                </c:pt>
                <c:pt idx="1">
                  <c:v>149.89289250000002</c:v>
                </c:pt>
                <c:pt idx="2">
                  <c:v>155.7387153075</c:v>
                </c:pt>
                <c:pt idx="3">
                  <c:v>162.1240026351075</c:v>
                </c:pt>
                <c:pt idx="4">
                  <c:v>169.09533474841712</c:v>
                </c:pt>
                <c:pt idx="5">
                  <c:v>178.73376882907689</c:v>
                </c:pt>
                <c:pt idx="6">
                  <c:v>188.92159365233425</c:v>
                </c:pt>
                <c:pt idx="7">
                  <c:v>201.20149723973597</c:v>
                </c:pt>
                <c:pt idx="8">
                  <c:v>211.26157210172278</c:v>
                </c:pt>
              </c:numCache>
            </c:numRef>
          </c:val>
        </c:ser>
        <c:ser>
          <c:idx val="0"/>
          <c:order val="4"/>
          <c:tx>
            <c:strRef>
              <c:f>'Global Entertainment'!$A$16</c:f>
              <c:strCache>
                <c:ptCount val="1"/>
                <c:pt idx="0">
                  <c:v>Newspaper Ads</c:v>
                </c:pt>
              </c:strCache>
            </c:strRef>
          </c:tx>
          <c:invertIfNegative val="0"/>
          <c:cat>
            <c:strRef>
              <c:f>'Global Entertainment'!$E$11:$M$11</c:f>
              <c:strCache>
                <c:ptCount val="9"/>
                <c:pt idx="0">
                  <c:v>2009</c:v>
                </c:pt>
                <c:pt idx="1">
                  <c:v>2010</c:v>
                </c:pt>
                <c:pt idx="2">
                  <c:v>2011</c:v>
                </c:pt>
                <c:pt idx="3">
                  <c:v>2012</c:v>
                </c:pt>
                <c:pt idx="4">
                  <c:v>2013</c:v>
                </c:pt>
                <c:pt idx="5">
                  <c:v>2014F</c:v>
                </c:pt>
                <c:pt idx="6">
                  <c:v>2015F</c:v>
                </c:pt>
                <c:pt idx="7">
                  <c:v>2016F</c:v>
                </c:pt>
                <c:pt idx="8">
                  <c:v>2017F</c:v>
                </c:pt>
              </c:strCache>
            </c:strRef>
          </c:cat>
          <c:val>
            <c:numRef>
              <c:f>'Global Entertainment'!$E$16:$M$16</c:f>
              <c:numCache>
                <c:formatCode>0.0</c:formatCode>
                <c:ptCount val="9"/>
                <c:pt idx="0">
                  <c:v>167.4375</c:v>
                </c:pt>
                <c:pt idx="1">
                  <c:v>168.10724999999999</c:v>
                </c:pt>
                <c:pt idx="2">
                  <c:v>166.25807025</c:v>
                </c:pt>
                <c:pt idx="3">
                  <c:v>164.92800568800001</c:v>
                </c:pt>
                <c:pt idx="4">
                  <c:v>164.26829366524802</c:v>
                </c:pt>
                <c:pt idx="5">
                  <c:v>163.77548878425227</c:v>
                </c:pt>
                <c:pt idx="6">
                  <c:v>163.28416231789953</c:v>
                </c:pt>
                <c:pt idx="7">
                  <c:v>163.77401480485321</c:v>
                </c:pt>
                <c:pt idx="8">
                  <c:v>164.59288487887747</c:v>
                </c:pt>
              </c:numCache>
            </c:numRef>
          </c:val>
        </c:ser>
        <c:ser>
          <c:idx val="5"/>
          <c:order val="5"/>
          <c:tx>
            <c:strRef>
              <c:f>'Global Entertainment'!$A$17</c:f>
              <c:strCache>
                <c:ptCount val="1"/>
                <c:pt idx="0">
                  <c:v>Internet Ads</c:v>
                </c:pt>
              </c:strCache>
            </c:strRef>
          </c:tx>
          <c:invertIfNegative val="0"/>
          <c:cat>
            <c:strRef>
              <c:f>'Global Entertainment'!$E$11:$M$11</c:f>
              <c:strCache>
                <c:ptCount val="9"/>
                <c:pt idx="0">
                  <c:v>2009</c:v>
                </c:pt>
                <c:pt idx="1">
                  <c:v>2010</c:v>
                </c:pt>
                <c:pt idx="2">
                  <c:v>2011</c:v>
                </c:pt>
                <c:pt idx="3">
                  <c:v>2012</c:v>
                </c:pt>
                <c:pt idx="4">
                  <c:v>2013</c:v>
                </c:pt>
                <c:pt idx="5">
                  <c:v>2014F</c:v>
                </c:pt>
                <c:pt idx="6">
                  <c:v>2015F</c:v>
                </c:pt>
                <c:pt idx="7">
                  <c:v>2016F</c:v>
                </c:pt>
                <c:pt idx="8">
                  <c:v>2017F</c:v>
                </c:pt>
              </c:strCache>
            </c:strRef>
          </c:cat>
          <c:val>
            <c:numRef>
              <c:f>'Global Entertainment'!$E$17:$M$17</c:f>
              <c:numCache>
                <c:formatCode>0.0</c:formatCode>
                <c:ptCount val="9"/>
                <c:pt idx="0">
                  <c:v>51.55</c:v>
                </c:pt>
                <c:pt idx="1">
                  <c:v>60.880549999999999</c:v>
                </c:pt>
                <c:pt idx="2">
                  <c:v>74.274270999999999</c:v>
                </c:pt>
                <c:pt idx="3">
                  <c:v>86.603799985999999</c:v>
                </c:pt>
                <c:pt idx="4">
                  <c:v>100.547011783746</c:v>
                </c:pt>
                <c:pt idx="5">
                  <c:v>114.82468745703792</c:v>
                </c:pt>
                <c:pt idx="6">
                  <c:v>131.1297930759373</c:v>
                </c:pt>
                <c:pt idx="7">
                  <c:v>146.34084907274604</c:v>
                </c:pt>
                <c:pt idx="8">
                  <c:v>161.85297907445712</c:v>
                </c:pt>
              </c:numCache>
            </c:numRef>
          </c:val>
        </c:ser>
        <c:ser>
          <c:idx val="6"/>
          <c:order val="6"/>
          <c:tx>
            <c:strRef>
              <c:f>'Global Entertainment'!$A$18</c:f>
              <c:strCache>
                <c:ptCount val="1"/>
                <c:pt idx="0">
                  <c:v>Cinema Films</c:v>
                </c:pt>
              </c:strCache>
            </c:strRef>
          </c:tx>
          <c:invertIfNegative val="0"/>
          <c:cat>
            <c:strRef>
              <c:f>'Global Entertainment'!$E$11:$M$11</c:f>
              <c:strCache>
                <c:ptCount val="9"/>
                <c:pt idx="0">
                  <c:v>2009</c:v>
                </c:pt>
                <c:pt idx="1">
                  <c:v>2010</c:v>
                </c:pt>
                <c:pt idx="2">
                  <c:v>2011</c:v>
                </c:pt>
                <c:pt idx="3">
                  <c:v>2012</c:v>
                </c:pt>
                <c:pt idx="4">
                  <c:v>2013</c:v>
                </c:pt>
                <c:pt idx="5">
                  <c:v>2014F</c:v>
                </c:pt>
                <c:pt idx="6">
                  <c:v>2015F</c:v>
                </c:pt>
                <c:pt idx="7">
                  <c:v>2016F</c:v>
                </c:pt>
                <c:pt idx="8">
                  <c:v>2017F</c:v>
                </c:pt>
              </c:strCache>
            </c:strRef>
          </c:cat>
          <c:val>
            <c:numRef>
              <c:f>'Global Entertainment'!$E$18:$M$18</c:f>
              <c:numCache>
                <c:formatCode>0.0</c:formatCode>
                <c:ptCount val="9"/>
                <c:pt idx="0">
                  <c:v>91.08</c:v>
                </c:pt>
                <c:pt idx="1">
                  <c:v>93.994560000000007</c:v>
                </c:pt>
                <c:pt idx="2">
                  <c:v>93.80657088000001</c:v>
                </c:pt>
                <c:pt idx="3">
                  <c:v>95.119862872320013</c:v>
                </c:pt>
                <c:pt idx="4">
                  <c:v>96.927140266894085</c:v>
                </c:pt>
                <c:pt idx="5">
                  <c:v>99.447245913833328</c:v>
                </c:pt>
                <c:pt idx="6">
                  <c:v>102.03287430759299</c:v>
                </c:pt>
                <c:pt idx="7">
                  <c:v>106.62435365143467</c:v>
                </c:pt>
                <c:pt idx="8">
                  <c:v>112.80856616321789</c:v>
                </c:pt>
              </c:numCache>
            </c:numRef>
          </c:val>
        </c:ser>
        <c:ser>
          <c:idx val="7"/>
          <c:order val="7"/>
          <c:tx>
            <c:strRef>
              <c:f>'Global Entertainment'!$A$19</c:f>
              <c:strCache>
                <c:ptCount val="1"/>
                <c:pt idx="0">
                  <c:v>Consumer books</c:v>
                </c:pt>
              </c:strCache>
            </c:strRef>
          </c:tx>
          <c:invertIfNegative val="0"/>
          <c:cat>
            <c:strRef>
              <c:f>'Global Entertainment'!$E$11:$M$11</c:f>
              <c:strCache>
                <c:ptCount val="9"/>
                <c:pt idx="0">
                  <c:v>2009</c:v>
                </c:pt>
                <c:pt idx="1">
                  <c:v>2010</c:v>
                </c:pt>
                <c:pt idx="2">
                  <c:v>2011</c:v>
                </c:pt>
                <c:pt idx="3">
                  <c:v>2012</c:v>
                </c:pt>
                <c:pt idx="4">
                  <c:v>2013</c:v>
                </c:pt>
                <c:pt idx="5">
                  <c:v>2014F</c:v>
                </c:pt>
                <c:pt idx="6">
                  <c:v>2015F</c:v>
                </c:pt>
                <c:pt idx="7">
                  <c:v>2016F</c:v>
                </c:pt>
                <c:pt idx="8">
                  <c:v>2017F</c:v>
                </c:pt>
              </c:strCache>
            </c:strRef>
          </c:cat>
          <c:val>
            <c:numRef>
              <c:f>'Global Entertainment'!$E$19:$M$19</c:f>
              <c:numCache>
                <c:formatCode>0.0</c:formatCode>
                <c:ptCount val="9"/>
                <c:pt idx="0">
                  <c:v>100.88640000000001</c:v>
                </c:pt>
                <c:pt idx="1">
                  <c:v>100.48285440000001</c:v>
                </c:pt>
                <c:pt idx="2">
                  <c:v>101.68864865280001</c:v>
                </c:pt>
                <c:pt idx="3">
                  <c:v>101.68864865280001</c:v>
                </c:pt>
                <c:pt idx="4">
                  <c:v>102.29878054471681</c:v>
                </c:pt>
                <c:pt idx="5">
                  <c:v>102.81027444744038</c:v>
                </c:pt>
                <c:pt idx="6">
                  <c:v>103.32432581967757</c:v>
                </c:pt>
                <c:pt idx="7">
                  <c:v>103.84094744877595</c:v>
                </c:pt>
                <c:pt idx="8">
                  <c:v>104.25631123857106</c:v>
                </c:pt>
              </c:numCache>
            </c:numRef>
          </c:val>
        </c:ser>
        <c:ser>
          <c:idx val="8"/>
          <c:order val="8"/>
          <c:tx>
            <c:strRef>
              <c:f>'Global Entertainment'!$A$20</c:f>
              <c:strCache>
                <c:ptCount val="1"/>
                <c:pt idx="0">
                  <c:v>Video Games</c:v>
                </c:pt>
              </c:strCache>
            </c:strRef>
          </c:tx>
          <c:invertIfNegative val="0"/>
          <c:cat>
            <c:strRef>
              <c:f>'Global Entertainment'!$E$11:$M$11</c:f>
              <c:strCache>
                <c:ptCount val="9"/>
                <c:pt idx="0">
                  <c:v>2009</c:v>
                </c:pt>
                <c:pt idx="1">
                  <c:v>2010</c:v>
                </c:pt>
                <c:pt idx="2">
                  <c:v>2011</c:v>
                </c:pt>
                <c:pt idx="3">
                  <c:v>2012</c:v>
                </c:pt>
                <c:pt idx="4">
                  <c:v>2013</c:v>
                </c:pt>
                <c:pt idx="5">
                  <c:v>2014F</c:v>
                </c:pt>
                <c:pt idx="6">
                  <c:v>2015F</c:v>
                </c:pt>
                <c:pt idx="7">
                  <c:v>2016F</c:v>
                </c:pt>
                <c:pt idx="8">
                  <c:v>2017F</c:v>
                </c:pt>
              </c:strCache>
            </c:strRef>
          </c:cat>
          <c:val>
            <c:numRef>
              <c:f>'Global Entertainment'!$E$20:$M$20</c:f>
              <c:numCache>
                <c:formatCode>0.0</c:formatCode>
                <c:ptCount val="9"/>
                <c:pt idx="0">
                  <c:v>53.15</c:v>
                </c:pt>
                <c:pt idx="1">
                  <c:v>56.657900000000005</c:v>
                </c:pt>
                <c:pt idx="2">
                  <c:v>59.660768699999998</c:v>
                </c:pt>
                <c:pt idx="3">
                  <c:v>60.853984073999996</c:v>
                </c:pt>
                <c:pt idx="4">
                  <c:v>65.357178895475997</c:v>
                </c:pt>
                <c:pt idx="5">
                  <c:v>70.324324491532181</c:v>
                </c:pt>
                <c:pt idx="6">
                  <c:v>75.668973152888626</c:v>
                </c:pt>
                <c:pt idx="7">
                  <c:v>80.209111542061947</c:v>
                </c:pt>
                <c:pt idx="8">
                  <c:v>84.460194453791232</c:v>
                </c:pt>
              </c:numCache>
            </c:numRef>
          </c:val>
        </c:ser>
        <c:ser>
          <c:idx val="9"/>
          <c:order val="9"/>
          <c:tx>
            <c:strRef>
              <c:f>'Global Entertainment'!$A$21</c:f>
              <c:strCache>
                <c:ptCount val="1"/>
                <c:pt idx="0">
                  <c:v>Consumer magazines</c:v>
                </c:pt>
              </c:strCache>
            </c:strRef>
          </c:tx>
          <c:invertIfNegative val="0"/>
          <c:cat>
            <c:strRef>
              <c:f>'Global Entertainment'!$E$11:$M$11</c:f>
              <c:strCache>
                <c:ptCount val="9"/>
                <c:pt idx="0">
                  <c:v>2009</c:v>
                </c:pt>
                <c:pt idx="1">
                  <c:v>2010</c:v>
                </c:pt>
                <c:pt idx="2">
                  <c:v>2011</c:v>
                </c:pt>
                <c:pt idx="3">
                  <c:v>2012</c:v>
                </c:pt>
                <c:pt idx="4">
                  <c:v>2013</c:v>
                </c:pt>
                <c:pt idx="5">
                  <c:v>2014F</c:v>
                </c:pt>
                <c:pt idx="6">
                  <c:v>2015F</c:v>
                </c:pt>
                <c:pt idx="7">
                  <c:v>2016F</c:v>
                </c:pt>
                <c:pt idx="8">
                  <c:v>2017F</c:v>
                </c:pt>
              </c:strCache>
            </c:strRef>
          </c:cat>
          <c:val>
            <c:numRef>
              <c:f>'Global Entertainment'!$E$21:$M$21</c:f>
              <c:numCache>
                <c:formatCode>0.0</c:formatCode>
                <c:ptCount val="9"/>
                <c:pt idx="0">
                  <c:v>82.163200000000003</c:v>
                </c:pt>
                <c:pt idx="1">
                  <c:v>82.656179199999997</c:v>
                </c:pt>
                <c:pt idx="2">
                  <c:v>82.408210662399995</c:v>
                </c:pt>
                <c:pt idx="3">
                  <c:v>81.913761398425592</c:v>
                </c:pt>
                <c:pt idx="4">
                  <c:v>82.159502682620854</c:v>
                </c:pt>
                <c:pt idx="5">
                  <c:v>82.241662185303468</c:v>
                </c:pt>
                <c:pt idx="6">
                  <c:v>82.323903847488765</c:v>
                </c:pt>
                <c:pt idx="7">
                  <c:v>82.735523366726198</c:v>
                </c:pt>
                <c:pt idx="8">
                  <c:v>83.231936506926559</c:v>
                </c:pt>
              </c:numCache>
            </c:numRef>
          </c:val>
        </c:ser>
        <c:ser>
          <c:idx val="10"/>
          <c:order val="10"/>
          <c:tx>
            <c:strRef>
              <c:f>'Global Entertainment'!$A$22</c:f>
              <c:strCache>
                <c:ptCount val="1"/>
                <c:pt idx="0">
                  <c:v>Music</c:v>
                </c:pt>
              </c:strCache>
            </c:strRef>
          </c:tx>
          <c:invertIfNegative val="0"/>
          <c:cat>
            <c:strRef>
              <c:f>'Global Entertainment'!$E$11:$M$11</c:f>
              <c:strCache>
                <c:ptCount val="9"/>
                <c:pt idx="0">
                  <c:v>2009</c:v>
                </c:pt>
                <c:pt idx="1">
                  <c:v>2010</c:v>
                </c:pt>
                <c:pt idx="2">
                  <c:v>2011</c:v>
                </c:pt>
                <c:pt idx="3">
                  <c:v>2012</c:v>
                </c:pt>
                <c:pt idx="4">
                  <c:v>2013</c:v>
                </c:pt>
                <c:pt idx="5">
                  <c:v>2014F</c:v>
                </c:pt>
                <c:pt idx="6">
                  <c:v>2015F</c:v>
                </c:pt>
                <c:pt idx="7">
                  <c:v>2016F</c:v>
                </c:pt>
                <c:pt idx="8">
                  <c:v>2017F</c:v>
                </c:pt>
              </c:strCache>
            </c:strRef>
          </c:cat>
          <c:val>
            <c:numRef>
              <c:f>'Global Entertainment'!$E$22:$M$22</c:f>
              <c:numCache>
                <c:formatCode>0.0</c:formatCode>
                <c:ptCount val="9"/>
                <c:pt idx="0">
                  <c:v>48.3</c:v>
                </c:pt>
                <c:pt idx="1">
                  <c:v>45.353700000000003</c:v>
                </c:pt>
                <c:pt idx="2">
                  <c:v>45.444407400000003</c:v>
                </c:pt>
                <c:pt idx="3">
                  <c:v>45.308074177800002</c:v>
                </c:pt>
                <c:pt idx="4">
                  <c:v>45.806462993755794</c:v>
                </c:pt>
                <c:pt idx="5">
                  <c:v>46.53936640165589</c:v>
                </c:pt>
                <c:pt idx="6">
                  <c:v>47.283996264082383</c:v>
                </c:pt>
                <c:pt idx="7">
                  <c:v>47.993256208043611</c:v>
                </c:pt>
                <c:pt idx="8">
                  <c:v>48.809141563580347</c:v>
                </c:pt>
              </c:numCache>
            </c:numRef>
          </c:val>
        </c:ser>
        <c:ser>
          <c:idx val="11"/>
          <c:order val="11"/>
          <c:tx>
            <c:strRef>
              <c:f>'Global Entertainment'!$A$23</c:f>
              <c:strCache>
                <c:ptCount val="1"/>
                <c:pt idx="0">
                  <c:v>Radio</c:v>
                </c:pt>
              </c:strCache>
            </c:strRef>
          </c:tx>
          <c:invertIfNegative val="0"/>
          <c:cat>
            <c:strRef>
              <c:f>'Global Entertainment'!$E$11:$M$11</c:f>
              <c:strCache>
                <c:ptCount val="9"/>
                <c:pt idx="0">
                  <c:v>2009</c:v>
                </c:pt>
                <c:pt idx="1">
                  <c:v>2010</c:v>
                </c:pt>
                <c:pt idx="2">
                  <c:v>2011</c:v>
                </c:pt>
                <c:pt idx="3">
                  <c:v>2012</c:v>
                </c:pt>
                <c:pt idx="4">
                  <c:v>2013</c:v>
                </c:pt>
                <c:pt idx="5">
                  <c:v>2014F</c:v>
                </c:pt>
                <c:pt idx="6">
                  <c:v>2015F</c:v>
                </c:pt>
                <c:pt idx="7">
                  <c:v>2016F</c:v>
                </c:pt>
                <c:pt idx="8">
                  <c:v>2017F</c:v>
                </c:pt>
              </c:strCache>
            </c:strRef>
          </c:cat>
          <c:val>
            <c:numRef>
              <c:f>'Global Entertainment'!$E$23:$M$23</c:f>
              <c:numCache>
                <c:formatCode>0.0</c:formatCode>
                <c:ptCount val="9"/>
                <c:pt idx="0">
                  <c:v>22.775000000000002</c:v>
                </c:pt>
                <c:pt idx="1">
                  <c:v>23.503800000000002</c:v>
                </c:pt>
                <c:pt idx="2">
                  <c:v>24.138402599999999</c:v>
                </c:pt>
                <c:pt idx="3">
                  <c:v>24.790139470199996</c:v>
                </c:pt>
                <c:pt idx="4">
                  <c:v>25.608214072716596</c:v>
                </c:pt>
                <c:pt idx="5">
                  <c:v>26.478893351188962</c:v>
                </c:pt>
                <c:pt idx="6">
                  <c:v>27.379175725129386</c:v>
                </c:pt>
                <c:pt idx="7">
                  <c:v>28.282688524058653</c:v>
                </c:pt>
                <c:pt idx="8">
                  <c:v>29.159451868304469</c:v>
                </c:pt>
              </c:numCache>
            </c:numRef>
          </c:val>
        </c:ser>
        <c:ser>
          <c:idx val="12"/>
          <c:order val="12"/>
          <c:tx>
            <c:strRef>
              <c:f>'Global Entertainment'!$A$24</c:f>
              <c:strCache>
                <c:ptCount val="1"/>
                <c:pt idx="0">
                  <c:v>Out-of-Home Ads</c:v>
                </c:pt>
              </c:strCache>
            </c:strRef>
          </c:tx>
          <c:invertIfNegative val="0"/>
          <c:cat>
            <c:strRef>
              <c:f>'Global Entertainment'!$E$11:$M$11</c:f>
              <c:strCache>
                <c:ptCount val="9"/>
                <c:pt idx="0">
                  <c:v>2009</c:v>
                </c:pt>
                <c:pt idx="1">
                  <c:v>2010</c:v>
                </c:pt>
                <c:pt idx="2">
                  <c:v>2011</c:v>
                </c:pt>
                <c:pt idx="3">
                  <c:v>2012</c:v>
                </c:pt>
                <c:pt idx="4">
                  <c:v>2013</c:v>
                </c:pt>
                <c:pt idx="5">
                  <c:v>2014F</c:v>
                </c:pt>
                <c:pt idx="6">
                  <c:v>2015F</c:v>
                </c:pt>
                <c:pt idx="7">
                  <c:v>2016F</c:v>
                </c:pt>
                <c:pt idx="8">
                  <c:v>2017F</c:v>
                </c:pt>
              </c:strCache>
            </c:strRef>
          </c:cat>
          <c:val>
            <c:numRef>
              <c:f>'Global Entertainment'!$E$24:$M$24</c:f>
              <c:numCache>
                <c:formatCode>0.0</c:formatCode>
                <c:ptCount val="9"/>
                <c:pt idx="0">
                  <c:v>17.920000000000002</c:v>
                </c:pt>
                <c:pt idx="1">
                  <c:v>19.281920000000003</c:v>
                </c:pt>
                <c:pt idx="2">
                  <c:v>20.226734080000004</c:v>
                </c:pt>
                <c:pt idx="3">
                  <c:v>21.035803443200006</c:v>
                </c:pt>
                <c:pt idx="4">
                  <c:v>22.045522008473608</c:v>
                </c:pt>
                <c:pt idx="5">
                  <c:v>23.125752586888812</c:v>
                </c:pt>
                <c:pt idx="6">
                  <c:v>24.258914463646363</c:v>
                </c:pt>
                <c:pt idx="7">
                  <c:v>25.447601272365034</c:v>
                </c:pt>
                <c:pt idx="8">
                  <c:v>26.669086133438558</c:v>
                </c:pt>
              </c:numCache>
            </c:numRef>
          </c:val>
        </c:ser>
        <c:dLbls>
          <c:showLegendKey val="0"/>
          <c:showVal val="0"/>
          <c:showCatName val="0"/>
          <c:showSerName val="0"/>
          <c:showPercent val="0"/>
          <c:showBubbleSize val="0"/>
        </c:dLbls>
        <c:gapWidth val="4"/>
        <c:overlap val="100"/>
        <c:axId val="101192064"/>
        <c:axId val="101193600"/>
      </c:barChart>
      <c:catAx>
        <c:axId val="101192064"/>
        <c:scaling>
          <c:orientation val="minMax"/>
        </c:scaling>
        <c:delete val="0"/>
        <c:axPos val="b"/>
        <c:numFmt formatCode="General" sourceLinked="1"/>
        <c:majorTickMark val="out"/>
        <c:minorTickMark val="none"/>
        <c:tickLblPos val="low"/>
        <c:spPr>
          <a:ln>
            <a:noFill/>
          </a:ln>
        </c:spPr>
        <c:txPr>
          <a:bodyPr rot="-1680000" vert="horz"/>
          <a:lstStyle/>
          <a:p>
            <a:pPr>
              <a:defRPr>
                <a:solidFill>
                  <a:schemeClr val="bg1">
                    <a:lumMod val="65000"/>
                  </a:schemeClr>
                </a:solidFill>
              </a:defRPr>
            </a:pPr>
            <a:endParaRPr lang="en-US"/>
          </a:p>
        </c:txPr>
        <c:crossAx val="101193600"/>
        <c:crosses val="autoZero"/>
        <c:auto val="1"/>
        <c:lblAlgn val="ctr"/>
        <c:lblOffset val="100"/>
        <c:tickLblSkip val="2"/>
        <c:noMultiLvlLbl val="0"/>
      </c:catAx>
      <c:valAx>
        <c:axId val="101193600"/>
        <c:scaling>
          <c:orientation val="minMax"/>
          <c:max val="2200"/>
          <c:min val="0"/>
        </c:scaling>
        <c:delete val="0"/>
        <c:axPos val="l"/>
        <c:majorGridlines>
          <c:spPr>
            <a:ln>
              <a:gradFill flip="none" rotWithShape="1">
                <a:gsLst>
                  <a:gs pos="0">
                    <a:schemeClr val="bg1">
                      <a:lumMod val="75000"/>
                    </a:schemeClr>
                  </a:gs>
                  <a:gs pos="100000">
                    <a:schemeClr val="bg1">
                      <a:lumMod val="85000"/>
                      <a:alpha val="20000"/>
                    </a:schemeClr>
                  </a:gs>
                </a:gsLst>
                <a:lin ang="0" scaled="1"/>
                <a:tileRect/>
              </a:gradFill>
            </a:ln>
          </c:spPr>
        </c:majorGridlines>
        <c:numFmt formatCode="#,##0.0," sourceLinked="0"/>
        <c:majorTickMark val="out"/>
        <c:minorTickMark val="none"/>
        <c:tickLblPos val="low"/>
        <c:spPr>
          <a:ln>
            <a:noFill/>
          </a:ln>
        </c:spPr>
        <c:txPr>
          <a:bodyPr/>
          <a:lstStyle/>
          <a:p>
            <a:pPr>
              <a:defRPr>
                <a:solidFill>
                  <a:schemeClr val="bg1">
                    <a:lumMod val="65000"/>
                  </a:schemeClr>
                </a:solidFill>
              </a:defRPr>
            </a:pPr>
            <a:endParaRPr lang="en-US"/>
          </a:p>
        </c:txPr>
        <c:crossAx val="101192064"/>
        <c:crosses val="autoZero"/>
        <c:crossBetween val="between"/>
        <c:majorUnit val="400"/>
      </c:valAx>
    </c:plotArea>
    <c:legend>
      <c:legendPos val="r"/>
      <c:layout>
        <c:manualLayout>
          <c:xMode val="edge"/>
          <c:yMode val="edge"/>
          <c:x val="0.65102430041401194"/>
          <c:y val="6.1420717006315809E-2"/>
          <c:w val="0.33854739459337546"/>
          <c:h val="0.7479689754941804"/>
        </c:manualLayout>
      </c:layout>
      <c:overlay val="0"/>
      <c:txPr>
        <a:bodyPr/>
        <a:lstStyle/>
        <a:p>
          <a:pPr>
            <a:defRPr>
              <a:solidFill>
                <a:schemeClr val="bg1">
                  <a:lumMod val="65000"/>
                </a:schemeClr>
              </a:solidFill>
            </a:defRPr>
          </a:pPr>
          <a:endParaRPr lang="en-US"/>
        </a:p>
      </c:txPr>
    </c:legend>
    <c:plotVisOnly val="1"/>
    <c:dispBlanksAs val="zero"/>
    <c:showDLblsOverMax val="0"/>
  </c:chart>
  <c:spPr>
    <a:noFill/>
    <a:ln>
      <a:noFill/>
    </a:ln>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drawing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drawing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rawings/drawing1.xml><?xml version="1.0" encoding="utf-8"?>
<c:userShapes xmlns:c="http://schemas.openxmlformats.org/drawingml/2006/chart">
  <cdr:relSizeAnchor xmlns:cdr="http://schemas.openxmlformats.org/drawingml/2006/chartDrawing">
    <cdr:from>
      <cdr:x>0.14658</cdr:x>
      <cdr:y>0</cdr:y>
    </cdr:from>
    <cdr:to>
      <cdr:x>0.86679</cdr:x>
      <cdr:y>0.09108</cdr:y>
    </cdr:to>
    <cdr:sp macro="" textlink="">
      <cdr:nvSpPr>
        <cdr:cNvPr id="4" name="TextBox 1"/>
        <cdr:cNvSpPr txBox="1"/>
      </cdr:nvSpPr>
      <cdr:spPr>
        <a:xfrm xmlns:a="http://schemas.openxmlformats.org/drawingml/2006/main">
          <a:off x="904445" y="-707366"/>
          <a:ext cx="4443931" cy="362310"/>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2400" b="1" i="0" baseline="0" dirty="0">
              <a:solidFill>
                <a:schemeClr val="accent4">
                  <a:lumMod val="75000"/>
                </a:schemeClr>
              </a:solidFill>
              <a:effectLst/>
              <a:latin typeface="Arial" pitchFamily="34" charset="0"/>
              <a:ea typeface="+mn-ea"/>
              <a:cs typeface="Arial" pitchFamily="34" charset="0"/>
            </a:rPr>
            <a:t>USA Cinema vs. Ticket Prices</a:t>
          </a:r>
        </a:p>
      </cdr:txBody>
    </cdr:sp>
  </cdr:relSizeAnchor>
  <cdr:relSizeAnchor xmlns:cdr="http://schemas.openxmlformats.org/drawingml/2006/chartDrawing">
    <cdr:from>
      <cdr:x>0.06331</cdr:x>
      <cdr:y>0.86018</cdr:y>
    </cdr:from>
    <cdr:to>
      <cdr:x>0.43031</cdr:x>
      <cdr:y>0.94287</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79269" y="3636412"/>
          <a:ext cx="2778189" cy="349573"/>
        </a:xfrm>
        <a:prstGeom xmlns:a="http://schemas.openxmlformats.org/drawingml/2006/main" prst="rect">
          <a:avLst/>
        </a:prstGeom>
      </cdr:spPr>
    </cdr:pic>
  </cdr:relSizeAnchor>
  <cdr:relSizeAnchor xmlns:cdr="http://schemas.openxmlformats.org/drawingml/2006/chartDrawing">
    <cdr:from>
      <cdr:x>0.48511</cdr:x>
      <cdr:y>0.85064</cdr:y>
    </cdr:from>
    <cdr:to>
      <cdr:x>0.75128</cdr:x>
      <cdr:y>0.95785</cdr:y>
    </cdr:to>
    <cdr:pic>
      <cdr:nvPicPr>
        <cdr:cNvPr id="7" name="Picture 6"/>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993291" y="3383958"/>
          <a:ext cx="1642347" cy="426497"/>
        </a:xfrm>
        <a:prstGeom xmlns:a="http://schemas.openxmlformats.org/drawingml/2006/main" prst="rect">
          <a:avLst/>
        </a:prstGeom>
      </cdr:spPr>
    </cdr:pic>
  </cdr:relSizeAnchor>
  <cdr:relSizeAnchor xmlns:cdr="http://schemas.openxmlformats.org/drawingml/2006/chartDrawing">
    <cdr:from>
      <cdr:x>0.61924</cdr:x>
      <cdr:y>0.59317</cdr:y>
    </cdr:from>
    <cdr:to>
      <cdr:x>0.74119</cdr:x>
      <cdr:y>0.80806</cdr:y>
    </cdr:to>
    <cdr:sp macro="" textlink="">
      <cdr:nvSpPr>
        <cdr:cNvPr id="8" name="TextBox 7"/>
        <cdr:cNvSpPr txBox="1"/>
      </cdr:nvSpPr>
      <cdr:spPr>
        <a:xfrm xmlns:a="http://schemas.openxmlformats.org/drawingml/2006/main">
          <a:off x="4643438" y="252412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0.82406</cdr:x>
      <cdr:y>0.29603</cdr:y>
    </cdr:from>
    <cdr:to>
      <cdr:x>0.86455</cdr:x>
      <cdr:y>0.652</cdr:y>
    </cdr:to>
    <cdr:sp macro="" textlink="">
      <cdr:nvSpPr>
        <cdr:cNvPr id="9" name="TextBox 8"/>
        <cdr:cNvSpPr txBox="1"/>
      </cdr:nvSpPr>
      <cdr:spPr>
        <a:xfrm xmlns:a="http://schemas.openxmlformats.org/drawingml/2006/main" rot="16200000">
          <a:off x="5063701" y="1864454"/>
          <a:ext cx="1504871" cy="27892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US" sz="1800" b="1">
              <a:solidFill>
                <a:schemeClr val="bg1"/>
              </a:solidFill>
            </a:rPr>
            <a:t>billion US$</a:t>
          </a:r>
        </a:p>
      </cdr:txBody>
    </cdr:sp>
  </cdr:relSizeAnchor>
  <cdr:relSizeAnchor xmlns:cdr="http://schemas.openxmlformats.org/drawingml/2006/chartDrawing">
    <cdr:from>
      <cdr:x>0.56353</cdr:x>
      <cdr:y>0.54275</cdr:y>
    </cdr:from>
    <cdr:to>
      <cdr:x>0.69631</cdr:x>
      <cdr:y>0.60559</cdr:y>
    </cdr:to>
    <cdr:sp macro="" textlink="">
      <cdr:nvSpPr>
        <cdr:cNvPr id="10" name="Line Callout 2 (Accent Bar) 9"/>
        <cdr:cNvSpPr/>
      </cdr:nvSpPr>
      <cdr:spPr>
        <a:xfrm xmlns:a="http://schemas.openxmlformats.org/drawingml/2006/main">
          <a:off x="3881967" y="2294467"/>
          <a:ext cx="914695" cy="265664"/>
        </a:xfrm>
        <a:prstGeom xmlns:a="http://schemas.openxmlformats.org/drawingml/2006/main" prst="accentCallout2">
          <a:avLst>
            <a:gd name="adj1" fmla="val 59122"/>
            <a:gd name="adj2" fmla="val -4677"/>
            <a:gd name="adj3" fmla="val 59375"/>
            <a:gd name="adj4" fmla="val -22025"/>
            <a:gd name="adj5" fmla="val 18750"/>
            <a:gd name="adj6" fmla="val -40785"/>
          </a:avLst>
        </a:prstGeom>
        <a:noFill xmlns:a="http://schemas.openxmlformats.org/drawingml/2006/main"/>
        <a:ln xmlns:a="http://schemas.openxmlformats.org/drawingml/2006/main" w="50800">
          <a:solidFill>
            <a:schemeClr val="accent4">
              <a:lumMod val="20000"/>
              <a:lumOff val="80000"/>
            </a:schemeClr>
          </a:solidFill>
          <a:tailEnd type="oval" w="med" len="me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none" lIns="36000" tIns="0" rIns="0" bIns="0" anchor="b"/>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800" b="1">
              <a:solidFill>
                <a:schemeClr val="accent4">
                  <a:lumMod val="40000"/>
                  <a:lumOff val="60000"/>
                </a:schemeClr>
              </a:solidFill>
              <a:latin typeface="Arial" panose="020B0604020202020204" pitchFamily="34" charset="0"/>
              <a:cs typeface="Arial" panose="020B0604020202020204" pitchFamily="34" charset="0"/>
            </a:rPr>
            <a:t>USA</a:t>
          </a:r>
        </a:p>
      </cdr:txBody>
    </cdr:sp>
  </cdr:relSizeAnchor>
</c:userShapes>
</file>

<file path=ppt/drawings/drawing2.xml><?xml version="1.0" encoding="utf-8"?>
<c:userShapes xmlns:c="http://schemas.openxmlformats.org/drawingml/2006/chart">
  <cdr:relSizeAnchor xmlns:cdr="http://schemas.openxmlformats.org/drawingml/2006/chartDrawing">
    <cdr:from>
      <cdr:x>0.0648</cdr:x>
      <cdr:y>0.0056</cdr:y>
    </cdr:from>
    <cdr:to>
      <cdr:x>0.69849</cdr:x>
      <cdr:y>0.11352</cdr:y>
    </cdr:to>
    <cdr:sp macro="" textlink="">
      <cdr:nvSpPr>
        <cdr:cNvPr id="4" name="TextBox 1"/>
        <cdr:cNvSpPr txBox="1"/>
      </cdr:nvSpPr>
      <cdr:spPr>
        <a:xfrm xmlns:a="http://schemas.openxmlformats.org/drawingml/2006/main">
          <a:off x="374750" y="21167"/>
          <a:ext cx="3664449" cy="407841"/>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2400" b="1" i="0" baseline="0">
              <a:solidFill>
                <a:schemeClr val="accent4"/>
              </a:solidFill>
              <a:effectLst/>
              <a:latin typeface="Arial" pitchFamily="34" charset="0"/>
              <a:ea typeface="+mn-ea"/>
              <a:cs typeface="Arial" pitchFamily="34" charset="0"/>
            </a:rPr>
            <a:t>Global Cinema Revenue</a:t>
          </a:r>
        </a:p>
      </cdr:txBody>
    </cdr:sp>
  </cdr:relSizeAnchor>
  <cdr:relSizeAnchor xmlns:cdr="http://schemas.openxmlformats.org/drawingml/2006/chartDrawing">
    <cdr:from>
      <cdr:x>0.01038</cdr:x>
      <cdr:y>0.89317</cdr:y>
    </cdr:from>
    <cdr:to>
      <cdr:x>0.52671</cdr:x>
      <cdr:y>0.98567</cdr:y>
    </cdr:to>
    <cdr:pic>
      <cdr:nvPicPr>
        <cdr:cNvPr id="5" name="Picture 4"/>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0800" y="3375545"/>
          <a:ext cx="2528151" cy="349573"/>
        </a:xfrm>
        <a:prstGeom xmlns:a="http://schemas.openxmlformats.org/drawingml/2006/main" prst="rect">
          <a:avLst/>
        </a:prstGeom>
      </cdr:spPr>
    </cdr:pic>
  </cdr:relSizeAnchor>
  <cdr:relSizeAnchor xmlns:cdr="http://schemas.openxmlformats.org/drawingml/2006/chartDrawing">
    <cdr:from>
      <cdr:x>0.62553</cdr:x>
      <cdr:y>0.88007</cdr:y>
    </cdr:from>
    <cdr:to>
      <cdr:x>1</cdr:x>
      <cdr:y>1</cdr:y>
    </cdr:to>
    <cdr:pic>
      <cdr:nvPicPr>
        <cdr:cNvPr id="6" name="Picture 5"/>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062817" y="3326041"/>
          <a:ext cx="1833563" cy="453232"/>
        </a:xfrm>
        <a:prstGeom xmlns:a="http://schemas.openxmlformats.org/drawingml/2006/main" prst="rect">
          <a:avLst/>
        </a:prstGeom>
      </cdr:spPr>
    </cdr:pic>
  </cdr:relSizeAnchor>
  <cdr:relSizeAnchor xmlns:cdr="http://schemas.openxmlformats.org/drawingml/2006/chartDrawing">
    <cdr:from>
      <cdr:x>0.8586</cdr:x>
      <cdr:y>0.2932</cdr:y>
    </cdr:from>
    <cdr:to>
      <cdr:x>0.91556</cdr:x>
      <cdr:y>0.69945</cdr:y>
    </cdr:to>
    <cdr:sp macro="" textlink="">
      <cdr:nvSpPr>
        <cdr:cNvPr id="7" name="TextBox 1"/>
        <cdr:cNvSpPr txBox="1"/>
      </cdr:nvSpPr>
      <cdr:spPr>
        <a:xfrm xmlns:a="http://schemas.openxmlformats.org/drawingml/2006/main" rot="16200000">
          <a:off x="4362087" y="1711040"/>
          <a:ext cx="1535342" cy="32941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bg1"/>
              </a:solidFill>
            </a:rPr>
            <a:t>billion US$</a:t>
          </a:r>
        </a:p>
      </cdr:txBody>
    </cdr:sp>
  </cdr:relSizeAnchor>
  <cdr:relSizeAnchor xmlns:cdr="http://schemas.openxmlformats.org/drawingml/2006/chartDrawing">
    <cdr:from>
      <cdr:x>0.21559</cdr:x>
      <cdr:y>0.61</cdr:y>
    </cdr:from>
    <cdr:to>
      <cdr:x>0.37377</cdr:x>
      <cdr:y>0.6803</cdr:y>
    </cdr:to>
    <cdr:sp macro="" textlink="">
      <cdr:nvSpPr>
        <cdr:cNvPr id="10" name="Line Callout 2 (Accent Bar) 9"/>
        <cdr:cNvSpPr/>
      </cdr:nvSpPr>
      <cdr:spPr>
        <a:xfrm xmlns:a="http://schemas.openxmlformats.org/drawingml/2006/main">
          <a:off x="1246717" y="2305370"/>
          <a:ext cx="914695" cy="265664"/>
        </a:xfrm>
        <a:prstGeom xmlns:a="http://schemas.openxmlformats.org/drawingml/2006/main" prst="accentCallout2">
          <a:avLst>
            <a:gd name="adj1" fmla="val 59122"/>
            <a:gd name="adj2" fmla="val -4677"/>
            <a:gd name="adj3" fmla="val 59375"/>
            <a:gd name="adj4" fmla="val -22025"/>
            <a:gd name="adj5" fmla="val 18750"/>
            <a:gd name="adj6" fmla="val -40785"/>
          </a:avLst>
        </a:prstGeom>
        <a:noFill xmlns:a="http://schemas.openxmlformats.org/drawingml/2006/main"/>
        <a:ln xmlns:a="http://schemas.openxmlformats.org/drawingml/2006/main" w="50800">
          <a:solidFill>
            <a:schemeClr val="accent4">
              <a:lumMod val="20000"/>
              <a:lumOff val="80000"/>
            </a:schemeClr>
          </a:solidFill>
          <a:tailEnd type="oval" w="med" len="me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none" lIns="36000" tIns="0" rIns="0" bIns="0" anchor="b"/>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800" b="1">
              <a:solidFill>
                <a:schemeClr val="accent4">
                  <a:lumMod val="40000"/>
                  <a:lumOff val="60000"/>
                </a:schemeClr>
              </a:solidFill>
              <a:latin typeface="Arial" panose="020B0604020202020204" pitchFamily="34" charset="0"/>
              <a:cs typeface="Arial" panose="020B0604020202020204" pitchFamily="34" charset="0"/>
            </a:rPr>
            <a:t>USA</a:t>
          </a:r>
        </a:p>
      </cdr:txBody>
    </cdr:sp>
  </cdr:relSizeAnchor>
  <cdr:relSizeAnchor xmlns:cdr="http://schemas.openxmlformats.org/drawingml/2006/chartDrawing">
    <cdr:from>
      <cdr:x>0.21193</cdr:x>
      <cdr:y>0.40549</cdr:y>
    </cdr:from>
    <cdr:to>
      <cdr:x>0.37011</cdr:x>
      <cdr:y>0.54243</cdr:y>
    </cdr:to>
    <cdr:sp macro="" textlink="">
      <cdr:nvSpPr>
        <cdr:cNvPr id="11" name="Line Callout 2 (Accent Bar) 10"/>
        <cdr:cNvSpPr/>
      </cdr:nvSpPr>
      <cdr:spPr>
        <a:xfrm xmlns:a="http://schemas.openxmlformats.org/drawingml/2006/main">
          <a:off x="1225550" y="1532467"/>
          <a:ext cx="914695" cy="517526"/>
        </a:xfrm>
        <a:prstGeom xmlns:a="http://schemas.openxmlformats.org/drawingml/2006/main" prst="accentCallout2">
          <a:avLst>
            <a:gd name="adj1" fmla="val 59122"/>
            <a:gd name="adj2" fmla="val -4677"/>
            <a:gd name="adj3" fmla="val 59375"/>
            <a:gd name="adj4" fmla="val -22025"/>
            <a:gd name="adj5" fmla="val 91287"/>
            <a:gd name="adj6" fmla="val -40785"/>
          </a:avLst>
        </a:prstGeom>
        <a:noFill xmlns:a="http://schemas.openxmlformats.org/drawingml/2006/main"/>
        <a:ln xmlns:a="http://schemas.openxmlformats.org/drawingml/2006/main" w="50800">
          <a:solidFill>
            <a:schemeClr val="accent4"/>
          </a:solidFill>
          <a:tailEnd type="oval" w="med" len="me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none" lIns="3600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800" b="1">
              <a:solidFill>
                <a:schemeClr val="accent4">
                  <a:lumMod val="75000"/>
                </a:schemeClr>
              </a:solidFill>
              <a:latin typeface="Arial" panose="020B0604020202020204" pitchFamily="34" charset="0"/>
              <a:cs typeface="Arial" panose="020B0604020202020204" pitchFamily="34" charset="0"/>
            </a:rPr>
            <a:t>International</a:t>
          </a:r>
          <a:endParaRPr lang="en-US" sz="1800" b="1" baseline="0">
            <a:solidFill>
              <a:schemeClr val="accent4">
                <a:lumMod val="75000"/>
              </a:schemeClr>
            </a:solidFill>
            <a:latin typeface="Arial" panose="020B0604020202020204" pitchFamily="34" charset="0"/>
            <a:cs typeface="Arial" panose="020B0604020202020204" pitchFamily="34" charset="0"/>
          </a:endParaRPr>
        </a:p>
        <a:p xmlns:a="http://schemas.openxmlformats.org/drawingml/2006/main">
          <a:pPr algn="l"/>
          <a:r>
            <a:rPr lang="en-US" sz="1800" b="1">
              <a:solidFill>
                <a:schemeClr val="accent4">
                  <a:lumMod val="75000"/>
                </a:schemeClr>
              </a:solidFill>
              <a:latin typeface="Arial" panose="020B0604020202020204" pitchFamily="34" charset="0"/>
              <a:cs typeface="Arial" panose="020B0604020202020204" pitchFamily="34" charset="0"/>
            </a:rPr>
            <a:t>(non-USA)</a:t>
          </a:r>
        </a:p>
      </cdr:txBody>
    </cdr:sp>
  </cdr:relSizeAnchor>
</c:userShapes>
</file>

<file path=ppt/drawings/drawing3.xml><?xml version="1.0" encoding="utf-8"?>
<c:userShapes xmlns:c="http://schemas.openxmlformats.org/drawingml/2006/chart">
  <cdr:relSizeAnchor xmlns:cdr="http://schemas.openxmlformats.org/drawingml/2006/chartDrawing">
    <cdr:from>
      <cdr:x>0.0648</cdr:x>
      <cdr:y>0.0056</cdr:y>
    </cdr:from>
    <cdr:to>
      <cdr:x>0.69849</cdr:x>
      <cdr:y>0.11352</cdr:y>
    </cdr:to>
    <cdr:sp macro="" textlink="">
      <cdr:nvSpPr>
        <cdr:cNvPr id="4" name="TextBox 1"/>
        <cdr:cNvSpPr txBox="1"/>
      </cdr:nvSpPr>
      <cdr:spPr>
        <a:xfrm xmlns:a="http://schemas.openxmlformats.org/drawingml/2006/main">
          <a:off x="374750" y="21167"/>
          <a:ext cx="3664449" cy="407841"/>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lnSpc>
              <a:spcPct val="74000"/>
            </a:lnSpc>
          </a:pPr>
          <a:r>
            <a:rPr lang="en-US" sz="2400" b="1" i="0" baseline="0">
              <a:solidFill>
                <a:schemeClr val="accent4"/>
              </a:solidFill>
              <a:effectLst/>
              <a:latin typeface="Arial" pitchFamily="34" charset="0"/>
              <a:ea typeface="+mn-ea"/>
              <a:cs typeface="Arial" pitchFamily="34" charset="0"/>
            </a:rPr>
            <a:t>Global Cinema Forecast</a:t>
          </a:r>
        </a:p>
      </cdr:txBody>
    </cdr:sp>
  </cdr:relSizeAnchor>
  <cdr:relSizeAnchor xmlns:cdr="http://schemas.openxmlformats.org/drawingml/2006/chartDrawing">
    <cdr:from>
      <cdr:x>0.22649</cdr:x>
      <cdr:y>0.62672</cdr:y>
    </cdr:from>
    <cdr:to>
      <cdr:x>0.38467</cdr:x>
      <cdr:y>0.76366</cdr:y>
    </cdr:to>
    <cdr:sp macro="" textlink="">
      <cdr:nvSpPr>
        <cdr:cNvPr id="11" name="Line Callout 2 (Accent Bar) 10"/>
        <cdr:cNvSpPr/>
      </cdr:nvSpPr>
      <cdr:spPr>
        <a:xfrm xmlns:a="http://schemas.openxmlformats.org/drawingml/2006/main">
          <a:off x="837532" y="2368540"/>
          <a:ext cx="584921" cy="517534"/>
        </a:xfrm>
        <a:prstGeom xmlns:a="http://schemas.openxmlformats.org/drawingml/2006/main" prst="accentCallout2">
          <a:avLst>
            <a:gd name="adj1" fmla="val 59122"/>
            <a:gd name="adj2" fmla="val -4677"/>
            <a:gd name="adj3" fmla="val 59375"/>
            <a:gd name="adj4" fmla="val -22025"/>
            <a:gd name="adj5" fmla="val 91287"/>
            <a:gd name="adj6" fmla="val -40785"/>
          </a:avLst>
        </a:prstGeom>
        <a:noFill xmlns:a="http://schemas.openxmlformats.org/drawingml/2006/main"/>
        <a:ln xmlns:a="http://schemas.openxmlformats.org/drawingml/2006/main" w="50800">
          <a:solidFill>
            <a:schemeClr val="accent4"/>
          </a:solidFill>
          <a:tailEnd type="oval" w="med" len="me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none" lIns="3600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800" b="1">
              <a:solidFill>
                <a:schemeClr val="accent4">
                  <a:lumMod val="75000"/>
                </a:schemeClr>
              </a:solidFill>
              <a:latin typeface="Arial" panose="020B0604020202020204" pitchFamily="34" charset="0"/>
              <a:cs typeface="Arial" panose="020B0604020202020204" pitchFamily="34" charset="0"/>
            </a:rPr>
            <a:t>International</a:t>
          </a:r>
          <a:endParaRPr lang="en-US" sz="1800" b="1" baseline="0">
            <a:solidFill>
              <a:schemeClr val="accent4">
                <a:lumMod val="75000"/>
              </a:schemeClr>
            </a:solidFill>
            <a:latin typeface="Arial" panose="020B0604020202020204" pitchFamily="34" charset="0"/>
            <a:cs typeface="Arial" panose="020B0604020202020204" pitchFamily="34" charset="0"/>
          </a:endParaRPr>
        </a:p>
        <a:p xmlns:a="http://schemas.openxmlformats.org/drawingml/2006/main">
          <a:pPr algn="l"/>
          <a:r>
            <a:rPr lang="en-US" sz="1800" b="1">
              <a:solidFill>
                <a:schemeClr val="accent4">
                  <a:lumMod val="75000"/>
                </a:schemeClr>
              </a:solidFill>
              <a:latin typeface="Arial" panose="020B0604020202020204" pitchFamily="34" charset="0"/>
              <a:cs typeface="Arial" panose="020B0604020202020204" pitchFamily="34" charset="0"/>
            </a:rPr>
            <a:t>(non-USA)</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0.73834</cdr:x>
      <cdr:y>0.11407</cdr:y>
    </cdr:to>
    <cdr:sp macro="" textlink="">
      <cdr:nvSpPr>
        <cdr:cNvPr id="5" name="TextBox 1"/>
        <cdr:cNvSpPr txBox="1"/>
      </cdr:nvSpPr>
      <cdr:spPr>
        <a:xfrm xmlns:a="http://schemas.openxmlformats.org/drawingml/2006/main">
          <a:off x="0" y="0"/>
          <a:ext cx="2937404" cy="360387"/>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2000" b="1" i="0" baseline="0" dirty="0">
              <a:solidFill>
                <a:schemeClr val="accent6">
                  <a:lumMod val="75000"/>
                </a:schemeClr>
              </a:solidFill>
              <a:effectLst/>
              <a:latin typeface="Arial" pitchFamily="34" charset="0"/>
              <a:ea typeface="+mn-ea"/>
              <a:cs typeface="Arial" pitchFamily="34" charset="0"/>
            </a:rPr>
            <a:t>Global Film Production</a:t>
          </a:r>
          <a:endParaRPr lang="en-US" sz="3600" b="0" dirty="0">
            <a:solidFill>
              <a:schemeClr val="accent6">
                <a:lumMod val="75000"/>
              </a:schemeClr>
            </a:solidFill>
            <a:effectLst/>
            <a:latin typeface="Arial" pitchFamily="34" charset="0"/>
            <a:cs typeface="Arial" pitchFamily="34" charset="0"/>
          </a:endParaRPr>
        </a:p>
      </cdr:txBody>
    </cdr:sp>
  </cdr:relSizeAnchor>
  <cdr:relSizeAnchor xmlns:cdr="http://schemas.openxmlformats.org/drawingml/2006/chartDrawing">
    <cdr:from>
      <cdr:x>0.70382</cdr:x>
      <cdr:y>0.23678</cdr:y>
    </cdr:from>
    <cdr:to>
      <cdr:x>0.78661</cdr:x>
      <cdr:y>0.86828</cdr:y>
    </cdr:to>
    <cdr:sp macro="" textlink="">
      <cdr:nvSpPr>
        <cdr:cNvPr id="7" name="TextBox 1"/>
        <cdr:cNvSpPr txBox="1"/>
      </cdr:nvSpPr>
      <cdr:spPr>
        <a:xfrm xmlns:a="http://schemas.openxmlformats.org/drawingml/2006/main" rot="16200000">
          <a:off x="1967220" y="1580872"/>
          <a:ext cx="1995054" cy="329385"/>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prstClr val="white"/>
              </a:solidFill>
              <a:latin typeface="Arial" pitchFamily="34" charset="0"/>
              <a:ea typeface="+mn-ea"/>
              <a:cs typeface="Arial" pitchFamily="34" charset="0"/>
            </a:defRPr>
          </a:pPr>
          <a:r>
            <a:rPr lang="en-US" sz="1800" dirty="0">
              <a:solidFill>
                <a:schemeClr val="bg1"/>
              </a:solidFill>
            </a:rPr>
            <a:t>Films  Produced</a:t>
          </a:r>
        </a:p>
      </cdr:txBody>
    </cdr:sp>
  </cdr:relSizeAnchor>
</c:userShapes>
</file>

<file path=ppt/drawings/drawing5.xml><?xml version="1.0" encoding="utf-8"?>
<c:userShapes xmlns:c="http://schemas.openxmlformats.org/drawingml/2006/chart">
  <cdr:relSizeAnchor xmlns:cdr="http://schemas.openxmlformats.org/drawingml/2006/chartDrawing">
    <cdr:from>
      <cdr:x>0.10553</cdr:x>
      <cdr:y>0</cdr:y>
    </cdr:from>
    <cdr:to>
      <cdr:x>0.5408</cdr:x>
      <cdr:y>0.175</cdr:y>
    </cdr:to>
    <cdr:sp macro="" textlink="">
      <cdr:nvSpPr>
        <cdr:cNvPr id="5" name="TextBox 1"/>
        <cdr:cNvSpPr txBox="1"/>
      </cdr:nvSpPr>
      <cdr:spPr>
        <a:xfrm xmlns:a="http://schemas.openxmlformats.org/drawingml/2006/main">
          <a:off x="537620" y="0"/>
          <a:ext cx="2217455" cy="645264"/>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2400" b="1" i="0" baseline="0" dirty="0">
              <a:solidFill>
                <a:schemeClr val="accent3">
                  <a:lumMod val="50000"/>
                </a:schemeClr>
              </a:solidFill>
              <a:effectLst/>
              <a:latin typeface="Arial" pitchFamily="34" charset="0"/>
              <a:ea typeface="+mn-ea"/>
              <a:cs typeface="Arial" pitchFamily="34" charset="0"/>
            </a:rPr>
            <a:t>Worldwide</a:t>
          </a:r>
        </a:p>
        <a:p xmlns:a="http://schemas.openxmlformats.org/drawingml/2006/main">
          <a:pPr algn="l" rtl="0"/>
          <a:r>
            <a:rPr lang="en-US" sz="2400" b="1" i="0" baseline="0" dirty="0">
              <a:solidFill>
                <a:schemeClr val="accent3">
                  <a:lumMod val="50000"/>
                </a:schemeClr>
              </a:solidFill>
              <a:effectLst/>
              <a:latin typeface="Arial" pitchFamily="34" charset="0"/>
              <a:ea typeface="+mn-ea"/>
              <a:cs typeface="Arial" pitchFamily="34" charset="0"/>
            </a:rPr>
            <a:t>Video Gaming</a:t>
          </a:r>
          <a:endParaRPr lang="en-US" sz="4000" b="0" dirty="0">
            <a:solidFill>
              <a:schemeClr val="accent3">
                <a:lumMod val="50000"/>
              </a:schemeClr>
            </a:solidFill>
            <a:effectLst/>
            <a:latin typeface="Arial" pitchFamily="34" charset="0"/>
            <a:cs typeface="Arial" pitchFamily="34" charset="0"/>
          </a:endParaRPr>
        </a:p>
      </cdr:txBody>
    </cdr:sp>
  </cdr:relSizeAnchor>
  <cdr:absSizeAnchor xmlns:cdr="http://schemas.openxmlformats.org/drawingml/2006/chartDrawing">
    <cdr:from>
      <cdr:x>0.7802</cdr:x>
      <cdr:y>0.77726</cdr:y>
    </cdr:from>
    <cdr:ext cx="958481" cy="731043"/>
    <cdr:pic>
      <cdr:nvPicPr>
        <cdr:cNvPr id="7" name="Picture 6"/>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747466" y="3429985"/>
          <a:ext cx="958481" cy="731043"/>
        </a:xfrm>
        <a:prstGeom xmlns:a="http://schemas.openxmlformats.org/drawingml/2006/main" prst="rect">
          <a:avLst/>
        </a:prstGeom>
      </cdr:spPr>
    </cdr:pic>
  </cdr:absSizeAnchor>
  <cdr:absSizeAnchor xmlns:cdr="http://schemas.openxmlformats.org/drawingml/2006/chartDrawing">
    <cdr:from>
      <cdr:x>0.49259</cdr:x>
      <cdr:y>0.86305</cdr:y>
    </cdr:from>
    <cdr:ext cx="1321594" cy="300776"/>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997366" y="3808555"/>
          <a:ext cx="1321594" cy="300776"/>
        </a:xfrm>
        <a:prstGeom xmlns:a="http://schemas.openxmlformats.org/drawingml/2006/main" prst="rect">
          <a:avLst/>
        </a:prstGeom>
      </cdr:spPr>
    </cdr:pic>
  </cdr:absSizeAnchor>
  <cdr:relSizeAnchor xmlns:cdr="http://schemas.openxmlformats.org/drawingml/2006/chartDrawing">
    <cdr:from>
      <cdr:x>0.092</cdr:x>
      <cdr:y>0.80965</cdr:y>
    </cdr:from>
    <cdr:to>
      <cdr:x>0.43256</cdr:x>
      <cdr:y>0.9542</cdr:y>
    </cdr:to>
    <cdr:pic>
      <cdr:nvPicPr>
        <cdr:cNvPr id="4" name="Picture 3"/>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59835" y="3572932"/>
          <a:ext cx="2072296" cy="637850"/>
        </a:xfrm>
        <a:prstGeom xmlns:a="http://schemas.openxmlformats.org/drawingml/2006/main" prst="rect">
          <a:avLst/>
        </a:prstGeom>
      </cdr:spPr>
    </cdr:pic>
  </cdr:relSizeAnchor>
  <cdr:relSizeAnchor xmlns:cdr="http://schemas.openxmlformats.org/drawingml/2006/chartDrawing">
    <cdr:from>
      <cdr:x>0.74228</cdr:x>
      <cdr:y>0.61639</cdr:y>
    </cdr:from>
    <cdr:to>
      <cdr:x>0.93967</cdr:x>
      <cdr:y>0.70756</cdr:y>
    </cdr:to>
    <cdr:sp macro="" textlink="">
      <cdr:nvSpPr>
        <cdr:cNvPr id="10" name="Line Callout 2 (Accent Bar) 9"/>
        <cdr:cNvSpPr/>
      </cdr:nvSpPr>
      <cdr:spPr>
        <a:xfrm xmlns:a="http://schemas.openxmlformats.org/drawingml/2006/main">
          <a:off x="4516728" y="2720066"/>
          <a:ext cx="1201107" cy="402320"/>
        </a:xfrm>
        <a:prstGeom xmlns:a="http://schemas.openxmlformats.org/drawingml/2006/main" prst="accentCallout2">
          <a:avLst>
            <a:gd name="adj1" fmla="val 59122"/>
            <a:gd name="adj2" fmla="val -4677"/>
            <a:gd name="adj3" fmla="val 59375"/>
            <a:gd name="adj4" fmla="val -22025"/>
            <a:gd name="adj5" fmla="val 18750"/>
            <a:gd name="adj6" fmla="val -37738"/>
          </a:avLst>
        </a:prstGeom>
        <a:noFill xmlns:a="http://schemas.openxmlformats.org/drawingml/2006/main"/>
        <a:ln xmlns:a="http://schemas.openxmlformats.org/drawingml/2006/main" w="50800">
          <a:solidFill>
            <a:schemeClr val="accent3">
              <a:lumMod val="60000"/>
              <a:lumOff val="40000"/>
            </a:schemeClr>
          </a:solidFill>
          <a:tailEnd type="oval" w="med" len="me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none" lIns="36000" tIns="0" rIns="0" bIns="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800" b="1">
              <a:solidFill>
                <a:schemeClr val="accent3">
                  <a:lumMod val="75000"/>
                </a:schemeClr>
              </a:solidFill>
              <a:latin typeface="Arial" panose="020B0604020202020204" pitchFamily="34" charset="0"/>
              <a:cs typeface="Arial" panose="020B0604020202020204" pitchFamily="34" charset="0"/>
            </a:rPr>
            <a:t>Dedicated</a:t>
          </a:r>
        </a:p>
        <a:p xmlns:a="http://schemas.openxmlformats.org/drawingml/2006/main">
          <a:pPr algn="l"/>
          <a:r>
            <a:rPr lang="en-US" sz="1800" b="1">
              <a:solidFill>
                <a:schemeClr val="accent3">
                  <a:lumMod val="75000"/>
                </a:schemeClr>
              </a:solidFill>
              <a:latin typeface="Arial" panose="020B0604020202020204" pitchFamily="34" charset="0"/>
              <a:cs typeface="Arial" panose="020B0604020202020204" pitchFamily="34" charset="0"/>
            </a:rPr>
            <a:t>Hardware</a:t>
          </a:r>
        </a:p>
      </cdr:txBody>
    </cdr:sp>
  </cdr:relSizeAnchor>
  <cdr:relSizeAnchor xmlns:cdr="http://schemas.openxmlformats.org/drawingml/2006/chartDrawing">
    <cdr:from>
      <cdr:x>0.74228</cdr:x>
      <cdr:y>0.47104</cdr:y>
    </cdr:from>
    <cdr:to>
      <cdr:x>0.93967</cdr:x>
      <cdr:y>0.56221</cdr:y>
    </cdr:to>
    <cdr:sp macro="" textlink="">
      <cdr:nvSpPr>
        <cdr:cNvPr id="11" name="Line Callout 2 (Accent Bar) 10"/>
        <cdr:cNvSpPr/>
      </cdr:nvSpPr>
      <cdr:spPr>
        <a:xfrm xmlns:a="http://schemas.openxmlformats.org/drawingml/2006/main">
          <a:off x="4516728" y="2078645"/>
          <a:ext cx="1201107" cy="402320"/>
        </a:xfrm>
        <a:prstGeom xmlns:a="http://schemas.openxmlformats.org/drawingml/2006/main" prst="accentCallout2">
          <a:avLst>
            <a:gd name="adj1" fmla="val 59122"/>
            <a:gd name="adj2" fmla="val -4677"/>
            <a:gd name="adj3" fmla="val 59375"/>
            <a:gd name="adj4" fmla="val -22025"/>
            <a:gd name="adj5" fmla="val 18750"/>
            <a:gd name="adj6" fmla="val -37738"/>
          </a:avLst>
        </a:prstGeom>
        <a:noFill xmlns:a="http://schemas.openxmlformats.org/drawingml/2006/main"/>
        <a:ln xmlns:a="http://schemas.openxmlformats.org/drawingml/2006/main" w="50800">
          <a:solidFill>
            <a:schemeClr val="accent3">
              <a:lumMod val="60000"/>
              <a:lumOff val="40000"/>
            </a:schemeClr>
          </a:solidFill>
          <a:tailEnd type="oval" w="med" len="me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none" lIns="36000" tIns="0" rIns="0" bIns="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800" b="1">
              <a:solidFill>
                <a:schemeClr val="accent3">
                  <a:lumMod val="75000"/>
                </a:schemeClr>
              </a:solidFill>
              <a:latin typeface="Arial" panose="020B0604020202020204" pitchFamily="34" charset="0"/>
              <a:cs typeface="Arial" panose="020B0604020202020204" pitchFamily="34" charset="0"/>
            </a:rPr>
            <a:t>Console</a:t>
          </a:r>
        </a:p>
        <a:p xmlns:a="http://schemas.openxmlformats.org/drawingml/2006/main">
          <a:pPr algn="l"/>
          <a:r>
            <a:rPr lang="en-US" sz="1800" b="1">
              <a:solidFill>
                <a:schemeClr val="accent3">
                  <a:lumMod val="75000"/>
                </a:schemeClr>
              </a:solidFill>
              <a:latin typeface="Arial" panose="020B0604020202020204" pitchFamily="34" charset="0"/>
              <a:cs typeface="Arial" panose="020B0604020202020204" pitchFamily="34" charset="0"/>
            </a:rPr>
            <a:t>Software</a:t>
          </a:r>
        </a:p>
      </cdr:txBody>
    </cdr:sp>
  </cdr:relSizeAnchor>
  <cdr:relSizeAnchor xmlns:cdr="http://schemas.openxmlformats.org/drawingml/2006/chartDrawing">
    <cdr:from>
      <cdr:x>0.74228</cdr:x>
      <cdr:y>0.17575</cdr:y>
    </cdr:from>
    <cdr:to>
      <cdr:x>0.8826</cdr:x>
      <cdr:y>0.26783</cdr:y>
    </cdr:to>
    <cdr:sp macro="" textlink="">
      <cdr:nvSpPr>
        <cdr:cNvPr id="12" name="Line Callout 2 (Accent Bar) 11"/>
        <cdr:cNvSpPr/>
      </cdr:nvSpPr>
      <cdr:spPr>
        <a:xfrm xmlns:a="http://schemas.openxmlformats.org/drawingml/2006/main">
          <a:off x="4516728" y="775552"/>
          <a:ext cx="853841" cy="406336"/>
        </a:xfrm>
        <a:prstGeom xmlns:a="http://schemas.openxmlformats.org/drawingml/2006/main" prst="accentCallout2">
          <a:avLst>
            <a:gd name="adj1" fmla="val 59122"/>
            <a:gd name="adj2" fmla="val -4677"/>
            <a:gd name="adj3" fmla="val 59375"/>
            <a:gd name="adj4" fmla="val -22025"/>
            <a:gd name="adj5" fmla="val 22768"/>
            <a:gd name="adj6" fmla="val -51682"/>
          </a:avLst>
        </a:prstGeom>
        <a:noFill xmlns:a="http://schemas.openxmlformats.org/drawingml/2006/main"/>
        <a:ln xmlns:a="http://schemas.openxmlformats.org/drawingml/2006/main" w="50800">
          <a:solidFill>
            <a:schemeClr val="accent3"/>
          </a:solidFill>
          <a:tailEnd type="oval" w="med" len="me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none" lIns="36000" tIns="0" rIns="0" bIns="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800" b="1">
              <a:solidFill>
                <a:schemeClr val="accent3">
                  <a:lumMod val="75000"/>
                </a:schemeClr>
              </a:solidFill>
              <a:latin typeface="Arial" panose="020B0604020202020204" pitchFamily="34" charset="0"/>
              <a:cs typeface="Arial" panose="020B0604020202020204" pitchFamily="34" charset="0"/>
            </a:rPr>
            <a:t>Mobile</a:t>
          </a:r>
        </a:p>
        <a:p xmlns:a="http://schemas.openxmlformats.org/drawingml/2006/main">
          <a:pPr algn="l"/>
          <a:r>
            <a:rPr lang="en-US" sz="1800" b="1">
              <a:solidFill>
                <a:schemeClr val="accent3">
                  <a:lumMod val="75000"/>
                </a:schemeClr>
              </a:solidFill>
              <a:latin typeface="Arial" panose="020B0604020202020204" pitchFamily="34" charset="0"/>
              <a:cs typeface="Arial" panose="020B0604020202020204" pitchFamily="34" charset="0"/>
            </a:rPr>
            <a:t>Games</a:t>
          </a:r>
        </a:p>
      </cdr:txBody>
    </cdr:sp>
  </cdr:relSizeAnchor>
  <cdr:relSizeAnchor xmlns:cdr="http://schemas.openxmlformats.org/drawingml/2006/chartDrawing">
    <cdr:from>
      <cdr:x>0.74228</cdr:x>
      <cdr:y>0.32052</cdr:y>
    </cdr:from>
    <cdr:to>
      <cdr:x>0.87771</cdr:x>
      <cdr:y>0.41169</cdr:y>
    </cdr:to>
    <cdr:sp macro="" textlink="">
      <cdr:nvSpPr>
        <cdr:cNvPr id="13" name="Line Callout 2 (Accent Bar) 12"/>
        <cdr:cNvSpPr/>
      </cdr:nvSpPr>
      <cdr:spPr>
        <a:xfrm xmlns:a="http://schemas.openxmlformats.org/drawingml/2006/main">
          <a:off x="4516728" y="1414435"/>
          <a:ext cx="824076" cy="402320"/>
        </a:xfrm>
        <a:prstGeom xmlns:a="http://schemas.openxmlformats.org/drawingml/2006/main" prst="accentCallout2">
          <a:avLst>
            <a:gd name="adj1" fmla="val 59122"/>
            <a:gd name="adj2" fmla="val -4677"/>
            <a:gd name="adj3" fmla="val 59375"/>
            <a:gd name="adj4" fmla="val -22025"/>
            <a:gd name="adj5" fmla="val 22173"/>
            <a:gd name="adj6" fmla="val -53390"/>
          </a:avLst>
        </a:prstGeom>
        <a:noFill xmlns:a="http://schemas.openxmlformats.org/drawingml/2006/main"/>
        <a:ln xmlns:a="http://schemas.openxmlformats.org/drawingml/2006/main" w="50800">
          <a:solidFill>
            <a:schemeClr val="accent3">
              <a:lumMod val="60000"/>
              <a:lumOff val="40000"/>
            </a:schemeClr>
          </a:solidFill>
          <a:tailEnd type="oval" w="med" len="me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none" lIns="36000" tIns="0" rIns="0" bIns="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800" b="1">
              <a:solidFill>
                <a:schemeClr val="accent3">
                  <a:lumMod val="75000"/>
                </a:schemeClr>
              </a:solidFill>
              <a:latin typeface="Arial" panose="020B0604020202020204" pitchFamily="34" charset="0"/>
              <a:cs typeface="Arial" panose="020B0604020202020204" pitchFamily="34" charset="0"/>
            </a:rPr>
            <a:t>Online</a:t>
          </a:r>
        </a:p>
        <a:p xmlns:a="http://schemas.openxmlformats.org/drawingml/2006/main">
          <a:pPr algn="l"/>
          <a:r>
            <a:rPr lang="en-US" sz="1800" b="1">
              <a:solidFill>
                <a:schemeClr val="accent3">
                  <a:lumMod val="75000"/>
                </a:schemeClr>
              </a:solidFill>
              <a:latin typeface="Arial" panose="020B0604020202020204" pitchFamily="34" charset="0"/>
              <a:cs typeface="Arial" panose="020B0604020202020204" pitchFamily="34" charset="0"/>
            </a:rPr>
            <a:t>Games</a:t>
          </a:r>
        </a:p>
      </cdr:txBody>
    </cdr:sp>
  </cdr:relSizeAnchor>
  <cdr:relSizeAnchor xmlns:cdr="http://schemas.openxmlformats.org/drawingml/2006/chartDrawing">
    <cdr:from>
      <cdr:x>0.74228</cdr:x>
      <cdr:y>0.0817</cdr:y>
    </cdr:from>
    <cdr:to>
      <cdr:x>0.93386</cdr:x>
      <cdr:y>0.14039</cdr:y>
    </cdr:to>
    <cdr:sp macro="" textlink="">
      <cdr:nvSpPr>
        <cdr:cNvPr id="14" name="Line Callout 2 (Accent Bar) 13"/>
        <cdr:cNvSpPr/>
      </cdr:nvSpPr>
      <cdr:spPr>
        <a:xfrm xmlns:a="http://schemas.openxmlformats.org/drawingml/2006/main">
          <a:off x="4516728" y="360554"/>
          <a:ext cx="1165728" cy="258993"/>
        </a:xfrm>
        <a:prstGeom xmlns:a="http://schemas.openxmlformats.org/drawingml/2006/main" prst="accentCallout2">
          <a:avLst>
            <a:gd name="adj1" fmla="val 59122"/>
            <a:gd name="adj2" fmla="val -4677"/>
            <a:gd name="adj3" fmla="val 59375"/>
            <a:gd name="adj4" fmla="val -22025"/>
            <a:gd name="adj5" fmla="val 27485"/>
            <a:gd name="adj6" fmla="val -39876"/>
          </a:avLst>
        </a:prstGeom>
        <a:noFill xmlns:a="http://schemas.openxmlformats.org/drawingml/2006/main"/>
        <a:ln xmlns:a="http://schemas.openxmlformats.org/drawingml/2006/main" w="50800">
          <a:solidFill>
            <a:schemeClr val="accent3"/>
          </a:solidFill>
          <a:tailEnd type="oval" w="med" len="me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none" lIns="36000" tIns="0" rIns="0" bIns="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800" b="1">
              <a:solidFill>
                <a:schemeClr val="accent3">
                  <a:lumMod val="75000"/>
                </a:schemeClr>
              </a:solidFill>
              <a:latin typeface="Arial" panose="020B0604020202020204" pitchFamily="34" charset="0"/>
              <a:cs typeface="Arial" panose="020B0604020202020204" pitchFamily="34" charset="0"/>
            </a:rPr>
            <a:t>PC Games</a:t>
          </a:r>
        </a:p>
      </cdr:txBody>
    </cdr:sp>
  </cdr:relSizeAnchor>
  <cdr:relSizeAnchor xmlns:cdr="http://schemas.openxmlformats.org/drawingml/2006/chartDrawing">
    <cdr:from>
      <cdr:x>0.74228</cdr:x>
      <cdr:y>0.00298</cdr:y>
    </cdr:from>
    <cdr:to>
      <cdr:x>0.95505</cdr:x>
      <cdr:y>0.06167</cdr:y>
    </cdr:to>
    <cdr:sp macro="" textlink="">
      <cdr:nvSpPr>
        <cdr:cNvPr id="15" name="Line Callout 2 (Accent Bar) 14"/>
        <cdr:cNvSpPr/>
      </cdr:nvSpPr>
      <cdr:spPr>
        <a:xfrm xmlns:a="http://schemas.openxmlformats.org/drawingml/2006/main">
          <a:off x="4516728" y="13162"/>
          <a:ext cx="1294713" cy="258994"/>
        </a:xfrm>
        <a:prstGeom xmlns:a="http://schemas.openxmlformats.org/drawingml/2006/main" prst="accentCallout2">
          <a:avLst>
            <a:gd name="adj1" fmla="val 59122"/>
            <a:gd name="adj2" fmla="val -4677"/>
            <a:gd name="adj3" fmla="val 59375"/>
            <a:gd name="adj4" fmla="val -22025"/>
            <a:gd name="adj5" fmla="val 100278"/>
            <a:gd name="adj6" fmla="val -34486"/>
          </a:avLst>
        </a:prstGeom>
        <a:noFill xmlns:a="http://schemas.openxmlformats.org/drawingml/2006/main"/>
        <a:ln xmlns:a="http://schemas.openxmlformats.org/drawingml/2006/main" w="50800">
          <a:solidFill>
            <a:schemeClr val="accent3"/>
          </a:solidFill>
          <a:tailEnd type="oval" w="med" len="me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none" lIns="36000" tIns="0" rIns="0" bIns="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800" b="1">
              <a:solidFill>
                <a:schemeClr val="accent3">
                  <a:lumMod val="75000"/>
                </a:schemeClr>
              </a:solidFill>
              <a:latin typeface="Arial" panose="020B0604020202020204" pitchFamily="34" charset="0"/>
              <a:cs typeface="Arial" panose="020B0604020202020204" pitchFamily="34" charset="0"/>
            </a:rPr>
            <a:t>Gaming Ads</a:t>
          </a:r>
        </a:p>
      </cdr:txBody>
    </cdr:sp>
  </cdr:relSizeAnchor>
  <cdr:relSizeAnchor xmlns:cdr="http://schemas.openxmlformats.org/drawingml/2006/chartDrawing">
    <cdr:from>
      <cdr:x>0.55131</cdr:x>
      <cdr:y>0.29584</cdr:y>
    </cdr:from>
    <cdr:to>
      <cdr:x>0.61649</cdr:x>
      <cdr:y>0.67931</cdr:y>
    </cdr:to>
    <cdr:sp macro="" textlink="">
      <cdr:nvSpPr>
        <cdr:cNvPr id="16" name="TextBox 1"/>
        <cdr:cNvSpPr txBox="1"/>
      </cdr:nvSpPr>
      <cdr:spPr>
        <a:xfrm xmlns:a="http://schemas.openxmlformats.org/drawingml/2006/main" rot="16200000">
          <a:off x="2267703" y="1631778"/>
          <a:ext cx="1413923" cy="332058"/>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800" b="1" i="0" baseline="0" dirty="0">
              <a:solidFill>
                <a:schemeClr val="bg1"/>
              </a:solidFill>
              <a:effectLst/>
              <a:latin typeface="Arial" pitchFamily="34" charset="0"/>
              <a:ea typeface="+mn-ea"/>
              <a:cs typeface="Arial" pitchFamily="34" charset="0"/>
            </a:rPr>
            <a:t>billion US$</a:t>
          </a:r>
          <a:endParaRPr lang="en-US" sz="3200" b="0" dirty="0">
            <a:solidFill>
              <a:schemeClr val="bg1"/>
            </a:solidFill>
            <a:effectLst/>
            <a:latin typeface="Arial" pitchFamily="34" charset="0"/>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0.05655</cdr:x>
      <cdr:y>0.08888</cdr:y>
    </cdr:from>
    <cdr:to>
      <cdr:x>0.6346</cdr:x>
      <cdr:y>0.24684</cdr:y>
    </cdr:to>
    <cdr:sp macro="" textlink="">
      <cdr:nvSpPr>
        <cdr:cNvPr id="4" name="TextBox 1"/>
        <cdr:cNvSpPr txBox="1"/>
      </cdr:nvSpPr>
      <cdr:spPr>
        <a:xfrm xmlns:a="http://schemas.openxmlformats.org/drawingml/2006/main">
          <a:off x="173042" y="278526"/>
          <a:ext cx="1768779" cy="495003"/>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ct val="70000"/>
            </a:lnSpc>
          </a:pPr>
          <a:r>
            <a:rPr lang="en-US" sz="2400" b="1" i="0" baseline="0" dirty="0">
              <a:solidFill>
                <a:srgbClr val="C74778"/>
              </a:solidFill>
              <a:effectLst/>
              <a:latin typeface="Calibri" panose="020F0502020204030204" pitchFamily="34" charset="0"/>
              <a:ea typeface="+mn-ea"/>
              <a:cs typeface="Arial" pitchFamily="34" charset="0"/>
            </a:rPr>
            <a:t>Broader Music Industry</a:t>
          </a:r>
          <a:endParaRPr lang="en-US" sz="4000" b="0" dirty="0">
            <a:solidFill>
              <a:srgbClr val="C74778"/>
            </a:solidFill>
            <a:effectLst/>
            <a:latin typeface="Calibri" panose="020F0502020204030204" pitchFamily="34" charset="0"/>
            <a:cs typeface="Arial" pitchFamily="34" charset="0"/>
          </a:endParaRPr>
        </a:p>
      </cdr:txBody>
    </cdr:sp>
  </cdr:relSizeAnchor>
  <cdr:relSizeAnchor xmlns:cdr="http://schemas.openxmlformats.org/drawingml/2006/chartDrawing">
    <cdr:from>
      <cdr:x>0.23661</cdr:x>
      <cdr:y>0.58374</cdr:y>
    </cdr:from>
    <cdr:to>
      <cdr:x>0.67659</cdr:x>
      <cdr:y>0.73153</cdr:y>
    </cdr:to>
    <cdr:sp macro="" textlink="">
      <cdr:nvSpPr>
        <cdr:cNvPr id="3" name="Right Arrow 2"/>
        <cdr:cNvSpPr/>
      </cdr:nvSpPr>
      <cdr:spPr>
        <a:xfrm xmlns:a="http://schemas.openxmlformats.org/drawingml/2006/main" rot="19645265">
          <a:off x="724011" y="1829283"/>
          <a:ext cx="1346298" cy="463133"/>
        </a:xfrm>
        <a:prstGeom xmlns:a="http://schemas.openxmlformats.org/drawingml/2006/main" prst="rightArrow">
          <a:avLst>
            <a:gd name="adj1" fmla="val 64433"/>
            <a:gd name="adj2" fmla="val 55155"/>
          </a:avLst>
        </a:prstGeom>
        <a:solidFill xmlns:a="http://schemas.openxmlformats.org/drawingml/2006/main">
          <a:schemeClr val="bg1"/>
        </a:solidFill>
        <a:ln xmlns:a="http://schemas.openxmlformats.org/drawingml/2006/main">
          <a:noFill/>
        </a:ln>
        <a:effectLst xmlns:a="http://schemas.openxmlformats.org/drawingml/2006/main">
          <a:innerShdw blurRad="38100" dist="12700" dir="13500000">
            <a:prstClr val="black">
              <a:alpha val="80000"/>
            </a:prstClr>
          </a:inn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lIns="72000" tIns="36000" rIns="36000" bIns="36000"/>
        <a:lstStyle xmlns:a="http://schemas.openxmlformats.org/drawingml/2006/main"/>
        <a:p xmlns:a="http://schemas.openxmlformats.org/drawingml/2006/main">
          <a:r>
            <a:rPr lang="en-US" sz="1400" b="1" dirty="0">
              <a:solidFill>
                <a:srgbClr val="C74778"/>
              </a:solidFill>
              <a:latin typeface="Calibri" panose="020F0502020204030204" pitchFamily="34" charset="0"/>
              <a:cs typeface="Arial" pitchFamily="34" charset="0"/>
            </a:rPr>
            <a:t>5.3% CAGR</a:t>
          </a:r>
        </a:p>
      </cdr:txBody>
    </cdr:sp>
  </cdr:relSizeAnchor>
  <cdr:relSizeAnchor xmlns:cdr="http://schemas.openxmlformats.org/drawingml/2006/chartDrawing">
    <cdr:from>
      <cdr:x>0.69402</cdr:x>
      <cdr:y>0.38838</cdr:y>
    </cdr:from>
    <cdr:to>
      <cdr:x>0.80167</cdr:x>
      <cdr:y>0.87832</cdr:y>
    </cdr:to>
    <cdr:sp macro="" textlink="">
      <cdr:nvSpPr>
        <cdr:cNvPr id="5" name="TextBox 1"/>
        <cdr:cNvSpPr txBox="1"/>
      </cdr:nvSpPr>
      <cdr:spPr>
        <a:xfrm xmlns:a="http://schemas.openxmlformats.org/drawingml/2006/main" rot="16200000">
          <a:off x="1520675" y="1820044"/>
          <a:ext cx="1535329" cy="329385"/>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bg1"/>
              </a:solidFill>
            </a:rPr>
            <a:t>billion US$</a:t>
          </a:r>
        </a:p>
      </cdr:txBody>
    </cdr:sp>
  </cdr:relSizeAnchor>
</c:userShapes>
</file>

<file path=ppt/drawings/drawing7.xml><?xml version="1.0" encoding="utf-8"?>
<c:userShapes xmlns:c="http://schemas.openxmlformats.org/drawingml/2006/chart">
  <cdr:relSizeAnchor xmlns:cdr="http://schemas.openxmlformats.org/drawingml/2006/chartDrawing">
    <cdr:from>
      <cdr:x>0.84247</cdr:x>
      <cdr:y>0.48338</cdr:y>
    </cdr:from>
    <cdr:to>
      <cdr:x>0.90418</cdr:x>
      <cdr:y>0.87071</cdr:y>
    </cdr:to>
    <cdr:sp macro="" textlink="">
      <cdr:nvSpPr>
        <cdr:cNvPr id="3" name="TextBox 1"/>
        <cdr:cNvSpPr txBox="1"/>
      </cdr:nvSpPr>
      <cdr:spPr>
        <a:xfrm xmlns:a="http://schemas.openxmlformats.org/drawingml/2006/main" rot="16200000">
          <a:off x="5046150" y="2279456"/>
          <a:ext cx="1420381" cy="406736"/>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800" b="1" i="0" baseline="0" dirty="0" smtClean="0">
              <a:solidFill>
                <a:schemeClr val="bg1"/>
              </a:solidFill>
              <a:effectLst/>
              <a:latin typeface="Arial" pitchFamily="34" charset="0"/>
              <a:ea typeface="+mn-ea"/>
              <a:cs typeface="Arial" pitchFamily="34" charset="0"/>
            </a:rPr>
            <a:t>billion </a:t>
          </a:r>
          <a:r>
            <a:rPr lang="en-US" sz="1800" b="1" i="0" baseline="0" dirty="0">
              <a:solidFill>
                <a:schemeClr val="bg1"/>
              </a:solidFill>
              <a:effectLst/>
              <a:latin typeface="Arial" pitchFamily="34" charset="0"/>
              <a:ea typeface="+mn-ea"/>
              <a:cs typeface="Arial" pitchFamily="34" charset="0"/>
            </a:rPr>
            <a:t>US$</a:t>
          </a:r>
          <a:endParaRPr lang="en-US" sz="3200" b="0" dirty="0">
            <a:solidFill>
              <a:schemeClr val="bg1"/>
            </a:solidFill>
            <a:effectLst/>
            <a:latin typeface="Arial" pitchFamily="34" charset="0"/>
            <a:cs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0.15305</cdr:x>
      <cdr:y>0.70347</cdr:y>
    </cdr:from>
    <cdr:to>
      <cdr:x>0.32637</cdr:x>
      <cdr:y>0.77632</cdr:y>
    </cdr:to>
    <cdr:sp macro="" textlink="">
      <cdr:nvSpPr>
        <cdr:cNvPr id="6" name="Line Callout 2 (Accent Bar) 5"/>
        <cdr:cNvSpPr/>
      </cdr:nvSpPr>
      <cdr:spPr>
        <a:xfrm xmlns:a="http://schemas.openxmlformats.org/drawingml/2006/main">
          <a:off x="920243" y="2546210"/>
          <a:ext cx="1042113" cy="263681"/>
        </a:xfrm>
        <a:prstGeom xmlns:a="http://schemas.openxmlformats.org/drawingml/2006/main" prst="accentCallout2">
          <a:avLst>
            <a:gd name="adj1" fmla="val 59122"/>
            <a:gd name="adj2" fmla="val -4677"/>
            <a:gd name="adj3" fmla="val 59375"/>
            <a:gd name="adj4" fmla="val -22025"/>
            <a:gd name="adj5" fmla="val 18750"/>
            <a:gd name="adj6" fmla="val -40785"/>
          </a:avLst>
        </a:prstGeom>
        <a:noFill xmlns:a="http://schemas.openxmlformats.org/drawingml/2006/main"/>
        <a:ln xmlns:a="http://schemas.openxmlformats.org/drawingml/2006/main" w="50800">
          <a:solidFill>
            <a:schemeClr val="accent5">
              <a:lumMod val="20000"/>
              <a:lumOff val="80000"/>
            </a:schemeClr>
          </a:solidFill>
          <a:tailEnd type="oval" w="med" len="me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wrap="none" lIns="36000" tIns="0" rIns="0" bIns="0" anchor="b"/>
        <a:lstStyle xmlns:a="http://schemas.openxmlformats.org/drawingml/2006/main"/>
        <a:p xmlns:a="http://schemas.openxmlformats.org/drawingml/2006/main">
          <a:pPr algn="l"/>
          <a:r>
            <a:rPr lang="en-US" sz="1800" b="1">
              <a:solidFill>
                <a:schemeClr val="accent5">
                  <a:lumMod val="40000"/>
                  <a:lumOff val="60000"/>
                </a:schemeClr>
              </a:solidFill>
              <a:latin typeface="Arial" panose="020B0604020202020204" pitchFamily="34" charset="0"/>
              <a:cs typeface="Arial" panose="020B0604020202020204" pitchFamily="34" charset="0"/>
            </a:rPr>
            <a:t>N.America</a:t>
          </a:r>
        </a:p>
      </cdr:txBody>
    </cdr:sp>
  </cdr:relSizeAnchor>
  <cdr:relSizeAnchor xmlns:cdr="http://schemas.openxmlformats.org/drawingml/2006/chartDrawing">
    <cdr:from>
      <cdr:x>0.15305</cdr:x>
      <cdr:y>0.51184</cdr:y>
    </cdr:from>
    <cdr:to>
      <cdr:x>0.32637</cdr:x>
      <cdr:y>0.58469</cdr:y>
    </cdr:to>
    <cdr:sp macro="" textlink="">
      <cdr:nvSpPr>
        <cdr:cNvPr id="8" name="Line Callout 2 (Accent Bar) 7"/>
        <cdr:cNvSpPr/>
      </cdr:nvSpPr>
      <cdr:spPr>
        <a:xfrm xmlns:a="http://schemas.openxmlformats.org/drawingml/2006/main">
          <a:off x="920243" y="1852605"/>
          <a:ext cx="1042113" cy="263681"/>
        </a:xfrm>
        <a:prstGeom xmlns:a="http://schemas.openxmlformats.org/drawingml/2006/main" prst="accentCallout2">
          <a:avLst>
            <a:gd name="adj1" fmla="val 59122"/>
            <a:gd name="adj2" fmla="val -4677"/>
            <a:gd name="adj3" fmla="val 59375"/>
            <a:gd name="adj4" fmla="val -22025"/>
            <a:gd name="adj5" fmla="val 26777"/>
            <a:gd name="adj6" fmla="val -40785"/>
          </a:avLst>
        </a:prstGeom>
        <a:noFill xmlns:a="http://schemas.openxmlformats.org/drawingml/2006/main"/>
        <a:ln xmlns:a="http://schemas.openxmlformats.org/drawingml/2006/main" w="50800">
          <a:solidFill>
            <a:schemeClr val="accent5">
              <a:lumMod val="20000"/>
              <a:lumOff val="80000"/>
            </a:schemeClr>
          </a:solidFill>
          <a:tailEnd type="oval" w="med" len="me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wrap="none" lIns="36000" tIns="0" rIns="0" bIns="0"/>
        <a:lstStyle xmlns:a="http://schemas.openxmlformats.org/drawingml/2006/main"/>
        <a:p xmlns:a="http://schemas.openxmlformats.org/drawingml/2006/main">
          <a:pPr algn="l"/>
          <a:r>
            <a:rPr lang="en-US" sz="1800" b="1">
              <a:solidFill>
                <a:schemeClr val="bg1"/>
              </a:solidFill>
              <a:latin typeface="Arial" panose="020B0604020202020204" pitchFamily="34" charset="0"/>
              <a:cs typeface="Arial" panose="020B0604020202020204" pitchFamily="34" charset="0"/>
            </a:rPr>
            <a:t>EMEA</a:t>
          </a:r>
        </a:p>
      </cdr:txBody>
    </cdr:sp>
  </cdr:relSizeAnchor>
  <cdr:relSizeAnchor xmlns:cdr="http://schemas.openxmlformats.org/drawingml/2006/chartDrawing">
    <cdr:from>
      <cdr:x>0.15305</cdr:x>
      <cdr:y>0.20615</cdr:y>
    </cdr:from>
    <cdr:to>
      <cdr:x>0.32637</cdr:x>
      <cdr:y>0.27972</cdr:y>
    </cdr:to>
    <cdr:sp macro="" textlink="">
      <cdr:nvSpPr>
        <cdr:cNvPr id="9" name="Line Callout 2 (Accent Bar) 8"/>
        <cdr:cNvSpPr/>
      </cdr:nvSpPr>
      <cdr:spPr>
        <a:xfrm xmlns:a="http://schemas.openxmlformats.org/drawingml/2006/main">
          <a:off x="920243" y="746153"/>
          <a:ext cx="1042113" cy="266287"/>
        </a:xfrm>
        <a:prstGeom xmlns:a="http://schemas.openxmlformats.org/drawingml/2006/main" prst="accentCallout2">
          <a:avLst>
            <a:gd name="adj1" fmla="val 59122"/>
            <a:gd name="adj2" fmla="val -4677"/>
            <a:gd name="adj3" fmla="val 59375"/>
            <a:gd name="adj4" fmla="val -22025"/>
            <a:gd name="adj5" fmla="val 182160"/>
            <a:gd name="adj6" fmla="val -40785"/>
          </a:avLst>
        </a:prstGeom>
        <a:noFill xmlns:a="http://schemas.openxmlformats.org/drawingml/2006/main"/>
        <a:ln xmlns:a="http://schemas.openxmlformats.org/drawingml/2006/main" w="50800">
          <a:solidFill>
            <a:schemeClr val="accent5">
              <a:lumMod val="60000"/>
              <a:lumOff val="40000"/>
            </a:schemeClr>
          </a:solidFill>
          <a:tailEnd type="oval" w="med" len="me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wrap="none" lIns="36000" tIns="0" rIns="0" bIns="0" anchor="b"/>
        <a:lstStyle xmlns:a="http://schemas.openxmlformats.org/drawingml/2006/main"/>
        <a:p xmlns:a="http://schemas.openxmlformats.org/drawingml/2006/main">
          <a:pPr algn="l"/>
          <a:r>
            <a:rPr lang="en-US" sz="1800" b="1">
              <a:solidFill>
                <a:schemeClr val="accent5"/>
              </a:solidFill>
              <a:latin typeface="Arial" panose="020B0604020202020204" pitchFamily="34" charset="0"/>
              <a:cs typeface="Arial" panose="020B0604020202020204" pitchFamily="34" charset="0"/>
            </a:rPr>
            <a:t>Latin Am.</a:t>
          </a:r>
        </a:p>
      </cdr:txBody>
    </cdr:sp>
  </cdr:relSizeAnchor>
  <cdr:relSizeAnchor xmlns:cdr="http://schemas.openxmlformats.org/drawingml/2006/chartDrawing">
    <cdr:from>
      <cdr:x>0.15305</cdr:x>
      <cdr:y>0.33932</cdr:y>
    </cdr:from>
    <cdr:to>
      <cdr:x>0.32637</cdr:x>
      <cdr:y>0.41217</cdr:y>
    </cdr:to>
    <cdr:sp macro="" textlink="">
      <cdr:nvSpPr>
        <cdr:cNvPr id="10" name="Line Callout 2 (Accent Bar) 9"/>
        <cdr:cNvSpPr/>
      </cdr:nvSpPr>
      <cdr:spPr>
        <a:xfrm xmlns:a="http://schemas.openxmlformats.org/drawingml/2006/main">
          <a:off x="920243" y="1228177"/>
          <a:ext cx="1042113" cy="263681"/>
        </a:xfrm>
        <a:prstGeom xmlns:a="http://schemas.openxmlformats.org/drawingml/2006/main" prst="accentCallout2">
          <a:avLst>
            <a:gd name="adj1" fmla="val 59122"/>
            <a:gd name="adj2" fmla="val -4677"/>
            <a:gd name="adj3" fmla="val 59375"/>
            <a:gd name="adj4" fmla="val -22025"/>
            <a:gd name="adj5" fmla="val 111065"/>
            <a:gd name="adj6" fmla="val -41800"/>
          </a:avLst>
        </a:prstGeom>
        <a:noFill xmlns:a="http://schemas.openxmlformats.org/drawingml/2006/main"/>
        <a:ln xmlns:a="http://schemas.openxmlformats.org/drawingml/2006/main" w="50800">
          <a:solidFill>
            <a:schemeClr val="accent5">
              <a:lumMod val="20000"/>
              <a:lumOff val="80000"/>
            </a:schemeClr>
          </a:solidFill>
          <a:tailEnd type="oval" w="med" len="me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wrap="none" lIns="36000" tIns="0" rIns="0" bIns="0"/>
        <a:lstStyle xmlns:a="http://schemas.openxmlformats.org/drawingml/2006/main"/>
        <a:p xmlns:a="http://schemas.openxmlformats.org/drawingml/2006/main">
          <a:pPr algn="l"/>
          <a:r>
            <a:rPr lang="en-US" sz="1800" b="1">
              <a:solidFill>
                <a:schemeClr val="accent5">
                  <a:lumMod val="50000"/>
                </a:schemeClr>
              </a:solidFill>
              <a:latin typeface="Arial" panose="020B0604020202020204" pitchFamily="34" charset="0"/>
              <a:cs typeface="Arial" panose="020B0604020202020204" pitchFamily="34" charset="0"/>
            </a:rPr>
            <a:t>Asia Pac.</a:t>
          </a:r>
        </a:p>
      </cdr:txBody>
    </cdr:sp>
  </cdr:relSizeAnchor>
  <cdr:relSizeAnchor xmlns:cdr="http://schemas.openxmlformats.org/drawingml/2006/chartDrawing">
    <cdr:from>
      <cdr:x>0.80408</cdr:x>
      <cdr:y>0.42123</cdr:y>
    </cdr:from>
    <cdr:to>
      <cdr:x>0.88115</cdr:x>
      <cdr:y>0.80202</cdr:y>
    </cdr:to>
    <cdr:sp macro="" textlink="">
      <cdr:nvSpPr>
        <cdr:cNvPr id="11" name="TextBox 1"/>
        <cdr:cNvSpPr txBox="1"/>
      </cdr:nvSpPr>
      <cdr:spPr>
        <a:xfrm xmlns:a="http://schemas.openxmlformats.org/drawingml/2006/main" rot="16200000">
          <a:off x="3702826" y="2045739"/>
          <a:ext cx="1398982" cy="402673"/>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800" b="1" i="0" baseline="0" dirty="0">
              <a:solidFill>
                <a:schemeClr val="bg1"/>
              </a:solidFill>
              <a:effectLst/>
              <a:latin typeface="Arial" pitchFamily="34" charset="0"/>
              <a:ea typeface="+mn-ea"/>
              <a:cs typeface="Arial" pitchFamily="34" charset="0"/>
            </a:rPr>
            <a:t>trillion US$</a:t>
          </a:r>
          <a:endParaRPr lang="en-US" sz="3200" b="0" dirty="0">
            <a:solidFill>
              <a:schemeClr val="bg1"/>
            </a:solidFill>
            <a:effectLst/>
            <a:latin typeface="Arial" pitchFamily="34" charset="0"/>
            <a:cs typeface="Arial"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0.06863</cdr:x>
      <cdr:y>0.00704</cdr:y>
    </cdr:from>
    <cdr:to>
      <cdr:x>0.53259</cdr:x>
      <cdr:y>0.21831</cdr:y>
    </cdr:to>
    <cdr:sp macro="" textlink="">
      <cdr:nvSpPr>
        <cdr:cNvPr id="4" name="TextBox 1"/>
        <cdr:cNvSpPr txBox="1"/>
      </cdr:nvSpPr>
      <cdr:spPr>
        <a:xfrm xmlns:a="http://schemas.openxmlformats.org/drawingml/2006/main">
          <a:off x="501481" y="27215"/>
          <a:ext cx="3390162" cy="816428"/>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endParaRPr lang="en-US" sz="4000" b="0" dirty="0">
            <a:solidFill>
              <a:schemeClr val="accent5">
                <a:lumMod val="75000"/>
              </a:schemeClr>
            </a:solidFill>
            <a:effectLst/>
            <a:latin typeface="Arial" pitchFamily="34" charset="0"/>
            <a:cs typeface="Arial" pitchFamily="34" charset="0"/>
          </a:endParaRPr>
        </a:p>
      </cdr:txBody>
    </cdr:sp>
  </cdr:relSizeAnchor>
  <cdr:relSizeAnchor xmlns:cdr="http://schemas.openxmlformats.org/drawingml/2006/chartDrawing">
    <cdr:from>
      <cdr:x>0.57804</cdr:x>
      <cdr:y>0.41197</cdr:y>
    </cdr:from>
    <cdr:to>
      <cdr:x>0.63315</cdr:x>
      <cdr:y>0.77399</cdr:y>
    </cdr:to>
    <cdr:sp macro="" textlink="">
      <cdr:nvSpPr>
        <cdr:cNvPr id="11" name="TextBox 1"/>
        <cdr:cNvSpPr txBox="1"/>
      </cdr:nvSpPr>
      <cdr:spPr>
        <a:xfrm xmlns:a="http://schemas.openxmlformats.org/drawingml/2006/main" rot="16200000">
          <a:off x="3725604" y="2090190"/>
          <a:ext cx="1398982" cy="402673"/>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800" b="1" i="0" baseline="0">
              <a:solidFill>
                <a:schemeClr val="bg1"/>
              </a:solidFill>
              <a:effectLst/>
              <a:latin typeface="Arial" pitchFamily="34" charset="0"/>
              <a:ea typeface="+mn-ea"/>
              <a:cs typeface="Arial" pitchFamily="34" charset="0"/>
            </a:rPr>
            <a:t>trillion US$</a:t>
          </a:r>
          <a:endParaRPr lang="en-US" sz="3200" b="0">
            <a:solidFill>
              <a:schemeClr val="bg1"/>
            </a:solidFill>
            <a:effectLst/>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anose="020F0502020204030204" pitchFamily="34" charset="0"/>
              </a:defRPr>
            </a:lvl1pPr>
          </a:lstStyle>
          <a:p>
            <a:fld id="{010EF2B9-30CB-4775-8894-17A83AFA69E9}" type="datetimeFigureOut">
              <a:rPr lang="en-US" smtClean="0"/>
              <a:pPr/>
              <a:t>15-Jan-22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DD076A9B-7EFC-4D9F-9BF2-E762550033F8}" type="slidenum">
              <a:rPr lang="en-US" smtClean="0"/>
              <a:pPr/>
              <a:t>‹#›</a:t>
            </a:fld>
            <a:endParaRPr lang="en-US" dirty="0"/>
          </a:p>
        </p:txBody>
      </p:sp>
    </p:spTree>
    <p:extLst>
      <p:ext uri="{BB962C8B-B14F-4D97-AF65-F5344CB8AC3E}">
        <p14:creationId xmlns:p14="http://schemas.microsoft.com/office/powerpoint/2010/main" val="219099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dobe.com/products/adobeanywhere.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1</a:t>
            </a:fld>
            <a:endParaRPr lang="en-US" dirty="0"/>
          </a:p>
        </p:txBody>
      </p:sp>
    </p:spTree>
    <p:extLst>
      <p:ext uri="{BB962C8B-B14F-4D97-AF65-F5344CB8AC3E}">
        <p14:creationId xmlns:p14="http://schemas.microsoft.com/office/powerpoint/2010/main" val="385768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10</a:t>
            </a:fld>
            <a:endParaRPr lang="en-US" dirty="0"/>
          </a:p>
        </p:txBody>
      </p:sp>
    </p:spTree>
    <p:extLst>
      <p:ext uri="{BB962C8B-B14F-4D97-AF65-F5344CB8AC3E}">
        <p14:creationId xmlns:p14="http://schemas.microsoft.com/office/powerpoint/2010/main" val="497566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a:t>
            </a:r>
            <a:r>
              <a:rPr lang="en-US" baseline="0" dirty="0" smtClean="0"/>
              <a:t> a few services that are all considered quite mainstream, when discussing cloud services.  Salesforce.com was founded in 1999, and has since become a SaaS powerhouse with 2014 revenues of 4billion US$ and a market cap of around 33billion US$. In the last decade several companies have grown their brand presence in Storage, Gaming, Music, and Messaging.  Even Microsoft finally gave in and launched their Office 365 service in June 2011.</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11</a:t>
            </a:fld>
            <a:endParaRPr lang="en-US" dirty="0"/>
          </a:p>
        </p:txBody>
      </p:sp>
    </p:spTree>
    <p:extLst>
      <p:ext uri="{BB962C8B-B14F-4D97-AF65-F5344CB8AC3E}">
        <p14:creationId xmlns:p14="http://schemas.microsoft.com/office/powerpoint/2010/main" val="2360866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12</a:t>
            </a:fld>
            <a:endParaRPr lang="en-US" dirty="0"/>
          </a:p>
        </p:txBody>
      </p:sp>
    </p:spTree>
    <p:extLst>
      <p:ext uri="{BB962C8B-B14F-4D97-AF65-F5344CB8AC3E}">
        <p14:creationId xmlns:p14="http://schemas.microsoft.com/office/powerpoint/2010/main" val="2488518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for all the reports that people just want </a:t>
            </a:r>
            <a:r>
              <a:rPr lang="en-US" dirty="0" err="1"/>
              <a:t>stu</a:t>
            </a:r>
            <a:r>
              <a:rPr lang="en-US" dirty="0"/>
              <a:t>" for free, and are not willing to spend on entertainment, the actual data shows that they’re spending noticeably more on entertainment today than they did ten years ago.”</a:t>
            </a:r>
          </a:p>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13</a:t>
            </a:fld>
            <a:endParaRPr lang="en-US" dirty="0"/>
          </a:p>
        </p:txBody>
      </p:sp>
    </p:spTree>
    <p:extLst>
      <p:ext uri="{BB962C8B-B14F-4D97-AF65-F5344CB8AC3E}">
        <p14:creationId xmlns:p14="http://schemas.microsoft.com/office/powerpoint/2010/main" val="1599817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14</a:t>
            </a:fld>
            <a:endParaRPr lang="en-US" dirty="0"/>
          </a:p>
        </p:txBody>
      </p:sp>
    </p:spTree>
    <p:extLst>
      <p:ext uri="{BB962C8B-B14F-4D97-AF65-F5344CB8AC3E}">
        <p14:creationId xmlns:p14="http://schemas.microsoft.com/office/powerpoint/2010/main" val="726948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for all the reports that people just want </a:t>
            </a:r>
            <a:r>
              <a:rPr lang="en-US" dirty="0" err="1"/>
              <a:t>stu</a:t>
            </a:r>
            <a:r>
              <a:rPr lang="en-US" dirty="0"/>
              <a:t>" for free, and are not willing to spend on entertainment, the actual data shows that they’re spending noticeably more on entertainment today than they did ten years ago.”</a:t>
            </a:r>
          </a:p>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15</a:t>
            </a:fld>
            <a:endParaRPr lang="en-US" dirty="0"/>
          </a:p>
        </p:txBody>
      </p:sp>
    </p:spTree>
    <p:extLst>
      <p:ext uri="{BB962C8B-B14F-4D97-AF65-F5344CB8AC3E}">
        <p14:creationId xmlns:p14="http://schemas.microsoft.com/office/powerpoint/2010/main" val="1599817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16</a:t>
            </a:fld>
            <a:endParaRPr lang="en-US" dirty="0"/>
          </a:p>
        </p:txBody>
      </p:sp>
    </p:spTree>
    <p:extLst>
      <p:ext uri="{BB962C8B-B14F-4D97-AF65-F5344CB8AC3E}">
        <p14:creationId xmlns:p14="http://schemas.microsoft.com/office/powerpoint/2010/main" val="145798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17</a:t>
            </a:fld>
            <a:endParaRPr lang="en-US" dirty="0"/>
          </a:p>
        </p:txBody>
      </p:sp>
    </p:spTree>
    <p:extLst>
      <p:ext uri="{BB962C8B-B14F-4D97-AF65-F5344CB8AC3E}">
        <p14:creationId xmlns:p14="http://schemas.microsoft.com/office/powerpoint/2010/main" val="1097855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18</a:t>
            </a:fld>
            <a:endParaRPr lang="en-US" dirty="0"/>
          </a:p>
        </p:txBody>
      </p:sp>
    </p:spTree>
    <p:extLst>
      <p:ext uri="{BB962C8B-B14F-4D97-AF65-F5344CB8AC3E}">
        <p14:creationId xmlns:p14="http://schemas.microsoft.com/office/powerpoint/2010/main" val="2802917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19</a:t>
            </a:fld>
            <a:endParaRPr lang="en-US" dirty="0"/>
          </a:p>
        </p:txBody>
      </p:sp>
    </p:spTree>
    <p:extLst>
      <p:ext uri="{BB962C8B-B14F-4D97-AF65-F5344CB8AC3E}">
        <p14:creationId xmlns:p14="http://schemas.microsoft.com/office/powerpoint/2010/main" val="14841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2</a:t>
            </a:fld>
            <a:endParaRPr lang="en-US" dirty="0"/>
          </a:p>
        </p:txBody>
      </p:sp>
    </p:spTree>
    <p:extLst>
      <p:ext uri="{BB962C8B-B14F-4D97-AF65-F5344CB8AC3E}">
        <p14:creationId xmlns:p14="http://schemas.microsoft.com/office/powerpoint/2010/main" val="2639185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20</a:t>
            </a:fld>
            <a:endParaRPr lang="en-US" dirty="0"/>
          </a:p>
        </p:txBody>
      </p:sp>
    </p:spTree>
    <p:extLst>
      <p:ext uri="{BB962C8B-B14F-4D97-AF65-F5344CB8AC3E}">
        <p14:creationId xmlns:p14="http://schemas.microsoft.com/office/powerpoint/2010/main" val="351819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3</a:t>
            </a:fld>
            <a:endParaRPr lang="en-US" dirty="0"/>
          </a:p>
        </p:txBody>
      </p:sp>
    </p:spTree>
    <p:extLst>
      <p:ext uri="{BB962C8B-B14F-4D97-AF65-F5344CB8AC3E}">
        <p14:creationId xmlns:p14="http://schemas.microsoft.com/office/powerpoint/2010/main" val="414476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4</a:t>
            </a:fld>
            <a:endParaRPr lang="en-US" dirty="0"/>
          </a:p>
        </p:txBody>
      </p:sp>
    </p:spTree>
    <p:extLst>
      <p:ext uri="{BB962C8B-B14F-4D97-AF65-F5344CB8AC3E}">
        <p14:creationId xmlns:p14="http://schemas.microsoft.com/office/powerpoint/2010/main" val="2652176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5</a:t>
            </a:fld>
            <a:endParaRPr lang="en-US" dirty="0"/>
          </a:p>
        </p:txBody>
      </p:sp>
    </p:spTree>
    <p:extLst>
      <p:ext uri="{BB962C8B-B14F-4D97-AF65-F5344CB8AC3E}">
        <p14:creationId xmlns:p14="http://schemas.microsoft.com/office/powerpoint/2010/main" val="4014782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6</a:t>
            </a:fld>
            <a:endParaRPr lang="en-US" dirty="0"/>
          </a:p>
        </p:txBody>
      </p:sp>
    </p:spTree>
    <p:extLst>
      <p:ext uri="{BB962C8B-B14F-4D97-AF65-F5344CB8AC3E}">
        <p14:creationId xmlns:p14="http://schemas.microsoft.com/office/powerpoint/2010/main" val="182487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Interestingly, the USA is not the largest producer of feature-length films and has not held that title for many years. (The US film industry is still the largest in terms of box office revenues, however.) India’s Bollywood produces well over a thousand 1 films per year, making it the most prolific film-making nation. (India comes in at third with box office revenues of $2.2 billion in 2010 behind the US’s $10 billion and Japan’s $2.5 billion, and China has only recently surpassed the $2 billion threshold.) Next on the production list, Nigeria’s </a:t>
            </a:r>
            <a:r>
              <a:rPr lang="en-US" dirty="0" err="1" smtClean="0"/>
              <a:t>Nollywood</a:t>
            </a:r>
            <a:r>
              <a:rPr lang="en-US" dirty="0" smtClean="0"/>
              <a:t> has taken second place in the race to produce movies, churning out nearly a thousand films per year aimed at a thriving home theater market. (Nigeria actually produced more films than India circa 2007, but India has since re-claimed its number one spot.) Obviously, the US movie industry has many more well-known films than any other country, but it comes in third on the list of movie-making nations with roughly 700 feature-length movies made each year. </a:t>
            </a:r>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7</a:t>
            </a:fld>
            <a:endParaRPr lang="en-US" dirty="0"/>
          </a:p>
        </p:txBody>
      </p:sp>
    </p:spTree>
    <p:extLst>
      <p:ext uri="{BB962C8B-B14F-4D97-AF65-F5344CB8AC3E}">
        <p14:creationId xmlns:p14="http://schemas.microsoft.com/office/powerpoint/2010/main" val="2775633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r>
              <a:rPr lang="en-US" baseline="0" dirty="0" smtClean="0"/>
              <a:t>et’s look deeper into cloud service, specifically for digital video.  Adobe entered the cloud business model with their </a:t>
            </a:r>
            <a:r>
              <a:rPr lang="en-US" sz="1200" b="0" i="0" u="none" strike="noStrike" kern="1200" dirty="0" err="1" smtClean="0">
                <a:solidFill>
                  <a:schemeClr val="tx1"/>
                </a:solidFill>
                <a:effectLst/>
                <a:latin typeface="Calibri" panose="020F0502020204030204" pitchFamily="34" charset="0"/>
                <a:ea typeface="+mn-ea"/>
                <a:cs typeface="+mn-cs"/>
                <a:hlinkClick r:id="rId3"/>
              </a:rPr>
              <a:t>Adobe®Anywhere</a:t>
            </a:r>
            <a:r>
              <a:rPr lang="en-US" sz="1200" b="0" i="0" u="none" strike="noStrike" kern="1200" dirty="0" smtClean="0">
                <a:solidFill>
                  <a:schemeClr val="tx1"/>
                </a:solidFill>
                <a:effectLst/>
                <a:latin typeface="Calibri" panose="020F0502020204030204" pitchFamily="34" charset="0"/>
                <a:ea typeface="+mn-ea"/>
                <a:cs typeface="+mn-cs"/>
                <a:hlinkClick r:id="rId3"/>
              </a:rPr>
              <a:t> for video</a:t>
            </a:r>
            <a:r>
              <a:rPr lang="en-US" sz="1200" b="0" i="0" u="none" strike="noStrike" kern="1200" baseline="0" dirty="0" smtClean="0">
                <a:solidFill>
                  <a:schemeClr val="tx1"/>
                </a:solidFill>
                <a:effectLst/>
                <a:latin typeface="Calibri" panose="020F0502020204030204" pitchFamily="34" charset="0"/>
                <a:ea typeface="+mn-ea"/>
                <a:cs typeface="+mn-cs"/>
              </a:rPr>
              <a:t>, announced at NAB, in April 2013 (http://www.adobe.com/aboutadobe/pressroom/pressreleases/201304/040413AdobeAnywhere.html).  Avid also announced at NAB’14 (http://mandetech.com/2014/06/23/avid-everywhere-launches-at-nab2014/), their own cloud based video editing service called Avid Everywhere.  Next are entertainment platforms such as Netflix and Hulu, which are fundamentally cloud based services.   Metadata databases, social networks, also focus on consolidating and delivering video assets.  In terms of Infrastructure as a service, aka. Content Delivery Networks or CDN’s connect to video hosting services such as from Amazon or Microsoft.  Video conferencing services are examples of IaaS.</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8</a:t>
            </a:fld>
            <a:endParaRPr lang="en-US" dirty="0"/>
          </a:p>
        </p:txBody>
      </p:sp>
    </p:spTree>
    <p:extLst>
      <p:ext uri="{BB962C8B-B14F-4D97-AF65-F5344CB8AC3E}">
        <p14:creationId xmlns:p14="http://schemas.microsoft.com/office/powerpoint/2010/main" val="4097441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9</a:t>
            </a:fld>
            <a:endParaRPr lang="en-US" dirty="0"/>
          </a:p>
        </p:txBody>
      </p:sp>
    </p:spTree>
    <p:extLst>
      <p:ext uri="{BB962C8B-B14F-4D97-AF65-F5344CB8AC3E}">
        <p14:creationId xmlns:p14="http://schemas.microsoft.com/office/powerpoint/2010/main" val="4083002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9" name="Rectangle 8"/>
          <p:cNvSpPr/>
          <p:nvPr/>
        </p:nvSpPr>
        <p:spPr>
          <a:xfrm>
            <a:off x="19050" y="-11499"/>
            <a:ext cx="9155054" cy="5143500"/>
          </a:xfrm>
          <a:prstGeom prst="rect">
            <a:avLst/>
          </a:prstGeom>
          <a:solidFill>
            <a:srgbClr val="DBEEF4"/>
          </a:solidFill>
          <a:ln>
            <a:no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66750" y="0"/>
            <a:ext cx="3580331" cy="51435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1922" y="1785204"/>
            <a:ext cx="7864007" cy="4707632"/>
          </a:xfrm>
          <a:prstGeom prst="rect">
            <a:avLst/>
          </a:prstGeom>
        </p:spPr>
      </p:pic>
      <p:sp>
        <p:nvSpPr>
          <p:cNvPr id="4678664" name="Rectangle 8" descr="dark-metal-texture black cropped"/>
          <p:cNvSpPr>
            <a:spLocks noGrp="1" noChangeArrowheads="1"/>
          </p:cNvSpPr>
          <p:nvPr>
            <p:ph type="ctrTitle"/>
          </p:nvPr>
        </p:nvSpPr>
        <p:spPr>
          <a:xfrm>
            <a:off x="897478" y="146649"/>
            <a:ext cx="3046611" cy="2950597"/>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6000" rIns="0" bIns="36000" numCol="1" anchor="b" anchorCtr="0" compatLnSpc="1">
            <a:normAutofit/>
          </a:bodyPr>
          <a:lstStyle>
            <a:lvl1pPr algn="r">
              <a:lnSpc>
                <a:spcPct val="72000"/>
              </a:lnSpc>
              <a:defRPr lang="en-GB" b="1" spc="-160" baseline="0" noProof="0" dirty="0" smtClean="0">
                <a:solidFill>
                  <a:schemeClr val="bg1"/>
                </a:solidFill>
                <a:effectLst>
                  <a:innerShdw blurRad="63500" dist="50800" dir="13500000">
                    <a:prstClr val="black">
                      <a:alpha val="50000"/>
                    </a:prstClr>
                  </a:innerShdw>
                </a:effectLst>
                <a:latin typeface="Calibri" panose="020F0502020204030204" pitchFamily="34" charset="0"/>
              </a:defRPr>
            </a:lvl1pPr>
          </a:lstStyle>
          <a:p>
            <a:pPr lvl="0">
              <a:lnSpc>
                <a:spcPct val="76000"/>
              </a:lnSpc>
            </a:pPr>
            <a:r>
              <a:rPr lang="en-US" noProof="0" dirty="0" smtClean="0"/>
              <a:t>Click to edit Master title style</a:t>
            </a:r>
            <a:endParaRPr lang="en-GB" noProof="0" dirty="0" smtClean="0"/>
          </a:p>
        </p:txBody>
      </p:sp>
      <p:cxnSp>
        <p:nvCxnSpPr>
          <p:cNvPr id="3" name="Straight Connector 2"/>
          <p:cNvCxnSpPr/>
          <p:nvPr/>
        </p:nvCxnSpPr>
        <p:spPr>
          <a:xfrm>
            <a:off x="903626" y="3242775"/>
            <a:ext cx="3040463"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31" name="Subtitle 5"/>
          <p:cNvSpPr txBox="1">
            <a:spLocks/>
          </p:cNvSpPr>
          <p:nvPr/>
        </p:nvSpPr>
        <p:spPr bwMode="auto">
          <a:xfrm>
            <a:off x="904875" y="3340586"/>
            <a:ext cx="3039214" cy="154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noAutofit/>
          </a:bodyPr>
          <a:lstStyle>
            <a:lvl1pPr algn="r" rtl="0" eaLnBrk="1" fontAlgn="base" hangingPunct="1">
              <a:lnSpc>
                <a:spcPct val="84000"/>
              </a:lnSpc>
              <a:spcBef>
                <a:spcPts val="0"/>
              </a:spcBef>
              <a:spcAft>
                <a:spcPct val="0"/>
              </a:spcAft>
              <a:defRPr lang="en-GB" sz="1600" b="0" kern="1200" cap="none" spc="-80"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dirty="0" smtClean="0">
                <a:latin typeface="Calibri" panose="020F0502020204030204" pitchFamily="34" charset="0"/>
              </a:rPr>
              <a:t>Gabriel Dusil</a:t>
            </a:r>
            <a:br>
              <a:rPr lang="en-US" dirty="0" smtClean="0">
                <a:latin typeface="Calibri" panose="020F0502020204030204" pitchFamily="34" charset="0"/>
              </a:rPr>
            </a:br>
            <a:endParaRPr lang="en-US" dirty="0" smtClean="0">
              <a:latin typeface="Calibri" panose="020F0502020204030204" pitchFamily="34" charset="0"/>
            </a:endParaRPr>
          </a:p>
          <a:p>
            <a:r>
              <a:rPr lang="en-US" u="none" dirty="0" smtClean="0">
                <a:solidFill>
                  <a:schemeClr val="accent5">
                    <a:lumMod val="40000"/>
                    <a:lumOff val="60000"/>
                  </a:schemeClr>
                </a:solidFill>
                <a:latin typeface="Calibri" panose="020F0502020204030204" pitchFamily="34" charset="0"/>
              </a:rPr>
              <a:t>www.linkedin.com/in/gabrieldusil</a:t>
            </a:r>
            <a:r>
              <a:rPr lang="en-US" dirty="0" smtClean="0">
                <a:solidFill>
                  <a:schemeClr val="accent5">
                    <a:lumMod val="40000"/>
                    <a:lumOff val="60000"/>
                  </a:schemeClr>
                </a:solidFill>
                <a:latin typeface="Calibri" panose="020F0502020204030204" pitchFamily="34" charset="0"/>
              </a:rPr>
              <a:t/>
            </a:r>
            <a:br>
              <a:rPr lang="en-US" dirty="0" smtClean="0">
                <a:solidFill>
                  <a:schemeClr val="accent5">
                    <a:lumMod val="40000"/>
                    <a:lumOff val="60000"/>
                  </a:schemeClr>
                </a:solidFill>
                <a:latin typeface="Calibri" panose="020F0502020204030204" pitchFamily="34" charset="0"/>
              </a:rPr>
            </a:br>
            <a:r>
              <a:rPr lang="en-US" dirty="0" smtClean="0">
                <a:solidFill>
                  <a:schemeClr val="accent5">
                    <a:lumMod val="40000"/>
                    <a:lumOff val="60000"/>
                  </a:schemeClr>
                </a:solidFill>
                <a:latin typeface="Calibri" panose="020F0502020204030204" pitchFamily="34" charset="0"/>
              </a:rPr>
              <a:t>dusil.com</a:t>
            </a:r>
          </a:p>
          <a:p>
            <a:r>
              <a:rPr lang="en-US" u="none" dirty="0" smtClean="0">
                <a:solidFill>
                  <a:schemeClr val="accent5">
                    <a:lumMod val="40000"/>
                    <a:lumOff val="60000"/>
                  </a:schemeClr>
                </a:solidFill>
                <a:latin typeface="Calibri" panose="020F0502020204030204" pitchFamily="34" charset="0"/>
              </a:rPr>
              <a:t>gabriel@dusil.com</a:t>
            </a:r>
            <a:endParaRPr lang="en-US" u="none" dirty="0">
              <a:solidFill>
                <a:schemeClr val="accent5">
                  <a:lumMod val="40000"/>
                  <a:lumOff val="60000"/>
                </a:schemeClr>
              </a:solidFill>
              <a:latin typeface="Calibri" panose="020F0502020204030204" pitchFamily="34" charset="0"/>
            </a:endParaRPr>
          </a:p>
        </p:txBody>
      </p:sp>
      <p:pic>
        <p:nvPicPr>
          <p:cNvPr id="2" name="Picture 1"/>
          <p:cNvPicPr>
            <a:picLocks noChangeAspect="1"/>
          </p:cNvPicPr>
          <p:nvPr userDrawn="1"/>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006282" y="3805784"/>
            <a:ext cx="145735" cy="144000"/>
          </a:xfrm>
          <a:prstGeom prst="rect">
            <a:avLst/>
          </a:prstGeom>
        </p:spPr>
      </p:pic>
      <p:pic>
        <p:nvPicPr>
          <p:cNvPr id="6" name="Picture 5"/>
          <p:cNvPicPr>
            <a:picLocks noChangeAspect="1"/>
          </p:cNvPicPr>
          <p:nvPr userDrawn="1"/>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89149" y="3994723"/>
            <a:ext cx="180000" cy="180000"/>
          </a:xfrm>
          <a:prstGeom prst="rect">
            <a:avLst/>
          </a:prstGeom>
        </p:spPr>
      </p:pic>
      <p:pic>
        <p:nvPicPr>
          <p:cNvPr id="10" name="Picture 9"/>
          <p:cNvPicPr>
            <a:picLocks noChangeAspect="1"/>
          </p:cNvPicPr>
          <p:nvPr userDrawn="1"/>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008096" y="4217917"/>
            <a:ext cx="142106" cy="144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48472" y="209997"/>
            <a:ext cx="8624596"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lvl1pPr>
              <a:defRPr lang="en-US" dirty="0">
                <a:effectLst>
                  <a:innerShdw blurRad="50800" dist="50800" dir="13500000">
                    <a:schemeClr val="tx1">
                      <a:alpha val="80000"/>
                    </a:schemeClr>
                  </a:innerShdw>
                  <a:reflection stA="20000" endPos="30000" dist="25400" dir="5400000" sy="-100000" algn="bl" rotWithShape="0"/>
                </a:effectLst>
              </a:defRPr>
            </a:lvl1pPr>
          </a:lstStyle>
          <a:p>
            <a:pPr lvl="0">
              <a:tabLst>
                <a:tab pos="2062163" algn="ctr"/>
                <a:tab pos="6453188" algn="ctr"/>
              </a:tabLst>
            </a:pPr>
            <a:r>
              <a:rPr lang="en-US" dirty="0" smtClean="0"/>
              <a:t>Click to edit Master title style</a:t>
            </a:r>
            <a:endParaRPr lang="en-US" dirty="0"/>
          </a:p>
        </p:txBody>
      </p:sp>
      <p:sp>
        <p:nvSpPr>
          <p:cNvPr id="3" name="Content Placeholder 2"/>
          <p:cNvSpPr>
            <a:spLocks noGrp="1"/>
          </p:cNvSpPr>
          <p:nvPr>
            <p:ph idx="1"/>
          </p:nvPr>
        </p:nvSpPr>
        <p:spPr>
          <a:xfrm>
            <a:off x="248470" y="901797"/>
            <a:ext cx="8624598" cy="36591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defRPr lang="en-US" dirty="0" smtClean="0"/>
            </a:lvl1pPr>
            <a:lvl2pPr>
              <a:defRPr lang="en-US" dirty="0" smtClean="0"/>
            </a:lvl2pPr>
            <a:lvl3pPr>
              <a:defRPr lang="en-US" dirty="0" smtClean="0"/>
            </a:lvl3pPr>
          </a:lstStyle>
          <a:p>
            <a:pPr lvl="0">
              <a:lnSpc>
                <a:spcPct val="78000"/>
              </a:lnSpc>
            </a:pPr>
            <a:r>
              <a:rPr lang="en-US" dirty="0" smtClean="0"/>
              <a:t>Click to edit Master text styles</a:t>
            </a:r>
          </a:p>
          <a:p>
            <a:pPr lvl="1">
              <a:lnSpc>
                <a:spcPct val="78000"/>
              </a:lnSpc>
              <a:spcBef>
                <a:spcPts val="0"/>
              </a:spcBef>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922881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43236" y="212163"/>
            <a:ext cx="8629831"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lvl1pPr>
              <a:defRPr lang="en-US" sz="4000" kern="1200" spc="-160" baseline="0" dirty="0">
                <a:effectLst>
                  <a:innerShdw blurRad="50800" dist="50800" dir="13500000">
                    <a:schemeClr val="tx1">
                      <a:alpha val="80000"/>
                    </a:schemeClr>
                  </a:innerShdw>
                  <a:reflection stA="20000" endPos="30000" dist="25400" dir="5400000" sy="-100000" algn="bl" rotWithShape="0"/>
                </a:effectLst>
              </a:defRPr>
            </a:lvl1pPr>
          </a:lstStyle>
          <a:p>
            <a:pPr lvl="0">
              <a:tabLst>
                <a:tab pos="2062163" algn="ctr"/>
                <a:tab pos="6453188" algn="ctr"/>
              </a:tabLst>
            </a:pPr>
            <a:r>
              <a:rPr lang="en-US" dirty="0" smtClean="0"/>
              <a:t>Click to edit Master title style</a:t>
            </a:r>
            <a:endParaRPr lang="en-US" dirty="0"/>
          </a:p>
        </p:txBody>
      </p:sp>
      <p:sp>
        <p:nvSpPr>
          <p:cNvPr id="3" name="Content Placeholder 2"/>
          <p:cNvSpPr>
            <a:spLocks noGrp="1"/>
          </p:cNvSpPr>
          <p:nvPr>
            <p:ph sz="half" idx="1"/>
          </p:nvPr>
        </p:nvSpPr>
        <p:spPr>
          <a:xfrm>
            <a:off x="246922" y="903767"/>
            <a:ext cx="4186855"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defRPr lang="en-US" dirty="0" smtClean="0"/>
            </a:lvl1pPr>
            <a:lvl2pPr marL="180975" indent="-179388">
              <a:buFont typeface="Wingdings" panose="05000000000000000000" pitchFamily="2" charset="2"/>
              <a:buChar char=""/>
              <a:defRPr lang="en-US" dirty="0" smtClean="0"/>
            </a:lvl2pPr>
            <a:lvl3pPr>
              <a:defRPr lang="en-US" dirty="0" smtClean="0"/>
            </a:lvl3pPr>
          </a:lstStyle>
          <a:p>
            <a:pPr lvl="0">
              <a:lnSpc>
                <a:spcPct val="78000"/>
              </a:lnSpc>
            </a:pPr>
            <a:r>
              <a:rPr lang="en-US" dirty="0" smtClean="0"/>
              <a:t>Click to edit Master text styles</a:t>
            </a:r>
          </a:p>
          <a:p>
            <a:pPr lvl="1">
              <a:lnSpc>
                <a:spcPct val="78000"/>
              </a:lnSpc>
              <a:spcBef>
                <a:spcPts val="0"/>
              </a:spcBef>
            </a:pPr>
            <a:r>
              <a:rPr lang="en-US" dirty="0" smtClean="0"/>
              <a:t>Second level</a:t>
            </a:r>
          </a:p>
          <a:p>
            <a:pPr lvl="2">
              <a:lnSpc>
                <a:spcPct val="78000"/>
              </a:lnSpc>
            </a:pPr>
            <a:r>
              <a:rPr lang="en-US" dirty="0" smtClean="0"/>
              <a:t>Third level</a:t>
            </a:r>
          </a:p>
        </p:txBody>
      </p:sp>
      <p:sp>
        <p:nvSpPr>
          <p:cNvPr id="4" name="Content Placeholder 3"/>
          <p:cNvSpPr>
            <a:spLocks noGrp="1"/>
          </p:cNvSpPr>
          <p:nvPr>
            <p:ph sz="half" idx="2"/>
          </p:nvPr>
        </p:nvSpPr>
        <p:spPr>
          <a:xfrm>
            <a:off x="4746477" y="903767"/>
            <a:ext cx="4109656"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defRPr lang="en-US" dirty="0" smtClean="0"/>
            </a:lvl1pPr>
            <a:lvl2pPr marL="180975" indent="-179388">
              <a:buFont typeface="Wingdings" panose="05000000000000000000" pitchFamily="2" charset="2"/>
              <a:buChar char=""/>
              <a:defRPr lang="en-US" dirty="0" smtClean="0"/>
            </a:lvl2pPr>
            <a:lvl3pPr>
              <a:defRPr lang="en-US" dirty="0" smtClean="0"/>
            </a:lvl3pPr>
          </a:lstStyle>
          <a:p>
            <a:pPr lvl="0">
              <a:lnSpc>
                <a:spcPct val="78000"/>
              </a:lnSpc>
            </a:pPr>
            <a:r>
              <a:rPr lang="en-US" dirty="0" smtClean="0"/>
              <a:t>Click to edit Master text styles</a:t>
            </a:r>
          </a:p>
          <a:p>
            <a:pPr lvl="1">
              <a:lnSpc>
                <a:spcPct val="78000"/>
              </a:lnSpc>
              <a:spcBef>
                <a:spcPts val="0"/>
              </a:spcBef>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590641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5533" y="214329"/>
            <a:ext cx="8696806"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lvl1pPr>
              <a:defRPr lang="en-US" dirty="0">
                <a:effectLst>
                  <a:innerShdw blurRad="50800" dist="50800" dir="13500000">
                    <a:schemeClr val="tx1">
                      <a:alpha val="80000"/>
                    </a:schemeClr>
                  </a:innerShdw>
                  <a:reflection stA="20000" endPos="30000" dist="25400" dir="5400000" sy="-100000" algn="bl" rotWithShape="0"/>
                </a:effectLst>
              </a:defRPr>
            </a:lvl1pPr>
          </a:lstStyle>
          <a:p>
            <a:pPr lvl="0">
              <a:tabLst>
                <a:tab pos="2062163" algn="ctr"/>
                <a:tab pos="6453188" algn="ctr"/>
              </a:tabLst>
            </a:pPr>
            <a:r>
              <a:rPr lang="en-US" dirty="0" smtClean="0"/>
              <a:t>Click to edit Master title style</a:t>
            </a:r>
            <a:endParaRPr lang="en-US" dirty="0"/>
          </a:p>
        </p:txBody>
      </p:sp>
    </p:spTree>
    <p:extLst>
      <p:ext uri="{BB962C8B-B14F-4D97-AF65-F5344CB8AC3E}">
        <p14:creationId xmlns:p14="http://schemas.microsoft.com/office/powerpoint/2010/main" val="730607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356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9" name="Rectangle 8"/>
          <p:cNvSpPr/>
          <p:nvPr/>
        </p:nvSpPr>
        <p:spPr>
          <a:xfrm>
            <a:off x="0" y="0"/>
            <a:ext cx="9155054" cy="5143500"/>
          </a:xfrm>
          <a:prstGeom prst="rect">
            <a:avLst/>
          </a:prstGeom>
          <a:solidFill>
            <a:srgbClr val="DBEEF4"/>
          </a:solidFill>
          <a:ln>
            <a:noFill/>
          </a:ln>
        </p:spPr>
        <p:txBody>
          <a:bodyPr vert="vert270" wrap="square" lIns="0" tIns="0" rIns="0" bIns="0" rtlCol="0" anchor="ctr">
            <a:noAutofit/>
          </a:bodyPr>
          <a:lstStyle/>
          <a:p>
            <a:pPr lvl="0"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032731" y="0"/>
            <a:ext cx="3149245" cy="5143500"/>
          </a:xfrm>
          <a:prstGeom prst="rect">
            <a:avLst/>
          </a:prstGeom>
        </p:spPr>
      </p:pic>
      <p:cxnSp>
        <p:nvCxnSpPr>
          <p:cNvPr id="3" name="Straight Connector 2"/>
          <p:cNvCxnSpPr/>
          <p:nvPr/>
        </p:nvCxnSpPr>
        <p:spPr>
          <a:xfrm>
            <a:off x="5347380" y="3450066"/>
            <a:ext cx="2586945"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945100" y="1076812"/>
            <a:ext cx="3017398" cy="2732702"/>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0188" y="1857376"/>
            <a:ext cx="2297038" cy="1375076"/>
          </a:xfrm>
          <a:prstGeom prst="rect">
            <a:avLst/>
          </a:prstGeom>
        </p:spPr>
      </p:pic>
      <p:sp>
        <p:nvSpPr>
          <p:cNvPr id="18" name="Subtitle 2"/>
          <p:cNvSpPr txBox="1">
            <a:spLocks/>
          </p:cNvSpPr>
          <p:nvPr/>
        </p:nvSpPr>
        <p:spPr bwMode="auto">
          <a:xfrm>
            <a:off x="5339064" y="3600522"/>
            <a:ext cx="2700038" cy="71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lgn="l" rtl="0" eaLnBrk="1" fontAlgn="base" hangingPunct="1">
              <a:lnSpc>
                <a:spcPct val="84000"/>
              </a:lnSpc>
              <a:spcBef>
                <a:spcPts val="0"/>
              </a:spcBef>
              <a:spcAft>
                <a:spcPct val="0"/>
              </a:spcAft>
              <a:defRPr lang="en-GB" sz="1600" b="0" kern="1200" cap="none" spc="-68"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u="none" dirty="0" smtClean="0">
                <a:solidFill>
                  <a:schemeClr val="accent5">
                    <a:lumMod val="40000"/>
                    <a:lumOff val="60000"/>
                  </a:schemeClr>
                </a:solidFill>
                <a:latin typeface="Calibri" panose="020F0502020204030204" pitchFamily="34" charset="0"/>
              </a:rPr>
              <a:t>www.linkedin.com/in/gabrieldusil</a:t>
            </a:r>
            <a:r>
              <a:rPr lang="en-US" dirty="0" smtClean="0">
                <a:solidFill>
                  <a:schemeClr val="accent5">
                    <a:lumMod val="40000"/>
                    <a:lumOff val="60000"/>
                  </a:schemeClr>
                </a:solidFill>
                <a:latin typeface="Calibri" panose="020F0502020204030204" pitchFamily="34" charset="0"/>
              </a:rPr>
              <a:t/>
            </a:r>
            <a:br>
              <a:rPr lang="en-US" dirty="0" smtClean="0">
                <a:solidFill>
                  <a:schemeClr val="accent5">
                    <a:lumMod val="40000"/>
                    <a:lumOff val="60000"/>
                  </a:schemeClr>
                </a:solidFill>
                <a:latin typeface="Calibri" panose="020F0502020204030204" pitchFamily="34" charset="0"/>
              </a:rPr>
            </a:br>
            <a:r>
              <a:rPr lang="en-US" dirty="0" smtClean="0">
                <a:solidFill>
                  <a:schemeClr val="accent5">
                    <a:lumMod val="40000"/>
                    <a:lumOff val="60000"/>
                  </a:schemeClr>
                </a:solidFill>
                <a:latin typeface="Calibri" panose="020F0502020204030204" pitchFamily="34" charset="0"/>
              </a:rPr>
              <a:t>dusil.com</a:t>
            </a:r>
          </a:p>
          <a:p>
            <a:r>
              <a:rPr lang="en-US" dirty="0" smtClean="0">
                <a:solidFill>
                  <a:schemeClr val="accent5">
                    <a:lumMod val="40000"/>
                    <a:lumOff val="60000"/>
                  </a:schemeClr>
                </a:solidFill>
                <a:latin typeface="Calibri" panose="020F0502020204030204" pitchFamily="34" charset="0"/>
              </a:rPr>
              <a:t>gabriel@dusil.com</a:t>
            </a:r>
            <a:endParaRPr lang="en-US" dirty="0">
              <a:solidFill>
                <a:schemeClr val="accent5">
                  <a:lumMod val="40000"/>
                  <a:lumOff val="60000"/>
                </a:schemeClr>
              </a:solidFill>
              <a:latin typeface="Calibri" panose="020F0502020204030204" pitchFamily="34" charset="0"/>
            </a:endParaRPr>
          </a:p>
        </p:txBody>
      </p:sp>
      <p:pic>
        <p:nvPicPr>
          <p:cNvPr id="13" name="Picture 12"/>
          <p:cNvPicPr>
            <a:picLocks noChangeAspect="1"/>
          </p:cNvPicPr>
          <p:nvPr userDrawn="1"/>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30232" y="3656174"/>
            <a:ext cx="145735" cy="144000"/>
          </a:xfrm>
          <a:prstGeom prst="rect">
            <a:avLst/>
          </a:prstGeom>
        </p:spPr>
      </p:pic>
      <p:pic>
        <p:nvPicPr>
          <p:cNvPr id="17" name="Picture 16"/>
          <p:cNvPicPr>
            <a:picLocks noChangeAspect="1"/>
          </p:cNvPicPr>
          <p:nvPr userDrawn="1"/>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13099" y="3845113"/>
            <a:ext cx="180000" cy="180000"/>
          </a:xfrm>
          <a:prstGeom prst="rect">
            <a:avLst/>
          </a:prstGeom>
        </p:spPr>
      </p:pic>
      <p:pic>
        <p:nvPicPr>
          <p:cNvPr id="19" name="Picture 18"/>
          <p:cNvPicPr>
            <a:picLocks noChangeAspect="1"/>
          </p:cNvPicPr>
          <p:nvPr userDrawn="1"/>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32046" y="4068307"/>
            <a:ext cx="142106" cy="144000"/>
          </a:xfrm>
          <a:prstGeom prst="rect">
            <a:avLst/>
          </a:prstGeom>
        </p:spPr>
      </p:pic>
    </p:spTree>
    <p:extLst>
      <p:ext uri="{BB962C8B-B14F-4D97-AF65-F5344CB8AC3E}">
        <p14:creationId xmlns:p14="http://schemas.microsoft.com/office/powerpoint/2010/main" val="4193193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F0F8F8"/>
          </a:solidFill>
          <a:ln>
            <a:no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9" name="Picture 8"/>
          <p:cNvPicPr>
            <a:picLocks noChangeAspect="1"/>
          </p:cNvPicPr>
          <p:nvPr/>
        </p:nvPicPr>
        <p:blipFill rotWithShape="1">
          <a:blip r:embed="rId8" cstate="print">
            <a:extLst>
              <a:ext uri="{28A0092B-C50C-407E-A947-70E740481C1C}">
                <a14:useLocalDpi xmlns:a14="http://schemas.microsoft.com/office/drawing/2010/main"/>
              </a:ext>
            </a:extLst>
          </a:blip>
          <a:srcRect t="-3"/>
          <a:stretch/>
        </p:blipFill>
        <p:spPr>
          <a:xfrm>
            <a:off x="1" y="4753133"/>
            <a:ext cx="9143998" cy="396000"/>
          </a:xfrm>
          <a:prstGeom prst="rect">
            <a:avLst/>
          </a:prstGeom>
        </p:spPr>
      </p:pic>
      <p:sp>
        <p:nvSpPr>
          <p:cNvPr id="1041" name="Rectangle 17"/>
          <p:cNvSpPr>
            <a:spLocks noGrp="1" noChangeArrowheads="1"/>
          </p:cNvSpPr>
          <p:nvPr>
            <p:ph type="title"/>
          </p:nvPr>
        </p:nvSpPr>
        <p:spPr bwMode="auto">
          <a:xfrm>
            <a:off x="237143" y="209997"/>
            <a:ext cx="8644390"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p>
            <a:pPr lvl="0">
              <a:tabLst>
                <a:tab pos="2062163" algn="ctr"/>
                <a:tab pos="6453188" algn="ctr"/>
              </a:tabLst>
            </a:pPr>
            <a:r>
              <a:rPr lang="en-US" dirty="0" smtClean="0"/>
              <a:t>Click to edit Master title style</a:t>
            </a:r>
            <a:endParaRPr lang="en-GB" dirty="0" smtClean="0"/>
          </a:p>
        </p:txBody>
      </p:sp>
      <p:sp>
        <p:nvSpPr>
          <p:cNvPr id="1042" name="Rectangle 18"/>
          <p:cNvSpPr>
            <a:spLocks noGrp="1" noChangeArrowheads="1"/>
          </p:cNvSpPr>
          <p:nvPr>
            <p:ph type="body" idx="1"/>
          </p:nvPr>
        </p:nvSpPr>
        <p:spPr bwMode="auto">
          <a:xfrm>
            <a:off x="237067" y="903767"/>
            <a:ext cx="8636000" cy="354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p>
            <a:pPr lvl="0">
              <a:lnSpc>
                <a:spcPct val="78000"/>
              </a:lnSpc>
            </a:pPr>
            <a:r>
              <a:rPr lang="en-GB" dirty="0" smtClean="0"/>
              <a:t>Click to edit Master text styles</a:t>
            </a:r>
          </a:p>
          <a:p>
            <a:pPr lvl="1">
              <a:lnSpc>
                <a:spcPct val="78000"/>
              </a:lnSpc>
              <a:spcBef>
                <a:spcPts val="0"/>
              </a:spcBef>
            </a:pPr>
            <a:r>
              <a:rPr lang="en-GB" dirty="0" smtClean="0"/>
              <a:t>Second level</a:t>
            </a:r>
          </a:p>
          <a:p>
            <a:pPr lvl="2">
              <a:lnSpc>
                <a:spcPct val="78000"/>
              </a:lnSpc>
            </a:pPr>
            <a:r>
              <a:rPr lang="en-GB" dirty="0" smtClean="0"/>
              <a:t>Third level</a:t>
            </a:r>
          </a:p>
        </p:txBody>
      </p:sp>
      <p:pic>
        <p:nvPicPr>
          <p:cNvPr id="5" name="Picture 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50620" y="4366019"/>
            <a:ext cx="1323020" cy="792000"/>
          </a:xfrm>
          <a:prstGeom prst="rect">
            <a:avLst/>
          </a:prstGeom>
        </p:spPr>
      </p:pic>
      <p:pic>
        <p:nvPicPr>
          <p:cNvPr id="8" name="Picture 7"/>
          <p:cNvPicPr>
            <a:picLocks noChangeAspect="1"/>
          </p:cNvPicPr>
          <p:nvPr/>
        </p:nvPicPr>
        <p:blipFill rotWithShape="1">
          <a:blip r:embed="rId10" cstate="print">
            <a:extLst>
              <a:ext uri="{28A0092B-C50C-407E-A947-70E740481C1C}">
                <a14:useLocalDpi xmlns:a14="http://schemas.microsoft.com/office/drawing/2010/main"/>
              </a:ext>
            </a:extLst>
          </a:blip>
          <a:srcRect b="-24984"/>
          <a:stretch/>
        </p:blipFill>
        <p:spPr>
          <a:xfrm>
            <a:off x="7551785" y="4753160"/>
            <a:ext cx="1335140" cy="504000"/>
          </a:xfrm>
          <a:prstGeom prst="rect">
            <a:avLst/>
          </a:prstGeom>
        </p:spPr>
      </p:pic>
      <p:sp>
        <p:nvSpPr>
          <p:cNvPr id="10" name="Rectangle 9"/>
          <p:cNvSpPr/>
          <p:nvPr/>
        </p:nvSpPr>
        <p:spPr>
          <a:xfrm>
            <a:off x="214726" y="4790420"/>
            <a:ext cx="1706251" cy="342675"/>
          </a:xfrm>
          <a:prstGeom prst="rect">
            <a:avLst/>
          </a:prstGeom>
          <a:noFill/>
        </p:spPr>
        <p:txBody>
          <a:bodyPr wrap="square" lIns="30679" tIns="30679" rIns="0" bIns="30679" anchor="ctr">
            <a:spAutoFit/>
          </a:bodyPr>
          <a:lstStyle/>
          <a:p>
            <a:pPr marR="0" lvl="0" indent="0" algn="l" defTabSz="779252" fontAlgn="base">
              <a:lnSpc>
                <a:spcPct val="76000"/>
              </a:lnSpc>
              <a:spcBef>
                <a:spcPct val="0"/>
              </a:spcBef>
              <a:spcAft>
                <a:spcPct val="0"/>
              </a:spcAft>
              <a:buClrTx/>
              <a:buSzTx/>
              <a:buFontTx/>
              <a:buNone/>
              <a:tabLst>
                <a:tab pos="536575" algn="l"/>
              </a:tabLst>
            </a:pP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a:t>
            </a:r>
            <a:r>
              <a:rPr lang="en-US"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2015</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sym typeface="Wingdings"/>
              </a:rPr>
              <a:t></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gabriel@dusil.com</a:t>
            </a:r>
            <a:b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b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sym typeface="Wingdings"/>
              </a:rPr>
              <a:t></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www.dusil.com</a:t>
            </a:r>
          </a:p>
        </p:txBody>
      </p:sp>
      <p:sp>
        <p:nvSpPr>
          <p:cNvPr id="7" name="Rectangle 6"/>
          <p:cNvSpPr/>
          <p:nvPr/>
        </p:nvSpPr>
        <p:spPr>
          <a:xfrm>
            <a:off x="8484294" y="4777880"/>
            <a:ext cx="422185" cy="202317"/>
          </a:xfrm>
          <a:prstGeom prst="rect">
            <a:avLst/>
          </a:prstGeom>
          <a:noFill/>
        </p:spPr>
        <p:txBody>
          <a:bodyPr wrap="square" lIns="30679" tIns="30679" rIns="0" bIns="30679" anchor="ctr">
            <a:spAutoFit/>
          </a:bodyPr>
          <a:lstStyle/>
          <a:p>
            <a:pPr marR="0" lvl="0" indent="0" algn="r" defTabSz="779252" fontAlgn="base">
              <a:lnSpc>
                <a:spcPct val="76000"/>
              </a:lnSpc>
              <a:spcBef>
                <a:spcPct val="0"/>
              </a:spcBef>
              <a:spcAft>
                <a:spcPct val="0"/>
              </a:spcAft>
              <a:buClrTx/>
              <a:buSzTx/>
              <a:buFontTx/>
              <a:buNone/>
              <a:tabLst>
                <a:tab pos="536575" algn="l"/>
              </a:tabLst>
            </a:pPr>
            <a:r>
              <a:rPr lang="en-GB"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pPr marR="0" lvl="0" indent="0" algn="r" defTabSz="779252" fontAlgn="base">
                <a:lnSpc>
                  <a:spcPct val="76000"/>
                </a:lnSpc>
                <a:spcBef>
                  <a:spcPct val="0"/>
                </a:spcBef>
                <a:spcAft>
                  <a:spcPct val="0"/>
                </a:spcAft>
                <a:buClrTx/>
                <a:buSzTx/>
                <a:buFontTx/>
                <a:buNone/>
                <a:tabLst>
                  <a:tab pos="536575" algn="l"/>
                </a:tabLst>
              </a:pPr>
              <a:t>‹#›</a:t>
            </a:fld>
            <a:endParaRPr lang="en-US"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rtl="0" eaLnBrk="1" fontAlgn="base" hangingPunct="1">
        <a:lnSpc>
          <a:spcPct val="70000"/>
        </a:lnSpc>
        <a:spcBef>
          <a:spcPct val="0"/>
        </a:spcBef>
        <a:spcAft>
          <a:spcPct val="0"/>
        </a:spcAft>
        <a:tabLst>
          <a:tab pos="5018088" algn="l"/>
        </a:tabLst>
        <a:defRPr lang="en-GB" sz="4000" b="1" kern="1200" cap="none" spc="-160" baseline="0" dirty="0" smtClean="0">
          <a:ln w="18415" cmpd="sng">
            <a:noFill/>
            <a:prstDash val="solid"/>
          </a:ln>
          <a:solidFill>
            <a:schemeClr val="accent5">
              <a:lumMod val="75000"/>
            </a:schemeClr>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700" b="1">
          <a:solidFill>
            <a:srgbClr val="932715"/>
          </a:solidFill>
          <a:latin typeface="Arial" charset="0"/>
        </a:defRPr>
      </a:lvl2pPr>
      <a:lvl3pPr algn="l" rtl="0" eaLnBrk="1" fontAlgn="base" hangingPunct="1">
        <a:lnSpc>
          <a:spcPct val="90000"/>
        </a:lnSpc>
        <a:spcBef>
          <a:spcPct val="0"/>
        </a:spcBef>
        <a:spcAft>
          <a:spcPct val="0"/>
        </a:spcAft>
        <a:defRPr sz="2700" b="1">
          <a:solidFill>
            <a:srgbClr val="932715"/>
          </a:solidFill>
          <a:latin typeface="Arial" charset="0"/>
        </a:defRPr>
      </a:lvl3pPr>
      <a:lvl4pPr algn="l" rtl="0" eaLnBrk="1" fontAlgn="base" hangingPunct="1">
        <a:lnSpc>
          <a:spcPct val="90000"/>
        </a:lnSpc>
        <a:spcBef>
          <a:spcPct val="0"/>
        </a:spcBef>
        <a:spcAft>
          <a:spcPct val="0"/>
        </a:spcAft>
        <a:defRPr sz="2700" b="1">
          <a:solidFill>
            <a:srgbClr val="932715"/>
          </a:solidFill>
          <a:latin typeface="Arial" charset="0"/>
        </a:defRPr>
      </a:lvl4pPr>
      <a:lvl5pPr algn="l" rtl="0" eaLnBrk="1" fontAlgn="base" hangingPunct="1">
        <a:lnSpc>
          <a:spcPct val="90000"/>
        </a:lnSpc>
        <a:spcBef>
          <a:spcPct val="0"/>
        </a:spcBef>
        <a:spcAft>
          <a:spcPct val="0"/>
        </a:spcAft>
        <a:defRPr sz="2700" b="1">
          <a:solidFill>
            <a:srgbClr val="932715"/>
          </a:solidFill>
          <a:latin typeface="Arial" charset="0"/>
        </a:defRPr>
      </a:lvl5pPr>
      <a:lvl6pPr marL="389626" algn="l" rtl="0" eaLnBrk="1" fontAlgn="base" hangingPunct="1">
        <a:spcBef>
          <a:spcPct val="0"/>
        </a:spcBef>
        <a:spcAft>
          <a:spcPct val="0"/>
        </a:spcAft>
        <a:defRPr sz="2000" b="1">
          <a:solidFill>
            <a:srgbClr val="0F4DBC"/>
          </a:solidFill>
          <a:latin typeface="Arial" charset="0"/>
        </a:defRPr>
      </a:lvl6pPr>
      <a:lvl7pPr marL="779252" algn="l" rtl="0" eaLnBrk="1" fontAlgn="base" hangingPunct="1">
        <a:spcBef>
          <a:spcPct val="0"/>
        </a:spcBef>
        <a:spcAft>
          <a:spcPct val="0"/>
        </a:spcAft>
        <a:defRPr sz="2000" b="1">
          <a:solidFill>
            <a:srgbClr val="0F4DBC"/>
          </a:solidFill>
          <a:latin typeface="Arial" charset="0"/>
        </a:defRPr>
      </a:lvl7pPr>
      <a:lvl8pPr marL="1168878" algn="l" rtl="0" eaLnBrk="1" fontAlgn="base" hangingPunct="1">
        <a:spcBef>
          <a:spcPct val="0"/>
        </a:spcBef>
        <a:spcAft>
          <a:spcPct val="0"/>
        </a:spcAft>
        <a:defRPr sz="2000" b="1">
          <a:solidFill>
            <a:srgbClr val="0F4DBC"/>
          </a:solidFill>
          <a:latin typeface="Arial" charset="0"/>
        </a:defRPr>
      </a:lvl8pPr>
      <a:lvl9pPr marL="1558503" algn="l" rtl="0" eaLnBrk="1" fontAlgn="base" hangingPunct="1">
        <a:spcBef>
          <a:spcPct val="0"/>
        </a:spcBef>
        <a:spcAft>
          <a:spcPct val="0"/>
        </a:spcAft>
        <a:defRPr sz="2000" b="1">
          <a:solidFill>
            <a:srgbClr val="0F4DBC"/>
          </a:solidFill>
          <a:latin typeface="Arial" charset="0"/>
        </a:defRPr>
      </a:lvl9pPr>
    </p:titleStyle>
    <p:bodyStyle>
      <a:lvl1pPr algn="l" rtl="0" eaLnBrk="1" fontAlgn="base" hangingPunct="1">
        <a:lnSpc>
          <a:spcPct val="84000"/>
        </a:lnSpc>
        <a:spcBef>
          <a:spcPts val="1800"/>
        </a:spcBef>
        <a:spcAft>
          <a:spcPct val="0"/>
        </a:spcAft>
        <a:defRPr lang="en-GB" sz="2400" b="1" kern="1200" cap="none" spc="-60" baseline="0" dirty="0" smtClean="0">
          <a:ln>
            <a:noFill/>
          </a:ln>
          <a:solidFill>
            <a:schemeClr val="accent5">
              <a:lumMod val="50000"/>
            </a:schemeClr>
          </a:solidFill>
          <a:effectLst/>
          <a:latin typeface="Calibri" panose="020F0502020204030204" pitchFamily="34" charset="0"/>
          <a:ea typeface="Segoe UI" pitchFamily="34" charset="0"/>
          <a:cs typeface="Arial Unicode MS" pitchFamily="34" charset="-128"/>
        </a:defRPr>
      </a:lvl1pPr>
      <a:lvl2pPr marL="180975" indent="-179388" algn="l" rtl="0" eaLnBrk="1" fontAlgn="base" hangingPunct="1">
        <a:lnSpc>
          <a:spcPct val="84000"/>
        </a:lnSpc>
        <a:spcBef>
          <a:spcPts val="100"/>
        </a:spcBef>
        <a:spcAft>
          <a:spcPct val="0"/>
        </a:spcAft>
        <a:buClr>
          <a:schemeClr val="accent5">
            <a:lumMod val="75000"/>
          </a:schemeClr>
        </a:buClr>
        <a:buFont typeface="Wingdings" panose="05000000000000000000" pitchFamily="2" charset="2"/>
        <a:buChar char=""/>
        <a:defRPr lang="en-GB" sz="2200" b="0" cap="none" spc="-60" baseline="0" dirty="0" smtClean="0">
          <a:ln>
            <a:noFill/>
          </a:ln>
          <a:solidFill>
            <a:schemeClr val="accent5">
              <a:lumMod val="75000"/>
            </a:schemeClr>
          </a:solidFill>
          <a:effectLst/>
          <a:latin typeface="Calibri" panose="020F0502020204030204" pitchFamily="34" charset="0"/>
          <a:ea typeface="Segoe UI" pitchFamily="34" charset="0"/>
          <a:cs typeface="Arial Unicode MS" pitchFamily="34" charset="-128"/>
        </a:defRPr>
      </a:lvl2pPr>
      <a:lvl3pPr marL="361950" indent="-180975" algn="l" rtl="0" eaLnBrk="1" fontAlgn="base" hangingPunct="1">
        <a:lnSpc>
          <a:spcPct val="84000"/>
        </a:lnSpc>
        <a:spcBef>
          <a:spcPts val="0"/>
        </a:spcBef>
        <a:spcAft>
          <a:spcPct val="0"/>
        </a:spcAft>
        <a:buClr>
          <a:schemeClr val="tx1">
            <a:lumMod val="50000"/>
            <a:lumOff val="50000"/>
          </a:schemeClr>
        </a:buClr>
        <a:buSzPct val="80000"/>
        <a:buFont typeface="Wingdings" pitchFamily="2" charset="2"/>
        <a:buChar char="§"/>
        <a:defRPr lang="en-GB" sz="2000" b="0" cap="none" spc="-60" baseline="0" dirty="0" smtClean="0">
          <a:ln>
            <a:noFill/>
          </a:ln>
          <a:solidFill>
            <a:schemeClr val="bg1">
              <a:lumMod val="50000"/>
            </a:schemeClr>
          </a:solidFill>
          <a:effectLst/>
          <a:latin typeface="Calibri" panose="020F0502020204030204" pitchFamily="34" charset="0"/>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11.xml"/><Relationship Id="rId16"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dusil.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usil.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9148" y="238125"/>
            <a:ext cx="3194942" cy="2591702"/>
          </a:xfrm>
        </p:spPr>
        <p:txBody>
          <a:bodyPr>
            <a:normAutofit/>
          </a:bodyPr>
          <a:lstStyle/>
          <a:p>
            <a:r>
              <a:rPr lang="en-US" dirty="0" smtClean="0"/>
              <a:t>Entertainment Streaming </a:t>
            </a:r>
            <a:r>
              <a:rPr lang="en-US" spc="-240" dirty="0">
                <a:solidFill>
                  <a:schemeClr val="accent5">
                    <a:lumMod val="60000"/>
                    <a:lumOff val="40000"/>
                  </a:schemeClr>
                </a:solidFill>
              </a:rPr>
              <a:t>Opportunities </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1675161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Eggs are no longer in one basket</a:t>
            </a:r>
          </a:p>
          <a:p>
            <a:r>
              <a:rPr lang="en-US" b="0" dirty="0" smtClean="0"/>
              <a:t>Steady growth in these top 5 categories:</a:t>
            </a:r>
          </a:p>
          <a:p>
            <a:pPr lvl="1"/>
            <a:r>
              <a:rPr lang="en-US" dirty="0" smtClean="0"/>
              <a:t>R</a:t>
            </a:r>
            <a:r>
              <a:rPr lang="en-US" b="0" dirty="0" smtClean="0"/>
              <a:t>adio advertising music</a:t>
            </a:r>
            <a:endParaRPr lang="en-US" b="0" dirty="0"/>
          </a:p>
          <a:p>
            <a:pPr lvl="1"/>
            <a:r>
              <a:rPr lang="en-US" b="0" dirty="0" smtClean="0"/>
              <a:t>Recorded </a:t>
            </a:r>
            <a:r>
              <a:rPr lang="en-US" b="0" dirty="0"/>
              <a:t>music </a:t>
            </a:r>
            <a:r>
              <a:rPr lang="en-US" b="0" dirty="0" smtClean="0"/>
              <a:t>sales</a:t>
            </a:r>
          </a:p>
          <a:p>
            <a:pPr lvl="1"/>
            <a:r>
              <a:rPr lang="en-US" dirty="0"/>
              <a:t>M</a:t>
            </a:r>
            <a:r>
              <a:rPr lang="en-US" b="0" dirty="0" smtClean="0"/>
              <a:t>usical </a:t>
            </a:r>
            <a:r>
              <a:rPr lang="en-US" b="0" dirty="0"/>
              <a:t>instrument </a:t>
            </a:r>
            <a:r>
              <a:rPr lang="en-US" b="0" dirty="0" smtClean="0"/>
              <a:t>sales</a:t>
            </a:r>
          </a:p>
          <a:p>
            <a:pPr lvl="1"/>
            <a:r>
              <a:rPr lang="en-US" dirty="0"/>
              <a:t>L</a:t>
            </a:r>
            <a:r>
              <a:rPr lang="en-US" b="0" dirty="0" smtClean="0"/>
              <a:t>ive </a:t>
            </a:r>
            <a:r>
              <a:rPr lang="en-US" b="0" dirty="0"/>
              <a:t>performance </a:t>
            </a:r>
            <a:r>
              <a:rPr lang="en-US" b="0" dirty="0" smtClean="0"/>
              <a:t>revenues</a:t>
            </a:r>
          </a:p>
          <a:p>
            <a:pPr lvl="1"/>
            <a:r>
              <a:rPr lang="en-US" b="0" dirty="0" smtClean="0"/>
              <a:t>Portable </a:t>
            </a:r>
            <a:r>
              <a:rPr lang="en-US" b="0" dirty="0"/>
              <a:t>digital music </a:t>
            </a:r>
            <a:r>
              <a:rPr lang="en-US" b="0" dirty="0" smtClean="0"/>
              <a:t>players </a:t>
            </a:r>
          </a:p>
          <a:p>
            <a:pPr marL="1587" lvl="1" indent="0">
              <a:buNone/>
            </a:pPr>
            <a:r>
              <a:rPr lang="en-US" dirty="0" smtClean="0"/>
              <a:t>+</a:t>
            </a:r>
            <a:r>
              <a:rPr lang="en-US" b="0" dirty="0" smtClean="0"/>
              <a:t> </a:t>
            </a:r>
            <a:r>
              <a:rPr lang="en-US" dirty="0" smtClean="0"/>
              <a:t>other </a:t>
            </a:r>
            <a:r>
              <a:rPr lang="en-US" b="0" dirty="0" smtClean="0"/>
              <a:t>income categories</a:t>
            </a:r>
          </a:p>
          <a:p>
            <a:pPr lvl="1"/>
            <a:endParaRPr lang="en-US" dirty="0"/>
          </a:p>
          <a:p>
            <a:pPr lvl="1"/>
            <a:endParaRPr lang="en-US" b="0" dirty="0" smtClean="0"/>
          </a:p>
        </p:txBody>
      </p:sp>
      <p:sp>
        <p:nvSpPr>
          <p:cNvPr id="4" name="Title 3"/>
          <p:cNvSpPr>
            <a:spLocks noGrp="1"/>
          </p:cNvSpPr>
          <p:nvPr>
            <p:ph type="title"/>
          </p:nvPr>
        </p:nvSpPr>
        <p:spPr/>
        <p:txBody>
          <a:bodyPr/>
          <a:lstStyle/>
          <a:p>
            <a:r>
              <a:rPr lang="en-US" dirty="0"/>
              <a:t>Opportunity – Music </a:t>
            </a:r>
            <a:r>
              <a:rPr lang="en-US" dirty="0" smtClean="0"/>
              <a:t>Industry </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4065717896"/>
              </p:ext>
            </p:extLst>
          </p:nvPr>
        </p:nvGraphicFramePr>
        <p:xfrm>
          <a:off x="5467957" y="867685"/>
          <a:ext cx="3059906" cy="31337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742957" y="4763652"/>
            <a:ext cx="3980282" cy="387798"/>
          </a:xfrm>
          <a:prstGeom prst="rect">
            <a:avLst/>
          </a:prstGeom>
        </p:spPr>
        <p:txBody>
          <a:bodyPr wrap="square">
            <a:spAutoFit/>
          </a:bodyPr>
          <a:lstStyle/>
          <a:p>
            <a:pPr algn="ctr">
              <a:lnSpc>
                <a:spcPct val="80000"/>
              </a:lnSpc>
            </a:pPr>
            <a:r>
              <a:rPr lang="en-US" sz="1200" dirty="0">
                <a:solidFill>
                  <a:schemeClr val="bg1">
                    <a:lumMod val="95000"/>
                  </a:schemeClr>
                </a:solidFill>
                <a:latin typeface="Calibri" panose="020F0502020204030204" pitchFamily="34" charset="0"/>
              </a:rPr>
              <a:t>IFPI (International Federation of </a:t>
            </a:r>
            <a:r>
              <a:rPr lang="en-US" sz="1200" dirty="0" smtClean="0">
                <a:solidFill>
                  <a:schemeClr val="bg1">
                    <a:lumMod val="95000"/>
                  </a:schemeClr>
                </a:solidFill>
                <a:latin typeface="Calibri" panose="020F0502020204030204" pitchFamily="34" charset="0"/>
              </a:rPr>
              <a:t>the Phonographic </a:t>
            </a:r>
            <a:r>
              <a:rPr lang="en-US" sz="1200" dirty="0">
                <a:solidFill>
                  <a:schemeClr val="bg1">
                    <a:lumMod val="95000"/>
                  </a:schemeClr>
                </a:solidFill>
                <a:latin typeface="Calibri" panose="020F0502020204030204" pitchFamily="34" charset="0"/>
              </a:rPr>
              <a:t>Industry) </a:t>
            </a:r>
          </a:p>
          <a:p>
            <a:pPr algn="ctr">
              <a:lnSpc>
                <a:spcPct val="80000"/>
              </a:lnSpc>
            </a:pPr>
            <a:r>
              <a:rPr lang="en-US" sz="1200" dirty="0" smtClean="0">
                <a:solidFill>
                  <a:schemeClr val="bg1">
                    <a:lumMod val="95000"/>
                  </a:schemeClr>
                </a:solidFill>
                <a:latin typeface="Calibri" panose="020F0502020204030204" pitchFamily="34" charset="0"/>
              </a:rPr>
              <a:t>Floor 64 - Sky Is Rising (12.Jan)</a:t>
            </a:r>
            <a:endParaRPr lang="en-US" sz="1200" dirty="0">
              <a:solidFill>
                <a:schemeClr val="bg1">
                  <a:lumMod val="95000"/>
                </a:schemeClr>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20989" y="248222"/>
            <a:ext cx="805342" cy="502894"/>
          </a:xfrm>
          <a:prstGeom prst="rect">
            <a:avLst/>
          </a:prstGeom>
        </p:spPr>
      </p:pic>
    </p:spTree>
    <p:extLst>
      <p:ext uri="{BB962C8B-B14F-4D97-AF65-F5344CB8AC3E}">
        <p14:creationId xmlns:p14="http://schemas.microsoft.com/office/powerpoint/2010/main" val="3084699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11" dur="500"/>
                                        <p:tgtEl>
                                          <p:spTgt spid="8">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2459139"/>
            <a:ext cx="9144000" cy="495300"/>
          </a:xfrm>
          <a:prstGeom prst="rect">
            <a:avLst/>
          </a:prstGeom>
          <a:solidFill>
            <a:schemeClr val="bg1"/>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26" name="Rectangle 25"/>
          <p:cNvSpPr/>
          <p:nvPr/>
        </p:nvSpPr>
        <p:spPr>
          <a:xfrm>
            <a:off x="0" y="3532924"/>
            <a:ext cx="9144000" cy="495300"/>
          </a:xfrm>
          <a:prstGeom prst="rect">
            <a:avLst/>
          </a:prstGeom>
          <a:solidFill>
            <a:schemeClr val="bg1"/>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3" name="Rectangle 2"/>
          <p:cNvSpPr/>
          <p:nvPr/>
        </p:nvSpPr>
        <p:spPr>
          <a:xfrm>
            <a:off x="0" y="1385354"/>
            <a:ext cx="9144000" cy="495300"/>
          </a:xfrm>
          <a:prstGeom prst="rect">
            <a:avLst/>
          </a:prstGeom>
          <a:solidFill>
            <a:schemeClr val="bg1"/>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2" name="Title 1"/>
          <p:cNvSpPr>
            <a:spLocks noGrp="1"/>
          </p:cNvSpPr>
          <p:nvPr>
            <p:ph type="title"/>
          </p:nvPr>
        </p:nvSpPr>
        <p:spPr/>
        <p:txBody>
          <a:bodyPr/>
          <a:lstStyle/>
          <a:p>
            <a:r>
              <a:rPr lang="en-US" dirty="0" smtClean="0"/>
              <a:t>Cloud </a:t>
            </a:r>
            <a:r>
              <a:rPr lang="en-US" dirty="0" smtClean="0">
                <a:sym typeface="Wingdings"/>
              </a:rPr>
              <a:t></a:t>
            </a:r>
            <a:r>
              <a:rPr lang="en-US" dirty="0" smtClean="0"/>
              <a:t> Computing &amp; Communications</a:t>
            </a:r>
            <a:endParaRPr lang="en-US" dirty="0"/>
          </a:p>
        </p:txBody>
      </p:sp>
      <p:sp>
        <p:nvSpPr>
          <p:cNvPr id="4" name="Content Placeholder 3"/>
          <p:cNvSpPr>
            <a:spLocks noGrp="1"/>
          </p:cNvSpPr>
          <p:nvPr>
            <p:ph sz="half" idx="2"/>
          </p:nvPr>
        </p:nvSpPr>
        <p:spPr/>
        <p:txBody>
          <a:bodyPr/>
          <a:lstStyle/>
          <a:p>
            <a:r>
              <a:rPr lang="en-US" dirty="0"/>
              <a:t>CRM</a:t>
            </a:r>
          </a:p>
          <a:p>
            <a:r>
              <a:rPr lang="en-US" dirty="0"/>
              <a:t>Storage</a:t>
            </a:r>
          </a:p>
          <a:p>
            <a:r>
              <a:rPr lang="en-US" dirty="0"/>
              <a:t>Gaming</a:t>
            </a:r>
          </a:p>
          <a:p>
            <a:r>
              <a:rPr lang="en-US" dirty="0" smtClean="0"/>
              <a:t>Music</a:t>
            </a:r>
            <a:endParaRPr lang="en-US" dirty="0"/>
          </a:p>
          <a:p>
            <a:r>
              <a:rPr lang="en-US" dirty="0"/>
              <a:t>Messaging</a:t>
            </a:r>
          </a:p>
          <a:p>
            <a:r>
              <a:rPr lang="en-US" dirty="0" smtClean="0"/>
              <a:t>Productivity</a:t>
            </a:r>
          </a:p>
          <a:p>
            <a:r>
              <a:rPr lang="en-US" dirty="0" smtClean="0"/>
              <a:t>Social Networking</a:t>
            </a:r>
          </a:p>
          <a:p>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57191" y="3616313"/>
            <a:ext cx="1309971" cy="364336"/>
          </a:xfrm>
          <a:prstGeom prst="rect">
            <a:avLst/>
          </a:prstGeom>
          <a:noFill/>
          <a:ln>
            <a:noFill/>
          </a:ln>
          <a:effectLst>
            <a:outerShdw blurRad="203200" dist="101600" dir="8400000" algn="tl" rotWithShape="0">
              <a:schemeClr val="accent5">
                <a:lumMod val="75000"/>
                <a:alpha val="8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09301" y="916513"/>
            <a:ext cx="1005491" cy="325779"/>
          </a:xfrm>
          <a:prstGeom prst="rect">
            <a:avLst/>
          </a:prstGeom>
          <a:noFill/>
          <a:ln>
            <a:noFill/>
          </a:ln>
          <a:effectLst>
            <a:outerShdw blurRad="203200" dist="101600" dir="8400000" algn="tl" rotWithShape="0">
              <a:schemeClr val="accent5">
                <a:lumMod val="75000"/>
                <a:alpha val="80000"/>
              </a:scheme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72457" y="4132216"/>
            <a:ext cx="403896" cy="332203"/>
          </a:xfrm>
          <a:prstGeom prst="rect">
            <a:avLst/>
          </a:prstGeom>
          <a:noFill/>
          <a:ln>
            <a:noFill/>
          </a:ln>
          <a:effectLst>
            <a:outerShdw blurRad="203200" dist="101600" dir="8400000" algn="tl" rotWithShape="0">
              <a:schemeClr val="accent5">
                <a:lumMod val="75000"/>
                <a:alpha val="80000"/>
              </a:scheme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18129" y="4111588"/>
            <a:ext cx="379235" cy="371288"/>
          </a:xfrm>
          <a:prstGeom prst="rect">
            <a:avLst/>
          </a:prstGeom>
          <a:noFill/>
          <a:ln>
            <a:noFill/>
          </a:ln>
          <a:effectLst>
            <a:outerShdw blurRad="203200" dist="101600" dir="8400000" algn="tl" rotWithShape="0">
              <a:schemeClr val="accent5">
                <a:lumMod val="75000"/>
                <a:alpha val="80000"/>
              </a:schemeClr>
            </a:outerShdw>
          </a:effectLst>
        </p:spPr>
      </p:pic>
      <p:pic>
        <p:nvPicPr>
          <p:cNvPr id="16" name="Picture 1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02394" y="3060963"/>
            <a:ext cx="373043" cy="381838"/>
          </a:xfrm>
          <a:prstGeom prst="rect">
            <a:avLst/>
          </a:prstGeom>
          <a:noFill/>
          <a:ln>
            <a:noFill/>
          </a:ln>
          <a:effectLst>
            <a:outerShdw blurRad="203200" dist="101600" dir="8400000" algn="tl" rotWithShape="0">
              <a:schemeClr val="accent5">
                <a:lumMod val="75000"/>
                <a:alpha val="80000"/>
              </a:schemeClr>
            </a:outerShdw>
          </a:effectLst>
        </p:spPr>
      </p:pic>
      <p:pic>
        <p:nvPicPr>
          <p:cNvPr id="17" name="Picture 1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72476" y="3096038"/>
            <a:ext cx="735105" cy="357751"/>
          </a:xfrm>
          <a:prstGeom prst="rect">
            <a:avLst/>
          </a:prstGeom>
          <a:noFill/>
          <a:ln>
            <a:noFill/>
          </a:ln>
          <a:effectLst>
            <a:outerShdw blurRad="203200" dist="101600" dir="8400000" algn="tl" rotWithShape="0">
              <a:schemeClr val="accent5">
                <a:lumMod val="75000"/>
                <a:alpha val="80000"/>
              </a:schemeClr>
            </a:outerShdw>
          </a:effectLst>
        </p:spPr>
      </p:pic>
      <p:pic>
        <p:nvPicPr>
          <p:cNvPr id="19" name="Picture 18"/>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718565" y="1447459"/>
            <a:ext cx="1199868" cy="314666"/>
          </a:xfrm>
          <a:prstGeom prst="rect">
            <a:avLst/>
          </a:prstGeom>
          <a:noFill/>
          <a:ln>
            <a:noFill/>
          </a:ln>
          <a:effectLst>
            <a:outerShdw blurRad="203200" dist="101600" dir="8400000" algn="tl" rotWithShape="0">
              <a:schemeClr val="accent5">
                <a:lumMod val="75000"/>
                <a:alpha val="80000"/>
              </a:schemeClr>
            </a:outerShdw>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120105" y="1393890"/>
            <a:ext cx="407264" cy="467714"/>
          </a:xfrm>
          <a:prstGeom prst="rect">
            <a:avLst/>
          </a:prstGeom>
          <a:noFill/>
          <a:ln>
            <a:noFill/>
          </a:ln>
          <a:effectLst>
            <a:outerShdw blurRad="203200" dist="101600" dir="8400000" algn="tl" rotWithShape="0">
              <a:schemeClr val="accent5">
                <a:lumMod val="75000"/>
                <a:alpha val="80000"/>
              </a:schemeClr>
            </a:outerShdw>
          </a:effectLst>
        </p:spPr>
      </p:pic>
      <p:pic>
        <p:nvPicPr>
          <p:cNvPr id="25" name="Picture 24"/>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126458" y="1956623"/>
            <a:ext cx="388444" cy="388444"/>
          </a:xfrm>
          <a:prstGeom prst="rect">
            <a:avLst/>
          </a:prstGeom>
          <a:noFill/>
          <a:ln>
            <a:noFill/>
          </a:ln>
          <a:effectLst>
            <a:outerShdw blurRad="203200" dist="101600" dir="8400000" algn="tl" rotWithShape="0">
              <a:schemeClr val="accent5">
                <a:lumMod val="75000"/>
                <a:alpha val="80000"/>
              </a:schemeClr>
            </a:outerShdw>
          </a:effectLst>
        </p:spPr>
      </p:pic>
      <p:pic>
        <p:nvPicPr>
          <p:cNvPr id="14" name="Picture 13"/>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605137" y="713428"/>
            <a:ext cx="952500" cy="731948"/>
          </a:xfrm>
          <a:prstGeom prst="rect">
            <a:avLst/>
          </a:prstGeom>
          <a:noFill/>
          <a:ln>
            <a:noFill/>
          </a:ln>
          <a:effectLst>
            <a:outerShdw blurRad="203200" dist="101600" dir="8400000" algn="tl" rotWithShape="0">
              <a:schemeClr val="accent5">
                <a:lumMod val="75000"/>
                <a:alpha val="80000"/>
              </a:schemeClr>
            </a:outerShdw>
          </a:effectLst>
        </p:spPr>
      </p:pic>
      <p:pic>
        <p:nvPicPr>
          <p:cNvPr id="29" name="Picture 28"/>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69113" y="2550651"/>
            <a:ext cx="819150" cy="308898"/>
          </a:xfrm>
          <a:prstGeom prst="rect">
            <a:avLst/>
          </a:prstGeom>
          <a:noFill/>
          <a:ln>
            <a:noFill/>
          </a:ln>
          <a:effectLst>
            <a:outerShdw blurRad="203200" dist="101600" dir="8400000" algn="tl" rotWithShape="0">
              <a:schemeClr val="accent5">
                <a:lumMod val="75000"/>
                <a:alpha val="80000"/>
              </a:schemeClr>
            </a:outerShdw>
          </a:effectLst>
        </p:spPr>
      </p:pic>
      <p:pic>
        <p:nvPicPr>
          <p:cNvPr id="30" name="Picture 29"/>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669236" y="1912150"/>
            <a:ext cx="886708" cy="443354"/>
          </a:xfrm>
          <a:prstGeom prst="rect">
            <a:avLst/>
          </a:prstGeom>
          <a:noFill/>
          <a:ln>
            <a:noFill/>
          </a:ln>
          <a:effectLst>
            <a:outerShdw blurRad="203200" dist="101600" dir="8400000" algn="tl" rotWithShape="0">
              <a:schemeClr val="accent5">
                <a:lumMod val="75000"/>
                <a:alpha val="80000"/>
              </a:schemeClr>
            </a:outerShdw>
          </a:effectLst>
        </p:spPr>
      </p:pic>
      <p:pic>
        <p:nvPicPr>
          <p:cNvPr id="31" name="Picture 30"/>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126458" y="2619375"/>
            <a:ext cx="1390510" cy="190500"/>
          </a:xfrm>
          <a:prstGeom prst="rect">
            <a:avLst/>
          </a:prstGeom>
          <a:noFill/>
          <a:ln>
            <a:noFill/>
          </a:ln>
          <a:effectLst>
            <a:outerShdw blurRad="203200" dist="101600" dir="8400000" algn="tl" rotWithShape="0">
              <a:schemeClr val="accent5">
                <a:lumMod val="75000"/>
                <a:alpha val="80000"/>
              </a:schemeClr>
            </a:outerShdw>
          </a:effectLst>
        </p:spPr>
      </p:pic>
      <p:pic>
        <p:nvPicPr>
          <p:cNvPr id="34" name="Picture 33"/>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726376" y="3544101"/>
            <a:ext cx="1358742" cy="436548"/>
          </a:xfrm>
          <a:prstGeom prst="rect">
            <a:avLst/>
          </a:prstGeom>
          <a:noFill/>
          <a:ln>
            <a:noFill/>
          </a:ln>
          <a:effectLst>
            <a:outerShdw blurRad="203200" dist="101600" dir="8400000" algn="tl" rotWithShape="0">
              <a:schemeClr val="accent5">
                <a:lumMod val="75000"/>
                <a:alpha val="80000"/>
              </a:schemeClr>
            </a:outerShdw>
          </a:effectLst>
        </p:spPr>
      </p:pic>
      <p:pic>
        <p:nvPicPr>
          <p:cNvPr id="7" name="Picture 6"/>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60869" y="2550651"/>
            <a:ext cx="1506394" cy="341292"/>
          </a:xfrm>
          <a:prstGeom prst="rect">
            <a:avLst/>
          </a:prstGeom>
          <a:noFill/>
          <a:ln>
            <a:noFill/>
          </a:ln>
          <a:effectLst>
            <a:outerShdw blurRad="203200" dist="101600" dir="8400000" algn="tl" rotWithShape="0">
              <a:schemeClr val="accent5">
                <a:lumMod val="75000"/>
                <a:alpha val="80000"/>
              </a:schemeClr>
            </a:outerShdw>
          </a:effectLst>
        </p:spPr>
      </p:pic>
      <p:pic>
        <p:nvPicPr>
          <p:cNvPr id="8" name="Picture 7"/>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1002477" y="1434823"/>
            <a:ext cx="1447797" cy="337820"/>
          </a:xfrm>
          <a:prstGeom prst="rect">
            <a:avLst/>
          </a:prstGeom>
          <a:noFill/>
          <a:ln>
            <a:noFill/>
          </a:ln>
          <a:effectLst>
            <a:outerShdw blurRad="203200" dist="101600" dir="8400000" algn="tl" rotWithShape="0">
              <a:schemeClr val="accent5">
                <a:lumMod val="75000"/>
                <a:alpha val="80000"/>
              </a:schemeClr>
            </a:outerShdw>
          </a:effectLst>
        </p:spPr>
      </p:pic>
      <p:pic>
        <p:nvPicPr>
          <p:cNvPr id="27" name="Picture 2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57425" y="4111588"/>
            <a:ext cx="1522280" cy="371288"/>
          </a:xfrm>
          <a:prstGeom prst="rect">
            <a:avLst/>
          </a:prstGeom>
          <a:noFill/>
          <a:ln>
            <a:noFill/>
          </a:ln>
          <a:effectLst>
            <a:outerShdw blurRad="203200" dist="101600" dir="8400000" algn="tl" rotWithShape="0">
              <a:schemeClr val="accent5">
                <a:lumMod val="75000"/>
                <a:alpha val="80000"/>
              </a:schemeClr>
            </a:outerShdw>
          </a:effectLst>
        </p:spPr>
      </p:pic>
    </p:spTree>
    <p:extLst>
      <p:ext uri="{BB962C8B-B14F-4D97-AF65-F5344CB8AC3E}">
        <p14:creationId xmlns:p14="http://schemas.microsoft.com/office/powerpoint/2010/main" val="2603917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
                                        <p:tgtEl>
                                          <p:spTgt spid="6"/>
                                        </p:tgtEl>
                                      </p:cBhvr>
                                    </p:animEffect>
                                  </p:childTnLst>
                                </p:cTn>
                              </p:par>
                            </p:childTnLst>
                          </p:cTn>
                        </p:par>
                        <p:par>
                          <p:cTn id="8" fill="hold">
                            <p:stCondLst>
                              <p:cond delay="2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00"/>
                                        <p:tgtEl>
                                          <p:spTgt spid="14"/>
                                        </p:tgtEl>
                                      </p:cBhvr>
                                    </p:animEffect>
                                  </p:childTnLst>
                                </p:cTn>
                              </p:par>
                            </p:childTnLst>
                          </p:cTn>
                        </p:par>
                        <p:par>
                          <p:cTn id="12" fill="hold">
                            <p:stCondLst>
                              <p:cond delay="400"/>
                            </p:stCondLst>
                            <p:childTnLst>
                              <p:par>
                                <p:cTn id="13" presetID="22" presetClass="entr" presetSubtype="8"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200"/>
                                        <p:tgtEl>
                                          <p:spTgt spid="4">
                                            <p:txEl>
                                              <p:pRg st="0" end="0"/>
                                            </p:txEl>
                                          </p:spTgt>
                                        </p:tgtEl>
                                      </p:cBhvr>
                                    </p:animEffect>
                                  </p:childTnLst>
                                </p:cTn>
                              </p:par>
                            </p:childTnLst>
                          </p:cTn>
                        </p:par>
                        <p:par>
                          <p:cTn id="16" fill="hold">
                            <p:stCondLst>
                              <p:cond delay="600"/>
                            </p:stCondLst>
                            <p:childTnLst>
                              <p:par>
                                <p:cTn id="17" presetID="2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1000"/>
                                        <p:tgtEl>
                                          <p:spTgt spid="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right)">
                                      <p:cBhvr>
                                        <p:cTn id="22" dur="200"/>
                                        <p:tgtEl>
                                          <p:spTgt spid="4">
                                            <p:txEl>
                                              <p:pRg st="1" end="1"/>
                                            </p:txEl>
                                          </p:spTgt>
                                        </p:tgtEl>
                                      </p:cBhvr>
                                    </p:animEffect>
                                  </p:childTnLst>
                                </p:cTn>
                              </p:par>
                              <p:par>
                                <p:cTn id="23" presetID="22" presetClass="entr" presetSubtype="2" fill="hold" nodeType="withEffect">
                                  <p:stCondLst>
                                    <p:cond delay="20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200"/>
                                        <p:tgtEl>
                                          <p:spTgt spid="20"/>
                                        </p:tgtEl>
                                      </p:cBhvr>
                                    </p:animEffect>
                                  </p:childTnLst>
                                </p:cTn>
                              </p:par>
                              <p:par>
                                <p:cTn id="26" presetID="22" presetClass="entr" presetSubtype="2" fill="hold" nodeType="withEffect">
                                  <p:stCondLst>
                                    <p:cond delay="40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200"/>
                                        <p:tgtEl>
                                          <p:spTgt spid="19"/>
                                        </p:tgtEl>
                                      </p:cBhvr>
                                    </p:animEffect>
                                  </p:childTnLst>
                                </p:cTn>
                              </p:par>
                              <p:par>
                                <p:cTn id="29" presetID="22" presetClass="entr" presetSubtype="2" fill="hold" nodeType="withEffect">
                                  <p:stCondLst>
                                    <p:cond delay="60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200"/>
                                        <p:tgtEl>
                                          <p:spTgt spid="8"/>
                                        </p:tgtEl>
                                      </p:cBhvr>
                                    </p:animEffect>
                                  </p:childTnLst>
                                </p:cTn>
                              </p:par>
                            </p:childTnLst>
                          </p:cTn>
                        </p:par>
                        <p:par>
                          <p:cTn id="32" fill="hold">
                            <p:stCondLst>
                              <p:cond delay="1600"/>
                            </p:stCondLst>
                            <p:childTnLst>
                              <p:par>
                                <p:cTn id="33" presetID="22"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200"/>
                                        <p:tgtEl>
                                          <p:spTgt spid="25"/>
                                        </p:tgtEl>
                                      </p:cBhvr>
                                    </p:animEffect>
                                  </p:childTnLst>
                                </p:cTn>
                              </p:par>
                            </p:childTnLst>
                          </p:cTn>
                        </p:par>
                        <p:par>
                          <p:cTn id="36" fill="hold">
                            <p:stCondLst>
                              <p:cond delay="1800"/>
                            </p:stCondLst>
                            <p:childTnLst>
                              <p:par>
                                <p:cTn id="37" presetID="22" presetClass="entr" presetSubtype="8"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200"/>
                                        <p:tgtEl>
                                          <p:spTgt spid="30"/>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left)">
                                      <p:cBhvr>
                                        <p:cTn id="43" dur="200"/>
                                        <p:tgtEl>
                                          <p:spTgt spid="4">
                                            <p:txEl>
                                              <p:pRg st="2" end="2"/>
                                            </p:txEl>
                                          </p:spTgt>
                                        </p:tgtEl>
                                      </p:cBhvr>
                                    </p:animEffect>
                                  </p:childTnLst>
                                </p:cTn>
                              </p:par>
                            </p:childTnLst>
                          </p:cTn>
                        </p:par>
                        <p:par>
                          <p:cTn id="44" fill="hold">
                            <p:stCondLst>
                              <p:cond delay="2200"/>
                            </p:stCondLst>
                            <p:childTnLst>
                              <p:par>
                                <p:cTn id="45" presetID="22" presetClass="entr" presetSubtype="2"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1000"/>
                                        <p:tgtEl>
                                          <p:spTgt spid="24"/>
                                        </p:tgtEl>
                                      </p:cBhvr>
                                    </p:animEffect>
                                  </p:childTnLst>
                                </p:cTn>
                              </p:par>
                              <p:par>
                                <p:cTn id="48" presetID="22" presetClass="entr" presetSubtype="2" fill="hold" grpId="0" nodeType="withEffect">
                                  <p:stCondLst>
                                    <p:cond delay="20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wipe(right)">
                                      <p:cBhvr>
                                        <p:cTn id="50" dur="200"/>
                                        <p:tgtEl>
                                          <p:spTgt spid="4">
                                            <p:txEl>
                                              <p:pRg st="3" end="3"/>
                                            </p:txEl>
                                          </p:spTgt>
                                        </p:tgtEl>
                                      </p:cBhvr>
                                    </p:animEffect>
                                  </p:childTnLst>
                                </p:cTn>
                              </p:par>
                              <p:par>
                                <p:cTn id="51" presetID="22" presetClass="entr" presetSubtype="2" fill="hold" nodeType="withEffect">
                                  <p:stCondLst>
                                    <p:cond delay="400"/>
                                  </p:stCondLst>
                                  <p:childTnLst>
                                    <p:set>
                                      <p:cBhvr>
                                        <p:cTn id="52" dur="1" fill="hold">
                                          <p:stCondLst>
                                            <p:cond delay="0"/>
                                          </p:stCondLst>
                                        </p:cTn>
                                        <p:tgtEl>
                                          <p:spTgt spid="31"/>
                                        </p:tgtEl>
                                        <p:attrNameLst>
                                          <p:attrName>style.visibility</p:attrName>
                                        </p:attrNameLst>
                                      </p:cBhvr>
                                      <p:to>
                                        <p:strVal val="visible"/>
                                      </p:to>
                                    </p:set>
                                    <p:animEffect transition="in" filter="wipe(right)">
                                      <p:cBhvr>
                                        <p:cTn id="53" dur="200"/>
                                        <p:tgtEl>
                                          <p:spTgt spid="31"/>
                                        </p:tgtEl>
                                      </p:cBhvr>
                                    </p:animEffect>
                                  </p:childTnLst>
                                </p:cTn>
                              </p:par>
                              <p:par>
                                <p:cTn id="54" presetID="22" presetClass="entr" presetSubtype="2" fill="hold" nodeType="withEffect">
                                  <p:stCondLst>
                                    <p:cond delay="600"/>
                                  </p:stCondLst>
                                  <p:childTnLst>
                                    <p:set>
                                      <p:cBhvr>
                                        <p:cTn id="55" dur="1" fill="hold">
                                          <p:stCondLst>
                                            <p:cond delay="0"/>
                                          </p:stCondLst>
                                        </p:cTn>
                                        <p:tgtEl>
                                          <p:spTgt spid="29"/>
                                        </p:tgtEl>
                                        <p:attrNameLst>
                                          <p:attrName>style.visibility</p:attrName>
                                        </p:attrNameLst>
                                      </p:cBhvr>
                                      <p:to>
                                        <p:strVal val="visible"/>
                                      </p:to>
                                    </p:set>
                                    <p:animEffect transition="in" filter="wipe(right)">
                                      <p:cBhvr>
                                        <p:cTn id="56" dur="200"/>
                                        <p:tgtEl>
                                          <p:spTgt spid="29"/>
                                        </p:tgtEl>
                                      </p:cBhvr>
                                    </p:animEffect>
                                  </p:childTnLst>
                                </p:cTn>
                              </p:par>
                              <p:par>
                                <p:cTn id="57" presetID="22" presetClass="entr" presetSubtype="2" fill="hold" nodeType="withEffect">
                                  <p:stCondLst>
                                    <p:cond delay="800"/>
                                  </p:stCondLst>
                                  <p:childTnLst>
                                    <p:set>
                                      <p:cBhvr>
                                        <p:cTn id="58" dur="1" fill="hold">
                                          <p:stCondLst>
                                            <p:cond delay="0"/>
                                          </p:stCondLst>
                                        </p:cTn>
                                        <p:tgtEl>
                                          <p:spTgt spid="7"/>
                                        </p:tgtEl>
                                        <p:attrNameLst>
                                          <p:attrName>style.visibility</p:attrName>
                                        </p:attrNameLst>
                                      </p:cBhvr>
                                      <p:to>
                                        <p:strVal val="visible"/>
                                      </p:to>
                                    </p:set>
                                    <p:animEffect transition="in" filter="wipe(right)">
                                      <p:cBhvr>
                                        <p:cTn id="59" dur="200"/>
                                        <p:tgtEl>
                                          <p:spTgt spid="7"/>
                                        </p:tgtEl>
                                      </p:cBhvr>
                                    </p:animEffect>
                                  </p:childTnLst>
                                </p:cTn>
                              </p:par>
                            </p:childTnLst>
                          </p:cTn>
                        </p:par>
                        <p:par>
                          <p:cTn id="60" fill="hold">
                            <p:stCondLst>
                              <p:cond delay="3200"/>
                            </p:stCondLst>
                            <p:childTnLst>
                              <p:par>
                                <p:cTn id="61" presetID="22" presetClass="entr" presetSubtype="8"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200"/>
                                        <p:tgtEl>
                                          <p:spTgt spid="16"/>
                                        </p:tgtEl>
                                      </p:cBhvr>
                                    </p:animEffect>
                                  </p:childTnLst>
                                </p:cTn>
                              </p:par>
                            </p:childTnLst>
                          </p:cTn>
                        </p:par>
                        <p:par>
                          <p:cTn id="64" fill="hold">
                            <p:stCondLst>
                              <p:cond delay="3400"/>
                            </p:stCondLst>
                            <p:childTnLst>
                              <p:par>
                                <p:cTn id="65" presetID="22" presetClass="entr" presetSubtype="8"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200"/>
                                        <p:tgtEl>
                                          <p:spTgt spid="17"/>
                                        </p:tgtEl>
                                      </p:cBhvr>
                                    </p:animEffect>
                                  </p:childTnLst>
                                </p:cTn>
                              </p:par>
                            </p:childTnLst>
                          </p:cTn>
                        </p:par>
                        <p:par>
                          <p:cTn id="68" fill="hold">
                            <p:stCondLst>
                              <p:cond delay="3600"/>
                            </p:stCondLst>
                            <p:childTnLst>
                              <p:par>
                                <p:cTn id="69" presetID="22" presetClass="entr" presetSubtype="8" fill="hold" grpId="0" nodeType="after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wipe(left)">
                                      <p:cBhvr>
                                        <p:cTn id="71" dur="200"/>
                                        <p:tgtEl>
                                          <p:spTgt spid="4">
                                            <p:txEl>
                                              <p:pRg st="4" end="4"/>
                                            </p:txEl>
                                          </p:spTgt>
                                        </p:tgtEl>
                                      </p:cBhvr>
                                    </p:animEffect>
                                  </p:childTnLst>
                                </p:cTn>
                              </p:par>
                            </p:childTnLst>
                          </p:cTn>
                        </p:par>
                        <p:par>
                          <p:cTn id="72" fill="hold">
                            <p:stCondLst>
                              <p:cond delay="3800"/>
                            </p:stCondLst>
                            <p:childTnLst>
                              <p:par>
                                <p:cTn id="73" presetID="22" presetClass="entr" presetSubtype="2"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right)">
                                      <p:cBhvr>
                                        <p:cTn id="75" dur="1000"/>
                                        <p:tgtEl>
                                          <p:spTgt spid="26"/>
                                        </p:tgtEl>
                                      </p:cBhvr>
                                    </p:animEffect>
                                  </p:childTnLst>
                                </p:cTn>
                              </p:par>
                              <p:par>
                                <p:cTn id="76" presetID="22" presetClass="entr" presetSubtype="2" fill="hold" grpId="0" nodeType="withEffect">
                                  <p:stCondLst>
                                    <p:cond delay="200"/>
                                  </p:stCondLst>
                                  <p:childTnLst>
                                    <p:set>
                                      <p:cBhvr>
                                        <p:cTn id="77" dur="1" fill="hold">
                                          <p:stCondLst>
                                            <p:cond delay="0"/>
                                          </p:stCondLst>
                                        </p:cTn>
                                        <p:tgtEl>
                                          <p:spTgt spid="4">
                                            <p:txEl>
                                              <p:pRg st="5" end="5"/>
                                            </p:txEl>
                                          </p:spTgt>
                                        </p:tgtEl>
                                        <p:attrNameLst>
                                          <p:attrName>style.visibility</p:attrName>
                                        </p:attrNameLst>
                                      </p:cBhvr>
                                      <p:to>
                                        <p:strVal val="visible"/>
                                      </p:to>
                                    </p:set>
                                    <p:animEffect transition="in" filter="wipe(right)">
                                      <p:cBhvr>
                                        <p:cTn id="78" dur="200"/>
                                        <p:tgtEl>
                                          <p:spTgt spid="4">
                                            <p:txEl>
                                              <p:pRg st="5" end="5"/>
                                            </p:txEl>
                                          </p:spTgt>
                                        </p:tgtEl>
                                      </p:cBhvr>
                                    </p:animEffect>
                                  </p:childTnLst>
                                </p:cTn>
                              </p:par>
                              <p:par>
                                <p:cTn id="79" presetID="22" presetClass="entr" presetSubtype="2" fill="hold" nodeType="withEffect">
                                  <p:stCondLst>
                                    <p:cond delay="40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200"/>
                                        <p:tgtEl>
                                          <p:spTgt spid="5"/>
                                        </p:tgtEl>
                                      </p:cBhvr>
                                    </p:animEffect>
                                  </p:childTnLst>
                                </p:cTn>
                              </p:par>
                              <p:par>
                                <p:cTn id="82" presetID="22" presetClass="entr" presetSubtype="2" fill="hold" nodeType="withEffect">
                                  <p:stCondLst>
                                    <p:cond delay="600"/>
                                  </p:stCondLst>
                                  <p:childTnLst>
                                    <p:set>
                                      <p:cBhvr>
                                        <p:cTn id="83" dur="1" fill="hold">
                                          <p:stCondLst>
                                            <p:cond delay="0"/>
                                          </p:stCondLst>
                                        </p:cTn>
                                        <p:tgtEl>
                                          <p:spTgt spid="34"/>
                                        </p:tgtEl>
                                        <p:attrNameLst>
                                          <p:attrName>style.visibility</p:attrName>
                                        </p:attrNameLst>
                                      </p:cBhvr>
                                      <p:to>
                                        <p:strVal val="visible"/>
                                      </p:to>
                                    </p:set>
                                    <p:animEffect transition="in" filter="wipe(right)">
                                      <p:cBhvr>
                                        <p:cTn id="84" dur="200"/>
                                        <p:tgtEl>
                                          <p:spTgt spid="34"/>
                                        </p:tgtEl>
                                      </p:cBhvr>
                                    </p:animEffect>
                                  </p:childTnLst>
                                </p:cTn>
                              </p:par>
                            </p:childTnLst>
                          </p:cTn>
                        </p:par>
                        <p:par>
                          <p:cTn id="85" fill="hold">
                            <p:stCondLst>
                              <p:cond delay="4800"/>
                            </p:stCondLst>
                            <p:childTnLst>
                              <p:par>
                                <p:cTn id="86" presetID="22" presetClass="entr" presetSubtype="8" fill="hold"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left)">
                                      <p:cBhvr>
                                        <p:cTn id="88" dur="200"/>
                                        <p:tgtEl>
                                          <p:spTgt spid="27"/>
                                        </p:tgtEl>
                                      </p:cBhvr>
                                    </p:animEffect>
                                  </p:childTnLst>
                                </p:cTn>
                              </p:par>
                            </p:childTnLst>
                          </p:cTn>
                        </p:par>
                        <p:par>
                          <p:cTn id="89" fill="hold">
                            <p:stCondLst>
                              <p:cond delay="5000"/>
                            </p:stCondLst>
                            <p:childTnLst>
                              <p:par>
                                <p:cTn id="90" presetID="22" presetClass="entr" presetSubtype="8" fill="hold"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left)">
                                      <p:cBhvr>
                                        <p:cTn id="92" dur="200"/>
                                        <p:tgtEl>
                                          <p:spTgt spid="10"/>
                                        </p:tgtEl>
                                      </p:cBhvr>
                                    </p:animEffect>
                                  </p:childTnLst>
                                </p:cTn>
                              </p:par>
                            </p:childTnLst>
                          </p:cTn>
                        </p:par>
                        <p:par>
                          <p:cTn id="93" fill="hold">
                            <p:stCondLst>
                              <p:cond delay="5200"/>
                            </p:stCondLst>
                            <p:childTnLst>
                              <p:par>
                                <p:cTn id="94" presetID="22" presetClass="entr" presetSubtype="8" fill="hold" nodeType="after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200"/>
                                        <p:tgtEl>
                                          <p:spTgt spid="9"/>
                                        </p:tgtEl>
                                      </p:cBhvr>
                                    </p:animEffect>
                                  </p:childTnLst>
                                </p:cTn>
                              </p:par>
                            </p:childTnLst>
                          </p:cTn>
                        </p:par>
                        <p:par>
                          <p:cTn id="97" fill="hold">
                            <p:stCondLst>
                              <p:cond delay="5400"/>
                            </p:stCondLst>
                            <p:childTnLst>
                              <p:par>
                                <p:cTn id="98" presetID="22" presetClass="entr" presetSubtype="8" fill="hold" grpId="0" nodeType="afterEffect">
                                  <p:stCondLst>
                                    <p:cond delay="0"/>
                                  </p:stCondLst>
                                  <p:childTnLst>
                                    <p:set>
                                      <p:cBhvr>
                                        <p:cTn id="99" dur="1" fill="hold">
                                          <p:stCondLst>
                                            <p:cond delay="0"/>
                                          </p:stCondLst>
                                        </p:cTn>
                                        <p:tgtEl>
                                          <p:spTgt spid="4">
                                            <p:txEl>
                                              <p:pRg st="6" end="6"/>
                                            </p:txEl>
                                          </p:spTgt>
                                        </p:tgtEl>
                                        <p:attrNameLst>
                                          <p:attrName>style.visibility</p:attrName>
                                        </p:attrNameLst>
                                      </p:cBhvr>
                                      <p:to>
                                        <p:strVal val="visible"/>
                                      </p:to>
                                    </p:set>
                                    <p:animEffect transition="in" filter="wipe(left)">
                                      <p:cBhvr>
                                        <p:cTn id="100" dur="2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3" grpId="0" animBg="1"/>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 Growth in TV &amp; VoD</a:t>
            </a:r>
            <a:endParaRPr lang="en-US" dirty="0"/>
          </a:p>
        </p:txBody>
      </p:sp>
      <p:sp>
        <p:nvSpPr>
          <p:cNvPr id="5" name="Rectangle 4"/>
          <p:cNvSpPr/>
          <p:nvPr/>
        </p:nvSpPr>
        <p:spPr>
          <a:xfrm>
            <a:off x="2386571" y="4763387"/>
            <a:ext cx="4320000" cy="371196"/>
          </a:xfrm>
          <a:prstGeom prst="rect">
            <a:avLst/>
          </a:prstGeom>
        </p:spPr>
        <p:txBody>
          <a:bodyPr wrap="square" lIns="0" tIns="36000" rIns="0" bIns="36000" anchor="ctr" anchorCtr="0">
            <a:noAutofit/>
          </a:bodyPr>
          <a:lstStyle/>
          <a:p>
            <a:pPr algn="ctr">
              <a:lnSpc>
                <a:spcPct val="80000"/>
              </a:lnSpc>
            </a:pPr>
            <a:r>
              <a:rPr lang="en-US" sz="1200" spc="-60" dirty="0">
                <a:solidFill>
                  <a:schemeClr val="bg1">
                    <a:lumMod val="95000"/>
                  </a:schemeClr>
                </a:solidFill>
                <a:latin typeface="Calibri" panose="020F0502020204030204" pitchFamily="34" charset="0"/>
              </a:rPr>
              <a:t>iDate - DigiWorld Yearbook </a:t>
            </a:r>
            <a:r>
              <a:rPr lang="en-US" sz="1200" spc="-60" dirty="0" smtClean="0">
                <a:solidFill>
                  <a:schemeClr val="bg1">
                    <a:lumMod val="95000"/>
                  </a:schemeClr>
                </a:solidFill>
                <a:latin typeface="Calibri" panose="020F0502020204030204" pitchFamily="34" charset="0"/>
              </a:rPr>
              <a:t>'13, Next </a:t>
            </a:r>
            <a:r>
              <a:rPr lang="en-US" sz="1200" spc="-60" dirty="0">
                <a:solidFill>
                  <a:schemeClr val="bg1">
                    <a:lumMod val="95000"/>
                  </a:schemeClr>
                </a:solidFill>
                <a:latin typeface="Calibri" panose="020F0502020204030204" pitchFamily="34" charset="0"/>
              </a:rPr>
              <a:t>Gen TV</a:t>
            </a:r>
            <a:endParaRPr lang="en-US" sz="1200" b="0" spc="-60" dirty="0">
              <a:solidFill>
                <a:schemeClr val="bg1">
                  <a:lumMod val="95000"/>
                </a:schemeClr>
              </a:solidFill>
              <a:effectLst/>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46926" y="196835"/>
            <a:ext cx="1114194" cy="481806"/>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2836846103"/>
              </p:ext>
            </p:extLst>
          </p:nvPr>
        </p:nvGraphicFramePr>
        <p:xfrm>
          <a:off x="1033215" y="610273"/>
          <a:ext cx="6591300" cy="36671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091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1" dur="500"/>
                                        <p:tgtEl>
                                          <p:spTgt spid="7">
                                            <p:graphicEl>
                                              <a:chart seriesIdx="0" categoryIdx="-4" bldStep="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5" dur="5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Opportunity – </a:t>
            </a:r>
            <a:r>
              <a:rPr lang="en-US" dirty="0"/>
              <a:t>Global </a:t>
            </a:r>
            <a:r>
              <a:rPr lang="en-US" dirty="0" smtClean="0"/>
              <a:t>Entertainment</a:t>
            </a:r>
            <a:endParaRPr lang="en-US" dirty="0"/>
          </a:p>
        </p:txBody>
      </p:sp>
      <p:sp>
        <p:nvSpPr>
          <p:cNvPr id="9" name="Rectangle 8"/>
          <p:cNvSpPr/>
          <p:nvPr/>
        </p:nvSpPr>
        <p:spPr>
          <a:xfrm>
            <a:off x="2567208" y="4844468"/>
            <a:ext cx="4106724" cy="240066"/>
          </a:xfrm>
          <a:prstGeom prst="rect">
            <a:avLst/>
          </a:prstGeom>
        </p:spPr>
        <p:txBody>
          <a:bodyPr wrap="square">
            <a:spAutoFit/>
          </a:bodyPr>
          <a:lstStyle/>
          <a:p>
            <a:pPr algn="ctr">
              <a:lnSpc>
                <a:spcPct val="80000"/>
              </a:lnSpc>
            </a:pPr>
            <a:r>
              <a:rPr lang="en-US" sz="1200" dirty="0" err="1">
                <a:solidFill>
                  <a:schemeClr val="bg1">
                    <a:lumMod val="95000"/>
                  </a:schemeClr>
                </a:solidFill>
                <a:latin typeface="Calibri" panose="020F0502020204030204" pitchFamily="34" charset="0"/>
              </a:rPr>
              <a:t>pwc</a:t>
            </a:r>
            <a:r>
              <a:rPr lang="en-US" sz="1200" dirty="0">
                <a:solidFill>
                  <a:schemeClr val="bg1">
                    <a:lumMod val="95000"/>
                  </a:schemeClr>
                </a:solidFill>
                <a:latin typeface="Calibri" panose="020F0502020204030204" pitchFamily="34" charset="0"/>
              </a:rPr>
              <a:t> - Global Entertainment &amp; Media Outlook '11-'15</a:t>
            </a:r>
          </a:p>
        </p:txBody>
      </p:sp>
      <p:graphicFrame>
        <p:nvGraphicFramePr>
          <p:cNvPr id="12" name="Chart 11"/>
          <p:cNvGraphicFramePr>
            <a:graphicFrameLocks/>
          </p:cNvGraphicFramePr>
          <p:nvPr>
            <p:extLst>
              <p:ext uri="{D42A27DB-BD31-4B8C-83A1-F6EECF244321}">
                <p14:modId xmlns:p14="http://schemas.microsoft.com/office/powerpoint/2010/main" val="4255443000"/>
              </p:ext>
            </p:extLst>
          </p:nvPr>
        </p:nvGraphicFramePr>
        <p:xfrm>
          <a:off x="1851195" y="605641"/>
          <a:ext cx="5277493" cy="3730090"/>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1084" y="244967"/>
            <a:ext cx="963286" cy="734707"/>
          </a:xfrm>
          <a:prstGeom prst="rect">
            <a:avLst/>
          </a:prstGeom>
          <a:noFill/>
          <a:ln w="50800">
            <a:noFill/>
          </a:ln>
        </p:spPr>
      </p:pic>
      <p:sp>
        <p:nvSpPr>
          <p:cNvPr id="14" name="Right Arrow 13"/>
          <p:cNvSpPr/>
          <p:nvPr/>
        </p:nvSpPr>
        <p:spPr>
          <a:xfrm rot="20826469">
            <a:off x="4138859" y="2285647"/>
            <a:ext cx="1764056" cy="572205"/>
          </a:xfrm>
          <a:prstGeom prst="rightArrow">
            <a:avLst>
              <a:gd name="adj1" fmla="val 64433"/>
              <a:gd name="adj2" fmla="val 55155"/>
            </a:avLst>
          </a:prstGeom>
          <a:solidFill>
            <a:schemeClr val="bg1"/>
          </a:solidFill>
          <a:ln>
            <a:noFill/>
          </a:ln>
          <a:effectLst>
            <a:innerShdw blurRad="38100" dist="12700" dir="13500000">
              <a:prstClr val="black">
                <a:alpha val="80000"/>
              </a:prstClr>
            </a:innerShdw>
          </a:effectLst>
        </p:spPr>
        <p:style>
          <a:lnRef idx="1">
            <a:schemeClr val="accent1"/>
          </a:lnRef>
          <a:fillRef idx="3">
            <a:schemeClr val="accent1"/>
          </a:fillRef>
          <a:effectRef idx="2">
            <a:schemeClr val="accent1"/>
          </a:effectRef>
          <a:fontRef idx="minor">
            <a:schemeClr val="lt1"/>
          </a:fontRef>
        </p:style>
        <p:txBody>
          <a:bodyPr lIns="72000" tIns="36000" rIns="36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b="1">
                <a:solidFill>
                  <a:schemeClr val="accent5"/>
                </a:solidFill>
                <a:latin typeface="Arial" pitchFamily="34" charset="0"/>
                <a:cs typeface="Arial" pitchFamily="34" charset="0"/>
              </a:rPr>
              <a:t> 5.7% CAGR</a:t>
            </a:r>
          </a:p>
        </p:txBody>
      </p:sp>
    </p:spTree>
    <p:extLst>
      <p:ext uri="{BB962C8B-B14F-4D97-AF65-F5344CB8AC3E}">
        <p14:creationId xmlns:p14="http://schemas.microsoft.com/office/powerpoint/2010/main" val="1143534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7" dur="500"/>
                                        <p:tgtEl>
                                          <p:spTgt spid="1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11" dur="500"/>
                                        <p:tgtEl>
                                          <p:spTgt spid="12">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down)">
                                      <p:cBhvr>
                                        <p:cTn id="15" dur="500"/>
                                        <p:tgtEl>
                                          <p:spTgt spid="12">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wipe(down)">
                                      <p:cBhvr>
                                        <p:cTn id="19" dur="500"/>
                                        <p:tgtEl>
                                          <p:spTgt spid="12">
                                            <p:graphicEl>
                                              <a:chart seriesIdx="2" categoryIdx="-4" bldStep="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graphicEl>
                                              <a:chart seriesIdx="3" categoryIdx="-4" bldStep="series"/>
                                            </p:graphicEl>
                                          </p:spTgt>
                                        </p:tgtEl>
                                        <p:attrNameLst>
                                          <p:attrName>style.visibility</p:attrName>
                                        </p:attrNameLst>
                                      </p:cBhvr>
                                      <p:to>
                                        <p:strVal val="visible"/>
                                      </p:to>
                                    </p:set>
                                    <p:animEffect transition="in" filter="wipe(down)">
                                      <p:cBhvr>
                                        <p:cTn id="23" dur="500"/>
                                        <p:tgtEl>
                                          <p:spTgt spid="12">
                                            <p:graphicEl>
                                              <a:chart seriesIdx="3" categoryIdx="-4" bldStep="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136" y="204435"/>
            <a:ext cx="8731728" cy="4110390"/>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900000" rIns="0" bIns="36000" rtlCol="0" anchor="t">
            <a:noAutofit/>
          </a:bodyPr>
          <a:lstStyle/>
          <a:p>
            <a:pPr algn="l">
              <a:lnSpc>
                <a:spcPct val="28000"/>
              </a:lnSpc>
            </a:pPr>
            <a:endParaRPr lang="en-US" sz="59500" b="1" i="1" spc="-4600" dirty="0" smtClean="0">
              <a:solidFill>
                <a:schemeClr val="bg1">
                  <a:lumMod val="95000"/>
                  <a:alpha val="34000"/>
                </a:schemeClr>
              </a:solidFill>
              <a:effectLst>
                <a:innerShdw blurRad="38100" dist="12700" dir="13500000">
                  <a:prstClr val="black">
                    <a:alpha val="80000"/>
                  </a:prstClr>
                </a:innerShdw>
              </a:effectLst>
              <a:latin typeface="Calibri" panose="020F0502020204030204" pitchFamily="34" charset="0"/>
              <a:ea typeface="Segoe UI" pitchFamily="34" charset="0"/>
              <a:cs typeface="Arial" pitchFamily="34" charset="0"/>
            </a:endParaRPr>
          </a:p>
          <a:p>
            <a:pPr algn="l">
              <a:lnSpc>
                <a:spcPct val="28000"/>
              </a:lnSpc>
            </a:pPr>
            <a:r>
              <a:rPr lang="en-US" sz="59500" b="1" i="1" spc="-4600" dirty="0" smtClean="0">
                <a:solidFill>
                  <a:schemeClr val="bg1">
                    <a:lumMod val="95000"/>
                    <a:alpha val="34000"/>
                  </a:schemeClr>
                </a:solidFill>
                <a:effectLst>
                  <a:innerShdw blurRad="38100" dist="12700" dir="13500000">
                    <a:prstClr val="black">
                      <a:alpha val="80000"/>
                    </a:prstClr>
                  </a:innerShdw>
                </a:effectLst>
                <a:latin typeface="Calibri" panose="020F0502020204030204" pitchFamily="34" charset="0"/>
                <a:ea typeface="Segoe UI" pitchFamily="34" charset="0"/>
                <a:cs typeface="Arial" pitchFamily="34" charset="0"/>
              </a:rPr>
              <a:t>‘‘</a:t>
            </a:r>
          </a:p>
          <a:p>
            <a:pPr algn="l">
              <a:lnSpc>
                <a:spcPct val="28000"/>
              </a:lnSpc>
            </a:pPr>
            <a:r>
              <a:rPr lang="en-US" sz="59500" b="1" i="1" spc="-4600" dirty="0" smtClean="0">
                <a:solidFill>
                  <a:schemeClr val="bg1">
                    <a:lumMod val="95000"/>
                    <a:alpha val="34000"/>
                  </a:schemeClr>
                </a:solidFill>
                <a:effectLst>
                  <a:innerShdw blurRad="38100" dist="12700" dir="13500000">
                    <a:prstClr val="black">
                      <a:alpha val="80000"/>
                    </a:prstClr>
                  </a:innerShdw>
                </a:effectLst>
                <a:latin typeface="Calibri" panose="020F0502020204030204" pitchFamily="34" charset="0"/>
                <a:ea typeface="Segoe UI" pitchFamily="34" charset="0"/>
                <a:cs typeface="Arial" pitchFamily="34" charset="0"/>
              </a:rPr>
              <a:t>   ’’</a:t>
            </a:r>
            <a:endParaRPr lang="en-US" sz="28700" b="1" i="1" spc="-4600" dirty="0">
              <a:solidFill>
                <a:schemeClr val="bg1">
                  <a:lumMod val="95000"/>
                  <a:alpha val="34000"/>
                </a:schemeClr>
              </a:solidFill>
              <a:effectLst>
                <a:innerShdw blurRad="38100" dist="12700" dir="13500000">
                  <a:prstClr val="black">
                    <a:alpha val="80000"/>
                  </a:prstClr>
                </a:innerShdw>
              </a:effectLst>
              <a:latin typeface="Calibri" panose="020F0502020204030204" pitchFamily="34" charset="0"/>
              <a:ea typeface="Segoe UI" pitchFamily="34" charset="0"/>
              <a:cs typeface="Arial" pitchFamily="34" charset="0"/>
            </a:endParaRPr>
          </a:p>
        </p:txBody>
      </p:sp>
      <p:sp>
        <p:nvSpPr>
          <p:cNvPr id="3" name="Rectangle 2"/>
          <p:cNvSpPr/>
          <p:nvPr/>
        </p:nvSpPr>
        <p:spPr>
          <a:xfrm>
            <a:off x="401702" y="332282"/>
            <a:ext cx="8337092" cy="2722490"/>
          </a:xfrm>
          <a:prstGeom prst="rect">
            <a:avLst/>
          </a:prstGeom>
          <a:noFill/>
          <a:effectLst/>
        </p:spPr>
        <p:txBody>
          <a:bodyPr wrap="square" lIns="108000" tIns="288000" rIns="108000" bIns="36000" rtlCol="0" anchor="t">
            <a:noAutofit/>
          </a:bodyPr>
          <a:lstStyle/>
          <a:p>
            <a:pPr algn="ctr">
              <a:lnSpc>
                <a:spcPct val="70000"/>
              </a:lnSpc>
              <a:spcBef>
                <a:spcPts val="2400"/>
              </a:spcBef>
            </a:pPr>
            <a:r>
              <a:rPr lang="en-US" sz="4800" b="1" i="1" spc="-20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cs typeface="Arial" pitchFamily="34" charset="0"/>
              </a:rPr>
              <a:t>Global revenues from TV </a:t>
            </a:r>
            <a:r>
              <a:rPr lang="en-US" sz="4800" b="1" i="1" spc="-20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cs typeface="Arial" pitchFamily="34" charset="0"/>
              </a:rPr>
              <a:t>&amp; video </a:t>
            </a:r>
            <a:r>
              <a:rPr lang="en-US" sz="4800" b="1" i="1" spc="-20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cs typeface="Arial" pitchFamily="34" charset="0"/>
              </a:rPr>
              <a:t>will reach €483 billion by </a:t>
            </a:r>
            <a:r>
              <a:rPr lang="en-US" sz="4800" b="1" i="1" spc="-20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cs typeface="Arial" pitchFamily="34" charset="0"/>
              </a:rPr>
              <a:t>2017,</a:t>
            </a:r>
          </a:p>
          <a:p>
            <a:pPr algn="ctr">
              <a:lnSpc>
                <a:spcPct val="70000"/>
              </a:lnSpc>
              <a:spcBef>
                <a:spcPts val="2400"/>
              </a:spcBef>
            </a:pPr>
            <a:r>
              <a:rPr lang="en-US" sz="4800" b="1" i="1" spc="-20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cs typeface="Arial" pitchFamily="34" charset="0"/>
              </a:rPr>
              <a:t>up </a:t>
            </a:r>
            <a:r>
              <a:rPr lang="en-US" sz="4800" b="1" i="1" spc="-20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cs typeface="Arial" pitchFamily="34" charset="0"/>
              </a:rPr>
              <a:t>from €392 billion in 2012, according to new research</a:t>
            </a:r>
            <a:r>
              <a:rPr lang="en-US" sz="4800" b="1" i="1" spc="-20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cs typeface="Arial" pitchFamily="34" charset="0"/>
              </a:rPr>
              <a:t>.</a:t>
            </a:r>
          </a:p>
          <a:p>
            <a:pPr algn="ctr">
              <a:lnSpc>
                <a:spcPct val="70000"/>
              </a:lnSpc>
              <a:spcBef>
                <a:spcPts val="2400"/>
              </a:spcBef>
            </a:pPr>
            <a:r>
              <a:rPr lang="en-US" sz="4000" b="1" i="1" spc="-200" dirty="0">
                <a:solidFill>
                  <a:srgbClr val="6ABAD0"/>
                </a:solidFill>
                <a:effectLst>
                  <a:innerShdw blurRad="76200" dist="50800" dir="13500000">
                    <a:prstClr val="black">
                      <a:alpha val="80000"/>
                    </a:prstClr>
                  </a:innerShdw>
                </a:effectLst>
                <a:latin typeface="Calibri" panose="020F0502020204030204" pitchFamily="34" charset="0"/>
                <a:ea typeface="Segoe UI" pitchFamily="34" charset="0"/>
                <a:cs typeface="Arial" pitchFamily="34" charset="0"/>
              </a:rPr>
              <a:t>iDate - IDATE’s World TV &amp; New Video Services Market </a:t>
            </a:r>
          </a:p>
        </p:txBody>
      </p:sp>
      <p:sp>
        <p:nvSpPr>
          <p:cNvPr id="4" name="Rectangle 3"/>
          <p:cNvSpPr/>
          <p:nvPr/>
        </p:nvSpPr>
        <p:spPr>
          <a:xfrm>
            <a:off x="2386571" y="4743508"/>
            <a:ext cx="4320000" cy="371196"/>
          </a:xfrm>
          <a:prstGeom prst="rect">
            <a:avLst/>
          </a:prstGeom>
        </p:spPr>
        <p:txBody>
          <a:bodyPr wrap="square" lIns="0" tIns="36000" rIns="0" bIns="36000" anchor="ctr" anchorCtr="0">
            <a:noAutofit/>
          </a:bodyPr>
          <a:lstStyle/>
          <a:p>
            <a:pPr algn="ctr">
              <a:lnSpc>
                <a:spcPct val="80000"/>
              </a:lnSpc>
            </a:pPr>
            <a:r>
              <a:rPr lang="en-US" sz="1200" spc="-60" dirty="0">
                <a:solidFill>
                  <a:schemeClr val="bg1">
                    <a:lumMod val="95000"/>
                  </a:schemeClr>
                </a:solidFill>
                <a:latin typeface="Calibri" panose="020F0502020204030204" pitchFamily="34" charset="0"/>
              </a:rPr>
              <a:t>iDate - IDATE’s World TV &amp; New Video Services Market </a:t>
            </a:r>
            <a:endParaRPr lang="en-US" sz="1200" b="0" spc="-60" dirty="0">
              <a:solidFill>
                <a:schemeClr val="bg1">
                  <a:lumMod val="95000"/>
                </a:schemeClr>
              </a:solidFill>
              <a:effectLst/>
              <a:latin typeface="Calibri" panose="020F0502020204030204" pitchFamily="34" charset="0"/>
            </a:endParaRPr>
          </a:p>
        </p:txBody>
      </p:sp>
    </p:spTree>
    <p:extLst>
      <p:ext uri="{BB962C8B-B14F-4D97-AF65-F5344CB8AC3E}">
        <p14:creationId xmlns:p14="http://schemas.microsoft.com/office/powerpoint/2010/main" val="540023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Opportunity – </a:t>
            </a:r>
            <a:r>
              <a:rPr lang="en-US" dirty="0"/>
              <a:t>Global </a:t>
            </a:r>
            <a:r>
              <a:rPr lang="en-US" dirty="0" smtClean="0"/>
              <a:t>Entertainment</a:t>
            </a:r>
            <a:endParaRPr lang="en-US" dirty="0"/>
          </a:p>
        </p:txBody>
      </p:sp>
      <p:sp>
        <p:nvSpPr>
          <p:cNvPr id="9" name="Rectangle 8"/>
          <p:cNvSpPr/>
          <p:nvPr/>
        </p:nvSpPr>
        <p:spPr>
          <a:xfrm>
            <a:off x="2567208" y="4844468"/>
            <a:ext cx="4106724" cy="240066"/>
          </a:xfrm>
          <a:prstGeom prst="rect">
            <a:avLst/>
          </a:prstGeom>
        </p:spPr>
        <p:txBody>
          <a:bodyPr wrap="square">
            <a:spAutoFit/>
          </a:bodyPr>
          <a:lstStyle/>
          <a:p>
            <a:pPr algn="ctr">
              <a:lnSpc>
                <a:spcPct val="80000"/>
              </a:lnSpc>
            </a:pPr>
            <a:r>
              <a:rPr lang="en-US" sz="1200" dirty="0" err="1">
                <a:solidFill>
                  <a:schemeClr val="bg1">
                    <a:lumMod val="95000"/>
                  </a:schemeClr>
                </a:solidFill>
                <a:latin typeface="Calibri" panose="020F0502020204030204" pitchFamily="34" charset="0"/>
              </a:rPr>
              <a:t>pwc</a:t>
            </a:r>
            <a:r>
              <a:rPr lang="en-US" sz="1200" dirty="0">
                <a:solidFill>
                  <a:schemeClr val="bg1">
                    <a:lumMod val="95000"/>
                  </a:schemeClr>
                </a:solidFill>
                <a:latin typeface="Calibri" panose="020F0502020204030204" pitchFamily="34" charset="0"/>
              </a:rPr>
              <a:t> - Global Entertainment &amp; Media Outlook '11-'15</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1084" y="244967"/>
            <a:ext cx="963286" cy="734707"/>
          </a:xfrm>
          <a:prstGeom prst="rect">
            <a:avLst/>
          </a:prstGeom>
          <a:noFill/>
          <a:ln w="50800">
            <a:noFill/>
          </a:ln>
        </p:spPr>
      </p:pic>
      <p:graphicFrame>
        <p:nvGraphicFramePr>
          <p:cNvPr id="6" name="Chart 5"/>
          <p:cNvGraphicFramePr>
            <a:graphicFrameLocks/>
          </p:cNvGraphicFramePr>
          <p:nvPr>
            <p:extLst>
              <p:ext uri="{D42A27DB-BD31-4B8C-83A1-F6EECF244321}">
                <p14:modId xmlns:p14="http://schemas.microsoft.com/office/powerpoint/2010/main" val="264351052"/>
              </p:ext>
            </p:extLst>
          </p:nvPr>
        </p:nvGraphicFramePr>
        <p:xfrm>
          <a:off x="925474" y="775139"/>
          <a:ext cx="7390191" cy="3806977"/>
        </p:xfrm>
        <a:graphic>
          <a:graphicData uri="http://schemas.openxmlformats.org/drawingml/2006/chart">
            <c:chart xmlns:c="http://schemas.openxmlformats.org/drawingml/2006/chart" xmlns:r="http://schemas.openxmlformats.org/officeDocument/2006/relationships" r:id="rId4"/>
          </a:graphicData>
        </a:graphic>
      </p:graphicFrame>
      <p:sp>
        <p:nvSpPr>
          <p:cNvPr id="7" name="Right Arrow 6"/>
          <p:cNvSpPr/>
          <p:nvPr/>
        </p:nvSpPr>
        <p:spPr>
          <a:xfrm rot="20832449">
            <a:off x="2884873" y="2107563"/>
            <a:ext cx="1764056" cy="617371"/>
          </a:xfrm>
          <a:prstGeom prst="rightArrow">
            <a:avLst>
              <a:gd name="adj1" fmla="val 64433"/>
              <a:gd name="adj2" fmla="val 55155"/>
            </a:avLst>
          </a:prstGeom>
          <a:solidFill>
            <a:schemeClr val="bg1"/>
          </a:solidFill>
          <a:ln>
            <a:noFill/>
          </a:ln>
          <a:effectLst>
            <a:innerShdw blurRad="38100" dist="12700" dir="13500000">
              <a:prstClr val="black">
                <a:alpha val="80000"/>
              </a:prstClr>
            </a:innerShdw>
          </a:effectLst>
        </p:spPr>
        <p:style>
          <a:lnRef idx="1">
            <a:schemeClr val="accent1"/>
          </a:lnRef>
          <a:fillRef idx="3">
            <a:schemeClr val="accent1"/>
          </a:fillRef>
          <a:effectRef idx="2">
            <a:schemeClr val="accent1"/>
          </a:effectRef>
          <a:fontRef idx="minor">
            <a:schemeClr val="lt1"/>
          </a:fontRef>
        </p:style>
        <p:txBody>
          <a:bodyPr lIns="72000" tIns="36000" rIns="36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b="1">
                <a:solidFill>
                  <a:schemeClr val="accent5"/>
                </a:solidFill>
                <a:latin typeface="Arial" pitchFamily="34" charset="0"/>
                <a:cs typeface="Arial" pitchFamily="34" charset="0"/>
              </a:rPr>
              <a:t> 5.6% CAGR</a:t>
            </a:r>
          </a:p>
        </p:txBody>
      </p:sp>
    </p:spTree>
    <p:extLst>
      <p:ext uri="{BB962C8B-B14F-4D97-AF65-F5344CB8AC3E}">
        <p14:creationId xmlns:p14="http://schemas.microsoft.com/office/powerpoint/2010/main" val="146323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11" dur="500"/>
                                        <p:tgtEl>
                                          <p:spTgt spid="6">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down)">
                                      <p:cBhvr>
                                        <p:cTn id="15" dur="500"/>
                                        <p:tgtEl>
                                          <p:spTgt spid="6">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down)">
                                      <p:cBhvr>
                                        <p:cTn id="19" dur="500"/>
                                        <p:tgtEl>
                                          <p:spTgt spid="6">
                                            <p:graphicEl>
                                              <a:chart seriesIdx="2" categoryIdx="-4" bldStep="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down)">
                                      <p:cBhvr>
                                        <p:cTn id="23" dur="500"/>
                                        <p:tgtEl>
                                          <p:spTgt spid="6">
                                            <p:graphicEl>
                                              <a:chart seriesIdx="3" categoryIdx="-4" bldStep="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down)">
                                      <p:cBhvr>
                                        <p:cTn id="27" dur="500"/>
                                        <p:tgtEl>
                                          <p:spTgt spid="6">
                                            <p:graphicEl>
                                              <a:chart seriesIdx="4" categoryIdx="-4" bldStep="series"/>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wipe(down)">
                                      <p:cBhvr>
                                        <p:cTn id="31" dur="500"/>
                                        <p:tgtEl>
                                          <p:spTgt spid="6">
                                            <p:graphicEl>
                                              <a:chart seriesIdx="5" categoryIdx="-4" bldStep="series"/>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
                                            <p:graphicEl>
                                              <a:chart seriesIdx="6" categoryIdx="-4" bldStep="series"/>
                                            </p:graphicEl>
                                          </p:spTgt>
                                        </p:tgtEl>
                                        <p:attrNameLst>
                                          <p:attrName>style.visibility</p:attrName>
                                        </p:attrNameLst>
                                      </p:cBhvr>
                                      <p:to>
                                        <p:strVal val="visible"/>
                                      </p:to>
                                    </p:set>
                                    <p:animEffect transition="in" filter="wipe(down)">
                                      <p:cBhvr>
                                        <p:cTn id="35" dur="500"/>
                                        <p:tgtEl>
                                          <p:spTgt spid="6">
                                            <p:graphicEl>
                                              <a:chart seriesIdx="6" categoryIdx="-4" bldStep="series"/>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6">
                                            <p:graphicEl>
                                              <a:chart seriesIdx="7" categoryIdx="-4" bldStep="series"/>
                                            </p:graphicEl>
                                          </p:spTgt>
                                        </p:tgtEl>
                                        <p:attrNameLst>
                                          <p:attrName>style.visibility</p:attrName>
                                        </p:attrNameLst>
                                      </p:cBhvr>
                                      <p:to>
                                        <p:strVal val="visible"/>
                                      </p:to>
                                    </p:set>
                                    <p:animEffect transition="in" filter="wipe(down)">
                                      <p:cBhvr>
                                        <p:cTn id="39" dur="500"/>
                                        <p:tgtEl>
                                          <p:spTgt spid="6">
                                            <p:graphicEl>
                                              <a:chart seriesIdx="7" categoryIdx="-4" bldStep="series"/>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6">
                                            <p:graphicEl>
                                              <a:chart seriesIdx="8" categoryIdx="-4" bldStep="series"/>
                                            </p:graphicEl>
                                          </p:spTgt>
                                        </p:tgtEl>
                                        <p:attrNameLst>
                                          <p:attrName>style.visibility</p:attrName>
                                        </p:attrNameLst>
                                      </p:cBhvr>
                                      <p:to>
                                        <p:strVal val="visible"/>
                                      </p:to>
                                    </p:set>
                                    <p:animEffect transition="in" filter="wipe(down)">
                                      <p:cBhvr>
                                        <p:cTn id="43" dur="500"/>
                                        <p:tgtEl>
                                          <p:spTgt spid="6">
                                            <p:graphicEl>
                                              <a:chart seriesIdx="8" categoryIdx="-4" bldStep="series"/>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6">
                                            <p:graphicEl>
                                              <a:chart seriesIdx="9" categoryIdx="-4" bldStep="series"/>
                                            </p:graphicEl>
                                          </p:spTgt>
                                        </p:tgtEl>
                                        <p:attrNameLst>
                                          <p:attrName>style.visibility</p:attrName>
                                        </p:attrNameLst>
                                      </p:cBhvr>
                                      <p:to>
                                        <p:strVal val="visible"/>
                                      </p:to>
                                    </p:set>
                                    <p:animEffect transition="in" filter="wipe(down)">
                                      <p:cBhvr>
                                        <p:cTn id="47" dur="500"/>
                                        <p:tgtEl>
                                          <p:spTgt spid="6">
                                            <p:graphicEl>
                                              <a:chart seriesIdx="9" categoryIdx="-4" bldStep="series"/>
                                            </p:graphic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
                                            <p:graphicEl>
                                              <a:chart seriesIdx="10" categoryIdx="-4" bldStep="series"/>
                                            </p:graphicEl>
                                          </p:spTgt>
                                        </p:tgtEl>
                                        <p:attrNameLst>
                                          <p:attrName>style.visibility</p:attrName>
                                        </p:attrNameLst>
                                      </p:cBhvr>
                                      <p:to>
                                        <p:strVal val="visible"/>
                                      </p:to>
                                    </p:set>
                                    <p:animEffect transition="in" filter="wipe(down)">
                                      <p:cBhvr>
                                        <p:cTn id="51" dur="500"/>
                                        <p:tgtEl>
                                          <p:spTgt spid="6">
                                            <p:graphicEl>
                                              <a:chart seriesIdx="10" categoryIdx="-4" bldStep="series"/>
                                            </p:graphic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6">
                                            <p:graphicEl>
                                              <a:chart seriesIdx="11" categoryIdx="-4" bldStep="series"/>
                                            </p:graphicEl>
                                          </p:spTgt>
                                        </p:tgtEl>
                                        <p:attrNameLst>
                                          <p:attrName>style.visibility</p:attrName>
                                        </p:attrNameLst>
                                      </p:cBhvr>
                                      <p:to>
                                        <p:strVal val="visible"/>
                                      </p:to>
                                    </p:set>
                                    <p:animEffect transition="in" filter="wipe(down)">
                                      <p:cBhvr>
                                        <p:cTn id="55" dur="500"/>
                                        <p:tgtEl>
                                          <p:spTgt spid="6">
                                            <p:graphicEl>
                                              <a:chart seriesIdx="11" categoryIdx="-4" bldStep="series"/>
                                            </p:graphic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6">
                                            <p:graphicEl>
                                              <a:chart seriesIdx="12" categoryIdx="-4" bldStep="series"/>
                                            </p:graphicEl>
                                          </p:spTgt>
                                        </p:tgtEl>
                                        <p:attrNameLst>
                                          <p:attrName>style.visibility</p:attrName>
                                        </p:attrNameLst>
                                      </p:cBhvr>
                                      <p:to>
                                        <p:strVal val="visible"/>
                                      </p:to>
                                    </p:set>
                                    <p:animEffect transition="in" filter="wipe(down)">
                                      <p:cBhvr>
                                        <p:cTn id="59" dur="500"/>
                                        <p:tgtEl>
                                          <p:spTgt spid="6">
                                            <p:graphicEl>
                                              <a:chart seriesIdx="12" categoryIdx="-4" bldStep="series"/>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136" y="204434"/>
            <a:ext cx="8731728" cy="4043715"/>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900000" rIns="0" bIns="36000" rtlCol="0" anchor="t">
            <a:noAutofit/>
          </a:bodyPr>
          <a:lstStyle/>
          <a:p>
            <a:pPr algn="l">
              <a:lnSpc>
                <a:spcPct val="28000"/>
              </a:lnSpc>
            </a:pPr>
            <a:endParaRPr lang="en-US" sz="59500" b="1" i="1" spc="-4600" dirty="0" smtClean="0">
              <a:solidFill>
                <a:schemeClr val="bg1">
                  <a:lumMod val="95000"/>
                  <a:alpha val="34000"/>
                </a:schemeClr>
              </a:solidFill>
              <a:effectLst>
                <a:innerShdw blurRad="38100" dist="12700" dir="13500000">
                  <a:prstClr val="black">
                    <a:alpha val="80000"/>
                  </a:prstClr>
                </a:innerShdw>
              </a:effectLst>
              <a:latin typeface="Calibri" panose="020F0502020204030204" pitchFamily="34" charset="0"/>
              <a:ea typeface="Segoe UI" pitchFamily="34" charset="0"/>
              <a:cs typeface="Arial" pitchFamily="34" charset="0"/>
            </a:endParaRPr>
          </a:p>
          <a:p>
            <a:pPr algn="l">
              <a:lnSpc>
                <a:spcPct val="28000"/>
              </a:lnSpc>
            </a:pPr>
            <a:r>
              <a:rPr lang="en-US" sz="59500" b="1" i="1" spc="-4600" dirty="0" smtClean="0">
                <a:solidFill>
                  <a:schemeClr val="bg1">
                    <a:lumMod val="95000"/>
                    <a:alpha val="34000"/>
                  </a:schemeClr>
                </a:solidFill>
                <a:effectLst>
                  <a:innerShdw blurRad="38100" dist="12700" dir="13500000">
                    <a:prstClr val="black">
                      <a:alpha val="80000"/>
                    </a:prstClr>
                  </a:innerShdw>
                </a:effectLst>
                <a:latin typeface="Calibri" panose="020F0502020204030204" pitchFamily="34" charset="0"/>
                <a:ea typeface="Segoe UI" pitchFamily="34" charset="0"/>
                <a:cs typeface="Arial" pitchFamily="34" charset="0"/>
              </a:rPr>
              <a:t>‘‘</a:t>
            </a:r>
          </a:p>
          <a:p>
            <a:pPr algn="l">
              <a:lnSpc>
                <a:spcPct val="28000"/>
              </a:lnSpc>
            </a:pPr>
            <a:r>
              <a:rPr lang="en-US" sz="59500" b="1" i="1" spc="-4600" dirty="0" smtClean="0">
                <a:solidFill>
                  <a:schemeClr val="bg1">
                    <a:lumMod val="95000"/>
                    <a:alpha val="34000"/>
                  </a:schemeClr>
                </a:solidFill>
                <a:effectLst>
                  <a:innerShdw blurRad="38100" dist="12700" dir="13500000">
                    <a:prstClr val="black">
                      <a:alpha val="80000"/>
                    </a:prstClr>
                  </a:innerShdw>
                </a:effectLst>
                <a:latin typeface="Calibri" panose="020F0502020204030204" pitchFamily="34" charset="0"/>
                <a:ea typeface="Segoe UI" pitchFamily="34" charset="0"/>
                <a:cs typeface="Arial" pitchFamily="34" charset="0"/>
              </a:rPr>
              <a:t>   ’’</a:t>
            </a:r>
            <a:endParaRPr lang="en-US" sz="28700" b="1" i="1" spc="-4600" dirty="0">
              <a:solidFill>
                <a:schemeClr val="bg1">
                  <a:lumMod val="95000"/>
                  <a:alpha val="34000"/>
                </a:schemeClr>
              </a:solidFill>
              <a:effectLst>
                <a:innerShdw blurRad="38100" dist="12700" dir="13500000">
                  <a:prstClr val="black">
                    <a:alpha val="80000"/>
                  </a:prstClr>
                </a:innerShdw>
              </a:effectLst>
              <a:latin typeface="Calibri" panose="020F0502020204030204" pitchFamily="34" charset="0"/>
              <a:ea typeface="Segoe UI" pitchFamily="34" charset="0"/>
              <a:cs typeface="Arial" pitchFamily="34" charset="0"/>
            </a:endParaRPr>
          </a:p>
        </p:txBody>
      </p:sp>
      <p:sp>
        <p:nvSpPr>
          <p:cNvPr id="3" name="Rectangle 2"/>
          <p:cNvSpPr/>
          <p:nvPr/>
        </p:nvSpPr>
        <p:spPr>
          <a:xfrm>
            <a:off x="401702" y="341807"/>
            <a:ext cx="8337092" cy="2722490"/>
          </a:xfrm>
          <a:prstGeom prst="rect">
            <a:avLst/>
          </a:prstGeom>
          <a:noFill/>
          <a:effectLst/>
        </p:spPr>
        <p:txBody>
          <a:bodyPr wrap="square" lIns="108000" tIns="288000" rIns="108000" bIns="36000" rtlCol="0" anchor="t">
            <a:noAutofit/>
          </a:bodyPr>
          <a:lstStyle/>
          <a:p>
            <a:pPr algn="ctr">
              <a:lnSpc>
                <a:spcPct val="70000"/>
              </a:lnSpc>
              <a:spcBef>
                <a:spcPts val="2400"/>
              </a:spcBef>
            </a:pPr>
            <a:r>
              <a:rPr lang="en-US" sz="4800" b="1" i="1" spc="-20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cs typeface="Arial" pitchFamily="34" charset="0"/>
              </a:rPr>
              <a:t>B</a:t>
            </a:r>
            <a:r>
              <a:rPr lang="en-US" sz="4800" b="1" i="1" spc="-20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cs typeface="Arial" pitchFamily="34" charset="0"/>
              </a:rPr>
              <a:t>y 2017, linear </a:t>
            </a:r>
            <a:r>
              <a:rPr lang="en-US" sz="4800" b="1" i="1" spc="-20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cs typeface="Arial" pitchFamily="34" charset="0"/>
              </a:rPr>
              <a:t>TV will continue to generate 91% of income, while </a:t>
            </a:r>
            <a:r>
              <a:rPr lang="en-US" sz="4800" b="1" i="1" spc="-20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cs typeface="Arial" pitchFamily="34" charset="0"/>
              </a:rPr>
              <a:t>VoD will </a:t>
            </a:r>
            <a:r>
              <a:rPr lang="en-US" sz="4800" b="1" i="1" spc="-200" dirty="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cs typeface="Arial" pitchFamily="34" charset="0"/>
              </a:rPr>
              <a:t>represent 7% of the total video </a:t>
            </a:r>
            <a:r>
              <a:rPr lang="en-US" sz="4800" b="1" i="1" spc="-200" dirty="0" smtClean="0">
                <a:solidFill>
                  <a:schemeClr val="bg1">
                    <a:lumMod val="95000"/>
                  </a:schemeClr>
                </a:solidFill>
                <a:effectLst>
                  <a:innerShdw blurRad="76200" dist="50800" dir="13500000">
                    <a:prstClr val="black">
                      <a:alpha val="80000"/>
                    </a:prstClr>
                  </a:innerShdw>
                </a:effectLst>
                <a:latin typeface="Calibri" panose="020F0502020204030204" pitchFamily="34" charset="0"/>
                <a:ea typeface="Segoe UI" pitchFamily="34" charset="0"/>
                <a:cs typeface="Arial" pitchFamily="34" charset="0"/>
              </a:rPr>
              <a:t>market.</a:t>
            </a:r>
          </a:p>
          <a:p>
            <a:pPr algn="ctr">
              <a:lnSpc>
                <a:spcPct val="70000"/>
              </a:lnSpc>
              <a:spcBef>
                <a:spcPts val="2400"/>
              </a:spcBef>
            </a:pPr>
            <a:r>
              <a:rPr lang="en-US" sz="4000" b="1" i="1" spc="-200" dirty="0">
                <a:solidFill>
                  <a:srgbClr val="6ABAD0"/>
                </a:solidFill>
                <a:effectLst>
                  <a:innerShdw blurRad="76200" dist="50800" dir="13500000">
                    <a:prstClr val="black">
                      <a:alpha val="80000"/>
                    </a:prstClr>
                  </a:innerShdw>
                </a:effectLst>
                <a:latin typeface="Calibri" panose="020F0502020204030204" pitchFamily="34" charset="0"/>
                <a:ea typeface="Segoe UI" pitchFamily="34" charset="0"/>
                <a:cs typeface="Arial" pitchFamily="34" charset="0"/>
              </a:rPr>
              <a:t>iDate - IDATE’s World TV &amp; New Video Services Market </a:t>
            </a:r>
          </a:p>
        </p:txBody>
      </p:sp>
      <p:sp>
        <p:nvSpPr>
          <p:cNvPr id="4" name="Rectangle 3"/>
          <p:cNvSpPr/>
          <p:nvPr/>
        </p:nvSpPr>
        <p:spPr>
          <a:xfrm>
            <a:off x="2386571" y="4743508"/>
            <a:ext cx="4320000" cy="371196"/>
          </a:xfrm>
          <a:prstGeom prst="rect">
            <a:avLst/>
          </a:prstGeom>
        </p:spPr>
        <p:txBody>
          <a:bodyPr wrap="square" lIns="0" tIns="36000" rIns="0" bIns="36000" anchor="ctr" anchorCtr="0">
            <a:noAutofit/>
          </a:bodyPr>
          <a:lstStyle/>
          <a:p>
            <a:pPr algn="ctr">
              <a:lnSpc>
                <a:spcPct val="80000"/>
              </a:lnSpc>
            </a:pPr>
            <a:r>
              <a:rPr lang="en-US" sz="1200" spc="-60" dirty="0">
                <a:solidFill>
                  <a:schemeClr val="bg1">
                    <a:lumMod val="95000"/>
                  </a:schemeClr>
                </a:solidFill>
                <a:latin typeface="Calibri" panose="020F0502020204030204" pitchFamily="34" charset="0"/>
              </a:rPr>
              <a:t>iDate - IDATE’s World TV &amp; New Video Services Market </a:t>
            </a:r>
            <a:endParaRPr lang="en-US" sz="1200" b="0" spc="-60" dirty="0">
              <a:solidFill>
                <a:schemeClr val="bg1">
                  <a:lumMod val="95000"/>
                </a:schemeClr>
              </a:solidFill>
              <a:effectLst/>
              <a:latin typeface="Calibri" panose="020F0502020204030204" pitchFamily="34" charset="0"/>
            </a:endParaRPr>
          </a:p>
        </p:txBody>
      </p:sp>
    </p:spTree>
    <p:extLst>
      <p:ext uri="{BB962C8B-B14F-4D97-AF65-F5344CB8AC3E}">
        <p14:creationId xmlns:p14="http://schemas.microsoft.com/office/powerpoint/2010/main" val="1354600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86571" y="4763387"/>
            <a:ext cx="4320000" cy="371196"/>
          </a:xfrm>
          <a:prstGeom prst="rect">
            <a:avLst/>
          </a:prstGeom>
        </p:spPr>
        <p:txBody>
          <a:bodyPr wrap="square" lIns="0" tIns="36000" rIns="0" bIns="36000" anchor="ctr" anchorCtr="0">
            <a:noAutofit/>
          </a:bodyPr>
          <a:lstStyle/>
          <a:p>
            <a:pPr algn="ctr">
              <a:lnSpc>
                <a:spcPct val="80000"/>
              </a:lnSpc>
            </a:pPr>
            <a:r>
              <a:rPr lang="en-US" sz="1200" spc="-60" dirty="0">
                <a:solidFill>
                  <a:schemeClr val="bg1">
                    <a:lumMod val="95000"/>
                  </a:schemeClr>
                </a:solidFill>
                <a:latin typeface="Calibri" panose="020F0502020204030204" pitchFamily="34" charset="0"/>
              </a:rPr>
              <a:t>iDate - DigiWorld Yearbook </a:t>
            </a:r>
            <a:r>
              <a:rPr lang="en-US" sz="1200" spc="-60" dirty="0" smtClean="0">
                <a:solidFill>
                  <a:schemeClr val="bg1">
                    <a:lumMod val="95000"/>
                  </a:schemeClr>
                </a:solidFill>
                <a:latin typeface="Calibri" panose="020F0502020204030204" pitchFamily="34" charset="0"/>
              </a:rPr>
              <a:t>‘13</a:t>
            </a:r>
            <a:endParaRPr lang="en-US" sz="1200" b="0" spc="-60" dirty="0">
              <a:solidFill>
                <a:schemeClr val="bg1">
                  <a:lumMod val="95000"/>
                </a:schemeClr>
              </a:solidFill>
              <a:effectLst/>
              <a:latin typeface="Calibri" panose="020F0502020204030204" pitchFamily="34" charset="0"/>
            </a:endParaRPr>
          </a:p>
        </p:txBody>
      </p:sp>
      <p:sp>
        <p:nvSpPr>
          <p:cNvPr id="2" name="Title 1"/>
          <p:cNvSpPr>
            <a:spLocks noGrp="1"/>
          </p:cNvSpPr>
          <p:nvPr>
            <p:ph type="title"/>
          </p:nvPr>
        </p:nvSpPr>
        <p:spPr/>
        <p:txBody>
          <a:bodyPr/>
          <a:lstStyle/>
          <a:p>
            <a:r>
              <a:rPr lang="en-US" dirty="0" smtClean="0"/>
              <a:t>Opportunity – </a:t>
            </a:r>
            <a:r>
              <a:rPr lang="en-US" dirty="0"/>
              <a:t>Market </a:t>
            </a:r>
            <a:r>
              <a:rPr lang="en-US" dirty="0" smtClean="0"/>
              <a:t>by </a:t>
            </a:r>
            <a:r>
              <a:rPr lang="en-US" dirty="0"/>
              <a:t>Industry</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90213" y="221548"/>
            <a:ext cx="1062124" cy="459290"/>
          </a:xfrm>
          <a:prstGeom prst="rect">
            <a:avLst/>
          </a:prstGeom>
        </p:spPr>
      </p:pic>
      <p:pic>
        <p:nvPicPr>
          <p:cNvPr id="4" name="Picture 3"/>
          <p:cNvPicPr>
            <a:picLocks noChangeAspect="1"/>
          </p:cNvPicPr>
          <p:nvPr/>
        </p:nvPicPr>
        <p:blipFill>
          <a:blip r:embed="rId4">
            <a:clrChange>
              <a:clrFrom>
                <a:srgbClr val="F0F8F8"/>
              </a:clrFrom>
              <a:clrTo>
                <a:srgbClr val="F0F8F8">
                  <a:alpha val="0"/>
                </a:srgbClr>
              </a:clrTo>
            </a:clrChange>
            <a:extLst>
              <a:ext uri="{28A0092B-C50C-407E-A947-70E740481C1C}">
                <a14:useLocalDpi xmlns:a14="http://schemas.microsoft.com/office/drawing/2010/main"/>
              </a:ext>
            </a:extLst>
          </a:blip>
          <a:stretch>
            <a:fillRect/>
          </a:stretch>
        </p:blipFill>
        <p:spPr>
          <a:xfrm>
            <a:off x="1495425" y="788761"/>
            <a:ext cx="6191250" cy="3832678"/>
          </a:xfrm>
          <a:prstGeom prst="rect">
            <a:avLst/>
          </a:prstGeom>
        </p:spPr>
      </p:pic>
    </p:spTree>
    <p:extLst>
      <p:ext uri="{BB962C8B-B14F-4D97-AF65-F5344CB8AC3E}">
        <p14:creationId xmlns:p14="http://schemas.microsoft.com/office/powerpoint/2010/main" val="975346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392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149475" algn="l"/>
              </a:tabLst>
            </a:pPr>
            <a:r>
              <a:rPr lang="en-US" dirty="0" smtClean="0"/>
              <a:t>Synopsis –	Entertainment Streaming </a:t>
            </a:r>
            <a:br>
              <a:rPr lang="en-US" dirty="0" smtClean="0"/>
            </a:br>
            <a:r>
              <a:rPr lang="en-US" dirty="0" smtClean="0"/>
              <a:t>	</a:t>
            </a:r>
            <a:r>
              <a:rPr lang="en-US" dirty="0" smtClean="0">
                <a:solidFill>
                  <a:schemeClr val="accent5">
                    <a:lumMod val="60000"/>
                    <a:lumOff val="40000"/>
                  </a:schemeClr>
                </a:solidFill>
              </a:rPr>
              <a:t>Opportunities</a:t>
            </a:r>
            <a:endParaRPr lang="en-US" dirty="0">
              <a:solidFill>
                <a:schemeClr val="accent5">
                  <a:lumMod val="60000"/>
                  <a:lumOff val="40000"/>
                </a:schemeClr>
              </a:solidFill>
            </a:endParaRPr>
          </a:p>
        </p:txBody>
      </p:sp>
      <p:sp>
        <p:nvSpPr>
          <p:cNvPr id="3" name="Content Placeholder 2"/>
          <p:cNvSpPr>
            <a:spLocks noGrp="1"/>
          </p:cNvSpPr>
          <p:nvPr>
            <p:ph idx="1"/>
          </p:nvPr>
        </p:nvSpPr>
        <p:spPr/>
        <p:txBody>
          <a:bodyPr/>
          <a:lstStyle/>
          <a:p>
            <a:pPr lvl="1"/>
            <a:endParaRPr lang="en-US" dirty="0" smtClean="0"/>
          </a:p>
          <a:p>
            <a:pPr lvl="1"/>
            <a:r>
              <a:rPr lang="en-US" dirty="0" smtClean="0"/>
              <a:t>Check </a:t>
            </a:r>
            <a:r>
              <a:rPr lang="en-US" dirty="0"/>
              <a:t>out </a:t>
            </a:r>
            <a:r>
              <a:rPr lang="en-US" dirty="0" smtClean="0"/>
              <a:t>other white papers, video presentations, and opinion pieces from my blog “Digital Video </a:t>
            </a:r>
            <a:r>
              <a:rPr lang="en-US" dirty="0"/>
              <a:t>for </a:t>
            </a:r>
            <a:r>
              <a:rPr lang="en-US" dirty="0" smtClean="0"/>
              <a:t>a Digital </a:t>
            </a:r>
            <a:r>
              <a:rPr lang="en-US" dirty="0"/>
              <a:t>Generation": </a:t>
            </a:r>
            <a:r>
              <a:rPr lang="en-US" dirty="0" smtClean="0">
                <a:hlinkClick r:id="rId3"/>
              </a:rPr>
              <a:t>dusil.com</a:t>
            </a:r>
            <a:r>
              <a:rPr lang="en-US" dirty="0" smtClean="0"/>
              <a:t> </a:t>
            </a:r>
            <a:endParaRPr lang="en-US" dirty="0"/>
          </a:p>
          <a:p>
            <a:pPr lvl="2"/>
            <a:r>
              <a:rPr lang="en-US" dirty="0" smtClean="0"/>
              <a:t>Building a new Video Streaming service starts from understanding the market landscape.  We’re all familiar with the SWOT analysis: Strengths, Weaknesses, </a:t>
            </a:r>
            <a:r>
              <a:rPr lang="en-US" dirty="0"/>
              <a:t>O</a:t>
            </a:r>
            <a:r>
              <a:rPr lang="en-US" dirty="0" smtClean="0"/>
              <a:t>pportunities &amp; Threats. But dissecting the </a:t>
            </a:r>
            <a:r>
              <a:rPr lang="en-US" b="1" dirty="0" smtClean="0"/>
              <a:t>challenges</a:t>
            </a:r>
            <a:r>
              <a:rPr lang="en-US" dirty="0" smtClean="0"/>
              <a:t> in the Video streaming </a:t>
            </a:r>
            <a:r>
              <a:rPr lang="en-US" dirty="0"/>
              <a:t>industry is </a:t>
            </a:r>
            <a:r>
              <a:rPr lang="en-US" dirty="0" smtClean="0"/>
              <a:t>about understanding </a:t>
            </a:r>
            <a:r>
              <a:rPr lang="en-US" i="1" dirty="0" smtClean="0"/>
              <a:t>problems,</a:t>
            </a:r>
            <a:r>
              <a:rPr lang="en-US" dirty="0" smtClean="0"/>
              <a:t> before a </a:t>
            </a:r>
            <a:r>
              <a:rPr lang="en-US" i="1" dirty="0" smtClean="0"/>
              <a:t>solution</a:t>
            </a:r>
            <a:r>
              <a:rPr lang="en-US" dirty="0" smtClean="0"/>
              <a:t> can be formulated.  Creating a gap-analysis is the next step in recognizing </a:t>
            </a:r>
            <a:r>
              <a:rPr lang="en-US" b="1" dirty="0" smtClean="0"/>
              <a:t>opportunities</a:t>
            </a:r>
            <a:r>
              <a:rPr lang="en-US" dirty="0" smtClean="0"/>
              <a:t> in this rapidly changing market space.  Then, examining subscriber </a:t>
            </a:r>
            <a:r>
              <a:rPr lang="en-US" b="1" dirty="0" smtClean="0"/>
              <a:t>behavior</a:t>
            </a:r>
            <a:r>
              <a:rPr lang="en-US" dirty="0" smtClean="0"/>
              <a:t> ensures that we look through the lens of the consumer.  Once those steps are completed, we can formulate a </a:t>
            </a:r>
            <a:r>
              <a:rPr lang="en-US" b="1" dirty="0" smtClean="0"/>
              <a:t>strategy</a:t>
            </a:r>
            <a:r>
              <a:rPr lang="en-US" dirty="0" smtClean="0"/>
              <a:t> to build an innovative and competitive video streaming service. </a:t>
            </a:r>
            <a:r>
              <a:rPr lang="en-US" dirty="0"/>
              <a:t>This presentation takes </a:t>
            </a:r>
            <a:r>
              <a:rPr lang="en-US" dirty="0" smtClean="0"/>
              <a:t>a modern market approach for </a:t>
            </a:r>
            <a:r>
              <a:rPr lang="en-US" dirty="0"/>
              <a:t>video streaming </a:t>
            </a:r>
            <a:r>
              <a:rPr lang="en-US" dirty="0" smtClean="0"/>
              <a:t>through an assessment of Challenges</a:t>
            </a:r>
            <a:r>
              <a:rPr lang="en-US" dirty="0"/>
              <a:t>, Opportunities, Behaviors, &amp; </a:t>
            </a:r>
            <a:r>
              <a:rPr lang="en-US" dirty="0" smtClean="0"/>
              <a:t>Strategies (or COBS)</a:t>
            </a:r>
            <a:endParaRPr lang="en-US" dirty="0"/>
          </a:p>
        </p:txBody>
      </p:sp>
    </p:spTree>
    <p:extLst>
      <p:ext uri="{BB962C8B-B14F-4D97-AF65-F5344CB8AC3E}">
        <p14:creationId xmlns:p14="http://schemas.microsoft.com/office/powerpoint/2010/main" val="1054811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Entertainment </a:t>
            </a:r>
            <a:r>
              <a:rPr lang="en-US" dirty="0"/>
              <a:t>Streaming </a:t>
            </a:r>
            <a:r>
              <a:rPr lang="en-US" dirty="0">
                <a:solidFill>
                  <a:schemeClr val="accent5">
                    <a:lumMod val="60000"/>
                    <a:lumOff val="40000"/>
                  </a:schemeClr>
                </a:solidFill>
              </a:rPr>
              <a:t>Opportunities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Download the Recorded Video Presentation or the Native PowerPoint Slides, here:</a:t>
            </a:r>
            <a:br>
              <a:rPr lang="en-US" dirty="0" smtClean="0"/>
            </a:br>
            <a:r>
              <a:rPr lang="en-US" dirty="0" smtClean="0"/>
              <a:t/>
            </a:r>
            <a:br>
              <a:rPr lang="en-US" dirty="0" smtClean="0"/>
            </a:br>
            <a:r>
              <a:rPr lang="en-US" dirty="0" smtClean="0"/>
              <a:t>• </a:t>
            </a:r>
            <a:r>
              <a:rPr lang="en-US" dirty="0" smtClean="0">
                <a:hlinkClick r:id="rId3"/>
              </a:rPr>
              <a:t>http://dusil.com/</a:t>
            </a:r>
            <a:endParaRPr lang="en-US" dirty="0"/>
          </a:p>
        </p:txBody>
      </p:sp>
    </p:spTree>
    <p:extLst>
      <p:ext uri="{BB962C8B-B14F-4D97-AF65-F5344CB8AC3E}">
        <p14:creationId xmlns:p14="http://schemas.microsoft.com/office/powerpoint/2010/main" val="2733908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41438" algn="l"/>
              </a:tabLst>
            </a:pPr>
            <a:r>
              <a:rPr lang="en-US" dirty="0" smtClean="0"/>
              <a:t>Tags –</a:t>
            </a:r>
            <a:r>
              <a:rPr lang="en-US" dirty="0"/>
              <a:t>	Entertainment Streaming </a:t>
            </a:r>
            <a:br>
              <a:rPr lang="en-US" dirty="0"/>
            </a:br>
            <a:r>
              <a:rPr lang="en-US" dirty="0"/>
              <a:t>	</a:t>
            </a:r>
            <a:r>
              <a:rPr lang="en-US" dirty="0">
                <a:solidFill>
                  <a:schemeClr val="accent5">
                    <a:lumMod val="60000"/>
                    <a:lumOff val="40000"/>
                  </a:schemeClr>
                </a:solidFill>
              </a:rPr>
              <a:t>Opportunities</a:t>
            </a:r>
            <a:endParaRPr lang="en-US" dirty="0"/>
          </a:p>
        </p:txBody>
      </p:sp>
      <p:sp>
        <p:nvSpPr>
          <p:cNvPr id="3" name="Content Placeholder 2"/>
          <p:cNvSpPr>
            <a:spLocks noGrp="1"/>
          </p:cNvSpPr>
          <p:nvPr>
            <p:ph idx="1"/>
          </p:nvPr>
        </p:nvSpPr>
        <p:spPr/>
        <p:txBody>
          <a:bodyPr/>
          <a:lstStyle/>
          <a:p>
            <a:pPr lvl="1"/>
            <a:endParaRPr lang="en-US" dirty="0" smtClean="0"/>
          </a:p>
          <a:p>
            <a:pPr lvl="1"/>
            <a:endParaRPr lang="en-US" dirty="0" smtClean="0"/>
          </a:p>
          <a:p>
            <a:pPr lvl="1"/>
            <a:r>
              <a:rPr lang="en-US" dirty="0"/>
              <a:t>2nd Screen, Broadcast, COBS, Connected TV, Digital Rights, Digital Video, DRM, dusil.com, Entertainment Streaming Behaviors, Entertainment Streaming Challenges, Entertainment Streaming Opportunities, Entertainment Streaming Strategies, Gabriel Dusil, Internet Video, Linear TV, Multi-screen, Multiscreen, Online Video Platform, OTT, Over the Top Content, OVP, Recommendation Engine, Return On Investment, ROI, Search &amp; Discovery, second screen, Smart TV, TCO, Television, total cost of ownership, TV Anywhere, TV Everywhere, Video Streaming</a:t>
            </a:r>
          </a:p>
        </p:txBody>
      </p:sp>
    </p:spTree>
    <p:extLst>
      <p:ext uri="{BB962C8B-B14F-4D97-AF65-F5344CB8AC3E}">
        <p14:creationId xmlns:p14="http://schemas.microsoft.com/office/powerpoint/2010/main" val="2845232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flipV="1">
            <a:off x="6517165" y="1561601"/>
            <a:ext cx="0" cy="1831628"/>
          </a:xfrm>
          <a:prstGeom prst="line">
            <a:avLst/>
          </a:prstGeom>
          <a:ln w="152400">
            <a:solidFill>
              <a:srgbClr val="1E5260">
                <a:alpha val="40000"/>
              </a:srgb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653429" y="1561601"/>
            <a:ext cx="0" cy="1831628"/>
          </a:xfrm>
          <a:prstGeom prst="line">
            <a:avLst/>
          </a:prstGeom>
          <a:ln w="152400">
            <a:solidFill>
              <a:srgbClr val="1E5260">
                <a:alpha val="40000"/>
              </a:srgb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2653429" y="3290069"/>
            <a:ext cx="3847796" cy="0"/>
          </a:xfrm>
          <a:prstGeom prst="line">
            <a:avLst/>
          </a:prstGeom>
          <a:ln w="152400">
            <a:solidFill>
              <a:srgbClr val="1E5260">
                <a:alpha val="40000"/>
              </a:srgb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653429" y="1709690"/>
            <a:ext cx="3847796" cy="0"/>
          </a:xfrm>
          <a:prstGeom prst="line">
            <a:avLst/>
          </a:prstGeom>
          <a:ln w="152400">
            <a:solidFill>
              <a:srgbClr val="1E5260">
                <a:alpha val="40000"/>
              </a:srgb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2653429" y="1709690"/>
            <a:ext cx="3847796" cy="1535450"/>
          </a:xfrm>
          <a:prstGeom prst="line">
            <a:avLst/>
          </a:prstGeom>
          <a:ln w="152400">
            <a:solidFill>
              <a:srgbClr val="1E5260">
                <a:alpha val="40000"/>
              </a:srgb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53429" y="1709690"/>
            <a:ext cx="3847796" cy="1535450"/>
          </a:xfrm>
          <a:prstGeom prst="line">
            <a:avLst/>
          </a:prstGeom>
          <a:ln w="152400">
            <a:solidFill>
              <a:srgbClr val="1E5260">
                <a:alpha val="40000"/>
              </a:srgbClr>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a:t>Agenda - </a:t>
            </a:r>
            <a:r>
              <a:rPr lang="en-US" dirty="0">
                <a:solidFill>
                  <a:schemeClr val="accent5">
                    <a:lumMod val="60000"/>
                    <a:lumOff val="40000"/>
                  </a:schemeClr>
                </a:solidFill>
              </a:rPr>
              <a:t>C</a:t>
            </a:r>
            <a:r>
              <a:rPr lang="en-US" dirty="0"/>
              <a:t>O</a:t>
            </a:r>
            <a:r>
              <a:rPr lang="en-US" dirty="0">
                <a:solidFill>
                  <a:schemeClr val="accent5">
                    <a:lumMod val="60000"/>
                    <a:lumOff val="40000"/>
                  </a:schemeClr>
                </a:solidFill>
              </a:rPr>
              <a:t>BS</a:t>
            </a:r>
          </a:p>
        </p:txBody>
      </p:sp>
      <p:sp>
        <p:nvSpPr>
          <p:cNvPr id="6" name="Rectangle 5"/>
          <p:cNvSpPr/>
          <p:nvPr/>
        </p:nvSpPr>
        <p:spPr>
          <a:xfrm>
            <a:off x="1159064" y="1241690"/>
            <a:ext cx="2988730" cy="936000"/>
          </a:xfrm>
          <a:prstGeom prst="rect">
            <a:avLst/>
          </a:prstGeom>
          <a:solidFill>
            <a:srgbClr val="1E5260"/>
          </a:solidFill>
          <a:ln w="50800">
            <a:solidFill>
              <a:schemeClr val="bg1"/>
            </a:solidFill>
          </a:ln>
        </p:spPr>
        <p:txBody>
          <a:bodyPr wrap="none" anchor="ctr">
            <a:noAutofit/>
          </a:bodyPr>
          <a:lstStyle/>
          <a:p>
            <a:pPr algn="ctr"/>
            <a:r>
              <a:rPr lang="en-US" sz="3600" spc="-100" dirty="0" smtClean="0">
                <a:solidFill>
                  <a:schemeClr val="bg1"/>
                </a:solidFill>
                <a:latin typeface="Calibri" panose="020F0502020204030204" pitchFamily="34" charset="0"/>
              </a:rPr>
              <a:t>Opportunities</a:t>
            </a:r>
            <a:endParaRPr lang="en-US" sz="3600" spc="-100" dirty="0">
              <a:solidFill>
                <a:schemeClr val="bg1"/>
              </a:solidFill>
              <a:latin typeface="Calibri" panose="020F0502020204030204" pitchFamily="34" charset="0"/>
            </a:endParaRPr>
          </a:p>
        </p:txBody>
      </p:sp>
      <p:sp>
        <p:nvSpPr>
          <p:cNvPr id="7" name="Rectangle 6"/>
          <p:cNvSpPr/>
          <p:nvPr/>
        </p:nvSpPr>
        <p:spPr>
          <a:xfrm>
            <a:off x="4959310" y="1241690"/>
            <a:ext cx="2988730" cy="936000"/>
          </a:xfrm>
          <a:prstGeom prst="rect">
            <a:avLst/>
          </a:prstGeom>
          <a:solidFill>
            <a:srgbClr val="85A5AD"/>
          </a:solidFill>
          <a:ln w="50800">
            <a:solidFill>
              <a:schemeClr val="bg1"/>
            </a:solidFill>
          </a:ln>
        </p:spPr>
        <p:txBody>
          <a:bodyPr wrap="none" anchor="ctr">
            <a:noAutofit/>
          </a:bodyPr>
          <a:lstStyle/>
          <a:p>
            <a:pPr algn="ctr"/>
            <a:r>
              <a:rPr lang="en-US" sz="3600" spc="-100" dirty="0" smtClean="0">
                <a:solidFill>
                  <a:schemeClr val="bg1"/>
                </a:solidFill>
                <a:latin typeface="Calibri" panose="020F0502020204030204" pitchFamily="34" charset="0"/>
              </a:rPr>
              <a:t>Behaviors</a:t>
            </a:r>
            <a:endParaRPr lang="en-US" sz="3600" spc="-100" dirty="0">
              <a:solidFill>
                <a:schemeClr val="bg1"/>
              </a:solidFill>
              <a:latin typeface="Calibri" panose="020F0502020204030204" pitchFamily="34" charset="0"/>
            </a:endParaRPr>
          </a:p>
        </p:txBody>
      </p:sp>
      <p:sp>
        <p:nvSpPr>
          <p:cNvPr id="8" name="Rectangle 7"/>
          <p:cNvSpPr/>
          <p:nvPr/>
        </p:nvSpPr>
        <p:spPr>
          <a:xfrm>
            <a:off x="1159064" y="2777140"/>
            <a:ext cx="2988730" cy="936000"/>
          </a:xfrm>
          <a:prstGeom prst="rect">
            <a:avLst/>
          </a:prstGeom>
          <a:solidFill>
            <a:srgbClr val="85A5AD"/>
          </a:solidFill>
          <a:ln w="50800">
            <a:solidFill>
              <a:schemeClr val="bg1"/>
            </a:solidFill>
          </a:ln>
        </p:spPr>
        <p:txBody>
          <a:bodyPr wrap="none" anchor="ctr">
            <a:noAutofit/>
          </a:bodyPr>
          <a:lstStyle/>
          <a:p>
            <a:pPr algn="ctr"/>
            <a:r>
              <a:rPr lang="en-US" sz="3600" spc="-100" dirty="0">
                <a:solidFill>
                  <a:schemeClr val="bg1"/>
                </a:solidFill>
                <a:latin typeface="Calibri" panose="020F0502020204030204" pitchFamily="34" charset="0"/>
              </a:rPr>
              <a:t>Challenges</a:t>
            </a:r>
          </a:p>
        </p:txBody>
      </p:sp>
      <p:sp>
        <p:nvSpPr>
          <p:cNvPr id="9" name="Rectangle 8"/>
          <p:cNvSpPr/>
          <p:nvPr/>
        </p:nvSpPr>
        <p:spPr>
          <a:xfrm>
            <a:off x="4959310" y="2777140"/>
            <a:ext cx="2988730" cy="936000"/>
          </a:xfrm>
          <a:prstGeom prst="rect">
            <a:avLst/>
          </a:prstGeom>
          <a:solidFill>
            <a:srgbClr val="85A5AD"/>
          </a:solidFill>
          <a:ln w="50800">
            <a:solidFill>
              <a:schemeClr val="bg1"/>
            </a:solidFill>
          </a:ln>
        </p:spPr>
        <p:txBody>
          <a:bodyPr wrap="none" anchor="ctr">
            <a:noAutofit/>
          </a:bodyPr>
          <a:lstStyle/>
          <a:p>
            <a:pPr algn="ctr"/>
            <a:r>
              <a:rPr lang="en-US" sz="3600" spc="-100" dirty="0" smtClean="0">
                <a:solidFill>
                  <a:schemeClr val="bg1"/>
                </a:solidFill>
                <a:latin typeface="Calibri" panose="020F0502020204030204" pitchFamily="34" charset="0"/>
              </a:rPr>
              <a:t>Strategies</a:t>
            </a:r>
            <a:endParaRPr lang="en-US" sz="3600" spc="-1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74902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accel="48000" decel="48000" fill="hold" nodeType="after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 USA Cinema</a:t>
            </a:r>
            <a:endParaRPr lang="en-US" dirty="0"/>
          </a:p>
        </p:txBody>
      </p:sp>
      <p:sp>
        <p:nvSpPr>
          <p:cNvPr id="5" name="Content Placeholder 4"/>
          <p:cNvSpPr>
            <a:spLocks noGrp="1"/>
          </p:cNvSpPr>
          <p:nvPr>
            <p:ph idx="1"/>
          </p:nvPr>
        </p:nvSpPr>
        <p:spPr/>
        <p:txBody>
          <a:bodyPr/>
          <a:lstStyle/>
          <a:p>
            <a:r>
              <a:rPr lang="en-US" dirty="0" smtClean="0"/>
              <a:t>Revenue</a:t>
            </a:r>
            <a:br>
              <a:rPr lang="en-US" dirty="0" smtClean="0"/>
            </a:br>
            <a:r>
              <a:rPr lang="en-US" dirty="0" smtClean="0"/>
              <a:t>decline</a:t>
            </a:r>
            <a:br>
              <a:rPr lang="en-US" dirty="0" smtClean="0"/>
            </a:br>
            <a:r>
              <a:rPr lang="en-US" dirty="0" smtClean="0"/>
              <a:t>in USA</a:t>
            </a:r>
            <a:r>
              <a:rPr lang="en-US" dirty="0"/>
              <a:t/>
            </a:r>
            <a:br>
              <a:rPr lang="en-US" dirty="0"/>
            </a:br>
            <a:r>
              <a:rPr lang="en-US" dirty="0" smtClean="0"/>
              <a:t>cinema</a:t>
            </a:r>
            <a:br>
              <a:rPr lang="en-US" dirty="0" smtClean="0"/>
            </a:br>
            <a:r>
              <a:rPr lang="en-US" dirty="0" smtClean="0"/>
              <a:t>is offset by</a:t>
            </a:r>
            <a:br>
              <a:rPr lang="en-US" dirty="0" smtClean="0"/>
            </a:br>
            <a:r>
              <a:rPr lang="en-US" dirty="0" smtClean="0"/>
              <a:t>increased</a:t>
            </a:r>
            <a:br>
              <a:rPr lang="en-US" dirty="0" smtClean="0"/>
            </a:br>
            <a:r>
              <a:rPr lang="en-US" dirty="0" smtClean="0"/>
              <a:t>ticket</a:t>
            </a:r>
            <a:br>
              <a:rPr lang="en-US" dirty="0" smtClean="0"/>
            </a:br>
            <a:r>
              <a:rPr lang="en-US" dirty="0" smtClean="0"/>
              <a:t>prices</a:t>
            </a:r>
          </a:p>
        </p:txBody>
      </p:sp>
      <p:graphicFrame>
        <p:nvGraphicFramePr>
          <p:cNvPr id="12" name="Chart 11"/>
          <p:cNvGraphicFramePr>
            <a:graphicFrameLocks/>
          </p:cNvGraphicFramePr>
          <p:nvPr>
            <p:extLst>
              <p:ext uri="{D42A27DB-BD31-4B8C-83A1-F6EECF244321}">
                <p14:modId xmlns:p14="http://schemas.microsoft.com/office/powerpoint/2010/main" val="109047335"/>
              </p:ext>
            </p:extLst>
          </p:nvPr>
        </p:nvGraphicFramePr>
        <p:xfrm>
          <a:off x="2346385" y="707366"/>
          <a:ext cx="6170293" cy="397814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3208598" y="4772830"/>
            <a:ext cx="2976328" cy="387798"/>
          </a:xfrm>
          <a:prstGeom prst="rect">
            <a:avLst/>
          </a:prstGeom>
        </p:spPr>
        <p:txBody>
          <a:bodyPr wrap="square">
            <a:spAutoFit/>
          </a:bodyPr>
          <a:lstStyle/>
          <a:p>
            <a:pPr algn="ctr">
              <a:lnSpc>
                <a:spcPct val="80000"/>
              </a:lnSpc>
            </a:pPr>
            <a:r>
              <a:rPr lang="en-US" sz="1200" dirty="0" smtClean="0">
                <a:solidFill>
                  <a:schemeClr val="bg1">
                    <a:lumMod val="95000"/>
                  </a:schemeClr>
                </a:solidFill>
                <a:latin typeface="Calibri" panose="020F0502020204030204" pitchFamily="34" charset="0"/>
              </a:rPr>
              <a:t>Sources </a:t>
            </a:r>
            <a:r>
              <a:rPr lang="en-US" sz="1200" dirty="0">
                <a:solidFill>
                  <a:schemeClr val="bg1">
                    <a:lumMod val="95000"/>
                  </a:schemeClr>
                </a:solidFill>
                <a:latin typeface="Calibri" panose="020F0502020204030204" pitchFamily="34" charset="0"/>
              </a:rPr>
              <a:t>– http://www.the-numbers.com/, http://www.boxofficemojo.com/</a:t>
            </a:r>
          </a:p>
        </p:txBody>
      </p:sp>
    </p:spTree>
    <p:extLst>
      <p:ext uri="{BB962C8B-B14F-4D97-AF65-F5344CB8AC3E}">
        <p14:creationId xmlns:p14="http://schemas.microsoft.com/office/powerpoint/2010/main" val="3377895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7" dur="500"/>
                                        <p:tgtEl>
                                          <p:spTgt spid="1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11" dur="500"/>
                                        <p:tgtEl>
                                          <p:spTgt spid="12">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down)">
                                      <p:cBhvr>
                                        <p:cTn id="15" dur="500"/>
                                        <p:tgtEl>
                                          <p:spTgt spid="12">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2738" y="209550"/>
            <a:ext cx="8831262" cy="485775"/>
          </a:xfrm>
        </p:spPr>
        <p:txBody>
          <a:bodyPr/>
          <a:lstStyle/>
          <a:p>
            <a:r>
              <a:rPr lang="en-US" dirty="0" smtClean="0"/>
              <a:t>Opportunity – International Cinema</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862007749"/>
              </p:ext>
            </p:extLst>
          </p:nvPr>
        </p:nvGraphicFramePr>
        <p:xfrm>
          <a:off x="1464782" y="846514"/>
          <a:ext cx="5782736" cy="3779273"/>
        </p:xfrm>
        <a:graphic>
          <a:graphicData uri="http://schemas.openxmlformats.org/drawingml/2006/chart">
            <c:chart xmlns:c="http://schemas.openxmlformats.org/drawingml/2006/chart" xmlns:r="http://schemas.openxmlformats.org/officeDocument/2006/relationships" r:id="rId3"/>
          </a:graphicData>
        </a:graphic>
      </p:graphicFrame>
      <p:sp>
        <p:nvSpPr>
          <p:cNvPr id="12" name="Right Arrow 11"/>
          <p:cNvSpPr/>
          <p:nvPr/>
        </p:nvSpPr>
        <p:spPr>
          <a:xfrm rot="20614973">
            <a:off x="4532031" y="1960693"/>
            <a:ext cx="1783627" cy="555137"/>
          </a:xfrm>
          <a:prstGeom prst="rightArrow">
            <a:avLst>
              <a:gd name="adj1" fmla="val 64433"/>
              <a:gd name="adj2" fmla="val 55155"/>
            </a:avLst>
          </a:prstGeom>
          <a:solidFill>
            <a:schemeClr val="bg1"/>
          </a:solidFill>
          <a:ln>
            <a:noFill/>
          </a:ln>
          <a:effectLst>
            <a:innerShdw blurRad="38100" dist="12700" dir="13500000">
              <a:prstClr val="black">
                <a:alpha val="80000"/>
              </a:prstClr>
            </a:innerShdw>
          </a:effectLst>
        </p:spPr>
        <p:style>
          <a:lnRef idx="1">
            <a:schemeClr val="accent1"/>
          </a:lnRef>
          <a:fillRef idx="3">
            <a:schemeClr val="accent1"/>
          </a:fillRef>
          <a:effectRef idx="2">
            <a:schemeClr val="accent1"/>
          </a:effectRef>
          <a:fontRef idx="minor">
            <a:schemeClr val="lt1"/>
          </a:fontRef>
        </p:style>
        <p:txBody>
          <a:bodyPr lIns="72000" tIns="36000" rIns="36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b="1" dirty="0">
                <a:solidFill>
                  <a:schemeClr val="accent4">
                    <a:lumMod val="60000"/>
                    <a:lumOff val="40000"/>
                  </a:schemeClr>
                </a:solidFill>
                <a:latin typeface="Arial" pitchFamily="34" charset="0"/>
                <a:cs typeface="Arial" pitchFamily="34" charset="0"/>
              </a:rPr>
              <a:t> 32.2% CAGR</a:t>
            </a:r>
          </a:p>
        </p:txBody>
      </p:sp>
      <p:sp>
        <p:nvSpPr>
          <p:cNvPr id="13" name="Right Arrow 12"/>
          <p:cNvSpPr/>
          <p:nvPr/>
        </p:nvSpPr>
        <p:spPr>
          <a:xfrm>
            <a:off x="4610502" y="2894957"/>
            <a:ext cx="1626684" cy="555138"/>
          </a:xfrm>
          <a:prstGeom prst="rightArrow">
            <a:avLst>
              <a:gd name="adj1" fmla="val 64433"/>
              <a:gd name="adj2" fmla="val 55155"/>
            </a:avLst>
          </a:prstGeom>
          <a:solidFill>
            <a:schemeClr val="bg1"/>
          </a:solidFill>
          <a:ln>
            <a:noFill/>
          </a:ln>
          <a:effectLst>
            <a:innerShdw blurRad="38100" dist="12700" dir="13500000">
              <a:prstClr val="black">
                <a:alpha val="80000"/>
              </a:prstClr>
            </a:innerShdw>
          </a:effectLst>
        </p:spPr>
        <p:style>
          <a:lnRef idx="1">
            <a:schemeClr val="accent1"/>
          </a:lnRef>
          <a:fillRef idx="3">
            <a:schemeClr val="accent1"/>
          </a:fillRef>
          <a:effectRef idx="2">
            <a:schemeClr val="accent1"/>
          </a:effectRef>
          <a:fontRef idx="minor">
            <a:schemeClr val="lt1"/>
          </a:fontRef>
        </p:style>
        <p:txBody>
          <a:bodyPr lIns="72000" tIns="36000" rIns="36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b="1" dirty="0">
                <a:solidFill>
                  <a:schemeClr val="accent4">
                    <a:lumMod val="50000"/>
                  </a:schemeClr>
                </a:solidFill>
                <a:latin typeface="Arial" pitchFamily="34" charset="0"/>
                <a:cs typeface="Arial" pitchFamily="34" charset="0"/>
              </a:rPr>
              <a:t> 2.1% CAGR</a:t>
            </a:r>
          </a:p>
        </p:txBody>
      </p:sp>
      <p:sp>
        <p:nvSpPr>
          <p:cNvPr id="14" name="Rectangle 13"/>
          <p:cNvSpPr/>
          <p:nvPr/>
        </p:nvSpPr>
        <p:spPr>
          <a:xfrm>
            <a:off x="3208598" y="4772830"/>
            <a:ext cx="2976328" cy="387798"/>
          </a:xfrm>
          <a:prstGeom prst="rect">
            <a:avLst/>
          </a:prstGeom>
        </p:spPr>
        <p:txBody>
          <a:bodyPr wrap="square">
            <a:spAutoFit/>
          </a:bodyPr>
          <a:lstStyle/>
          <a:p>
            <a:pPr algn="ctr">
              <a:lnSpc>
                <a:spcPct val="80000"/>
              </a:lnSpc>
            </a:pPr>
            <a:r>
              <a:rPr lang="en-US" sz="1200" dirty="0" smtClean="0">
                <a:solidFill>
                  <a:schemeClr val="bg1">
                    <a:lumMod val="95000"/>
                  </a:schemeClr>
                </a:solidFill>
                <a:latin typeface="Calibri" panose="020F0502020204030204" pitchFamily="34" charset="0"/>
              </a:rPr>
              <a:t>Sources </a:t>
            </a:r>
            <a:r>
              <a:rPr lang="en-US" sz="1200" dirty="0">
                <a:solidFill>
                  <a:schemeClr val="bg1">
                    <a:lumMod val="95000"/>
                  </a:schemeClr>
                </a:solidFill>
                <a:latin typeface="Calibri" panose="020F0502020204030204" pitchFamily="34" charset="0"/>
              </a:rPr>
              <a:t>– http://www.the-numbers.com/, http://www.boxofficemojo.com/</a:t>
            </a:r>
          </a:p>
        </p:txBody>
      </p:sp>
    </p:spTree>
    <p:extLst>
      <p:ext uri="{BB962C8B-B14F-4D97-AF65-F5344CB8AC3E}">
        <p14:creationId xmlns:p14="http://schemas.microsoft.com/office/powerpoint/2010/main" val="4254745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11" dur="500"/>
                                        <p:tgtEl>
                                          <p:spTgt spid="8">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down)">
                                      <p:cBhvr>
                                        <p:cTn id="15" dur="500"/>
                                        <p:tgtEl>
                                          <p:spTgt spid="8">
                                            <p:graphicEl>
                                              <a:chart seriesIdx="1" categoryIdx="-4" bldStep="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2738" y="209550"/>
            <a:ext cx="8831262" cy="485775"/>
          </a:xfrm>
        </p:spPr>
        <p:txBody>
          <a:bodyPr/>
          <a:lstStyle/>
          <a:p>
            <a:r>
              <a:rPr lang="en-US" dirty="0" smtClean="0"/>
              <a:t>Opportunity – Int’l Cinema Forecast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39227506"/>
              </p:ext>
            </p:extLst>
          </p:nvPr>
        </p:nvGraphicFramePr>
        <p:xfrm>
          <a:off x="577925" y="913222"/>
          <a:ext cx="3313549" cy="3327053"/>
        </p:xfrm>
        <a:graphic>
          <a:graphicData uri="http://schemas.openxmlformats.org/drawingml/2006/table">
            <a:tbl>
              <a:tblPr firstRow="1" bandRow="1">
                <a:tableStyleId>{775DCB02-9BB8-47FD-8907-85C794F793BA}</a:tableStyleId>
              </a:tblPr>
              <a:tblGrid>
                <a:gridCol w="411421"/>
                <a:gridCol w="1363413"/>
                <a:gridCol w="1538715"/>
              </a:tblGrid>
              <a:tr h="418753">
                <a:tc>
                  <a:txBody>
                    <a:bodyPr/>
                    <a:lstStyle/>
                    <a:p>
                      <a:pPr algn="ctr" rtl="0" fontAlgn="ctr">
                        <a:lnSpc>
                          <a:spcPct val="80000"/>
                        </a:lnSpc>
                      </a:pPr>
                      <a:r>
                        <a:rPr lang="en-US" sz="1800" u="none" strike="noStrike" dirty="0" smtClean="0">
                          <a:effectLst/>
                          <a:latin typeface="Arial" panose="020B0604020202020204" pitchFamily="34" charset="0"/>
                          <a:cs typeface="Arial" panose="020B0604020202020204" pitchFamily="34" charset="0"/>
                        </a:rPr>
                        <a:t>#</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l" rtl="0" fontAlgn="ctr">
                        <a:lnSpc>
                          <a:spcPct val="80000"/>
                        </a:lnSpc>
                      </a:pPr>
                      <a:r>
                        <a:rPr lang="en-US" sz="1800" u="none" strike="noStrike" dirty="0" smtClean="0">
                          <a:effectLst/>
                          <a:latin typeface="Arial" panose="020B0604020202020204" pitchFamily="34" charset="0"/>
                          <a:cs typeface="Arial" panose="020B0604020202020204" pitchFamily="34" charset="0"/>
                        </a:rPr>
                        <a:t>Country</a:t>
                      </a:r>
                      <a:endParaRPr lang="en-US" sz="1800" b="0" i="0" u="none" strike="noStrike" dirty="0">
                        <a:solidFill>
                          <a:srgbClr val="376092"/>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r" rtl="0" fontAlgn="ctr">
                        <a:lnSpc>
                          <a:spcPct val="80000"/>
                        </a:lnSpc>
                      </a:pPr>
                      <a:r>
                        <a:rPr lang="en-US" sz="1800" u="none" strike="noStrike" dirty="0" smtClean="0">
                          <a:effectLst/>
                          <a:latin typeface="Arial" panose="020B0604020202020204" pitchFamily="34" charset="0"/>
                          <a:cs typeface="Arial" panose="020B0604020202020204" pitchFamily="34" charset="0"/>
                        </a:rPr>
                        <a:t>’13</a:t>
                      </a:r>
                      <a:r>
                        <a:rPr lang="en-US" sz="1800" u="none" strike="noStrike" baseline="0" dirty="0" smtClean="0">
                          <a:effectLst/>
                          <a:latin typeface="Arial" panose="020B0604020202020204" pitchFamily="34" charset="0"/>
                          <a:cs typeface="Arial" panose="020B0604020202020204" pitchFamily="34" charset="0"/>
                        </a:rPr>
                        <a:t> </a:t>
                      </a:r>
                      <a:r>
                        <a:rPr lang="en-US" sz="1800" u="none" strike="noStrike" dirty="0" smtClean="0">
                          <a:effectLst/>
                          <a:latin typeface="Arial" panose="020B0604020202020204" pitchFamily="34" charset="0"/>
                          <a:cs typeface="Arial" panose="020B0604020202020204" pitchFamily="34" charset="0"/>
                        </a:rPr>
                        <a:t>Revenue</a:t>
                      </a:r>
                      <a:endParaRPr lang="en-US" sz="1800" b="0" i="0" u="none" strike="noStrike" dirty="0">
                        <a:solidFill>
                          <a:srgbClr val="376092"/>
                        </a:solidFill>
                        <a:effectLst/>
                        <a:latin typeface="Arial" panose="020B0604020202020204" pitchFamily="34" charset="0"/>
                        <a:cs typeface="Arial" panose="020B0604020202020204" pitchFamily="34" charset="0"/>
                      </a:endParaRPr>
                    </a:p>
                  </a:txBody>
                  <a:tcPr marL="36000" marR="36000" marT="18000" marB="0" anchor="ctr"/>
                </a:tc>
              </a:tr>
              <a:tr h="296850">
                <a:tc>
                  <a:txBody>
                    <a:bodyPr/>
                    <a:lstStyle/>
                    <a:p>
                      <a:pPr algn="ctr" rtl="0" fontAlgn="ctr">
                        <a:lnSpc>
                          <a:spcPct val="80000"/>
                        </a:lnSpc>
                      </a:pPr>
                      <a:r>
                        <a:rPr lang="en-US" sz="1800" u="none" strike="noStrike" dirty="0" smtClean="0">
                          <a:effectLst/>
                          <a:latin typeface="Arial" panose="020B0604020202020204" pitchFamily="34" charset="0"/>
                          <a:cs typeface="Arial" panose="020B0604020202020204" pitchFamily="34" charset="0"/>
                        </a:rPr>
                        <a:t>1</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l" rtl="0" fontAlgn="ctr">
                        <a:lnSpc>
                          <a:spcPct val="80000"/>
                        </a:lnSpc>
                      </a:pPr>
                      <a:r>
                        <a:rPr lang="en-US" sz="1800" dirty="0" smtClean="0">
                          <a:latin typeface="Arial" panose="020B0604020202020204" pitchFamily="34" charset="0"/>
                          <a:cs typeface="Arial" panose="020B0604020202020204" pitchFamily="34" charset="0"/>
                        </a:rPr>
                        <a:t>USA</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marL="1587" lvl="1" indent="0" algn="r">
                        <a:lnSpc>
                          <a:spcPct val="80000"/>
                        </a:lnSpc>
                        <a:buFont typeface="+mj-lt"/>
                        <a:buNone/>
                      </a:pPr>
                      <a:r>
                        <a:rPr lang="en-US" sz="1800" dirty="0" smtClean="0">
                          <a:latin typeface="Arial" panose="020B0604020202020204" pitchFamily="34" charset="0"/>
                          <a:cs typeface="Arial" panose="020B0604020202020204" pitchFamily="34" charset="0"/>
                        </a:rPr>
                        <a:t>10.9b US$</a:t>
                      </a:r>
                      <a:endParaRPr lang="en-US" sz="1800" dirty="0" smtClean="0">
                        <a:solidFill>
                          <a:schemeClr val="tx1"/>
                        </a:solidFill>
                        <a:latin typeface="Arial" panose="020B0604020202020204" pitchFamily="34" charset="0"/>
                        <a:cs typeface="Arial" panose="020B0604020202020204" pitchFamily="34" charset="0"/>
                      </a:endParaRPr>
                    </a:p>
                  </a:txBody>
                  <a:tcPr marL="36000" marR="36000" marT="18000" marB="0" anchor="ctr"/>
                </a:tc>
              </a:tr>
              <a:tr h="296850">
                <a:tc>
                  <a:txBody>
                    <a:bodyPr/>
                    <a:lstStyle/>
                    <a:p>
                      <a:pPr algn="ctr" rtl="0" fontAlgn="ctr">
                        <a:lnSpc>
                          <a:spcPct val="80000"/>
                        </a:lnSpc>
                      </a:pPr>
                      <a:r>
                        <a:rPr lang="en-US" sz="1800" u="none" strike="noStrike" dirty="0" smtClean="0">
                          <a:effectLst/>
                          <a:latin typeface="Arial" panose="020B0604020202020204" pitchFamily="34" charset="0"/>
                          <a:cs typeface="Arial" panose="020B0604020202020204" pitchFamily="34" charset="0"/>
                        </a:rPr>
                        <a:t>2</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l" rtl="0" fontAlgn="ctr">
                        <a:lnSpc>
                          <a:spcPct val="80000"/>
                        </a:lnSpc>
                      </a:pPr>
                      <a:r>
                        <a:rPr lang="en-US" sz="1800" dirty="0" smtClean="0">
                          <a:latin typeface="Arial" panose="020B0604020202020204" pitchFamily="34" charset="0"/>
                          <a:cs typeface="Arial" panose="020B0604020202020204" pitchFamily="34" charset="0"/>
                        </a:rPr>
                        <a:t>China</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marL="0" marR="0" lvl="1" indent="0" algn="r" defTabSz="779252" rtl="0" eaLnBrk="1" fontAlgn="ctr" latinLnBrk="0" hangingPunct="1">
                        <a:lnSpc>
                          <a:spcPct val="8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3.6b US$</a:t>
                      </a:r>
                      <a:endParaRPr lang="en-US" sz="1800" dirty="0" smtClean="0">
                        <a:solidFill>
                          <a:schemeClr val="tx1"/>
                        </a:solidFill>
                        <a:latin typeface="Arial" panose="020B0604020202020204" pitchFamily="34" charset="0"/>
                        <a:cs typeface="Arial" panose="020B0604020202020204" pitchFamily="34" charset="0"/>
                      </a:endParaRPr>
                    </a:p>
                  </a:txBody>
                  <a:tcPr marL="36000" marR="36000" marT="18000" marB="0" anchor="ctr"/>
                </a:tc>
              </a:tr>
              <a:tr h="296850">
                <a:tc>
                  <a:txBody>
                    <a:bodyPr/>
                    <a:lstStyle/>
                    <a:p>
                      <a:pPr algn="ctr" rtl="0" fontAlgn="ctr">
                        <a:lnSpc>
                          <a:spcPct val="80000"/>
                        </a:lnSpc>
                      </a:pPr>
                      <a:r>
                        <a:rPr lang="en-US" sz="1800" u="none" strike="noStrike" dirty="0" smtClean="0">
                          <a:effectLst/>
                          <a:latin typeface="Arial" panose="020B0604020202020204" pitchFamily="34" charset="0"/>
                          <a:cs typeface="Arial" panose="020B0604020202020204" pitchFamily="34" charset="0"/>
                        </a:rPr>
                        <a:t>3</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l" rtl="0" fontAlgn="ctr">
                        <a:lnSpc>
                          <a:spcPct val="80000"/>
                        </a:lnSpc>
                      </a:pPr>
                      <a:r>
                        <a:rPr lang="en-US" sz="1800" dirty="0" smtClean="0">
                          <a:latin typeface="Arial" panose="020B0604020202020204" pitchFamily="34" charset="0"/>
                          <a:cs typeface="Arial" panose="020B0604020202020204" pitchFamily="34" charset="0"/>
                        </a:rPr>
                        <a:t>Japan</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marL="0" marR="0" lvl="1" indent="0" algn="r" defTabSz="779252" rtl="0" eaLnBrk="1" fontAlgn="ctr" latinLnBrk="0" hangingPunct="1">
                        <a:lnSpc>
                          <a:spcPct val="8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2.4b US$</a:t>
                      </a:r>
                      <a:endParaRPr lang="en-US" sz="1800" dirty="0" smtClean="0">
                        <a:solidFill>
                          <a:schemeClr val="tx1"/>
                        </a:solidFill>
                        <a:latin typeface="Arial" panose="020B0604020202020204" pitchFamily="34" charset="0"/>
                        <a:cs typeface="Arial" panose="020B0604020202020204" pitchFamily="34" charset="0"/>
                      </a:endParaRPr>
                    </a:p>
                  </a:txBody>
                  <a:tcPr marL="36000" marR="36000" marT="18000" marB="0" anchor="ctr"/>
                </a:tc>
              </a:tr>
              <a:tr h="296850">
                <a:tc>
                  <a:txBody>
                    <a:bodyPr/>
                    <a:lstStyle/>
                    <a:p>
                      <a:pPr algn="ctr" rtl="0" fontAlgn="ctr">
                        <a:lnSpc>
                          <a:spcPct val="80000"/>
                        </a:lnSpc>
                      </a:pPr>
                      <a:r>
                        <a:rPr lang="en-US" sz="1800" u="none" strike="noStrike" dirty="0" smtClean="0">
                          <a:effectLst/>
                          <a:latin typeface="Arial" panose="020B0604020202020204" pitchFamily="34" charset="0"/>
                          <a:cs typeface="Arial" panose="020B0604020202020204" pitchFamily="34" charset="0"/>
                        </a:rPr>
                        <a:t>4</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l">
                        <a:lnSpc>
                          <a:spcPct val="80000"/>
                        </a:lnSpc>
                      </a:pPr>
                      <a:r>
                        <a:rPr lang="en-US" sz="1800" dirty="0" smtClean="0">
                          <a:latin typeface="Arial" panose="020B0604020202020204" pitchFamily="34" charset="0"/>
                          <a:cs typeface="Arial" panose="020B0604020202020204" pitchFamily="34" charset="0"/>
                        </a:rPr>
                        <a:t>UK</a:t>
                      </a:r>
                      <a:endParaRPr lang="en-US" sz="1800" dirty="0">
                        <a:solidFill>
                          <a:schemeClr val="tx1"/>
                        </a:solidFill>
                        <a:latin typeface="Arial" panose="020B0604020202020204" pitchFamily="34" charset="0"/>
                        <a:cs typeface="Arial" panose="020B0604020202020204" pitchFamily="34" charset="0"/>
                      </a:endParaRPr>
                    </a:p>
                  </a:txBody>
                  <a:tcPr marL="36000" marR="36000" marT="18000" marB="0" anchor="ctr"/>
                </a:tc>
                <a:tc>
                  <a:txBody>
                    <a:bodyPr/>
                    <a:lstStyle/>
                    <a:p>
                      <a:pPr algn="r">
                        <a:lnSpc>
                          <a:spcPct val="80000"/>
                        </a:lnSpc>
                      </a:pPr>
                      <a:r>
                        <a:rPr lang="en-US" sz="1800" dirty="0" smtClean="0">
                          <a:latin typeface="Arial" panose="020B0604020202020204" pitchFamily="34" charset="0"/>
                          <a:cs typeface="Arial" panose="020B0604020202020204" pitchFamily="34" charset="0"/>
                        </a:rPr>
                        <a:t>1.7b US$</a:t>
                      </a:r>
                      <a:endParaRPr lang="en-US" sz="1800" dirty="0">
                        <a:solidFill>
                          <a:schemeClr val="tx1"/>
                        </a:solidFill>
                        <a:latin typeface="Arial" panose="020B0604020202020204" pitchFamily="34" charset="0"/>
                        <a:cs typeface="Arial" panose="020B0604020202020204" pitchFamily="34" charset="0"/>
                      </a:endParaRPr>
                    </a:p>
                  </a:txBody>
                  <a:tcPr marL="36000" marR="36000" marT="18000" marB="0" anchor="ctr"/>
                </a:tc>
              </a:tr>
              <a:tr h="281800">
                <a:tc>
                  <a:txBody>
                    <a:bodyPr/>
                    <a:lstStyle/>
                    <a:p>
                      <a:pPr algn="ctr" rtl="0" fontAlgn="ctr">
                        <a:lnSpc>
                          <a:spcPct val="80000"/>
                        </a:lnSpc>
                      </a:pPr>
                      <a:r>
                        <a:rPr lang="en-US" sz="1800" u="none" strike="noStrike" dirty="0" smtClean="0">
                          <a:effectLst/>
                          <a:latin typeface="Arial" panose="020B0604020202020204" pitchFamily="34" charset="0"/>
                          <a:cs typeface="Arial" panose="020B0604020202020204" pitchFamily="34" charset="0"/>
                        </a:rPr>
                        <a:t>5</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l" rtl="0" fontAlgn="ctr">
                        <a:lnSpc>
                          <a:spcPct val="80000"/>
                        </a:lnSpc>
                      </a:pPr>
                      <a:r>
                        <a:rPr lang="en-US" sz="1800" u="none" strike="noStrike" dirty="0" smtClean="0">
                          <a:effectLst/>
                          <a:latin typeface="Arial" panose="020B0604020202020204" pitchFamily="34" charset="0"/>
                          <a:cs typeface="Arial" panose="020B0604020202020204" pitchFamily="34" charset="0"/>
                        </a:rPr>
                        <a:t>France</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r" rtl="0" fontAlgn="ctr">
                        <a:lnSpc>
                          <a:spcPct val="80000"/>
                        </a:lnSpc>
                      </a:pPr>
                      <a:r>
                        <a:rPr lang="en-US" sz="1800" u="none" strike="noStrike" dirty="0" smtClean="0">
                          <a:effectLst/>
                          <a:latin typeface="Arial" panose="020B0604020202020204" pitchFamily="34" charset="0"/>
                          <a:cs typeface="Arial" panose="020B0604020202020204" pitchFamily="34" charset="0"/>
                        </a:rPr>
                        <a:t>1.6</a:t>
                      </a:r>
                      <a:r>
                        <a:rPr lang="en-US" sz="1800" dirty="0" smtClean="0">
                          <a:latin typeface="Arial" panose="020B0604020202020204" pitchFamily="34" charset="0"/>
                          <a:cs typeface="Arial" panose="020B0604020202020204" pitchFamily="34" charset="0"/>
                        </a:rPr>
                        <a:t>b US$</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r>
              <a:tr h="296850">
                <a:tc>
                  <a:txBody>
                    <a:bodyPr/>
                    <a:lstStyle/>
                    <a:p>
                      <a:pPr algn="ctr" rtl="0" fontAlgn="b">
                        <a:lnSpc>
                          <a:spcPct val="80000"/>
                        </a:lnSpc>
                      </a:pPr>
                      <a:r>
                        <a:rPr lang="en-US" sz="1800" u="none" strike="noStrike" dirty="0" smtClean="0">
                          <a:effectLst/>
                          <a:latin typeface="Arial" panose="020B0604020202020204" pitchFamily="34" charset="0"/>
                          <a:cs typeface="Arial" panose="020B0604020202020204" pitchFamily="34" charset="0"/>
                        </a:rPr>
                        <a:t>6</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l" rtl="0" fontAlgn="ctr">
                        <a:lnSpc>
                          <a:spcPct val="80000"/>
                        </a:lnSpc>
                      </a:pPr>
                      <a:r>
                        <a:rPr lang="en-US" sz="1800" dirty="0" smtClean="0">
                          <a:latin typeface="Arial" panose="020B0604020202020204" pitchFamily="34" charset="0"/>
                          <a:cs typeface="Arial" panose="020B0604020202020204" pitchFamily="34" charset="0"/>
                        </a:rPr>
                        <a:t>India</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marL="0" marR="0" lvl="1" indent="0" algn="r" defTabSz="779252" rtl="0" eaLnBrk="1" fontAlgn="ctr" latinLnBrk="0" hangingPunct="1">
                        <a:lnSpc>
                          <a:spcPct val="8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1.5b US$</a:t>
                      </a:r>
                      <a:endParaRPr lang="en-US" sz="1800" dirty="0" smtClean="0">
                        <a:solidFill>
                          <a:schemeClr val="tx1"/>
                        </a:solidFill>
                        <a:latin typeface="Arial" panose="020B0604020202020204" pitchFamily="34" charset="0"/>
                        <a:cs typeface="Arial" panose="020B0604020202020204" pitchFamily="34" charset="0"/>
                      </a:endParaRPr>
                    </a:p>
                  </a:txBody>
                  <a:tcPr marL="36000" marR="36000" marT="18000" marB="0" anchor="ctr"/>
                </a:tc>
              </a:tr>
              <a:tr h="296850">
                <a:tc>
                  <a:txBody>
                    <a:bodyPr/>
                    <a:lstStyle/>
                    <a:p>
                      <a:pPr algn="ctr" rtl="0" fontAlgn="ctr">
                        <a:lnSpc>
                          <a:spcPct val="80000"/>
                        </a:lnSpc>
                      </a:pPr>
                      <a:r>
                        <a:rPr lang="en-US" sz="1800" u="none" strike="noStrike" dirty="0" smtClean="0">
                          <a:effectLst/>
                          <a:latin typeface="Arial" panose="020B0604020202020204" pitchFamily="34" charset="0"/>
                          <a:cs typeface="Arial" panose="020B0604020202020204" pitchFamily="34" charset="0"/>
                        </a:rPr>
                        <a:t>8</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l" rtl="0" fontAlgn="ctr">
                        <a:lnSpc>
                          <a:spcPct val="80000"/>
                        </a:lnSpc>
                      </a:pPr>
                      <a:r>
                        <a:rPr lang="en-US" sz="1800" u="none" strike="noStrike" dirty="0" smtClean="0">
                          <a:effectLst/>
                          <a:latin typeface="Arial" panose="020B0604020202020204" pitchFamily="34" charset="0"/>
                          <a:cs typeface="Arial" panose="020B0604020202020204" pitchFamily="34" charset="0"/>
                        </a:rPr>
                        <a:t>South Korea</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r" rtl="0" fontAlgn="ctr">
                        <a:lnSpc>
                          <a:spcPct val="80000"/>
                        </a:lnSpc>
                      </a:pPr>
                      <a:r>
                        <a:rPr lang="en-US" sz="1800" u="none" strike="noStrike" dirty="0" smtClean="0">
                          <a:effectLst/>
                          <a:latin typeface="Arial" panose="020B0604020202020204" pitchFamily="34" charset="0"/>
                          <a:cs typeface="Arial" panose="020B0604020202020204" pitchFamily="34" charset="0"/>
                        </a:rPr>
                        <a:t>1.4</a:t>
                      </a:r>
                      <a:r>
                        <a:rPr lang="en-US" sz="1800" dirty="0" smtClean="0">
                          <a:latin typeface="Arial" panose="020B0604020202020204" pitchFamily="34" charset="0"/>
                          <a:cs typeface="Arial" panose="020B0604020202020204" pitchFamily="34" charset="0"/>
                        </a:rPr>
                        <a:t>b US$</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r>
              <a:tr h="281800">
                <a:tc>
                  <a:txBody>
                    <a:bodyPr/>
                    <a:lstStyle/>
                    <a:p>
                      <a:pPr algn="ctr" rtl="0" fontAlgn="ctr">
                        <a:lnSpc>
                          <a:spcPct val="80000"/>
                        </a:lnSpc>
                      </a:pPr>
                      <a:r>
                        <a:rPr lang="en-US" sz="1800" u="none" strike="noStrike" dirty="0" smtClean="0">
                          <a:effectLst/>
                          <a:latin typeface="Arial" panose="020B0604020202020204" pitchFamily="34" charset="0"/>
                          <a:cs typeface="Arial" panose="020B0604020202020204" pitchFamily="34" charset="0"/>
                        </a:rPr>
                        <a:t>9</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l" rtl="0" fontAlgn="ctr">
                        <a:lnSpc>
                          <a:spcPct val="80000"/>
                        </a:lnSpc>
                      </a:pPr>
                      <a:r>
                        <a:rPr lang="en-US" sz="1800" u="none" strike="noStrike" dirty="0" smtClean="0">
                          <a:effectLst/>
                          <a:latin typeface="Arial" panose="020B0604020202020204" pitchFamily="34" charset="0"/>
                          <a:cs typeface="Arial" panose="020B0604020202020204" pitchFamily="34" charset="0"/>
                        </a:rPr>
                        <a:t>Russia</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r" rtl="0" fontAlgn="ctr">
                        <a:lnSpc>
                          <a:spcPct val="80000"/>
                        </a:lnSpc>
                      </a:pPr>
                      <a:r>
                        <a:rPr lang="en-US" sz="1800" u="none" strike="noStrike" dirty="0" smtClean="0">
                          <a:effectLst/>
                          <a:latin typeface="Arial" panose="020B0604020202020204" pitchFamily="34" charset="0"/>
                          <a:cs typeface="Arial" panose="020B0604020202020204" pitchFamily="34" charset="0"/>
                        </a:rPr>
                        <a:t>1.4</a:t>
                      </a:r>
                      <a:r>
                        <a:rPr lang="en-US" sz="1800" dirty="0" smtClean="0">
                          <a:latin typeface="Arial" panose="020B0604020202020204" pitchFamily="34" charset="0"/>
                          <a:cs typeface="Arial" panose="020B0604020202020204" pitchFamily="34" charset="0"/>
                        </a:rPr>
                        <a:t>b US$</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r>
              <a:tr h="281800">
                <a:tc>
                  <a:txBody>
                    <a:bodyPr/>
                    <a:lstStyle/>
                    <a:p>
                      <a:pPr algn="ctr" rtl="0" fontAlgn="ctr">
                        <a:lnSpc>
                          <a:spcPct val="80000"/>
                        </a:lnSpc>
                      </a:pPr>
                      <a:r>
                        <a:rPr lang="en-US" sz="1800" u="none" strike="noStrike" dirty="0" smtClean="0">
                          <a:effectLst/>
                          <a:latin typeface="Arial" panose="020B0604020202020204" pitchFamily="34" charset="0"/>
                          <a:cs typeface="Arial" panose="020B0604020202020204" pitchFamily="34" charset="0"/>
                        </a:rPr>
                        <a:t>7</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l" rtl="0" fontAlgn="ctr">
                        <a:lnSpc>
                          <a:spcPct val="80000"/>
                        </a:lnSpc>
                      </a:pPr>
                      <a:r>
                        <a:rPr lang="en-US" sz="1800" u="none" strike="noStrike" dirty="0" smtClean="0">
                          <a:effectLst/>
                          <a:latin typeface="Arial" panose="020B0604020202020204" pitchFamily="34" charset="0"/>
                          <a:cs typeface="Arial" panose="020B0604020202020204" pitchFamily="34" charset="0"/>
                        </a:rPr>
                        <a:t>Germany</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r" rtl="0" fontAlgn="ctr">
                        <a:lnSpc>
                          <a:spcPct val="80000"/>
                        </a:lnSpc>
                      </a:pPr>
                      <a:r>
                        <a:rPr lang="en-US" sz="1800" u="none" strike="noStrike" dirty="0" smtClean="0">
                          <a:effectLst/>
                          <a:latin typeface="Arial" panose="020B0604020202020204" pitchFamily="34" charset="0"/>
                          <a:cs typeface="Arial" panose="020B0604020202020204" pitchFamily="34" charset="0"/>
                        </a:rPr>
                        <a:t>1.3</a:t>
                      </a:r>
                      <a:r>
                        <a:rPr lang="en-US" sz="1800" dirty="0" smtClean="0">
                          <a:latin typeface="Arial" panose="020B0604020202020204" pitchFamily="34" charset="0"/>
                          <a:cs typeface="Arial" panose="020B0604020202020204" pitchFamily="34" charset="0"/>
                        </a:rPr>
                        <a:t>b US$</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r>
              <a:tr h="281800">
                <a:tc>
                  <a:txBody>
                    <a:bodyPr/>
                    <a:lstStyle/>
                    <a:p>
                      <a:pPr algn="ctr" rtl="0" fontAlgn="ctr">
                        <a:lnSpc>
                          <a:spcPct val="80000"/>
                        </a:lnSpc>
                      </a:pPr>
                      <a:r>
                        <a:rPr lang="en-US" sz="1800" u="none" strike="noStrike" dirty="0" smtClean="0">
                          <a:effectLst/>
                          <a:latin typeface="Arial" panose="020B0604020202020204" pitchFamily="34" charset="0"/>
                          <a:cs typeface="Arial" panose="020B0604020202020204" pitchFamily="34" charset="0"/>
                        </a:rPr>
                        <a:t>10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l" rtl="0" fontAlgn="ctr">
                        <a:lnSpc>
                          <a:spcPct val="80000"/>
                        </a:lnSpc>
                      </a:pPr>
                      <a:r>
                        <a:rPr lang="en-US" sz="1800" u="none" strike="noStrike" dirty="0" smtClean="0">
                          <a:effectLst/>
                          <a:latin typeface="Arial" panose="020B0604020202020204" pitchFamily="34" charset="0"/>
                          <a:cs typeface="Arial" panose="020B0604020202020204" pitchFamily="34" charset="0"/>
                        </a:rPr>
                        <a:t>Australia</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c>
                  <a:txBody>
                    <a:bodyPr/>
                    <a:lstStyle/>
                    <a:p>
                      <a:pPr algn="r" rtl="0" fontAlgn="ctr">
                        <a:lnSpc>
                          <a:spcPct val="80000"/>
                        </a:lnSpc>
                      </a:pPr>
                      <a:r>
                        <a:rPr lang="en-US" sz="1800" u="none" strike="noStrike" dirty="0" smtClean="0">
                          <a:effectLst/>
                          <a:latin typeface="Arial" panose="020B0604020202020204" pitchFamily="34" charset="0"/>
                          <a:cs typeface="Arial" panose="020B0604020202020204" pitchFamily="34" charset="0"/>
                        </a:rPr>
                        <a:t>1.1</a:t>
                      </a:r>
                      <a:r>
                        <a:rPr lang="en-US" sz="1800" dirty="0" smtClean="0">
                          <a:latin typeface="Arial" panose="020B0604020202020204" pitchFamily="34" charset="0"/>
                          <a:cs typeface="Arial" panose="020B0604020202020204" pitchFamily="34" charset="0"/>
                        </a:rPr>
                        <a:t>b US$</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18000" marB="0" anchor="ctr"/>
                </a:tc>
              </a:tr>
            </a:tbl>
          </a:graphicData>
        </a:graphic>
      </p:graphicFrame>
      <p:sp>
        <p:nvSpPr>
          <p:cNvPr id="6" name="Rectangle 5"/>
          <p:cNvSpPr/>
          <p:nvPr/>
        </p:nvSpPr>
        <p:spPr>
          <a:xfrm>
            <a:off x="2441275" y="4837582"/>
            <a:ext cx="4553287" cy="240066"/>
          </a:xfrm>
          <a:prstGeom prst="rect">
            <a:avLst/>
          </a:prstGeom>
        </p:spPr>
        <p:txBody>
          <a:bodyPr wrap="square">
            <a:spAutoFit/>
          </a:bodyPr>
          <a:lstStyle/>
          <a:p>
            <a:pPr algn="ctr">
              <a:lnSpc>
                <a:spcPct val="80000"/>
              </a:lnSpc>
            </a:pPr>
            <a:r>
              <a:rPr lang="en-US" sz="1200" dirty="0">
                <a:solidFill>
                  <a:schemeClr val="bg1">
                    <a:lumMod val="95000"/>
                  </a:schemeClr>
                </a:solidFill>
                <a:latin typeface="Calibri" panose="020F0502020204030204" pitchFamily="34" charset="0"/>
              </a:rPr>
              <a:t>http://www.statista.com/statistics/259987/global-box-office-revenue/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2596" y="253152"/>
            <a:ext cx="1524003" cy="338329"/>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1192061014"/>
              </p:ext>
            </p:extLst>
          </p:nvPr>
        </p:nvGraphicFramePr>
        <p:xfrm>
          <a:off x="4489942" y="866899"/>
          <a:ext cx="3697818" cy="3598223"/>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Arrow 9"/>
          <p:cNvSpPr/>
          <p:nvPr/>
        </p:nvSpPr>
        <p:spPr>
          <a:xfrm rot="20614973">
            <a:off x="5712040" y="2017022"/>
            <a:ext cx="1807826" cy="528543"/>
          </a:xfrm>
          <a:prstGeom prst="rightArrow">
            <a:avLst>
              <a:gd name="adj1" fmla="val 64433"/>
              <a:gd name="adj2" fmla="val 55155"/>
            </a:avLst>
          </a:prstGeom>
          <a:solidFill>
            <a:schemeClr val="bg1"/>
          </a:solidFill>
          <a:ln>
            <a:noFill/>
          </a:ln>
          <a:effectLst>
            <a:innerShdw blurRad="38100" dist="12700" dir="13500000">
              <a:prstClr val="black">
                <a:alpha val="80000"/>
              </a:prstClr>
            </a:innerShdw>
          </a:effectLst>
        </p:spPr>
        <p:style>
          <a:lnRef idx="1">
            <a:schemeClr val="accent1"/>
          </a:lnRef>
          <a:fillRef idx="3">
            <a:schemeClr val="accent1"/>
          </a:fillRef>
          <a:effectRef idx="2">
            <a:schemeClr val="accent1"/>
          </a:effectRef>
          <a:fontRef idx="minor">
            <a:schemeClr val="lt1"/>
          </a:fontRef>
        </p:style>
        <p:txBody>
          <a:bodyPr lIns="72000" tIns="36000" rIns="36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b="1">
                <a:solidFill>
                  <a:schemeClr val="accent4">
                    <a:lumMod val="60000"/>
                    <a:lumOff val="40000"/>
                  </a:schemeClr>
                </a:solidFill>
                <a:latin typeface="Arial" pitchFamily="34" charset="0"/>
                <a:cs typeface="Arial" pitchFamily="34" charset="0"/>
              </a:rPr>
              <a:t> 3.8% CAGR</a:t>
            </a:r>
          </a:p>
        </p:txBody>
      </p:sp>
      <p:sp>
        <p:nvSpPr>
          <p:cNvPr id="11" name="TextBox 1"/>
          <p:cNvSpPr txBox="1"/>
          <p:nvPr/>
        </p:nvSpPr>
        <p:spPr>
          <a:xfrm rot="16200000">
            <a:off x="6625347" y="2794333"/>
            <a:ext cx="1535329" cy="32938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chemeClr val="bg1"/>
                </a:solidFill>
              </a:rPr>
              <a:t>billion US$</a:t>
            </a:r>
          </a:p>
        </p:txBody>
      </p:sp>
    </p:spTree>
    <p:extLst>
      <p:ext uri="{BB962C8B-B14F-4D97-AF65-F5344CB8AC3E}">
        <p14:creationId xmlns:p14="http://schemas.microsoft.com/office/powerpoint/2010/main" val="3585896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500"/>
                                        <p:tgtEl>
                                          <p:spTgt spid="9">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down)">
                                      <p:cBhvr>
                                        <p:cTn id="15" dur="500"/>
                                        <p:tgtEl>
                                          <p:spTgt spid="9">
                                            <p:graphicEl>
                                              <a:chart seriesIdx="0" categoryIdx="-4" bldStep="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Opportunity - Film Production</a:t>
            </a:r>
            <a:endParaRPr lang="en-US" dirty="0"/>
          </a:p>
        </p:txBody>
      </p:sp>
      <p:sp>
        <p:nvSpPr>
          <p:cNvPr id="4" name="Content Placeholder 3"/>
          <p:cNvSpPr>
            <a:spLocks noGrp="1"/>
          </p:cNvSpPr>
          <p:nvPr>
            <p:ph sz="half" idx="2"/>
          </p:nvPr>
        </p:nvSpPr>
        <p:spPr>
          <a:xfrm>
            <a:off x="5296395" y="903767"/>
            <a:ext cx="3265714" cy="3725383"/>
          </a:xfrm>
        </p:spPr>
        <p:txBody>
          <a:bodyPr/>
          <a:lstStyle/>
          <a:p>
            <a:endParaRPr lang="en-US" dirty="0" smtClean="0"/>
          </a:p>
          <a:p>
            <a:endParaRPr lang="en-US" dirty="0" smtClean="0"/>
          </a:p>
          <a:p>
            <a:r>
              <a:rPr lang="en-US" sz="2800" dirty="0" smtClean="0"/>
              <a:t>Worldwide </a:t>
            </a:r>
            <a:r>
              <a:rPr lang="en-US" sz="2800" dirty="0"/>
              <a:t>film </a:t>
            </a:r>
            <a:r>
              <a:rPr lang="en-US" sz="2800" dirty="0" smtClean="0"/>
              <a:t>production has </a:t>
            </a:r>
            <a:r>
              <a:rPr lang="en-US" sz="2800" dirty="0"/>
              <a:t>grown </a:t>
            </a:r>
            <a:r>
              <a:rPr lang="en-US" sz="2800" dirty="0" smtClean="0"/>
              <a:t>by over 4% year over year</a:t>
            </a:r>
          </a:p>
        </p:txBody>
      </p:sp>
      <p:sp>
        <p:nvSpPr>
          <p:cNvPr id="13" name="Rectangle 12"/>
          <p:cNvSpPr/>
          <p:nvPr/>
        </p:nvSpPr>
        <p:spPr>
          <a:xfrm>
            <a:off x="2495960" y="4836313"/>
            <a:ext cx="4296726" cy="240066"/>
          </a:xfrm>
          <a:prstGeom prst="rect">
            <a:avLst/>
          </a:prstGeom>
        </p:spPr>
        <p:txBody>
          <a:bodyPr wrap="square">
            <a:spAutoFit/>
          </a:bodyPr>
          <a:lstStyle/>
          <a:p>
            <a:pPr algn="ctr">
              <a:lnSpc>
                <a:spcPct val="80000"/>
              </a:lnSpc>
            </a:pPr>
            <a:r>
              <a:rPr lang="en-US" sz="1200" dirty="0">
                <a:solidFill>
                  <a:schemeClr val="bg1">
                    <a:lumMod val="95000"/>
                  </a:schemeClr>
                </a:solidFill>
                <a:latin typeface="Calibri" panose="020F0502020204030204" pitchFamily="34" charset="0"/>
              </a:rPr>
              <a:t>http://data.uis.unesco.org/index.aspx?queryname=51</a:t>
            </a:r>
          </a:p>
        </p:txBody>
      </p:sp>
      <p:graphicFrame>
        <p:nvGraphicFramePr>
          <p:cNvPr id="8" name="Chart 7"/>
          <p:cNvGraphicFramePr>
            <a:graphicFrameLocks/>
          </p:cNvGraphicFramePr>
          <p:nvPr>
            <p:extLst>
              <p:ext uri="{D42A27DB-BD31-4B8C-83A1-F6EECF244321}">
                <p14:modId xmlns:p14="http://schemas.microsoft.com/office/powerpoint/2010/main" val="927982670"/>
              </p:ext>
            </p:extLst>
          </p:nvPr>
        </p:nvGraphicFramePr>
        <p:xfrm>
          <a:off x="877454" y="964384"/>
          <a:ext cx="3978390" cy="315924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8996" y="141505"/>
            <a:ext cx="1048719" cy="822879"/>
          </a:xfrm>
          <a:prstGeom prst="rect">
            <a:avLst/>
          </a:prstGeom>
        </p:spPr>
      </p:pic>
      <p:sp>
        <p:nvSpPr>
          <p:cNvPr id="10" name="Right Arrow 9"/>
          <p:cNvSpPr/>
          <p:nvPr/>
        </p:nvSpPr>
        <p:spPr>
          <a:xfrm rot="20489901">
            <a:off x="1897389" y="2761278"/>
            <a:ext cx="1747212" cy="491963"/>
          </a:xfrm>
          <a:prstGeom prst="rightArrow">
            <a:avLst>
              <a:gd name="adj1" fmla="val 64433"/>
              <a:gd name="adj2" fmla="val 55155"/>
            </a:avLst>
          </a:prstGeom>
          <a:solidFill>
            <a:schemeClr val="bg1"/>
          </a:solidFill>
          <a:ln>
            <a:noFill/>
          </a:ln>
          <a:effectLst>
            <a:innerShdw blurRad="38100" dist="12700" dir="13500000">
              <a:prstClr val="black">
                <a:alpha val="80000"/>
              </a:prstClr>
            </a:innerShdw>
          </a:effectLst>
        </p:spPr>
        <p:style>
          <a:lnRef idx="1">
            <a:schemeClr val="accent1"/>
          </a:lnRef>
          <a:fillRef idx="3">
            <a:schemeClr val="accent1"/>
          </a:fillRef>
          <a:effectRef idx="2">
            <a:schemeClr val="accent1"/>
          </a:effectRef>
          <a:fontRef idx="minor">
            <a:schemeClr val="lt1"/>
          </a:fontRef>
        </p:style>
        <p:txBody>
          <a:bodyPr lIns="72000" tIns="36000" rIns="36000" bIns="3600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b="1">
                <a:solidFill>
                  <a:schemeClr val="accent6">
                    <a:lumMod val="75000"/>
                  </a:schemeClr>
                </a:solidFill>
                <a:latin typeface="Arial" pitchFamily="34" charset="0"/>
                <a:cs typeface="Arial" pitchFamily="34" charset="0"/>
              </a:rPr>
              <a:t> 4.3% CAGR</a:t>
            </a:r>
          </a:p>
        </p:txBody>
      </p:sp>
    </p:spTree>
    <p:extLst>
      <p:ext uri="{BB962C8B-B14F-4D97-AF65-F5344CB8AC3E}">
        <p14:creationId xmlns:p14="http://schemas.microsoft.com/office/powerpoint/2010/main" val="395834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11" dur="500"/>
                                        <p:tgtEl>
                                          <p:spTgt spid="8">
                                            <p:graphicEl>
                                              <a:chart seriesIdx="0" categoryIdx="-4" bldStep="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2427967"/>
            <a:ext cx="9144000" cy="495300"/>
          </a:xfrm>
          <a:prstGeom prst="rect">
            <a:avLst/>
          </a:prstGeom>
          <a:solidFill>
            <a:schemeClr val="bg1"/>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29" name="Rectangle 28"/>
          <p:cNvSpPr/>
          <p:nvPr/>
        </p:nvSpPr>
        <p:spPr>
          <a:xfrm>
            <a:off x="0" y="3501752"/>
            <a:ext cx="9144000" cy="495300"/>
          </a:xfrm>
          <a:prstGeom prst="rect">
            <a:avLst/>
          </a:prstGeom>
          <a:solidFill>
            <a:schemeClr val="bg1"/>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36" name="Rectangle 35"/>
          <p:cNvSpPr/>
          <p:nvPr/>
        </p:nvSpPr>
        <p:spPr>
          <a:xfrm>
            <a:off x="0" y="1354182"/>
            <a:ext cx="9144000" cy="495300"/>
          </a:xfrm>
          <a:prstGeom prst="rect">
            <a:avLst/>
          </a:prstGeom>
          <a:solidFill>
            <a:schemeClr val="bg1"/>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2" name="Title 1"/>
          <p:cNvSpPr>
            <a:spLocks noGrp="1"/>
          </p:cNvSpPr>
          <p:nvPr>
            <p:ph type="title"/>
          </p:nvPr>
        </p:nvSpPr>
        <p:spPr/>
        <p:txBody>
          <a:bodyPr/>
          <a:lstStyle/>
          <a:p>
            <a:r>
              <a:rPr lang="en-US" dirty="0" smtClean="0"/>
              <a:t>Cloud </a:t>
            </a:r>
            <a:r>
              <a:rPr lang="en-US" dirty="0" smtClean="0">
                <a:sym typeface="Wingdings"/>
              </a:rPr>
              <a:t></a:t>
            </a:r>
            <a:r>
              <a:rPr lang="en-US" dirty="0" smtClean="0"/>
              <a:t> Digital Entertainment</a:t>
            </a:r>
            <a:endParaRPr lang="en-US" dirty="0"/>
          </a:p>
        </p:txBody>
      </p:sp>
      <p:sp>
        <p:nvSpPr>
          <p:cNvPr id="20" name="Content Placeholder 19"/>
          <p:cNvSpPr>
            <a:spLocks noGrp="1"/>
          </p:cNvSpPr>
          <p:nvPr>
            <p:ph sz="half" idx="2"/>
          </p:nvPr>
        </p:nvSpPr>
        <p:spPr/>
        <p:txBody>
          <a:bodyPr/>
          <a:lstStyle/>
          <a:p>
            <a:r>
              <a:rPr lang="en-US" dirty="0" smtClean="0"/>
              <a:t>Video </a:t>
            </a:r>
            <a:r>
              <a:rPr lang="en-US" dirty="0"/>
              <a:t>Editing</a:t>
            </a:r>
          </a:p>
          <a:p>
            <a:r>
              <a:rPr lang="en-US" dirty="0" smtClean="0"/>
              <a:t>Video Entertainment</a:t>
            </a:r>
            <a:endParaRPr lang="en-US" dirty="0"/>
          </a:p>
          <a:p>
            <a:r>
              <a:rPr lang="en-US" dirty="0" smtClean="0"/>
              <a:t>Metadata Databases</a:t>
            </a:r>
            <a:endParaRPr lang="en-US" dirty="0"/>
          </a:p>
          <a:p>
            <a:r>
              <a:rPr lang="en-US" dirty="0"/>
              <a:t>Social Networking</a:t>
            </a:r>
          </a:p>
          <a:p>
            <a:r>
              <a:rPr lang="en-US" dirty="0"/>
              <a:t>Video Delivery </a:t>
            </a:r>
            <a:endParaRPr lang="en-US" dirty="0" smtClean="0"/>
          </a:p>
          <a:p>
            <a:r>
              <a:rPr lang="en-US" dirty="0" smtClean="0"/>
              <a:t>Video Hosting</a:t>
            </a:r>
            <a:endParaRPr lang="en-US" dirty="0"/>
          </a:p>
          <a:p>
            <a:r>
              <a:rPr lang="en-US" dirty="0"/>
              <a:t>Video </a:t>
            </a:r>
            <a:r>
              <a:rPr lang="en-US" dirty="0" smtClean="0"/>
              <a:t>Conferencing</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52598" y="1468805"/>
            <a:ext cx="744071" cy="286002"/>
          </a:xfrm>
          <a:prstGeom prst="rect">
            <a:avLst/>
          </a:prstGeom>
          <a:noFill/>
          <a:ln>
            <a:noFill/>
          </a:ln>
          <a:effectLst>
            <a:outerShdw blurRad="203200" dist="101600" dir="8400000" algn="tl" rotWithShape="0">
              <a:schemeClr val="accent5">
                <a:lumMod val="75000"/>
                <a:alpha val="8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64513" y="2512705"/>
            <a:ext cx="842684" cy="307178"/>
          </a:xfrm>
          <a:prstGeom prst="rect">
            <a:avLst/>
          </a:prstGeom>
          <a:noFill/>
          <a:ln>
            <a:noFill/>
          </a:ln>
          <a:effectLst>
            <a:outerShdw blurRad="203200" dist="101600" dir="8400000" algn="tl" rotWithShape="0">
              <a:schemeClr val="accent5">
                <a:lumMod val="75000"/>
                <a:alpha val="80000"/>
              </a:scheme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49800" y="1468805"/>
            <a:ext cx="749252" cy="247005"/>
          </a:xfrm>
          <a:prstGeom prst="rect">
            <a:avLst/>
          </a:prstGeom>
          <a:noFill/>
          <a:ln>
            <a:noFill/>
          </a:ln>
          <a:effectLst>
            <a:outerShdw blurRad="203200" dist="101600" dir="8400000" algn="tl" rotWithShape="0">
              <a:schemeClr val="accent5">
                <a:lumMod val="75000"/>
                <a:alpha val="80000"/>
              </a:scheme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41566" y="1962943"/>
            <a:ext cx="738892" cy="369446"/>
          </a:xfrm>
          <a:prstGeom prst="rect">
            <a:avLst/>
          </a:prstGeom>
          <a:noFill/>
          <a:ln>
            <a:noFill/>
          </a:ln>
          <a:effectLst>
            <a:outerShdw blurRad="203200" dist="101600" dir="8400000" algn="tl" rotWithShape="0">
              <a:schemeClr val="accent5">
                <a:lumMod val="75000"/>
                <a:alpha val="80000"/>
              </a:schemeClr>
            </a:outerShdw>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415151" y="1809990"/>
            <a:ext cx="780947" cy="585712"/>
          </a:xfrm>
          <a:prstGeom prst="rect">
            <a:avLst/>
          </a:prstGeom>
          <a:noFill/>
          <a:ln>
            <a:noFill/>
          </a:ln>
          <a:effectLst>
            <a:outerShdw blurRad="203200" dist="101600" dir="8400000" algn="tl" rotWithShape="0">
              <a:schemeClr val="accent5">
                <a:lumMod val="75000"/>
                <a:alpha val="80000"/>
              </a:scheme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38514" y="1966789"/>
            <a:ext cx="1079588" cy="361754"/>
          </a:xfrm>
          <a:prstGeom prst="rect">
            <a:avLst/>
          </a:prstGeom>
          <a:noFill/>
          <a:ln>
            <a:noFill/>
          </a:ln>
          <a:effectLst>
            <a:outerShdw blurRad="203200" dist="101600" dir="8400000" algn="tl" rotWithShape="0">
              <a:schemeClr val="accent5">
                <a:lumMod val="75000"/>
                <a:alpha val="80000"/>
              </a:scheme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749180" y="2514906"/>
            <a:ext cx="720000" cy="276001"/>
          </a:xfrm>
          <a:prstGeom prst="rect">
            <a:avLst/>
          </a:prstGeom>
          <a:noFill/>
          <a:ln>
            <a:noFill/>
          </a:ln>
          <a:effectLst>
            <a:outerShdw blurRad="203200" dist="101600" dir="8400000" algn="tl" rotWithShape="0">
              <a:schemeClr val="accent5">
                <a:lumMod val="75000"/>
                <a:alpha val="80000"/>
              </a:schemeClr>
            </a:outerShdw>
          </a:effectLst>
        </p:spPr>
      </p:pic>
      <p:pic>
        <p:nvPicPr>
          <p:cNvPr id="21" name="Picture 2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829664" y="4129565"/>
            <a:ext cx="677533" cy="300148"/>
          </a:xfrm>
          <a:prstGeom prst="rect">
            <a:avLst/>
          </a:prstGeom>
          <a:noFill/>
          <a:ln>
            <a:noFill/>
          </a:ln>
          <a:effectLst>
            <a:outerShdw blurRad="203200" dist="101600" dir="8400000" algn="tl" rotWithShape="0">
              <a:schemeClr val="accent5">
                <a:lumMod val="75000"/>
                <a:alpha val="80000"/>
              </a:schemeClr>
            </a:outerShdw>
          </a:effectLst>
        </p:spPr>
      </p:pic>
      <p:pic>
        <p:nvPicPr>
          <p:cNvPr id="22" name="Picture 2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514752" y="3952671"/>
            <a:ext cx="1123952" cy="653936"/>
          </a:xfrm>
          <a:prstGeom prst="rect">
            <a:avLst/>
          </a:prstGeom>
          <a:noFill/>
          <a:ln>
            <a:noFill/>
          </a:ln>
          <a:effectLst>
            <a:outerShdw blurRad="203200" dist="101600" dir="8400000" algn="tl" rotWithShape="0">
              <a:schemeClr val="accent5">
                <a:lumMod val="75000"/>
                <a:alpha val="80000"/>
              </a:schemeClr>
            </a:outerShdw>
          </a:effectLst>
        </p:spPr>
      </p:pic>
      <p:pic>
        <p:nvPicPr>
          <p:cNvPr id="23" name="Picture 2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466456" y="3001473"/>
            <a:ext cx="1032596" cy="419922"/>
          </a:xfrm>
          <a:prstGeom prst="rect">
            <a:avLst/>
          </a:prstGeom>
          <a:noFill/>
          <a:ln>
            <a:noFill/>
          </a:ln>
          <a:effectLst>
            <a:outerShdw blurRad="203200" dist="101600" dir="8400000" algn="tl" rotWithShape="0">
              <a:schemeClr val="accent5">
                <a:lumMod val="75000"/>
                <a:alpha val="80000"/>
              </a:schemeClr>
            </a:outerShdw>
          </a:effectLst>
        </p:spPr>
      </p:pic>
      <p:pic>
        <p:nvPicPr>
          <p:cNvPr id="24" name="Picture 23"/>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441566" y="3515038"/>
            <a:ext cx="1125386" cy="410320"/>
          </a:xfrm>
          <a:prstGeom prst="rect">
            <a:avLst/>
          </a:prstGeom>
          <a:noFill/>
          <a:ln>
            <a:noFill/>
          </a:ln>
          <a:effectLst>
            <a:outerShdw blurRad="203200" dist="101600" dir="8400000" algn="tl" rotWithShape="0">
              <a:schemeClr val="accent5">
                <a:lumMod val="75000"/>
                <a:alpha val="80000"/>
              </a:schemeClr>
            </a:outerShdw>
          </a:effectLst>
        </p:spPr>
      </p:pic>
      <p:pic>
        <p:nvPicPr>
          <p:cNvPr id="25" name="Picture 24"/>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23900" y="3091293"/>
            <a:ext cx="889928" cy="240280"/>
          </a:xfrm>
          <a:prstGeom prst="rect">
            <a:avLst/>
          </a:prstGeom>
          <a:noFill/>
          <a:ln>
            <a:noFill/>
          </a:ln>
          <a:effectLst>
            <a:outerShdw blurRad="203200" dist="101600" dir="8400000" algn="tl" rotWithShape="0">
              <a:schemeClr val="accent5">
                <a:lumMod val="75000"/>
                <a:alpha val="80000"/>
              </a:schemeClr>
            </a:outerShdw>
          </a:effectLst>
        </p:spPr>
      </p:pic>
      <p:pic>
        <p:nvPicPr>
          <p:cNvPr id="26" name="Picture 25"/>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708984" y="2867508"/>
            <a:ext cx="1748774" cy="687851"/>
          </a:xfrm>
          <a:prstGeom prst="rect">
            <a:avLst/>
          </a:prstGeom>
          <a:noFill/>
          <a:ln>
            <a:noFill/>
          </a:ln>
          <a:effectLst>
            <a:outerShdw blurRad="203200" dist="101600" dir="8400000" algn="tl" rotWithShape="0">
              <a:schemeClr val="accent5">
                <a:lumMod val="75000"/>
                <a:alpha val="80000"/>
              </a:schemeClr>
            </a:outerShdw>
          </a:effectLst>
        </p:spPr>
      </p:pic>
      <p:pic>
        <p:nvPicPr>
          <p:cNvPr id="27" name="Picture 26"/>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2749296" y="3593620"/>
            <a:ext cx="1748774" cy="327312"/>
          </a:xfrm>
          <a:prstGeom prst="rect">
            <a:avLst/>
          </a:prstGeom>
          <a:noFill/>
          <a:ln>
            <a:noFill/>
          </a:ln>
          <a:effectLst>
            <a:outerShdw blurRad="203200" dist="101600" dir="8400000" algn="tl" rotWithShape="0">
              <a:schemeClr val="accent5">
                <a:lumMod val="75000"/>
                <a:alpha val="80000"/>
              </a:schemeClr>
            </a:outerShdw>
          </a:effectLst>
        </p:spPr>
      </p:pic>
      <p:pic>
        <p:nvPicPr>
          <p:cNvPr id="30" name="Picture 29"/>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172783" y="931254"/>
            <a:ext cx="833602" cy="252859"/>
          </a:xfrm>
          <a:prstGeom prst="rect">
            <a:avLst/>
          </a:prstGeom>
          <a:noFill/>
          <a:ln>
            <a:noFill/>
          </a:ln>
          <a:effectLst>
            <a:outerShdw blurRad="203200" dist="101600" dir="8400000" algn="tl" rotWithShape="0">
              <a:schemeClr val="accent5">
                <a:lumMod val="75000"/>
                <a:alpha val="80000"/>
              </a:schemeClr>
            </a:outerShdw>
          </a:effectLst>
        </p:spPr>
      </p:pic>
      <p:pic>
        <p:nvPicPr>
          <p:cNvPr id="31" name="Picture 30"/>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2116362" y="877154"/>
            <a:ext cx="863605" cy="345441"/>
          </a:xfrm>
          <a:prstGeom prst="rect">
            <a:avLst/>
          </a:prstGeom>
          <a:noFill/>
          <a:ln>
            <a:noFill/>
          </a:ln>
          <a:effectLst>
            <a:outerShdw blurRad="203200" dist="101600" dir="8400000" algn="tl" rotWithShape="0">
              <a:schemeClr val="accent5">
                <a:lumMod val="75000"/>
                <a:alpha val="80000"/>
              </a:schemeClr>
            </a:outerShdw>
          </a:effectLst>
        </p:spPr>
      </p:pic>
      <p:pic>
        <p:nvPicPr>
          <p:cNvPr id="32" name="Picture 31"/>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4125216" y="877154"/>
            <a:ext cx="361059" cy="361059"/>
          </a:xfrm>
          <a:prstGeom prst="rect">
            <a:avLst/>
          </a:prstGeom>
          <a:noFill/>
          <a:ln>
            <a:noFill/>
          </a:ln>
          <a:effectLst>
            <a:outerShdw blurRad="203200" dist="101600" dir="8400000" algn="tl" rotWithShape="0">
              <a:schemeClr val="accent5">
                <a:lumMod val="75000"/>
                <a:alpha val="80000"/>
              </a:schemeClr>
            </a:outerShdw>
          </a:effectLst>
        </p:spPr>
      </p:pic>
      <p:pic>
        <p:nvPicPr>
          <p:cNvPr id="33" name="Picture 32"/>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007917" y="842271"/>
            <a:ext cx="439662" cy="439662"/>
          </a:xfrm>
          <a:prstGeom prst="rect">
            <a:avLst/>
          </a:prstGeom>
          <a:noFill/>
          <a:ln>
            <a:noFill/>
          </a:ln>
          <a:effectLst>
            <a:outerShdw blurRad="203200" dist="101600" dir="8400000" algn="tl" rotWithShape="0">
              <a:schemeClr val="accent5">
                <a:lumMod val="75000"/>
                <a:alpha val="80000"/>
              </a:schemeClr>
            </a:outerShdw>
          </a:effectLst>
        </p:spPr>
      </p:pic>
      <p:pic>
        <p:nvPicPr>
          <p:cNvPr id="35" name="Content Placeholder 7"/>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bwMode="auto">
          <a:xfrm>
            <a:off x="1494016" y="870479"/>
            <a:ext cx="369665" cy="358792"/>
          </a:xfrm>
          <a:prstGeom prst="rect">
            <a:avLst/>
          </a:prstGeom>
          <a:noFill/>
          <a:ln>
            <a:noFill/>
          </a:ln>
          <a:effectLst>
            <a:outerShdw blurRad="203200" dist="101600" dir="8400000" algn="tl" rotWithShape="0">
              <a:schemeClr val="accent5">
                <a:lumMod val="75000"/>
                <a:alpha val="8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207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200"/>
                                        <p:tgtEl>
                                          <p:spTgt spid="33"/>
                                        </p:tgtEl>
                                      </p:cBhvr>
                                    </p:animEffect>
                                  </p:childTnLst>
                                </p:cTn>
                              </p:par>
                            </p:childTnLst>
                          </p:cTn>
                        </p:par>
                        <p:par>
                          <p:cTn id="8" fill="hold">
                            <p:stCondLst>
                              <p:cond delay="2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200"/>
                                        <p:tgtEl>
                                          <p:spTgt spid="35"/>
                                        </p:tgtEl>
                                      </p:cBhvr>
                                    </p:animEffect>
                                  </p:childTnLst>
                                </p:cTn>
                              </p:par>
                            </p:childTnLst>
                          </p:cTn>
                        </p:par>
                        <p:par>
                          <p:cTn id="12" fill="hold">
                            <p:stCondLst>
                              <p:cond delay="400"/>
                            </p:stCondLst>
                            <p:childTnLst>
                              <p:par>
                                <p:cTn id="13" presetID="2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200"/>
                                        <p:tgtEl>
                                          <p:spTgt spid="31"/>
                                        </p:tgtEl>
                                      </p:cBhvr>
                                    </p:animEffect>
                                  </p:childTnLst>
                                </p:cTn>
                              </p:par>
                            </p:childTnLst>
                          </p:cTn>
                        </p:par>
                        <p:par>
                          <p:cTn id="16" fill="hold">
                            <p:stCondLst>
                              <p:cond delay="6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200"/>
                                        <p:tgtEl>
                                          <p:spTgt spid="30"/>
                                        </p:tgtEl>
                                      </p:cBhvr>
                                    </p:animEffect>
                                  </p:childTnLst>
                                </p:cTn>
                              </p:par>
                            </p:childTnLst>
                          </p:cTn>
                        </p:par>
                        <p:par>
                          <p:cTn id="20" fill="hold">
                            <p:stCondLst>
                              <p:cond delay="800"/>
                            </p:stCondLst>
                            <p:childTnLst>
                              <p:par>
                                <p:cTn id="21" presetID="2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200"/>
                                        <p:tgtEl>
                                          <p:spTgt spid="32"/>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wipe(left)">
                                      <p:cBhvr>
                                        <p:cTn id="27" dur="200"/>
                                        <p:tgtEl>
                                          <p:spTgt spid="20">
                                            <p:txEl>
                                              <p:pRg st="0" end="0"/>
                                            </p:txEl>
                                          </p:spTgt>
                                        </p:tgtEl>
                                      </p:cBhvr>
                                    </p:animEffect>
                                  </p:childTnLst>
                                </p:cTn>
                              </p:par>
                            </p:childTnLst>
                          </p:cTn>
                        </p:par>
                        <p:par>
                          <p:cTn id="28" fill="hold">
                            <p:stCondLst>
                              <p:cond delay="1200"/>
                            </p:stCondLst>
                            <p:childTnLst>
                              <p:par>
                                <p:cTn id="29" presetID="22" presetClass="entr" presetSubtype="2"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600"/>
                                        <p:tgtEl>
                                          <p:spTgt spid="36"/>
                                        </p:tgtEl>
                                      </p:cBhvr>
                                    </p:animEffect>
                                  </p:childTnLst>
                                </p:cTn>
                              </p:par>
                              <p:par>
                                <p:cTn id="32" presetID="22" presetClass="entr" presetSubtype="2" fill="hold" grpId="0" nodeType="withEffect">
                                  <p:stCondLst>
                                    <p:cond delay="200"/>
                                  </p:stCondLst>
                                  <p:childTnLst>
                                    <p:set>
                                      <p:cBhvr>
                                        <p:cTn id="33" dur="1" fill="hold">
                                          <p:stCondLst>
                                            <p:cond delay="0"/>
                                          </p:stCondLst>
                                        </p:cTn>
                                        <p:tgtEl>
                                          <p:spTgt spid="20">
                                            <p:txEl>
                                              <p:pRg st="1" end="1"/>
                                            </p:txEl>
                                          </p:spTgt>
                                        </p:tgtEl>
                                        <p:attrNameLst>
                                          <p:attrName>style.visibility</p:attrName>
                                        </p:attrNameLst>
                                      </p:cBhvr>
                                      <p:to>
                                        <p:strVal val="visible"/>
                                      </p:to>
                                    </p:set>
                                    <p:animEffect transition="in" filter="wipe(right)">
                                      <p:cBhvr>
                                        <p:cTn id="34" dur="200"/>
                                        <p:tgtEl>
                                          <p:spTgt spid="20">
                                            <p:txEl>
                                              <p:pRg st="1" end="1"/>
                                            </p:txEl>
                                          </p:spTgt>
                                        </p:tgtEl>
                                      </p:cBhvr>
                                    </p:animEffect>
                                  </p:childTnLst>
                                </p:cTn>
                              </p:par>
                              <p:par>
                                <p:cTn id="35" presetID="22" presetClass="entr" presetSubtype="2"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200"/>
                                        <p:tgtEl>
                                          <p:spTgt spid="7"/>
                                        </p:tgtEl>
                                      </p:cBhvr>
                                    </p:animEffect>
                                  </p:childTnLst>
                                </p:cTn>
                              </p:par>
                              <p:par>
                                <p:cTn id="38" presetID="22" presetClass="entr" presetSubtype="2"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right)">
                                      <p:cBhvr>
                                        <p:cTn id="40" dur="200"/>
                                        <p:tgtEl>
                                          <p:spTgt spid="5"/>
                                        </p:tgtEl>
                                      </p:cBhvr>
                                    </p:animEffect>
                                  </p:childTnLst>
                                </p:cTn>
                              </p:par>
                            </p:childTnLst>
                          </p:cTn>
                        </p:par>
                        <p:par>
                          <p:cTn id="41" fill="hold">
                            <p:stCondLst>
                              <p:cond delay="1800"/>
                            </p:stCondLst>
                            <p:childTnLst>
                              <p:par>
                                <p:cTn id="42" presetID="22" presetClass="entr" presetSubtype="8"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200"/>
                                        <p:tgtEl>
                                          <p:spTgt spid="9"/>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200"/>
                                        <p:tgtEl>
                                          <p:spTgt spid="11"/>
                                        </p:tgtEl>
                                      </p:cBhvr>
                                    </p:animEffect>
                                  </p:childTnLst>
                                </p:cTn>
                              </p:par>
                            </p:childTnLst>
                          </p:cTn>
                        </p:par>
                        <p:par>
                          <p:cTn id="49" fill="hold">
                            <p:stCondLst>
                              <p:cond delay="2200"/>
                            </p:stCondLst>
                            <p:childTnLst>
                              <p:par>
                                <p:cTn id="50" presetID="22" presetClass="entr" presetSubtype="8"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200"/>
                                        <p:tgtEl>
                                          <p:spTgt spid="12"/>
                                        </p:tgtEl>
                                      </p:cBhvr>
                                    </p:animEffect>
                                  </p:childTnLst>
                                </p:cTn>
                              </p:par>
                            </p:childTnLst>
                          </p:cTn>
                        </p:par>
                        <p:par>
                          <p:cTn id="53" fill="hold">
                            <p:stCondLst>
                              <p:cond delay="2400"/>
                            </p:stCondLst>
                            <p:childTnLst>
                              <p:par>
                                <p:cTn id="54" presetID="22" presetClass="entr" presetSubtype="8" fill="hold" grpId="0" nodeType="afterEffect">
                                  <p:stCondLst>
                                    <p:cond delay="0"/>
                                  </p:stCondLst>
                                  <p:childTnLst>
                                    <p:set>
                                      <p:cBhvr>
                                        <p:cTn id="55" dur="1" fill="hold">
                                          <p:stCondLst>
                                            <p:cond delay="0"/>
                                          </p:stCondLst>
                                        </p:cTn>
                                        <p:tgtEl>
                                          <p:spTgt spid="20">
                                            <p:txEl>
                                              <p:pRg st="2" end="2"/>
                                            </p:txEl>
                                          </p:spTgt>
                                        </p:tgtEl>
                                        <p:attrNameLst>
                                          <p:attrName>style.visibility</p:attrName>
                                        </p:attrNameLst>
                                      </p:cBhvr>
                                      <p:to>
                                        <p:strVal val="visible"/>
                                      </p:to>
                                    </p:set>
                                    <p:animEffect transition="in" filter="wipe(left)">
                                      <p:cBhvr>
                                        <p:cTn id="56" dur="200"/>
                                        <p:tgtEl>
                                          <p:spTgt spid="20">
                                            <p:txEl>
                                              <p:pRg st="2" end="2"/>
                                            </p:txEl>
                                          </p:spTgt>
                                        </p:tgtEl>
                                      </p:cBhvr>
                                    </p:animEffect>
                                  </p:childTnLst>
                                </p:cTn>
                              </p:par>
                            </p:childTnLst>
                          </p:cTn>
                        </p:par>
                        <p:par>
                          <p:cTn id="57" fill="hold">
                            <p:stCondLst>
                              <p:cond delay="2600"/>
                            </p:stCondLst>
                            <p:childTnLst>
                              <p:par>
                                <p:cTn id="58" presetID="22" presetClass="entr" presetSubtype="2"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right)">
                                      <p:cBhvr>
                                        <p:cTn id="60" dur="600"/>
                                        <p:tgtEl>
                                          <p:spTgt spid="28"/>
                                        </p:tgtEl>
                                      </p:cBhvr>
                                    </p:animEffect>
                                  </p:childTnLst>
                                </p:cTn>
                              </p:par>
                              <p:par>
                                <p:cTn id="61" presetID="22" presetClass="entr" presetSubtype="2" fill="hold" grpId="0" nodeType="withEffect">
                                  <p:stCondLst>
                                    <p:cond delay="200"/>
                                  </p:stCondLst>
                                  <p:childTnLst>
                                    <p:set>
                                      <p:cBhvr>
                                        <p:cTn id="62" dur="1" fill="hold">
                                          <p:stCondLst>
                                            <p:cond delay="0"/>
                                          </p:stCondLst>
                                        </p:cTn>
                                        <p:tgtEl>
                                          <p:spTgt spid="20">
                                            <p:txEl>
                                              <p:pRg st="3" end="3"/>
                                            </p:txEl>
                                          </p:spTgt>
                                        </p:tgtEl>
                                        <p:attrNameLst>
                                          <p:attrName>style.visibility</p:attrName>
                                        </p:attrNameLst>
                                      </p:cBhvr>
                                      <p:to>
                                        <p:strVal val="visible"/>
                                      </p:to>
                                    </p:set>
                                    <p:animEffect transition="in" filter="wipe(right)">
                                      <p:cBhvr>
                                        <p:cTn id="63" dur="200"/>
                                        <p:tgtEl>
                                          <p:spTgt spid="20">
                                            <p:txEl>
                                              <p:pRg st="3" end="3"/>
                                            </p:txEl>
                                          </p:spTgt>
                                        </p:tgtEl>
                                      </p:cBhvr>
                                    </p:animEffect>
                                  </p:childTnLst>
                                </p:cTn>
                              </p:par>
                              <p:par>
                                <p:cTn id="64" presetID="22" presetClass="entr" presetSubtype="2"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right)">
                                      <p:cBhvr>
                                        <p:cTn id="66" dur="200"/>
                                        <p:tgtEl>
                                          <p:spTgt spid="13"/>
                                        </p:tgtEl>
                                      </p:cBhvr>
                                    </p:animEffect>
                                  </p:childTnLst>
                                </p:cTn>
                              </p:par>
                              <p:par>
                                <p:cTn id="67" presetID="22" presetClass="entr" presetSubtype="2" fill="hold"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right)">
                                      <p:cBhvr>
                                        <p:cTn id="69" dur="200"/>
                                        <p:tgtEl>
                                          <p:spTgt spid="6"/>
                                        </p:tgtEl>
                                      </p:cBhvr>
                                    </p:animEffect>
                                  </p:childTnLst>
                                </p:cTn>
                              </p:par>
                            </p:childTnLst>
                          </p:cTn>
                        </p:par>
                        <p:par>
                          <p:cTn id="70" fill="hold">
                            <p:stCondLst>
                              <p:cond delay="3200"/>
                            </p:stCondLst>
                            <p:childTnLst>
                              <p:par>
                                <p:cTn id="71" presetID="22" presetClass="entr" presetSubtype="8"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200"/>
                                        <p:tgtEl>
                                          <p:spTgt spid="25"/>
                                        </p:tgtEl>
                                      </p:cBhvr>
                                    </p:animEffect>
                                  </p:childTnLst>
                                </p:cTn>
                              </p:par>
                            </p:childTnLst>
                          </p:cTn>
                        </p:par>
                        <p:par>
                          <p:cTn id="74" fill="hold">
                            <p:stCondLst>
                              <p:cond delay="3400"/>
                            </p:stCondLst>
                            <p:childTnLst>
                              <p:par>
                                <p:cTn id="75" presetID="22" presetClass="entr" presetSubtype="8"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left)">
                                      <p:cBhvr>
                                        <p:cTn id="77" dur="200"/>
                                        <p:tgtEl>
                                          <p:spTgt spid="26"/>
                                        </p:tgtEl>
                                      </p:cBhvr>
                                    </p:animEffect>
                                  </p:childTnLst>
                                </p:cTn>
                              </p:par>
                            </p:childTnLst>
                          </p:cTn>
                        </p:par>
                        <p:par>
                          <p:cTn id="78" fill="hold">
                            <p:stCondLst>
                              <p:cond delay="3600"/>
                            </p:stCondLst>
                            <p:childTnLst>
                              <p:par>
                                <p:cTn id="79" presetID="22" presetClass="entr" presetSubtype="8"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
                                        <p:tgtEl>
                                          <p:spTgt spid="23"/>
                                        </p:tgtEl>
                                      </p:cBhvr>
                                    </p:animEffect>
                                  </p:childTnLst>
                                </p:cTn>
                              </p:par>
                            </p:childTnLst>
                          </p:cTn>
                        </p:par>
                        <p:par>
                          <p:cTn id="82" fill="hold">
                            <p:stCondLst>
                              <p:cond delay="3800"/>
                            </p:stCondLst>
                            <p:childTnLst>
                              <p:par>
                                <p:cTn id="83" presetID="22" presetClass="entr" presetSubtype="8" fill="hold" grpId="0" nodeType="afterEffect">
                                  <p:stCondLst>
                                    <p:cond delay="0"/>
                                  </p:stCondLst>
                                  <p:childTnLst>
                                    <p:set>
                                      <p:cBhvr>
                                        <p:cTn id="84" dur="1" fill="hold">
                                          <p:stCondLst>
                                            <p:cond delay="0"/>
                                          </p:stCondLst>
                                        </p:cTn>
                                        <p:tgtEl>
                                          <p:spTgt spid="20">
                                            <p:txEl>
                                              <p:pRg st="4" end="4"/>
                                            </p:txEl>
                                          </p:spTgt>
                                        </p:tgtEl>
                                        <p:attrNameLst>
                                          <p:attrName>style.visibility</p:attrName>
                                        </p:attrNameLst>
                                      </p:cBhvr>
                                      <p:to>
                                        <p:strVal val="visible"/>
                                      </p:to>
                                    </p:set>
                                    <p:animEffect transition="in" filter="wipe(left)">
                                      <p:cBhvr>
                                        <p:cTn id="85" dur="200"/>
                                        <p:tgtEl>
                                          <p:spTgt spid="20">
                                            <p:txEl>
                                              <p:pRg st="4" end="4"/>
                                            </p:txEl>
                                          </p:spTgt>
                                        </p:tgtEl>
                                      </p:cBhvr>
                                    </p:animEffect>
                                  </p:childTnLst>
                                </p:cTn>
                              </p:par>
                            </p:childTnLst>
                          </p:cTn>
                        </p:par>
                        <p:par>
                          <p:cTn id="86" fill="hold">
                            <p:stCondLst>
                              <p:cond delay="4000"/>
                            </p:stCondLst>
                            <p:childTnLst>
                              <p:par>
                                <p:cTn id="87" presetID="22" presetClass="entr" presetSubtype="2"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right)">
                                      <p:cBhvr>
                                        <p:cTn id="89" dur="600"/>
                                        <p:tgtEl>
                                          <p:spTgt spid="29"/>
                                        </p:tgtEl>
                                      </p:cBhvr>
                                    </p:animEffect>
                                  </p:childTnLst>
                                </p:cTn>
                              </p:par>
                              <p:par>
                                <p:cTn id="90" presetID="22" presetClass="entr" presetSubtype="2" fill="hold" grpId="0" nodeType="withEffect">
                                  <p:stCondLst>
                                    <p:cond delay="200"/>
                                  </p:stCondLst>
                                  <p:childTnLst>
                                    <p:set>
                                      <p:cBhvr>
                                        <p:cTn id="91" dur="1" fill="hold">
                                          <p:stCondLst>
                                            <p:cond delay="0"/>
                                          </p:stCondLst>
                                        </p:cTn>
                                        <p:tgtEl>
                                          <p:spTgt spid="20">
                                            <p:txEl>
                                              <p:pRg st="5" end="5"/>
                                            </p:txEl>
                                          </p:spTgt>
                                        </p:tgtEl>
                                        <p:attrNameLst>
                                          <p:attrName>style.visibility</p:attrName>
                                        </p:attrNameLst>
                                      </p:cBhvr>
                                      <p:to>
                                        <p:strVal val="visible"/>
                                      </p:to>
                                    </p:set>
                                    <p:animEffect transition="in" filter="wipe(right)">
                                      <p:cBhvr>
                                        <p:cTn id="92" dur="200"/>
                                        <p:tgtEl>
                                          <p:spTgt spid="20">
                                            <p:txEl>
                                              <p:pRg st="5" end="5"/>
                                            </p:txEl>
                                          </p:spTgt>
                                        </p:tgtEl>
                                      </p:cBhvr>
                                    </p:animEffect>
                                  </p:childTnLst>
                                </p:cTn>
                              </p:par>
                              <p:par>
                                <p:cTn id="93" presetID="22" presetClass="entr" presetSubtype="2"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right)">
                                      <p:cBhvr>
                                        <p:cTn id="95" dur="200"/>
                                        <p:tgtEl>
                                          <p:spTgt spid="27"/>
                                        </p:tgtEl>
                                      </p:cBhvr>
                                    </p:animEffect>
                                  </p:childTnLst>
                                </p:cTn>
                              </p:par>
                              <p:par>
                                <p:cTn id="96" presetID="22" presetClass="entr" presetSubtype="2" fill="hold"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wipe(right)">
                                      <p:cBhvr>
                                        <p:cTn id="98" dur="200"/>
                                        <p:tgtEl>
                                          <p:spTgt spid="24"/>
                                        </p:tgtEl>
                                      </p:cBhvr>
                                    </p:animEffect>
                                  </p:childTnLst>
                                </p:cTn>
                              </p:par>
                            </p:childTnLst>
                          </p:cTn>
                        </p:par>
                        <p:par>
                          <p:cTn id="99" fill="hold">
                            <p:stCondLst>
                              <p:cond delay="4600"/>
                            </p:stCondLst>
                            <p:childTnLst>
                              <p:par>
                                <p:cTn id="100" presetID="22" presetClass="entr" presetSubtype="8" fill="hold"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left)">
                                      <p:cBhvr>
                                        <p:cTn id="102" dur="200"/>
                                        <p:tgtEl>
                                          <p:spTgt spid="21"/>
                                        </p:tgtEl>
                                      </p:cBhvr>
                                    </p:animEffect>
                                  </p:childTnLst>
                                </p:cTn>
                              </p:par>
                            </p:childTnLst>
                          </p:cTn>
                        </p:par>
                        <p:par>
                          <p:cTn id="103" fill="hold">
                            <p:stCondLst>
                              <p:cond delay="4800"/>
                            </p:stCondLst>
                            <p:childTnLst>
                              <p:par>
                                <p:cTn id="104" presetID="22" presetClass="entr" presetSubtype="8" fill="hold"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ipe(left)">
                                      <p:cBhvr>
                                        <p:cTn id="106" dur="200"/>
                                        <p:tgtEl>
                                          <p:spTgt spid="22"/>
                                        </p:tgtEl>
                                      </p:cBhvr>
                                    </p:animEffect>
                                  </p:childTnLst>
                                </p:cTn>
                              </p:par>
                            </p:childTnLst>
                          </p:cTn>
                        </p:par>
                        <p:par>
                          <p:cTn id="107" fill="hold">
                            <p:stCondLst>
                              <p:cond delay="5000"/>
                            </p:stCondLst>
                            <p:childTnLst>
                              <p:par>
                                <p:cTn id="108" presetID="22" presetClass="entr" presetSubtype="8" fill="hold" grpId="0" nodeType="afterEffect">
                                  <p:stCondLst>
                                    <p:cond delay="0"/>
                                  </p:stCondLst>
                                  <p:childTnLst>
                                    <p:set>
                                      <p:cBhvr>
                                        <p:cTn id="109" dur="1" fill="hold">
                                          <p:stCondLst>
                                            <p:cond delay="0"/>
                                          </p:stCondLst>
                                        </p:cTn>
                                        <p:tgtEl>
                                          <p:spTgt spid="20">
                                            <p:txEl>
                                              <p:pRg st="6" end="6"/>
                                            </p:txEl>
                                          </p:spTgt>
                                        </p:tgtEl>
                                        <p:attrNameLst>
                                          <p:attrName>style.visibility</p:attrName>
                                        </p:attrNameLst>
                                      </p:cBhvr>
                                      <p:to>
                                        <p:strVal val="visible"/>
                                      </p:to>
                                    </p:set>
                                    <p:animEffect transition="in" filter="wipe(left)">
                                      <p:cBhvr>
                                        <p:cTn id="110" dur="2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6" grpId="0" animBg="1"/>
      <p:bldP spid="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Opportunity – Gaming</a:t>
            </a:r>
            <a:endParaRPr lang="en-US" dirty="0"/>
          </a:p>
        </p:txBody>
      </p:sp>
      <p:sp>
        <p:nvSpPr>
          <p:cNvPr id="2" name="Content Placeholder 1"/>
          <p:cNvSpPr>
            <a:spLocks noGrp="1"/>
          </p:cNvSpPr>
          <p:nvPr>
            <p:ph idx="1"/>
          </p:nvPr>
        </p:nvSpPr>
        <p:spPr/>
        <p:txBody>
          <a:bodyPr/>
          <a:lstStyle/>
          <a:p>
            <a:pPr lvl="2"/>
            <a:endParaRPr lang="en-US" dirty="0" smtClean="0"/>
          </a:p>
          <a:p>
            <a:r>
              <a:rPr lang="en-US" sz="2800" dirty="0" smtClean="0"/>
              <a:t>The global game</a:t>
            </a:r>
            <a:br>
              <a:rPr lang="en-US" sz="2800" dirty="0" smtClean="0"/>
            </a:br>
            <a:r>
              <a:rPr lang="en-US" sz="2800" dirty="0" smtClean="0"/>
              <a:t>industry has</a:t>
            </a:r>
            <a:br>
              <a:rPr lang="en-US" sz="2800" dirty="0" smtClean="0"/>
            </a:br>
            <a:r>
              <a:rPr lang="en-US" sz="2800" dirty="0" smtClean="0"/>
              <a:t>performed</a:t>
            </a:r>
            <a:br>
              <a:rPr lang="en-US" sz="2800" dirty="0" smtClean="0"/>
            </a:br>
            <a:r>
              <a:rPr lang="en-US" sz="2800" dirty="0" smtClean="0"/>
              <a:t>extremely well</a:t>
            </a:r>
            <a:br>
              <a:rPr lang="en-US" sz="2800" dirty="0" smtClean="0"/>
            </a:br>
            <a:r>
              <a:rPr lang="en-US" sz="2800" dirty="0" smtClean="0"/>
              <a:t>over the</a:t>
            </a:r>
            <a:br>
              <a:rPr lang="en-US" sz="2800" dirty="0" smtClean="0"/>
            </a:br>
            <a:r>
              <a:rPr lang="en-US" sz="2800" dirty="0" smtClean="0"/>
              <a:t>last decade</a:t>
            </a:r>
          </a:p>
          <a:p>
            <a:pPr lvl="1"/>
            <a:r>
              <a:rPr lang="en-US" sz="2400" dirty="0" smtClean="0"/>
              <a:t>PWC, Gartner, </a:t>
            </a:r>
            <a:r>
              <a:rPr lang="en-US" sz="2400" dirty="0" err="1" smtClean="0"/>
              <a:t>iDate</a:t>
            </a:r>
            <a:endParaRPr lang="en-US" sz="2400" dirty="0" smtClean="0"/>
          </a:p>
        </p:txBody>
      </p:sp>
      <p:sp>
        <p:nvSpPr>
          <p:cNvPr id="9" name="Rectangle 8"/>
          <p:cNvSpPr/>
          <p:nvPr/>
        </p:nvSpPr>
        <p:spPr>
          <a:xfrm>
            <a:off x="3246081" y="4790082"/>
            <a:ext cx="2487722" cy="243785"/>
          </a:xfrm>
          <a:prstGeom prst="rect">
            <a:avLst/>
          </a:prstGeom>
        </p:spPr>
        <p:txBody>
          <a:bodyPr wrap="square">
            <a:spAutoFit/>
          </a:bodyPr>
          <a:lstStyle/>
          <a:p>
            <a:pPr>
              <a:lnSpc>
                <a:spcPct val="80000"/>
              </a:lnSpc>
            </a:pPr>
            <a:r>
              <a:rPr lang="en-US" sz="1200" dirty="0">
                <a:solidFill>
                  <a:schemeClr val="bg1">
                    <a:lumMod val="95000"/>
                  </a:schemeClr>
                </a:solidFill>
                <a:latin typeface="Calibri" panose="020F0502020204030204" pitchFamily="34" charset="0"/>
              </a:rPr>
              <a:t>Sources: PWC, Gartner, Digi-Capital</a:t>
            </a:r>
          </a:p>
        </p:txBody>
      </p:sp>
      <p:graphicFrame>
        <p:nvGraphicFramePr>
          <p:cNvPr id="11" name="Chart 10"/>
          <p:cNvGraphicFramePr>
            <a:graphicFrameLocks/>
          </p:cNvGraphicFramePr>
          <p:nvPr>
            <p:extLst>
              <p:ext uri="{D42A27DB-BD31-4B8C-83A1-F6EECF244321}">
                <p14:modId xmlns:p14="http://schemas.microsoft.com/office/powerpoint/2010/main" val="257158283"/>
              </p:ext>
            </p:extLst>
          </p:nvPr>
        </p:nvGraphicFramePr>
        <p:xfrm>
          <a:off x="3526972" y="844832"/>
          <a:ext cx="5094476" cy="3687224"/>
        </p:xfrm>
        <a:graphic>
          <a:graphicData uri="http://schemas.openxmlformats.org/drawingml/2006/chart">
            <c:chart xmlns:c="http://schemas.openxmlformats.org/drawingml/2006/chart" xmlns:r="http://schemas.openxmlformats.org/officeDocument/2006/relationships" r:id="rId3"/>
          </a:graphicData>
        </a:graphic>
      </p:graphicFrame>
      <p:sp>
        <p:nvSpPr>
          <p:cNvPr id="12" name="Right Arrow 11"/>
          <p:cNvSpPr/>
          <p:nvPr/>
        </p:nvSpPr>
        <p:spPr>
          <a:xfrm rot="20857880">
            <a:off x="4537369" y="2081409"/>
            <a:ext cx="1786643" cy="636435"/>
          </a:xfrm>
          <a:prstGeom prst="rightArrow">
            <a:avLst>
              <a:gd name="adj1" fmla="val 64433"/>
              <a:gd name="adj2" fmla="val 55155"/>
            </a:avLst>
          </a:prstGeom>
          <a:solidFill>
            <a:schemeClr val="bg1"/>
          </a:solidFill>
          <a:ln>
            <a:noFill/>
          </a:ln>
          <a:effectLst>
            <a:innerShdw blurRad="38100" dist="12700" dir="13500000">
              <a:prstClr val="black">
                <a:alpha val="80000"/>
              </a:prstClr>
            </a:innerShdw>
          </a:effectLst>
        </p:spPr>
        <p:style>
          <a:lnRef idx="1">
            <a:schemeClr val="accent1"/>
          </a:lnRef>
          <a:fillRef idx="3">
            <a:schemeClr val="accent1"/>
          </a:fillRef>
          <a:effectRef idx="2">
            <a:schemeClr val="accent1"/>
          </a:effectRef>
          <a:fontRef idx="minor">
            <a:schemeClr val="lt1"/>
          </a:fontRef>
        </p:style>
        <p:txBody>
          <a:bodyPr lIns="72000" tIns="36000" rIns="36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b="1">
                <a:solidFill>
                  <a:schemeClr val="accent3">
                    <a:lumMod val="75000"/>
                  </a:schemeClr>
                </a:solidFill>
                <a:latin typeface="Arial" pitchFamily="34" charset="0"/>
                <a:cs typeface="Arial" pitchFamily="34" charset="0"/>
              </a:rPr>
              <a:t>10.1% CAGR</a:t>
            </a:r>
          </a:p>
        </p:txBody>
      </p:sp>
    </p:spTree>
    <p:extLst>
      <p:ext uri="{BB962C8B-B14F-4D97-AF65-F5344CB8AC3E}">
        <p14:creationId xmlns:p14="http://schemas.microsoft.com/office/powerpoint/2010/main" val="1171549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500"/>
                                        <p:tgtEl>
                                          <p:spTgt spid="11">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down)">
                                      <p:cBhvr>
                                        <p:cTn id="11" dur="500"/>
                                        <p:tgtEl>
                                          <p:spTgt spid="11">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down)">
                                      <p:cBhvr>
                                        <p:cTn id="15" dur="500"/>
                                        <p:tgtEl>
                                          <p:spTgt spid="11">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wipe(down)">
                                      <p:cBhvr>
                                        <p:cTn id="19" dur="500"/>
                                        <p:tgtEl>
                                          <p:spTgt spid="11">
                                            <p:graphicEl>
                                              <a:chart seriesIdx="2" categoryIdx="-4" bldStep="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graphicEl>
                                              <a:chart seriesIdx="3" categoryIdx="-4" bldStep="series"/>
                                            </p:graphicEl>
                                          </p:spTgt>
                                        </p:tgtEl>
                                        <p:attrNameLst>
                                          <p:attrName>style.visibility</p:attrName>
                                        </p:attrNameLst>
                                      </p:cBhvr>
                                      <p:to>
                                        <p:strVal val="visible"/>
                                      </p:to>
                                    </p:set>
                                    <p:animEffect transition="in" filter="wipe(down)">
                                      <p:cBhvr>
                                        <p:cTn id="23" dur="500"/>
                                        <p:tgtEl>
                                          <p:spTgt spid="11">
                                            <p:graphicEl>
                                              <a:chart seriesIdx="3" categoryIdx="-4" bldStep="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1">
                                            <p:graphicEl>
                                              <a:chart seriesIdx="4" categoryIdx="-4" bldStep="series"/>
                                            </p:graphicEl>
                                          </p:spTgt>
                                        </p:tgtEl>
                                        <p:attrNameLst>
                                          <p:attrName>style.visibility</p:attrName>
                                        </p:attrNameLst>
                                      </p:cBhvr>
                                      <p:to>
                                        <p:strVal val="visible"/>
                                      </p:to>
                                    </p:set>
                                    <p:animEffect transition="in" filter="wipe(down)">
                                      <p:cBhvr>
                                        <p:cTn id="27" dur="500"/>
                                        <p:tgtEl>
                                          <p:spTgt spid="11">
                                            <p:graphicEl>
                                              <a:chart seriesIdx="4" categoryIdx="-4" bldStep="series"/>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1">
                                            <p:graphicEl>
                                              <a:chart seriesIdx="5" categoryIdx="-4" bldStep="series"/>
                                            </p:graphicEl>
                                          </p:spTgt>
                                        </p:tgtEl>
                                        <p:attrNameLst>
                                          <p:attrName>style.visibility</p:attrName>
                                        </p:attrNameLst>
                                      </p:cBhvr>
                                      <p:to>
                                        <p:strVal val="visible"/>
                                      </p:to>
                                    </p:set>
                                    <p:animEffect transition="in" filter="wipe(down)">
                                      <p:cBhvr>
                                        <p:cTn id="31" dur="500"/>
                                        <p:tgtEl>
                                          <p:spTgt spid="11">
                                            <p:graphicEl>
                                              <a:chart seriesIdx="5" categoryIdx="-4" bldStep="series"/>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p:bldSub>
      </p:bldGraphic>
      <p:bldP spid="12" grpId="0" animBg="1"/>
    </p:bldLst>
  </p:timing>
</p:sld>
</file>

<file path=ppt/theme/theme1.xml><?xml version="1.0" encoding="utf-8"?>
<a:theme xmlns:a="http://schemas.openxmlformats.org/drawingml/2006/main" name="Gabriel Dusil">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ED9E5"/>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20000"/>
          </a:schemeClr>
        </a:solidFill>
        <a:ln>
          <a:solidFill>
            <a:schemeClr val="accent1"/>
          </a:solidFill>
        </a:ln>
      </a:spPr>
      <a:bodyPr vert="horz" wrap="square" lIns="0" tIns="0" rIns="0" bIns="0" rtlCol="0" anchor="ctr">
        <a:noAutofit/>
      </a:bodyPr>
      <a:lstStyle>
        <a:defPPr algn="r">
          <a:lnSpc>
            <a:spcPct val="80000"/>
          </a:lnSpc>
          <a:defRPr sz="2400" b="0" i="0" dirty="0" smtClean="0">
            <a:solidFill>
              <a:schemeClr val="accent5">
                <a:lumMod val="50000"/>
              </a:schemeClr>
            </a:solidFill>
            <a:effectLst/>
            <a:ea typeface="Segoe UI" pitchFamily="34" charset="0"/>
          </a:defRPr>
        </a:defPPr>
      </a:lstStyle>
    </a:spDef>
    <a:lnDef>
      <a:spPr>
        <a:ln w="3175">
          <a:solidFill>
            <a:schemeClr val="accent1">
              <a:lumMod val="60000"/>
              <a:lumOff val="40000"/>
              <a:alpha val="40000"/>
            </a:schemeClr>
          </a:solidFill>
          <a:tailEnd type="none" w="sm" len="med"/>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smtClean="0">
            <a:solidFill>
              <a:schemeClr val="bg1"/>
            </a:solidFill>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Gabriel Dusil</Template>
  <TotalTime>17333</TotalTime>
  <Words>1258</Words>
  <Application>Microsoft Office PowerPoint</Application>
  <PresentationFormat>On-screen Show (16:9)</PresentationFormat>
  <Paragraphs>184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Gabriel Dusil</vt:lpstr>
      <vt:lpstr>Entertainment Streaming Opportunities </vt:lpstr>
      <vt:lpstr>Entertainment Streaming Opportunities    Download the Recorded Video Presentation or the Native PowerPoint Slides, here:  • http://dusil.com/</vt:lpstr>
      <vt:lpstr>Agenda - COBS</vt:lpstr>
      <vt:lpstr>Challenge – USA Cinema</vt:lpstr>
      <vt:lpstr>Opportunity – International Cinema</vt:lpstr>
      <vt:lpstr>Opportunity – Int’l Cinema Forecast</vt:lpstr>
      <vt:lpstr>Opportunity - Film Production</vt:lpstr>
      <vt:lpstr>Cloud  Digital Entertainment</vt:lpstr>
      <vt:lpstr>Opportunity – Gaming</vt:lpstr>
      <vt:lpstr>Opportunity – Music Industry </vt:lpstr>
      <vt:lpstr>Cloud  Computing &amp; Communications</vt:lpstr>
      <vt:lpstr>Opportunity – Growth in TV &amp; VoD</vt:lpstr>
      <vt:lpstr>Opportunity – Global Entertainment</vt:lpstr>
      <vt:lpstr>PowerPoint Presentation</vt:lpstr>
      <vt:lpstr>Opportunity – Global Entertainment</vt:lpstr>
      <vt:lpstr>PowerPoint Presentation</vt:lpstr>
      <vt:lpstr>Opportunity – Market by Industry</vt:lpstr>
      <vt:lpstr>PowerPoint Presentation</vt:lpstr>
      <vt:lpstr>Synopsis – Entertainment Streaming   Opportunities</vt:lpstr>
      <vt:lpstr>Tags – Entertainment Streaming   Opportunities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Gabriel Dusil - Master</dc:title>
  <dc:creator>Gabriel Dusil</dc:creator>
  <cp:lastModifiedBy>Gabriel Dusil</cp:lastModifiedBy>
  <cp:revision>1800</cp:revision>
  <dcterms:created xsi:type="dcterms:W3CDTF">2013-04-29T14:53:51Z</dcterms:created>
  <dcterms:modified xsi:type="dcterms:W3CDTF">2015-01-22T20:53:41Z</dcterms:modified>
</cp:coreProperties>
</file>