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135" r:id="rId2"/>
    <p:sldId id="2145" r:id="rId3"/>
    <p:sldId id="2114" r:id="rId4"/>
    <p:sldId id="2115" r:id="rId5"/>
    <p:sldId id="2116" r:id="rId6"/>
    <p:sldId id="2117" r:id="rId7"/>
    <p:sldId id="2118" r:id="rId8"/>
    <p:sldId id="2119" r:id="rId9"/>
    <p:sldId id="2120" r:id="rId10"/>
    <p:sldId id="2121" r:id="rId11"/>
    <p:sldId id="2122" r:id="rId12"/>
    <p:sldId id="2123" r:id="rId13"/>
    <p:sldId id="2124" r:id="rId14"/>
    <p:sldId id="2125" r:id="rId15"/>
    <p:sldId id="2126" r:id="rId16"/>
    <p:sldId id="2159" r:id="rId17"/>
    <p:sldId id="2128"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0F8F8"/>
    <a:srgbClr val="003300"/>
    <a:srgbClr val="500000"/>
    <a:srgbClr val="83BC7A"/>
    <a:srgbClr val="339933"/>
    <a:srgbClr val="6C4800"/>
    <a:srgbClr val="663300"/>
    <a:srgbClr val="996600"/>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3464" autoAdjust="0"/>
    <p:restoredTop sz="77839" autoAdjust="0"/>
  </p:normalViewPr>
  <p:slideViewPr>
    <p:cSldViewPr snapToGrid="0">
      <p:cViewPr>
        <p:scale>
          <a:sx n="110" d="100"/>
          <a:sy n="110" d="100"/>
        </p:scale>
        <p:origin x="-1518" y="-198"/>
      </p:cViewPr>
      <p:guideLst>
        <p:guide orient="horz" pos="1620"/>
        <p:guide pos="2880"/>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anose="020F0502020204030204" pitchFamily="34" charset="0"/>
              </a:defRPr>
            </a:lvl1pPr>
          </a:lstStyle>
          <a:p>
            <a:fld id="{010EF2B9-30CB-4775-8894-17A83AFA69E9}" type="datetimeFigureOut">
              <a:rPr lang="en-US" smtClean="0"/>
              <a:pPr/>
              <a:t>15-Jan-22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DD076A9B-7EFC-4D9F-9BF2-E762550033F8}" type="slidenum">
              <a:rPr lang="en-US" smtClean="0"/>
              <a:pPr/>
              <a:t>‹#›</a:t>
            </a:fld>
            <a:endParaRPr lang="en-US" dirty="0"/>
          </a:p>
        </p:txBody>
      </p:sp>
    </p:spTree>
    <p:extLst>
      <p:ext uri="{BB962C8B-B14F-4D97-AF65-F5344CB8AC3E}">
        <p14:creationId xmlns:p14="http://schemas.microsoft.com/office/powerpoint/2010/main" val="2190997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Internet-Draft" TargetMode="External"/><Relationship Id="rId7" Type="http://schemas.openxmlformats.org/officeDocument/2006/relationships/hyperlink" Target="http://www.nbcolympics.com/video"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iis.net/getstarted/IntegratedMediaPlatform" TargetMode="External"/><Relationship Id="rId5" Type="http://schemas.openxmlformats.org/officeDocument/2006/relationships/hyperlink" Target="http://184.168.176.117/reports-public/Adobe/20111116-fMP4-Adobe-Microsoft.pdf" TargetMode="External"/><Relationship Id="rId4" Type="http://schemas.openxmlformats.org/officeDocument/2006/relationships/hyperlink" Target="http://en.wikipedia.org/wiki/IETF"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1</a:t>
            </a:fld>
            <a:endParaRPr lang="en-US" dirty="0"/>
          </a:p>
        </p:txBody>
      </p:sp>
    </p:spTree>
    <p:extLst>
      <p:ext uri="{BB962C8B-B14F-4D97-AF65-F5344CB8AC3E}">
        <p14:creationId xmlns:p14="http://schemas.microsoft.com/office/powerpoint/2010/main" val="385768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10</a:t>
            </a:fld>
            <a:endParaRPr lang="en-US" dirty="0"/>
          </a:p>
        </p:txBody>
      </p:sp>
    </p:spTree>
    <p:extLst>
      <p:ext uri="{BB962C8B-B14F-4D97-AF65-F5344CB8AC3E}">
        <p14:creationId xmlns:p14="http://schemas.microsoft.com/office/powerpoint/2010/main" val="2304790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Calibri" panose="020F0502020204030204" pitchFamily="34" charset="0"/>
                <a:ea typeface="+mn-ea"/>
                <a:cs typeface="+mn-cs"/>
              </a:rPr>
              <a:t>HLS vs. HDS - What Is the Difference and Why You Should Care, http://www.overdigital.com/2011/12/27/hls-vs-hds-what-is-the-difference-and-why-you-should-care/</a:t>
            </a:r>
          </a:p>
          <a:p>
            <a:pPr fontAlgn="base"/>
            <a:endParaRPr lang="en-US" sz="1200" b="0" i="0" kern="1200" dirty="0" smtClean="0">
              <a:solidFill>
                <a:schemeClr val="tx1"/>
              </a:solidFill>
              <a:effectLst/>
              <a:latin typeface="Calibri" panose="020F0502020204030204" pitchFamily="34" charset="0"/>
              <a:ea typeface="+mn-ea"/>
              <a:cs typeface="+mn-cs"/>
            </a:endParaRPr>
          </a:p>
          <a:p>
            <a:pPr fontAlgn="base"/>
            <a:r>
              <a:rPr lang="en-US" sz="1200" b="0" i="0" kern="1200" dirty="0" smtClean="0">
                <a:solidFill>
                  <a:schemeClr val="tx1"/>
                </a:solidFill>
                <a:effectLst/>
                <a:latin typeface="Calibri" panose="020F0502020204030204" pitchFamily="34" charset="0"/>
                <a:ea typeface="+mn-ea"/>
                <a:cs typeface="+mn-cs"/>
              </a:rPr>
              <a:t>Unless you work daily in the streaming business, it’s sometimes hard to get into the nuances of technologies, and what the impact is for your long term strategy. HLS and HDS are both HTTP based streaming protocols, and sound very similar, but are fundamentally very different.</a:t>
            </a:r>
          </a:p>
          <a:p>
            <a:pPr fontAlgn="base"/>
            <a:r>
              <a:rPr lang="en-US" sz="1200" b="0" i="0" kern="1200" dirty="0" smtClean="0">
                <a:solidFill>
                  <a:schemeClr val="tx1"/>
                </a:solidFill>
                <a:effectLst/>
                <a:latin typeface="Calibri" panose="020F0502020204030204" pitchFamily="34" charset="0"/>
                <a:ea typeface="+mn-ea"/>
                <a:cs typeface="+mn-cs"/>
              </a:rPr>
              <a:t>HLS stands for HTTP Live Streaming and is Apple’s proprietary streaming format based on MPEG2-TS. It’s popular since it provides the only way to deliver advanced streaming to iOS devices. It often mistakenly gets defined as HTML5 streaming, but is not part of HTML5.</a:t>
            </a:r>
          </a:p>
          <a:p>
            <a:pPr fontAlgn="base"/>
            <a:r>
              <a:rPr lang="en-US" sz="1200" b="0" kern="1200" dirty="0" smtClean="0">
                <a:solidFill>
                  <a:schemeClr val="tx1"/>
                </a:solidFill>
                <a:effectLst/>
                <a:latin typeface="Calibri" panose="020F0502020204030204" pitchFamily="34" charset="0"/>
                <a:ea typeface="+mn-ea"/>
                <a:cs typeface="+mn-cs"/>
              </a:rPr>
              <a:t>Apple has documented HTTP Live Streaming as an </a:t>
            </a:r>
            <a:r>
              <a:rPr lang="en-US" sz="1200" b="0" u="none" strike="noStrike" kern="1200" dirty="0" smtClean="0">
                <a:solidFill>
                  <a:schemeClr val="tx1"/>
                </a:solidFill>
                <a:effectLst/>
                <a:latin typeface="Calibri" panose="020F0502020204030204" pitchFamily="34" charset="0"/>
                <a:ea typeface="+mn-ea"/>
                <a:cs typeface="+mn-cs"/>
                <a:hlinkClick r:id="rId3" tooltip="Internet-Draft"/>
              </a:rPr>
              <a:t>Internet-Draft</a:t>
            </a:r>
            <a:r>
              <a:rPr lang="en-US" sz="1200" b="0" kern="1200" dirty="0" smtClean="0">
                <a:solidFill>
                  <a:schemeClr val="tx1"/>
                </a:solidFill>
                <a:effectLst/>
                <a:latin typeface="Calibri" panose="020F0502020204030204" pitchFamily="34" charset="0"/>
                <a:ea typeface="+mn-ea"/>
                <a:cs typeface="+mn-cs"/>
              </a:rPr>
              <a:t> (Individual Submission), the first stage in the process of submitting it to the </a:t>
            </a:r>
            <a:r>
              <a:rPr lang="en-US" sz="1200" b="0" u="none" strike="noStrike" kern="1200" dirty="0" smtClean="0">
                <a:solidFill>
                  <a:schemeClr val="tx1"/>
                </a:solidFill>
                <a:effectLst/>
                <a:latin typeface="Calibri" panose="020F0502020204030204" pitchFamily="34" charset="0"/>
                <a:ea typeface="+mn-ea"/>
                <a:cs typeface="+mn-cs"/>
                <a:hlinkClick r:id="rId4" tooltip="IETF"/>
              </a:rPr>
              <a:t>IETF</a:t>
            </a:r>
            <a:r>
              <a:rPr lang="en-US" sz="1200" b="0" kern="1200" dirty="0" smtClean="0">
                <a:solidFill>
                  <a:schemeClr val="tx1"/>
                </a:solidFill>
                <a:effectLst/>
                <a:latin typeface="Calibri" panose="020F0502020204030204" pitchFamily="34" charset="0"/>
                <a:ea typeface="+mn-ea"/>
                <a:cs typeface="+mn-cs"/>
              </a:rPr>
              <a:t> as an Informational Standard. However, while Apple has submitted occasional minor updates to the draft, no additional steps appear to have been taken towards IETF standardization [Wikipedia].</a:t>
            </a:r>
          </a:p>
          <a:p>
            <a:pPr fontAlgn="base"/>
            <a:r>
              <a:rPr lang="en-US" sz="1200" b="0" i="0" kern="1200" dirty="0" smtClean="0">
                <a:solidFill>
                  <a:schemeClr val="tx1"/>
                </a:solidFill>
                <a:effectLst/>
                <a:latin typeface="Calibri" panose="020F0502020204030204" pitchFamily="34" charset="0"/>
                <a:ea typeface="+mn-ea"/>
                <a:cs typeface="+mn-cs"/>
              </a:rPr>
              <a:t>HDS stands for HTTP Dynamic Streaming and is Adobe’s format to deliver fragmented mp4 files (fMP4). HLS uses MPEG-2 Part 1, while HDS uses MPEG-4 Part 14 and Part 12.</a:t>
            </a:r>
          </a:p>
          <a:p>
            <a:pPr fontAlgn="base"/>
            <a:r>
              <a:rPr lang="en-US" sz="1200" b="0" i="0" kern="1200" dirty="0" smtClean="0">
                <a:solidFill>
                  <a:schemeClr val="tx1"/>
                </a:solidFill>
                <a:effectLst/>
                <a:latin typeface="Calibri" panose="020F0502020204030204" pitchFamily="34" charset="0"/>
                <a:ea typeface="+mn-ea"/>
                <a:cs typeface="+mn-cs"/>
              </a:rPr>
              <a:t>Both formats are MPEG-based, so why should you care? Adobe, Microsoft and Transitions wrote an interesting </a:t>
            </a:r>
            <a:r>
              <a:rPr lang="en-US" sz="1200" b="0" i="0" u="none" strike="noStrike" kern="1200" dirty="0" smtClean="0">
                <a:solidFill>
                  <a:schemeClr val="tx1"/>
                </a:solidFill>
                <a:effectLst/>
                <a:latin typeface="Calibri" panose="020F0502020204030204" pitchFamily="34" charset="0"/>
                <a:ea typeface="+mn-ea"/>
                <a:cs typeface="+mn-cs"/>
                <a:hlinkClick r:id="rId5" tooltip="WhitePaper"/>
              </a:rPr>
              <a:t>white paper</a:t>
            </a:r>
            <a:r>
              <a:rPr lang="en-US" sz="1200" b="0" i="0" kern="1200" dirty="0" smtClean="0">
                <a:solidFill>
                  <a:schemeClr val="tx1"/>
                </a:solidFill>
                <a:effectLst/>
                <a:latin typeface="Calibri" panose="020F0502020204030204" pitchFamily="34" charset="0"/>
                <a:ea typeface="+mn-ea"/>
                <a:cs typeface="+mn-cs"/>
              </a:rPr>
              <a:t> highlighting the advantages of fMP4 (HDS) over MPEG2-TS (HLS).</a:t>
            </a:r>
          </a:p>
          <a:p>
            <a:endParaRPr lang="en-US" dirty="0" smtClean="0"/>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Calibri" panose="020F0502020204030204" pitchFamily="34" charset="0"/>
                <a:ea typeface="+mn-ea"/>
                <a:cs typeface="+mn-cs"/>
              </a:rPr>
              <a:t>Smooth Streaming,</a:t>
            </a:r>
            <a:r>
              <a:rPr lang="en-US" sz="1200" b="1" i="0" kern="1200" baseline="0" dirty="0" smtClean="0">
                <a:solidFill>
                  <a:schemeClr val="tx1"/>
                </a:solidFill>
                <a:effectLst/>
                <a:latin typeface="Calibri" panose="020F0502020204030204" pitchFamily="34" charset="0"/>
                <a:ea typeface="+mn-ea"/>
                <a:cs typeface="+mn-cs"/>
              </a:rPr>
              <a:t> http://www.iis.net/downloads/microsoft/smooth-streaming</a:t>
            </a:r>
          </a:p>
          <a:p>
            <a:pPr fontAlgn="base"/>
            <a:r>
              <a:rPr lang="en-US" sz="1200" b="0" i="0" kern="1200" dirty="0" smtClean="0">
                <a:solidFill>
                  <a:schemeClr val="tx1"/>
                </a:solidFill>
                <a:effectLst/>
                <a:latin typeface="Calibri" panose="020F0502020204030204" pitchFamily="34" charset="0"/>
                <a:ea typeface="+mn-ea"/>
                <a:cs typeface="+mn-cs"/>
              </a:rPr>
              <a:t>Smooth Streaming, an </a:t>
            </a:r>
            <a:r>
              <a:rPr lang="en-US" sz="1200" b="0" i="0" u="none" strike="noStrike" kern="1200" dirty="0" smtClean="0">
                <a:solidFill>
                  <a:schemeClr val="tx1"/>
                </a:solidFill>
                <a:effectLst/>
                <a:latin typeface="Calibri" panose="020F0502020204030204" pitchFamily="34" charset="0"/>
                <a:ea typeface="+mn-ea"/>
                <a:cs typeface="+mn-cs"/>
                <a:hlinkClick r:id="rId6"/>
              </a:rPr>
              <a:t>IIS Media Services</a:t>
            </a:r>
            <a:r>
              <a:rPr lang="en-US" sz="1200" b="0" i="0" kern="1200" dirty="0" smtClean="0">
                <a:solidFill>
                  <a:schemeClr val="tx1"/>
                </a:solidFill>
                <a:effectLst/>
                <a:latin typeface="Calibri" panose="020F0502020204030204" pitchFamily="34" charset="0"/>
                <a:ea typeface="+mn-ea"/>
                <a:cs typeface="+mn-cs"/>
              </a:rPr>
              <a:t> extension, enables adaptive streaming of media to Silverlight and other clients over HTTP. Smooth Streaming provides a high-quality viewing experience that scales massively on content distribution networks, making true HD 1080p media experiences a reality.</a:t>
            </a:r>
          </a:p>
          <a:p>
            <a:pPr fontAlgn="base"/>
            <a:r>
              <a:rPr lang="en-US" sz="1200" b="0" i="0" kern="1200" dirty="0" smtClean="0">
                <a:solidFill>
                  <a:schemeClr val="tx1"/>
                </a:solidFill>
                <a:effectLst/>
                <a:latin typeface="Calibri" panose="020F0502020204030204" pitchFamily="34" charset="0"/>
                <a:ea typeface="+mn-ea"/>
                <a:cs typeface="+mn-cs"/>
              </a:rPr>
              <a:t>Smooth Streaming is the productized version of technology first used by Microsoft to deliver on-demand video of the 2008 Summer Olympics for </a:t>
            </a:r>
            <a:r>
              <a:rPr lang="en-US" sz="1200" b="0" i="0" u="none" strike="noStrike" kern="1200" dirty="0" smtClean="0">
                <a:solidFill>
                  <a:schemeClr val="tx1"/>
                </a:solidFill>
                <a:effectLst/>
                <a:latin typeface="Calibri" panose="020F0502020204030204" pitchFamily="34" charset="0"/>
                <a:ea typeface="+mn-ea"/>
                <a:cs typeface="+mn-cs"/>
                <a:hlinkClick r:id="rId7"/>
              </a:rPr>
              <a:t>NBCOlympics.com</a:t>
            </a:r>
            <a:r>
              <a:rPr lang="en-US" sz="1200" b="0" i="0" kern="1200" dirty="0" smtClean="0">
                <a:solidFill>
                  <a:schemeClr val="tx1"/>
                </a:solidFill>
                <a:effectLst/>
                <a:latin typeface="Calibri" panose="020F0502020204030204" pitchFamily="34" charset="0"/>
                <a:ea typeface="+mn-ea"/>
                <a:cs typeface="+mn-cs"/>
              </a:rPr>
              <a:t>. By dynamically monitoring local bandwidth and video rendering performance, Smooth Streaming optimizes content playback by switching video quality in real-time.</a:t>
            </a:r>
          </a:p>
          <a:p>
            <a:pPr fontAlgn="base"/>
            <a:r>
              <a:rPr lang="en-US" sz="1200" b="0" i="0" kern="1200" dirty="0" smtClean="0">
                <a:solidFill>
                  <a:schemeClr val="tx1"/>
                </a:solidFill>
                <a:effectLst/>
                <a:latin typeface="Calibri" panose="020F0502020204030204" pitchFamily="34" charset="0"/>
                <a:ea typeface="+mn-ea"/>
                <a:cs typeface="+mn-cs"/>
              </a:rPr>
              <a:t>Viewers with high bandwidth connections and modern computers can experience full HD 1080p quality streaming, while others with lower bandwidth or older computers receive an appropriate stream for their capabilities. The end result is simple: viewers across the board enjoy a compelling, uninterrupted streaming experience that leads to extended audience engagement and increased revenue opportunities.</a:t>
            </a:r>
          </a:p>
          <a:p>
            <a:pPr fontAlgn="base"/>
            <a:r>
              <a:rPr lang="en-US" sz="1200" b="0" i="0" kern="1200" dirty="0" smtClean="0">
                <a:solidFill>
                  <a:schemeClr val="tx1"/>
                </a:solidFill>
                <a:effectLst/>
                <a:latin typeface="Calibri" panose="020F0502020204030204" pitchFamily="34" charset="0"/>
                <a:ea typeface="+mn-ea"/>
                <a:cs typeface="+mn-cs"/>
              </a:rPr>
              <a:t>Smooth Streaming uses the simple but powerful concept of delivering small content fragments (typically 2 seconds worth of video) and verifying that each has arrived within the appropriate time and played back at the expected quality level. If one fragment doesn't meet these requirements, the next fragment delivered will be at a somewhat lower quality level. Conversely, when conditions allow it, the quality of subsequent fragments will be at a higher level.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smtClean="0">
              <a:solidFill>
                <a:schemeClr val="tx1"/>
              </a:solidFill>
              <a:effectLst/>
              <a:latin typeface="Calibri" panose="020F0502020204030204" pitchFamily="34"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11</a:t>
            </a:fld>
            <a:endParaRPr lang="en-US" dirty="0"/>
          </a:p>
        </p:txBody>
      </p:sp>
    </p:spTree>
    <p:extLst>
      <p:ext uri="{BB962C8B-B14F-4D97-AF65-F5344CB8AC3E}">
        <p14:creationId xmlns:p14="http://schemas.microsoft.com/office/powerpoint/2010/main" val="3542727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12</a:t>
            </a:fld>
            <a:endParaRPr lang="en-US" dirty="0"/>
          </a:p>
        </p:txBody>
      </p:sp>
    </p:spTree>
    <p:extLst>
      <p:ext uri="{BB962C8B-B14F-4D97-AF65-F5344CB8AC3E}">
        <p14:creationId xmlns:p14="http://schemas.microsoft.com/office/powerpoint/2010/main" val="3542727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13</a:t>
            </a:fld>
            <a:endParaRPr lang="en-US" dirty="0"/>
          </a:p>
        </p:txBody>
      </p:sp>
    </p:spTree>
    <p:extLst>
      <p:ext uri="{BB962C8B-B14F-4D97-AF65-F5344CB8AC3E}">
        <p14:creationId xmlns:p14="http://schemas.microsoft.com/office/powerpoint/2010/main" val="2707586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14</a:t>
            </a:fld>
            <a:endParaRPr lang="en-US" dirty="0"/>
          </a:p>
        </p:txBody>
      </p:sp>
    </p:spTree>
    <p:extLst>
      <p:ext uri="{BB962C8B-B14F-4D97-AF65-F5344CB8AC3E}">
        <p14:creationId xmlns:p14="http://schemas.microsoft.com/office/powerpoint/2010/main" val="1651657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15</a:t>
            </a:fld>
            <a:endParaRPr lang="en-US" dirty="0"/>
          </a:p>
        </p:txBody>
      </p:sp>
    </p:spTree>
    <p:extLst>
      <p:ext uri="{BB962C8B-B14F-4D97-AF65-F5344CB8AC3E}">
        <p14:creationId xmlns:p14="http://schemas.microsoft.com/office/powerpoint/2010/main" val="3191068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16</a:t>
            </a:fld>
            <a:endParaRPr lang="en-US" dirty="0"/>
          </a:p>
        </p:txBody>
      </p:sp>
    </p:spTree>
    <p:extLst>
      <p:ext uri="{BB962C8B-B14F-4D97-AF65-F5344CB8AC3E}">
        <p14:creationId xmlns:p14="http://schemas.microsoft.com/office/powerpoint/2010/main" val="1132230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17</a:t>
            </a:fld>
            <a:endParaRPr lang="en-US" dirty="0"/>
          </a:p>
        </p:txBody>
      </p:sp>
    </p:spTree>
    <p:extLst>
      <p:ext uri="{BB962C8B-B14F-4D97-AF65-F5344CB8AC3E}">
        <p14:creationId xmlns:p14="http://schemas.microsoft.com/office/powerpoint/2010/main" val="253140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1CAD30-07C1-4A6F-9701-5EEABBBFE763}" type="slidenum">
              <a:rPr lang="en-US" smtClean="0"/>
              <a:pPr>
                <a:defRPr/>
              </a:pPr>
              <a:t>2</a:t>
            </a:fld>
            <a:endParaRPr lang="en-US" dirty="0"/>
          </a:p>
        </p:txBody>
      </p:sp>
    </p:spTree>
    <p:extLst>
      <p:ext uri="{BB962C8B-B14F-4D97-AF65-F5344CB8AC3E}">
        <p14:creationId xmlns:p14="http://schemas.microsoft.com/office/powerpoint/2010/main" val="2639185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3</a:t>
            </a:fld>
            <a:endParaRPr lang="en-US" dirty="0"/>
          </a:p>
        </p:txBody>
      </p:sp>
    </p:spTree>
    <p:extLst>
      <p:ext uri="{BB962C8B-B14F-4D97-AF65-F5344CB8AC3E}">
        <p14:creationId xmlns:p14="http://schemas.microsoft.com/office/powerpoint/2010/main" val="2481975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4</a:t>
            </a:fld>
            <a:endParaRPr lang="en-US" dirty="0"/>
          </a:p>
        </p:txBody>
      </p:sp>
    </p:spTree>
    <p:extLst>
      <p:ext uri="{BB962C8B-B14F-4D97-AF65-F5344CB8AC3E}">
        <p14:creationId xmlns:p14="http://schemas.microsoft.com/office/powerpoint/2010/main" val="3542727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5</a:t>
            </a:fld>
            <a:endParaRPr lang="en-US" dirty="0"/>
          </a:p>
        </p:txBody>
      </p:sp>
    </p:spTree>
    <p:extLst>
      <p:ext uri="{BB962C8B-B14F-4D97-AF65-F5344CB8AC3E}">
        <p14:creationId xmlns:p14="http://schemas.microsoft.com/office/powerpoint/2010/main" val="1444641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6</a:t>
            </a:fld>
            <a:endParaRPr lang="en-US" dirty="0"/>
          </a:p>
        </p:txBody>
      </p:sp>
    </p:spTree>
    <p:extLst>
      <p:ext uri="{BB962C8B-B14F-4D97-AF65-F5344CB8AC3E}">
        <p14:creationId xmlns:p14="http://schemas.microsoft.com/office/powerpoint/2010/main" val="2995133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7</a:t>
            </a:fld>
            <a:endParaRPr lang="en-US" dirty="0"/>
          </a:p>
        </p:txBody>
      </p:sp>
    </p:spTree>
    <p:extLst>
      <p:ext uri="{BB962C8B-B14F-4D97-AF65-F5344CB8AC3E}">
        <p14:creationId xmlns:p14="http://schemas.microsoft.com/office/powerpoint/2010/main" val="1363810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8</a:t>
            </a:fld>
            <a:endParaRPr lang="en-US" dirty="0"/>
          </a:p>
        </p:txBody>
      </p:sp>
    </p:spTree>
    <p:extLst>
      <p:ext uri="{BB962C8B-B14F-4D97-AF65-F5344CB8AC3E}">
        <p14:creationId xmlns:p14="http://schemas.microsoft.com/office/powerpoint/2010/main" val="2030055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9</a:t>
            </a:fld>
            <a:endParaRPr lang="en-US" dirty="0"/>
          </a:p>
        </p:txBody>
      </p:sp>
    </p:spTree>
    <p:extLst>
      <p:ext uri="{BB962C8B-B14F-4D97-AF65-F5344CB8AC3E}">
        <p14:creationId xmlns:p14="http://schemas.microsoft.com/office/powerpoint/2010/main" val="3234531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9" name="Rectangle 8"/>
          <p:cNvSpPr/>
          <p:nvPr/>
        </p:nvSpPr>
        <p:spPr>
          <a:xfrm>
            <a:off x="19050" y="-11499"/>
            <a:ext cx="9155054" cy="5143500"/>
          </a:xfrm>
          <a:prstGeom prst="rect">
            <a:avLst/>
          </a:prstGeom>
          <a:solidFill>
            <a:srgbClr val="DBEEF4"/>
          </a:solidFill>
          <a:ln>
            <a:noFill/>
          </a:ln>
        </p:spPr>
        <p:txBody>
          <a:bodyPr vert="vert270" wrap="square" lIns="0" tIns="0" rIns="0" bIns="0" rtlCol="0" anchor="ctr">
            <a:noAutofit/>
          </a:bodyPr>
          <a:lstStyle/>
          <a:p>
            <a:pPr algn="ctr">
              <a:lnSpc>
                <a:spcPct val="90000"/>
              </a:lnSpc>
            </a:pPr>
            <a:endParaRPr lang="en-US" sz="4800" b="0" i="0" dirty="0" smtClean="0">
              <a:ln w="18415" cmpd="sng">
                <a:solidFill>
                  <a:srgbClr val="FFFFFF"/>
                </a:solidFill>
                <a:prstDash val="solid"/>
              </a:ln>
              <a:solidFill>
                <a:srgbClr val="FFFFFF"/>
              </a:solidFill>
              <a:effectLst>
                <a:innerShdw blurRad="63500" dist="50800" dir="2700000">
                  <a:prstClr val="black">
                    <a:alpha val="50000"/>
                  </a:prstClr>
                </a:innerShdw>
              </a:effectLst>
              <a:latin typeface="Arial Unicode MS" pitchFamily="34" charset="-128"/>
              <a:ea typeface="Segoe UI" pitchFamily="34" charset="0"/>
              <a:cs typeface="Arial"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66750" y="0"/>
            <a:ext cx="3580331" cy="51435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671922" y="1785204"/>
            <a:ext cx="7864007" cy="4707632"/>
          </a:xfrm>
          <a:prstGeom prst="rect">
            <a:avLst/>
          </a:prstGeom>
        </p:spPr>
      </p:pic>
      <p:sp>
        <p:nvSpPr>
          <p:cNvPr id="4678664" name="Rectangle 8" descr="dark-metal-texture black cropped"/>
          <p:cNvSpPr>
            <a:spLocks noGrp="1" noChangeArrowheads="1"/>
          </p:cNvSpPr>
          <p:nvPr>
            <p:ph type="ctrTitle"/>
          </p:nvPr>
        </p:nvSpPr>
        <p:spPr>
          <a:xfrm>
            <a:off x="897478" y="146649"/>
            <a:ext cx="3046611" cy="2950597"/>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6000" rIns="0" bIns="36000" numCol="1" anchor="b" anchorCtr="0" compatLnSpc="1">
            <a:normAutofit/>
          </a:bodyPr>
          <a:lstStyle>
            <a:lvl1pPr algn="r">
              <a:lnSpc>
                <a:spcPct val="72000"/>
              </a:lnSpc>
              <a:defRPr lang="en-GB" b="1" spc="-160" baseline="0" noProof="0" dirty="0" smtClean="0">
                <a:solidFill>
                  <a:schemeClr val="bg1"/>
                </a:solidFill>
                <a:effectLst>
                  <a:innerShdw blurRad="63500" dist="50800" dir="13500000">
                    <a:prstClr val="black">
                      <a:alpha val="50000"/>
                    </a:prstClr>
                  </a:innerShdw>
                </a:effectLst>
                <a:latin typeface="Calibri" panose="020F0502020204030204" pitchFamily="34" charset="0"/>
              </a:defRPr>
            </a:lvl1pPr>
          </a:lstStyle>
          <a:p>
            <a:pPr lvl="0">
              <a:lnSpc>
                <a:spcPct val="76000"/>
              </a:lnSpc>
            </a:pPr>
            <a:r>
              <a:rPr lang="en-US" noProof="0" dirty="0" smtClean="0"/>
              <a:t>Click to edit Master title style</a:t>
            </a:r>
            <a:endParaRPr lang="en-GB" noProof="0" dirty="0" smtClean="0"/>
          </a:p>
        </p:txBody>
      </p:sp>
      <p:cxnSp>
        <p:nvCxnSpPr>
          <p:cNvPr id="3" name="Straight Connector 2"/>
          <p:cNvCxnSpPr/>
          <p:nvPr/>
        </p:nvCxnSpPr>
        <p:spPr>
          <a:xfrm>
            <a:off x="903626" y="3242775"/>
            <a:ext cx="3040463" cy="0"/>
          </a:xfrm>
          <a:prstGeom prst="line">
            <a:avLst/>
          </a:prstGeom>
          <a:ln w="3175">
            <a:solidFill>
              <a:schemeClr val="bg1"/>
            </a:solidFill>
            <a:tailEnd type="none" w="sm" len="med"/>
          </a:ln>
          <a:effectLst/>
        </p:spPr>
        <p:style>
          <a:lnRef idx="1">
            <a:schemeClr val="accent1"/>
          </a:lnRef>
          <a:fillRef idx="0">
            <a:schemeClr val="accent1"/>
          </a:fillRef>
          <a:effectRef idx="0">
            <a:schemeClr val="accent1"/>
          </a:effectRef>
          <a:fontRef idx="minor">
            <a:schemeClr val="tx1"/>
          </a:fontRef>
        </p:style>
      </p:cxnSp>
      <p:sp>
        <p:nvSpPr>
          <p:cNvPr id="31" name="Subtitle 5"/>
          <p:cNvSpPr txBox="1">
            <a:spLocks/>
          </p:cNvSpPr>
          <p:nvPr/>
        </p:nvSpPr>
        <p:spPr bwMode="auto">
          <a:xfrm>
            <a:off x="904875" y="3340586"/>
            <a:ext cx="3039214" cy="1541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noAutofit/>
          </a:bodyPr>
          <a:lstStyle>
            <a:lvl1pPr algn="r" rtl="0" eaLnBrk="1" fontAlgn="base" hangingPunct="1">
              <a:lnSpc>
                <a:spcPct val="84000"/>
              </a:lnSpc>
              <a:spcBef>
                <a:spcPts val="0"/>
              </a:spcBef>
              <a:spcAft>
                <a:spcPct val="0"/>
              </a:spcAft>
              <a:defRPr lang="en-GB" sz="1600" b="0" kern="1200" cap="none" spc="-80" baseline="0" dirty="0" smtClean="0">
                <a:ln>
                  <a:noFill/>
                </a:ln>
                <a:solidFill>
                  <a:schemeClr val="bg1"/>
                </a:solidFill>
                <a:effectLst/>
                <a:latin typeface="+mj-lt"/>
                <a:ea typeface="Segoe UI" pitchFamily="34" charset="0"/>
                <a:cs typeface="Arial Unicode MS" pitchFamily="34" charset="-128"/>
              </a:defRPr>
            </a:lvl1pPr>
            <a:lvl2pPr marL="180975" indent="-179388" algn="l" rtl="0" eaLnBrk="1" fontAlgn="base" hangingPunct="1">
              <a:lnSpc>
                <a:spcPct val="84000"/>
              </a:lnSpc>
              <a:spcBef>
                <a:spcPct val="10000"/>
              </a:spcBef>
              <a:spcAft>
                <a:spcPct val="0"/>
              </a:spcAft>
              <a:buClr>
                <a:schemeClr val="accent5">
                  <a:lumMod val="75000"/>
                </a:schemeClr>
              </a:buClr>
              <a:buFont typeface="Arial" pitchFamily="34" charset="0"/>
              <a:buChar char="•"/>
              <a:defRPr lang="en-GB" sz="2200" b="0" cap="none" spc="-51" baseline="0" dirty="0" smtClean="0">
                <a:ln>
                  <a:noFill/>
                </a:ln>
                <a:solidFill>
                  <a:schemeClr val="accent5">
                    <a:lumMod val="75000"/>
                  </a:schemeClr>
                </a:solidFill>
                <a:effectLst/>
                <a:latin typeface="+mj-lt"/>
                <a:ea typeface="Segoe UI" pitchFamily="34" charset="0"/>
                <a:cs typeface="Arial Unicode MS" pitchFamily="34" charset="-128"/>
              </a:defRPr>
            </a:lvl2pPr>
            <a:lvl3pPr marL="361950" indent="-180975" algn="l" rtl="0" eaLnBrk="1" fontAlgn="base" hangingPunct="1">
              <a:lnSpc>
                <a:spcPct val="84000"/>
              </a:lnSpc>
              <a:spcBef>
                <a:spcPct val="10000"/>
              </a:spcBef>
              <a:spcAft>
                <a:spcPct val="0"/>
              </a:spcAft>
              <a:buClr>
                <a:schemeClr val="tx1">
                  <a:lumMod val="50000"/>
                  <a:lumOff val="50000"/>
                </a:schemeClr>
              </a:buClr>
              <a:buSzPct val="80000"/>
              <a:buFont typeface="Wingdings" pitchFamily="2" charset="2"/>
              <a:buChar char="§"/>
              <a:defRPr lang="en-GB" sz="2000" b="0" cap="none" spc="-34" baseline="0" dirty="0" smtClean="0">
                <a:ln>
                  <a:noFill/>
                </a:ln>
                <a:solidFill>
                  <a:schemeClr val="bg1">
                    <a:lumMod val="50000"/>
                  </a:schemeClr>
                </a:solidFill>
                <a:effectLst/>
                <a:latin typeface="+mj-lt"/>
                <a:ea typeface="Segoe UI" pitchFamily="34" charset="0"/>
                <a:cs typeface="Arial Unicode MS" pitchFamily="34" charset="-128"/>
              </a:defRPr>
            </a:lvl3pPr>
            <a:lvl4pPr marL="611496" indent="-170461" algn="l" rtl="0" eaLnBrk="1" fontAlgn="base" hangingPunct="1">
              <a:lnSpc>
                <a:spcPct val="80000"/>
              </a:lnSpc>
              <a:spcBef>
                <a:spcPct val="0"/>
              </a:spcBef>
              <a:spcAft>
                <a:spcPct val="0"/>
              </a:spcAft>
              <a:buFont typeface="Arial" pitchFamily="34" charset="0"/>
              <a:buChar char="·"/>
              <a:defRPr sz="1400">
                <a:solidFill>
                  <a:schemeClr val="tx1"/>
                </a:solidFill>
                <a:latin typeface="+mn-lt"/>
              </a:defRPr>
            </a:lvl4pPr>
            <a:lvl5pPr marL="807662" indent="-194813" algn="l" rtl="0" eaLnBrk="1" fontAlgn="base" hangingPunct="1">
              <a:lnSpc>
                <a:spcPct val="80000"/>
              </a:lnSpc>
              <a:spcBef>
                <a:spcPct val="0"/>
              </a:spcBef>
              <a:spcAft>
                <a:spcPct val="0"/>
              </a:spcAft>
              <a:buSzPct val="50000"/>
              <a:buFont typeface="Arial" pitchFamily="34" charset="0"/>
              <a:buChar char="·"/>
              <a:defRPr sz="1400">
                <a:solidFill>
                  <a:schemeClr val="tx1"/>
                </a:solidFill>
                <a:latin typeface="+mn-lt"/>
              </a:defRPr>
            </a:lvl5pPr>
            <a:lvl6pPr marL="2142942" indent="-194813" algn="l" rtl="0" eaLnBrk="1" fontAlgn="base" hangingPunct="1">
              <a:spcBef>
                <a:spcPct val="20000"/>
              </a:spcBef>
              <a:spcAft>
                <a:spcPct val="0"/>
              </a:spcAft>
              <a:buChar char="»"/>
              <a:defRPr sz="1400">
                <a:solidFill>
                  <a:srgbClr val="0F4DBC"/>
                </a:solidFill>
                <a:latin typeface="+mn-lt"/>
              </a:defRPr>
            </a:lvl6pPr>
            <a:lvl7pPr marL="2532568" indent="-194813" algn="l" rtl="0" eaLnBrk="1" fontAlgn="base" hangingPunct="1">
              <a:spcBef>
                <a:spcPct val="20000"/>
              </a:spcBef>
              <a:spcAft>
                <a:spcPct val="0"/>
              </a:spcAft>
              <a:buChar char="»"/>
              <a:defRPr sz="1400">
                <a:solidFill>
                  <a:srgbClr val="0F4DBC"/>
                </a:solidFill>
                <a:latin typeface="+mn-lt"/>
              </a:defRPr>
            </a:lvl7pPr>
            <a:lvl8pPr marL="2922194" indent="-194813" algn="l" rtl="0" eaLnBrk="1" fontAlgn="base" hangingPunct="1">
              <a:spcBef>
                <a:spcPct val="20000"/>
              </a:spcBef>
              <a:spcAft>
                <a:spcPct val="0"/>
              </a:spcAft>
              <a:buChar char="»"/>
              <a:defRPr sz="1400">
                <a:solidFill>
                  <a:srgbClr val="0F4DBC"/>
                </a:solidFill>
                <a:latin typeface="+mn-lt"/>
              </a:defRPr>
            </a:lvl8pPr>
            <a:lvl9pPr marL="3311820" indent="-194813" algn="l" rtl="0" eaLnBrk="1" fontAlgn="base" hangingPunct="1">
              <a:spcBef>
                <a:spcPct val="20000"/>
              </a:spcBef>
              <a:spcAft>
                <a:spcPct val="0"/>
              </a:spcAft>
              <a:buChar char="»"/>
              <a:defRPr sz="1400">
                <a:solidFill>
                  <a:srgbClr val="0F4DBC"/>
                </a:solidFill>
                <a:latin typeface="+mn-lt"/>
              </a:defRPr>
            </a:lvl9pPr>
          </a:lstStyle>
          <a:p>
            <a:r>
              <a:rPr lang="en-US" dirty="0" smtClean="0">
                <a:latin typeface="Calibri" panose="020F0502020204030204" pitchFamily="34" charset="0"/>
              </a:rPr>
              <a:t>Gabriel Dusil</a:t>
            </a:r>
            <a:br>
              <a:rPr lang="en-US" dirty="0" smtClean="0">
                <a:latin typeface="Calibri" panose="020F0502020204030204" pitchFamily="34" charset="0"/>
              </a:rPr>
            </a:br>
            <a:endParaRPr lang="en-US" dirty="0" smtClean="0">
              <a:latin typeface="Calibri" panose="020F0502020204030204" pitchFamily="34" charset="0"/>
            </a:endParaRPr>
          </a:p>
          <a:p>
            <a:r>
              <a:rPr lang="en-US" u="none" dirty="0" smtClean="0">
                <a:solidFill>
                  <a:schemeClr val="accent5">
                    <a:lumMod val="40000"/>
                    <a:lumOff val="60000"/>
                  </a:schemeClr>
                </a:solidFill>
                <a:latin typeface="Calibri" panose="020F0502020204030204" pitchFamily="34" charset="0"/>
              </a:rPr>
              <a:t>www.linkedin.com/in/gabrieldusil</a:t>
            </a:r>
            <a:r>
              <a:rPr lang="en-US" dirty="0" smtClean="0">
                <a:solidFill>
                  <a:schemeClr val="accent5">
                    <a:lumMod val="40000"/>
                    <a:lumOff val="60000"/>
                  </a:schemeClr>
                </a:solidFill>
                <a:latin typeface="Calibri" panose="020F0502020204030204" pitchFamily="34" charset="0"/>
              </a:rPr>
              <a:t/>
            </a:r>
            <a:br>
              <a:rPr lang="en-US" dirty="0" smtClean="0">
                <a:solidFill>
                  <a:schemeClr val="accent5">
                    <a:lumMod val="40000"/>
                    <a:lumOff val="60000"/>
                  </a:schemeClr>
                </a:solidFill>
                <a:latin typeface="Calibri" panose="020F0502020204030204" pitchFamily="34" charset="0"/>
              </a:rPr>
            </a:br>
            <a:r>
              <a:rPr lang="en-US" dirty="0" smtClean="0">
                <a:solidFill>
                  <a:schemeClr val="accent5">
                    <a:lumMod val="40000"/>
                    <a:lumOff val="60000"/>
                  </a:schemeClr>
                </a:solidFill>
                <a:latin typeface="Calibri" panose="020F0502020204030204" pitchFamily="34" charset="0"/>
              </a:rPr>
              <a:t>dusil.com</a:t>
            </a:r>
          </a:p>
          <a:p>
            <a:r>
              <a:rPr lang="en-US" u="none" dirty="0" smtClean="0">
                <a:solidFill>
                  <a:schemeClr val="accent5">
                    <a:lumMod val="40000"/>
                    <a:lumOff val="60000"/>
                  </a:schemeClr>
                </a:solidFill>
                <a:latin typeface="Calibri" panose="020F0502020204030204" pitchFamily="34" charset="0"/>
              </a:rPr>
              <a:t>gabriel@dusil.com</a:t>
            </a:r>
            <a:endParaRPr lang="en-US" u="none" dirty="0">
              <a:solidFill>
                <a:schemeClr val="accent5">
                  <a:lumMod val="40000"/>
                  <a:lumOff val="60000"/>
                </a:schemeClr>
              </a:solidFill>
              <a:latin typeface="Calibri" panose="020F0502020204030204" pitchFamily="34" charset="0"/>
            </a:endParaRPr>
          </a:p>
        </p:txBody>
      </p:sp>
      <p:pic>
        <p:nvPicPr>
          <p:cNvPr id="2" name="Picture 1"/>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006282" y="3805784"/>
            <a:ext cx="145735" cy="144000"/>
          </a:xfrm>
          <a:prstGeom prst="rect">
            <a:avLst/>
          </a:prstGeom>
        </p:spPr>
      </p:pic>
      <p:pic>
        <p:nvPicPr>
          <p:cNvPr id="6" name="Picture 5"/>
          <p:cNvPicPr>
            <a:picLocks noChangeAspect="1"/>
          </p:cNvPicPr>
          <p:nvPr userDrawn="1"/>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89149" y="3994723"/>
            <a:ext cx="180000" cy="180000"/>
          </a:xfrm>
          <a:prstGeom prst="rect">
            <a:avLst/>
          </a:prstGeom>
        </p:spPr>
      </p:pic>
      <p:pic>
        <p:nvPicPr>
          <p:cNvPr id="10" name="Picture 9"/>
          <p:cNvPicPr>
            <a:picLocks noChangeAspect="1"/>
          </p:cNvPicPr>
          <p:nvPr userDrawn="1"/>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008096" y="4217917"/>
            <a:ext cx="142106" cy="144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248472" y="209997"/>
            <a:ext cx="8624596" cy="486000"/>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lvl1pPr>
              <a:defRPr lang="en-US" dirty="0">
                <a:effectLst>
                  <a:innerShdw blurRad="50800" dist="50800" dir="13500000">
                    <a:schemeClr val="tx1">
                      <a:alpha val="80000"/>
                    </a:schemeClr>
                  </a:innerShdw>
                  <a:reflection stA="20000" endPos="30000" dist="25400" dir="5400000" sy="-100000" algn="bl" rotWithShape="0"/>
                </a:effectLst>
              </a:defRPr>
            </a:lvl1pPr>
          </a:lstStyle>
          <a:p>
            <a:pPr lvl="0">
              <a:tabLst>
                <a:tab pos="2062163" algn="ctr"/>
                <a:tab pos="6453188" algn="ctr"/>
              </a:tabLst>
            </a:pPr>
            <a:r>
              <a:rPr lang="en-US" dirty="0" smtClean="0"/>
              <a:t>Click to edit Master title style</a:t>
            </a:r>
            <a:endParaRPr lang="en-US" dirty="0"/>
          </a:p>
        </p:txBody>
      </p:sp>
      <p:sp>
        <p:nvSpPr>
          <p:cNvPr id="3" name="Content Placeholder 2"/>
          <p:cNvSpPr>
            <a:spLocks noGrp="1"/>
          </p:cNvSpPr>
          <p:nvPr>
            <p:ph idx="1"/>
          </p:nvPr>
        </p:nvSpPr>
        <p:spPr>
          <a:xfrm>
            <a:off x="248470" y="901797"/>
            <a:ext cx="8624598" cy="365919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defRPr lang="en-US" dirty="0" smtClean="0"/>
            </a:lvl1pPr>
            <a:lvl2pPr>
              <a:defRPr lang="en-US" dirty="0" smtClean="0"/>
            </a:lvl2pPr>
            <a:lvl3pPr>
              <a:defRPr lang="en-US" dirty="0" smtClean="0"/>
            </a:lvl3pPr>
          </a:lstStyle>
          <a:p>
            <a:pPr lvl="0">
              <a:lnSpc>
                <a:spcPct val="78000"/>
              </a:lnSpc>
            </a:pPr>
            <a:r>
              <a:rPr lang="en-US" dirty="0" smtClean="0"/>
              <a:t>Click to edit Master text styles</a:t>
            </a:r>
          </a:p>
          <a:p>
            <a:pPr lvl="1">
              <a:lnSpc>
                <a:spcPct val="78000"/>
              </a:lnSpc>
              <a:spcBef>
                <a:spcPts val="0"/>
              </a:spcBef>
            </a:pPr>
            <a:r>
              <a:rPr lang="en-US" dirty="0" smtClean="0"/>
              <a:t>Second level</a:t>
            </a:r>
          </a:p>
          <a:p>
            <a:pPr lvl="2">
              <a:lnSpc>
                <a:spcPct val="78000"/>
              </a:lnSpc>
            </a:pPr>
            <a:r>
              <a:rPr lang="en-US" dirty="0" smtClean="0"/>
              <a:t>Third level</a:t>
            </a:r>
          </a:p>
        </p:txBody>
      </p:sp>
    </p:spTree>
    <p:extLst>
      <p:ext uri="{BB962C8B-B14F-4D97-AF65-F5344CB8AC3E}">
        <p14:creationId xmlns:p14="http://schemas.microsoft.com/office/powerpoint/2010/main" val="39228818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a:xfrm>
            <a:off x="243236" y="212163"/>
            <a:ext cx="8629831" cy="486000"/>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lvl1pPr>
              <a:defRPr lang="en-US" sz="4000" kern="1200" spc="-160" baseline="0" dirty="0">
                <a:effectLst>
                  <a:innerShdw blurRad="50800" dist="50800" dir="13500000">
                    <a:schemeClr val="tx1">
                      <a:alpha val="80000"/>
                    </a:schemeClr>
                  </a:innerShdw>
                  <a:reflection stA="20000" endPos="30000" dist="25400" dir="5400000" sy="-100000" algn="bl" rotWithShape="0"/>
                </a:effectLst>
              </a:defRPr>
            </a:lvl1pPr>
          </a:lstStyle>
          <a:p>
            <a:pPr lvl="0">
              <a:tabLst>
                <a:tab pos="2062163" algn="ctr"/>
                <a:tab pos="6453188" algn="ctr"/>
              </a:tabLst>
            </a:pPr>
            <a:r>
              <a:rPr lang="en-US" dirty="0" smtClean="0"/>
              <a:t>Click to edit Master title style</a:t>
            </a:r>
            <a:endParaRPr lang="en-US" dirty="0"/>
          </a:p>
        </p:txBody>
      </p:sp>
      <p:sp>
        <p:nvSpPr>
          <p:cNvPr id="3" name="Content Placeholder 2"/>
          <p:cNvSpPr>
            <a:spLocks noGrp="1"/>
          </p:cNvSpPr>
          <p:nvPr>
            <p:ph sz="half" idx="1"/>
          </p:nvPr>
        </p:nvSpPr>
        <p:spPr>
          <a:xfrm>
            <a:off x="246922" y="903767"/>
            <a:ext cx="4186855" cy="372538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defRPr lang="en-US" dirty="0" smtClean="0"/>
            </a:lvl1pPr>
            <a:lvl2pPr marL="180975" indent="-179388">
              <a:buFont typeface="Wingdings" panose="05000000000000000000" pitchFamily="2" charset="2"/>
              <a:buChar char=""/>
              <a:defRPr lang="en-US" dirty="0" smtClean="0"/>
            </a:lvl2pPr>
            <a:lvl3pPr>
              <a:defRPr lang="en-US" dirty="0" smtClean="0"/>
            </a:lvl3pPr>
          </a:lstStyle>
          <a:p>
            <a:pPr lvl="0">
              <a:lnSpc>
                <a:spcPct val="78000"/>
              </a:lnSpc>
            </a:pPr>
            <a:r>
              <a:rPr lang="en-US" dirty="0" smtClean="0"/>
              <a:t>Click to edit Master text styles</a:t>
            </a:r>
          </a:p>
          <a:p>
            <a:pPr lvl="1">
              <a:lnSpc>
                <a:spcPct val="78000"/>
              </a:lnSpc>
              <a:spcBef>
                <a:spcPts val="0"/>
              </a:spcBef>
            </a:pPr>
            <a:r>
              <a:rPr lang="en-US" dirty="0" smtClean="0"/>
              <a:t>Second level</a:t>
            </a:r>
          </a:p>
          <a:p>
            <a:pPr lvl="2">
              <a:lnSpc>
                <a:spcPct val="78000"/>
              </a:lnSpc>
            </a:pPr>
            <a:r>
              <a:rPr lang="en-US" dirty="0" smtClean="0"/>
              <a:t>Third level</a:t>
            </a:r>
          </a:p>
        </p:txBody>
      </p:sp>
      <p:sp>
        <p:nvSpPr>
          <p:cNvPr id="4" name="Content Placeholder 3"/>
          <p:cNvSpPr>
            <a:spLocks noGrp="1"/>
          </p:cNvSpPr>
          <p:nvPr>
            <p:ph sz="half" idx="2"/>
          </p:nvPr>
        </p:nvSpPr>
        <p:spPr>
          <a:xfrm>
            <a:off x="4746477" y="903767"/>
            <a:ext cx="4109656" cy="372538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defRPr lang="en-US" dirty="0" smtClean="0"/>
            </a:lvl1pPr>
            <a:lvl2pPr marL="180975" indent="-179388">
              <a:buFont typeface="Wingdings" panose="05000000000000000000" pitchFamily="2" charset="2"/>
              <a:buChar char=""/>
              <a:defRPr lang="en-US" dirty="0" smtClean="0"/>
            </a:lvl2pPr>
            <a:lvl3pPr>
              <a:defRPr lang="en-US" dirty="0" smtClean="0"/>
            </a:lvl3pPr>
          </a:lstStyle>
          <a:p>
            <a:pPr lvl="0">
              <a:lnSpc>
                <a:spcPct val="78000"/>
              </a:lnSpc>
            </a:pPr>
            <a:r>
              <a:rPr lang="en-US" dirty="0" smtClean="0"/>
              <a:t>Click to edit Master text styles</a:t>
            </a:r>
          </a:p>
          <a:p>
            <a:pPr lvl="1">
              <a:lnSpc>
                <a:spcPct val="78000"/>
              </a:lnSpc>
              <a:spcBef>
                <a:spcPts val="0"/>
              </a:spcBef>
            </a:pPr>
            <a:r>
              <a:rPr lang="en-US" dirty="0" smtClean="0"/>
              <a:t>Second level</a:t>
            </a:r>
          </a:p>
          <a:p>
            <a:pPr lvl="2">
              <a:lnSpc>
                <a:spcPct val="78000"/>
              </a:lnSpc>
            </a:pPr>
            <a:r>
              <a:rPr lang="en-US" dirty="0" smtClean="0"/>
              <a:t>Third level</a:t>
            </a:r>
          </a:p>
        </p:txBody>
      </p:sp>
    </p:spTree>
    <p:extLst>
      <p:ext uri="{BB962C8B-B14F-4D97-AF65-F5344CB8AC3E}">
        <p14:creationId xmlns:p14="http://schemas.microsoft.com/office/powerpoint/2010/main" val="35906415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5533" y="214329"/>
            <a:ext cx="8696806" cy="486000"/>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lvl1pPr>
              <a:defRPr lang="en-US" dirty="0">
                <a:effectLst>
                  <a:innerShdw blurRad="50800" dist="50800" dir="13500000">
                    <a:schemeClr val="tx1">
                      <a:alpha val="80000"/>
                    </a:schemeClr>
                  </a:innerShdw>
                  <a:reflection stA="20000" endPos="30000" dist="25400" dir="5400000" sy="-100000" algn="bl" rotWithShape="0"/>
                </a:effectLst>
              </a:defRPr>
            </a:lvl1pPr>
          </a:lstStyle>
          <a:p>
            <a:pPr lvl="0">
              <a:tabLst>
                <a:tab pos="2062163" algn="ctr"/>
                <a:tab pos="6453188" algn="ctr"/>
              </a:tabLst>
            </a:pPr>
            <a:r>
              <a:rPr lang="en-US" dirty="0" smtClean="0"/>
              <a:t>Click to edit Master title style</a:t>
            </a:r>
            <a:endParaRPr lang="en-US" dirty="0"/>
          </a:p>
        </p:txBody>
      </p:sp>
    </p:spTree>
    <p:extLst>
      <p:ext uri="{BB962C8B-B14F-4D97-AF65-F5344CB8AC3E}">
        <p14:creationId xmlns:p14="http://schemas.microsoft.com/office/powerpoint/2010/main" val="7306079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3568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amp;A">
    <p:spTree>
      <p:nvGrpSpPr>
        <p:cNvPr id="1" name=""/>
        <p:cNvGrpSpPr/>
        <p:nvPr/>
      </p:nvGrpSpPr>
      <p:grpSpPr>
        <a:xfrm>
          <a:off x="0" y="0"/>
          <a:ext cx="0" cy="0"/>
          <a:chOff x="0" y="0"/>
          <a:chExt cx="0" cy="0"/>
        </a:xfrm>
      </p:grpSpPr>
      <p:sp>
        <p:nvSpPr>
          <p:cNvPr id="9" name="Rectangle 8"/>
          <p:cNvSpPr/>
          <p:nvPr/>
        </p:nvSpPr>
        <p:spPr>
          <a:xfrm>
            <a:off x="0" y="0"/>
            <a:ext cx="9155054" cy="5143500"/>
          </a:xfrm>
          <a:prstGeom prst="rect">
            <a:avLst/>
          </a:prstGeom>
          <a:solidFill>
            <a:srgbClr val="DBEEF4"/>
          </a:solidFill>
          <a:ln>
            <a:noFill/>
          </a:ln>
        </p:spPr>
        <p:txBody>
          <a:bodyPr vert="vert270" wrap="square" lIns="0" tIns="0" rIns="0" bIns="0" rtlCol="0" anchor="ctr">
            <a:noAutofit/>
          </a:bodyPr>
          <a:lstStyle/>
          <a:p>
            <a:pPr lvl="0" algn="ctr">
              <a:lnSpc>
                <a:spcPct val="90000"/>
              </a:lnSpc>
            </a:pPr>
            <a:endParaRPr lang="en-US" sz="4800" b="0" i="0" dirty="0" smtClean="0">
              <a:ln w="18415" cmpd="sng">
                <a:solidFill>
                  <a:srgbClr val="FFFFFF"/>
                </a:solidFill>
                <a:prstDash val="solid"/>
              </a:ln>
              <a:solidFill>
                <a:srgbClr val="FFFFFF"/>
              </a:solidFill>
              <a:effectLst>
                <a:innerShdw blurRad="63500" dist="50800" dir="2700000">
                  <a:prstClr val="black">
                    <a:alpha val="50000"/>
                  </a:prstClr>
                </a:innerShdw>
              </a:effectLst>
              <a:latin typeface="Arial Unicode MS" pitchFamily="34" charset="-128"/>
              <a:ea typeface="Segoe UI" pitchFamily="34" charset="0"/>
              <a:cs typeface="Arial" pitchFamily="34" charset="0"/>
            </a:endParaRPr>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032731" y="0"/>
            <a:ext cx="3149245" cy="5143500"/>
          </a:xfrm>
          <a:prstGeom prst="rect">
            <a:avLst/>
          </a:prstGeom>
        </p:spPr>
      </p:pic>
      <p:cxnSp>
        <p:nvCxnSpPr>
          <p:cNvPr id="3" name="Straight Connector 2"/>
          <p:cNvCxnSpPr/>
          <p:nvPr/>
        </p:nvCxnSpPr>
        <p:spPr>
          <a:xfrm>
            <a:off x="5347380" y="3450066"/>
            <a:ext cx="2586945" cy="0"/>
          </a:xfrm>
          <a:prstGeom prst="line">
            <a:avLst/>
          </a:prstGeom>
          <a:ln w="3175">
            <a:solidFill>
              <a:schemeClr val="bg1"/>
            </a:solidFill>
            <a:tailEnd type="none" w="sm" len="med"/>
          </a:ln>
          <a:effectLst/>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945100" y="1076812"/>
            <a:ext cx="3017398" cy="2732702"/>
          </a:xfrm>
          <a:prstGeom prst="rect">
            <a:avLst/>
          </a:prstGeom>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480188" y="1857376"/>
            <a:ext cx="2297038" cy="1375076"/>
          </a:xfrm>
          <a:prstGeom prst="rect">
            <a:avLst/>
          </a:prstGeom>
        </p:spPr>
      </p:pic>
      <p:sp>
        <p:nvSpPr>
          <p:cNvPr id="18" name="Subtitle 2"/>
          <p:cNvSpPr txBox="1">
            <a:spLocks/>
          </p:cNvSpPr>
          <p:nvPr/>
        </p:nvSpPr>
        <p:spPr bwMode="auto">
          <a:xfrm>
            <a:off x="5339064" y="3600522"/>
            <a:ext cx="2700038" cy="712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lgn="l" rtl="0" eaLnBrk="1" fontAlgn="base" hangingPunct="1">
              <a:lnSpc>
                <a:spcPct val="84000"/>
              </a:lnSpc>
              <a:spcBef>
                <a:spcPts val="0"/>
              </a:spcBef>
              <a:spcAft>
                <a:spcPct val="0"/>
              </a:spcAft>
              <a:defRPr lang="en-GB" sz="1600" b="0" kern="1200" cap="none" spc="-68" baseline="0" dirty="0" smtClean="0">
                <a:ln>
                  <a:noFill/>
                </a:ln>
                <a:solidFill>
                  <a:schemeClr val="bg1"/>
                </a:solidFill>
                <a:effectLst/>
                <a:latin typeface="+mj-lt"/>
                <a:ea typeface="Segoe UI" pitchFamily="34" charset="0"/>
                <a:cs typeface="Arial Unicode MS" pitchFamily="34" charset="-128"/>
              </a:defRPr>
            </a:lvl1pPr>
            <a:lvl2pPr marL="180975" indent="-179388" algn="l" rtl="0" eaLnBrk="1" fontAlgn="base" hangingPunct="1">
              <a:lnSpc>
                <a:spcPct val="84000"/>
              </a:lnSpc>
              <a:spcBef>
                <a:spcPct val="10000"/>
              </a:spcBef>
              <a:spcAft>
                <a:spcPct val="0"/>
              </a:spcAft>
              <a:buClr>
                <a:schemeClr val="accent5">
                  <a:lumMod val="75000"/>
                </a:schemeClr>
              </a:buClr>
              <a:buFont typeface="Arial" pitchFamily="34" charset="0"/>
              <a:buChar char="•"/>
              <a:defRPr lang="en-GB" sz="2200" b="0" cap="none" spc="-51" baseline="0" dirty="0" smtClean="0">
                <a:ln>
                  <a:noFill/>
                </a:ln>
                <a:solidFill>
                  <a:schemeClr val="accent5">
                    <a:lumMod val="75000"/>
                  </a:schemeClr>
                </a:solidFill>
                <a:effectLst/>
                <a:latin typeface="+mj-lt"/>
                <a:ea typeface="Segoe UI" pitchFamily="34" charset="0"/>
                <a:cs typeface="Arial Unicode MS" pitchFamily="34" charset="-128"/>
              </a:defRPr>
            </a:lvl2pPr>
            <a:lvl3pPr marL="361950" indent="-180975" algn="l" rtl="0" eaLnBrk="1" fontAlgn="base" hangingPunct="1">
              <a:lnSpc>
                <a:spcPct val="84000"/>
              </a:lnSpc>
              <a:spcBef>
                <a:spcPct val="10000"/>
              </a:spcBef>
              <a:spcAft>
                <a:spcPct val="0"/>
              </a:spcAft>
              <a:buClr>
                <a:schemeClr val="tx1">
                  <a:lumMod val="50000"/>
                  <a:lumOff val="50000"/>
                </a:schemeClr>
              </a:buClr>
              <a:buSzPct val="80000"/>
              <a:buFont typeface="Wingdings" pitchFamily="2" charset="2"/>
              <a:buChar char="§"/>
              <a:defRPr lang="en-GB" sz="2000" b="0" cap="none" spc="-34" baseline="0" dirty="0" smtClean="0">
                <a:ln>
                  <a:noFill/>
                </a:ln>
                <a:solidFill>
                  <a:schemeClr val="bg1">
                    <a:lumMod val="50000"/>
                  </a:schemeClr>
                </a:solidFill>
                <a:effectLst/>
                <a:latin typeface="+mj-lt"/>
                <a:ea typeface="Segoe UI" pitchFamily="34" charset="0"/>
                <a:cs typeface="Arial Unicode MS" pitchFamily="34" charset="-128"/>
              </a:defRPr>
            </a:lvl3pPr>
            <a:lvl4pPr marL="611496" indent="-170461" algn="l" rtl="0" eaLnBrk="1" fontAlgn="base" hangingPunct="1">
              <a:lnSpc>
                <a:spcPct val="80000"/>
              </a:lnSpc>
              <a:spcBef>
                <a:spcPct val="0"/>
              </a:spcBef>
              <a:spcAft>
                <a:spcPct val="0"/>
              </a:spcAft>
              <a:buFont typeface="Arial" pitchFamily="34" charset="0"/>
              <a:buChar char="·"/>
              <a:defRPr sz="1400">
                <a:solidFill>
                  <a:schemeClr val="tx1"/>
                </a:solidFill>
                <a:latin typeface="+mn-lt"/>
              </a:defRPr>
            </a:lvl4pPr>
            <a:lvl5pPr marL="807662" indent="-194813" algn="l" rtl="0" eaLnBrk="1" fontAlgn="base" hangingPunct="1">
              <a:lnSpc>
                <a:spcPct val="80000"/>
              </a:lnSpc>
              <a:spcBef>
                <a:spcPct val="0"/>
              </a:spcBef>
              <a:spcAft>
                <a:spcPct val="0"/>
              </a:spcAft>
              <a:buSzPct val="50000"/>
              <a:buFont typeface="Arial" pitchFamily="34" charset="0"/>
              <a:buChar char="·"/>
              <a:defRPr sz="1400">
                <a:solidFill>
                  <a:schemeClr val="tx1"/>
                </a:solidFill>
                <a:latin typeface="+mn-lt"/>
              </a:defRPr>
            </a:lvl5pPr>
            <a:lvl6pPr marL="2142942" indent="-194813" algn="l" rtl="0" eaLnBrk="1" fontAlgn="base" hangingPunct="1">
              <a:spcBef>
                <a:spcPct val="20000"/>
              </a:spcBef>
              <a:spcAft>
                <a:spcPct val="0"/>
              </a:spcAft>
              <a:buChar char="»"/>
              <a:defRPr sz="1400">
                <a:solidFill>
                  <a:srgbClr val="0F4DBC"/>
                </a:solidFill>
                <a:latin typeface="+mn-lt"/>
              </a:defRPr>
            </a:lvl6pPr>
            <a:lvl7pPr marL="2532568" indent="-194813" algn="l" rtl="0" eaLnBrk="1" fontAlgn="base" hangingPunct="1">
              <a:spcBef>
                <a:spcPct val="20000"/>
              </a:spcBef>
              <a:spcAft>
                <a:spcPct val="0"/>
              </a:spcAft>
              <a:buChar char="»"/>
              <a:defRPr sz="1400">
                <a:solidFill>
                  <a:srgbClr val="0F4DBC"/>
                </a:solidFill>
                <a:latin typeface="+mn-lt"/>
              </a:defRPr>
            </a:lvl7pPr>
            <a:lvl8pPr marL="2922194" indent="-194813" algn="l" rtl="0" eaLnBrk="1" fontAlgn="base" hangingPunct="1">
              <a:spcBef>
                <a:spcPct val="20000"/>
              </a:spcBef>
              <a:spcAft>
                <a:spcPct val="0"/>
              </a:spcAft>
              <a:buChar char="»"/>
              <a:defRPr sz="1400">
                <a:solidFill>
                  <a:srgbClr val="0F4DBC"/>
                </a:solidFill>
                <a:latin typeface="+mn-lt"/>
              </a:defRPr>
            </a:lvl8pPr>
            <a:lvl9pPr marL="3311820" indent="-194813" algn="l" rtl="0" eaLnBrk="1" fontAlgn="base" hangingPunct="1">
              <a:spcBef>
                <a:spcPct val="20000"/>
              </a:spcBef>
              <a:spcAft>
                <a:spcPct val="0"/>
              </a:spcAft>
              <a:buChar char="»"/>
              <a:defRPr sz="1400">
                <a:solidFill>
                  <a:srgbClr val="0F4DBC"/>
                </a:solidFill>
                <a:latin typeface="+mn-lt"/>
              </a:defRPr>
            </a:lvl9pPr>
          </a:lstStyle>
          <a:p>
            <a:r>
              <a:rPr lang="en-US" u="none" dirty="0" smtClean="0">
                <a:solidFill>
                  <a:schemeClr val="accent5">
                    <a:lumMod val="40000"/>
                    <a:lumOff val="60000"/>
                  </a:schemeClr>
                </a:solidFill>
                <a:latin typeface="Calibri" panose="020F0502020204030204" pitchFamily="34" charset="0"/>
              </a:rPr>
              <a:t>www.linkedin.com/in/gabrieldusil</a:t>
            </a:r>
            <a:r>
              <a:rPr lang="en-US" dirty="0" smtClean="0">
                <a:solidFill>
                  <a:schemeClr val="accent5">
                    <a:lumMod val="40000"/>
                    <a:lumOff val="60000"/>
                  </a:schemeClr>
                </a:solidFill>
                <a:latin typeface="Calibri" panose="020F0502020204030204" pitchFamily="34" charset="0"/>
              </a:rPr>
              <a:t/>
            </a:r>
            <a:br>
              <a:rPr lang="en-US" dirty="0" smtClean="0">
                <a:solidFill>
                  <a:schemeClr val="accent5">
                    <a:lumMod val="40000"/>
                    <a:lumOff val="60000"/>
                  </a:schemeClr>
                </a:solidFill>
                <a:latin typeface="Calibri" panose="020F0502020204030204" pitchFamily="34" charset="0"/>
              </a:rPr>
            </a:br>
            <a:r>
              <a:rPr lang="en-US" dirty="0" smtClean="0">
                <a:solidFill>
                  <a:schemeClr val="accent5">
                    <a:lumMod val="40000"/>
                    <a:lumOff val="60000"/>
                  </a:schemeClr>
                </a:solidFill>
                <a:latin typeface="Calibri" panose="020F0502020204030204" pitchFamily="34" charset="0"/>
              </a:rPr>
              <a:t>dusil.com</a:t>
            </a:r>
          </a:p>
          <a:p>
            <a:r>
              <a:rPr lang="en-US" dirty="0" smtClean="0">
                <a:solidFill>
                  <a:schemeClr val="accent5">
                    <a:lumMod val="40000"/>
                    <a:lumOff val="60000"/>
                  </a:schemeClr>
                </a:solidFill>
                <a:latin typeface="Calibri" panose="020F0502020204030204" pitchFamily="34" charset="0"/>
              </a:rPr>
              <a:t>gabriel@dusil.com</a:t>
            </a:r>
            <a:endParaRPr lang="en-US" dirty="0">
              <a:solidFill>
                <a:schemeClr val="accent5">
                  <a:lumMod val="40000"/>
                  <a:lumOff val="60000"/>
                </a:schemeClr>
              </a:solidFill>
              <a:latin typeface="Calibri" panose="020F0502020204030204" pitchFamily="34" charset="0"/>
            </a:endParaRPr>
          </a:p>
        </p:txBody>
      </p:sp>
      <p:pic>
        <p:nvPicPr>
          <p:cNvPr id="13" name="Picture 12"/>
          <p:cNvPicPr>
            <a:picLocks noChangeAspect="1"/>
          </p:cNvPicPr>
          <p:nvPr userDrawn="1"/>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30232" y="3656174"/>
            <a:ext cx="145735" cy="144000"/>
          </a:xfrm>
          <a:prstGeom prst="rect">
            <a:avLst/>
          </a:prstGeom>
        </p:spPr>
      </p:pic>
      <p:pic>
        <p:nvPicPr>
          <p:cNvPr id="17" name="Picture 16"/>
          <p:cNvPicPr>
            <a:picLocks noChangeAspect="1"/>
          </p:cNvPicPr>
          <p:nvPr userDrawn="1"/>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13099" y="3845113"/>
            <a:ext cx="180000" cy="180000"/>
          </a:xfrm>
          <a:prstGeom prst="rect">
            <a:avLst/>
          </a:prstGeom>
        </p:spPr>
      </p:pic>
      <p:pic>
        <p:nvPicPr>
          <p:cNvPr id="19" name="Picture 18"/>
          <p:cNvPicPr>
            <a:picLocks noChangeAspect="1"/>
          </p:cNvPicPr>
          <p:nvPr userDrawn="1"/>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32046" y="4068307"/>
            <a:ext cx="142106" cy="144000"/>
          </a:xfrm>
          <a:prstGeom prst="rect">
            <a:avLst/>
          </a:prstGeom>
        </p:spPr>
      </p:pic>
    </p:spTree>
    <p:extLst>
      <p:ext uri="{BB962C8B-B14F-4D97-AF65-F5344CB8AC3E}">
        <p14:creationId xmlns:p14="http://schemas.microsoft.com/office/powerpoint/2010/main" val="4193193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9144000" cy="5143500"/>
          </a:xfrm>
          <a:prstGeom prst="rect">
            <a:avLst/>
          </a:prstGeom>
          <a:solidFill>
            <a:srgbClr val="F0F8F8"/>
          </a:solidFill>
          <a:ln>
            <a:noFill/>
          </a:ln>
        </p:spPr>
        <p:txBody>
          <a:bodyPr vert="vert270" wrap="square" lIns="0" tIns="0" rIns="0" bIns="0" rtlCol="0" anchor="ctr">
            <a:noAutofit/>
          </a:bodyPr>
          <a:lstStyle/>
          <a:p>
            <a:pPr algn="ctr">
              <a:lnSpc>
                <a:spcPct val="90000"/>
              </a:lnSpc>
            </a:pPr>
            <a:endParaRPr lang="en-US" sz="4800" b="0" i="0" dirty="0" smtClean="0">
              <a:ln w="18415" cmpd="sng">
                <a:solidFill>
                  <a:srgbClr val="FFFFFF"/>
                </a:solidFill>
                <a:prstDash val="solid"/>
              </a:ln>
              <a:solidFill>
                <a:srgbClr val="FFFFFF"/>
              </a:solidFill>
              <a:effectLst>
                <a:innerShdw blurRad="63500" dist="50800" dir="2700000">
                  <a:prstClr val="black">
                    <a:alpha val="50000"/>
                  </a:prstClr>
                </a:innerShdw>
              </a:effectLst>
              <a:latin typeface="Arial Unicode MS" pitchFamily="34" charset="-128"/>
              <a:ea typeface="Segoe UI" pitchFamily="34" charset="0"/>
              <a:cs typeface="Arial" pitchFamily="34" charset="0"/>
            </a:endParaRPr>
          </a:p>
        </p:txBody>
      </p:sp>
      <p:pic>
        <p:nvPicPr>
          <p:cNvPr id="9" name="Picture 8"/>
          <p:cNvPicPr>
            <a:picLocks noChangeAspect="1"/>
          </p:cNvPicPr>
          <p:nvPr/>
        </p:nvPicPr>
        <p:blipFill rotWithShape="1">
          <a:blip r:embed="rId8" cstate="print">
            <a:extLst>
              <a:ext uri="{28A0092B-C50C-407E-A947-70E740481C1C}">
                <a14:useLocalDpi xmlns:a14="http://schemas.microsoft.com/office/drawing/2010/main"/>
              </a:ext>
            </a:extLst>
          </a:blip>
          <a:srcRect t="-3"/>
          <a:stretch/>
        </p:blipFill>
        <p:spPr>
          <a:xfrm>
            <a:off x="1" y="4753133"/>
            <a:ext cx="9143998" cy="396000"/>
          </a:xfrm>
          <a:prstGeom prst="rect">
            <a:avLst/>
          </a:prstGeom>
        </p:spPr>
      </p:pic>
      <p:sp>
        <p:nvSpPr>
          <p:cNvPr id="1041" name="Rectangle 17"/>
          <p:cNvSpPr>
            <a:spLocks noGrp="1" noChangeArrowheads="1"/>
          </p:cNvSpPr>
          <p:nvPr>
            <p:ph type="title"/>
          </p:nvPr>
        </p:nvSpPr>
        <p:spPr bwMode="auto">
          <a:xfrm>
            <a:off x="237143" y="209997"/>
            <a:ext cx="8644390" cy="486000"/>
          </a:xfrm>
          <a:prstGeom prst="rect">
            <a:avLst/>
          </a:prstGeo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p>
            <a:pPr lvl="0">
              <a:tabLst>
                <a:tab pos="2062163" algn="ctr"/>
                <a:tab pos="6453188" algn="ctr"/>
              </a:tabLst>
            </a:pPr>
            <a:r>
              <a:rPr lang="en-US" dirty="0" smtClean="0"/>
              <a:t>Click to edit Master title style</a:t>
            </a:r>
            <a:endParaRPr lang="en-GB" dirty="0" smtClean="0"/>
          </a:p>
        </p:txBody>
      </p:sp>
      <p:sp>
        <p:nvSpPr>
          <p:cNvPr id="1042" name="Rectangle 18"/>
          <p:cNvSpPr>
            <a:spLocks noGrp="1" noChangeArrowheads="1"/>
          </p:cNvSpPr>
          <p:nvPr>
            <p:ph type="body" idx="1"/>
          </p:nvPr>
        </p:nvSpPr>
        <p:spPr bwMode="auto">
          <a:xfrm>
            <a:off x="237067" y="903767"/>
            <a:ext cx="8636000" cy="3540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p>
            <a:pPr lvl="0">
              <a:lnSpc>
                <a:spcPct val="78000"/>
              </a:lnSpc>
            </a:pPr>
            <a:r>
              <a:rPr lang="en-GB" dirty="0" smtClean="0"/>
              <a:t>Click to edit Master text styles</a:t>
            </a:r>
          </a:p>
          <a:p>
            <a:pPr lvl="1">
              <a:lnSpc>
                <a:spcPct val="78000"/>
              </a:lnSpc>
              <a:spcBef>
                <a:spcPts val="0"/>
              </a:spcBef>
            </a:pPr>
            <a:r>
              <a:rPr lang="en-GB" dirty="0" smtClean="0"/>
              <a:t>Second level</a:t>
            </a:r>
          </a:p>
          <a:p>
            <a:pPr lvl="2">
              <a:lnSpc>
                <a:spcPct val="78000"/>
              </a:lnSpc>
            </a:pPr>
            <a:r>
              <a:rPr lang="en-GB" dirty="0" smtClean="0"/>
              <a:t>Third level</a:t>
            </a:r>
          </a:p>
        </p:txBody>
      </p:sp>
      <p:pic>
        <p:nvPicPr>
          <p:cNvPr id="5" name="Picture 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550620" y="4366019"/>
            <a:ext cx="1323020" cy="792000"/>
          </a:xfrm>
          <a:prstGeom prst="rect">
            <a:avLst/>
          </a:prstGeom>
        </p:spPr>
      </p:pic>
      <p:pic>
        <p:nvPicPr>
          <p:cNvPr id="8" name="Picture 7"/>
          <p:cNvPicPr>
            <a:picLocks noChangeAspect="1"/>
          </p:cNvPicPr>
          <p:nvPr/>
        </p:nvPicPr>
        <p:blipFill rotWithShape="1">
          <a:blip r:embed="rId10" cstate="print">
            <a:extLst>
              <a:ext uri="{28A0092B-C50C-407E-A947-70E740481C1C}">
                <a14:useLocalDpi xmlns:a14="http://schemas.microsoft.com/office/drawing/2010/main"/>
              </a:ext>
            </a:extLst>
          </a:blip>
          <a:srcRect b="-24984"/>
          <a:stretch/>
        </p:blipFill>
        <p:spPr>
          <a:xfrm>
            <a:off x="7551785" y="4753160"/>
            <a:ext cx="1335140" cy="504000"/>
          </a:xfrm>
          <a:prstGeom prst="rect">
            <a:avLst/>
          </a:prstGeom>
        </p:spPr>
      </p:pic>
      <p:sp>
        <p:nvSpPr>
          <p:cNvPr id="10" name="Rectangle 9"/>
          <p:cNvSpPr/>
          <p:nvPr/>
        </p:nvSpPr>
        <p:spPr>
          <a:xfrm>
            <a:off x="214726" y="4790420"/>
            <a:ext cx="1706251" cy="342675"/>
          </a:xfrm>
          <a:prstGeom prst="rect">
            <a:avLst/>
          </a:prstGeom>
          <a:noFill/>
        </p:spPr>
        <p:txBody>
          <a:bodyPr wrap="square" lIns="30679" tIns="30679" rIns="0" bIns="30679" anchor="ctr">
            <a:spAutoFit/>
          </a:bodyPr>
          <a:lstStyle/>
          <a:p>
            <a:pPr marR="0" lvl="0" indent="0" algn="l" defTabSz="779252" fontAlgn="base">
              <a:lnSpc>
                <a:spcPct val="76000"/>
              </a:lnSpc>
              <a:spcBef>
                <a:spcPct val="0"/>
              </a:spcBef>
              <a:spcAft>
                <a:spcPct val="0"/>
              </a:spcAft>
              <a:buClrTx/>
              <a:buSzTx/>
              <a:buFontTx/>
              <a:buNone/>
              <a:tabLst>
                <a:tab pos="536575" algn="l"/>
              </a:tabLst>
            </a:pP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r>
              <a:rPr lang="en-US"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2015</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sym typeface="Wingdings"/>
              </a:rPr>
              <a:t></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gabriel@dusil.com</a:t>
            </a:r>
            <a:b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b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sym typeface="Wingdings"/>
              </a:rPr>
              <a:t></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www.dusil.com</a:t>
            </a:r>
          </a:p>
        </p:txBody>
      </p:sp>
      <p:sp>
        <p:nvSpPr>
          <p:cNvPr id="7" name="Rectangle 6"/>
          <p:cNvSpPr/>
          <p:nvPr/>
        </p:nvSpPr>
        <p:spPr>
          <a:xfrm>
            <a:off x="8484294" y="4777880"/>
            <a:ext cx="422185" cy="202317"/>
          </a:xfrm>
          <a:prstGeom prst="rect">
            <a:avLst/>
          </a:prstGeom>
          <a:noFill/>
        </p:spPr>
        <p:txBody>
          <a:bodyPr wrap="square" lIns="30679" tIns="30679" rIns="0" bIns="30679" anchor="ctr">
            <a:spAutoFit/>
          </a:bodyPr>
          <a:lstStyle/>
          <a:p>
            <a:pPr marR="0" lvl="0" indent="0" algn="r" defTabSz="779252" fontAlgn="base">
              <a:lnSpc>
                <a:spcPct val="76000"/>
              </a:lnSpc>
              <a:spcBef>
                <a:spcPct val="0"/>
              </a:spcBef>
              <a:spcAft>
                <a:spcPct val="0"/>
              </a:spcAft>
              <a:buClrTx/>
              <a:buSzTx/>
              <a:buFontTx/>
              <a:buNone/>
              <a:tabLst>
                <a:tab pos="536575" algn="l"/>
              </a:tabLst>
            </a:pPr>
            <a:r>
              <a:rPr lang="en-GB"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sym typeface="Wingdings"/>
              </a:rPr>
              <a:t></a:t>
            </a:r>
            <a:r>
              <a:rPr lang="en-GB"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fld id="{571DDA56-2199-46EB-AB0E-6ABDC16A7DB2}" type="slidenum">
              <a:rPr lang="en-GB" sz="1200" b="0" i="0" kern="0" cap="none" spc="-60" baseline="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pPr marR="0" lvl="0" indent="0" algn="r" defTabSz="779252" fontAlgn="base">
                <a:lnSpc>
                  <a:spcPct val="76000"/>
                </a:lnSpc>
                <a:spcBef>
                  <a:spcPct val="0"/>
                </a:spcBef>
                <a:spcAft>
                  <a:spcPct val="0"/>
                </a:spcAft>
                <a:buClrTx/>
                <a:buSzTx/>
                <a:buFontTx/>
                <a:buNone/>
                <a:tabLst>
                  <a:tab pos="536575" algn="l"/>
                </a:tabLst>
              </a:pPr>
              <a:t>‹#›</a:t>
            </a:fld>
            <a:endParaRPr lang="en-US"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lgn="l" rtl="0" eaLnBrk="1" fontAlgn="base" hangingPunct="1">
        <a:lnSpc>
          <a:spcPct val="70000"/>
        </a:lnSpc>
        <a:spcBef>
          <a:spcPct val="0"/>
        </a:spcBef>
        <a:spcAft>
          <a:spcPct val="0"/>
        </a:spcAft>
        <a:tabLst>
          <a:tab pos="5018088" algn="l"/>
        </a:tabLst>
        <a:defRPr lang="en-GB" sz="4000" b="1" kern="1200" cap="none" spc="-160" baseline="0" dirty="0" smtClean="0">
          <a:ln w="18415" cmpd="sng">
            <a:noFill/>
            <a:prstDash val="solid"/>
          </a:ln>
          <a:solidFill>
            <a:schemeClr val="accent5">
              <a:lumMod val="75000"/>
            </a:schemeClr>
          </a:solidFill>
          <a:effectLst>
            <a:innerShdw blurRad="50800" dist="50800" dir="13500000">
              <a:schemeClr val="tx1">
                <a:alpha val="80000"/>
              </a:schemeClr>
            </a:innerShdw>
            <a:reflection stA="20000" endPos="30000" dist="25400" dir="5400000" sy="-100000" algn="bl" rotWithShape="0"/>
          </a:effectLst>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2700" b="1">
          <a:solidFill>
            <a:srgbClr val="932715"/>
          </a:solidFill>
          <a:latin typeface="Arial" charset="0"/>
        </a:defRPr>
      </a:lvl2pPr>
      <a:lvl3pPr algn="l" rtl="0" eaLnBrk="1" fontAlgn="base" hangingPunct="1">
        <a:lnSpc>
          <a:spcPct val="90000"/>
        </a:lnSpc>
        <a:spcBef>
          <a:spcPct val="0"/>
        </a:spcBef>
        <a:spcAft>
          <a:spcPct val="0"/>
        </a:spcAft>
        <a:defRPr sz="2700" b="1">
          <a:solidFill>
            <a:srgbClr val="932715"/>
          </a:solidFill>
          <a:latin typeface="Arial" charset="0"/>
        </a:defRPr>
      </a:lvl3pPr>
      <a:lvl4pPr algn="l" rtl="0" eaLnBrk="1" fontAlgn="base" hangingPunct="1">
        <a:lnSpc>
          <a:spcPct val="90000"/>
        </a:lnSpc>
        <a:spcBef>
          <a:spcPct val="0"/>
        </a:spcBef>
        <a:spcAft>
          <a:spcPct val="0"/>
        </a:spcAft>
        <a:defRPr sz="2700" b="1">
          <a:solidFill>
            <a:srgbClr val="932715"/>
          </a:solidFill>
          <a:latin typeface="Arial" charset="0"/>
        </a:defRPr>
      </a:lvl4pPr>
      <a:lvl5pPr algn="l" rtl="0" eaLnBrk="1" fontAlgn="base" hangingPunct="1">
        <a:lnSpc>
          <a:spcPct val="90000"/>
        </a:lnSpc>
        <a:spcBef>
          <a:spcPct val="0"/>
        </a:spcBef>
        <a:spcAft>
          <a:spcPct val="0"/>
        </a:spcAft>
        <a:defRPr sz="2700" b="1">
          <a:solidFill>
            <a:srgbClr val="932715"/>
          </a:solidFill>
          <a:latin typeface="Arial" charset="0"/>
        </a:defRPr>
      </a:lvl5pPr>
      <a:lvl6pPr marL="389626" algn="l" rtl="0" eaLnBrk="1" fontAlgn="base" hangingPunct="1">
        <a:spcBef>
          <a:spcPct val="0"/>
        </a:spcBef>
        <a:spcAft>
          <a:spcPct val="0"/>
        </a:spcAft>
        <a:defRPr sz="2000" b="1">
          <a:solidFill>
            <a:srgbClr val="0F4DBC"/>
          </a:solidFill>
          <a:latin typeface="Arial" charset="0"/>
        </a:defRPr>
      </a:lvl6pPr>
      <a:lvl7pPr marL="779252" algn="l" rtl="0" eaLnBrk="1" fontAlgn="base" hangingPunct="1">
        <a:spcBef>
          <a:spcPct val="0"/>
        </a:spcBef>
        <a:spcAft>
          <a:spcPct val="0"/>
        </a:spcAft>
        <a:defRPr sz="2000" b="1">
          <a:solidFill>
            <a:srgbClr val="0F4DBC"/>
          </a:solidFill>
          <a:latin typeface="Arial" charset="0"/>
        </a:defRPr>
      </a:lvl7pPr>
      <a:lvl8pPr marL="1168878" algn="l" rtl="0" eaLnBrk="1" fontAlgn="base" hangingPunct="1">
        <a:spcBef>
          <a:spcPct val="0"/>
        </a:spcBef>
        <a:spcAft>
          <a:spcPct val="0"/>
        </a:spcAft>
        <a:defRPr sz="2000" b="1">
          <a:solidFill>
            <a:srgbClr val="0F4DBC"/>
          </a:solidFill>
          <a:latin typeface="Arial" charset="0"/>
        </a:defRPr>
      </a:lvl8pPr>
      <a:lvl9pPr marL="1558503" algn="l" rtl="0" eaLnBrk="1" fontAlgn="base" hangingPunct="1">
        <a:spcBef>
          <a:spcPct val="0"/>
        </a:spcBef>
        <a:spcAft>
          <a:spcPct val="0"/>
        </a:spcAft>
        <a:defRPr sz="2000" b="1">
          <a:solidFill>
            <a:srgbClr val="0F4DBC"/>
          </a:solidFill>
          <a:latin typeface="Arial" charset="0"/>
        </a:defRPr>
      </a:lvl9pPr>
    </p:titleStyle>
    <p:bodyStyle>
      <a:lvl1pPr algn="l" rtl="0" eaLnBrk="1" fontAlgn="base" hangingPunct="1">
        <a:lnSpc>
          <a:spcPct val="84000"/>
        </a:lnSpc>
        <a:spcBef>
          <a:spcPts val="1800"/>
        </a:spcBef>
        <a:spcAft>
          <a:spcPct val="0"/>
        </a:spcAft>
        <a:defRPr lang="en-GB" sz="2400" b="1" kern="1200" cap="none" spc="-60" baseline="0" dirty="0" smtClean="0">
          <a:ln>
            <a:noFill/>
          </a:ln>
          <a:solidFill>
            <a:schemeClr val="accent5">
              <a:lumMod val="50000"/>
            </a:schemeClr>
          </a:solidFill>
          <a:effectLst/>
          <a:latin typeface="Calibri" panose="020F0502020204030204" pitchFamily="34" charset="0"/>
          <a:ea typeface="Segoe UI" pitchFamily="34" charset="0"/>
          <a:cs typeface="Arial Unicode MS" pitchFamily="34" charset="-128"/>
        </a:defRPr>
      </a:lvl1pPr>
      <a:lvl2pPr marL="180975" indent="-179388" algn="l" rtl="0" eaLnBrk="1" fontAlgn="base" hangingPunct="1">
        <a:lnSpc>
          <a:spcPct val="84000"/>
        </a:lnSpc>
        <a:spcBef>
          <a:spcPts val="100"/>
        </a:spcBef>
        <a:spcAft>
          <a:spcPct val="0"/>
        </a:spcAft>
        <a:buClr>
          <a:schemeClr val="accent5">
            <a:lumMod val="75000"/>
          </a:schemeClr>
        </a:buClr>
        <a:buFont typeface="Wingdings" panose="05000000000000000000" pitchFamily="2" charset="2"/>
        <a:buChar char=""/>
        <a:defRPr lang="en-GB" sz="2200" b="0" cap="none" spc="-60" baseline="0" dirty="0" smtClean="0">
          <a:ln>
            <a:noFill/>
          </a:ln>
          <a:solidFill>
            <a:schemeClr val="accent5">
              <a:lumMod val="75000"/>
            </a:schemeClr>
          </a:solidFill>
          <a:effectLst/>
          <a:latin typeface="Calibri" panose="020F0502020204030204" pitchFamily="34" charset="0"/>
          <a:ea typeface="Segoe UI" pitchFamily="34" charset="0"/>
          <a:cs typeface="Arial Unicode MS" pitchFamily="34" charset="-128"/>
        </a:defRPr>
      </a:lvl2pPr>
      <a:lvl3pPr marL="361950" indent="-180975" algn="l" rtl="0" eaLnBrk="1" fontAlgn="base" hangingPunct="1">
        <a:lnSpc>
          <a:spcPct val="84000"/>
        </a:lnSpc>
        <a:spcBef>
          <a:spcPts val="0"/>
        </a:spcBef>
        <a:spcAft>
          <a:spcPct val="0"/>
        </a:spcAft>
        <a:buClr>
          <a:schemeClr val="tx1">
            <a:lumMod val="50000"/>
            <a:lumOff val="50000"/>
          </a:schemeClr>
        </a:buClr>
        <a:buSzPct val="80000"/>
        <a:buFont typeface="Wingdings" pitchFamily="2" charset="2"/>
        <a:buChar char="§"/>
        <a:defRPr lang="en-GB" sz="2000" b="0" cap="none" spc="-60" baseline="0" dirty="0" smtClean="0">
          <a:ln>
            <a:noFill/>
          </a:ln>
          <a:solidFill>
            <a:schemeClr val="bg1">
              <a:lumMod val="50000"/>
            </a:schemeClr>
          </a:solidFill>
          <a:effectLst/>
          <a:latin typeface="Calibri" panose="020F0502020204030204" pitchFamily="34" charset="0"/>
          <a:ea typeface="Segoe UI" pitchFamily="34" charset="0"/>
          <a:cs typeface="Arial Unicode MS" pitchFamily="34" charset="-128"/>
        </a:defRPr>
      </a:lvl3pPr>
      <a:lvl4pPr marL="611496" indent="-170461" algn="l" rtl="0" eaLnBrk="1" fontAlgn="base" hangingPunct="1">
        <a:lnSpc>
          <a:spcPct val="80000"/>
        </a:lnSpc>
        <a:spcBef>
          <a:spcPct val="0"/>
        </a:spcBef>
        <a:spcAft>
          <a:spcPct val="0"/>
        </a:spcAft>
        <a:buFont typeface="Arial" pitchFamily="34" charset="0"/>
        <a:buChar char="·"/>
        <a:defRPr sz="1400">
          <a:solidFill>
            <a:schemeClr val="tx1"/>
          </a:solidFill>
          <a:latin typeface="+mn-lt"/>
        </a:defRPr>
      </a:lvl4pPr>
      <a:lvl5pPr marL="807662" indent="-194813" algn="l" rtl="0" eaLnBrk="1" fontAlgn="base" hangingPunct="1">
        <a:lnSpc>
          <a:spcPct val="80000"/>
        </a:lnSpc>
        <a:spcBef>
          <a:spcPct val="0"/>
        </a:spcBef>
        <a:spcAft>
          <a:spcPct val="0"/>
        </a:spcAft>
        <a:buSzPct val="50000"/>
        <a:buFont typeface="Arial" pitchFamily="34" charset="0"/>
        <a:buChar char="·"/>
        <a:defRPr sz="1400">
          <a:solidFill>
            <a:schemeClr val="tx1"/>
          </a:solidFill>
          <a:latin typeface="+mn-lt"/>
        </a:defRPr>
      </a:lvl5pPr>
      <a:lvl6pPr marL="2142942" indent="-194813" algn="l" rtl="0" eaLnBrk="1" fontAlgn="base" hangingPunct="1">
        <a:spcBef>
          <a:spcPct val="20000"/>
        </a:spcBef>
        <a:spcAft>
          <a:spcPct val="0"/>
        </a:spcAft>
        <a:buChar char="»"/>
        <a:defRPr sz="1400">
          <a:solidFill>
            <a:srgbClr val="0F4DBC"/>
          </a:solidFill>
          <a:latin typeface="+mn-lt"/>
        </a:defRPr>
      </a:lvl6pPr>
      <a:lvl7pPr marL="2532568" indent="-194813" algn="l" rtl="0" eaLnBrk="1" fontAlgn="base" hangingPunct="1">
        <a:spcBef>
          <a:spcPct val="20000"/>
        </a:spcBef>
        <a:spcAft>
          <a:spcPct val="0"/>
        </a:spcAft>
        <a:buChar char="»"/>
        <a:defRPr sz="1400">
          <a:solidFill>
            <a:srgbClr val="0F4DBC"/>
          </a:solidFill>
          <a:latin typeface="+mn-lt"/>
        </a:defRPr>
      </a:lvl7pPr>
      <a:lvl8pPr marL="2922194" indent="-194813" algn="l" rtl="0" eaLnBrk="1" fontAlgn="base" hangingPunct="1">
        <a:spcBef>
          <a:spcPct val="20000"/>
        </a:spcBef>
        <a:spcAft>
          <a:spcPct val="0"/>
        </a:spcAft>
        <a:buChar char="»"/>
        <a:defRPr sz="1400">
          <a:solidFill>
            <a:srgbClr val="0F4DBC"/>
          </a:solidFill>
          <a:latin typeface="+mn-lt"/>
        </a:defRPr>
      </a:lvl8pPr>
      <a:lvl9pPr marL="3311820" indent="-194813" algn="l" rtl="0" eaLnBrk="1" fontAlgn="base" hangingPunct="1">
        <a:spcBef>
          <a:spcPct val="20000"/>
        </a:spcBef>
        <a:spcAft>
          <a:spcPct val="0"/>
        </a:spcAft>
        <a:buChar char="»"/>
        <a:defRPr sz="1400">
          <a:solidFill>
            <a:srgbClr val="0F4DBC"/>
          </a:solidFill>
          <a:latin typeface="+mn-lt"/>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dusi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usil.com/"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Entertainment Streaming </a:t>
            </a:r>
            <a:r>
              <a:rPr lang="en-US" dirty="0">
                <a:solidFill>
                  <a:schemeClr val="accent5">
                    <a:lumMod val="60000"/>
                    <a:lumOff val="40000"/>
                  </a:schemeClr>
                </a:solidFill>
              </a:rPr>
              <a:t>Strategies </a:t>
            </a:r>
          </a:p>
        </p:txBody>
      </p:sp>
    </p:spTree>
    <p:extLst>
      <p:ext uri="{BB962C8B-B14F-4D97-AF65-F5344CB8AC3E}">
        <p14:creationId xmlns:p14="http://schemas.microsoft.com/office/powerpoint/2010/main" val="2313141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6571" y="4763387"/>
            <a:ext cx="4320000" cy="371196"/>
          </a:xfrm>
          <a:prstGeom prst="rect">
            <a:avLst/>
          </a:prstGeom>
        </p:spPr>
        <p:txBody>
          <a:bodyPr wrap="square" lIns="0" tIns="36000" rIns="0" bIns="36000" anchor="ctr" anchorCtr="0">
            <a:noAutofit/>
          </a:bodyPr>
          <a:lstStyle/>
          <a:p>
            <a:pPr algn="ctr">
              <a:lnSpc>
                <a:spcPct val="80000"/>
              </a:lnSpc>
            </a:pPr>
            <a:r>
              <a:rPr lang="en-US" sz="1200" spc="-60" dirty="0">
                <a:solidFill>
                  <a:schemeClr val="bg1">
                    <a:lumMod val="95000"/>
                  </a:schemeClr>
                </a:solidFill>
                <a:latin typeface="Calibri" panose="020F0502020204030204" pitchFamily="34" charset="0"/>
              </a:rPr>
              <a:t> </a:t>
            </a:r>
            <a:r>
              <a:rPr lang="en-US" sz="1200" dirty="0">
                <a:solidFill>
                  <a:schemeClr val="bg1">
                    <a:lumMod val="95000"/>
                  </a:schemeClr>
                </a:solidFill>
                <a:latin typeface="Calibri" panose="020F0502020204030204" pitchFamily="34" charset="0"/>
              </a:rPr>
              <a:t>Verimatrix - OTT, A Major Game-changer for Pay-TV</a:t>
            </a:r>
          </a:p>
          <a:p>
            <a:pPr algn="ctr">
              <a:lnSpc>
                <a:spcPct val="80000"/>
              </a:lnSpc>
            </a:pPr>
            <a:r>
              <a:rPr lang="en-US" sz="1200" b="0" spc="-60" dirty="0" smtClean="0">
                <a:solidFill>
                  <a:schemeClr val="bg1">
                    <a:lumMod val="95000"/>
                  </a:schemeClr>
                </a:solidFill>
                <a:effectLst/>
                <a:latin typeface="Calibri" panose="020F0502020204030204" pitchFamily="34" charset="0"/>
              </a:rPr>
              <a:t>PVR = Personal Video Recorder, PoS = Point of Sale</a:t>
            </a:r>
            <a:endParaRPr lang="en-US" sz="1200" b="0" spc="-60" dirty="0">
              <a:solidFill>
                <a:schemeClr val="bg1">
                  <a:lumMod val="95000"/>
                </a:schemeClr>
              </a:solidFill>
              <a:effectLst/>
              <a:latin typeface="Calibri" panose="020F0502020204030204" pitchFamily="34" charset="0"/>
            </a:endParaRPr>
          </a:p>
        </p:txBody>
      </p:sp>
      <p:sp>
        <p:nvSpPr>
          <p:cNvPr id="2" name="Title 1"/>
          <p:cNvSpPr>
            <a:spLocks noGrp="1"/>
          </p:cNvSpPr>
          <p:nvPr>
            <p:ph type="title"/>
          </p:nvPr>
        </p:nvSpPr>
        <p:spPr/>
        <p:txBody>
          <a:bodyPr/>
          <a:lstStyle/>
          <a:p>
            <a:r>
              <a:rPr lang="en-US" dirty="0" smtClean="0"/>
              <a:t>Strategy – Most Important OTT Services</a:t>
            </a:r>
            <a:endParaRPr lang="en-US" dirty="0"/>
          </a:p>
        </p:txBody>
      </p:sp>
      <p:sp>
        <p:nvSpPr>
          <p:cNvPr id="5" name="Rectangle 4"/>
          <p:cNvSpPr/>
          <p:nvPr/>
        </p:nvSpPr>
        <p:spPr>
          <a:xfrm>
            <a:off x="515258" y="987801"/>
            <a:ext cx="8122544" cy="3084579"/>
          </a:xfrm>
          <a:prstGeom prst="rect">
            <a:avLst/>
          </a:prstGeom>
          <a:solidFill>
            <a:schemeClr val="accent4">
              <a:lumMod val="60000"/>
              <a:lumOff val="40000"/>
            </a:schemeClr>
          </a:solidFill>
        </p:spPr>
        <p:txBody>
          <a:bodyPr wrap="square" lIns="72000" tIns="216000" rIns="1728000" bIns="36000">
            <a:noAutofit/>
          </a:bodyPr>
          <a:lstStyle/>
          <a:p>
            <a:pPr algn="ctr">
              <a:lnSpc>
                <a:spcPct val="70000"/>
              </a:lnSpc>
            </a:pPr>
            <a:r>
              <a:rPr lang="en-US" sz="2400" dirty="0" smtClean="0">
                <a:solidFill>
                  <a:schemeClr val="bg1"/>
                </a:solidFill>
                <a:latin typeface="Calibri" panose="020F0502020204030204" pitchFamily="34" charset="0"/>
              </a:rPr>
              <a:t>Most Important OTT Services</a:t>
            </a:r>
            <a:endParaRPr lang="en-US" sz="2400" dirty="0">
              <a:solidFill>
                <a:schemeClr val="bg1"/>
              </a:solidFill>
              <a:latin typeface="Calibri" panose="020F0502020204030204" pitchFamily="34" charset="0"/>
            </a:endParaRPr>
          </a:p>
        </p:txBody>
      </p:sp>
      <p:sp>
        <p:nvSpPr>
          <p:cNvPr id="6" name="Rectangle 5"/>
          <p:cNvSpPr/>
          <p:nvPr/>
        </p:nvSpPr>
        <p:spPr>
          <a:xfrm>
            <a:off x="515258" y="1647056"/>
            <a:ext cx="7570094"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7086600" algn="r"/>
              </a:tabLst>
            </a:pPr>
            <a:r>
              <a:rPr lang="en-US" sz="1600" b="1" dirty="0" smtClean="0">
                <a:solidFill>
                  <a:schemeClr val="accent4"/>
                </a:solidFill>
                <a:latin typeface="Calibri" panose="020F0502020204030204" pitchFamily="34" charset="0"/>
                <a:ea typeface="Segoe UI" pitchFamily="34" charset="0"/>
              </a:rPr>
              <a:t>Video On Demand</a:t>
            </a:r>
            <a:endParaRPr lang="en-US" sz="1600" i="1" dirty="0" smtClean="0">
              <a:solidFill>
                <a:schemeClr val="accent4"/>
              </a:solidFill>
              <a:effectLst/>
              <a:latin typeface="Calibri" panose="020F0502020204030204" pitchFamily="34" charset="0"/>
              <a:ea typeface="Segoe UI" pitchFamily="34" charset="0"/>
            </a:endParaRPr>
          </a:p>
        </p:txBody>
      </p:sp>
      <p:sp>
        <p:nvSpPr>
          <p:cNvPr id="7" name="Rectangle 6"/>
          <p:cNvSpPr/>
          <p:nvPr/>
        </p:nvSpPr>
        <p:spPr>
          <a:xfrm>
            <a:off x="515257" y="2025869"/>
            <a:ext cx="5160269"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4"/>
                </a:solidFill>
                <a:effectLst/>
                <a:latin typeface="Calibri" panose="020F0502020204030204" pitchFamily="34" charset="0"/>
                <a:ea typeface="Segoe UI" pitchFamily="34" charset="0"/>
              </a:rPr>
              <a:t>Catch-up TV &amp; time shifting	</a:t>
            </a:r>
            <a:endParaRPr lang="en-US" sz="1600" i="1" dirty="0" smtClean="0">
              <a:solidFill>
                <a:schemeClr val="accent4"/>
              </a:solidFill>
              <a:effectLst/>
              <a:latin typeface="Calibri" panose="020F0502020204030204" pitchFamily="34" charset="0"/>
              <a:ea typeface="Segoe UI" pitchFamily="34" charset="0"/>
            </a:endParaRPr>
          </a:p>
        </p:txBody>
      </p:sp>
      <p:sp>
        <p:nvSpPr>
          <p:cNvPr id="8" name="Rectangle 7"/>
          <p:cNvSpPr/>
          <p:nvPr/>
        </p:nvSpPr>
        <p:spPr>
          <a:xfrm>
            <a:off x="515258" y="2404682"/>
            <a:ext cx="4664968"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4486275" algn="r"/>
              </a:tabLst>
            </a:pPr>
            <a:r>
              <a:rPr lang="en-US" sz="1600" b="1" i="0" dirty="0" smtClean="0">
                <a:solidFill>
                  <a:schemeClr val="accent4"/>
                </a:solidFill>
                <a:effectLst/>
                <a:latin typeface="Calibri" panose="020F0502020204030204" pitchFamily="34" charset="0"/>
                <a:ea typeface="Segoe UI" pitchFamily="34" charset="0"/>
              </a:rPr>
              <a:t>Live &amp; Linear Content	</a:t>
            </a:r>
            <a:r>
              <a:rPr lang="en-US" sz="1600" i="1" dirty="0" smtClean="0">
                <a:solidFill>
                  <a:schemeClr val="accent4"/>
                </a:solidFill>
                <a:effectLst/>
                <a:latin typeface="Calibri" panose="020F0502020204030204" pitchFamily="34" charset="0"/>
                <a:ea typeface="Segoe UI" pitchFamily="34" charset="0"/>
              </a:rPr>
              <a:t>48%</a:t>
            </a:r>
          </a:p>
        </p:txBody>
      </p:sp>
      <p:sp>
        <p:nvSpPr>
          <p:cNvPr id="9" name="Rectangle 8"/>
          <p:cNvSpPr/>
          <p:nvPr/>
        </p:nvSpPr>
        <p:spPr>
          <a:xfrm>
            <a:off x="515259" y="2783495"/>
            <a:ext cx="2140842"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971675" algn="r"/>
              </a:tabLst>
            </a:pPr>
            <a:r>
              <a:rPr lang="en-US" sz="1600" b="1" dirty="0" smtClean="0">
                <a:solidFill>
                  <a:schemeClr val="accent4"/>
                </a:solidFill>
                <a:latin typeface="Calibri" panose="020F0502020204030204" pitchFamily="34" charset="0"/>
                <a:ea typeface="Segoe UI" pitchFamily="34" charset="0"/>
              </a:rPr>
              <a:t>PVR Functionality	</a:t>
            </a:r>
            <a:r>
              <a:rPr lang="en-US" sz="1600" i="1" dirty="0" smtClean="0">
                <a:solidFill>
                  <a:schemeClr val="accent4"/>
                </a:solidFill>
                <a:latin typeface="Calibri" panose="020F0502020204030204" pitchFamily="34" charset="0"/>
                <a:ea typeface="Segoe UI" pitchFamily="34" charset="0"/>
              </a:rPr>
              <a:t>23%</a:t>
            </a:r>
            <a:endParaRPr lang="en-US" sz="1600" i="1" dirty="0" smtClean="0">
              <a:solidFill>
                <a:schemeClr val="accent4"/>
              </a:solidFill>
              <a:effectLst/>
              <a:latin typeface="Calibri" panose="020F0502020204030204" pitchFamily="34" charset="0"/>
              <a:ea typeface="Segoe UI" pitchFamily="34" charset="0"/>
            </a:endParaRPr>
          </a:p>
        </p:txBody>
      </p:sp>
      <p:sp>
        <p:nvSpPr>
          <p:cNvPr id="10" name="Rectangle 9"/>
          <p:cNvSpPr/>
          <p:nvPr/>
        </p:nvSpPr>
        <p:spPr>
          <a:xfrm>
            <a:off x="515257" y="3162308"/>
            <a:ext cx="2026544"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885950" algn="r"/>
              </a:tabLst>
            </a:pPr>
            <a:r>
              <a:rPr lang="en-US" sz="1600" b="1" dirty="0" smtClean="0">
                <a:solidFill>
                  <a:schemeClr val="accent4"/>
                </a:solidFill>
                <a:latin typeface="Calibri" panose="020F0502020204030204" pitchFamily="34" charset="0"/>
                <a:ea typeface="Segoe UI" pitchFamily="34" charset="0"/>
              </a:rPr>
              <a:t>Network PVR	</a:t>
            </a:r>
            <a:r>
              <a:rPr lang="en-US" sz="1600" i="1" dirty="0" smtClean="0">
                <a:solidFill>
                  <a:schemeClr val="accent4"/>
                </a:solidFill>
                <a:latin typeface="Calibri" panose="020F0502020204030204" pitchFamily="34" charset="0"/>
                <a:ea typeface="Segoe UI" pitchFamily="34" charset="0"/>
              </a:rPr>
              <a:t>22%</a:t>
            </a:r>
            <a:endParaRPr lang="en-US" sz="1600" i="1" dirty="0" smtClean="0">
              <a:solidFill>
                <a:schemeClr val="accent4"/>
              </a:solidFill>
              <a:effectLst/>
              <a:latin typeface="Calibri" panose="020F0502020204030204" pitchFamily="34" charset="0"/>
              <a:ea typeface="Segoe UI" pitchFamily="34" charset="0"/>
            </a:endParaRPr>
          </a:p>
        </p:txBody>
      </p:sp>
      <p:sp>
        <p:nvSpPr>
          <p:cNvPr id="11" name="Rectangle 10"/>
          <p:cNvSpPr/>
          <p:nvPr/>
        </p:nvSpPr>
        <p:spPr>
          <a:xfrm>
            <a:off x="515257" y="3541121"/>
            <a:ext cx="969269"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809625" algn="r"/>
                <a:tab pos="1792288" algn="r"/>
              </a:tabLst>
            </a:pPr>
            <a:r>
              <a:rPr lang="en-US" sz="1600" b="1" dirty="0" smtClean="0">
                <a:solidFill>
                  <a:schemeClr val="accent4"/>
                </a:solidFill>
                <a:latin typeface="Calibri" panose="020F0502020204030204" pitchFamily="34" charset="0"/>
                <a:ea typeface="Segoe UI" pitchFamily="34" charset="0"/>
              </a:rPr>
              <a:t>PoS	</a:t>
            </a:r>
            <a:r>
              <a:rPr lang="en-US" sz="1600" i="1" dirty="0" smtClean="0">
                <a:solidFill>
                  <a:schemeClr val="accent4"/>
                </a:solidFill>
                <a:latin typeface="Calibri" panose="020F0502020204030204" pitchFamily="34" charset="0"/>
                <a:ea typeface="Segoe UI" pitchFamily="34" charset="0"/>
              </a:rPr>
              <a:t>10%</a:t>
            </a:r>
            <a:endParaRPr lang="en-US" sz="1600" i="1" dirty="0" smtClean="0">
              <a:solidFill>
                <a:schemeClr val="accent4"/>
              </a:solidFill>
              <a:effectLst/>
              <a:latin typeface="Calibri" panose="020F0502020204030204" pitchFamily="34" charset="0"/>
              <a:ea typeface="Segoe UI" pitchFamily="34" charset="0"/>
            </a:endParaRPr>
          </a:p>
        </p:txBody>
      </p:sp>
      <p:sp>
        <p:nvSpPr>
          <p:cNvPr id="12" name="Rectangle 11"/>
          <p:cNvSpPr/>
          <p:nvPr/>
        </p:nvSpPr>
        <p:spPr>
          <a:xfrm>
            <a:off x="5722058" y="2050308"/>
            <a:ext cx="477344"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54%</a:t>
            </a:r>
            <a:endParaRPr lang="en-US" sz="1600" i="1" dirty="0">
              <a:solidFill>
                <a:schemeClr val="bg1"/>
              </a:solidFill>
              <a:latin typeface="Calibri" panose="020F0502020204030204" pitchFamily="34" charset="0"/>
            </a:endParaRPr>
          </a:p>
        </p:txBody>
      </p:sp>
      <p:sp>
        <p:nvSpPr>
          <p:cNvPr id="4" name="Pentagon 3"/>
          <p:cNvSpPr/>
          <p:nvPr/>
        </p:nvSpPr>
        <p:spPr>
          <a:xfrm flipH="1">
            <a:off x="7447175" y="1648117"/>
            <a:ext cx="638175" cy="302400"/>
          </a:xfrm>
          <a:prstGeom prst="homePlate">
            <a:avLst/>
          </a:prstGeom>
          <a:solidFill>
            <a:schemeClr val="accent4">
              <a:lumMod val="75000"/>
            </a:schemeClr>
          </a:solidFill>
          <a:ln>
            <a:noFill/>
          </a:ln>
        </p:spPr>
        <p:txBody>
          <a:bodyPr vert="horz" wrap="square" lIns="0" tIns="0" rIns="108000" bIns="0" rtlCol="0" anchor="ctr">
            <a:noAutofit/>
          </a:bodyPr>
          <a:lstStyle/>
          <a:p>
            <a:pPr algn="r">
              <a:lnSpc>
                <a:spcPct val="80000"/>
              </a:lnSpc>
            </a:pPr>
            <a:r>
              <a:rPr lang="en-US" sz="1600" b="0" i="1" dirty="0" smtClean="0">
                <a:solidFill>
                  <a:schemeClr val="bg1"/>
                </a:solidFill>
                <a:effectLst/>
                <a:latin typeface="Calibri" panose="020F0502020204030204" pitchFamily="34" charset="0"/>
                <a:ea typeface="Segoe UI" pitchFamily="34" charset="0"/>
              </a:rPr>
              <a:t>7%</a:t>
            </a:r>
          </a:p>
        </p:txBody>
      </p:sp>
      <p:sp>
        <p:nvSpPr>
          <p:cNvPr id="19" name="Pentagon 18"/>
          <p:cNvSpPr/>
          <p:nvPr/>
        </p:nvSpPr>
        <p:spPr>
          <a:xfrm>
            <a:off x="5170701" y="2400592"/>
            <a:ext cx="1209676" cy="302400"/>
          </a:xfrm>
          <a:prstGeom prst="homePlate">
            <a:avLst/>
          </a:prstGeom>
          <a:solidFill>
            <a:schemeClr val="accent4">
              <a:lumMod val="75000"/>
            </a:schemeClr>
          </a:solidFill>
          <a:ln>
            <a:noFill/>
          </a:ln>
        </p:spPr>
        <p:txBody>
          <a:bodyPr rot="0" spcFirstLastPara="0" vertOverflow="overflow" horzOverflow="overflow" vert="horz" wrap="square" lIns="72000" tIns="0" rIns="108000" bIns="0" numCol="1" spcCol="0" rtlCol="0" fromWordArt="0" anchor="ctr" anchorCtr="0" forceAA="0" compatLnSpc="1">
            <a:prstTxWarp prst="textNoShape">
              <a:avLst/>
            </a:prstTxWarp>
            <a:noAutofit/>
          </a:bodyPr>
          <a:lstStyle/>
          <a:p>
            <a:pPr>
              <a:lnSpc>
                <a:spcPct val="80000"/>
              </a:lnSpc>
            </a:pPr>
            <a:r>
              <a:rPr lang="en-US" sz="1600" i="1" dirty="0" smtClean="0">
                <a:solidFill>
                  <a:schemeClr val="bg1"/>
                </a:solidFill>
                <a:latin typeface="Calibri" panose="020F0502020204030204" pitchFamily="34" charset="0"/>
                <a:ea typeface="Segoe UI" pitchFamily="34" charset="0"/>
              </a:rPr>
              <a:t>15%</a:t>
            </a:r>
            <a:endParaRPr lang="en-US" sz="1600" i="1" dirty="0">
              <a:solidFill>
                <a:schemeClr val="bg1"/>
              </a:solidFill>
              <a:latin typeface="Calibri" panose="020F0502020204030204" pitchFamily="34" charset="0"/>
              <a:ea typeface="Segoe UI" pitchFamily="34" charset="0"/>
            </a:endParaRPr>
          </a:p>
        </p:txBody>
      </p:sp>
      <p:sp>
        <p:nvSpPr>
          <p:cNvPr id="31" name="Pentagon 30"/>
          <p:cNvSpPr/>
          <p:nvPr/>
        </p:nvSpPr>
        <p:spPr>
          <a:xfrm>
            <a:off x="1494051" y="3553117"/>
            <a:ext cx="1066800" cy="302400"/>
          </a:xfrm>
          <a:prstGeom prst="homePlate">
            <a:avLst/>
          </a:prstGeom>
          <a:solidFill>
            <a:schemeClr val="accent4">
              <a:lumMod val="75000"/>
            </a:schemeClr>
          </a:solidFill>
          <a:ln>
            <a:noFill/>
          </a:ln>
        </p:spPr>
        <p:txBody>
          <a:bodyPr rot="0" spcFirstLastPara="0" vertOverflow="overflow" horzOverflow="overflow" vert="horz" wrap="square" lIns="72000" tIns="0" rIns="108000" bIns="0" numCol="1" spcCol="0" rtlCol="0" fromWordArt="0" anchor="ctr" anchorCtr="0" forceAA="0" compatLnSpc="1">
            <a:prstTxWarp prst="textNoShape">
              <a:avLst/>
            </a:prstTxWarp>
            <a:noAutofit/>
          </a:bodyPr>
          <a:lstStyle/>
          <a:p>
            <a:pPr>
              <a:lnSpc>
                <a:spcPct val="80000"/>
              </a:lnSpc>
            </a:pPr>
            <a:r>
              <a:rPr lang="en-US" sz="1600" i="1" dirty="0" smtClean="0">
                <a:solidFill>
                  <a:schemeClr val="bg1"/>
                </a:solidFill>
                <a:latin typeface="Calibri" panose="020F0502020204030204" pitchFamily="34" charset="0"/>
                <a:ea typeface="Segoe UI" pitchFamily="34" charset="0"/>
              </a:rPr>
              <a:t>11%</a:t>
            </a:r>
            <a:endParaRPr lang="en-US" sz="1600" i="1" dirty="0">
              <a:solidFill>
                <a:schemeClr val="bg1"/>
              </a:solidFill>
              <a:latin typeface="Calibri" panose="020F0502020204030204" pitchFamily="34" charset="0"/>
              <a:ea typeface="Segoe UI" pitchFamily="34" charset="0"/>
            </a:endParaRPr>
          </a:p>
        </p:txBody>
      </p:sp>
      <p:sp>
        <p:nvSpPr>
          <p:cNvPr id="34" name="Pentagon 33"/>
          <p:cNvSpPr/>
          <p:nvPr/>
        </p:nvSpPr>
        <p:spPr>
          <a:xfrm>
            <a:off x="2541801" y="3162592"/>
            <a:ext cx="1019175" cy="302400"/>
          </a:xfrm>
          <a:prstGeom prst="homePlate">
            <a:avLst/>
          </a:prstGeom>
          <a:solidFill>
            <a:schemeClr val="accent4">
              <a:lumMod val="75000"/>
            </a:schemeClr>
          </a:solidFill>
          <a:ln>
            <a:noFill/>
          </a:ln>
        </p:spPr>
        <p:txBody>
          <a:bodyPr rot="0" spcFirstLastPara="0" vertOverflow="overflow" horzOverflow="overflow" vert="horz" wrap="square" lIns="72000" tIns="0" rIns="108000" bIns="0" numCol="1" spcCol="0" rtlCol="0" fromWordArt="0" anchor="ctr" anchorCtr="0" forceAA="0" compatLnSpc="1">
            <a:prstTxWarp prst="textNoShape">
              <a:avLst/>
            </a:prstTxWarp>
            <a:noAutofit/>
          </a:bodyPr>
          <a:lstStyle/>
          <a:p>
            <a:pPr>
              <a:lnSpc>
                <a:spcPct val="80000"/>
              </a:lnSpc>
            </a:pPr>
            <a:r>
              <a:rPr lang="en-US" sz="1600" i="1" dirty="0" smtClean="0">
                <a:solidFill>
                  <a:schemeClr val="bg1"/>
                </a:solidFill>
                <a:latin typeface="Calibri" panose="020F0502020204030204" pitchFamily="34" charset="0"/>
                <a:ea typeface="Segoe UI" pitchFamily="34" charset="0"/>
              </a:rPr>
              <a:t>10%</a:t>
            </a:r>
            <a:endParaRPr lang="en-US" sz="1600" i="1" dirty="0">
              <a:solidFill>
                <a:schemeClr val="bg1"/>
              </a:solidFill>
              <a:latin typeface="Calibri" panose="020F0502020204030204" pitchFamily="34" charset="0"/>
              <a:ea typeface="Segoe UI" pitchFamily="34" charset="0"/>
            </a:endParaRPr>
          </a:p>
        </p:txBody>
      </p:sp>
      <p:sp>
        <p:nvSpPr>
          <p:cNvPr id="35" name="Pentagon 34"/>
          <p:cNvSpPr/>
          <p:nvPr/>
        </p:nvSpPr>
        <p:spPr>
          <a:xfrm flipH="1">
            <a:off x="5304050" y="2024939"/>
            <a:ext cx="371473" cy="302400"/>
          </a:xfrm>
          <a:prstGeom prst="homePlate">
            <a:avLst/>
          </a:prstGeom>
          <a:solidFill>
            <a:schemeClr val="accent4">
              <a:lumMod val="75000"/>
            </a:schemeClr>
          </a:solidFill>
          <a:ln>
            <a:noFill/>
          </a:ln>
        </p:spPr>
        <p:txBody>
          <a:bodyPr vert="horz" wrap="square" lIns="0" tIns="0" rIns="36000" bIns="0" rtlCol="0" anchor="ctr">
            <a:noAutofit/>
          </a:bodyPr>
          <a:lstStyle/>
          <a:p>
            <a:pPr algn="r">
              <a:lnSpc>
                <a:spcPct val="80000"/>
              </a:lnSpc>
            </a:pPr>
            <a:r>
              <a:rPr lang="en-US" sz="1600" b="0" i="1" spc="-100" dirty="0" smtClean="0">
                <a:solidFill>
                  <a:schemeClr val="bg1"/>
                </a:solidFill>
                <a:effectLst/>
                <a:latin typeface="Calibri" panose="020F0502020204030204" pitchFamily="34" charset="0"/>
                <a:ea typeface="Segoe UI" pitchFamily="34" charset="0"/>
              </a:rPr>
              <a:t>2%</a:t>
            </a:r>
          </a:p>
        </p:txBody>
      </p:sp>
      <p:sp>
        <p:nvSpPr>
          <p:cNvPr id="36" name="Pentagon 35"/>
          <p:cNvSpPr/>
          <p:nvPr/>
        </p:nvSpPr>
        <p:spPr>
          <a:xfrm>
            <a:off x="2646577" y="2781592"/>
            <a:ext cx="390524" cy="302400"/>
          </a:xfrm>
          <a:prstGeom prst="homePlate">
            <a:avLst/>
          </a:prstGeom>
          <a:solidFill>
            <a:schemeClr val="accent4">
              <a:lumMod val="75000"/>
            </a:schemeClr>
          </a:solidFill>
          <a:ln>
            <a:noFill/>
          </a:ln>
        </p:spPr>
        <p:txBody>
          <a:bodyPr rot="0" spcFirstLastPara="0" vertOverflow="overflow" horzOverflow="overflow" vert="horz" wrap="square" lIns="36000" tIns="0" rIns="0" bIns="0" numCol="1" spcCol="0" rtlCol="0" fromWordArt="0" anchor="ctr" anchorCtr="0" forceAA="0" compatLnSpc="1">
            <a:prstTxWarp prst="textNoShape">
              <a:avLst/>
            </a:prstTxWarp>
            <a:noAutofit/>
          </a:bodyPr>
          <a:lstStyle/>
          <a:p>
            <a:pPr>
              <a:lnSpc>
                <a:spcPct val="80000"/>
              </a:lnSpc>
            </a:pPr>
            <a:r>
              <a:rPr lang="en-US" sz="1600" i="1" spc="-100" dirty="0">
                <a:solidFill>
                  <a:schemeClr val="bg1"/>
                </a:solidFill>
                <a:latin typeface="Calibri" panose="020F0502020204030204" pitchFamily="34" charset="0"/>
                <a:ea typeface="Segoe UI" pitchFamily="34" charset="0"/>
              </a:rPr>
              <a:t>3</a:t>
            </a:r>
            <a:r>
              <a:rPr lang="en-US" sz="1600" i="1" spc="-100" dirty="0" smtClean="0">
                <a:solidFill>
                  <a:schemeClr val="bg1"/>
                </a:solidFill>
                <a:latin typeface="Calibri" panose="020F0502020204030204" pitchFamily="34" charset="0"/>
                <a:ea typeface="Segoe UI" pitchFamily="34" charset="0"/>
              </a:rPr>
              <a:t>%</a:t>
            </a:r>
            <a:endParaRPr lang="en-US" sz="1600" i="1" spc="-100" dirty="0">
              <a:solidFill>
                <a:schemeClr val="bg1"/>
              </a:solidFill>
              <a:latin typeface="Calibri" panose="020F0502020204030204" pitchFamily="34" charset="0"/>
              <a:ea typeface="Segoe UI" pitchFamily="34" charset="0"/>
            </a:endParaRPr>
          </a:p>
        </p:txBody>
      </p:sp>
      <p:sp>
        <p:nvSpPr>
          <p:cNvPr id="30" name="Left-Right Arrow 29"/>
          <p:cNvSpPr/>
          <p:nvPr/>
        </p:nvSpPr>
        <p:spPr>
          <a:xfrm>
            <a:off x="5789826" y="1169710"/>
            <a:ext cx="1314450" cy="302400"/>
          </a:xfrm>
          <a:prstGeom prst="leftRightArrow">
            <a:avLst>
              <a:gd name="adj1" fmla="val 100000"/>
              <a:gd name="adj2" fmla="val 50000"/>
            </a:avLst>
          </a:prstGeom>
          <a:solidFill>
            <a:schemeClr val="accent4">
              <a:lumMod val="75000"/>
            </a:schemeClr>
          </a:solidFill>
          <a:ln>
            <a:noFill/>
          </a:ln>
        </p:spPr>
        <p:txBody>
          <a:bodyPr rot="0" spcFirstLastPara="0" vertOverflow="overflow" horzOverflow="overflow" vert="horz" wrap="square" lIns="72000" tIns="0" rIns="36000" bIns="0" numCol="1" spcCol="0" rtlCol="0" fromWordArt="0" anchor="ctr" anchorCtr="0" forceAA="0" compatLnSpc="1">
            <a:prstTxWarp prst="textNoShape">
              <a:avLst/>
            </a:prstTxWarp>
            <a:noAutofit/>
          </a:bodyPr>
          <a:lstStyle/>
          <a:p>
            <a:pPr algn="ctr">
              <a:lnSpc>
                <a:spcPct val="80000"/>
              </a:lnSpc>
            </a:pPr>
            <a:r>
              <a:rPr lang="en-US" sz="1600" i="1" dirty="0">
                <a:solidFill>
                  <a:schemeClr val="bg1"/>
                </a:solidFill>
                <a:latin typeface="Calibri" panose="020F0502020204030204" pitchFamily="34" charset="0"/>
                <a:ea typeface="Segoe UI" pitchFamily="34" charset="0"/>
              </a:rPr>
              <a:t>3-5 </a:t>
            </a:r>
            <a:r>
              <a:rPr lang="en-US" sz="1600" i="1" dirty="0" smtClean="0">
                <a:solidFill>
                  <a:schemeClr val="bg1"/>
                </a:solidFill>
                <a:latin typeface="Calibri" panose="020F0502020204030204" pitchFamily="34" charset="0"/>
                <a:ea typeface="Segoe UI" pitchFamily="34" charset="0"/>
              </a:rPr>
              <a:t>Years</a:t>
            </a:r>
            <a:endParaRPr lang="en-US" sz="1600" i="1" dirty="0">
              <a:solidFill>
                <a:schemeClr val="bg1"/>
              </a:solidFill>
              <a:latin typeface="Calibri" panose="020F0502020204030204" pitchFamily="34" charset="0"/>
              <a:ea typeface="Segoe UI" pitchFamily="34" charset="0"/>
            </a:endParaRPr>
          </a:p>
        </p:txBody>
      </p:sp>
      <p:sp>
        <p:nvSpPr>
          <p:cNvPr id="49" name="Rectangle 48"/>
          <p:cNvSpPr/>
          <p:nvPr/>
        </p:nvSpPr>
        <p:spPr>
          <a:xfrm>
            <a:off x="8122358" y="1659783"/>
            <a:ext cx="477344"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79%</a:t>
            </a:r>
            <a:endParaRPr lang="en-US" sz="1600" i="1" dirty="0">
              <a:solidFill>
                <a:schemeClr val="bg1"/>
              </a:solidFill>
              <a:latin typeface="Calibri" panose="020F0502020204030204" pitchFamily="34"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013439" y="3415986"/>
            <a:ext cx="1505646" cy="552448"/>
          </a:xfrm>
          <a:prstGeom prst="rect">
            <a:avLst/>
          </a:prstGeom>
        </p:spPr>
      </p:pic>
    </p:spTree>
    <p:extLst>
      <p:ext uri="{BB962C8B-B14F-4D97-AF65-F5344CB8AC3E}">
        <p14:creationId xmlns:p14="http://schemas.microsoft.com/office/powerpoint/2010/main" val="10672514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wipe(left)">
                                      <p:cBhvr>
                                        <p:cTn id="32" dur="5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p:bldP spid="4" grpId="0" animBg="1"/>
      <p:bldP spid="19" grpId="0" animBg="1"/>
      <p:bldP spid="31" grpId="0" animBg="1"/>
      <p:bldP spid="34" grpId="0" animBg="1"/>
      <p:bldP spid="35" grpId="0" animBg="1"/>
      <p:bldP spid="36" grpId="0" animBg="1"/>
      <p:bldP spid="30" grpId="0" animBg="1"/>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86570" y="4763387"/>
            <a:ext cx="4759491" cy="371196"/>
          </a:xfrm>
          <a:prstGeom prst="rect">
            <a:avLst/>
          </a:prstGeom>
        </p:spPr>
        <p:txBody>
          <a:bodyPr wrap="square" lIns="0" tIns="36000" rIns="0" bIns="36000" anchor="ctr" anchorCtr="0">
            <a:noAutofit/>
          </a:bodyPr>
          <a:lstStyle/>
          <a:p>
            <a:pPr algn="ctr">
              <a:lnSpc>
                <a:spcPct val="80000"/>
              </a:lnSpc>
            </a:pPr>
            <a:r>
              <a:rPr lang="en-US" sz="1200" dirty="0">
                <a:solidFill>
                  <a:schemeClr val="bg1">
                    <a:lumMod val="95000"/>
                  </a:schemeClr>
                </a:solidFill>
                <a:latin typeface="Calibri" panose="020F0502020204030204" pitchFamily="34" charset="0"/>
              </a:rPr>
              <a:t>Verimatrix - OTT, A Major Game-changer for Pay-TV</a:t>
            </a:r>
          </a:p>
          <a:p>
            <a:pPr algn="ctr">
              <a:lnSpc>
                <a:spcPct val="80000"/>
              </a:lnSpc>
            </a:pPr>
            <a:r>
              <a:rPr lang="en-US" sz="1200" b="0" spc="-60" dirty="0" smtClean="0">
                <a:solidFill>
                  <a:schemeClr val="bg1">
                    <a:lumMod val="95000"/>
                  </a:schemeClr>
                </a:solidFill>
                <a:effectLst/>
                <a:latin typeface="Calibri" panose="020F0502020204030204" pitchFamily="34" charset="0"/>
              </a:rPr>
              <a:t>DD+ = Dolby Digital Plus Audio</a:t>
            </a:r>
            <a:r>
              <a:rPr lang="en-US" sz="1200" spc="-60" dirty="0">
                <a:solidFill>
                  <a:schemeClr val="bg1">
                    <a:lumMod val="95000"/>
                  </a:schemeClr>
                </a:solidFill>
                <a:latin typeface="Calibri" panose="020F0502020204030204" pitchFamily="34" charset="0"/>
              </a:rPr>
              <a:t>, </a:t>
            </a:r>
            <a:r>
              <a:rPr lang="en-US" sz="1200" spc="-60" dirty="0" smtClean="0">
                <a:solidFill>
                  <a:schemeClr val="bg1">
                    <a:lumMod val="95000"/>
                  </a:schemeClr>
                </a:solidFill>
                <a:latin typeface="Calibri" panose="020F0502020204030204" pitchFamily="34" charset="0"/>
              </a:rPr>
              <a:t>DTS = Digital </a:t>
            </a:r>
            <a:r>
              <a:rPr lang="en-US" sz="1200" spc="-60" dirty="0">
                <a:solidFill>
                  <a:schemeClr val="bg1">
                    <a:lumMod val="95000"/>
                  </a:schemeClr>
                </a:solidFill>
                <a:latin typeface="Calibri" panose="020F0502020204030204" pitchFamily="34" charset="0"/>
              </a:rPr>
              <a:t>Theater </a:t>
            </a:r>
            <a:r>
              <a:rPr lang="en-US" sz="1200" spc="-60" dirty="0" smtClean="0">
                <a:solidFill>
                  <a:schemeClr val="bg1">
                    <a:lumMod val="95000"/>
                  </a:schemeClr>
                </a:solidFill>
                <a:latin typeface="Calibri" panose="020F0502020204030204" pitchFamily="34" charset="0"/>
              </a:rPr>
              <a:t>Systems, Inc.</a:t>
            </a:r>
            <a:endParaRPr lang="en-US" sz="1200" i="1" dirty="0">
              <a:solidFill>
                <a:schemeClr val="accent5">
                  <a:lumMod val="60000"/>
                  <a:lumOff val="40000"/>
                </a:schemeClr>
              </a:solidFill>
              <a:latin typeface="Calibri" panose="020F0502020204030204" pitchFamily="34" charset="0"/>
              <a:ea typeface="Segoe UI" pitchFamily="34" charset="0"/>
            </a:endParaRPr>
          </a:p>
        </p:txBody>
      </p:sp>
      <p:sp>
        <p:nvSpPr>
          <p:cNvPr id="2" name="Title 1"/>
          <p:cNvSpPr>
            <a:spLocks noGrp="1"/>
          </p:cNvSpPr>
          <p:nvPr>
            <p:ph type="title"/>
          </p:nvPr>
        </p:nvSpPr>
        <p:spPr/>
        <p:txBody>
          <a:bodyPr/>
          <a:lstStyle/>
          <a:p>
            <a:r>
              <a:rPr lang="en-US" dirty="0" smtClean="0"/>
              <a:t>Tactics – Top OTT Technologies</a:t>
            </a:r>
            <a:endParaRPr lang="en-US" dirty="0"/>
          </a:p>
        </p:txBody>
      </p:sp>
      <p:sp>
        <p:nvSpPr>
          <p:cNvPr id="5" name="Rectangle 4"/>
          <p:cNvSpPr/>
          <p:nvPr/>
        </p:nvSpPr>
        <p:spPr>
          <a:xfrm>
            <a:off x="470479" y="987804"/>
            <a:ext cx="2404695" cy="3225981"/>
          </a:xfrm>
          <a:prstGeom prst="rect">
            <a:avLst/>
          </a:prstGeom>
          <a:solidFill>
            <a:schemeClr val="accent2">
              <a:lumMod val="60000"/>
              <a:lumOff val="40000"/>
            </a:schemeClr>
          </a:solidFill>
        </p:spPr>
        <p:txBody>
          <a:bodyPr wrap="square" lIns="72000" tIns="144000" rIns="72000" bIns="36000">
            <a:noAutofit/>
          </a:bodyPr>
          <a:lstStyle/>
          <a:p>
            <a:pPr algn="ctr">
              <a:lnSpc>
                <a:spcPct val="70000"/>
              </a:lnSpc>
            </a:pPr>
            <a:r>
              <a:rPr lang="en-US" sz="2400" dirty="0" smtClean="0">
                <a:solidFill>
                  <a:schemeClr val="bg1"/>
                </a:solidFill>
                <a:latin typeface="Calibri" panose="020F0502020204030204" pitchFamily="34" charset="0"/>
              </a:rPr>
              <a:t>Most Significant Technologies</a:t>
            </a:r>
            <a:endParaRPr lang="en-US" sz="2400" dirty="0">
              <a:solidFill>
                <a:schemeClr val="bg1"/>
              </a:solidFill>
              <a:latin typeface="Calibri" panose="020F0502020204030204" pitchFamily="34" charset="0"/>
            </a:endParaRPr>
          </a:p>
        </p:txBody>
      </p:sp>
      <p:sp>
        <p:nvSpPr>
          <p:cNvPr id="6" name="Rectangle 5"/>
          <p:cNvSpPr/>
          <p:nvPr/>
        </p:nvSpPr>
        <p:spPr>
          <a:xfrm>
            <a:off x="3201466" y="987802"/>
            <a:ext cx="2907103" cy="3225983"/>
          </a:xfrm>
          <a:prstGeom prst="rect">
            <a:avLst/>
          </a:prstGeom>
          <a:solidFill>
            <a:schemeClr val="accent5">
              <a:lumMod val="60000"/>
              <a:lumOff val="40000"/>
            </a:schemeClr>
          </a:solidFill>
        </p:spPr>
        <p:txBody>
          <a:bodyPr wrap="square" lIns="72000" tIns="144000" rIns="72000" bIns="36000">
            <a:noAutofit/>
          </a:bodyPr>
          <a:lstStyle/>
          <a:p>
            <a:pPr algn="ctr">
              <a:lnSpc>
                <a:spcPct val="70000"/>
              </a:lnSpc>
            </a:pPr>
            <a:r>
              <a:rPr lang="en-US" sz="2400" dirty="0" smtClean="0">
                <a:solidFill>
                  <a:schemeClr val="bg1"/>
                </a:solidFill>
                <a:latin typeface="Calibri" panose="020F0502020204030204" pitchFamily="34" charset="0"/>
              </a:rPr>
              <a:t>Top</a:t>
            </a:r>
            <a:br>
              <a:rPr lang="en-US" sz="2400" dirty="0" smtClean="0">
                <a:solidFill>
                  <a:schemeClr val="bg1"/>
                </a:solidFill>
                <a:latin typeface="Calibri" panose="020F0502020204030204" pitchFamily="34" charset="0"/>
              </a:rPr>
            </a:br>
            <a:r>
              <a:rPr lang="en-US" sz="2400" dirty="0" smtClean="0">
                <a:solidFill>
                  <a:schemeClr val="bg1"/>
                </a:solidFill>
                <a:latin typeface="Calibri" panose="020F0502020204030204" pitchFamily="34" charset="0"/>
              </a:rPr>
              <a:t>Delivery Protocols</a:t>
            </a:r>
            <a:endParaRPr lang="en-US" sz="2400" dirty="0">
              <a:solidFill>
                <a:schemeClr val="bg1"/>
              </a:solidFill>
              <a:latin typeface="Calibri" panose="020F0502020204030204" pitchFamily="34" charset="0"/>
            </a:endParaRPr>
          </a:p>
        </p:txBody>
      </p:sp>
      <p:sp>
        <p:nvSpPr>
          <p:cNvPr id="7" name="Rectangle 6"/>
          <p:cNvSpPr/>
          <p:nvPr/>
        </p:nvSpPr>
        <p:spPr>
          <a:xfrm>
            <a:off x="6451366" y="974586"/>
            <a:ext cx="2060670" cy="3225983"/>
          </a:xfrm>
          <a:prstGeom prst="rect">
            <a:avLst/>
          </a:prstGeom>
          <a:solidFill>
            <a:schemeClr val="accent3"/>
          </a:solidFill>
        </p:spPr>
        <p:txBody>
          <a:bodyPr wrap="square" lIns="72000" tIns="144000" rIns="72000" bIns="36000">
            <a:noAutofit/>
          </a:bodyPr>
          <a:lstStyle/>
          <a:p>
            <a:pPr algn="ctr">
              <a:lnSpc>
                <a:spcPct val="70000"/>
              </a:lnSpc>
            </a:pPr>
            <a:r>
              <a:rPr lang="en-US" sz="2400" dirty="0" smtClean="0">
                <a:solidFill>
                  <a:schemeClr val="bg1"/>
                </a:solidFill>
                <a:latin typeface="Calibri" panose="020F0502020204030204" pitchFamily="34" charset="0"/>
              </a:rPr>
              <a:t>Top Platforms to Support</a:t>
            </a:r>
            <a:endParaRPr lang="en-US" sz="2400" dirty="0">
              <a:solidFill>
                <a:schemeClr val="bg1"/>
              </a:solidFill>
              <a:latin typeface="Calibri" panose="020F0502020204030204" pitchFamily="34" charset="0"/>
            </a:endParaRPr>
          </a:p>
        </p:txBody>
      </p:sp>
      <p:sp>
        <p:nvSpPr>
          <p:cNvPr id="4" name="Rectangle 3"/>
          <p:cNvSpPr/>
          <p:nvPr/>
        </p:nvSpPr>
        <p:spPr>
          <a:xfrm>
            <a:off x="470479" y="1800341"/>
            <a:ext cx="2057309"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881188" algn="r"/>
              </a:tabLst>
            </a:pPr>
            <a:r>
              <a:rPr lang="en-US" sz="1600" b="1" i="0" dirty="0" smtClean="0">
                <a:solidFill>
                  <a:schemeClr val="accent2"/>
                </a:solidFill>
                <a:effectLst/>
                <a:latin typeface="Calibri" panose="020F0502020204030204" pitchFamily="34" charset="0"/>
                <a:ea typeface="Segoe UI" pitchFamily="34" charset="0"/>
              </a:rPr>
              <a:t>HTML5	</a:t>
            </a:r>
            <a:r>
              <a:rPr lang="en-US" sz="1600" i="1" dirty="0" smtClean="0">
                <a:solidFill>
                  <a:schemeClr val="accent2">
                    <a:lumMod val="60000"/>
                    <a:lumOff val="40000"/>
                  </a:schemeClr>
                </a:solidFill>
                <a:effectLst/>
                <a:latin typeface="Calibri" panose="020F0502020204030204" pitchFamily="34" charset="0"/>
                <a:ea typeface="Segoe UI" pitchFamily="34" charset="0"/>
              </a:rPr>
              <a:t>75%</a:t>
            </a:r>
          </a:p>
        </p:txBody>
      </p:sp>
      <p:sp>
        <p:nvSpPr>
          <p:cNvPr id="9" name="Rectangle 8"/>
          <p:cNvSpPr/>
          <p:nvPr/>
        </p:nvSpPr>
        <p:spPr>
          <a:xfrm>
            <a:off x="470479" y="2179154"/>
            <a:ext cx="1201069"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2"/>
                </a:solidFill>
                <a:effectLst/>
                <a:latin typeface="Calibri" panose="020F0502020204030204" pitchFamily="34" charset="0"/>
                <a:ea typeface="Segoe UI" pitchFamily="34" charset="0"/>
              </a:rPr>
              <a:t>4K	</a:t>
            </a:r>
            <a:endParaRPr lang="en-US" sz="1600" i="1" dirty="0" smtClean="0">
              <a:solidFill>
                <a:schemeClr val="accent2"/>
              </a:solidFill>
              <a:effectLst/>
              <a:latin typeface="Calibri" panose="020F0502020204030204" pitchFamily="34" charset="0"/>
              <a:ea typeface="Segoe UI" pitchFamily="34" charset="0"/>
            </a:endParaRPr>
          </a:p>
        </p:txBody>
      </p:sp>
      <p:sp>
        <p:nvSpPr>
          <p:cNvPr id="10" name="Rectangle 9"/>
          <p:cNvSpPr/>
          <p:nvPr/>
        </p:nvSpPr>
        <p:spPr>
          <a:xfrm>
            <a:off x="470480" y="2557967"/>
            <a:ext cx="857508"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2"/>
                </a:solidFill>
                <a:effectLst/>
                <a:latin typeface="Calibri" panose="020F0502020204030204" pitchFamily="34" charset="0"/>
                <a:ea typeface="Segoe UI" pitchFamily="34" charset="0"/>
              </a:rPr>
              <a:t>HEVC</a:t>
            </a:r>
            <a:endParaRPr lang="en-US" sz="1600" i="1" dirty="0" smtClean="0">
              <a:solidFill>
                <a:schemeClr val="accent2"/>
              </a:solidFill>
              <a:effectLst/>
              <a:latin typeface="Calibri" panose="020F0502020204030204" pitchFamily="34" charset="0"/>
              <a:ea typeface="Segoe UI" pitchFamily="34" charset="0"/>
            </a:endParaRPr>
          </a:p>
        </p:txBody>
      </p:sp>
      <p:sp>
        <p:nvSpPr>
          <p:cNvPr id="11" name="Rectangle 10"/>
          <p:cNvSpPr/>
          <p:nvPr/>
        </p:nvSpPr>
        <p:spPr>
          <a:xfrm>
            <a:off x="470480" y="2936780"/>
            <a:ext cx="639061"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2"/>
                </a:solidFill>
                <a:latin typeface="Calibri" panose="020F0502020204030204" pitchFamily="34" charset="0"/>
                <a:ea typeface="Segoe UI" pitchFamily="34" charset="0"/>
              </a:rPr>
              <a:t>DD+</a:t>
            </a:r>
            <a:endParaRPr lang="en-US" sz="1600" i="1" dirty="0" smtClean="0">
              <a:solidFill>
                <a:schemeClr val="accent2"/>
              </a:solidFill>
              <a:effectLst/>
              <a:latin typeface="Calibri" panose="020F0502020204030204" pitchFamily="34" charset="0"/>
              <a:ea typeface="Segoe UI" pitchFamily="34" charset="0"/>
            </a:endParaRPr>
          </a:p>
        </p:txBody>
      </p:sp>
      <p:sp>
        <p:nvSpPr>
          <p:cNvPr id="12" name="Rectangle 11"/>
          <p:cNvSpPr/>
          <p:nvPr/>
        </p:nvSpPr>
        <p:spPr>
          <a:xfrm>
            <a:off x="470479" y="3315593"/>
            <a:ext cx="556515"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2"/>
                </a:solidFill>
                <a:latin typeface="Calibri" panose="020F0502020204030204" pitchFamily="34" charset="0"/>
                <a:ea typeface="Segoe UI" pitchFamily="34" charset="0"/>
              </a:rPr>
              <a:t>3D</a:t>
            </a:r>
            <a:endParaRPr lang="en-US" sz="1600" i="1" dirty="0" smtClean="0">
              <a:solidFill>
                <a:schemeClr val="accent2"/>
              </a:solidFill>
              <a:effectLst/>
              <a:latin typeface="Calibri" panose="020F0502020204030204" pitchFamily="34" charset="0"/>
              <a:ea typeface="Segoe UI" pitchFamily="34" charset="0"/>
            </a:endParaRPr>
          </a:p>
        </p:txBody>
      </p:sp>
      <p:sp>
        <p:nvSpPr>
          <p:cNvPr id="13" name="Rectangle 12"/>
          <p:cNvSpPr/>
          <p:nvPr/>
        </p:nvSpPr>
        <p:spPr>
          <a:xfrm>
            <a:off x="470480" y="3694406"/>
            <a:ext cx="428754"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2"/>
                </a:solidFill>
                <a:latin typeface="Calibri" panose="020F0502020204030204" pitchFamily="34" charset="0"/>
                <a:ea typeface="Segoe UI" pitchFamily="34" charset="0"/>
              </a:rPr>
              <a:t>DTS</a:t>
            </a:r>
            <a:endParaRPr lang="en-US" sz="1600" i="1" dirty="0" smtClean="0">
              <a:solidFill>
                <a:schemeClr val="accent2"/>
              </a:solidFill>
              <a:effectLst/>
              <a:latin typeface="Calibri" panose="020F0502020204030204" pitchFamily="34" charset="0"/>
              <a:ea typeface="Segoe UI" pitchFamily="34" charset="0"/>
            </a:endParaRPr>
          </a:p>
        </p:txBody>
      </p:sp>
      <p:sp>
        <p:nvSpPr>
          <p:cNvPr id="8" name="Rectangle 7"/>
          <p:cNvSpPr/>
          <p:nvPr/>
        </p:nvSpPr>
        <p:spPr>
          <a:xfrm>
            <a:off x="1724404" y="2203593"/>
            <a:ext cx="355867" cy="246221"/>
          </a:xfrm>
          <a:prstGeom prst="rect">
            <a:avLst/>
          </a:prstGeom>
        </p:spPr>
        <p:txBody>
          <a:bodyPr wrap="none" lIns="0" tIns="0" rIns="0" bIns="0">
            <a:spAutoFit/>
          </a:bodyPr>
          <a:lstStyle/>
          <a:p>
            <a:r>
              <a:rPr lang="en-US" sz="1600" i="1" dirty="0">
                <a:solidFill>
                  <a:schemeClr val="bg1"/>
                </a:solidFill>
                <a:latin typeface="Calibri" panose="020F0502020204030204" pitchFamily="34" charset="0"/>
                <a:ea typeface="Segoe UI" pitchFamily="34" charset="0"/>
              </a:rPr>
              <a:t>49%</a:t>
            </a:r>
            <a:endParaRPr lang="en-US" sz="1600" i="1" dirty="0">
              <a:solidFill>
                <a:schemeClr val="bg1"/>
              </a:solidFill>
              <a:latin typeface="Calibri" panose="020F0502020204030204" pitchFamily="34" charset="0"/>
            </a:endParaRPr>
          </a:p>
        </p:txBody>
      </p:sp>
      <p:sp>
        <p:nvSpPr>
          <p:cNvPr id="15" name="Rectangle 14"/>
          <p:cNvSpPr/>
          <p:nvPr/>
        </p:nvSpPr>
        <p:spPr>
          <a:xfrm>
            <a:off x="1368537" y="2578867"/>
            <a:ext cx="355867" cy="246221"/>
          </a:xfrm>
          <a:prstGeom prst="rect">
            <a:avLst/>
          </a:prstGeom>
        </p:spPr>
        <p:txBody>
          <a:bodyPr wrap="none" lIns="0" tIns="0" rIns="0" bIns="0">
            <a:spAutoFit/>
          </a:bodyPr>
          <a:lstStyle/>
          <a:p>
            <a:r>
              <a:rPr lang="en-US" sz="1600" i="1" dirty="0" smtClean="0">
                <a:solidFill>
                  <a:schemeClr val="bg1"/>
                </a:solidFill>
                <a:latin typeface="Calibri" panose="020F0502020204030204" pitchFamily="34" charset="0"/>
                <a:ea typeface="Segoe UI" pitchFamily="34" charset="0"/>
              </a:rPr>
              <a:t>35%</a:t>
            </a:r>
            <a:endParaRPr lang="en-US" sz="1600" i="1" dirty="0">
              <a:solidFill>
                <a:schemeClr val="bg1"/>
              </a:solidFill>
              <a:latin typeface="Calibri" panose="020F0502020204030204" pitchFamily="34" charset="0"/>
            </a:endParaRPr>
          </a:p>
        </p:txBody>
      </p:sp>
      <p:sp>
        <p:nvSpPr>
          <p:cNvPr id="16" name="Rectangle 15"/>
          <p:cNvSpPr/>
          <p:nvPr/>
        </p:nvSpPr>
        <p:spPr>
          <a:xfrm>
            <a:off x="1149419" y="2969997"/>
            <a:ext cx="355867" cy="246221"/>
          </a:xfrm>
          <a:prstGeom prst="rect">
            <a:avLst/>
          </a:prstGeom>
        </p:spPr>
        <p:txBody>
          <a:bodyPr wrap="none" lIns="0" tIns="0" rIns="0" bIns="0">
            <a:spAutoFit/>
          </a:bodyPr>
          <a:lstStyle/>
          <a:p>
            <a:r>
              <a:rPr lang="en-US" sz="1600" i="1" dirty="0" smtClean="0">
                <a:solidFill>
                  <a:schemeClr val="bg1"/>
                </a:solidFill>
                <a:latin typeface="Calibri" panose="020F0502020204030204" pitchFamily="34" charset="0"/>
                <a:ea typeface="Segoe UI" pitchFamily="34" charset="0"/>
              </a:rPr>
              <a:t>24%</a:t>
            </a:r>
            <a:endParaRPr lang="en-US" sz="1600" i="1" dirty="0">
              <a:solidFill>
                <a:schemeClr val="bg1"/>
              </a:solidFill>
              <a:latin typeface="Calibri" panose="020F0502020204030204" pitchFamily="34" charset="0"/>
            </a:endParaRPr>
          </a:p>
        </p:txBody>
      </p:sp>
      <p:sp>
        <p:nvSpPr>
          <p:cNvPr id="17" name="Rectangle 16"/>
          <p:cNvSpPr/>
          <p:nvPr/>
        </p:nvSpPr>
        <p:spPr>
          <a:xfrm>
            <a:off x="1066873" y="3355842"/>
            <a:ext cx="355867" cy="246221"/>
          </a:xfrm>
          <a:prstGeom prst="rect">
            <a:avLst/>
          </a:prstGeom>
        </p:spPr>
        <p:txBody>
          <a:bodyPr wrap="none" lIns="0" tIns="0" rIns="0" bIns="0">
            <a:spAutoFit/>
          </a:bodyPr>
          <a:lstStyle/>
          <a:p>
            <a:r>
              <a:rPr lang="en-US" sz="1600" i="1" dirty="0" smtClean="0">
                <a:solidFill>
                  <a:schemeClr val="bg1"/>
                </a:solidFill>
                <a:latin typeface="Calibri" panose="020F0502020204030204" pitchFamily="34" charset="0"/>
                <a:ea typeface="Segoe UI" pitchFamily="34" charset="0"/>
              </a:rPr>
              <a:t>21%</a:t>
            </a:r>
            <a:endParaRPr lang="en-US" sz="1600" i="1" dirty="0">
              <a:solidFill>
                <a:schemeClr val="bg1"/>
              </a:solidFill>
              <a:latin typeface="Calibri" panose="020F0502020204030204" pitchFamily="34" charset="0"/>
            </a:endParaRPr>
          </a:p>
        </p:txBody>
      </p:sp>
      <p:sp>
        <p:nvSpPr>
          <p:cNvPr id="18" name="Rectangle 17"/>
          <p:cNvSpPr/>
          <p:nvPr/>
        </p:nvSpPr>
        <p:spPr>
          <a:xfrm>
            <a:off x="971485" y="3722384"/>
            <a:ext cx="355867" cy="246221"/>
          </a:xfrm>
          <a:prstGeom prst="rect">
            <a:avLst/>
          </a:prstGeom>
        </p:spPr>
        <p:txBody>
          <a:bodyPr wrap="none" lIns="0" tIns="0" rIns="0" bIns="0">
            <a:spAutoFit/>
          </a:bodyPr>
          <a:lstStyle/>
          <a:p>
            <a:r>
              <a:rPr lang="en-US" sz="1600" i="1" dirty="0" smtClean="0">
                <a:solidFill>
                  <a:schemeClr val="bg1"/>
                </a:solidFill>
                <a:latin typeface="Calibri" panose="020F0502020204030204" pitchFamily="34" charset="0"/>
                <a:ea typeface="Segoe UI" pitchFamily="34" charset="0"/>
              </a:rPr>
              <a:t>13%</a:t>
            </a:r>
            <a:endParaRPr lang="en-US" sz="1600" i="1" dirty="0">
              <a:solidFill>
                <a:schemeClr val="bg1"/>
              </a:solidFill>
              <a:latin typeface="Calibri" panose="020F0502020204030204" pitchFamily="34" charset="0"/>
            </a:endParaRPr>
          </a:p>
        </p:txBody>
      </p:sp>
      <p:sp>
        <p:nvSpPr>
          <p:cNvPr id="20" name="Rectangle 19"/>
          <p:cNvSpPr/>
          <p:nvPr/>
        </p:nvSpPr>
        <p:spPr>
          <a:xfrm>
            <a:off x="3201466" y="1800341"/>
            <a:ext cx="2606885"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2420938" algn="r"/>
              </a:tabLst>
            </a:pPr>
            <a:r>
              <a:rPr lang="en-US" sz="1600" b="1" i="0" dirty="0" smtClean="0">
                <a:solidFill>
                  <a:schemeClr val="accent5"/>
                </a:solidFill>
                <a:effectLst/>
                <a:latin typeface="Calibri" panose="020F0502020204030204" pitchFamily="34" charset="0"/>
                <a:ea typeface="Segoe UI" pitchFamily="34" charset="0"/>
              </a:rPr>
              <a:t>Apple’s HLS	</a:t>
            </a:r>
            <a:r>
              <a:rPr lang="en-US" sz="1600" i="1" dirty="0" smtClean="0">
                <a:solidFill>
                  <a:schemeClr val="accent5">
                    <a:lumMod val="60000"/>
                    <a:lumOff val="40000"/>
                  </a:schemeClr>
                </a:solidFill>
                <a:effectLst/>
                <a:latin typeface="Calibri" panose="020F0502020204030204" pitchFamily="34" charset="0"/>
                <a:ea typeface="Segoe UI" pitchFamily="34" charset="0"/>
              </a:rPr>
              <a:t>65%</a:t>
            </a:r>
          </a:p>
        </p:txBody>
      </p:sp>
      <p:sp>
        <p:nvSpPr>
          <p:cNvPr id="21" name="Rectangle 20"/>
          <p:cNvSpPr/>
          <p:nvPr/>
        </p:nvSpPr>
        <p:spPr>
          <a:xfrm>
            <a:off x="3201466" y="2180100"/>
            <a:ext cx="1946331"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5"/>
                </a:solidFill>
                <a:effectLst/>
                <a:latin typeface="Calibri" panose="020F0502020204030204" pitchFamily="34" charset="0"/>
                <a:ea typeface="Segoe UI" pitchFamily="34" charset="0"/>
              </a:rPr>
              <a:t>Adobe’s HDS</a:t>
            </a:r>
            <a:endParaRPr lang="en-US" sz="1600" i="1" dirty="0" smtClean="0">
              <a:solidFill>
                <a:schemeClr val="accent5"/>
              </a:solidFill>
              <a:effectLst/>
              <a:latin typeface="Calibri" panose="020F0502020204030204" pitchFamily="34" charset="0"/>
              <a:ea typeface="Segoe UI" pitchFamily="34" charset="0"/>
            </a:endParaRPr>
          </a:p>
        </p:txBody>
      </p:sp>
      <p:sp>
        <p:nvSpPr>
          <p:cNvPr id="22" name="Rectangle 21"/>
          <p:cNvSpPr/>
          <p:nvPr/>
        </p:nvSpPr>
        <p:spPr>
          <a:xfrm>
            <a:off x="3201466" y="2559859"/>
            <a:ext cx="1903907"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5"/>
                </a:solidFill>
                <a:effectLst/>
                <a:latin typeface="Calibri" panose="020F0502020204030204" pitchFamily="34" charset="0"/>
                <a:ea typeface="Segoe UI" pitchFamily="34" charset="0"/>
              </a:rPr>
              <a:t>MPEG-DASH</a:t>
            </a:r>
            <a:endParaRPr lang="en-US" sz="1600" i="1" dirty="0" smtClean="0">
              <a:solidFill>
                <a:schemeClr val="accent5"/>
              </a:solidFill>
              <a:effectLst/>
              <a:latin typeface="Calibri" panose="020F0502020204030204" pitchFamily="34" charset="0"/>
              <a:ea typeface="Segoe UI" pitchFamily="34" charset="0"/>
            </a:endParaRPr>
          </a:p>
        </p:txBody>
      </p:sp>
      <p:sp>
        <p:nvSpPr>
          <p:cNvPr id="23" name="Rectangle 22"/>
          <p:cNvSpPr/>
          <p:nvPr/>
        </p:nvSpPr>
        <p:spPr>
          <a:xfrm>
            <a:off x="3201465" y="2939618"/>
            <a:ext cx="1808767"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5"/>
                </a:solidFill>
                <a:latin typeface="Calibri" panose="020F0502020204030204" pitchFamily="34" charset="0"/>
                <a:ea typeface="Segoe UI" pitchFamily="34" charset="0"/>
              </a:rPr>
              <a:t>MS Smooth Stream</a:t>
            </a:r>
            <a:endParaRPr lang="en-US" sz="1600" i="1" dirty="0" smtClean="0">
              <a:solidFill>
                <a:schemeClr val="accent5"/>
              </a:solidFill>
              <a:effectLst/>
              <a:latin typeface="Calibri" panose="020F0502020204030204" pitchFamily="34" charset="0"/>
              <a:ea typeface="Segoe UI" pitchFamily="34" charset="0"/>
            </a:endParaRPr>
          </a:p>
        </p:txBody>
      </p:sp>
      <p:sp>
        <p:nvSpPr>
          <p:cNvPr id="24" name="Rectangle 23"/>
          <p:cNvSpPr/>
          <p:nvPr/>
        </p:nvSpPr>
        <p:spPr>
          <a:xfrm>
            <a:off x="3201465" y="3699138"/>
            <a:ext cx="1111076"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5"/>
                </a:solidFill>
                <a:latin typeface="Calibri" panose="020F0502020204030204" pitchFamily="34" charset="0"/>
                <a:ea typeface="Segoe UI" pitchFamily="34" charset="0"/>
              </a:rPr>
              <a:t>Don’t Know</a:t>
            </a:r>
            <a:endParaRPr lang="en-US" sz="1600" i="1" dirty="0" smtClean="0">
              <a:solidFill>
                <a:schemeClr val="accent5"/>
              </a:solidFill>
              <a:effectLst/>
              <a:latin typeface="Calibri" panose="020F0502020204030204" pitchFamily="34" charset="0"/>
              <a:ea typeface="Segoe UI" pitchFamily="34" charset="0"/>
            </a:endParaRPr>
          </a:p>
        </p:txBody>
      </p:sp>
      <p:sp>
        <p:nvSpPr>
          <p:cNvPr id="26" name="Rectangle 25"/>
          <p:cNvSpPr/>
          <p:nvPr/>
        </p:nvSpPr>
        <p:spPr>
          <a:xfrm>
            <a:off x="5198480" y="2203593"/>
            <a:ext cx="401561"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43%</a:t>
            </a:r>
            <a:endParaRPr lang="en-US" sz="1600" i="1" dirty="0">
              <a:solidFill>
                <a:schemeClr val="bg1"/>
              </a:solidFill>
              <a:latin typeface="Calibri" panose="020F0502020204030204" pitchFamily="34" charset="0"/>
            </a:endParaRPr>
          </a:p>
        </p:txBody>
      </p:sp>
      <p:sp>
        <p:nvSpPr>
          <p:cNvPr id="27" name="Rectangle 26"/>
          <p:cNvSpPr/>
          <p:nvPr/>
        </p:nvSpPr>
        <p:spPr>
          <a:xfrm>
            <a:off x="5147797" y="2578867"/>
            <a:ext cx="401561"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41%</a:t>
            </a:r>
            <a:endParaRPr lang="en-US" sz="1600" i="1" dirty="0">
              <a:solidFill>
                <a:schemeClr val="bg1"/>
              </a:solidFill>
              <a:latin typeface="Calibri" panose="020F0502020204030204" pitchFamily="34" charset="0"/>
            </a:endParaRPr>
          </a:p>
        </p:txBody>
      </p:sp>
      <p:sp>
        <p:nvSpPr>
          <p:cNvPr id="28" name="Rectangle 27"/>
          <p:cNvSpPr/>
          <p:nvPr/>
        </p:nvSpPr>
        <p:spPr>
          <a:xfrm>
            <a:off x="5048231" y="2969997"/>
            <a:ext cx="406064"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38%</a:t>
            </a:r>
            <a:endParaRPr lang="en-US" sz="1600" i="1" dirty="0">
              <a:solidFill>
                <a:schemeClr val="bg1"/>
              </a:solidFill>
              <a:latin typeface="Calibri" panose="020F0502020204030204" pitchFamily="34" charset="0"/>
            </a:endParaRPr>
          </a:p>
        </p:txBody>
      </p:sp>
      <p:sp>
        <p:nvSpPr>
          <p:cNvPr id="29" name="Rectangle 28"/>
          <p:cNvSpPr/>
          <p:nvPr/>
        </p:nvSpPr>
        <p:spPr>
          <a:xfrm>
            <a:off x="4357460" y="3727116"/>
            <a:ext cx="437606"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24%</a:t>
            </a:r>
            <a:endParaRPr lang="en-US" sz="1600" i="1" dirty="0">
              <a:solidFill>
                <a:schemeClr val="bg1"/>
              </a:solidFill>
              <a:latin typeface="Calibri" panose="020F0502020204030204" pitchFamily="34" charset="0"/>
            </a:endParaRPr>
          </a:p>
        </p:txBody>
      </p:sp>
      <p:sp>
        <p:nvSpPr>
          <p:cNvPr id="31" name="Rectangle 30"/>
          <p:cNvSpPr/>
          <p:nvPr/>
        </p:nvSpPr>
        <p:spPr>
          <a:xfrm>
            <a:off x="3201465" y="3319377"/>
            <a:ext cx="1232643"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5"/>
                </a:solidFill>
                <a:latin typeface="Calibri" panose="020F0502020204030204" pitchFamily="34" charset="0"/>
                <a:ea typeface="Segoe UI" pitchFamily="34" charset="0"/>
              </a:rPr>
              <a:t>Flash/RTMPE</a:t>
            </a:r>
            <a:endParaRPr lang="en-US" sz="1600" i="1" dirty="0" smtClean="0">
              <a:solidFill>
                <a:schemeClr val="accent5"/>
              </a:solidFill>
              <a:effectLst/>
              <a:latin typeface="Calibri" panose="020F0502020204030204" pitchFamily="34" charset="0"/>
              <a:ea typeface="Segoe UI" pitchFamily="34" charset="0"/>
            </a:endParaRPr>
          </a:p>
        </p:txBody>
      </p:sp>
      <p:sp>
        <p:nvSpPr>
          <p:cNvPr id="32" name="Rectangle 31"/>
          <p:cNvSpPr/>
          <p:nvPr/>
        </p:nvSpPr>
        <p:spPr>
          <a:xfrm>
            <a:off x="4504907" y="3343571"/>
            <a:ext cx="437606"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28%</a:t>
            </a:r>
            <a:endParaRPr lang="en-US" sz="1600" i="1" dirty="0">
              <a:solidFill>
                <a:schemeClr val="bg1"/>
              </a:solidFill>
              <a:latin typeface="Calibri" panose="020F0502020204030204" pitchFamily="34" charset="0"/>
            </a:endParaRPr>
          </a:p>
        </p:txBody>
      </p:sp>
      <p:sp>
        <p:nvSpPr>
          <p:cNvPr id="34" name="Rectangle 33"/>
          <p:cNvSpPr/>
          <p:nvPr/>
        </p:nvSpPr>
        <p:spPr>
          <a:xfrm>
            <a:off x="6450116" y="1800341"/>
            <a:ext cx="1824764"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01800" algn="r"/>
                <a:tab pos="1792288" algn="r"/>
              </a:tabLst>
            </a:pPr>
            <a:r>
              <a:rPr lang="en-US" sz="1600" b="1" i="0" dirty="0" smtClean="0">
                <a:solidFill>
                  <a:schemeClr val="accent3"/>
                </a:solidFill>
                <a:effectLst/>
                <a:latin typeface="Calibri" panose="020F0502020204030204" pitchFamily="34" charset="0"/>
                <a:ea typeface="Segoe UI" pitchFamily="34" charset="0"/>
              </a:rPr>
              <a:t>Android	</a:t>
            </a:r>
            <a:r>
              <a:rPr lang="en-US" sz="1600" i="1" dirty="0" smtClean="0">
                <a:solidFill>
                  <a:schemeClr val="accent3">
                    <a:lumMod val="60000"/>
                    <a:lumOff val="40000"/>
                  </a:schemeClr>
                </a:solidFill>
                <a:effectLst/>
                <a:latin typeface="Calibri" panose="020F0502020204030204" pitchFamily="34" charset="0"/>
                <a:ea typeface="Segoe UI" pitchFamily="34" charset="0"/>
              </a:rPr>
              <a:t>74%</a:t>
            </a:r>
          </a:p>
        </p:txBody>
      </p:sp>
      <p:sp>
        <p:nvSpPr>
          <p:cNvPr id="36" name="Rectangle 35"/>
          <p:cNvSpPr/>
          <p:nvPr/>
        </p:nvSpPr>
        <p:spPr>
          <a:xfrm>
            <a:off x="6450116" y="2557967"/>
            <a:ext cx="1532808"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3"/>
                </a:solidFill>
                <a:effectLst/>
                <a:latin typeface="Calibri" panose="020F0502020204030204" pitchFamily="34" charset="0"/>
                <a:ea typeface="Segoe UI" pitchFamily="34" charset="0"/>
              </a:rPr>
              <a:t>Windows 8</a:t>
            </a:r>
            <a:endParaRPr lang="en-US" sz="1600" i="1" dirty="0" smtClean="0">
              <a:solidFill>
                <a:schemeClr val="accent3"/>
              </a:solidFill>
              <a:effectLst/>
              <a:latin typeface="Calibri" panose="020F0502020204030204" pitchFamily="34" charset="0"/>
              <a:ea typeface="Segoe UI" pitchFamily="34" charset="0"/>
            </a:endParaRPr>
          </a:p>
        </p:txBody>
      </p:sp>
      <p:sp>
        <p:nvSpPr>
          <p:cNvPr id="37" name="Rectangle 36"/>
          <p:cNvSpPr/>
          <p:nvPr/>
        </p:nvSpPr>
        <p:spPr>
          <a:xfrm>
            <a:off x="6450116" y="2936780"/>
            <a:ext cx="1479951"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3"/>
                </a:solidFill>
                <a:latin typeface="Calibri" panose="020F0502020204030204" pitchFamily="34" charset="0"/>
                <a:ea typeface="Segoe UI" pitchFamily="34" charset="0"/>
              </a:rPr>
              <a:t>Mac OS</a:t>
            </a:r>
            <a:endParaRPr lang="en-US" sz="1600" i="1" dirty="0" smtClean="0">
              <a:solidFill>
                <a:schemeClr val="accent3"/>
              </a:solidFill>
              <a:effectLst/>
              <a:latin typeface="Calibri" panose="020F0502020204030204" pitchFamily="34" charset="0"/>
              <a:ea typeface="Segoe UI" pitchFamily="34" charset="0"/>
            </a:endParaRPr>
          </a:p>
        </p:txBody>
      </p:sp>
      <p:sp>
        <p:nvSpPr>
          <p:cNvPr id="38" name="Rectangle 37"/>
          <p:cNvSpPr/>
          <p:nvPr/>
        </p:nvSpPr>
        <p:spPr>
          <a:xfrm>
            <a:off x="6450115" y="3315593"/>
            <a:ext cx="1374242"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3"/>
                </a:solidFill>
                <a:latin typeface="Calibri" panose="020F0502020204030204" pitchFamily="34" charset="0"/>
                <a:ea typeface="Segoe UI" pitchFamily="34" charset="0"/>
              </a:rPr>
              <a:t>Windows &lt;7</a:t>
            </a:r>
            <a:endParaRPr lang="en-US" sz="1600" i="1" dirty="0" smtClean="0">
              <a:solidFill>
                <a:schemeClr val="accent3"/>
              </a:solidFill>
              <a:effectLst/>
              <a:latin typeface="Calibri" panose="020F0502020204030204" pitchFamily="34" charset="0"/>
              <a:ea typeface="Segoe UI" pitchFamily="34" charset="0"/>
            </a:endParaRPr>
          </a:p>
        </p:txBody>
      </p:sp>
      <p:sp>
        <p:nvSpPr>
          <p:cNvPr id="39" name="Rectangle 38"/>
          <p:cNvSpPr/>
          <p:nvPr/>
        </p:nvSpPr>
        <p:spPr>
          <a:xfrm>
            <a:off x="6450116" y="3694406"/>
            <a:ext cx="258991"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endParaRPr lang="en-US" sz="1600" i="1" dirty="0" smtClean="0">
              <a:solidFill>
                <a:schemeClr val="accent3"/>
              </a:solidFill>
              <a:effectLst/>
              <a:latin typeface="Calibri" panose="020F0502020204030204" pitchFamily="34" charset="0"/>
              <a:ea typeface="Segoe UI" pitchFamily="34" charset="0"/>
            </a:endParaRPr>
          </a:p>
        </p:txBody>
      </p:sp>
      <p:sp>
        <p:nvSpPr>
          <p:cNvPr id="41" name="Rectangle 40"/>
          <p:cNvSpPr/>
          <p:nvPr/>
        </p:nvSpPr>
        <p:spPr>
          <a:xfrm>
            <a:off x="8048125" y="2578867"/>
            <a:ext cx="355867" cy="246221"/>
          </a:xfrm>
          <a:prstGeom prst="rect">
            <a:avLst/>
          </a:prstGeom>
        </p:spPr>
        <p:txBody>
          <a:bodyPr wrap="none" lIns="0" tIns="0" rIns="0" bIns="0">
            <a:spAutoFit/>
          </a:bodyPr>
          <a:lstStyle/>
          <a:p>
            <a:r>
              <a:rPr lang="en-US" sz="1600" i="1" dirty="0" smtClean="0">
                <a:solidFill>
                  <a:schemeClr val="bg1"/>
                </a:solidFill>
                <a:latin typeface="Calibri" panose="020F0502020204030204" pitchFamily="34" charset="0"/>
                <a:ea typeface="Segoe UI" pitchFamily="34" charset="0"/>
              </a:rPr>
              <a:t>61%</a:t>
            </a:r>
            <a:endParaRPr lang="en-US" sz="1600" i="1" dirty="0">
              <a:solidFill>
                <a:schemeClr val="bg1"/>
              </a:solidFill>
              <a:latin typeface="Calibri" panose="020F0502020204030204" pitchFamily="34" charset="0"/>
            </a:endParaRPr>
          </a:p>
        </p:txBody>
      </p:sp>
      <p:sp>
        <p:nvSpPr>
          <p:cNvPr id="42" name="Rectangle 41"/>
          <p:cNvSpPr/>
          <p:nvPr/>
        </p:nvSpPr>
        <p:spPr>
          <a:xfrm>
            <a:off x="7982924" y="2969997"/>
            <a:ext cx="355867" cy="246221"/>
          </a:xfrm>
          <a:prstGeom prst="rect">
            <a:avLst/>
          </a:prstGeom>
        </p:spPr>
        <p:txBody>
          <a:bodyPr wrap="none" lIns="0" tIns="0" rIns="0" bIns="0">
            <a:spAutoFit/>
          </a:bodyPr>
          <a:lstStyle/>
          <a:p>
            <a:r>
              <a:rPr lang="en-US" sz="1600" i="1" dirty="0" smtClean="0">
                <a:solidFill>
                  <a:schemeClr val="bg1"/>
                </a:solidFill>
                <a:latin typeface="Calibri" panose="020F0502020204030204" pitchFamily="34" charset="0"/>
                <a:ea typeface="Segoe UI" pitchFamily="34" charset="0"/>
              </a:rPr>
              <a:t>60%</a:t>
            </a:r>
            <a:endParaRPr lang="en-US" sz="1600" i="1" dirty="0">
              <a:solidFill>
                <a:schemeClr val="bg1"/>
              </a:solidFill>
              <a:latin typeface="Calibri" panose="020F0502020204030204" pitchFamily="34" charset="0"/>
            </a:endParaRPr>
          </a:p>
        </p:txBody>
      </p:sp>
      <p:sp>
        <p:nvSpPr>
          <p:cNvPr id="43" name="Rectangle 42"/>
          <p:cNvSpPr/>
          <p:nvPr/>
        </p:nvSpPr>
        <p:spPr>
          <a:xfrm>
            <a:off x="7876092" y="3355842"/>
            <a:ext cx="355867" cy="246221"/>
          </a:xfrm>
          <a:prstGeom prst="rect">
            <a:avLst/>
          </a:prstGeom>
        </p:spPr>
        <p:txBody>
          <a:bodyPr wrap="none" lIns="0" tIns="0" rIns="0" bIns="0">
            <a:spAutoFit/>
          </a:bodyPr>
          <a:lstStyle/>
          <a:p>
            <a:r>
              <a:rPr lang="en-US" sz="1600" i="1" dirty="0" smtClean="0">
                <a:solidFill>
                  <a:schemeClr val="bg1"/>
                </a:solidFill>
                <a:latin typeface="Calibri" panose="020F0502020204030204" pitchFamily="34" charset="0"/>
                <a:ea typeface="Segoe UI" pitchFamily="34" charset="0"/>
              </a:rPr>
              <a:t>55%</a:t>
            </a:r>
            <a:endParaRPr lang="en-US" sz="1600" i="1" dirty="0">
              <a:solidFill>
                <a:schemeClr val="bg1"/>
              </a:solidFill>
              <a:latin typeface="Calibri" panose="020F0502020204030204" pitchFamily="34" charset="0"/>
            </a:endParaRPr>
          </a:p>
        </p:txBody>
      </p:sp>
      <p:sp>
        <p:nvSpPr>
          <p:cNvPr id="44" name="Rectangle 43"/>
          <p:cNvSpPr/>
          <p:nvPr/>
        </p:nvSpPr>
        <p:spPr>
          <a:xfrm>
            <a:off x="7804990" y="3722384"/>
            <a:ext cx="355867" cy="246221"/>
          </a:xfrm>
          <a:prstGeom prst="rect">
            <a:avLst/>
          </a:prstGeom>
        </p:spPr>
        <p:txBody>
          <a:bodyPr wrap="none" lIns="0" tIns="0" rIns="0" bIns="0">
            <a:spAutoFit/>
          </a:bodyPr>
          <a:lstStyle/>
          <a:p>
            <a:r>
              <a:rPr lang="en-US" sz="1600" i="1" dirty="0" smtClean="0">
                <a:solidFill>
                  <a:schemeClr val="bg1"/>
                </a:solidFill>
                <a:latin typeface="Calibri" panose="020F0502020204030204" pitchFamily="34" charset="0"/>
                <a:ea typeface="Segoe UI" pitchFamily="34" charset="0"/>
              </a:rPr>
              <a:t>14%</a:t>
            </a:r>
            <a:endParaRPr lang="en-US" sz="1600" i="1" dirty="0">
              <a:solidFill>
                <a:schemeClr val="bg1"/>
              </a:solidFill>
              <a:latin typeface="Calibri" panose="020F0502020204030204" pitchFamily="34" charset="0"/>
            </a:endParaRPr>
          </a:p>
        </p:txBody>
      </p:sp>
      <p:sp>
        <p:nvSpPr>
          <p:cNvPr id="45" name="Rectangle 44"/>
          <p:cNvSpPr/>
          <p:nvPr/>
        </p:nvSpPr>
        <p:spPr>
          <a:xfrm>
            <a:off x="6450116" y="2180100"/>
            <a:ext cx="1775943"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611313" algn="r"/>
              </a:tabLst>
            </a:pPr>
            <a:r>
              <a:rPr lang="en-US" sz="1600" b="1" i="0" dirty="0" smtClean="0">
                <a:solidFill>
                  <a:schemeClr val="accent3"/>
                </a:solidFill>
                <a:effectLst/>
                <a:latin typeface="Calibri" panose="020F0502020204030204" pitchFamily="34" charset="0"/>
                <a:ea typeface="Segoe UI" pitchFamily="34" charset="0"/>
              </a:rPr>
              <a:t>Apple iOS	</a:t>
            </a:r>
            <a:r>
              <a:rPr lang="en-US" sz="1600" i="1" dirty="0" smtClean="0">
                <a:solidFill>
                  <a:schemeClr val="accent3">
                    <a:lumMod val="60000"/>
                    <a:lumOff val="40000"/>
                  </a:schemeClr>
                </a:solidFill>
                <a:effectLst/>
                <a:latin typeface="Calibri" panose="020F0502020204030204" pitchFamily="34" charset="0"/>
                <a:ea typeface="Segoe UI" pitchFamily="34" charset="0"/>
              </a:rPr>
              <a:t>73%</a:t>
            </a:r>
          </a:p>
        </p:txBody>
      </p:sp>
      <p:sp>
        <p:nvSpPr>
          <p:cNvPr id="46" name="Rectangle 45"/>
          <p:cNvSpPr/>
          <p:nvPr/>
        </p:nvSpPr>
        <p:spPr>
          <a:xfrm>
            <a:off x="6776752" y="3722384"/>
            <a:ext cx="879536" cy="246221"/>
          </a:xfrm>
          <a:prstGeom prst="rect">
            <a:avLst/>
          </a:prstGeom>
        </p:spPr>
        <p:txBody>
          <a:bodyPr wrap="none" lIns="0" tIns="0" rIns="0" bIns="0">
            <a:spAutoFit/>
          </a:bodyPr>
          <a:lstStyle/>
          <a:p>
            <a:r>
              <a:rPr lang="en-US" sz="1600" i="1" dirty="0" smtClean="0">
                <a:solidFill>
                  <a:schemeClr val="bg1"/>
                </a:solidFill>
                <a:latin typeface="Calibri" panose="020F0502020204030204" pitchFamily="34" charset="0"/>
                <a:ea typeface="Segoe UI" pitchFamily="34" charset="0"/>
              </a:rPr>
              <a:t>Blackberry</a:t>
            </a:r>
            <a:endParaRPr lang="en-US" sz="1600" i="1" dirty="0">
              <a:solidFill>
                <a:schemeClr val="bg1"/>
              </a:solidFill>
              <a:latin typeface="Calibri" panose="020F0502020204030204" pitchFamily="34" charset="0"/>
            </a:endParaRPr>
          </a:p>
        </p:txBody>
      </p:sp>
      <p:pic>
        <p:nvPicPr>
          <p:cNvPr id="40" name="Picture 3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29152" y="133352"/>
            <a:ext cx="1505646" cy="552448"/>
          </a:xfrm>
          <a:prstGeom prst="rect">
            <a:avLst/>
          </a:prstGeom>
        </p:spPr>
      </p:pic>
    </p:spTree>
    <p:extLst>
      <p:ext uri="{BB962C8B-B14F-4D97-AF65-F5344CB8AC3E}">
        <p14:creationId xmlns:p14="http://schemas.microsoft.com/office/powerpoint/2010/main" val="18658861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left)">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left)">
                                      <p:cBhvr>
                                        <p:cTn id="56" dur="500"/>
                                        <p:tgtEl>
                                          <p:spTgt spid="22"/>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ipe(left)">
                                      <p:cBhvr>
                                        <p:cTn id="59" dur="500"/>
                                        <p:tgtEl>
                                          <p:spTgt spid="23"/>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500"/>
                                        <p:tgtEl>
                                          <p:spTgt spid="24"/>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left)">
                                      <p:cBhvr>
                                        <p:cTn id="65" dur="500"/>
                                        <p:tgtEl>
                                          <p:spTgt spid="26"/>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left)">
                                      <p:cBhvr>
                                        <p:cTn id="68" dur="500"/>
                                        <p:tgtEl>
                                          <p:spTgt spid="27"/>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wipe(left)">
                                      <p:cBhvr>
                                        <p:cTn id="74" dur="500"/>
                                        <p:tgtEl>
                                          <p:spTgt spid="29"/>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left)">
                                      <p:cBhvr>
                                        <p:cTn id="77" dur="500"/>
                                        <p:tgtEl>
                                          <p:spTgt spid="31"/>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wipe(left)">
                                      <p:cBhvr>
                                        <p:cTn id="80" dur="500"/>
                                        <p:tgtEl>
                                          <p:spTgt spid="32"/>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7"/>
                                        </p:tgtEl>
                                        <p:attrNameLst>
                                          <p:attrName>style.visibility</p:attrName>
                                        </p:attrNameLst>
                                      </p:cBhvr>
                                      <p:to>
                                        <p:strVal val="visible"/>
                                      </p:to>
                                    </p:set>
                                    <p:animEffect transition="in" filter="fade">
                                      <p:cBhvr>
                                        <p:cTn id="85" dur="500"/>
                                        <p:tgtEl>
                                          <p:spTgt spid="7"/>
                                        </p:tgtEl>
                                      </p:cBhvr>
                                    </p:animEffect>
                                  </p:childTnLst>
                                </p:cTn>
                              </p:par>
                            </p:childTnLst>
                          </p:cTn>
                        </p:par>
                        <p:par>
                          <p:cTn id="86" fill="hold">
                            <p:stCondLst>
                              <p:cond delay="500"/>
                            </p:stCondLst>
                            <p:childTnLst>
                              <p:par>
                                <p:cTn id="87" presetID="22" presetClass="entr" presetSubtype="8" fill="hold" grpId="0" nodeType="after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wipe(left)">
                                      <p:cBhvr>
                                        <p:cTn id="89" dur="500"/>
                                        <p:tgtEl>
                                          <p:spTgt spid="34"/>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36"/>
                                        </p:tgtEl>
                                        <p:attrNameLst>
                                          <p:attrName>style.visibility</p:attrName>
                                        </p:attrNameLst>
                                      </p:cBhvr>
                                      <p:to>
                                        <p:strVal val="visible"/>
                                      </p:to>
                                    </p:set>
                                    <p:animEffect transition="in" filter="wipe(left)">
                                      <p:cBhvr>
                                        <p:cTn id="92" dur="500"/>
                                        <p:tgtEl>
                                          <p:spTgt spid="36"/>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wipe(left)">
                                      <p:cBhvr>
                                        <p:cTn id="95" dur="500"/>
                                        <p:tgtEl>
                                          <p:spTgt spid="37"/>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wipe(left)">
                                      <p:cBhvr>
                                        <p:cTn id="98" dur="500"/>
                                        <p:tgtEl>
                                          <p:spTgt spid="38"/>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wipe(left)">
                                      <p:cBhvr>
                                        <p:cTn id="101" dur="500"/>
                                        <p:tgtEl>
                                          <p:spTgt spid="39"/>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wipe(left)">
                                      <p:cBhvr>
                                        <p:cTn id="104" dur="500"/>
                                        <p:tgtEl>
                                          <p:spTgt spid="41"/>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wipe(left)">
                                      <p:cBhvr>
                                        <p:cTn id="107" dur="500"/>
                                        <p:tgtEl>
                                          <p:spTgt spid="42"/>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43"/>
                                        </p:tgtEl>
                                        <p:attrNameLst>
                                          <p:attrName>style.visibility</p:attrName>
                                        </p:attrNameLst>
                                      </p:cBhvr>
                                      <p:to>
                                        <p:strVal val="visible"/>
                                      </p:to>
                                    </p:set>
                                    <p:animEffect transition="in" filter="wipe(left)">
                                      <p:cBhvr>
                                        <p:cTn id="110" dur="500"/>
                                        <p:tgtEl>
                                          <p:spTgt spid="43"/>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wipe(left)">
                                      <p:cBhvr>
                                        <p:cTn id="113" dur="500"/>
                                        <p:tgtEl>
                                          <p:spTgt spid="44"/>
                                        </p:tgtEl>
                                      </p:cBhvr>
                                    </p:animEffect>
                                  </p:childTnLst>
                                </p:cTn>
                              </p:par>
                              <p:par>
                                <p:cTn id="114" presetID="22" presetClass="entr" presetSubtype="8" fill="hold" grpId="0" nodeType="withEffect">
                                  <p:stCondLst>
                                    <p:cond delay="0"/>
                                  </p:stCondLst>
                                  <p:childTnLst>
                                    <p:set>
                                      <p:cBhvr>
                                        <p:cTn id="115" dur="1" fill="hold">
                                          <p:stCondLst>
                                            <p:cond delay="0"/>
                                          </p:stCondLst>
                                        </p:cTn>
                                        <p:tgtEl>
                                          <p:spTgt spid="45"/>
                                        </p:tgtEl>
                                        <p:attrNameLst>
                                          <p:attrName>style.visibility</p:attrName>
                                        </p:attrNameLst>
                                      </p:cBhvr>
                                      <p:to>
                                        <p:strVal val="visible"/>
                                      </p:to>
                                    </p:set>
                                    <p:animEffect transition="in" filter="wipe(left)">
                                      <p:cBhvr>
                                        <p:cTn id="116" dur="500"/>
                                        <p:tgtEl>
                                          <p:spTgt spid="45"/>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46"/>
                                        </p:tgtEl>
                                        <p:attrNameLst>
                                          <p:attrName>style.visibility</p:attrName>
                                        </p:attrNameLst>
                                      </p:cBhvr>
                                      <p:to>
                                        <p:strVal val="visible"/>
                                      </p:to>
                                    </p:set>
                                    <p:animEffect transition="in" filter="wipe(left)">
                                      <p:cBhvr>
                                        <p:cTn id="11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4" grpId="0" animBg="1"/>
      <p:bldP spid="9" grpId="0" animBg="1"/>
      <p:bldP spid="10" grpId="0" animBg="1"/>
      <p:bldP spid="11" grpId="0" animBg="1"/>
      <p:bldP spid="12" grpId="0" animBg="1"/>
      <p:bldP spid="13" grpId="0" animBg="1"/>
      <p:bldP spid="8" grpId="0"/>
      <p:bldP spid="15" grpId="0"/>
      <p:bldP spid="16" grpId="0"/>
      <p:bldP spid="17" grpId="0"/>
      <p:bldP spid="18" grpId="0"/>
      <p:bldP spid="20" grpId="0" animBg="1"/>
      <p:bldP spid="21" grpId="0" animBg="1"/>
      <p:bldP spid="22" grpId="0" animBg="1"/>
      <p:bldP spid="23" grpId="0" animBg="1"/>
      <p:bldP spid="24" grpId="0" animBg="1"/>
      <p:bldP spid="26" grpId="0"/>
      <p:bldP spid="27" grpId="0"/>
      <p:bldP spid="28" grpId="0"/>
      <p:bldP spid="29" grpId="0"/>
      <p:bldP spid="31" grpId="0" animBg="1"/>
      <p:bldP spid="32" grpId="0"/>
      <p:bldP spid="34" grpId="0" animBg="1"/>
      <p:bldP spid="36" grpId="0" animBg="1"/>
      <p:bldP spid="37" grpId="0" animBg="1"/>
      <p:bldP spid="38" grpId="0" animBg="1"/>
      <p:bldP spid="39" grpId="0" animBg="1"/>
      <p:bldP spid="41" grpId="0"/>
      <p:bldP spid="42" grpId="0"/>
      <p:bldP spid="43" grpId="0"/>
      <p:bldP spid="44" grpId="0"/>
      <p:bldP spid="45" grpId="0" animBg="1"/>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00333" y="4763387"/>
            <a:ext cx="4531966" cy="371196"/>
          </a:xfrm>
          <a:prstGeom prst="rect">
            <a:avLst/>
          </a:prstGeom>
        </p:spPr>
        <p:txBody>
          <a:bodyPr wrap="square" lIns="0" tIns="36000" rIns="0" bIns="36000" anchor="ctr" anchorCtr="0">
            <a:noAutofit/>
          </a:bodyPr>
          <a:lstStyle/>
          <a:p>
            <a:pPr algn="ctr">
              <a:lnSpc>
                <a:spcPct val="80000"/>
              </a:lnSpc>
            </a:pPr>
            <a:r>
              <a:rPr lang="en-US" sz="1200" dirty="0">
                <a:solidFill>
                  <a:schemeClr val="bg1">
                    <a:lumMod val="95000"/>
                  </a:schemeClr>
                </a:solidFill>
                <a:latin typeface="Calibri" panose="020F0502020204030204" pitchFamily="34" charset="0"/>
              </a:rPr>
              <a:t>Verimatrix - OTT, A Major Game-changer for Pay-TV</a:t>
            </a:r>
          </a:p>
          <a:p>
            <a:pPr algn="ctr">
              <a:lnSpc>
                <a:spcPct val="80000"/>
              </a:lnSpc>
            </a:pPr>
            <a:r>
              <a:rPr lang="en-US" sz="1200" b="0" spc="-60" dirty="0" smtClean="0">
                <a:solidFill>
                  <a:schemeClr val="bg1">
                    <a:lumMod val="95000"/>
                  </a:schemeClr>
                </a:solidFill>
                <a:effectLst/>
                <a:latin typeface="Calibri" panose="020F0502020204030204" pitchFamily="34" charset="0"/>
              </a:rPr>
              <a:t>OMA = Open Mobile Alliance, HLS  = HTML Live Streaming</a:t>
            </a:r>
            <a:endParaRPr lang="en-US" sz="1200" i="1" dirty="0">
              <a:solidFill>
                <a:schemeClr val="accent5">
                  <a:lumMod val="60000"/>
                  <a:lumOff val="40000"/>
                </a:schemeClr>
              </a:solidFill>
              <a:latin typeface="Calibri" panose="020F0502020204030204" pitchFamily="34" charset="0"/>
              <a:ea typeface="Segoe UI" pitchFamily="34" charset="0"/>
            </a:endParaRPr>
          </a:p>
        </p:txBody>
      </p:sp>
      <p:sp>
        <p:nvSpPr>
          <p:cNvPr id="2" name="Title 1"/>
          <p:cNvSpPr>
            <a:spLocks noGrp="1"/>
          </p:cNvSpPr>
          <p:nvPr>
            <p:ph type="title"/>
          </p:nvPr>
        </p:nvSpPr>
        <p:spPr/>
        <p:txBody>
          <a:bodyPr/>
          <a:lstStyle/>
          <a:p>
            <a:r>
              <a:rPr lang="en-US" dirty="0" smtClean="0"/>
              <a:t>Tactics – </a:t>
            </a:r>
            <a:r>
              <a:rPr lang="en-US" dirty="0"/>
              <a:t>Top Security Technologies</a:t>
            </a:r>
          </a:p>
        </p:txBody>
      </p:sp>
      <p:sp>
        <p:nvSpPr>
          <p:cNvPr id="5" name="Rectangle 4"/>
          <p:cNvSpPr/>
          <p:nvPr/>
        </p:nvSpPr>
        <p:spPr>
          <a:xfrm>
            <a:off x="1180015" y="1084479"/>
            <a:ext cx="2644025" cy="2919009"/>
          </a:xfrm>
          <a:prstGeom prst="rect">
            <a:avLst/>
          </a:prstGeom>
          <a:solidFill>
            <a:schemeClr val="accent2">
              <a:lumMod val="60000"/>
              <a:lumOff val="40000"/>
            </a:schemeClr>
          </a:solidFill>
        </p:spPr>
        <p:txBody>
          <a:bodyPr wrap="square" lIns="72000" tIns="144000" rIns="72000" bIns="36000">
            <a:noAutofit/>
          </a:bodyPr>
          <a:lstStyle/>
          <a:p>
            <a:pPr algn="ctr">
              <a:lnSpc>
                <a:spcPct val="74000"/>
              </a:lnSpc>
            </a:pPr>
            <a:r>
              <a:rPr lang="en-US" sz="2400" dirty="0" smtClean="0">
                <a:solidFill>
                  <a:schemeClr val="bg1"/>
                </a:solidFill>
                <a:latin typeface="Calibri" panose="020F0502020204030204" pitchFamily="34" charset="0"/>
              </a:rPr>
              <a:t>Most Important for  OTT Security</a:t>
            </a:r>
            <a:endParaRPr lang="en-US" sz="2400" dirty="0">
              <a:solidFill>
                <a:schemeClr val="bg1"/>
              </a:solidFill>
              <a:latin typeface="Calibri" panose="020F0502020204030204" pitchFamily="34" charset="0"/>
            </a:endParaRPr>
          </a:p>
        </p:txBody>
      </p:sp>
      <p:sp>
        <p:nvSpPr>
          <p:cNvPr id="6" name="Rectangle 5"/>
          <p:cNvSpPr/>
          <p:nvPr/>
        </p:nvSpPr>
        <p:spPr>
          <a:xfrm>
            <a:off x="4253758" y="1084477"/>
            <a:ext cx="3724697" cy="2919011"/>
          </a:xfrm>
          <a:prstGeom prst="rect">
            <a:avLst/>
          </a:prstGeom>
          <a:solidFill>
            <a:schemeClr val="accent5">
              <a:lumMod val="60000"/>
              <a:lumOff val="40000"/>
            </a:schemeClr>
          </a:solidFill>
        </p:spPr>
        <p:txBody>
          <a:bodyPr wrap="square" lIns="72000" tIns="144000" rIns="72000" bIns="36000">
            <a:noAutofit/>
          </a:bodyPr>
          <a:lstStyle/>
          <a:p>
            <a:pPr algn="ctr">
              <a:lnSpc>
                <a:spcPct val="74000"/>
              </a:lnSpc>
            </a:pPr>
            <a:r>
              <a:rPr lang="en-US" sz="2400" dirty="0" smtClean="0">
                <a:solidFill>
                  <a:schemeClr val="bg1"/>
                </a:solidFill>
                <a:latin typeface="Calibri" panose="020F0502020204030204" pitchFamily="34" charset="0"/>
              </a:rPr>
              <a:t>Top Strategies for</a:t>
            </a:r>
            <a:br>
              <a:rPr lang="en-US" sz="2400" dirty="0" smtClean="0">
                <a:solidFill>
                  <a:schemeClr val="bg1"/>
                </a:solidFill>
                <a:latin typeface="Calibri" panose="020F0502020204030204" pitchFamily="34" charset="0"/>
              </a:rPr>
            </a:br>
            <a:r>
              <a:rPr lang="en-US" sz="2400" dirty="0" smtClean="0">
                <a:solidFill>
                  <a:schemeClr val="bg1"/>
                </a:solidFill>
                <a:latin typeface="Calibri" panose="020F0502020204030204" pitchFamily="34" charset="0"/>
              </a:rPr>
              <a:t>Digital Rights Management</a:t>
            </a:r>
            <a:endParaRPr lang="en-US" sz="2400" dirty="0">
              <a:solidFill>
                <a:schemeClr val="bg1"/>
              </a:solidFill>
              <a:latin typeface="Calibri" panose="020F0502020204030204" pitchFamily="34" charset="0"/>
            </a:endParaRPr>
          </a:p>
        </p:txBody>
      </p:sp>
      <p:sp>
        <p:nvSpPr>
          <p:cNvPr id="4" name="Rectangle 3"/>
          <p:cNvSpPr/>
          <p:nvPr/>
        </p:nvSpPr>
        <p:spPr>
          <a:xfrm>
            <a:off x="1180016" y="1961619"/>
            <a:ext cx="2424658"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2241550" algn="r"/>
              </a:tabLst>
            </a:pPr>
            <a:r>
              <a:rPr lang="en-US" sz="1600" b="1" i="0" dirty="0" smtClean="0">
                <a:solidFill>
                  <a:schemeClr val="accent2"/>
                </a:solidFill>
                <a:effectLst/>
                <a:latin typeface="Calibri" panose="020F0502020204030204" pitchFamily="34" charset="0"/>
                <a:ea typeface="Segoe UI" pitchFamily="34" charset="0"/>
              </a:rPr>
              <a:t>Apple HLS Enhanced	</a:t>
            </a:r>
            <a:r>
              <a:rPr lang="en-US" sz="1600" i="1" dirty="0" smtClean="0">
                <a:solidFill>
                  <a:schemeClr val="accent2"/>
                </a:solidFill>
                <a:effectLst/>
                <a:latin typeface="Calibri" panose="020F0502020204030204" pitchFamily="34" charset="0"/>
                <a:ea typeface="Segoe UI" pitchFamily="34" charset="0"/>
              </a:rPr>
              <a:t>38%</a:t>
            </a:r>
          </a:p>
        </p:txBody>
      </p:sp>
      <p:sp>
        <p:nvSpPr>
          <p:cNvPr id="9" name="Rectangle 8"/>
          <p:cNvSpPr/>
          <p:nvPr/>
        </p:nvSpPr>
        <p:spPr>
          <a:xfrm>
            <a:off x="1180015" y="2340432"/>
            <a:ext cx="2321606"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2151063" algn="r"/>
              </a:tabLst>
            </a:pPr>
            <a:r>
              <a:rPr lang="en-US" sz="1600" b="1" i="0" dirty="0" smtClean="0">
                <a:solidFill>
                  <a:schemeClr val="accent2"/>
                </a:solidFill>
                <a:effectLst/>
                <a:latin typeface="Calibri" panose="020F0502020204030204" pitchFamily="34" charset="0"/>
                <a:ea typeface="Segoe UI" pitchFamily="34" charset="0"/>
              </a:rPr>
              <a:t>Apple HLS Basic	</a:t>
            </a:r>
            <a:r>
              <a:rPr lang="en-US" sz="1600" i="0" dirty="0" smtClean="0">
                <a:solidFill>
                  <a:schemeClr val="accent2"/>
                </a:solidFill>
                <a:effectLst/>
                <a:latin typeface="Calibri" panose="020F0502020204030204" pitchFamily="34" charset="0"/>
                <a:ea typeface="Segoe UI" pitchFamily="34" charset="0"/>
              </a:rPr>
              <a:t>34%</a:t>
            </a:r>
            <a:endParaRPr lang="en-US" sz="1600" i="1" dirty="0" smtClean="0">
              <a:solidFill>
                <a:schemeClr val="accent2"/>
              </a:solidFill>
              <a:effectLst/>
              <a:latin typeface="Calibri" panose="020F0502020204030204" pitchFamily="34" charset="0"/>
              <a:ea typeface="Segoe UI" pitchFamily="34" charset="0"/>
            </a:endParaRPr>
          </a:p>
        </p:txBody>
      </p:sp>
      <p:sp>
        <p:nvSpPr>
          <p:cNvPr id="10" name="Rectangle 9"/>
          <p:cNvSpPr/>
          <p:nvPr/>
        </p:nvSpPr>
        <p:spPr>
          <a:xfrm>
            <a:off x="1180015" y="2719245"/>
            <a:ext cx="1967475"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2"/>
                </a:solidFill>
                <a:effectLst/>
                <a:latin typeface="Calibri" panose="020F0502020204030204" pitchFamily="34" charset="0"/>
                <a:ea typeface="Segoe UI" pitchFamily="34" charset="0"/>
              </a:rPr>
              <a:t>Adobe Flash Access</a:t>
            </a:r>
            <a:endParaRPr lang="en-US" sz="1600" i="1" dirty="0" smtClean="0">
              <a:solidFill>
                <a:schemeClr val="accent2"/>
              </a:solidFill>
              <a:effectLst/>
              <a:latin typeface="Calibri" panose="020F0502020204030204" pitchFamily="34" charset="0"/>
              <a:ea typeface="Segoe UI" pitchFamily="34" charset="0"/>
            </a:endParaRPr>
          </a:p>
        </p:txBody>
      </p:sp>
      <p:sp>
        <p:nvSpPr>
          <p:cNvPr id="11" name="Rectangle 10"/>
          <p:cNvSpPr/>
          <p:nvPr/>
        </p:nvSpPr>
        <p:spPr>
          <a:xfrm>
            <a:off x="1180016" y="3098058"/>
            <a:ext cx="1826893"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2"/>
                </a:solidFill>
                <a:latin typeface="Calibri" panose="020F0502020204030204" pitchFamily="34" charset="0"/>
                <a:ea typeface="Segoe UI" pitchFamily="34" charset="0"/>
              </a:rPr>
              <a:t>Microsoft PlayReady</a:t>
            </a:r>
            <a:endParaRPr lang="en-US" sz="1600" i="1" dirty="0" smtClean="0">
              <a:solidFill>
                <a:schemeClr val="accent2"/>
              </a:solidFill>
              <a:effectLst/>
              <a:latin typeface="Calibri" panose="020F0502020204030204" pitchFamily="34" charset="0"/>
              <a:ea typeface="Segoe UI" pitchFamily="34" charset="0"/>
            </a:endParaRPr>
          </a:p>
        </p:txBody>
      </p:sp>
      <p:sp>
        <p:nvSpPr>
          <p:cNvPr id="12" name="Rectangle 11"/>
          <p:cNvSpPr/>
          <p:nvPr/>
        </p:nvSpPr>
        <p:spPr>
          <a:xfrm>
            <a:off x="1180015" y="3476871"/>
            <a:ext cx="1386306"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2"/>
                </a:solidFill>
                <a:latin typeface="Calibri" panose="020F0502020204030204" pitchFamily="34" charset="0"/>
                <a:ea typeface="Segoe UI" pitchFamily="34" charset="0"/>
              </a:rPr>
              <a:t>OMA</a:t>
            </a:r>
            <a:endParaRPr lang="en-US" sz="1600" i="1" dirty="0" smtClean="0">
              <a:solidFill>
                <a:schemeClr val="accent2"/>
              </a:solidFill>
              <a:effectLst/>
              <a:latin typeface="Calibri" panose="020F0502020204030204" pitchFamily="34" charset="0"/>
              <a:ea typeface="Segoe UI" pitchFamily="34" charset="0"/>
            </a:endParaRPr>
          </a:p>
        </p:txBody>
      </p:sp>
      <p:sp>
        <p:nvSpPr>
          <p:cNvPr id="15" name="Rectangle 14"/>
          <p:cNvSpPr/>
          <p:nvPr/>
        </p:nvSpPr>
        <p:spPr>
          <a:xfrm>
            <a:off x="3206341" y="2740145"/>
            <a:ext cx="398334"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25%</a:t>
            </a:r>
            <a:endParaRPr lang="en-US" sz="1600" i="1" dirty="0">
              <a:solidFill>
                <a:schemeClr val="bg1"/>
              </a:solidFill>
              <a:latin typeface="Calibri" panose="020F0502020204030204" pitchFamily="34" charset="0"/>
            </a:endParaRPr>
          </a:p>
        </p:txBody>
      </p:sp>
      <p:sp>
        <p:nvSpPr>
          <p:cNvPr id="16" name="Rectangle 15"/>
          <p:cNvSpPr/>
          <p:nvPr/>
        </p:nvSpPr>
        <p:spPr>
          <a:xfrm>
            <a:off x="3036835" y="3131275"/>
            <a:ext cx="411931"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23%</a:t>
            </a:r>
            <a:endParaRPr lang="en-US" sz="1600" i="1" dirty="0">
              <a:solidFill>
                <a:schemeClr val="bg1"/>
              </a:solidFill>
              <a:latin typeface="Calibri" panose="020F0502020204030204" pitchFamily="34" charset="0"/>
            </a:endParaRPr>
          </a:p>
        </p:txBody>
      </p:sp>
      <p:sp>
        <p:nvSpPr>
          <p:cNvPr id="17" name="Rectangle 16"/>
          <p:cNvSpPr/>
          <p:nvPr/>
        </p:nvSpPr>
        <p:spPr>
          <a:xfrm>
            <a:off x="2622863" y="3517120"/>
            <a:ext cx="411931"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16%</a:t>
            </a:r>
            <a:endParaRPr lang="en-US" sz="1600" i="1" dirty="0">
              <a:solidFill>
                <a:schemeClr val="bg1"/>
              </a:solidFill>
              <a:latin typeface="Calibri" panose="020F0502020204030204" pitchFamily="34" charset="0"/>
            </a:endParaRPr>
          </a:p>
        </p:txBody>
      </p:sp>
      <p:sp>
        <p:nvSpPr>
          <p:cNvPr id="20" name="Rectangle 19"/>
          <p:cNvSpPr/>
          <p:nvPr/>
        </p:nvSpPr>
        <p:spPr>
          <a:xfrm>
            <a:off x="4253759" y="1961619"/>
            <a:ext cx="2683442"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2960688" algn="r"/>
              </a:tabLst>
            </a:pPr>
            <a:r>
              <a:rPr lang="en-US" sz="1600" b="1" i="0" dirty="0" smtClean="0">
                <a:solidFill>
                  <a:schemeClr val="accent5"/>
                </a:solidFill>
                <a:effectLst/>
                <a:latin typeface="Calibri" panose="020F0502020204030204" pitchFamily="34" charset="0"/>
                <a:ea typeface="Segoe UI" pitchFamily="34" charset="0"/>
              </a:rPr>
              <a:t>Many DRMs in One Platform</a:t>
            </a:r>
            <a:endParaRPr lang="en-US" sz="1600" i="1" dirty="0" smtClean="0">
              <a:solidFill>
                <a:schemeClr val="accent5"/>
              </a:solidFill>
              <a:effectLst/>
              <a:latin typeface="Calibri" panose="020F0502020204030204" pitchFamily="34" charset="0"/>
              <a:ea typeface="Segoe UI" pitchFamily="34" charset="0"/>
            </a:endParaRPr>
          </a:p>
        </p:txBody>
      </p:sp>
      <p:sp>
        <p:nvSpPr>
          <p:cNvPr id="21" name="Rectangle 20"/>
          <p:cNvSpPr/>
          <p:nvPr/>
        </p:nvSpPr>
        <p:spPr>
          <a:xfrm>
            <a:off x="4253758" y="2341378"/>
            <a:ext cx="2536140"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5"/>
                </a:solidFill>
                <a:effectLst/>
                <a:latin typeface="Calibri" panose="020F0502020204030204" pitchFamily="34" charset="0"/>
                <a:ea typeface="Segoe UI" pitchFamily="34" charset="0"/>
              </a:rPr>
              <a:t>Single DRM in One Platform</a:t>
            </a:r>
            <a:endParaRPr lang="en-US" sz="1600" i="1" dirty="0" smtClean="0">
              <a:solidFill>
                <a:schemeClr val="accent5"/>
              </a:solidFill>
              <a:effectLst/>
              <a:latin typeface="Calibri" panose="020F0502020204030204" pitchFamily="34" charset="0"/>
              <a:ea typeface="Segoe UI" pitchFamily="34" charset="0"/>
            </a:endParaRPr>
          </a:p>
        </p:txBody>
      </p:sp>
      <p:sp>
        <p:nvSpPr>
          <p:cNvPr id="22" name="Rectangle 21"/>
          <p:cNvSpPr/>
          <p:nvPr/>
        </p:nvSpPr>
        <p:spPr>
          <a:xfrm>
            <a:off x="4253758" y="2721137"/>
            <a:ext cx="1793635"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a:solidFill>
                  <a:schemeClr val="accent5"/>
                </a:solidFill>
                <a:latin typeface="Calibri" panose="020F0502020204030204" pitchFamily="34" charset="0"/>
                <a:ea typeface="Segoe UI" pitchFamily="34" charset="0"/>
              </a:rPr>
              <a:t>Many Parallel </a:t>
            </a:r>
            <a:r>
              <a:rPr lang="en-US" sz="1600" b="1" dirty="0" smtClean="0">
                <a:solidFill>
                  <a:schemeClr val="accent5"/>
                </a:solidFill>
                <a:latin typeface="Calibri" panose="020F0502020204030204" pitchFamily="34" charset="0"/>
                <a:ea typeface="Segoe UI" pitchFamily="34" charset="0"/>
              </a:rPr>
              <a:t>DRMs</a:t>
            </a:r>
            <a:endParaRPr lang="en-US" sz="1600" i="1" dirty="0" smtClean="0">
              <a:solidFill>
                <a:schemeClr val="accent5"/>
              </a:solidFill>
              <a:effectLst/>
              <a:latin typeface="Calibri" panose="020F0502020204030204" pitchFamily="34" charset="0"/>
              <a:ea typeface="Segoe UI" pitchFamily="34" charset="0"/>
            </a:endParaRPr>
          </a:p>
        </p:txBody>
      </p:sp>
      <p:sp>
        <p:nvSpPr>
          <p:cNvPr id="23" name="Rectangle 22"/>
          <p:cNvSpPr/>
          <p:nvPr/>
        </p:nvSpPr>
        <p:spPr>
          <a:xfrm>
            <a:off x="4253757" y="3100896"/>
            <a:ext cx="3587273"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3409950" algn="r"/>
              </a:tabLst>
            </a:pPr>
            <a:r>
              <a:rPr lang="en-US" sz="1600" b="1" dirty="0" smtClean="0">
                <a:solidFill>
                  <a:schemeClr val="accent5"/>
                </a:solidFill>
                <a:latin typeface="Calibri" panose="020F0502020204030204" pitchFamily="34" charset="0"/>
                <a:ea typeface="Segoe UI" pitchFamily="34" charset="0"/>
              </a:rPr>
              <a:t>Don’t Know	</a:t>
            </a:r>
            <a:r>
              <a:rPr lang="en-US" sz="1600" i="1" dirty="0" smtClean="0">
                <a:solidFill>
                  <a:schemeClr val="accent5"/>
                </a:solidFill>
                <a:latin typeface="Calibri" panose="020F0502020204030204" pitchFamily="34" charset="0"/>
                <a:ea typeface="Segoe UI" pitchFamily="34" charset="0"/>
              </a:rPr>
              <a:t>29%</a:t>
            </a:r>
            <a:endParaRPr lang="en-US" sz="1600" i="1" dirty="0" smtClean="0">
              <a:solidFill>
                <a:schemeClr val="accent5"/>
              </a:solidFill>
              <a:effectLst/>
              <a:latin typeface="Calibri" panose="020F0502020204030204" pitchFamily="34" charset="0"/>
              <a:ea typeface="Segoe UI" pitchFamily="34" charset="0"/>
            </a:endParaRPr>
          </a:p>
        </p:txBody>
      </p:sp>
      <p:sp>
        <p:nvSpPr>
          <p:cNvPr id="26" name="Rectangle 25"/>
          <p:cNvSpPr/>
          <p:nvPr/>
        </p:nvSpPr>
        <p:spPr>
          <a:xfrm>
            <a:off x="6867602" y="2364871"/>
            <a:ext cx="543968"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19%</a:t>
            </a:r>
            <a:endParaRPr lang="en-US" sz="1600" i="1" dirty="0">
              <a:solidFill>
                <a:schemeClr val="bg1"/>
              </a:solidFill>
              <a:latin typeface="Calibri" panose="020F0502020204030204" pitchFamily="34" charset="0"/>
            </a:endParaRPr>
          </a:p>
        </p:txBody>
      </p:sp>
      <p:sp>
        <p:nvSpPr>
          <p:cNvPr id="27" name="Rectangle 26"/>
          <p:cNvSpPr/>
          <p:nvPr/>
        </p:nvSpPr>
        <p:spPr>
          <a:xfrm>
            <a:off x="6100248" y="2740145"/>
            <a:ext cx="543968"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12%</a:t>
            </a:r>
            <a:endParaRPr lang="en-US" sz="1600" i="1" dirty="0">
              <a:solidFill>
                <a:schemeClr val="bg1"/>
              </a:solidFill>
              <a:latin typeface="Calibri" panose="020F0502020204030204" pitchFamily="34" charset="0"/>
            </a:endParaRPr>
          </a:p>
        </p:txBody>
      </p:sp>
      <p:sp>
        <p:nvSpPr>
          <p:cNvPr id="48" name="Rectangle 47"/>
          <p:cNvSpPr/>
          <p:nvPr/>
        </p:nvSpPr>
        <p:spPr>
          <a:xfrm>
            <a:off x="6980177" y="1989597"/>
            <a:ext cx="543968"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22%</a:t>
            </a:r>
            <a:endParaRPr lang="en-US" sz="1600" i="1" dirty="0">
              <a:solidFill>
                <a:schemeClr val="bg1"/>
              </a:solidFill>
              <a:latin typeface="Calibri" panose="020F0502020204030204" pitchFamily="34" charset="0"/>
            </a:endParaRPr>
          </a:p>
        </p:txBody>
      </p:sp>
      <p:pic>
        <p:nvPicPr>
          <p:cNvPr id="24" name="Picture 2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29152" y="133352"/>
            <a:ext cx="1505646" cy="552448"/>
          </a:xfrm>
          <a:prstGeom prst="rect">
            <a:avLst/>
          </a:prstGeom>
        </p:spPr>
      </p:pic>
    </p:spTree>
    <p:extLst>
      <p:ext uri="{BB962C8B-B14F-4D97-AF65-F5344CB8AC3E}">
        <p14:creationId xmlns:p14="http://schemas.microsoft.com/office/powerpoint/2010/main" val="2691792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left)">
                                      <p:cBhvr>
                                        <p:cTn id="41" dur="500"/>
                                        <p:tgtEl>
                                          <p:spTgt spid="20"/>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500"/>
                                        <p:tgtEl>
                                          <p:spTgt spid="2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wipe(left)">
                                      <p:cBhvr>
                                        <p:cTn id="50" dur="500"/>
                                        <p:tgtEl>
                                          <p:spTgt spid="23"/>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left)">
                                      <p:cBhvr>
                                        <p:cTn id="53" dur="500"/>
                                        <p:tgtEl>
                                          <p:spTgt spid="26"/>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left)">
                                      <p:cBhvr>
                                        <p:cTn id="56" dur="500"/>
                                        <p:tgtEl>
                                          <p:spTgt spid="27"/>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P spid="9" grpId="0" animBg="1"/>
      <p:bldP spid="10" grpId="0" animBg="1"/>
      <p:bldP spid="11" grpId="0" animBg="1"/>
      <p:bldP spid="12" grpId="0" animBg="1"/>
      <p:bldP spid="15" grpId="0"/>
      <p:bldP spid="16" grpId="0"/>
      <p:bldP spid="17" grpId="0"/>
      <p:bldP spid="20" grpId="0" animBg="1"/>
      <p:bldP spid="21" grpId="0" animBg="1"/>
      <p:bldP spid="22" grpId="0" animBg="1"/>
      <p:bldP spid="23" grpId="0" animBg="1"/>
      <p:bldP spid="26" grpId="0"/>
      <p:bldP spid="27" grpId="0"/>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 </a:t>
            </a:r>
            <a:r>
              <a:rPr lang="en-US" dirty="0" smtClean="0"/>
              <a:t>Enterprise Opportunities</a:t>
            </a:r>
            <a:endParaRPr lang="en-US" dirty="0"/>
          </a:p>
        </p:txBody>
      </p:sp>
      <p:sp>
        <p:nvSpPr>
          <p:cNvPr id="14" name="Rectangle 13"/>
          <p:cNvSpPr/>
          <p:nvPr/>
        </p:nvSpPr>
        <p:spPr>
          <a:xfrm>
            <a:off x="1243301" y="987797"/>
            <a:ext cx="6455972" cy="3178849"/>
          </a:xfrm>
          <a:prstGeom prst="rect">
            <a:avLst/>
          </a:prstGeom>
          <a:solidFill>
            <a:schemeClr val="accent3"/>
          </a:solidFill>
        </p:spPr>
        <p:txBody>
          <a:bodyPr wrap="square" lIns="72000" tIns="252000" rIns="72000" bIns="36000">
            <a:noAutofit/>
          </a:bodyPr>
          <a:lstStyle/>
          <a:p>
            <a:pPr algn="ctr">
              <a:lnSpc>
                <a:spcPct val="70000"/>
              </a:lnSpc>
            </a:pPr>
            <a:r>
              <a:rPr lang="en-US" sz="2400" dirty="0" smtClean="0">
                <a:solidFill>
                  <a:schemeClr val="bg1"/>
                </a:solidFill>
                <a:latin typeface="Calibri" panose="020F0502020204030204" pitchFamily="34" charset="0"/>
              </a:rPr>
              <a:t>Top OTT Video Business Drivers</a:t>
            </a:r>
            <a:endParaRPr lang="en-US" sz="2400" dirty="0">
              <a:solidFill>
                <a:schemeClr val="bg1"/>
              </a:solidFill>
              <a:latin typeface="Calibri" panose="020F0502020204030204" pitchFamily="34" charset="0"/>
            </a:endParaRPr>
          </a:p>
        </p:txBody>
      </p:sp>
      <p:sp>
        <p:nvSpPr>
          <p:cNvPr id="15" name="Rectangle 14"/>
          <p:cNvSpPr/>
          <p:nvPr/>
        </p:nvSpPr>
        <p:spPr>
          <a:xfrm>
            <a:off x="1224251" y="1731407"/>
            <a:ext cx="5761647"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5562600" algn="r"/>
              </a:tabLst>
            </a:pPr>
            <a:r>
              <a:rPr lang="en-US" sz="1600" b="1" i="0" dirty="0" smtClean="0">
                <a:solidFill>
                  <a:schemeClr val="accent3"/>
                </a:solidFill>
                <a:effectLst/>
                <a:latin typeface="Calibri" panose="020F0502020204030204" pitchFamily="34" charset="0"/>
                <a:ea typeface="Segoe UI" pitchFamily="34" charset="0"/>
              </a:rPr>
              <a:t>Attract New Subscribers	</a:t>
            </a:r>
            <a:r>
              <a:rPr lang="en-US" sz="1600" i="1" dirty="0" smtClean="0">
                <a:solidFill>
                  <a:schemeClr val="accent3"/>
                </a:solidFill>
                <a:effectLst/>
                <a:latin typeface="Calibri" panose="020F0502020204030204" pitchFamily="34" charset="0"/>
                <a:ea typeface="Segoe UI" pitchFamily="34" charset="0"/>
              </a:rPr>
              <a:t>49%</a:t>
            </a:r>
          </a:p>
        </p:txBody>
      </p:sp>
      <p:sp>
        <p:nvSpPr>
          <p:cNvPr id="16" name="Rectangle 15"/>
          <p:cNvSpPr/>
          <p:nvPr/>
        </p:nvSpPr>
        <p:spPr>
          <a:xfrm>
            <a:off x="1224252" y="2111166"/>
            <a:ext cx="4475419"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3"/>
                </a:solidFill>
                <a:effectLst/>
                <a:latin typeface="Calibri" panose="020F0502020204030204" pitchFamily="34" charset="0"/>
                <a:ea typeface="Segoe UI" pitchFamily="34" charset="0"/>
              </a:rPr>
              <a:t>Increase Profitability</a:t>
            </a:r>
            <a:endParaRPr lang="en-US" sz="1600" i="1" dirty="0" smtClean="0">
              <a:solidFill>
                <a:schemeClr val="accent3"/>
              </a:solidFill>
              <a:effectLst/>
              <a:latin typeface="Calibri" panose="020F0502020204030204" pitchFamily="34" charset="0"/>
              <a:ea typeface="Segoe UI" pitchFamily="34" charset="0"/>
            </a:endParaRPr>
          </a:p>
        </p:txBody>
      </p:sp>
      <p:sp>
        <p:nvSpPr>
          <p:cNvPr id="17" name="Rectangle 16"/>
          <p:cNvSpPr/>
          <p:nvPr/>
        </p:nvSpPr>
        <p:spPr>
          <a:xfrm>
            <a:off x="1224252" y="2490925"/>
            <a:ext cx="4131391"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3"/>
                </a:solidFill>
                <a:effectLst/>
                <a:latin typeface="Calibri" panose="020F0502020204030204" pitchFamily="34" charset="0"/>
                <a:ea typeface="Segoe UI" pitchFamily="34" charset="0"/>
              </a:rPr>
              <a:t>Retain Existing Subscribers</a:t>
            </a:r>
            <a:endParaRPr lang="en-US" sz="1600" i="1" dirty="0" smtClean="0">
              <a:solidFill>
                <a:schemeClr val="accent3"/>
              </a:solidFill>
              <a:effectLst/>
              <a:latin typeface="Calibri" panose="020F0502020204030204" pitchFamily="34" charset="0"/>
              <a:ea typeface="Segoe UI" pitchFamily="34" charset="0"/>
            </a:endParaRPr>
          </a:p>
        </p:txBody>
      </p:sp>
      <p:sp>
        <p:nvSpPr>
          <p:cNvPr id="18" name="Rectangle 17"/>
          <p:cNvSpPr/>
          <p:nvPr/>
        </p:nvSpPr>
        <p:spPr>
          <a:xfrm>
            <a:off x="1224251" y="2870684"/>
            <a:ext cx="4131392"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3"/>
                </a:solidFill>
                <a:latin typeface="Calibri" panose="020F0502020204030204" pitchFamily="34" charset="0"/>
                <a:ea typeface="Segoe UI" pitchFamily="34" charset="0"/>
              </a:rPr>
              <a:t>Enhance Competitive Profile</a:t>
            </a:r>
            <a:endParaRPr lang="en-US" sz="1600" i="1" dirty="0" smtClean="0">
              <a:solidFill>
                <a:schemeClr val="accent3"/>
              </a:solidFill>
              <a:effectLst/>
              <a:latin typeface="Calibri" panose="020F0502020204030204" pitchFamily="34" charset="0"/>
              <a:ea typeface="Segoe UI" pitchFamily="34" charset="0"/>
            </a:endParaRPr>
          </a:p>
        </p:txBody>
      </p:sp>
      <p:sp>
        <p:nvSpPr>
          <p:cNvPr id="20" name="Rectangle 19"/>
          <p:cNvSpPr/>
          <p:nvPr/>
        </p:nvSpPr>
        <p:spPr>
          <a:xfrm>
            <a:off x="5764440" y="2134659"/>
            <a:ext cx="923355"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38%</a:t>
            </a:r>
            <a:endParaRPr lang="en-US" sz="1600" i="1" dirty="0">
              <a:solidFill>
                <a:schemeClr val="bg1"/>
              </a:solidFill>
              <a:latin typeface="Calibri" panose="020F0502020204030204" pitchFamily="34" charset="0"/>
            </a:endParaRPr>
          </a:p>
        </p:txBody>
      </p:sp>
      <p:sp>
        <p:nvSpPr>
          <p:cNvPr id="21" name="Rectangle 20"/>
          <p:cNvSpPr/>
          <p:nvPr/>
        </p:nvSpPr>
        <p:spPr>
          <a:xfrm>
            <a:off x="5414165" y="2509933"/>
            <a:ext cx="676735"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33%</a:t>
            </a:r>
            <a:endParaRPr lang="en-US" sz="1600" i="1" dirty="0">
              <a:solidFill>
                <a:schemeClr val="bg1"/>
              </a:solidFill>
              <a:latin typeface="Calibri" panose="020F0502020204030204" pitchFamily="34" charset="0"/>
            </a:endParaRPr>
          </a:p>
        </p:txBody>
      </p:sp>
      <p:sp>
        <p:nvSpPr>
          <p:cNvPr id="22" name="Rectangle 21"/>
          <p:cNvSpPr/>
          <p:nvPr/>
        </p:nvSpPr>
        <p:spPr>
          <a:xfrm>
            <a:off x="5414165" y="2901063"/>
            <a:ext cx="684323"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33%</a:t>
            </a:r>
            <a:endParaRPr lang="en-US" sz="1600" i="1" dirty="0">
              <a:solidFill>
                <a:schemeClr val="bg1"/>
              </a:solidFill>
              <a:latin typeface="Calibri" panose="020F0502020204030204" pitchFamily="34" charset="0"/>
            </a:endParaRPr>
          </a:p>
        </p:txBody>
      </p:sp>
      <p:sp>
        <p:nvSpPr>
          <p:cNvPr id="26" name="Rectangle 25"/>
          <p:cNvSpPr/>
          <p:nvPr/>
        </p:nvSpPr>
        <p:spPr>
          <a:xfrm>
            <a:off x="1224251" y="3251684"/>
            <a:ext cx="1718613"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3"/>
                </a:solidFill>
                <a:latin typeface="Calibri" panose="020F0502020204030204" pitchFamily="34" charset="0"/>
                <a:ea typeface="Segoe UI" pitchFamily="34" charset="0"/>
              </a:rPr>
              <a:t>Don’t Know</a:t>
            </a:r>
            <a:endParaRPr lang="en-US" sz="1600" i="1" dirty="0" smtClean="0">
              <a:solidFill>
                <a:schemeClr val="accent3"/>
              </a:solidFill>
              <a:effectLst/>
              <a:latin typeface="Calibri" panose="020F0502020204030204" pitchFamily="34" charset="0"/>
              <a:ea typeface="Segoe UI" pitchFamily="34" charset="0"/>
            </a:endParaRPr>
          </a:p>
        </p:txBody>
      </p:sp>
      <p:sp>
        <p:nvSpPr>
          <p:cNvPr id="27" name="Rectangle 26"/>
          <p:cNvSpPr/>
          <p:nvPr/>
        </p:nvSpPr>
        <p:spPr>
          <a:xfrm>
            <a:off x="3023390" y="3272538"/>
            <a:ext cx="684323"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7%</a:t>
            </a:r>
            <a:endParaRPr lang="en-US" sz="1600" i="1" dirty="0">
              <a:solidFill>
                <a:schemeClr val="bg1"/>
              </a:solidFill>
              <a:latin typeface="Calibri" panose="020F0502020204030204" pitchFamily="34" charset="0"/>
            </a:endParaRPr>
          </a:p>
        </p:txBody>
      </p:sp>
      <p:sp>
        <p:nvSpPr>
          <p:cNvPr id="28" name="Rectangle 27"/>
          <p:cNvSpPr/>
          <p:nvPr/>
        </p:nvSpPr>
        <p:spPr>
          <a:xfrm>
            <a:off x="1224251" y="3632684"/>
            <a:ext cx="1562109"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3"/>
                </a:solidFill>
                <a:latin typeface="Calibri" panose="020F0502020204030204" pitchFamily="34" charset="0"/>
                <a:ea typeface="Segoe UI" pitchFamily="34" charset="0"/>
              </a:rPr>
              <a:t>Be a Loss Leader</a:t>
            </a:r>
            <a:r>
              <a:rPr lang="en-US" sz="1600" dirty="0" smtClean="0">
                <a:solidFill>
                  <a:schemeClr val="accent3"/>
                </a:solidFill>
                <a:latin typeface="Calibri" panose="020F0502020204030204" pitchFamily="34" charset="0"/>
                <a:ea typeface="Segoe UI" pitchFamily="34" charset="0"/>
              </a:rPr>
              <a:t>*</a:t>
            </a:r>
            <a:endParaRPr lang="en-US" sz="1600" i="1" dirty="0" smtClean="0">
              <a:solidFill>
                <a:schemeClr val="accent3"/>
              </a:solidFill>
              <a:effectLst/>
              <a:latin typeface="Calibri" panose="020F0502020204030204" pitchFamily="34" charset="0"/>
              <a:ea typeface="Segoe UI" pitchFamily="34" charset="0"/>
            </a:endParaRPr>
          </a:p>
        </p:txBody>
      </p:sp>
      <p:sp>
        <p:nvSpPr>
          <p:cNvPr id="30" name="Rectangle 29"/>
          <p:cNvSpPr/>
          <p:nvPr/>
        </p:nvSpPr>
        <p:spPr>
          <a:xfrm>
            <a:off x="2879457" y="3661259"/>
            <a:ext cx="4723563" cy="246221"/>
          </a:xfrm>
          <a:prstGeom prst="rect">
            <a:avLst/>
          </a:prstGeom>
        </p:spPr>
        <p:txBody>
          <a:bodyPr wrap="square" lIns="0" tIns="0" rIns="0" bIns="0">
            <a:spAutoFit/>
          </a:bodyPr>
          <a:lstStyle/>
          <a:p>
            <a:r>
              <a:rPr lang="en-US" sz="1600" i="1" dirty="0">
                <a:solidFill>
                  <a:schemeClr val="bg1"/>
                </a:solidFill>
                <a:latin typeface="Calibri" panose="020F0502020204030204" pitchFamily="34" charset="0"/>
                <a:ea typeface="Segoe UI" pitchFamily="34" charset="0"/>
              </a:rPr>
              <a:t>6</a:t>
            </a:r>
            <a:r>
              <a:rPr lang="en-US" sz="1600" i="1" dirty="0" smtClean="0">
                <a:solidFill>
                  <a:schemeClr val="bg1"/>
                </a:solidFill>
                <a:latin typeface="Calibri" panose="020F0502020204030204" pitchFamily="34" charset="0"/>
                <a:ea typeface="Segoe UI" pitchFamily="34" charset="0"/>
              </a:rPr>
              <a:t>%    *Maintain Customers so they pay </a:t>
            </a:r>
            <a:r>
              <a:rPr lang="en-US" sz="1600" i="1" dirty="0">
                <a:solidFill>
                  <a:schemeClr val="bg1"/>
                </a:solidFill>
                <a:latin typeface="Calibri" panose="020F0502020204030204" pitchFamily="34" charset="0"/>
                <a:ea typeface="Segoe UI" pitchFamily="34" charset="0"/>
              </a:rPr>
              <a:t>for other </a:t>
            </a:r>
            <a:r>
              <a:rPr lang="en-US" sz="1600" i="1" dirty="0" smtClean="0">
                <a:solidFill>
                  <a:schemeClr val="bg1"/>
                </a:solidFill>
                <a:latin typeface="Calibri" panose="020F0502020204030204" pitchFamily="34" charset="0"/>
                <a:ea typeface="Segoe UI" pitchFamily="34" charset="0"/>
              </a:rPr>
              <a:t>services.</a:t>
            </a:r>
            <a:endParaRPr lang="en-US" sz="1600" i="1" dirty="0">
              <a:solidFill>
                <a:schemeClr val="bg1"/>
              </a:solidFill>
              <a:latin typeface="Calibri" panose="020F0502020204030204" pitchFamily="34" charset="0"/>
              <a:ea typeface="Segoe UI" pitchFamily="34" charset="0"/>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29152" y="133352"/>
            <a:ext cx="1505646" cy="552448"/>
          </a:xfrm>
          <a:prstGeom prst="rect">
            <a:avLst/>
          </a:prstGeom>
        </p:spPr>
      </p:pic>
      <p:sp>
        <p:nvSpPr>
          <p:cNvPr id="23" name="Rectangle 22"/>
          <p:cNvSpPr/>
          <p:nvPr/>
        </p:nvSpPr>
        <p:spPr>
          <a:xfrm>
            <a:off x="2714625" y="4766150"/>
            <a:ext cx="3924300" cy="387798"/>
          </a:xfrm>
          <a:prstGeom prst="rect">
            <a:avLst/>
          </a:prstGeom>
        </p:spPr>
        <p:txBody>
          <a:bodyPr wrap="square">
            <a:spAutoFit/>
          </a:bodyPr>
          <a:lstStyle/>
          <a:p>
            <a:pPr algn="ctr">
              <a:lnSpc>
                <a:spcPct val="80000"/>
              </a:lnSpc>
            </a:pPr>
            <a:r>
              <a:rPr lang="en-US" sz="1200" dirty="0">
                <a:solidFill>
                  <a:schemeClr val="bg1">
                    <a:lumMod val="95000"/>
                  </a:schemeClr>
                </a:solidFill>
                <a:latin typeface="Calibri" panose="020F0502020204030204" pitchFamily="34" charset="0"/>
              </a:rPr>
              <a:t>Verimatrix - OTT, A Major </a:t>
            </a:r>
            <a:r>
              <a:rPr lang="en-US" sz="1200" dirty="0" smtClean="0">
                <a:solidFill>
                  <a:schemeClr val="bg1">
                    <a:lumMod val="95000"/>
                  </a:schemeClr>
                </a:solidFill>
                <a:latin typeface="Calibri" panose="020F0502020204030204" pitchFamily="34" charset="0"/>
              </a:rPr>
              <a:t>Game-changer for Pay-TV</a:t>
            </a:r>
          </a:p>
          <a:p>
            <a:pPr algn="ctr">
              <a:lnSpc>
                <a:spcPct val="80000"/>
              </a:lnSpc>
            </a:pPr>
            <a:r>
              <a:rPr lang="en-US" sz="1200" dirty="0" smtClean="0">
                <a:solidFill>
                  <a:schemeClr val="bg1">
                    <a:lumMod val="95000"/>
                  </a:schemeClr>
                </a:solidFill>
                <a:latin typeface="Calibri" panose="020F0502020204030204" pitchFamily="34" charset="0"/>
              </a:rPr>
              <a:t>(</a:t>
            </a:r>
            <a:r>
              <a:rPr lang="en-US" sz="1200" dirty="0">
                <a:solidFill>
                  <a:schemeClr val="bg1">
                    <a:lumMod val="95000"/>
                  </a:schemeClr>
                </a:solidFill>
                <a:latin typeface="Calibri" panose="020F0502020204030204" pitchFamily="34" charset="0"/>
              </a:rPr>
              <a:t>Infographic, 13.Sep</a:t>
            </a:r>
            <a:r>
              <a:rPr lang="en-US" sz="1200" dirty="0" smtClean="0">
                <a:solidFill>
                  <a:schemeClr val="bg1">
                    <a:lumMod val="95000"/>
                  </a:schemeClr>
                </a:solidFill>
                <a:latin typeface="Calibri" panose="020F0502020204030204" pitchFamily="34" charset="0"/>
              </a:rPr>
              <a:t>)</a:t>
            </a:r>
            <a:endParaRPr lang="en-US" sz="1200" dirty="0">
              <a:solidFill>
                <a:schemeClr val="bg1">
                  <a:lumMod val="95000"/>
                </a:schemeClr>
              </a:solidFill>
              <a:latin typeface="Calibri" panose="020F0502020204030204" pitchFamily="34" charset="0"/>
            </a:endParaRPr>
          </a:p>
        </p:txBody>
      </p:sp>
    </p:spTree>
    <p:extLst>
      <p:ext uri="{BB962C8B-B14F-4D97-AF65-F5344CB8AC3E}">
        <p14:creationId xmlns:p14="http://schemas.microsoft.com/office/powerpoint/2010/main" val="29366031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500"/>
                                        <p:tgtEl>
                                          <p:spTgt spid="2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500"/>
                                        <p:tgtEl>
                                          <p:spTgt spid="22"/>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500"/>
                                        <p:tgtEl>
                                          <p:spTgt spid="26"/>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left)">
                                      <p:cBhvr>
                                        <p:cTn id="35" dur="500"/>
                                        <p:tgtEl>
                                          <p:spTgt spid="27"/>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left)">
                                      <p:cBhvr>
                                        <p:cTn id="38" dur="500"/>
                                        <p:tgtEl>
                                          <p:spTgt spid="2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20" grpId="0"/>
      <p:bldP spid="21" grpId="0"/>
      <p:bldP spid="22" grpId="0"/>
      <p:bldP spid="26" grpId="0" animBg="1"/>
      <p:bldP spid="27" grpId="0"/>
      <p:bldP spid="28" grpId="0" animBg="1"/>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6517165" y="1561601"/>
            <a:ext cx="0" cy="1831628"/>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653429" y="1561601"/>
            <a:ext cx="0" cy="1831628"/>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653429" y="3290069"/>
            <a:ext cx="3847796" cy="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653429" y="1709690"/>
            <a:ext cx="3847796" cy="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2653429" y="1709690"/>
            <a:ext cx="3847796" cy="153545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653429" y="1709690"/>
            <a:ext cx="3847796" cy="153545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smtClean="0"/>
              <a:t>Agenda - COBS</a:t>
            </a:r>
            <a:endParaRPr lang="en-US" dirty="0"/>
          </a:p>
        </p:txBody>
      </p:sp>
      <p:sp>
        <p:nvSpPr>
          <p:cNvPr id="6" name="Rectangle 5"/>
          <p:cNvSpPr/>
          <p:nvPr/>
        </p:nvSpPr>
        <p:spPr>
          <a:xfrm>
            <a:off x="1130784" y="124169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Opportunities</a:t>
            </a:r>
            <a:endParaRPr lang="en-US" sz="3600" spc="-100" dirty="0">
              <a:solidFill>
                <a:schemeClr val="bg1"/>
              </a:solidFill>
              <a:latin typeface="Calibri" panose="020F0502020204030204" pitchFamily="34" charset="0"/>
            </a:endParaRPr>
          </a:p>
        </p:txBody>
      </p:sp>
      <p:sp>
        <p:nvSpPr>
          <p:cNvPr id="7" name="Rectangle 6"/>
          <p:cNvSpPr/>
          <p:nvPr/>
        </p:nvSpPr>
        <p:spPr>
          <a:xfrm>
            <a:off x="4931030" y="124169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Behaviors</a:t>
            </a:r>
            <a:endParaRPr lang="en-US" sz="3600" spc="-100" dirty="0">
              <a:solidFill>
                <a:schemeClr val="bg1"/>
              </a:solidFill>
              <a:latin typeface="Calibri" panose="020F0502020204030204" pitchFamily="34" charset="0"/>
            </a:endParaRPr>
          </a:p>
        </p:txBody>
      </p:sp>
      <p:sp>
        <p:nvSpPr>
          <p:cNvPr id="8" name="Rectangle 7"/>
          <p:cNvSpPr/>
          <p:nvPr/>
        </p:nvSpPr>
        <p:spPr>
          <a:xfrm>
            <a:off x="1130784" y="277714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a:solidFill>
                  <a:schemeClr val="bg1"/>
                </a:solidFill>
                <a:latin typeface="Calibri" panose="020F0502020204030204" pitchFamily="34" charset="0"/>
              </a:rPr>
              <a:t>Challenges</a:t>
            </a:r>
          </a:p>
        </p:txBody>
      </p:sp>
      <p:sp>
        <p:nvSpPr>
          <p:cNvPr id="9" name="Rectangle 8"/>
          <p:cNvSpPr/>
          <p:nvPr/>
        </p:nvSpPr>
        <p:spPr>
          <a:xfrm>
            <a:off x="4931030" y="277714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Strategies</a:t>
            </a:r>
            <a:endParaRPr lang="en-US" sz="3600" spc="-1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335851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afterEffect">
                                  <p:stCondLst>
                                    <p:cond delay="0"/>
                                  </p:stCondLst>
                                  <p:childTnLst>
                                    <p:animClr clrSpc="rgb" dir="cw">
                                      <p:cBhvr>
                                        <p:cTn id="6" dur="500" fill="hold"/>
                                        <p:tgtEl>
                                          <p:spTgt spid="6"/>
                                        </p:tgtEl>
                                        <p:attrNameLst>
                                          <p:attrName>fillcolor</p:attrName>
                                        </p:attrNameLst>
                                      </p:cBhvr>
                                      <p:to>
                                        <a:schemeClr val="accent2"/>
                                      </p:to>
                                    </p:animClr>
                                    <p:set>
                                      <p:cBhvr>
                                        <p:cTn id="7" dur="500" fill="hold"/>
                                        <p:tgtEl>
                                          <p:spTgt spid="6"/>
                                        </p:tgtEl>
                                        <p:attrNameLst>
                                          <p:attrName>fill.type</p:attrName>
                                        </p:attrNameLst>
                                      </p:cBhvr>
                                      <p:to>
                                        <p:strVal val="solid"/>
                                      </p:to>
                                    </p:set>
                                    <p:set>
                                      <p:cBhvr>
                                        <p:cTn id="8" dur="500" fill="hold"/>
                                        <p:tgtEl>
                                          <p:spTgt spid="6"/>
                                        </p:tgtEl>
                                        <p:attrNameLst>
                                          <p:attrName>fill.on</p:attrName>
                                        </p:attrNameLst>
                                      </p:cBhvr>
                                      <p:to>
                                        <p:strVal val="true"/>
                                      </p:to>
                                    </p:set>
                                  </p:childTnLst>
                                </p:cTn>
                              </p:par>
                              <p:par>
                                <p:cTn id="9" presetID="7" presetClass="emph" presetSubtype="2" fill="hold" nodeType="withEffect">
                                  <p:stCondLst>
                                    <p:cond delay="0"/>
                                  </p:stCondLst>
                                  <p:childTnLst>
                                    <p:animClr clrSpc="rgb" dir="cw">
                                      <p:cBhvr>
                                        <p:cTn id="10" dur="500" fill="hold"/>
                                        <p:tgtEl>
                                          <p:spTgt spid="15"/>
                                        </p:tgtEl>
                                        <p:attrNameLst>
                                          <p:attrName>stroke.color</p:attrName>
                                        </p:attrNameLst>
                                      </p:cBhvr>
                                      <p:to>
                                        <a:schemeClr val="accent2"/>
                                      </p:to>
                                    </p:animClr>
                                    <p:set>
                                      <p:cBhvr>
                                        <p:cTn id="11" dur="500" fill="hold"/>
                                        <p:tgtEl>
                                          <p:spTgt spid="15"/>
                                        </p:tgtEl>
                                        <p:attrNameLst>
                                          <p:attrName>stroke.on</p:attrName>
                                        </p:attrNameLst>
                                      </p:cBhvr>
                                      <p:to>
                                        <p:strVal val="true"/>
                                      </p:to>
                                    </p:set>
                                  </p:childTnLst>
                                </p:cTn>
                              </p:par>
                            </p:childTnLst>
                          </p:cTn>
                        </p:par>
                        <p:par>
                          <p:cTn id="12" fill="hold">
                            <p:stCondLst>
                              <p:cond delay="500"/>
                            </p:stCondLst>
                            <p:childTnLst>
                              <p:par>
                                <p:cTn id="13" presetID="1" presetClass="emph" presetSubtype="2" fill="hold" grpId="0" nodeType="afterEffect">
                                  <p:stCondLst>
                                    <p:cond delay="0"/>
                                  </p:stCondLst>
                                  <p:childTnLst>
                                    <p:animClr clrSpc="rgb" dir="cw">
                                      <p:cBhvr>
                                        <p:cTn id="14" dur="500" fill="hold"/>
                                        <p:tgtEl>
                                          <p:spTgt spid="8"/>
                                        </p:tgtEl>
                                        <p:attrNameLst>
                                          <p:attrName>fillcolor</p:attrName>
                                        </p:attrNameLst>
                                      </p:cBhvr>
                                      <p:to>
                                        <a:schemeClr val="accent2"/>
                                      </p:to>
                                    </p:animClr>
                                    <p:set>
                                      <p:cBhvr>
                                        <p:cTn id="15" dur="500" fill="hold"/>
                                        <p:tgtEl>
                                          <p:spTgt spid="8"/>
                                        </p:tgtEl>
                                        <p:attrNameLst>
                                          <p:attrName>fill.type</p:attrName>
                                        </p:attrNameLst>
                                      </p:cBhvr>
                                      <p:to>
                                        <p:strVal val="solid"/>
                                      </p:to>
                                    </p:set>
                                    <p:set>
                                      <p:cBhvr>
                                        <p:cTn id="16" dur="500" fill="hold"/>
                                        <p:tgtEl>
                                          <p:spTgt spid="8"/>
                                        </p:tgtEl>
                                        <p:attrNameLst>
                                          <p:attrName>fill.on</p:attrName>
                                        </p:attrNameLst>
                                      </p:cBhvr>
                                      <p:to>
                                        <p:strVal val="true"/>
                                      </p:to>
                                    </p:set>
                                  </p:childTnLst>
                                </p:cTn>
                              </p:par>
                            </p:childTnLst>
                          </p:cTn>
                        </p:par>
                        <p:par>
                          <p:cTn id="17" fill="hold">
                            <p:stCondLst>
                              <p:cond delay="1000"/>
                            </p:stCondLst>
                            <p:childTnLst>
                              <p:par>
                                <p:cTn id="18" presetID="1" presetClass="emph" presetSubtype="2" fill="hold" grpId="0" nodeType="afterEffect">
                                  <p:stCondLst>
                                    <p:cond delay="0"/>
                                  </p:stCondLst>
                                  <p:childTnLst>
                                    <p:animClr clrSpc="rgb" dir="cw">
                                      <p:cBhvr>
                                        <p:cTn id="19" dur="500" fill="hold"/>
                                        <p:tgtEl>
                                          <p:spTgt spid="7"/>
                                        </p:tgtEl>
                                        <p:attrNameLst>
                                          <p:attrName>fillcolor</p:attrName>
                                        </p:attrNameLst>
                                      </p:cBhvr>
                                      <p:to>
                                        <a:schemeClr val="accent2"/>
                                      </p:to>
                                    </p:animClr>
                                    <p:set>
                                      <p:cBhvr>
                                        <p:cTn id="20" dur="500" fill="hold"/>
                                        <p:tgtEl>
                                          <p:spTgt spid="7"/>
                                        </p:tgtEl>
                                        <p:attrNameLst>
                                          <p:attrName>fill.type</p:attrName>
                                        </p:attrNameLst>
                                      </p:cBhvr>
                                      <p:to>
                                        <p:strVal val="solid"/>
                                      </p:to>
                                    </p:set>
                                    <p:set>
                                      <p:cBhvr>
                                        <p:cTn id="21" dur="500" fill="hold"/>
                                        <p:tgtEl>
                                          <p:spTgt spid="7"/>
                                        </p:tgtEl>
                                        <p:attrNameLst>
                                          <p:attrName>fill.on</p:attrName>
                                        </p:attrNameLst>
                                      </p:cBhvr>
                                      <p:to>
                                        <p:strVal val="true"/>
                                      </p:to>
                                    </p:set>
                                  </p:childTnLst>
                                </p:cTn>
                              </p:par>
                              <p:par>
                                <p:cTn id="22" presetID="7" presetClass="emph" presetSubtype="2" fill="hold" nodeType="withEffect">
                                  <p:stCondLst>
                                    <p:cond delay="0"/>
                                  </p:stCondLst>
                                  <p:childTnLst>
                                    <p:animClr clrSpc="rgb" dir="cw">
                                      <p:cBhvr>
                                        <p:cTn id="23" dur="500" fill="hold"/>
                                        <p:tgtEl>
                                          <p:spTgt spid="11"/>
                                        </p:tgtEl>
                                        <p:attrNameLst>
                                          <p:attrName>stroke.color</p:attrName>
                                        </p:attrNameLst>
                                      </p:cBhvr>
                                      <p:to>
                                        <a:schemeClr val="accent2"/>
                                      </p:to>
                                    </p:animClr>
                                    <p:set>
                                      <p:cBhvr>
                                        <p:cTn id="24" dur="500" fill="hold"/>
                                        <p:tgtEl>
                                          <p:spTgt spid="11"/>
                                        </p:tgtEl>
                                        <p:attrNameLst>
                                          <p:attrName>stroke.on</p:attrName>
                                        </p:attrNameLst>
                                      </p:cBhvr>
                                      <p:to>
                                        <p:strVal val="true"/>
                                      </p:to>
                                    </p:set>
                                  </p:childTnLst>
                                </p:cTn>
                              </p:par>
                              <p:par>
                                <p:cTn id="25" presetID="7" presetClass="emph" presetSubtype="2" fill="hold" nodeType="withEffect">
                                  <p:stCondLst>
                                    <p:cond delay="0"/>
                                  </p:stCondLst>
                                  <p:childTnLst>
                                    <p:animClr clrSpc="rgb" dir="cw">
                                      <p:cBhvr>
                                        <p:cTn id="26" dur="500" fill="hold"/>
                                        <p:tgtEl>
                                          <p:spTgt spid="13"/>
                                        </p:tgtEl>
                                        <p:attrNameLst>
                                          <p:attrName>stroke.color</p:attrName>
                                        </p:attrNameLst>
                                      </p:cBhvr>
                                      <p:to>
                                        <a:schemeClr val="accent2"/>
                                      </p:to>
                                    </p:animClr>
                                    <p:set>
                                      <p:cBhvr>
                                        <p:cTn id="27" dur="500" fill="hold"/>
                                        <p:tgtEl>
                                          <p:spTgt spid="13"/>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500" fill="hold"/>
                                        <p:tgtEl>
                                          <p:spTgt spid="17"/>
                                        </p:tgtEl>
                                        <p:attrNameLst>
                                          <p:attrName>stroke.color</p:attrName>
                                        </p:attrNameLst>
                                      </p:cBhvr>
                                      <p:to>
                                        <a:schemeClr val="accent2"/>
                                      </p:to>
                                    </p:animClr>
                                    <p:set>
                                      <p:cBhvr>
                                        <p:cTn id="30" dur="500" fill="hold"/>
                                        <p:tgtEl>
                                          <p:spTgt spid="17"/>
                                        </p:tgtEl>
                                        <p:attrNameLst>
                                          <p:attrName>stroke.on</p:attrName>
                                        </p:attrNameLst>
                                      </p:cBhvr>
                                      <p:to>
                                        <p:strVal val="true"/>
                                      </p:to>
                                    </p:set>
                                  </p:childTnLst>
                                </p:cTn>
                              </p:par>
                            </p:childTnLst>
                          </p:cTn>
                        </p:par>
                        <p:par>
                          <p:cTn id="31" fill="hold">
                            <p:stCondLst>
                              <p:cond delay="1500"/>
                            </p:stCondLst>
                            <p:childTnLst>
                              <p:par>
                                <p:cTn id="32" presetID="1" presetClass="emph" presetSubtype="2" fill="hold" grpId="0" nodeType="afterEffect">
                                  <p:stCondLst>
                                    <p:cond delay="0"/>
                                  </p:stCondLst>
                                  <p:childTnLst>
                                    <p:animClr clrSpc="rgb" dir="cw">
                                      <p:cBhvr>
                                        <p:cTn id="33" dur="500" fill="hold"/>
                                        <p:tgtEl>
                                          <p:spTgt spid="9"/>
                                        </p:tgtEl>
                                        <p:attrNameLst>
                                          <p:attrName>fillcolor</p:attrName>
                                        </p:attrNameLst>
                                      </p:cBhvr>
                                      <p:to>
                                        <a:schemeClr val="accent2"/>
                                      </p:to>
                                    </p:animClr>
                                    <p:set>
                                      <p:cBhvr>
                                        <p:cTn id="34" dur="500" fill="hold"/>
                                        <p:tgtEl>
                                          <p:spTgt spid="9"/>
                                        </p:tgtEl>
                                        <p:attrNameLst>
                                          <p:attrName>fill.type</p:attrName>
                                        </p:attrNameLst>
                                      </p:cBhvr>
                                      <p:to>
                                        <p:strVal val="solid"/>
                                      </p:to>
                                    </p:set>
                                    <p:set>
                                      <p:cBhvr>
                                        <p:cTn id="35" dur="500" fill="hold"/>
                                        <p:tgtEl>
                                          <p:spTgt spid="9"/>
                                        </p:tgtEl>
                                        <p:attrNameLst>
                                          <p:attrName>fill.on</p:attrName>
                                        </p:attrNameLst>
                                      </p:cBhvr>
                                      <p:to>
                                        <p:strVal val="true"/>
                                      </p:to>
                                    </p:set>
                                  </p:childTnLst>
                                </p:cTn>
                              </p:par>
                              <p:par>
                                <p:cTn id="36" presetID="7" presetClass="emph" presetSubtype="2" fill="hold" nodeType="withEffect">
                                  <p:stCondLst>
                                    <p:cond delay="0"/>
                                  </p:stCondLst>
                                  <p:childTnLst>
                                    <p:animClr clrSpc="rgb" dir="cw">
                                      <p:cBhvr>
                                        <p:cTn id="37" dur="500" fill="hold"/>
                                        <p:tgtEl>
                                          <p:spTgt spid="14"/>
                                        </p:tgtEl>
                                        <p:attrNameLst>
                                          <p:attrName>stroke.color</p:attrName>
                                        </p:attrNameLst>
                                      </p:cBhvr>
                                      <p:to>
                                        <a:schemeClr val="accent2"/>
                                      </p:to>
                                    </p:animClr>
                                    <p:set>
                                      <p:cBhvr>
                                        <p:cTn id="38" dur="500" fill="hold"/>
                                        <p:tgtEl>
                                          <p:spTgt spid="14"/>
                                        </p:tgtEl>
                                        <p:attrNameLst>
                                          <p:attrName>stroke.on</p:attrName>
                                        </p:attrNameLst>
                                      </p:cBhvr>
                                      <p:to>
                                        <p:strVal val="true"/>
                                      </p:to>
                                    </p:set>
                                  </p:childTnLst>
                                </p:cTn>
                              </p:par>
                              <p:par>
                                <p:cTn id="39" presetID="7" presetClass="emph" presetSubtype="2" fill="hold" nodeType="withEffect">
                                  <p:stCondLst>
                                    <p:cond delay="0"/>
                                  </p:stCondLst>
                                  <p:childTnLst>
                                    <p:animClr clrSpc="rgb" dir="cw">
                                      <p:cBhvr>
                                        <p:cTn id="40" dur="500" fill="hold"/>
                                        <p:tgtEl>
                                          <p:spTgt spid="12"/>
                                        </p:tgtEl>
                                        <p:attrNameLst>
                                          <p:attrName>stroke.color</p:attrName>
                                        </p:attrNameLst>
                                      </p:cBhvr>
                                      <p:to>
                                        <a:schemeClr val="accent2"/>
                                      </p:to>
                                    </p:animClr>
                                    <p:set>
                                      <p:cBhvr>
                                        <p:cTn id="41" dur="500" fill="hold"/>
                                        <p:tgtEl>
                                          <p:spTgt spid="12"/>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335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44725" indent="-2244725">
              <a:tabLst/>
            </a:pPr>
            <a:r>
              <a:rPr lang="en-US" dirty="0" smtClean="0"/>
              <a:t>Synopsis – 	Entertainment Streaming </a:t>
            </a:r>
            <a:r>
              <a:rPr lang="en-US" dirty="0" smtClean="0">
                <a:solidFill>
                  <a:schemeClr val="accent5">
                    <a:lumMod val="60000"/>
                    <a:lumOff val="40000"/>
                  </a:schemeClr>
                </a:solidFill>
              </a:rPr>
              <a:t>Strategies</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pPr lvl="1"/>
            <a:endParaRPr lang="en-US" dirty="0" smtClean="0"/>
          </a:p>
          <a:p>
            <a:pPr lvl="1"/>
            <a:r>
              <a:rPr lang="en-US" dirty="0" smtClean="0"/>
              <a:t>Check </a:t>
            </a:r>
            <a:r>
              <a:rPr lang="en-US" dirty="0"/>
              <a:t>out </a:t>
            </a:r>
            <a:r>
              <a:rPr lang="en-US" dirty="0" smtClean="0"/>
              <a:t>other white papers, video presentations, and opinion pieces from my blog “Digital Video </a:t>
            </a:r>
            <a:r>
              <a:rPr lang="en-US" dirty="0"/>
              <a:t>for </a:t>
            </a:r>
            <a:r>
              <a:rPr lang="en-US" dirty="0" smtClean="0"/>
              <a:t>a Digital </a:t>
            </a:r>
            <a:r>
              <a:rPr lang="en-US" dirty="0"/>
              <a:t>Generation": </a:t>
            </a:r>
            <a:r>
              <a:rPr lang="en-US" dirty="0" smtClean="0">
                <a:hlinkClick r:id="rId3"/>
              </a:rPr>
              <a:t>dusil.com</a:t>
            </a:r>
            <a:r>
              <a:rPr lang="en-US" dirty="0" smtClean="0"/>
              <a:t> </a:t>
            </a:r>
            <a:endParaRPr lang="en-US" dirty="0"/>
          </a:p>
          <a:p>
            <a:pPr lvl="2"/>
            <a:r>
              <a:rPr lang="en-US" dirty="0" smtClean="0"/>
              <a:t>Building a new Video Streaming service starts from understanding the market landscape.  We’re all familiar with the SWOT analysis: Strengths, Weaknesses, </a:t>
            </a:r>
            <a:r>
              <a:rPr lang="en-US" dirty="0"/>
              <a:t>O</a:t>
            </a:r>
            <a:r>
              <a:rPr lang="en-US" dirty="0" smtClean="0"/>
              <a:t>pportunities &amp; Threats. But dissecting the </a:t>
            </a:r>
            <a:r>
              <a:rPr lang="en-US" b="1" dirty="0" smtClean="0"/>
              <a:t>challenges</a:t>
            </a:r>
            <a:r>
              <a:rPr lang="en-US" dirty="0" smtClean="0"/>
              <a:t> in the Video streaming </a:t>
            </a:r>
            <a:r>
              <a:rPr lang="en-US" dirty="0"/>
              <a:t>industry is </a:t>
            </a:r>
            <a:r>
              <a:rPr lang="en-US" dirty="0" smtClean="0"/>
              <a:t>about understanding </a:t>
            </a:r>
            <a:r>
              <a:rPr lang="en-US" i="1" dirty="0" smtClean="0"/>
              <a:t>problems,</a:t>
            </a:r>
            <a:r>
              <a:rPr lang="en-US" dirty="0" smtClean="0"/>
              <a:t> before a </a:t>
            </a:r>
            <a:r>
              <a:rPr lang="en-US" i="1" dirty="0" smtClean="0"/>
              <a:t>solution</a:t>
            </a:r>
            <a:r>
              <a:rPr lang="en-US" dirty="0" smtClean="0"/>
              <a:t> can be formulated.  Creating a gap-analysis is the next step in recognizing </a:t>
            </a:r>
            <a:r>
              <a:rPr lang="en-US" b="1" dirty="0" smtClean="0"/>
              <a:t>opportunities</a:t>
            </a:r>
            <a:r>
              <a:rPr lang="en-US" dirty="0" smtClean="0"/>
              <a:t> in this rapidly changing market space.  Then, examining subscriber </a:t>
            </a:r>
            <a:r>
              <a:rPr lang="en-US" b="1" dirty="0" smtClean="0"/>
              <a:t>behavior</a:t>
            </a:r>
            <a:r>
              <a:rPr lang="en-US" dirty="0" smtClean="0"/>
              <a:t> ensures that we look through the lens of the consumer.  Once those steps are completed, we can formulate a </a:t>
            </a:r>
            <a:r>
              <a:rPr lang="en-US" b="1" dirty="0" smtClean="0"/>
              <a:t>strategy</a:t>
            </a:r>
            <a:r>
              <a:rPr lang="en-US" dirty="0" smtClean="0"/>
              <a:t> to build an innovative and competitive video streaming service. </a:t>
            </a:r>
            <a:r>
              <a:rPr lang="en-US" dirty="0"/>
              <a:t>This presentation takes </a:t>
            </a:r>
            <a:r>
              <a:rPr lang="en-US" dirty="0" smtClean="0"/>
              <a:t>a modern market approach for </a:t>
            </a:r>
            <a:r>
              <a:rPr lang="en-US" dirty="0"/>
              <a:t>video streaming </a:t>
            </a:r>
            <a:r>
              <a:rPr lang="en-US" dirty="0" smtClean="0"/>
              <a:t>through an assessment of Challenges</a:t>
            </a:r>
            <a:r>
              <a:rPr lang="en-US" dirty="0"/>
              <a:t>, Opportunities, Behaviors, &amp; </a:t>
            </a:r>
            <a:r>
              <a:rPr lang="en-US" dirty="0" smtClean="0"/>
              <a:t>Strategies (or COBS)</a:t>
            </a:r>
            <a:endParaRPr lang="en-US" dirty="0"/>
          </a:p>
        </p:txBody>
      </p:sp>
    </p:spTree>
    <p:extLst>
      <p:ext uri="{BB962C8B-B14F-4D97-AF65-F5344CB8AC3E}">
        <p14:creationId xmlns:p14="http://schemas.microsoft.com/office/powerpoint/2010/main" val="10548117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1341438" algn="l"/>
              </a:tabLst>
            </a:pPr>
            <a:r>
              <a:rPr lang="en-US" dirty="0" smtClean="0"/>
              <a:t>Tags – </a:t>
            </a:r>
            <a:r>
              <a:rPr lang="en-US" dirty="0"/>
              <a:t>	Entertainment </a:t>
            </a:r>
            <a:r>
              <a:rPr lang="en-US" dirty="0" smtClean="0"/>
              <a:t>Streaming</a:t>
            </a:r>
            <a:br>
              <a:rPr lang="en-US" dirty="0" smtClean="0"/>
            </a:br>
            <a:r>
              <a:rPr lang="en-US" dirty="0" smtClean="0"/>
              <a:t>	</a:t>
            </a:r>
            <a:r>
              <a:rPr lang="en-US" dirty="0" smtClean="0">
                <a:solidFill>
                  <a:schemeClr val="accent5">
                    <a:lumMod val="60000"/>
                    <a:lumOff val="40000"/>
                  </a:schemeClr>
                </a:solidFill>
              </a:rPr>
              <a:t>Strategies</a:t>
            </a:r>
            <a:endParaRPr lang="en-US" dirty="0"/>
          </a:p>
        </p:txBody>
      </p:sp>
      <p:sp>
        <p:nvSpPr>
          <p:cNvPr id="3" name="Content Placeholder 2"/>
          <p:cNvSpPr>
            <a:spLocks noGrp="1"/>
          </p:cNvSpPr>
          <p:nvPr>
            <p:ph idx="1"/>
          </p:nvPr>
        </p:nvSpPr>
        <p:spPr/>
        <p:txBody>
          <a:bodyPr/>
          <a:lstStyle/>
          <a:p>
            <a:pPr lvl="1"/>
            <a:endParaRPr lang="en-US" dirty="0" smtClean="0"/>
          </a:p>
          <a:p>
            <a:pPr lvl="1"/>
            <a:endParaRPr lang="en-US" dirty="0" smtClean="0"/>
          </a:p>
          <a:p>
            <a:pPr lvl="1"/>
            <a:r>
              <a:rPr lang="en-US" dirty="0"/>
              <a:t>2nd Screen, Broadcast, COBS, Connected TV, Digital Rights, Digital Video, DRM, dusil.com, Entertainment Streaming Behaviors, Entertainment Streaming Challenges, Entertainment Streaming Opportunities, Entertainment Streaming Strategies, Gabriel Dusil, Internet Video, Linear TV, Multi-screen, Multiscreen, Online Video Platform, OTT, Over the Top Content, OVP, Recommendation Engine, Return On Investment, ROI, Search &amp; Discovery, second screen, Smart TV, TCO, Television, total cost of ownership, TV Anywhere, TV Everywhere, Video Streaming</a:t>
            </a:r>
          </a:p>
        </p:txBody>
      </p:sp>
    </p:spTree>
    <p:extLst>
      <p:ext uri="{BB962C8B-B14F-4D97-AF65-F5344CB8AC3E}">
        <p14:creationId xmlns:p14="http://schemas.microsoft.com/office/powerpoint/2010/main" val="24166174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244725" algn="l"/>
              </a:tabLst>
            </a:pPr>
            <a:r>
              <a:rPr lang="en-US" dirty="0" smtClean="0"/>
              <a:t>Entertainment </a:t>
            </a:r>
            <a:r>
              <a:rPr lang="en-US" dirty="0"/>
              <a:t>Streaming </a:t>
            </a:r>
            <a:r>
              <a:rPr lang="en-US" dirty="0" smtClean="0">
                <a:solidFill>
                  <a:schemeClr val="accent5">
                    <a:lumMod val="60000"/>
                    <a:lumOff val="40000"/>
                  </a:schemeClr>
                </a:solidFill>
              </a:rPr>
              <a:t>Strategies </a:t>
            </a:r>
            <a:br>
              <a:rPr lang="en-US" dirty="0" smtClean="0">
                <a:solidFill>
                  <a:schemeClr val="accent5">
                    <a:lumMod val="60000"/>
                    <a:lumOff val="40000"/>
                  </a:schemeClr>
                </a:solidFill>
              </a:rPr>
            </a:br>
            <a:r>
              <a:rPr lang="en-US" dirty="0" smtClean="0"/>
              <a:t/>
            </a:r>
            <a:br>
              <a:rPr lang="en-US" dirty="0" smtClean="0"/>
            </a:br>
            <a:r>
              <a:rPr lang="en-US" dirty="0" smtClean="0"/>
              <a:t>Download the Recorded Video Presentation or the Native PowerPoint Slides, here:</a:t>
            </a:r>
            <a:br>
              <a:rPr lang="en-US" dirty="0" smtClean="0"/>
            </a:br>
            <a:r>
              <a:rPr lang="en-US" dirty="0" smtClean="0"/>
              <a:t/>
            </a:r>
            <a:br>
              <a:rPr lang="en-US" dirty="0" smtClean="0"/>
            </a:br>
            <a:r>
              <a:rPr lang="en-US" dirty="0" smtClean="0"/>
              <a:t>• </a:t>
            </a:r>
            <a:r>
              <a:rPr lang="en-US" dirty="0" smtClean="0">
                <a:hlinkClick r:id="rId3"/>
              </a:rPr>
              <a:t>http://dusil.com/</a:t>
            </a:r>
            <a:endParaRPr lang="en-US" dirty="0"/>
          </a:p>
        </p:txBody>
      </p:sp>
    </p:spTree>
    <p:extLst>
      <p:ext uri="{BB962C8B-B14F-4D97-AF65-F5344CB8AC3E}">
        <p14:creationId xmlns:p14="http://schemas.microsoft.com/office/powerpoint/2010/main" val="2733908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6517165" y="1561601"/>
            <a:ext cx="0" cy="1831628"/>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653429" y="1561601"/>
            <a:ext cx="0" cy="1831628"/>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653429" y="3290069"/>
            <a:ext cx="3847796" cy="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653429" y="1709690"/>
            <a:ext cx="3847796" cy="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2653429" y="1709690"/>
            <a:ext cx="3847796" cy="153545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653429" y="1709690"/>
            <a:ext cx="3847796" cy="153545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a:t>Agenda - </a:t>
            </a:r>
            <a:r>
              <a:rPr lang="en-US" dirty="0">
                <a:solidFill>
                  <a:schemeClr val="accent5">
                    <a:lumMod val="60000"/>
                    <a:lumOff val="40000"/>
                  </a:schemeClr>
                </a:solidFill>
              </a:rPr>
              <a:t>COB</a:t>
            </a:r>
            <a:r>
              <a:rPr lang="en-US" dirty="0"/>
              <a:t>S</a:t>
            </a:r>
          </a:p>
        </p:txBody>
      </p:sp>
      <p:sp>
        <p:nvSpPr>
          <p:cNvPr id="6" name="Rectangle 5"/>
          <p:cNvSpPr/>
          <p:nvPr/>
        </p:nvSpPr>
        <p:spPr>
          <a:xfrm>
            <a:off x="1130784" y="1241690"/>
            <a:ext cx="3045290" cy="936000"/>
          </a:xfrm>
          <a:prstGeom prst="rect">
            <a:avLst/>
          </a:prstGeom>
          <a:solidFill>
            <a:srgbClr val="85A5AD"/>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Opportunities</a:t>
            </a:r>
            <a:endParaRPr lang="en-US" sz="3600" spc="-100" dirty="0">
              <a:solidFill>
                <a:schemeClr val="bg1"/>
              </a:solidFill>
              <a:latin typeface="Calibri" panose="020F0502020204030204" pitchFamily="34" charset="0"/>
            </a:endParaRPr>
          </a:p>
        </p:txBody>
      </p:sp>
      <p:sp>
        <p:nvSpPr>
          <p:cNvPr id="7" name="Rectangle 6"/>
          <p:cNvSpPr/>
          <p:nvPr/>
        </p:nvSpPr>
        <p:spPr>
          <a:xfrm>
            <a:off x="4931030" y="1241690"/>
            <a:ext cx="3045290" cy="936000"/>
          </a:xfrm>
          <a:prstGeom prst="rect">
            <a:avLst/>
          </a:prstGeom>
          <a:solidFill>
            <a:srgbClr val="85A5AD"/>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Behaviors</a:t>
            </a:r>
            <a:endParaRPr lang="en-US" sz="3600" spc="-100" dirty="0">
              <a:solidFill>
                <a:schemeClr val="bg1"/>
              </a:solidFill>
              <a:latin typeface="Calibri" panose="020F0502020204030204" pitchFamily="34" charset="0"/>
            </a:endParaRPr>
          </a:p>
        </p:txBody>
      </p:sp>
      <p:sp>
        <p:nvSpPr>
          <p:cNvPr id="8" name="Rectangle 7"/>
          <p:cNvSpPr/>
          <p:nvPr/>
        </p:nvSpPr>
        <p:spPr>
          <a:xfrm>
            <a:off x="1130784" y="2777140"/>
            <a:ext cx="3045290" cy="936000"/>
          </a:xfrm>
          <a:prstGeom prst="rect">
            <a:avLst/>
          </a:prstGeom>
          <a:solidFill>
            <a:srgbClr val="85A5AD"/>
          </a:solidFill>
          <a:ln w="50800">
            <a:solidFill>
              <a:schemeClr val="bg1"/>
            </a:solidFill>
          </a:ln>
        </p:spPr>
        <p:txBody>
          <a:bodyPr wrap="none" anchor="ctr">
            <a:noAutofit/>
          </a:bodyPr>
          <a:lstStyle/>
          <a:p>
            <a:pPr algn="ctr"/>
            <a:r>
              <a:rPr lang="en-US" sz="3600" spc="-100" dirty="0">
                <a:solidFill>
                  <a:schemeClr val="bg1"/>
                </a:solidFill>
                <a:latin typeface="Calibri" panose="020F0502020204030204" pitchFamily="34" charset="0"/>
              </a:rPr>
              <a:t>Challenges</a:t>
            </a:r>
          </a:p>
        </p:txBody>
      </p:sp>
      <p:sp>
        <p:nvSpPr>
          <p:cNvPr id="9" name="Rectangle 8"/>
          <p:cNvSpPr/>
          <p:nvPr/>
        </p:nvSpPr>
        <p:spPr>
          <a:xfrm>
            <a:off x="4931030" y="277714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Strategies</a:t>
            </a:r>
            <a:endParaRPr lang="en-US" sz="3600" spc="-1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87587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9"/>
                                        </p:tgtEl>
                                        <p:attrNameLst>
                                          <p:attrName>fillcolor</p:attrName>
                                        </p:attrNameLst>
                                      </p:cBhvr>
                                      <p:to>
                                        <a:schemeClr val="accent2"/>
                                      </p:to>
                                    </p:animClr>
                                    <p:set>
                                      <p:cBhvr>
                                        <p:cTn id="7" dur="2000" fill="hold"/>
                                        <p:tgtEl>
                                          <p:spTgt spid="9"/>
                                        </p:tgtEl>
                                        <p:attrNameLst>
                                          <p:attrName>fill.type</p:attrName>
                                        </p:attrNameLst>
                                      </p:cBhvr>
                                      <p:to>
                                        <p:strVal val="solid"/>
                                      </p:to>
                                    </p:set>
                                    <p:set>
                                      <p:cBhvr>
                                        <p:cTn id="8" dur="200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 Significant </a:t>
            </a:r>
            <a:r>
              <a:rPr lang="en-US" dirty="0"/>
              <a:t>for Business</a:t>
            </a:r>
          </a:p>
        </p:txBody>
      </p:sp>
      <p:sp>
        <p:nvSpPr>
          <p:cNvPr id="5" name="Rectangle 4"/>
          <p:cNvSpPr/>
          <p:nvPr/>
        </p:nvSpPr>
        <p:spPr>
          <a:xfrm>
            <a:off x="1941815" y="982628"/>
            <a:ext cx="4932667" cy="3436971"/>
          </a:xfrm>
          <a:prstGeom prst="rect">
            <a:avLst/>
          </a:prstGeom>
          <a:solidFill>
            <a:schemeClr val="accent2">
              <a:lumMod val="60000"/>
              <a:lumOff val="40000"/>
            </a:schemeClr>
          </a:solidFill>
        </p:spPr>
        <p:txBody>
          <a:bodyPr wrap="square" lIns="72000" tIns="216000" rIns="72000" bIns="36000">
            <a:noAutofit/>
          </a:bodyPr>
          <a:lstStyle/>
          <a:p>
            <a:pPr algn="ctr">
              <a:lnSpc>
                <a:spcPct val="74000"/>
              </a:lnSpc>
            </a:pPr>
            <a:r>
              <a:rPr lang="en-US" sz="2400" dirty="0" smtClean="0">
                <a:solidFill>
                  <a:schemeClr val="bg1"/>
                </a:solidFill>
                <a:latin typeface="Calibri" panose="020F0502020204030204" pitchFamily="34" charset="0"/>
              </a:rPr>
              <a:t>Most Significant OTT Business Challenges</a:t>
            </a:r>
            <a:endParaRPr lang="en-US" sz="2400" dirty="0">
              <a:solidFill>
                <a:schemeClr val="bg1"/>
              </a:solidFill>
              <a:latin typeface="Calibri" panose="020F0502020204030204" pitchFamily="34" charset="0"/>
            </a:endParaRPr>
          </a:p>
        </p:txBody>
      </p:sp>
      <p:sp>
        <p:nvSpPr>
          <p:cNvPr id="4" name="Rectangle 3"/>
          <p:cNvSpPr/>
          <p:nvPr/>
        </p:nvSpPr>
        <p:spPr>
          <a:xfrm>
            <a:off x="1922961" y="1998252"/>
            <a:ext cx="4712452"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4572000" algn="r"/>
              </a:tabLst>
            </a:pPr>
            <a:r>
              <a:rPr lang="en-US" sz="1600" b="1" i="0" dirty="0" smtClean="0">
                <a:solidFill>
                  <a:schemeClr val="accent2"/>
                </a:solidFill>
                <a:effectLst/>
                <a:latin typeface="Calibri" panose="020F0502020204030204" pitchFamily="34" charset="0"/>
                <a:ea typeface="Segoe UI" pitchFamily="34" charset="0"/>
              </a:rPr>
              <a:t>Obtaining Content Rights for Multiple Screens	</a:t>
            </a:r>
            <a:r>
              <a:rPr lang="en-US" sz="1600" i="1" dirty="0" smtClean="0">
                <a:solidFill>
                  <a:schemeClr val="accent2">
                    <a:lumMod val="60000"/>
                    <a:lumOff val="40000"/>
                  </a:schemeClr>
                </a:solidFill>
                <a:effectLst/>
                <a:latin typeface="Calibri" panose="020F0502020204030204" pitchFamily="34" charset="0"/>
                <a:ea typeface="Segoe UI" pitchFamily="34" charset="0"/>
              </a:rPr>
              <a:t>48%</a:t>
            </a:r>
          </a:p>
        </p:txBody>
      </p:sp>
      <p:sp>
        <p:nvSpPr>
          <p:cNvPr id="9" name="Rectangle 8"/>
          <p:cNvSpPr/>
          <p:nvPr/>
        </p:nvSpPr>
        <p:spPr>
          <a:xfrm>
            <a:off x="1922961" y="2377065"/>
            <a:ext cx="4335400"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4213225" algn="r"/>
              </a:tabLst>
            </a:pPr>
            <a:r>
              <a:rPr lang="en-US" sz="1600" b="1" i="0" dirty="0" smtClean="0">
                <a:solidFill>
                  <a:schemeClr val="accent2"/>
                </a:solidFill>
                <a:effectLst/>
                <a:latin typeface="Calibri" panose="020F0502020204030204" pitchFamily="34" charset="0"/>
                <a:ea typeface="Segoe UI" pitchFamily="34" charset="0"/>
              </a:rPr>
              <a:t>Bandwidth Caps from Network Providers	</a:t>
            </a:r>
            <a:r>
              <a:rPr lang="en-US" sz="1600" i="1" dirty="0" smtClean="0">
                <a:solidFill>
                  <a:schemeClr val="accent2">
                    <a:lumMod val="60000"/>
                    <a:lumOff val="40000"/>
                  </a:schemeClr>
                </a:solidFill>
                <a:effectLst/>
                <a:latin typeface="Calibri" panose="020F0502020204030204" pitchFamily="34" charset="0"/>
                <a:ea typeface="Segoe UI" pitchFamily="34" charset="0"/>
              </a:rPr>
              <a:t>41%</a:t>
            </a:r>
          </a:p>
        </p:txBody>
      </p:sp>
      <p:sp>
        <p:nvSpPr>
          <p:cNvPr id="10" name="Rectangle 9"/>
          <p:cNvSpPr/>
          <p:nvPr/>
        </p:nvSpPr>
        <p:spPr>
          <a:xfrm>
            <a:off x="1922961" y="2755878"/>
            <a:ext cx="4335399"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4213225" algn="r"/>
              </a:tabLst>
            </a:pPr>
            <a:r>
              <a:rPr lang="en-US" sz="1600" b="1" i="0" dirty="0" smtClean="0">
                <a:solidFill>
                  <a:schemeClr val="accent2"/>
                </a:solidFill>
                <a:effectLst/>
                <a:latin typeface="Calibri" panose="020F0502020204030204" pitchFamily="34" charset="0"/>
                <a:ea typeface="Segoe UI" pitchFamily="34" charset="0"/>
              </a:rPr>
              <a:t>Lack of Consumer Awareness or Interest	</a:t>
            </a:r>
            <a:r>
              <a:rPr lang="en-US" sz="1600" i="1" dirty="0" smtClean="0">
                <a:solidFill>
                  <a:schemeClr val="accent2">
                    <a:lumMod val="60000"/>
                    <a:lumOff val="40000"/>
                  </a:schemeClr>
                </a:solidFill>
                <a:effectLst/>
                <a:latin typeface="Calibri" panose="020F0502020204030204" pitchFamily="34" charset="0"/>
                <a:ea typeface="Segoe UI" pitchFamily="34" charset="0"/>
              </a:rPr>
              <a:t>41%</a:t>
            </a:r>
          </a:p>
        </p:txBody>
      </p:sp>
      <p:sp>
        <p:nvSpPr>
          <p:cNvPr id="11" name="Rectangle 10"/>
          <p:cNvSpPr/>
          <p:nvPr/>
        </p:nvSpPr>
        <p:spPr>
          <a:xfrm>
            <a:off x="1922963" y="3515691"/>
            <a:ext cx="3550664"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2"/>
                </a:solidFill>
                <a:latin typeface="Calibri" panose="020F0502020204030204" pitchFamily="34" charset="0"/>
                <a:ea typeface="Segoe UI" pitchFamily="34" charset="0"/>
              </a:rPr>
              <a:t>Free Services – User Generated Content</a:t>
            </a:r>
            <a:endParaRPr lang="en-US" sz="1600" i="1" dirty="0" smtClean="0">
              <a:solidFill>
                <a:schemeClr val="accent2"/>
              </a:solidFill>
              <a:effectLst/>
              <a:latin typeface="Calibri" panose="020F0502020204030204" pitchFamily="34" charset="0"/>
              <a:ea typeface="Segoe UI" pitchFamily="34" charset="0"/>
            </a:endParaRPr>
          </a:p>
        </p:txBody>
      </p:sp>
      <p:sp>
        <p:nvSpPr>
          <p:cNvPr id="12" name="Rectangle 11"/>
          <p:cNvSpPr/>
          <p:nvPr/>
        </p:nvSpPr>
        <p:spPr>
          <a:xfrm>
            <a:off x="1922961" y="3135500"/>
            <a:ext cx="3669421"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2"/>
                </a:solidFill>
                <a:latin typeface="Calibri" panose="020F0502020204030204" pitchFamily="34" charset="0"/>
                <a:ea typeface="Segoe UI" pitchFamily="34" charset="0"/>
              </a:rPr>
              <a:t>Free Services – Direct Broadcast Access</a:t>
            </a:r>
            <a:endParaRPr lang="en-US" sz="1600" i="1" dirty="0" smtClean="0">
              <a:solidFill>
                <a:schemeClr val="accent2"/>
              </a:solidFill>
              <a:effectLst/>
              <a:latin typeface="Calibri" panose="020F0502020204030204" pitchFamily="34" charset="0"/>
              <a:ea typeface="Segoe UI" pitchFamily="34" charset="0"/>
            </a:endParaRPr>
          </a:p>
        </p:txBody>
      </p:sp>
      <p:sp>
        <p:nvSpPr>
          <p:cNvPr id="13" name="Rectangle 12"/>
          <p:cNvSpPr/>
          <p:nvPr/>
        </p:nvSpPr>
        <p:spPr>
          <a:xfrm>
            <a:off x="1922961" y="3892317"/>
            <a:ext cx="2612311"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2"/>
                </a:solidFill>
                <a:latin typeface="Calibri" panose="020F0502020204030204" pitchFamily="34" charset="0"/>
                <a:ea typeface="Segoe UI" pitchFamily="34" charset="0"/>
              </a:rPr>
              <a:t>Poor Set of Vendor Solutions</a:t>
            </a:r>
            <a:endParaRPr lang="en-US" sz="1600" i="1" dirty="0" smtClean="0">
              <a:solidFill>
                <a:schemeClr val="accent2"/>
              </a:solidFill>
              <a:effectLst/>
              <a:latin typeface="Calibri" panose="020F0502020204030204" pitchFamily="34" charset="0"/>
              <a:ea typeface="Segoe UI" pitchFamily="34" charset="0"/>
            </a:endParaRPr>
          </a:p>
        </p:txBody>
      </p:sp>
      <p:sp>
        <p:nvSpPr>
          <p:cNvPr id="16" name="Rectangle 15"/>
          <p:cNvSpPr/>
          <p:nvPr/>
        </p:nvSpPr>
        <p:spPr>
          <a:xfrm>
            <a:off x="5534586" y="3548908"/>
            <a:ext cx="400305"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37%</a:t>
            </a:r>
            <a:endParaRPr lang="en-US" sz="1600" i="1" dirty="0">
              <a:solidFill>
                <a:schemeClr val="bg1"/>
              </a:solidFill>
              <a:latin typeface="Calibri" panose="020F0502020204030204" pitchFamily="34" charset="0"/>
            </a:endParaRPr>
          </a:p>
        </p:txBody>
      </p:sp>
      <p:sp>
        <p:nvSpPr>
          <p:cNvPr id="17" name="Rectangle 16"/>
          <p:cNvSpPr/>
          <p:nvPr/>
        </p:nvSpPr>
        <p:spPr>
          <a:xfrm>
            <a:off x="5656152" y="3175749"/>
            <a:ext cx="438357"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38%</a:t>
            </a:r>
            <a:endParaRPr lang="en-US" sz="1600" i="1" dirty="0">
              <a:solidFill>
                <a:schemeClr val="bg1"/>
              </a:solidFill>
              <a:latin typeface="Calibri" panose="020F0502020204030204" pitchFamily="34" charset="0"/>
            </a:endParaRPr>
          </a:p>
        </p:txBody>
      </p:sp>
      <p:sp>
        <p:nvSpPr>
          <p:cNvPr id="18" name="Rectangle 17"/>
          <p:cNvSpPr/>
          <p:nvPr/>
        </p:nvSpPr>
        <p:spPr>
          <a:xfrm>
            <a:off x="4603362" y="3920295"/>
            <a:ext cx="412895"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21%</a:t>
            </a:r>
            <a:endParaRPr lang="en-US" sz="1600" i="1" dirty="0">
              <a:solidFill>
                <a:schemeClr val="bg1"/>
              </a:solidFill>
              <a:latin typeface="Calibri" panose="020F0502020204030204" pitchFamily="34" charset="0"/>
            </a:endParaRPr>
          </a:p>
        </p:txBody>
      </p:sp>
      <p:sp>
        <p:nvSpPr>
          <p:cNvPr id="25" name="Rectangle 24"/>
          <p:cNvSpPr/>
          <p:nvPr/>
        </p:nvSpPr>
        <p:spPr>
          <a:xfrm>
            <a:off x="3221376" y="4764005"/>
            <a:ext cx="2987172" cy="387798"/>
          </a:xfrm>
          <a:prstGeom prst="rect">
            <a:avLst/>
          </a:prstGeom>
        </p:spPr>
        <p:txBody>
          <a:bodyPr wrap="square">
            <a:spAutoFit/>
          </a:bodyPr>
          <a:lstStyle/>
          <a:p>
            <a:pPr algn="ctr">
              <a:lnSpc>
                <a:spcPct val="80000"/>
              </a:lnSpc>
            </a:pPr>
            <a:r>
              <a:rPr lang="en-US" sz="1200" dirty="0">
                <a:solidFill>
                  <a:schemeClr val="bg1">
                    <a:lumMod val="95000"/>
                  </a:schemeClr>
                </a:solidFill>
                <a:latin typeface="Calibri" panose="020F0502020204030204" pitchFamily="34" charset="0"/>
              </a:rPr>
              <a:t>Verimatrix - OTT, A Major Game-changer for Pay-TV (Infographic, 13.Sep</a:t>
            </a:r>
            <a:r>
              <a:rPr lang="en-US" sz="1200" dirty="0" smtClean="0">
                <a:solidFill>
                  <a:schemeClr val="bg1">
                    <a:lumMod val="95000"/>
                  </a:schemeClr>
                </a:solidFill>
                <a:latin typeface="Calibri" panose="020F0502020204030204" pitchFamily="34" charset="0"/>
              </a:rPr>
              <a:t>)</a:t>
            </a:r>
            <a:endParaRPr lang="en-US" sz="1200" dirty="0">
              <a:solidFill>
                <a:schemeClr val="bg1">
                  <a:lumMod val="95000"/>
                </a:schemeClr>
              </a:solidFill>
              <a:latin typeface="Calibri" panose="020F0502020204030204" pitchFamily="34"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29152" y="133352"/>
            <a:ext cx="1505646" cy="552448"/>
          </a:xfrm>
          <a:prstGeom prst="rect">
            <a:avLst/>
          </a:prstGeom>
        </p:spPr>
      </p:pic>
    </p:spTree>
    <p:extLst>
      <p:ext uri="{BB962C8B-B14F-4D97-AF65-F5344CB8AC3E}">
        <p14:creationId xmlns:p14="http://schemas.microsoft.com/office/powerpoint/2010/main" val="2686203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9" grpId="0" animBg="1"/>
      <p:bldP spid="10" grpId="0" animBg="1"/>
      <p:bldP spid="11" grpId="0" animBg="1"/>
      <p:bldP spid="12" grpId="0" animBg="1"/>
      <p:bldP spid="13" grpId="0" animBg="1"/>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136" y="155790"/>
            <a:ext cx="8731728" cy="4104925"/>
          </a:xfrm>
          <a:prstGeom prst="rect">
            <a:avLst/>
          </a:prstGeom>
          <a:solidFill>
            <a:schemeClr val="accent5">
              <a:lumMod val="50000"/>
            </a:schemeClr>
          </a:solidFill>
          <a:effectLst>
            <a:innerShdw blurRad="50800" dist="25400" dir="13500000">
              <a:schemeClr val="tx1">
                <a:alpha val="80000"/>
              </a:schemeClr>
            </a:innerShdw>
          </a:effectLst>
        </p:spPr>
        <p:txBody>
          <a:bodyPr wrap="square" lIns="0" tIns="900000" rIns="0" bIns="36000" rtlCol="0" anchor="t">
            <a:noAutofit/>
          </a:bodyPr>
          <a:lstStyle/>
          <a:p>
            <a:pPr algn="l">
              <a:lnSpc>
                <a:spcPct val="28000"/>
              </a:lnSpc>
            </a:pPr>
            <a:endPar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a:t>
            </a: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   ’’</a:t>
            </a:r>
            <a:endParaRPr lang="en-US" sz="28700" b="1" i="1" spc="-4600" dirty="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p:txBody>
      </p:sp>
      <p:sp>
        <p:nvSpPr>
          <p:cNvPr id="3" name="Rectangle 2"/>
          <p:cNvSpPr/>
          <p:nvPr/>
        </p:nvSpPr>
        <p:spPr>
          <a:xfrm>
            <a:off x="287441" y="28674"/>
            <a:ext cx="8565614" cy="3988842"/>
          </a:xfrm>
          <a:prstGeom prst="rect">
            <a:avLst/>
          </a:prstGeom>
          <a:noFill/>
          <a:effectLst/>
        </p:spPr>
        <p:txBody>
          <a:bodyPr wrap="square" lIns="108000" tIns="288000" rIns="108000" bIns="36000" rtlCol="0" anchor="t">
            <a:noAutofit/>
          </a:bodyPr>
          <a:lstStyle/>
          <a:p>
            <a:pPr algn="ctr">
              <a:lnSpc>
                <a:spcPct val="74000"/>
              </a:lnSpc>
              <a:spcBef>
                <a:spcPts val="2400"/>
              </a:spcBef>
            </a:pP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90% of American </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premium content is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worth </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over </a:t>
            </a:r>
            <a:r>
              <a:rPr lang="en-US" sz="4800" b="1" i="1" spc="-200" dirty="0">
                <a:solidFill>
                  <a:schemeClr val="accent2">
                    <a:lumMod val="40000"/>
                    <a:lumOff val="60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45 billion US$ </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per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year,</a:t>
            </a:r>
            <a:endPar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endParaRPr>
          </a:p>
          <a:p>
            <a:pPr algn="ctr">
              <a:lnSpc>
                <a:spcPct val="74000"/>
              </a:lnSpc>
              <a:spcBef>
                <a:spcPts val="2400"/>
              </a:spcBef>
            </a:pPr>
            <a:r>
              <a:rPr lang="en-US" sz="4800" b="1" i="1" spc="-20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owned </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by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Disney</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 Fox, Time Warner, Comcast/NBC Universal, CBS, Viacom, Discovery, Scripps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&amp; AMC</a:t>
            </a:r>
          </a:p>
          <a:p>
            <a:pPr algn="ctr">
              <a:lnSpc>
                <a:spcPct val="74000"/>
              </a:lnSpc>
              <a:spcBef>
                <a:spcPts val="2400"/>
              </a:spcBef>
            </a:pPr>
            <a:r>
              <a:rPr lang="en-US" sz="4000" b="1" i="1" spc="-200" dirty="0" smtClean="0">
                <a:solidFill>
                  <a:srgbClr val="6ABAD0"/>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Todd </a:t>
            </a:r>
            <a:r>
              <a:rPr lang="en-US" sz="4000" b="1" i="1" spc="-200" dirty="0">
                <a:solidFill>
                  <a:srgbClr val="6ABAD0"/>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Juenger from Bernstein </a:t>
            </a:r>
            <a:r>
              <a:rPr lang="en-US" sz="4000" b="1" i="1" spc="-200" dirty="0" smtClean="0">
                <a:solidFill>
                  <a:srgbClr val="6ABAD0"/>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Research</a:t>
            </a:r>
          </a:p>
        </p:txBody>
      </p:sp>
      <p:sp>
        <p:nvSpPr>
          <p:cNvPr id="5" name="Rectangle 4"/>
          <p:cNvSpPr/>
          <p:nvPr/>
        </p:nvSpPr>
        <p:spPr>
          <a:xfrm>
            <a:off x="3203043" y="4769938"/>
            <a:ext cx="2687056" cy="371196"/>
          </a:xfrm>
          <a:prstGeom prst="rect">
            <a:avLst/>
          </a:prstGeom>
        </p:spPr>
        <p:txBody>
          <a:bodyPr wrap="square" lIns="0" tIns="36000" rIns="0" bIns="36000" anchor="ctr" anchorCtr="0">
            <a:noAutofit/>
          </a:bodyPr>
          <a:lstStyle/>
          <a:p>
            <a:pPr algn="ctr">
              <a:lnSpc>
                <a:spcPct val="80000"/>
              </a:lnSpc>
            </a:pPr>
            <a:r>
              <a:rPr lang="en-US" sz="1200" spc="-60" dirty="0">
                <a:solidFill>
                  <a:schemeClr val="bg1">
                    <a:lumMod val="95000"/>
                  </a:schemeClr>
                </a:solidFill>
                <a:latin typeface="Calibri" panose="020F0502020204030204" pitchFamily="34" charset="0"/>
              </a:rPr>
              <a:t>http://gigaom.com/video/comscore-chairman-down-with-clicks-up-with-video/</a:t>
            </a:r>
          </a:p>
        </p:txBody>
      </p:sp>
    </p:spTree>
    <p:extLst>
      <p:ext uri="{BB962C8B-B14F-4D97-AF65-F5344CB8AC3E}">
        <p14:creationId xmlns:p14="http://schemas.microsoft.com/office/powerpoint/2010/main" val="2186645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136" y="204435"/>
            <a:ext cx="8731728" cy="4024003"/>
          </a:xfrm>
          <a:prstGeom prst="rect">
            <a:avLst/>
          </a:prstGeom>
          <a:solidFill>
            <a:schemeClr val="accent5">
              <a:lumMod val="50000"/>
            </a:schemeClr>
          </a:solidFill>
          <a:effectLst>
            <a:innerShdw blurRad="50800" dist="25400" dir="13500000">
              <a:schemeClr val="tx1">
                <a:alpha val="80000"/>
              </a:schemeClr>
            </a:innerShdw>
          </a:effectLst>
        </p:spPr>
        <p:txBody>
          <a:bodyPr wrap="square" lIns="0" tIns="900000" rIns="0" bIns="36000" rtlCol="0" anchor="t">
            <a:noAutofit/>
          </a:bodyPr>
          <a:lstStyle/>
          <a:p>
            <a:pPr algn="l">
              <a:lnSpc>
                <a:spcPct val="28000"/>
              </a:lnSpc>
            </a:pPr>
            <a:endPar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a:t>
            </a: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   ’’</a:t>
            </a:r>
            <a:endParaRPr lang="en-US" sz="28700" b="1" i="1" spc="-4600" dirty="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p:txBody>
      </p:sp>
      <p:sp>
        <p:nvSpPr>
          <p:cNvPr id="3" name="Rectangle 2"/>
          <p:cNvSpPr/>
          <p:nvPr/>
        </p:nvSpPr>
        <p:spPr>
          <a:xfrm>
            <a:off x="401702" y="242690"/>
            <a:ext cx="8337092" cy="3624459"/>
          </a:xfrm>
          <a:prstGeom prst="rect">
            <a:avLst/>
          </a:prstGeom>
          <a:noFill/>
          <a:effectLst/>
        </p:spPr>
        <p:txBody>
          <a:bodyPr wrap="square" lIns="108000" tIns="288000" rIns="108000" bIns="36000" rtlCol="0" anchor="t">
            <a:noAutofit/>
          </a:bodyPr>
          <a:lstStyle/>
          <a:p>
            <a:pPr algn="ctr">
              <a:lnSpc>
                <a:spcPct val="74000"/>
              </a:lnSpc>
              <a:spcBef>
                <a:spcPts val="2400"/>
              </a:spcBef>
            </a:pP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“Brands </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using online video ads have seen anywhere from</a:t>
            </a:r>
            <a:b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b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20% to 40% higher incremental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buying, </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with online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video.”</a:t>
            </a:r>
            <a:endPar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endParaRPr>
          </a:p>
          <a:p>
            <a:pPr algn="ctr">
              <a:lnSpc>
                <a:spcPct val="74000"/>
              </a:lnSpc>
              <a:spcBef>
                <a:spcPts val="2400"/>
              </a:spcBef>
            </a:pPr>
            <a:r>
              <a:rPr lang="en-US" sz="4000" b="1" i="1" spc="-200" dirty="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Gian Fulgoni, chairman </a:t>
            </a:r>
            <a:r>
              <a:rPr lang="en-US" sz="4000" b="1" i="1" spc="-200" dirty="0" smtClean="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&amp; co-founder </a:t>
            </a:r>
            <a:r>
              <a:rPr lang="en-US" sz="4000" b="1" i="1" spc="-200" dirty="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of </a:t>
            </a:r>
            <a:r>
              <a:rPr lang="en-US" sz="4000" b="1" i="1" spc="-200" dirty="0" smtClean="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comScore</a:t>
            </a:r>
            <a:endParaRPr lang="en-US" sz="4000" b="1" i="1" spc="-200" dirty="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endParaRPr>
          </a:p>
        </p:txBody>
      </p:sp>
      <p:sp>
        <p:nvSpPr>
          <p:cNvPr id="5" name="Rectangle 4"/>
          <p:cNvSpPr/>
          <p:nvPr/>
        </p:nvSpPr>
        <p:spPr>
          <a:xfrm>
            <a:off x="3203043" y="4769938"/>
            <a:ext cx="2687056" cy="371196"/>
          </a:xfrm>
          <a:prstGeom prst="rect">
            <a:avLst/>
          </a:prstGeom>
        </p:spPr>
        <p:txBody>
          <a:bodyPr wrap="square" lIns="0" tIns="36000" rIns="0" bIns="36000" anchor="ctr" anchorCtr="0">
            <a:noAutofit/>
          </a:bodyPr>
          <a:lstStyle/>
          <a:p>
            <a:pPr algn="ctr">
              <a:lnSpc>
                <a:spcPct val="80000"/>
              </a:lnSpc>
            </a:pPr>
            <a:r>
              <a:rPr lang="en-US" sz="1200" spc="-60" dirty="0">
                <a:solidFill>
                  <a:schemeClr val="bg1">
                    <a:lumMod val="95000"/>
                  </a:schemeClr>
                </a:solidFill>
                <a:latin typeface="Calibri" panose="020F0502020204030204" pitchFamily="34" charset="0"/>
              </a:rPr>
              <a:t>http://gigaom.com/video/comscore-chairman-down-with-clicks-up-with-video/</a:t>
            </a:r>
          </a:p>
        </p:txBody>
      </p:sp>
    </p:spTree>
    <p:extLst>
      <p:ext uri="{BB962C8B-B14F-4D97-AF65-F5344CB8AC3E}">
        <p14:creationId xmlns:p14="http://schemas.microsoft.com/office/powerpoint/2010/main" val="25461675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136" y="204435"/>
            <a:ext cx="8731728" cy="4024003"/>
          </a:xfrm>
          <a:prstGeom prst="rect">
            <a:avLst/>
          </a:prstGeom>
          <a:solidFill>
            <a:schemeClr val="accent5">
              <a:lumMod val="50000"/>
            </a:schemeClr>
          </a:solidFill>
          <a:effectLst>
            <a:innerShdw blurRad="50800" dist="25400" dir="13500000">
              <a:schemeClr val="tx1">
                <a:alpha val="80000"/>
              </a:schemeClr>
            </a:innerShdw>
          </a:effectLst>
        </p:spPr>
        <p:txBody>
          <a:bodyPr wrap="square" lIns="0" tIns="900000" rIns="0" bIns="36000" rtlCol="0" anchor="t">
            <a:noAutofit/>
          </a:bodyPr>
          <a:lstStyle/>
          <a:p>
            <a:pPr algn="l">
              <a:lnSpc>
                <a:spcPct val="28000"/>
              </a:lnSpc>
            </a:pPr>
            <a:endPar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a:t>
            </a: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   ’’</a:t>
            </a:r>
            <a:endParaRPr lang="en-US" sz="28700" b="1" i="1" spc="-4600" dirty="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p:txBody>
      </p:sp>
      <p:sp>
        <p:nvSpPr>
          <p:cNvPr id="3" name="Rectangle 2"/>
          <p:cNvSpPr/>
          <p:nvPr/>
        </p:nvSpPr>
        <p:spPr>
          <a:xfrm>
            <a:off x="401702" y="242691"/>
            <a:ext cx="8337092" cy="2722490"/>
          </a:xfrm>
          <a:prstGeom prst="rect">
            <a:avLst/>
          </a:prstGeom>
          <a:noFill/>
          <a:effectLst/>
        </p:spPr>
        <p:txBody>
          <a:bodyPr wrap="square" lIns="108000" tIns="288000" rIns="108000" bIns="36000" rtlCol="0" anchor="t">
            <a:noAutofit/>
          </a:bodyPr>
          <a:lstStyle/>
          <a:p>
            <a:pPr algn="ctr">
              <a:lnSpc>
                <a:spcPct val="74000"/>
              </a:lnSpc>
              <a:spcBef>
                <a:spcPts val="2400"/>
              </a:spcBef>
            </a:pP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“Any given video in the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[Google] index </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has about a 50 times better chance of appearing on the first page of results compared to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text.”</a:t>
            </a:r>
            <a:endPar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endParaRPr>
          </a:p>
          <a:p>
            <a:pPr algn="ctr">
              <a:lnSpc>
                <a:spcPct val="74000"/>
              </a:lnSpc>
              <a:spcBef>
                <a:spcPts val="2400"/>
              </a:spcBef>
            </a:pPr>
            <a:r>
              <a:rPr lang="en-US" sz="4000" b="1" i="1" spc="-200" dirty="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Nate </a:t>
            </a:r>
            <a:r>
              <a:rPr lang="en-US" sz="4000" b="1" i="1" spc="-200" dirty="0" smtClean="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Elliot, </a:t>
            </a:r>
            <a:r>
              <a:rPr lang="en-US" sz="4000" b="1" i="1" spc="-200" dirty="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Forrester Research</a:t>
            </a:r>
          </a:p>
        </p:txBody>
      </p:sp>
      <p:sp>
        <p:nvSpPr>
          <p:cNvPr id="5" name="Rectangle 4"/>
          <p:cNvSpPr/>
          <p:nvPr/>
        </p:nvSpPr>
        <p:spPr>
          <a:xfrm>
            <a:off x="3203043" y="4769938"/>
            <a:ext cx="2687056" cy="371196"/>
          </a:xfrm>
          <a:prstGeom prst="rect">
            <a:avLst/>
          </a:prstGeom>
        </p:spPr>
        <p:txBody>
          <a:bodyPr wrap="square" lIns="0" tIns="36000" rIns="0" bIns="36000" anchor="ctr" anchorCtr="0">
            <a:noAutofit/>
          </a:bodyPr>
          <a:lstStyle/>
          <a:p>
            <a:pPr algn="ctr">
              <a:lnSpc>
                <a:spcPct val="80000"/>
              </a:lnSpc>
            </a:pPr>
            <a:r>
              <a:rPr lang="en-US" sz="1200" spc="-60" dirty="0">
                <a:solidFill>
                  <a:schemeClr val="bg1">
                    <a:lumMod val="95000"/>
                  </a:schemeClr>
                </a:solidFill>
                <a:latin typeface="Calibri" panose="020F0502020204030204" pitchFamily="34" charset="0"/>
              </a:rPr>
              <a:t>http://blogs.forrester.com/interactive_marketing/2009/01/the-easiest-way.html</a:t>
            </a:r>
          </a:p>
        </p:txBody>
      </p:sp>
    </p:spTree>
    <p:extLst>
      <p:ext uri="{BB962C8B-B14F-4D97-AF65-F5344CB8AC3E}">
        <p14:creationId xmlns:p14="http://schemas.microsoft.com/office/powerpoint/2010/main" val="12245974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 Top Technical Issues for OTT</a:t>
            </a:r>
            <a:endParaRPr lang="en-US" dirty="0"/>
          </a:p>
        </p:txBody>
      </p:sp>
      <p:sp>
        <p:nvSpPr>
          <p:cNvPr id="5" name="Rectangle 4"/>
          <p:cNvSpPr/>
          <p:nvPr/>
        </p:nvSpPr>
        <p:spPr>
          <a:xfrm>
            <a:off x="1952708" y="888315"/>
            <a:ext cx="5105234" cy="3556832"/>
          </a:xfrm>
          <a:prstGeom prst="rect">
            <a:avLst/>
          </a:prstGeom>
          <a:solidFill>
            <a:schemeClr val="accent5">
              <a:lumMod val="60000"/>
              <a:lumOff val="40000"/>
            </a:schemeClr>
          </a:solidFill>
        </p:spPr>
        <p:txBody>
          <a:bodyPr wrap="square" lIns="72000" tIns="216000" rIns="72000" bIns="36000">
            <a:noAutofit/>
          </a:bodyPr>
          <a:lstStyle/>
          <a:p>
            <a:pPr algn="ctr">
              <a:lnSpc>
                <a:spcPct val="74000"/>
              </a:lnSpc>
            </a:pPr>
            <a:r>
              <a:rPr lang="en-US" sz="2400" dirty="0" smtClean="0">
                <a:solidFill>
                  <a:schemeClr val="bg1"/>
                </a:solidFill>
                <a:latin typeface="Calibri" panose="020F0502020204030204" pitchFamily="34" charset="0"/>
              </a:rPr>
              <a:t>Top Technical Challenges for OTT </a:t>
            </a:r>
            <a:endParaRPr lang="en-US" sz="2400" dirty="0">
              <a:solidFill>
                <a:schemeClr val="bg1"/>
              </a:solidFill>
              <a:latin typeface="Calibri" panose="020F0502020204030204" pitchFamily="34" charset="0"/>
            </a:endParaRPr>
          </a:p>
        </p:txBody>
      </p:sp>
      <p:sp>
        <p:nvSpPr>
          <p:cNvPr id="6" name="Rectangle 5"/>
          <p:cNvSpPr/>
          <p:nvPr/>
        </p:nvSpPr>
        <p:spPr>
          <a:xfrm>
            <a:off x="1933854" y="1631267"/>
            <a:ext cx="4514684"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4305300" algn="r"/>
              </a:tabLst>
            </a:pPr>
            <a:r>
              <a:rPr lang="en-US" sz="1600" b="1" dirty="0" smtClean="0">
                <a:solidFill>
                  <a:schemeClr val="accent5"/>
                </a:solidFill>
                <a:latin typeface="Calibri" panose="020F0502020204030204" pitchFamily="34" charset="0"/>
                <a:ea typeface="Segoe UI" pitchFamily="34" charset="0"/>
              </a:rPr>
              <a:t>Network Bandwidth Limitations	</a:t>
            </a:r>
            <a:r>
              <a:rPr lang="en-US" sz="1600" i="1" dirty="0" smtClean="0">
                <a:solidFill>
                  <a:schemeClr val="accent5">
                    <a:lumMod val="60000"/>
                    <a:lumOff val="40000"/>
                  </a:schemeClr>
                </a:solidFill>
                <a:latin typeface="Calibri" panose="020F0502020204030204" pitchFamily="34" charset="0"/>
                <a:ea typeface="Segoe UI" pitchFamily="34" charset="0"/>
              </a:rPr>
              <a:t>59%</a:t>
            </a:r>
            <a:endParaRPr lang="en-US" sz="1600" i="1" dirty="0" smtClean="0">
              <a:solidFill>
                <a:schemeClr val="accent5">
                  <a:lumMod val="60000"/>
                  <a:lumOff val="40000"/>
                </a:schemeClr>
              </a:solidFill>
              <a:effectLst/>
              <a:latin typeface="Calibri" panose="020F0502020204030204" pitchFamily="34" charset="0"/>
              <a:ea typeface="Segoe UI" pitchFamily="34" charset="0"/>
            </a:endParaRPr>
          </a:p>
        </p:txBody>
      </p:sp>
      <p:sp>
        <p:nvSpPr>
          <p:cNvPr id="7" name="Rectangle 6"/>
          <p:cNvSpPr/>
          <p:nvPr/>
        </p:nvSpPr>
        <p:spPr>
          <a:xfrm>
            <a:off x="1933853" y="2405239"/>
            <a:ext cx="3326305"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i="0" dirty="0" smtClean="0">
                <a:solidFill>
                  <a:schemeClr val="accent5"/>
                </a:solidFill>
                <a:effectLst/>
                <a:latin typeface="Calibri" panose="020F0502020204030204" pitchFamily="34" charset="0"/>
                <a:ea typeface="Segoe UI" pitchFamily="34" charset="0"/>
              </a:rPr>
              <a:t>Delivery Standards</a:t>
            </a:r>
            <a:endParaRPr lang="en-US" sz="1600" i="1" dirty="0" smtClean="0">
              <a:solidFill>
                <a:schemeClr val="accent5"/>
              </a:solidFill>
              <a:effectLst/>
              <a:latin typeface="Calibri" panose="020F0502020204030204" pitchFamily="34" charset="0"/>
              <a:ea typeface="Segoe UI" pitchFamily="34" charset="0"/>
            </a:endParaRPr>
          </a:p>
        </p:txBody>
      </p:sp>
      <p:sp>
        <p:nvSpPr>
          <p:cNvPr id="8" name="Rectangle 7"/>
          <p:cNvSpPr/>
          <p:nvPr/>
        </p:nvSpPr>
        <p:spPr>
          <a:xfrm>
            <a:off x="1933855" y="2784998"/>
            <a:ext cx="2503346"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5"/>
                </a:solidFill>
                <a:latin typeface="Calibri" panose="020F0502020204030204" pitchFamily="34" charset="0"/>
                <a:ea typeface="Segoe UI" pitchFamily="34" charset="0"/>
              </a:rPr>
              <a:t>Broad Device Support</a:t>
            </a:r>
            <a:endParaRPr lang="en-US" sz="1600" i="1" dirty="0" smtClean="0">
              <a:solidFill>
                <a:schemeClr val="accent5"/>
              </a:solidFill>
              <a:effectLst/>
              <a:latin typeface="Calibri" panose="020F0502020204030204" pitchFamily="34" charset="0"/>
              <a:ea typeface="Segoe UI" pitchFamily="34" charset="0"/>
            </a:endParaRPr>
          </a:p>
        </p:txBody>
      </p:sp>
      <p:sp>
        <p:nvSpPr>
          <p:cNvPr id="9" name="Rectangle 8"/>
          <p:cNvSpPr/>
          <p:nvPr/>
        </p:nvSpPr>
        <p:spPr>
          <a:xfrm>
            <a:off x="1933854" y="3164757"/>
            <a:ext cx="2228684"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3409950" algn="r"/>
              </a:tabLst>
            </a:pPr>
            <a:r>
              <a:rPr lang="en-US" sz="1600" b="1" dirty="0" smtClean="0">
                <a:solidFill>
                  <a:schemeClr val="accent5"/>
                </a:solidFill>
                <a:latin typeface="Calibri" panose="020F0502020204030204" pitchFamily="34" charset="0"/>
                <a:ea typeface="Segoe UI" pitchFamily="34" charset="0"/>
              </a:rPr>
              <a:t>Content Security</a:t>
            </a:r>
            <a:endParaRPr lang="en-US" sz="1600" i="1" dirty="0" smtClean="0">
              <a:solidFill>
                <a:schemeClr val="accent5"/>
              </a:solidFill>
              <a:effectLst/>
              <a:latin typeface="Calibri" panose="020F0502020204030204" pitchFamily="34" charset="0"/>
              <a:ea typeface="Segoe UI" pitchFamily="34" charset="0"/>
            </a:endParaRPr>
          </a:p>
        </p:txBody>
      </p:sp>
      <p:sp>
        <p:nvSpPr>
          <p:cNvPr id="10" name="Rectangle 9"/>
          <p:cNvSpPr/>
          <p:nvPr/>
        </p:nvSpPr>
        <p:spPr>
          <a:xfrm>
            <a:off x="5327181" y="2428732"/>
            <a:ext cx="429460"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48%</a:t>
            </a:r>
            <a:endParaRPr lang="en-US" sz="1600" i="1" dirty="0">
              <a:solidFill>
                <a:schemeClr val="bg1"/>
              </a:solidFill>
              <a:latin typeface="Calibri" panose="020F0502020204030204" pitchFamily="34" charset="0"/>
            </a:endParaRPr>
          </a:p>
        </p:txBody>
      </p:sp>
      <p:sp>
        <p:nvSpPr>
          <p:cNvPr id="11" name="Rectangle 10"/>
          <p:cNvSpPr/>
          <p:nvPr/>
        </p:nvSpPr>
        <p:spPr>
          <a:xfrm>
            <a:off x="4505418" y="2804006"/>
            <a:ext cx="404567"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37%</a:t>
            </a:r>
            <a:endParaRPr lang="en-US" sz="1600" i="1" dirty="0">
              <a:solidFill>
                <a:schemeClr val="bg1"/>
              </a:solidFill>
              <a:latin typeface="Calibri" panose="020F0502020204030204" pitchFamily="34" charset="0"/>
            </a:endParaRPr>
          </a:p>
        </p:txBody>
      </p:sp>
      <p:sp>
        <p:nvSpPr>
          <p:cNvPr id="13" name="Rectangle 12"/>
          <p:cNvSpPr/>
          <p:nvPr/>
        </p:nvSpPr>
        <p:spPr>
          <a:xfrm>
            <a:off x="1933855" y="2017112"/>
            <a:ext cx="3933658"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3771900" algn="r"/>
              </a:tabLst>
            </a:pPr>
            <a:r>
              <a:rPr lang="en-US" sz="1600" b="1" dirty="0" smtClean="0">
                <a:solidFill>
                  <a:schemeClr val="accent5"/>
                </a:solidFill>
                <a:latin typeface="Calibri" panose="020F0502020204030204" pitchFamily="34" charset="0"/>
                <a:ea typeface="Segoe UI" pitchFamily="34" charset="0"/>
              </a:rPr>
              <a:t>Quality of Service &amp; Experience	</a:t>
            </a:r>
            <a:r>
              <a:rPr lang="en-US" sz="1600" i="1" dirty="0" smtClean="0">
                <a:solidFill>
                  <a:schemeClr val="accent5">
                    <a:lumMod val="60000"/>
                    <a:lumOff val="40000"/>
                  </a:schemeClr>
                </a:solidFill>
                <a:latin typeface="Calibri" panose="020F0502020204030204" pitchFamily="34" charset="0"/>
                <a:ea typeface="Segoe UI" pitchFamily="34" charset="0"/>
              </a:rPr>
              <a:t>55%</a:t>
            </a:r>
            <a:endParaRPr lang="en-US" sz="1600" i="1" dirty="0" smtClean="0">
              <a:solidFill>
                <a:schemeClr val="accent5">
                  <a:lumMod val="60000"/>
                  <a:lumOff val="40000"/>
                </a:schemeClr>
              </a:solidFill>
              <a:effectLst/>
              <a:latin typeface="Calibri" panose="020F0502020204030204" pitchFamily="34" charset="0"/>
              <a:ea typeface="Segoe UI" pitchFamily="34" charset="0"/>
            </a:endParaRPr>
          </a:p>
        </p:txBody>
      </p:sp>
      <p:sp>
        <p:nvSpPr>
          <p:cNvPr id="14" name="Rectangle 13"/>
          <p:cNvSpPr/>
          <p:nvPr/>
        </p:nvSpPr>
        <p:spPr>
          <a:xfrm>
            <a:off x="4191196" y="3192735"/>
            <a:ext cx="404567"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34%</a:t>
            </a:r>
            <a:endParaRPr lang="en-US" sz="1600" i="1" dirty="0">
              <a:solidFill>
                <a:schemeClr val="bg1"/>
              </a:solidFill>
              <a:latin typeface="Calibri" panose="020F0502020204030204" pitchFamily="34" charset="0"/>
            </a:endParaRPr>
          </a:p>
        </p:txBody>
      </p:sp>
      <p:sp>
        <p:nvSpPr>
          <p:cNvPr id="15" name="Rectangle 14"/>
          <p:cNvSpPr/>
          <p:nvPr/>
        </p:nvSpPr>
        <p:spPr>
          <a:xfrm>
            <a:off x="1933854" y="3550604"/>
            <a:ext cx="1904834"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3409950" algn="r"/>
              </a:tabLst>
            </a:pPr>
            <a:r>
              <a:rPr lang="en-US" sz="1600" b="1" dirty="0" smtClean="0">
                <a:solidFill>
                  <a:schemeClr val="accent5"/>
                </a:solidFill>
                <a:latin typeface="Calibri" panose="020F0502020204030204" pitchFamily="34" charset="0"/>
                <a:ea typeface="Segoe UI" pitchFamily="34" charset="0"/>
              </a:rPr>
              <a:t>Search &amp; Discovery</a:t>
            </a:r>
            <a:endParaRPr lang="en-US" sz="1600" i="1" dirty="0" smtClean="0">
              <a:solidFill>
                <a:schemeClr val="accent5"/>
              </a:solidFill>
              <a:effectLst/>
              <a:latin typeface="Calibri" panose="020F0502020204030204" pitchFamily="34" charset="0"/>
              <a:ea typeface="Segoe UI" pitchFamily="34" charset="0"/>
            </a:endParaRPr>
          </a:p>
        </p:txBody>
      </p:sp>
      <p:sp>
        <p:nvSpPr>
          <p:cNvPr id="16" name="Rectangle 15"/>
          <p:cNvSpPr/>
          <p:nvPr/>
        </p:nvSpPr>
        <p:spPr>
          <a:xfrm>
            <a:off x="3881879" y="3578582"/>
            <a:ext cx="404567"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30%</a:t>
            </a:r>
            <a:endParaRPr lang="en-US" sz="1600" i="1" dirty="0">
              <a:solidFill>
                <a:schemeClr val="bg1"/>
              </a:solidFill>
              <a:latin typeface="Calibri" panose="020F0502020204030204" pitchFamily="34" charset="0"/>
            </a:endParaRPr>
          </a:p>
        </p:txBody>
      </p:sp>
      <p:sp>
        <p:nvSpPr>
          <p:cNvPr id="17" name="Rectangle 16"/>
          <p:cNvSpPr/>
          <p:nvPr/>
        </p:nvSpPr>
        <p:spPr>
          <a:xfrm>
            <a:off x="1933854" y="3936964"/>
            <a:ext cx="1524073"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3409950" algn="r"/>
              </a:tabLst>
            </a:pPr>
            <a:r>
              <a:rPr lang="en-US" sz="1600" b="1" dirty="0" smtClean="0">
                <a:solidFill>
                  <a:schemeClr val="accent5"/>
                </a:solidFill>
                <a:latin typeface="Calibri" panose="020F0502020204030204" pitchFamily="34" charset="0"/>
                <a:ea typeface="Segoe UI" pitchFamily="34" charset="0"/>
              </a:rPr>
              <a:t>Transcoding</a:t>
            </a:r>
            <a:endParaRPr lang="en-US" sz="1600" i="1" dirty="0" smtClean="0">
              <a:solidFill>
                <a:schemeClr val="accent5"/>
              </a:solidFill>
              <a:effectLst/>
              <a:latin typeface="Calibri" panose="020F0502020204030204" pitchFamily="34" charset="0"/>
              <a:ea typeface="Segoe UI" pitchFamily="34" charset="0"/>
            </a:endParaRPr>
          </a:p>
        </p:txBody>
      </p:sp>
      <p:sp>
        <p:nvSpPr>
          <p:cNvPr id="18" name="Rectangle 17"/>
          <p:cNvSpPr/>
          <p:nvPr/>
        </p:nvSpPr>
        <p:spPr>
          <a:xfrm>
            <a:off x="3496117" y="3964942"/>
            <a:ext cx="404567"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26%</a:t>
            </a:r>
            <a:endParaRPr lang="en-US" sz="1600" i="1" dirty="0">
              <a:solidFill>
                <a:schemeClr val="bg1"/>
              </a:solidFill>
              <a:latin typeface="Calibri" panose="020F0502020204030204" pitchFamily="34"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29152" y="133352"/>
            <a:ext cx="1505646" cy="552448"/>
          </a:xfrm>
          <a:prstGeom prst="rect">
            <a:avLst/>
          </a:prstGeom>
        </p:spPr>
      </p:pic>
      <p:sp>
        <p:nvSpPr>
          <p:cNvPr id="21" name="Rectangle 20"/>
          <p:cNvSpPr/>
          <p:nvPr/>
        </p:nvSpPr>
        <p:spPr>
          <a:xfrm>
            <a:off x="2714625" y="4766150"/>
            <a:ext cx="3924300" cy="387798"/>
          </a:xfrm>
          <a:prstGeom prst="rect">
            <a:avLst/>
          </a:prstGeom>
        </p:spPr>
        <p:txBody>
          <a:bodyPr wrap="square">
            <a:spAutoFit/>
          </a:bodyPr>
          <a:lstStyle/>
          <a:p>
            <a:pPr algn="ctr">
              <a:lnSpc>
                <a:spcPct val="80000"/>
              </a:lnSpc>
            </a:pPr>
            <a:r>
              <a:rPr lang="en-US" sz="1200" dirty="0">
                <a:solidFill>
                  <a:schemeClr val="bg1">
                    <a:lumMod val="95000"/>
                  </a:schemeClr>
                </a:solidFill>
                <a:latin typeface="Calibri" panose="020F0502020204030204" pitchFamily="34" charset="0"/>
              </a:rPr>
              <a:t>Verimatrix - OTT, A Major </a:t>
            </a:r>
            <a:r>
              <a:rPr lang="en-US" sz="1200" dirty="0" smtClean="0">
                <a:solidFill>
                  <a:schemeClr val="bg1">
                    <a:lumMod val="95000"/>
                  </a:schemeClr>
                </a:solidFill>
                <a:latin typeface="Calibri" panose="020F0502020204030204" pitchFamily="34" charset="0"/>
              </a:rPr>
              <a:t>Game-changer for Pay-TV</a:t>
            </a:r>
          </a:p>
          <a:p>
            <a:pPr algn="ctr">
              <a:lnSpc>
                <a:spcPct val="80000"/>
              </a:lnSpc>
            </a:pPr>
            <a:r>
              <a:rPr lang="en-US" sz="1200" dirty="0" smtClean="0">
                <a:solidFill>
                  <a:schemeClr val="bg1">
                    <a:lumMod val="95000"/>
                  </a:schemeClr>
                </a:solidFill>
                <a:latin typeface="Calibri" panose="020F0502020204030204" pitchFamily="34" charset="0"/>
              </a:rPr>
              <a:t>(</a:t>
            </a:r>
            <a:r>
              <a:rPr lang="en-US" sz="1200" dirty="0">
                <a:solidFill>
                  <a:schemeClr val="bg1">
                    <a:lumMod val="95000"/>
                  </a:schemeClr>
                </a:solidFill>
                <a:latin typeface="Calibri" panose="020F0502020204030204" pitchFamily="34" charset="0"/>
              </a:rPr>
              <a:t>Infographic, 13.Sep</a:t>
            </a:r>
            <a:r>
              <a:rPr lang="en-US" sz="1200" dirty="0" smtClean="0">
                <a:solidFill>
                  <a:schemeClr val="bg1">
                    <a:lumMod val="95000"/>
                  </a:schemeClr>
                </a:solidFill>
                <a:latin typeface="Calibri" panose="020F0502020204030204" pitchFamily="34" charset="0"/>
              </a:rPr>
              <a:t>)</a:t>
            </a:r>
            <a:endParaRPr lang="en-US" sz="1200" dirty="0">
              <a:solidFill>
                <a:schemeClr val="bg1">
                  <a:lumMod val="95000"/>
                </a:schemeClr>
              </a:solidFill>
              <a:latin typeface="Calibri" panose="020F0502020204030204" pitchFamily="34" charset="0"/>
            </a:endParaRPr>
          </a:p>
        </p:txBody>
      </p:sp>
    </p:spTree>
    <p:extLst>
      <p:ext uri="{BB962C8B-B14F-4D97-AF65-F5344CB8AC3E}">
        <p14:creationId xmlns:p14="http://schemas.microsoft.com/office/powerpoint/2010/main" val="32115640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500"/>
                                        <p:tgtEl>
                                          <p:spTgt spid="16"/>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3" grpId="0" animBg="1"/>
      <p:bldP spid="14" grpId="0"/>
      <p:bldP spid="15" grpId="0" animBg="1"/>
      <p:bldP spid="16" grpId="0"/>
      <p:bldP spid="17"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4625" y="4766150"/>
            <a:ext cx="3924300" cy="387798"/>
          </a:xfrm>
          <a:prstGeom prst="rect">
            <a:avLst/>
          </a:prstGeom>
        </p:spPr>
        <p:txBody>
          <a:bodyPr wrap="square">
            <a:spAutoFit/>
          </a:bodyPr>
          <a:lstStyle/>
          <a:p>
            <a:pPr algn="ctr">
              <a:lnSpc>
                <a:spcPct val="80000"/>
              </a:lnSpc>
            </a:pPr>
            <a:r>
              <a:rPr lang="en-US" sz="1200" dirty="0">
                <a:solidFill>
                  <a:schemeClr val="bg1">
                    <a:lumMod val="95000"/>
                  </a:schemeClr>
                </a:solidFill>
                <a:latin typeface="Calibri" panose="020F0502020204030204" pitchFamily="34" charset="0"/>
              </a:rPr>
              <a:t>Verimatrix - OTT, A Major </a:t>
            </a:r>
            <a:r>
              <a:rPr lang="en-US" sz="1200" dirty="0" smtClean="0">
                <a:solidFill>
                  <a:schemeClr val="bg1">
                    <a:lumMod val="95000"/>
                  </a:schemeClr>
                </a:solidFill>
                <a:latin typeface="Calibri" panose="020F0502020204030204" pitchFamily="34" charset="0"/>
              </a:rPr>
              <a:t>Game-changer for Pay-TV</a:t>
            </a:r>
          </a:p>
          <a:p>
            <a:pPr algn="ctr">
              <a:lnSpc>
                <a:spcPct val="80000"/>
              </a:lnSpc>
            </a:pPr>
            <a:r>
              <a:rPr lang="en-US" sz="1200" dirty="0" smtClean="0">
                <a:solidFill>
                  <a:schemeClr val="bg1">
                    <a:lumMod val="95000"/>
                  </a:schemeClr>
                </a:solidFill>
                <a:latin typeface="Calibri" panose="020F0502020204030204" pitchFamily="34" charset="0"/>
              </a:rPr>
              <a:t>(</a:t>
            </a:r>
            <a:r>
              <a:rPr lang="en-US" sz="1200" dirty="0">
                <a:solidFill>
                  <a:schemeClr val="bg1">
                    <a:lumMod val="95000"/>
                  </a:schemeClr>
                </a:solidFill>
                <a:latin typeface="Calibri" panose="020F0502020204030204" pitchFamily="34" charset="0"/>
              </a:rPr>
              <a:t>Infographic, 13.Sep</a:t>
            </a:r>
            <a:r>
              <a:rPr lang="en-US" sz="1200" dirty="0" smtClean="0">
                <a:solidFill>
                  <a:schemeClr val="bg1">
                    <a:lumMod val="95000"/>
                  </a:schemeClr>
                </a:solidFill>
                <a:latin typeface="Calibri" panose="020F0502020204030204" pitchFamily="34" charset="0"/>
              </a:rPr>
              <a:t>)</a:t>
            </a:r>
            <a:endParaRPr lang="en-US" sz="1200" dirty="0">
              <a:solidFill>
                <a:schemeClr val="bg1">
                  <a:lumMod val="95000"/>
                </a:schemeClr>
              </a:solidFill>
              <a:latin typeface="Calibri" panose="020F0502020204030204" pitchFamily="34" charset="0"/>
            </a:endParaRPr>
          </a:p>
        </p:txBody>
      </p:sp>
      <p:sp>
        <p:nvSpPr>
          <p:cNvPr id="2" name="Title 1"/>
          <p:cNvSpPr>
            <a:spLocks noGrp="1"/>
          </p:cNvSpPr>
          <p:nvPr>
            <p:ph type="title"/>
          </p:nvPr>
        </p:nvSpPr>
        <p:spPr/>
        <p:txBody>
          <a:bodyPr/>
          <a:lstStyle/>
          <a:p>
            <a:r>
              <a:rPr lang="en-US" dirty="0" smtClean="0"/>
              <a:t>Tactics – Top Devices for OTT</a:t>
            </a:r>
            <a:endParaRPr lang="en-US" dirty="0"/>
          </a:p>
        </p:txBody>
      </p:sp>
      <p:sp>
        <p:nvSpPr>
          <p:cNvPr id="5" name="Rectangle 4"/>
          <p:cNvSpPr/>
          <p:nvPr/>
        </p:nvSpPr>
        <p:spPr>
          <a:xfrm>
            <a:off x="2006136" y="928824"/>
            <a:ext cx="5061414" cy="3443152"/>
          </a:xfrm>
          <a:prstGeom prst="rect">
            <a:avLst/>
          </a:prstGeom>
          <a:solidFill>
            <a:schemeClr val="accent3"/>
          </a:solidFill>
        </p:spPr>
        <p:txBody>
          <a:bodyPr wrap="square" lIns="72000" tIns="252000" rIns="72000" bIns="36000">
            <a:noAutofit/>
          </a:bodyPr>
          <a:lstStyle/>
          <a:p>
            <a:pPr algn="ctr">
              <a:lnSpc>
                <a:spcPct val="70000"/>
              </a:lnSpc>
            </a:pPr>
            <a:r>
              <a:rPr lang="en-US" sz="2400" dirty="0">
                <a:solidFill>
                  <a:schemeClr val="bg1"/>
                </a:solidFill>
                <a:latin typeface="Calibri" panose="020F0502020204030204" pitchFamily="34" charset="0"/>
              </a:rPr>
              <a:t>Top Devices for OTT Development</a:t>
            </a:r>
          </a:p>
        </p:txBody>
      </p:sp>
      <p:sp>
        <p:nvSpPr>
          <p:cNvPr id="6" name="Rectangle 5"/>
          <p:cNvSpPr/>
          <p:nvPr/>
        </p:nvSpPr>
        <p:spPr>
          <a:xfrm>
            <a:off x="2004887" y="1656290"/>
            <a:ext cx="4557838"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4391025" algn="r"/>
              </a:tabLst>
            </a:pPr>
            <a:r>
              <a:rPr lang="en-US" sz="1600" b="1" i="0" dirty="0" smtClean="0">
                <a:solidFill>
                  <a:schemeClr val="accent3"/>
                </a:solidFill>
                <a:effectLst/>
                <a:latin typeface="Calibri" panose="020F0502020204030204" pitchFamily="34" charset="0"/>
                <a:ea typeface="Segoe UI" pitchFamily="34" charset="0"/>
              </a:rPr>
              <a:t>Tablets	</a:t>
            </a:r>
            <a:r>
              <a:rPr lang="en-US" sz="1600" i="1" dirty="0" smtClean="0">
                <a:solidFill>
                  <a:schemeClr val="accent3"/>
                </a:solidFill>
                <a:effectLst/>
                <a:latin typeface="Calibri" panose="020F0502020204030204" pitchFamily="34" charset="0"/>
                <a:ea typeface="Segoe UI" pitchFamily="34" charset="0"/>
              </a:rPr>
              <a:t>80%</a:t>
            </a:r>
          </a:p>
        </p:txBody>
      </p:sp>
      <p:sp>
        <p:nvSpPr>
          <p:cNvPr id="7" name="Rectangle 6"/>
          <p:cNvSpPr/>
          <p:nvPr/>
        </p:nvSpPr>
        <p:spPr>
          <a:xfrm>
            <a:off x="2004886" y="2413916"/>
            <a:ext cx="3957763"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3771900" algn="r"/>
              </a:tabLst>
            </a:pPr>
            <a:r>
              <a:rPr lang="en-US" sz="1600" b="1" i="0" dirty="0" smtClean="0">
                <a:solidFill>
                  <a:schemeClr val="accent3"/>
                </a:solidFill>
                <a:effectLst/>
                <a:latin typeface="Calibri" panose="020F0502020204030204" pitchFamily="34" charset="0"/>
                <a:ea typeface="Segoe UI" pitchFamily="34" charset="0"/>
              </a:rPr>
              <a:t>Smartphones	</a:t>
            </a:r>
            <a:r>
              <a:rPr lang="en-US" sz="1600" i="0" dirty="0" smtClean="0">
                <a:solidFill>
                  <a:schemeClr val="accent3"/>
                </a:solidFill>
                <a:effectLst/>
                <a:latin typeface="Calibri" panose="020F0502020204030204" pitchFamily="34" charset="0"/>
                <a:ea typeface="Segoe UI" pitchFamily="34" charset="0"/>
              </a:rPr>
              <a:t>71%</a:t>
            </a:r>
            <a:endParaRPr lang="en-US" sz="1600" i="1" dirty="0" smtClean="0">
              <a:solidFill>
                <a:schemeClr val="accent3"/>
              </a:solidFill>
              <a:effectLst/>
              <a:latin typeface="Calibri" panose="020F0502020204030204" pitchFamily="34" charset="0"/>
              <a:ea typeface="Segoe UI" pitchFamily="34" charset="0"/>
            </a:endParaRPr>
          </a:p>
        </p:txBody>
      </p:sp>
      <p:sp>
        <p:nvSpPr>
          <p:cNvPr id="8" name="Rectangle 7"/>
          <p:cNvSpPr/>
          <p:nvPr/>
        </p:nvSpPr>
        <p:spPr>
          <a:xfrm>
            <a:off x="2004887" y="2792729"/>
            <a:ext cx="3005263"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a:solidFill>
                  <a:schemeClr val="accent3"/>
                </a:solidFill>
                <a:latin typeface="Calibri" panose="020F0502020204030204" pitchFamily="34" charset="0"/>
                <a:ea typeface="Segoe UI" pitchFamily="34" charset="0"/>
              </a:rPr>
              <a:t>STB </a:t>
            </a:r>
            <a:r>
              <a:rPr lang="en-US" sz="1600" b="1" dirty="0" smtClean="0">
                <a:solidFill>
                  <a:schemeClr val="accent3"/>
                </a:solidFill>
                <a:latin typeface="Calibri" panose="020F0502020204030204" pitchFamily="34" charset="0"/>
                <a:ea typeface="Segoe UI" pitchFamily="34" charset="0"/>
              </a:rPr>
              <a:t>- Internet Streaming</a:t>
            </a:r>
            <a:endParaRPr lang="en-US" sz="1600" i="1" dirty="0" smtClean="0">
              <a:solidFill>
                <a:schemeClr val="accent3"/>
              </a:solidFill>
              <a:effectLst/>
              <a:latin typeface="Calibri" panose="020F0502020204030204" pitchFamily="34" charset="0"/>
              <a:ea typeface="Segoe UI" pitchFamily="34" charset="0"/>
            </a:endParaRPr>
          </a:p>
        </p:txBody>
      </p:sp>
      <p:sp>
        <p:nvSpPr>
          <p:cNvPr id="9" name="Rectangle 8"/>
          <p:cNvSpPr/>
          <p:nvPr/>
        </p:nvSpPr>
        <p:spPr>
          <a:xfrm>
            <a:off x="2004885" y="3171542"/>
            <a:ext cx="2890965"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3"/>
                </a:solidFill>
                <a:latin typeface="Calibri" panose="020F0502020204030204" pitchFamily="34" charset="0"/>
                <a:ea typeface="Segoe UI" pitchFamily="34" charset="0"/>
              </a:rPr>
              <a:t>Smart TV</a:t>
            </a:r>
            <a:endParaRPr lang="en-US" sz="1600" i="1" dirty="0" smtClean="0">
              <a:solidFill>
                <a:schemeClr val="accent3"/>
              </a:solidFill>
              <a:effectLst/>
              <a:latin typeface="Calibri" panose="020F0502020204030204" pitchFamily="34" charset="0"/>
              <a:ea typeface="Segoe UI" pitchFamily="34" charset="0"/>
            </a:endParaRPr>
          </a:p>
        </p:txBody>
      </p:sp>
      <p:sp>
        <p:nvSpPr>
          <p:cNvPr id="12" name="Rectangle 11"/>
          <p:cNvSpPr/>
          <p:nvPr/>
        </p:nvSpPr>
        <p:spPr>
          <a:xfrm>
            <a:off x="5080745" y="2816421"/>
            <a:ext cx="500905"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56%</a:t>
            </a:r>
            <a:endParaRPr lang="en-US" sz="1600" i="1" dirty="0">
              <a:solidFill>
                <a:schemeClr val="bg1"/>
              </a:solidFill>
              <a:latin typeface="Calibri" panose="020F0502020204030204" pitchFamily="34" charset="0"/>
            </a:endParaRPr>
          </a:p>
        </p:txBody>
      </p:sp>
      <p:sp>
        <p:nvSpPr>
          <p:cNvPr id="13" name="Rectangle 12"/>
          <p:cNvSpPr/>
          <p:nvPr/>
        </p:nvSpPr>
        <p:spPr>
          <a:xfrm>
            <a:off x="4964388" y="3192741"/>
            <a:ext cx="500905"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55%</a:t>
            </a:r>
            <a:endParaRPr lang="en-US" sz="1600" i="1" dirty="0">
              <a:solidFill>
                <a:schemeClr val="bg1"/>
              </a:solidFill>
              <a:latin typeface="Calibri" panose="020F0502020204030204" pitchFamily="34" charset="0"/>
            </a:endParaRPr>
          </a:p>
        </p:txBody>
      </p:sp>
      <p:sp>
        <p:nvSpPr>
          <p:cNvPr id="15" name="Rectangle 14"/>
          <p:cNvSpPr/>
          <p:nvPr/>
        </p:nvSpPr>
        <p:spPr>
          <a:xfrm>
            <a:off x="2004887" y="2036049"/>
            <a:ext cx="4025502"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3857625" algn="r"/>
              </a:tabLst>
            </a:pPr>
            <a:r>
              <a:rPr lang="en-US" sz="1600" b="1" i="0" dirty="0" smtClean="0">
                <a:solidFill>
                  <a:schemeClr val="accent3"/>
                </a:solidFill>
                <a:effectLst/>
                <a:latin typeface="Calibri" panose="020F0502020204030204" pitchFamily="34" charset="0"/>
                <a:ea typeface="Segoe UI" pitchFamily="34" charset="0"/>
              </a:rPr>
              <a:t>PC &amp; Mac	</a:t>
            </a:r>
            <a:r>
              <a:rPr lang="en-US" sz="1600" i="1" dirty="0" smtClean="0">
                <a:solidFill>
                  <a:schemeClr val="accent3"/>
                </a:solidFill>
                <a:effectLst/>
                <a:latin typeface="Calibri" panose="020F0502020204030204" pitchFamily="34" charset="0"/>
                <a:ea typeface="Segoe UI" pitchFamily="34" charset="0"/>
              </a:rPr>
              <a:t>72%</a:t>
            </a:r>
          </a:p>
        </p:txBody>
      </p:sp>
      <p:sp>
        <p:nvSpPr>
          <p:cNvPr id="17" name="Rectangle 16"/>
          <p:cNvSpPr/>
          <p:nvPr/>
        </p:nvSpPr>
        <p:spPr>
          <a:xfrm>
            <a:off x="2004886" y="3552542"/>
            <a:ext cx="2157540"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smtClean="0">
                <a:solidFill>
                  <a:schemeClr val="accent3"/>
                </a:solidFill>
                <a:latin typeface="Calibri" panose="020F0502020204030204" pitchFamily="34" charset="0"/>
                <a:ea typeface="Segoe UI" pitchFamily="34" charset="0"/>
              </a:rPr>
              <a:t>Game Consoles</a:t>
            </a:r>
            <a:endParaRPr lang="en-US" sz="1600" i="1" dirty="0" smtClean="0">
              <a:solidFill>
                <a:schemeClr val="accent3"/>
              </a:solidFill>
              <a:effectLst/>
              <a:latin typeface="Calibri" panose="020F0502020204030204" pitchFamily="34" charset="0"/>
              <a:ea typeface="Segoe UI" pitchFamily="34" charset="0"/>
            </a:endParaRPr>
          </a:p>
        </p:txBody>
      </p:sp>
      <p:sp>
        <p:nvSpPr>
          <p:cNvPr id="18" name="Rectangle 17"/>
          <p:cNvSpPr/>
          <p:nvPr/>
        </p:nvSpPr>
        <p:spPr>
          <a:xfrm>
            <a:off x="4221438" y="3573741"/>
            <a:ext cx="500905"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41%</a:t>
            </a:r>
            <a:endParaRPr lang="en-US" sz="1600" i="1" dirty="0">
              <a:solidFill>
                <a:schemeClr val="bg1"/>
              </a:solidFill>
              <a:latin typeface="Calibri" panose="020F0502020204030204" pitchFamily="34" charset="0"/>
            </a:endParaRPr>
          </a:p>
        </p:txBody>
      </p:sp>
      <p:sp>
        <p:nvSpPr>
          <p:cNvPr id="19" name="Rectangle 18"/>
          <p:cNvSpPr/>
          <p:nvPr/>
        </p:nvSpPr>
        <p:spPr>
          <a:xfrm>
            <a:off x="2004885" y="3924017"/>
            <a:ext cx="1509839" cy="302179"/>
          </a:xfrm>
          <a:prstGeom prst="rect">
            <a:avLst/>
          </a:prstGeom>
          <a:solidFill>
            <a:srgbClr val="F0F8F8"/>
          </a:solidFill>
          <a:ln>
            <a:noFill/>
          </a:ln>
        </p:spPr>
        <p:txBody>
          <a:bodyPr vert="horz" wrap="square" lIns="72000" tIns="0" rIns="0" bIns="0" rtlCol="0" anchor="ctr">
            <a:noAutofit/>
          </a:bodyPr>
          <a:lstStyle/>
          <a:p>
            <a:pPr>
              <a:lnSpc>
                <a:spcPct val="80000"/>
              </a:lnSpc>
              <a:tabLst>
                <a:tab pos="1792288" algn="r"/>
              </a:tabLst>
            </a:pPr>
            <a:r>
              <a:rPr lang="en-US" sz="1600" b="1" dirty="0">
                <a:solidFill>
                  <a:schemeClr val="accent3"/>
                </a:solidFill>
                <a:latin typeface="Calibri" panose="020F0502020204030204" pitchFamily="34" charset="0"/>
                <a:ea typeface="Segoe UI" pitchFamily="34" charset="0"/>
              </a:rPr>
              <a:t>STB </a:t>
            </a:r>
            <a:r>
              <a:rPr lang="en-US" sz="1600" b="1" dirty="0" smtClean="0">
                <a:solidFill>
                  <a:schemeClr val="accent3"/>
                </a:solidFill>
                <a:latin typeface="Calibri" panose="020F0502020204030204" pitchFamily="34" charset="0"/>
                <a:ea typeface="Segoe UI" pitchFamily="34" charset="0"/>
              </a:rPr>
              <a:t>- Traditional</a:t>
            </a:r>
            <a:endParaRPr lang="en-US" sz="1600" i="1" dirty="0" smtClean="0">
              <a:solidFill>
                <a:schemeClr val="accent3"/>
              </a:solidFill>
              <a:effectLst/>
              <a:latin typeface="Calibri" panose="020F0502020204030204" pitchFamily="34" charset="0"/>
              <a:ea typeface="Segoe UI" pitchFamily="34" charset="0"/>
            </a:endParaRPr>
          </a:p>
        </p:txBody>
      </p:sp>
      <p:sp>
        <p:nvSpPr>
          <p:cNvPr id="20" name="Rectangle 19"/>
          <p:cNvSpPr/>
          <p:nvPr/>
        </p:nvSpPr>
        <p:spPr>
          <a:xfrm>
            <a:off x="3602313" y="3954741"/>
            <a:ext cx="500905" cy="246221"/>
          </a:xfrm>
          <a:prstGeom prst="rect">
            <a:avLst/>
          </a:prstGeom>
        </p:spPr>
        <p:txBody>
          <a:bodyPr wrap="square" lIns="0" tIns="0" rIns="0" bIns="0">
            <a:spAutoFit/>
          </a:bodyPr>
          <a:lstStyle/>
          <a:p>
            <a:r>
              <a:rPr lang="en-US" sz="1600" i="1" dirty="0" smtClean="0">
                <a:solidFill>
                  <a:schemeClr val="bg1"/>
                </a:solidFill>
                <a:latin typeface="Calibri" panose="020F0502020204030204" pitchFamily="34" charset="0"/>
                <a:ea typeface="Segoe UI" pitchFamily="34" charset="0"/>
              </a:rPr>
              <a:t>29%</a:t>
            </a:r>
            <a:endParaRPr lang="en-US" sz="1600" i="1" dirty="0">
              <a:solidFill>
                <a:schemeClr val="bg1"/>
              </a:solidFill>
              <a:latin typeface="Calibri" panose="020F0502020204030204" pitchFamily="34" charset="0"/>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29152" y="133352"/>
            <a:ext cx="1505646" cy="552448"/>
          </a:xfrm>
          <a:prstGeom prst="rect">
            <a:avLst/>
          </a:prstGeom>
        </p:spPr>
      </p:pic>
    </p:spTree>
    <p:extLst>
      <p:ext uri="{BB962C8B-B14F-4D97-AF65-F5344CB8AC3E}">
        <p14:creationId xmlns:p14="http://schemas.microsoft.com/office/powerpoint/2010/main" val="23689498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left)">
                                      <p:cBhvr>
                                        <p:cTn id="38" dur="500"/>
                                        <p:tgtEl>
                                          <p:spTgt spid="19"/>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left)">
                                      <p:cBhvr>
                                        <p:cTn id="4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p:bldP spid="13" grpId="0"/>
      <p:bldP spid="15" grpId="0" animBg="1"/>
      <p:bldP spid="17" grpId="0" animBg="1"/>
      <p:bldP spid="18" grpId="0"/>
      <p:bldP spid="19" grpId="0" animBg="1"/>
      <p:bldP spid="20" grpId="0"/>
    </p:bldLst>
  </p:timing>
</p:sld>
</file>

<file path=ppt/theme/theme1.xml><?xml version="1.0" encoding="utf-8"?>
<a:theme xmlns:a="http://schemas.openxmlformats.org/drawingml/2006/main" name="Gabriel Dusil">
  <a:themeElements>
    <a:clrScheme name="Custom 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ED9E5"/>
      </a:hlink>
      <a:folHlink>
        <a:srgbClr val="00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alpha val="20000"/>
          </a:schemeClr>
        </a:solidFill>
        <a:ln>
          <a:solidFill>
            <a:schemeClr val="accent1"/>
          </a:solidFill>
        </a:ln>
      </a:spPr>
      <a:bodyPr vert="horz" wrap="square" lIns="0" tIns="0" rIns="0" bIns="0" rtlCol="0" anchor="ctr">
        <a:noAutofit/>
      </a:bodyPr>
      <a:lstStyle>
        <a:defPPr algn="r">
          <a:lnSpc>
            <a:spcPct val="80000"/>
          </a:lnSpc>
          <a:defRPr sz="2400" b="0" i="0" dirty="0" smtClean="0">
            <a:solidFill>
              <a:schemeClr val="accent5">
                <a:lumMod val="50000"/>
              </a:schemeClr>
            </a:solidFill>
            <a:effectLst/>
            <a:ea typeface="Segoe UI" pitchFamily="34" charset="0"/>
          </a:defRPr>
        </a:defPPr>
      </a:lstStyle>
    </a:spDef>
    <a:lnDef>
      <a:spPr>
        <a:ln w="3175">
          <a:solidFill>
            <a:schemeClr val="accent1">
              <a:lumMod val="60000"/>
              <a:lumOff val="40000"/>
              <a:alpha val="40000"/>
            </a:schemeClr>
          </a:solidFill>
          <a:tailEnd type="none" w="sm" len="med"/>
        </a:ln>
        <a:effectLst/>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ctr">
          <a:lnSpc>
            <a:spcPct val="85000"/>
          </a:lnSpc>
          <a:defRPr sz="1100" b="1" dirty="0" smtClean="0">
            <a:solidFill>
              <a:schemeClr val="bg1"/>
            </a:solidFill>
            <a:latin typeface="+mj-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Gabriel Dusil</Template>
  <TotalTime>17333</TotalTime>
  <Words>924</Words>
  <Application>Microsoft Office PowerPoint</Application>
  <PresentationFormat>On-screen Show (16:9)</PresentationFormat>
  <Paragraphs>206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Gabriel Dusil</vt:lpstr>
      <vt:lpstr>Entertainment Streaming Strategies </vt:lpstr>
      <vt:lpstr>Entertainment Streaming Strategies   Download the Recorded Video Presentation or the Native PowerPoint Slides, here:  • http://dusil.com/</vt:lpstr>
      <vt:lpstr>Agenda - COBS</vt:lpstr>
      <vt:lpstr>Strategy – Significant for Business</vt:lpstr>
      <vt:lpstr>PowerPoint Presentation</vt:lpstr>
      <vt:lpstr>PowerPoint Presentation</vt:lpstr>
      <vt:lpstr>PowerPoint Presentation</vt:lpstr>
      <vt:lpstr>Tactics – Top Technical Issues for OTT</vt:lpstr>
      <vt:lpstr>Tactics – Top Devices for OTT</vt:lpstr>
      <vt:lpstr>Strategy – Most Important OTT Services</vt:lpstr>
      <vt:lpstr>Tactics – Top OTT Technologies</vt:lpstr>
      <vt:lpstr>Tactics – Top Security Technologies</vt:lpstr>
      <vt:lpstr>Strategy – Enterprise Opportunities</vt:lpstr>
      <vt:lpstr>Agenda - COBS</vt:lpstr>
      <vt:lpstr>PowerPoint Presentation</vt:lpstr>
      <vt:lpstr>Synopsis –  Entertainment Streaming Strategies</vt:lpstr>
      <vt:lpstr>Tags –  Entertainment Streaming  Strategies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Gabriel Dusil - Master</dc:title>
  <dc:creator>Gabriel Dusil</dc:creator>
  <cp:lastModifiedBy>Gabriel Dusil</cp:lastModifiedBy>
  <cp:revision>1801</cp:revision>
  <dcterms:created xsi:type="dcterms:W3CDTF">2013-04-29T14:53:51Z</dcterms:created>
  <dcterms:modified xsi:type="dcterms:W3CDTF">2015-01-22T20:54:57Z</dcterms:modified>
</cp:coreProperties>
</file>