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0.jpg" ContentType="image/jpeg"/>
  <Override PartName="/ppt/media/image21.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133" r:id="rId2"/>
    <p:sldId id="2144" r:id="rId3"/>
    <p:sldId id="2102" r:id="rId4"/>
    <p:sldId id="2103" r:id="rId5"/>
    <p:sldId id="2104" r:id="rId6"/>
    <p:sldId id="2105" r:id="rId7"/>
    <p:sldId id="2168" r:id="rId8"/>
    <p:sldId id="2166" r:id="rId9"/>
    <p:sldId id="2167" r:id="rId10"/>
    <p:sldId id="2106" r:id="rId11"/>
    <p:sldId id="2107" r:id="rId12"/>
    <p:sldId id="2108" r:id="rId13"/>
    <p:sldId id="2109" r:id="rId14"/>
    <p:sldId id="2110" r:id="rId15"/>
    <p:sldId id="2111" r:id="rId16"/>
    <p:sldId id="2112" r:id="rId17"/>
    <p:sldId id="2113" r:id="rId18"/>
    <p:sldId id="2134" r:id="rId19"/>
    <p:sldId id="2158" r:id="rId20"/>
    <p:sldId id="2141"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0F8F8"/>
    <a:srgbClr val="003300"/>
    <a:srgbClr val="500000"/>
    <a:srgbClr val="83BC7A"/>
    <a:srgbClr val="339933"/>
    <a:srgbClr val="6C4800"/>
    <a:srgbClr val="663300"/>
    <a:srgbClr val="996600"/>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3464" autoAdjust="0"/>
    <p:restoredTop sz="77839" autoAdjust="0"/>
  </p:normalViewPr>
  <p:slideViewPr>
    <p:cSldViewPr snapToGrid="0">
      <p:cViewPr>
        <p:scale>
          <a:sx n="110" d="100"/>
          <a:sy n="110" d="100"/>
        </p:scale>
        <p:origin x="-1518" y="-198"/>
      </p:cViewPr>
      <p:guideLst>
        <p:guide orient="horz" pos="1620"/>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20Dusil,%20Gabriel\Employment\Visual%20Unity\Management%20-%20Visual%20Unity%20(Master,%20v0.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20Dusil,%20Gabriel\Employment\Visual%20Unity\Management%20-%20Visual%20Unity%20(Master,%20v1.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B!%20Dusil,%20Gabriel\Employment\Visual%20Unity\Management%20-%20Gabriel%20Dusil%20(Keynote&#8482;,%20v1.9).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A!%20Dusil,%20Gabriel\Employment\Visual%20Unity\Management%20-%20Visual%20Unity%20(Master,%20v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A!%20Dusil,%20Gabriel\Employment\Visual%20Unity\Management%20-%20Visual%20Unity%20(Master,%20v0.7).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A!%20Dusil,%20Gabriel\Employment\Visual%20Unity\Management%20-%20Visual%20Unity%20(Master,%20v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3932846159572"/>
          <c:y val="0.12279583875162549"/>
          <c:w val="0.49470899372930122"/>
          <c:h val="0.946037089940308"/>
        </c:manualLayout>
      </c:layout>
      <c:doughnutChart>
        <c:varyColors val="1"/>
        <c:ser>
          <c:idx val="0"/>
          <c:order val="0"/>
          <c:spPr>
            <a:effectLst>
              <a:innerShdw blurRad="38100" dist="12700" dir="13500000">
                <a:prstClr val="black">
                  <a:alpha val="80000"/>
                </a:prstClr>
              </a:innerShdw>
            </a:effectLst>
          </c:spPr>
          <c:dPt>
            <c:idx val="0"/>
            <c:bubble3D val="0"/>
            <c:spPr>
              <a:solidFill>
                <a:schemeClr val="accent3">
                  <a:lumMod val="60000"/>
                  <a:lumOff val="40000"/>
                </a:schemeClr>
              </a:solidFill>
              <a:effectLst>
                <a:innerShdw blurRad="38100" dist="12700" dir="13500000">
                  <a:prstClr val="black">
                    <a:alpha val="80000"/>
                  </a:prstClr>
                </a:innerShdw>
              </a:effectLst>
            </c:spPr>
          </c:dPt>
          <c:dPt>
            <c:idx val="1"/>
            <c:bubble3D val="0"/>
            <c:spPr>
              <a:solidFill>
                <a:schemeClr val="accent2">
                  <a:lumMod val="60000"/>
                  <a:lumOff val="40000"/>
                </a:schemeClr>
              </a:solidFill>
              <a:effectLst>
                <a:innerShdw blurRad="38100" dist="12700" dir="13500000">
                  <a:prstClr val="black">
                    <a:alpha val="80000"/>
                  </a:prstClr>
                </a:innerShdw>
              </a:effectLst>
            </c:spPr>
          </c:dPt>
          <c:dPt>
            <c:idx val="2"/>
            <c:bubble3D val="0"/>
            <c:spPr>
              <a:solidFill>
                <a:schemeClr val="accent1">
                  <a:lumMod val="60000"/>
                  <a:lumOff val="40000"/>
                </a:schemeClr>
              </a:solidFill>
              <a:effectLst>
                <a:innerShdw blurRad="38100" dist="12700" dir="13500000">
                  <a:prstClr val="black">
                    <a:alpha val="80000"/>
                  </a:prstClr>
                </a:innerShdw>
              </a:effectLst>
            </c:spPr>
          </c:dPt>
          <c:dPt>
            <c:idx val="3"/>
            <c:bubble3D val="0"/>
            <c:spPr>
              <a:solidFill>
                <a:schemeClr val="accent5">
                  <a:lumMod val="60000"/>
                  <a:lumOff val="40000"/>
                </a:schemeClr>
              </a:solidFill>
              <a:effectLst>
                <a:innerShdw blurRad="38100" dist="12700" dir="13500000">
                  <a:prstClr val="black">
                    <a:alpha val="80000"/>
                  </a:prstClr>
                </a:innerShdw>
              </a:effectLst>
            </c:spPr>
          </c:dPt>
          <c:dPt>
            <c:idx val="4"/>
            <c:bubble3D val="0"/>
            <c:spPr>
              <a:solidFill>
                <a:schemeClr val="accent5">
                  <a:lumMod val="60000"/>
                  <a:lumOff val="40000"/>
                </a:schemeClr>
              </a:solidFill>
              <a:effectLst>
                <a:innerShdw blurRad="38100" dist="12700" dir="13500000">
                  <a:prstClr val="black">
                    <a:alpha val="80000"/>
                  </a:prstClr>
                </a:innerShdw>
              </a:effectLst>
            </c:spPr>
          </c:dPt>
          <c:dLbls>
            <c:dLbl>
              <c:idx val="0"/>
              <c:layout>
                <c:manualLayout>
                  <c:x val="0.21710660558293279"/>
                  <c:y val="5.7190062043183075E-2"/>
                </c:manualLayout>
              </c:layout>
              <c:tx>
                <c:rich>
                  <a:bodyPr/>
                  <a:lstStyle/>
                  <a:p>
                    <a:pPr>
                      <a:lnSpc>
                        <a:spcPct val="80000"/>
                      </a:lnSpc>
                      <a:defRPr sz="1600">
                        <a:solidFill>
                          <a:schemeClr val="accent3">
                            <a:lumMod val="50000"/>
                          </a:schemeClr>
                        </a:solidFill>
                      </a:defRPr>
                    </a:pPr>
                    <a:r>
                      <a:rPr lang="en-US" sz="1600" dirty="0">
                        <a:latin typeface="Calibri" panose="020F0502020204030204" pitchFamily="34" charset="0"/>
                      </a:rPr>
                      <a:t>Increased Spending
22%</a:t>
                    </a:r>
                    <a:endParaRPr lang="en-US" dirty="0">
                      <a:latin typeface="Calibri" panose="020F0502020204030204" pitchFamily="34" charset="0"/>
                    </a:endParaRPr>
                  </a:p>
                </c:rich>
              </c:tx>
              <c:spPr/>
              <c:showLegendKey val="0"/>
              <c:showVal val="1"/>
              <c:showCatName val="1"/>
              <c:showSerName val="0"/>
              <c:showPercent val="0"/>
              <c:showBubbleSize val="0"/>
              <c:separator>
</c:separator>
            </c:dLbl>
            <c:dLbl>
              <c:idx val="1"/>
              <c:layout>
                <c:manualLayout>
                  <c:x val="0.42319440129139435"/>
                  <c:y val="-6.2624368705960623E-2"/>
                </c:manualLayout>
              </c:layout>
              <c:tx>
                <c:rich>
                  <a:bodyPr/>
                  <a:lstStyle/>
                  <a:p>
                    <a:pPr>
                      <a:lnSpc>
                        <a:spcPct val="80000"/>
                      </a:lnSpc>
                      <a:defRPr sz="1600">
                        <a:solidFill>
                          <a:schemeClr val="accent2">
                            <a:lumMod val="50000"/>
                          </a:schemeClr>
                        </a:solidFill>
                      </a:defRPr>
                    </a:pPr>
                    <a:r>
                      <a:rPr lang="en-US" sz="1600" dirty="0">
                        <a:latin typeface="Calibri" panose="020F0502020204030204" pitchFamily="34" charset="0"/>
                      </a:rPr>
                      <a:t>Spending Unchanged
63%</a:t>
                    </a:r>
                    <a:endParaRPr lang="en-US" dirty="0">
                      <a:latin typeface="Calibri" panose="020F0502020204030204" pitchFamily="34" charset="0"/>
                    </a:endParaRPr>
                  </a:p>
                </c:rich>
              </c:tx>
              <c:spPr/>
              <c:showLegendKey val="0"/>
              <c:showVal val="1"/>
              <c:showCatName val="1"/>
              <c:showSerName val="0"/>
              <c:showPercent val="0"/>
              <c:showBubbleSize val="0"/>
              <c:separator>
</c:separator>
            </c:dLbl>
            <c:dLbl>
              <c:idx val="2"/>
              <c:layout>
                <c:manualLayout>
                  <c:x val="0.15161977930902698"/>
                  <c:y val="-1.5944597332688177E-2"/>
                </c:manualLayout>
              </c:layout>
              <c:tx>
                <c:rich>
                  <a:bodyPr/>
                  <a:lstStyle/>
                  <a:p>
                    <a:pPr>
                      <a:lnSpc>
                        <a:spcPct val="80000"/>
                      </a:lnSpc>
                      <a:defRPr sz="1600">
                        <a:solidFill>
                          <a:schemeClr val="accent1">
                            <a:lumMod val="50000"/>
                          </a:schemeClr>
                        </a:solidFill>
                      </a:defRPr>
                    </a:pPr>
                    <a:r>
                      <a:rPr lang="en-US" sz="1600" dirty="0">
                        <a:latin typeface="Calibri" panose="020F0502020204030204" pitchFamily="34" charset="0"/>
                      </a:rPr>
                      <a:t>Reduced Spending
8%</a:t>
                    </a:r>
                    <a:endParaRPr lang="en-US" dirty="0">
                      <a:latin typeface="Calibri" panose="020F0502020204030204" pitchFamily="34" charset="0"/>
                    </a:endParaRPr>
                  </a:p>
                </c:rich>
              </c:tx>
              <c:spPr/>
              <c:showLegendKey val="0"/>
              <c:showVal val="1"/>
              <c:showCatName val="1"/>
              <c:showSerName val="0"/>
              <c:showPercent val="0"/>
              <c:showBubbleSize val="0"/>
              <c:separator>
</c:separator>
            </c:dLbl>
            <c:dLbl>
              <c:idx val="3"/>
              <c:layout>
                <c:manualLayout>
                  <c:x val="0.15512230510488134"/>
                  <c:y val="5.6404270118244774E-2"/>
                </c:manualLayout>
              </c:layout>
              <c:tx>
                <c:rich>
                  <a:bodyPr/>
                  <a:lstStyle/>
                  <a:p>
                    <a:pPr>
                      <a:lnSpc>
                        <a:spcPct val="80000"/>
                      </a:lnSpc>
                      <a:defRPr sz="1600">
                        <a:solidFill>
                          <a:schemeClr val="accent5">
                            <a:lumMod val="50000"/>
                          </a:schemeClr>
                        </a:solidFill>
                      </a:defRPr>
                    </a:pPr>
                    <a:r>
                      <a:rPr lang="en-US" sz="1600" dirty="0">
                        <a:latin typeface="Calibri" panose="020F0502020204030204" pitchFamily="34" charset="0"/>
                      </a:rPr>
                      <a:t>Eliminated Spending
7%</a:t>
                    </a:r>
                    <a:endParaRPr lang="en-US" dirty="0">
                      <a:latin typeface="Calibri" panose="020F0502020204030204" pitchFamily="34" charset="0"/>
                    </a:endParaRPr>
                  </a:p>
                </c:rich>
              </c:tx>
              <c:spPr/>
              <c:showLegendKey val="0"/>
              <c:showVal val="1"/>
              <c:showCatName val="1"/>
              <c:showSerName val="0"/>
              <c:showPercent val="0"/>
              <c:showBubbleSize val="0"/>
              <c:separator>
</c:separator>
            </c:dLbl>
            <c:txPr>
              <a:bodyPr/>
              <a:lstStyle/>
              <a:p>
                <a:pPr>
                  <a:lnSpc>
                    <a:spcPct val="80000"/>
                  </a:lnSpc>
                  <a:defRPr sz="1600"/>
                </a:pPr>
                <a:endParaRPr lang="en-US"/>
              </a:p>
            </c:txPr>
            <c:showLegendKey val="0"/>
            <c:showVal val="1"/>
            <c:showCatName val="1"/>
            <c:showSerName val="0"/>
            <c:showPercent val="0"/>
            <c:showBubbleSize val="0"/>
            <c:separator>
</c:separator>
            <c:showLeaderLines val="1"/>
          </c:dLbls>
          <c:cat>
            <c:strRef>
              <c:f>'Subscription Changes'!$A$4:$A$7</c:f>
              <c:strCache>
                <c:ptCount val="4"/>
                <c:pt idx="0">
                  <c:v>Increased Spending</c:v>
                </c:pt>
                <c:pt idx="1">
                  <c:v>Spending Unchanged</c:v>
                </c:pt>
                <c:pt idx="2">
                  <c:v>Reduced Spending</c:v>
                </c:pt>
                <c:pt idx="3">
                  <c:v>Eliminated Spending</c:v>
                </c:pt>
              </c:strCache>
            </c:strRef>
          </c:cat>
          <c:val>
            <c:numRef>
              <c:f>'Subscription Changes'!$B$4:$B$7</c:f>
              <c:numCache>
                <c:formatCode>0%</c:formatCode>
                <c:ptCount val="4"/>
                <c:pt idx="0">
                  <c:v>0.22</c:v>
                </c:pt>
                <c:pt idx="1">
                  <c:v>0.63</c:v>
                </c:pt>
                <c:pt idx="2">
                  <c:v>0.08</c:v>
                </c:pt>
                <c:pt idx="3">
                  <c:v>7.0000000000000007E-2</c:v>
                </c:pt>
              </c:numCache>
            </c:numRef>
          </c:val>
        </c:ser>
        <c:dLbls>
          <c:showLegendKey val="0"/>
          <c:showVal val="1"/>
          <c:showCatName val="0"/>
          <c:showSerName val="0"/>
          <c:showPercent val="0"/>
          <c:showBubbleSize val="0"/>
          <c:showLeaderLines val="1"/>
        </c:dLbls>
        <c:firstSliceAng val="122"/>
        <c:holeSize val="57"/>
      </c:doughnutChart>
      <c:spPr>
        <a:noFill/>
      </c:spPr>
    </c:plotArea>
    <c:plotVisOnly val="1"/>
    <c:dispBlanksAs val="gap"/>
    <c:showDLblsOverMax val="0"/>
  </c:chart>
  <c:spPr>
    <a:noFill/>
    <a:ln>
      <a:noFill/>
    </a:ln>
  </c:spPr>
  <c:txPr>
    <a:bodyPr/>
    <a:lstStyle/>
    <a:p>
      <a:pPr>
        <a:lnSpc>
          <a:spcPct val="80000"/>
        </a:lnSpc>
        <a:defRPr sz="1400" b="1">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27135423861488E-2"/>
          <c:y val="0.19109845311889206"/>
          <c:w val="0.89471490823058353"/>
          <c:h val="0.66371005751940582"/>
        </c:manualLayout>
      </c:layout>
      <c:barChart>
        <c:barDir val="bar"/>
        <c:grouping val="clustered"/>
        <c:varyColors val="0"/>
        <c:ser>
          <c:idx val="0"/>
          <c:order val="0"/>
          <c:spPr>
            <a:gradFill flip="none" rotWithShape="1">
              <a:gsLst>
                <a:gs pos="0">
                  <a:schemeClr val="accent1">
                    <a:lumMod val="60000"/>
                    <a:lumOff val="40000"/>
                  </a:schemeClr>
                </a:gs>
                <a:gs pos="100000">
                  <a:schemeClr val="accent5">
                    <a:lumMod val="60000"/>
                    <a:lumOff val="40000"/>
                  </a:schemeClr>
                </a:gs>
              </a:gsLst>
              <a:lin ang="2700000" scaled="1"/>
              <a:tileRect/>
            </a:gradFill>
            <a:ln>
              <a:noFill/>
            </a:ln>
            <a:effectLst>
              <a:innerShdw blurRad="38100" dist="12700" dir="13500000">
                <a:prstClr val="black">
                  <a:alpha val="80000"/>
                </a:prstClr>
              </a:innerShdw>
            </a:effectLst>
          </c:spPr>
          <c:invertIfNegative val="0"/>
          <c:dPt>
            <c:idx val="0"/>
            <c:invertIfNegative val="0"/>
            <c:bubble3D val="0"/>
            <c:spPr>
              <a:solidFill>
                <a:schemeClr val="accent5">
                  <a:lumMod val="60000"/>
                  <a:lumOff val="40000"/>
                </a:schemeClr>
              </a:solidFill>
              <a:ln>
                <a:noFill/>
              </a:ln>
              <a:effectLst>
                <a:innerShdw blurRad="38100" dist="12700" dir="13500000">
                  <a:prstClr val="black">
                    <a:alpha val="80000"/>
                  </a:prstClr>
                </a:innerShdw>
              </a:effectLst>
            </c:spPr>
          </c:dPt>
          <c:dPt>
            <c:idx val="1"/>
            <c:invertIfNegative val="0"/>
            <c:bubble3D val="0"/>
            <c:spPr>
              <a:solidFill>
                <a:schemeClr val="accent1">
                  <a:lumMod val="60000"/>
                  <a:lumOff val="40000"/>
                </a:schemeClr>
              </a:solidFill>
              <a:ln>
                <a:noFill/>
              </a:ln>
              <a:effectLst>
                <a:innerShdw blurRad="38100" dist="12700" dir="13500000">
                  <a:prstClr val="black">
                    <a:alpha val="80000"/>
                  </a:prstClr>
                </a:innerShdw>
              </a:effectLst>
            </c:spPr>
          </c:dPt>
          <c:dPt>
            <c:idx val="2"/>
            <c:invertIfNegative val="0"/>
            <c:bubble3D val="0"/>
            <c:spPr>
              <a:solidFill>
                <a:schemeClr val="accent5">
                  <a:lumMod val="60000"/>
                  <a:lumOff val="40000"/>
                </a:schemeClr>
              </a:solidFill>
              <a:ln>
                <a:noFill/>
              </a:ln>
              <a:effectLst>
                <a:innerShdw blurRad="38100" dist="12700" dir="13500000">
                  <a:prstClr val="black">
                    <a:alpha val="80000"/>
                  </a:prstClr>
                </a:innerShdw>
              </a:effectLst>
            </c:spPr>
          </c:dPt>
          <c:dPt>
            <c:idx val="3"/>
            <c:invertIfNegative val="0"/>
            <c:bubble3D val="0"/>
            <c:spPr>
              <a:solidFill>
                <a:schemeClr val="accent1">
                  <a:lumMod val="60000"/>
                  <a:lumOff val="40000"/>
                </a:schemeClr>
              </a:solidFill>
              <a:ln>
                <a:noFill/>
              </a:ln>
              <a:effectLst>
                <a:innerShdw blurRad="38100" dist="12700" dir="13500000">
                  <a:prstClr val="black">
                    <a:alpha val="80000"/>
                  </a:prstClr>
                </a:innerShdw>
              </a:effectLst>
            </c:spPr>
          </c:dPt>
          <c:cat>
            <c:strRef>
              <c:f>'Subscription Changes'!$D$4:$D$7</c:f>
              <c:strCache>
                <c:ptCount val="4"/>
                <c:pt idx="0">
                  <c:v>Saving Money</c:v>
                </c:pt>
                <c:pt idx="1">
                  <c:v>Not Watching Enough TV</c:v>
                </c:pt>
                <c:pt idx="2">
                  <c:v>Only Using Internet Services</c:v>
                </c:pt>
                <c:pt idx="3">
                  <c:v>No Suitable Packages</c:v>
                </c:pt>
              </c:strCache>
            </c:strRef>
          </c:cat>
          <c:val>
            <c:numRef>
              <c:f>'Subscription Changes'!$E$4:$E$7</c:f>
              <c:numCache>
                <c:formatCode>0%</c:formatCode>
                <c:ptCount val="4"/>
                <c:pt idx="0">
                  <c:v>0.56000000000000005</c:v>
                </c:pt>
                <c:pt idx="1">
                  <c:v>0.42</c:v>
                </c:pt>
                <c:pt idx="2">
                  <c:v>0.16</c:v>
                </c:pt>
                <c:pt idx="3">
                  <c:v>0.12</c:v>
                </c:pt>
              </c:numCache>
            </c:numRef>
          </c:val>
        </c:ser>
        <c:dLbls>
          <c:showLegendKey val="0"/>
          <c:showVal val="0"/>
          <c:showCatName val="0"/>
          <c:showSerName val="0"/>
          <c:showPercent val="0"/>
          <c:showBubbleSize val="0"/>
        </c:dLbls>
        <c:gapWidth val="26"/>
        <c:overlap val="45"/>
        <c:axId val="379400960"/>
        <c:axId val="379402496"/>
      </c:barChart>
      <c:catAx>
        <c:axId val="379400960"/>
        <c:scaling>
          <c:orientation val="maxMin"/>
        </c:scaling>
        <c:delete val="1"/>
        <c:axPos val="l"/>
        <c:majorTickMark val="none"/>
        <c:minorTickMark val="none"/>
        <c:tickLblPos val="nextTo"/>
        <c:crossAx val="379402496"/>
        <c:crosses val="autoZero"/>
        <c:auto val="0"/>
        <c:lblAlgn val="ctr"/>
        <c:lblOffset val="0"/>
        <c:noMultiLvlLbl val="0"/>
      </c:catAx>
      <c:valAx>
        <c:axId val="379402496"/>
        <c:scaling>
          <c:orientation val="minMax"/>
          <c:max val="0.58000000000000007"/>
          <c:min val="0"/>
        </c:scaling>
        <c:delete val="0"/>
        <c:axPos val="t"/>
        <c:majorGridlines>
          <c:spPr>
            <a:ln>
              <a:gradFill flip="none" rotWithShape="1">
                <a:gsLst>
                  <a:gs pos="0">
                    <a:schemeClr val="accent1">
                      <a:lumMod val="60000"/>
                      <a:lumOff val="40000"/>
                    </a:schemeClr>
                  </a:gs>
                  <a:gs pos="100000">
                    <a:schemeClr val="bg1"/>
                  </a:gs>
                </a:gsLst>
                <a:lin ang="16200000" scaled="1"/>
                <a:tileRect/>
              </a:gradFill>
            </a:ln>
          </c:spPr>
        </c:majorGridlines>
        <c:numFmt formatCode="0%" sourceLinked="1"/>
        <c:majorTickMark val="out"/>
        <c:minorTickMark val="none"/>
        <c:tickLblPos val="high"/>
        <c:spPr>
          <a:ln>
            <a:noFill/>
          </a:ln>
        </c:spPr>
        <c:txPr>
          <a:bodyPr/>
          <a:lstStyle/>
          <a:p>
            <a:pPr>
              <a:defRPr>
                <a:solidFill>
                  <a:schemeClr val="bg1">
                    <a:lumMod val="50000"/>
                  </a:schemeClr>
                </a:solidFill>
              </a:defRPr>
            </a:pPr>
            <a:endParaRPr lang="en-US"/>
          </a:p>
        </c:txPr>
        <c:crossAx val="379400960"/>
        <c:crosses val="autoZero"/>
        <c:crossBetween val="between"/>
        <c:majorUnit val="0.2"/>
      </c:valAx>
      <c:spPr>
        <a:noFill/>
      </c:spPr>
    </c:plotArea>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34822878239777"/>
          <c:y val="0.1378026598346605"/>
          <c:w val="0.61479292260245444"/>
          <c:h val="0.74564739331326002"/>
        </c:manualLayout>
      </c:layout>
      <c:barChart>
        <c:barDir val="bar"/>
        <c:grouping val="stacked"/>
        <c:varyColors val="0"/>
        <c:ser>
          <c:idx val="0"/>
          <c:order val="0"/>
          <c:tx>
            <c:strRef>
              <c:f>'Average Viewing Hours'!$B$5</c:f>
              <c:strCache>
                <c:ptCount val="1"/>
                <c:pt idx="0">
                  <c:v>In-home</c:v>
                </c:pt>
              </c:strCache>
            </c:strRef>
          </c:tx>
          <c:spPr>
            <a:solidFill>
              <a:srgbClr val="876DA7"/>
            </a:solidFill>
            <a:ln>
              <a:noFill/>
            </a:ln>
            <a:effectLst>
              <a:innerShdw blurRad="38100" dist="12700" dir="13500000">
                <a:prstClr val="black">
                  <a:alpha val="80000"/>
                </a:prstClr>
              </a:innerShdw>
            </a:effectLst>
          </c:spPr>
          <c:invertIfNegative val="0"/>
          <c:cat>
            <c:strRef>
              <c:f>'Average Viewing Hours'!$A$6:$A$12</c:f>
              <c:strCache>
                <c:ptCount val="7"/>
                <c:pt idx="0">
                  <c:v>Other screen</c:v>
                </c:pt>
                <c:pt idx="1">
                  <c:v>Portable Player</c:v>
                </c:pt>
                <c:pt idx="2">
                  <c:v>Tablet</c:v>
                </c:pt>
                <c:pt idx="3">
                  <c:v>Smartphone</c:v>
                </c:pt>
                <c:pt idx="4">
                  <c:v>Laptop</c:v>
                </c:pt>
                <c:pt idx="5">
                  <c:v>Desktop PC</c:v>
                </c:pt>
                <c:pt idx="6">
                  <c:v>TV-screen</c:v>
                </c:pt>
              </c:strCache>
            </c:strRef>
          </c:cat>
          <c:val>
            <c:numRef>
              <c:f>'Average Viewing Hours'!$B$6:$B$12</c:f>
              <c:numCache>
                <c:formatCode>General</c:formatCode>
                <c:ptCount val="7"/>
                <c:pt idx="0">
                  <c:v>0.9</c:v>
                </c:pt>
                <c:pt idx="1">
                  <c:v>1.9</c:v>
                </c:pt>
                <c:pt idx="2">
                  <c:v>2.8</c:v>
                </c:pt>
                <c:pt idx="3">
                  <c:v>2.8</c:v>
                </c:pt>
                <c:pt idx="4">
                  <c:v>4.8</c:v>
                </c:pt>
                <c:pt idx="5">
                  <c:v>5.9</c:v>
                </c:pt>
                <c:pt idx="6">
                  <c:v>13.9</c:v>
                </c:pt>
              </c:numCache>
            </c:numRef>
          </c:val>
        </c:ser>
        <c:ser>
          <c:idx val="1"/>
          <c:order val="1"/>
          <c:tx>
            <c:strRef>
              <c:f>'Average Viewing Hours'!$C$5</c:f>
              <c:strCache>
                <c:ptCount val="1"/>
                <c:pt idx="0">
                  <c:v>Out-of-home</c:v>
                </c:pt>
              </c:strCache>
            </c:strRef>
          </c:tx>
          <c:spPr>
            <a:solidFill>
              <a:schemeClr val="accent4">
                <a:lumMod val="60000"/>
                <a:lumOff val="40000"/>
              </a:schemeClr>
            </a:solidFill>
            <a:ln>
              <a:noFill/>
            </a:ln>
            <a:effectLst>
              <a:innerShdw blurRad="38100" dist="12700" dir="13500000">
                <a:prstClr val="black">
                  <a:alpha val="80000"/>
                </a:prstClr>
              </a:innerShdw>
            </a:effectLst>
          </c:spPr>
          <c:invertIfNegative val="0"/>
          <c:cat>
            <c:strRef>
              <c:f>'Average Viewing Hours'!$A$6:$A$12</c:f>
              <c:strCache>
                <c:ptCount val="7"/>
                <c:pt idx="0">
                  <c:v>Other screen</c:v>
                </c:pt>
                <c:pt idx="1">
                  <c:v>Portable Player</c:v>
                </c:pt>
                <c:pt idx="2">
                  <c:v>Tablet</c:v>
                </c:pt>
                <c:pt idx="3">
                  <c:v>Smartphone</c:v>
                </c:pt>
                <c:pt idx="4">
                  <c:v>Laptop</c:v>
                </c:pt>
                <c:pt idx="5">
                  <c:v>Desktop PC</c:v>
                </c:pt>
                <c:pt idx="6">
                  <c:v>TV-screen</c:v>
                </c:pt>
              </c:strCache>
            </c:strRef>
          </c:cat>
          <c:val>
            <c:numRef>
              <c:f>'Average Viewing Hours'!$C$6:$C$12</c:f>
              <c:numCache>
                <c:formatCode>General</c:formatCode>
                <c:ptCount val="7"/>
                <c:pt idx="0">
                  <c:v>0.4</c:v>
                </c:pt>
                <c:pt idx="1">
                  <c:v>1.2000000000000002</c:v>
                </c:pt>
                <c:pt idx="2">
                  <c:v>1.7999999999999998</c:v>
                </c:pt>
                <c:pt idx="3">
                  <c:v>2.2000000000000002</c:v>
                </c:pt>
                <c:pt idx="4">
                  <c:v>1.7000000000000002</c:v>
                </c:pt>
                <c:pt idx="5">
                  <c:v>1.5999999999999996</c:v>
                </c:pt>
                <c:pt idx="6">
                  <c:v>1.5</c:v>
                </c:pt>
              </c:numCache>
            </c:numRef>
          </c:val>
        </c:ser>
        <c:dLbls>
          <c:showLegendKey val="0"/>
          <c:showVal val="0"/>
          <c:showCatName val="0"/>
          <c:showSerName val="0"/>
          <c:showPercent val="0"/>
          <c:showBubbleSize val="0"/>
        </c:dLbls>
        <c:gapWidth val="26"/>
        <c:overlap val="100"/>
        <c:axId val="379533184"/>
        <c:axId val="379534720"/>
      </c:barChart>
      <c:catAx>
        <c:axId val="379533184"/>
        <c:scaling>
          <c:orientation val="minMax"/>
        </c:scaling>
        <c:delete val="0"/>
        <c:axPos val="l"/>
        <c:majorTickMark val="none"/>
        <c:minorTickMark val="none"/>
        <c:tickLblPos val="nextTo"/>
        <c:txPr>
          <a:bodyPr/>
          <a:lstStyle/>
          <a:p>
            <a:pPr>
              <a:defRPr sz="1400">
                <a:solidFill>
                  <a:schemeClr val="bg1">
                    <a:lumMod val="50000"/>
                  </a:schemeClr>
                </a:solidFill>
              </a:defRPr>
            </a:pPr>
            <a:endParaRPr lang="en-US"/>
          </a:p>
        </c:txPr>
        <c:crossAx val="379534720"/>
        <c:crosses val="autoZero"/>
        <c:auto val="0"/>
        <c:lblAlgn val="ctr"/>
        <c:lblOffset val="100"/>
        <c:noMultiLvlLbl val="0"/>
      </c:catAx>
      <c:valAx>
        <c:axId val="379534720"/>
        <c:scaling>
          <c:orientation val="minMax"/>
          <c:max val="15.4"/>
          <c:min val="0"/>
        </c:scaling>
        <c:delete val="0"/>
        <c:axPos val="b"/>
        <c:majorGridlines>
          <c:spPr>
            <a:ln>
              <a:gradFill flip="none" rotWithShape="1">
                <a:gsLst>
                  <a:gs pos="0">
                    <a:schemeClr val="accent4">
                      <a:lumMod val="60000"/>
                      <a:lumOff val="40000"/>
                      <a:alpha val="46000"/>
                    </a:schemeClr>
                  </a:gs>
                  <a:gs pos="100000">
                    <a:schemeClr val="accent4">
                      <a:lumMod val="10000"/>
                      <a:lumOff val="90000"/>
                    </a:schemeClr>
                  </a:gs>
                </a:gsLst>
                <a:lin ang="16200000" scaled="1"/>
                <a:tileRect/>
              </a:gradFill>
            </a:ln>
          </c:spPr>
        </c:majorGridlines>
        <c:title>
          <c:tx>
            <c:rich>
              <a:bodyPr/>
              <a:lstStyle/>
              <a:p>
                <a:pPr>
                  <a:defRPr b="0">
                    <a:solidFill>
                      <a:schemeClr val="bg1">
                        <a:lumMod val="50000"/>
                      </a:schemeClr>
                    </a:solidFill>
                  </a:defRPr>
                </a:pPr>
                <a:r>
                  <a:rPr lang="en-US" b="0">
                    <a:solidFill>
                      <a:schemeClr val="bg1">
                        <a:lumMod val="50000"/>
                      </a:schemeClr>
                    </a:solidFill>
                  </a:rPr>
                  <a:t>hours</a:t>
                </a:r>
              </a:p>
            </c:rich>
          </c:tx>
          <c:layout>
            <c:manualLayout>
              <c:xMode val="edge"/>
              <c:yMode val="edge"/>
              <c:x val="0.8341080594323359"/>
              <c:y val="0.92"/>
            </c:manualLayout>
          </c:layout>
          <c:overlay val="0"/>
        </c:title>
        <c:numFmt formatCode="General" sourceLinked="1"/>
        <c:majorTickMark val="out"/>
        <c:minorTickMark val="none"/>
        <c:tickLblPos val="low"/>
        <c:spPr>
          <a:ln>
            <a:noFill/>
          </a:ln>
        </c:spPr>
        <c:txPr>
          <a:bodyPr/>
          <a:lstStyle/>
          <a:p>
            <a:pPr>
              <a:defRPr>
                <a:solidFill>
                  <a:schemeClr val="bg1">
                    <a:lumMod val="50000"/>
                  </a:schemeClr>
                </a:solidFill>
              </a:defRPr>
            </a:pPr>
            <a:endParaRPr lang="en-US"/>
          </a:p>
        </c:txPr>
        <c:crossAx val="379533184"/>
        <c:crosses val="autoZero"/>
        <c:crossBetween val="between"/>
        <c:majorUnit val="4"/>
      </c:valAx>
      <c:spPr>
        <a:noFill/>
      </c:spPr>
    </c:plotArea>
    <c:legend>
      <c:legendPos val="r"/>
      <c:layout>
        <c:manualLayout>
          <c:xMode val="edge"/>
          <c:yMode val="edge"/>
          <c:x val="0.67469141255952969"/>
          <c:y val="0.71284710550798858"/>
          <c:w val="0.28719428596447272"/>
          <c:h val="0.1391731108238336"/>
        </c:manualLayout>
      </c:layout>
      <c:overlay val="0"/>
      <c:txPr>
        <a:bodyPr/>
        <a:lstStyle/>
        <a:p>
          <a:pPr>
            <a:defRPr>
              <a:solidFill>
                <a:schemeClr val="bg1">
                  <a:lumMod val="50000"/>
                </a:schemeClr>
              </a:solidFill>
            </a:defRPr>
          </a:pPr>
          <a:endParaRPr lang="en-US"/>
        </a:p>
      </c:txPr>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2005663523103661E-2"/>
          <c:y val="2.3197016137082586E-2"/>
          <c:w val="0.72047567036114535"/>
          <c:h val="0.80863812534055746"/>
        </c:manualLayout>
      </c:layout>
      <c:barChart>
        <c:barDir val="col"/>
        <c:grouping val="clustered"/>
        <c:varyColors val="0"/>
        <c:ser>
          <c:idx val="0"/>
          <c:order val="0"/>
          <c:tx>
            <c:strRef>
              <c:f>'2nd Screen Opportunities'!$B$3</c:f>
              <c:strCache>
                <c:ptCount val="1"/>
                <c:pt idx="0">
                  <c:v>1Q'09</c:v>
                </c:pt>
              </c:strCache>
            </c:strRef>
          </c:tx>
          <c:spPr>
            <a:solidFill>
              <a:schemeClr val="accent2">
                <a:lumMod val="60000"/>
                <a:lumOff val="40000"/>
              </a:schemeClr>
            </a:solidFill>
            <a:effectLst>
              <a:innerShdw blurRad="38100" dist="12700" dir="13500000">
                <a:prstClr val="black">
                  <a:alpha val="80000"/>
                </a:prstClr>
              </a:innerShdw>
            </a:effectLst>
          </c:spPr>
          <c:invertIfNegative val="0"/>
          <c:dPt>
            <c:idx val="5"/>
            <c:invertIfNegative val="0"/>
            <c:bubble3D val="0"/>
            <c:spPr>
              <a:solidFill>
                <a:schemeClr val="accent2"/>
              </a:solidFill>
              <a:effectLst>
                <a:innerShdw blurRad="38100" dist="12700" dir="13500000">
                  <a:prstClr val="black">
                    <a:alpha val="80000"/>
                  </a:prstClr>
                </a:innerShdw>
              </a:effectLst>
            </c:spPr>
          </c:dPt>
          <c:dPt>
            <c:idx val="6"/>
            <c:invertIfNegative val="0"/>
            <c:bubble3D val="0"/>
            <c:spPr>
              <a:solidFill>
                <a:schemeClr val="accent2">
                  <a:lumMod val="75000"/>
                </a:schemeClr>
              </a:solidFill>
              <a:effectLst>
                <a:innerShdw blurRad="38100" dist="12700" dir="13500000">
                  <a:prstClr val="black">
                    <a:alpha val="80000"/>
                  </a:prstClr>
                </a:innerShdw>
              </a:effectLst>
            </c:spPr>
          </c:dPt>
          <c:cat>
            <c:strRef>
              <c:f>'2nd Screen Opportunities'!$A$4:$A$10</c:f>
              <c:strCache>
                <c:ptCount val="7"/>
                <c:pt idx="0">
                  <c:v>Music</c:v>
                </c:pt>
                <c:pt idx="1">
                  <c:v>Children's TV</c:v>
                </c:pt>
                <c:pt idx="2">
                  <c:v>Other</c:v>
                </c:pt>
                <c:pt idx="3">
                  <c:v>Movies</c:v>
                </c:pt>
                <c:pt idx="4">
                  <c:v>News</c:v>
                </c:pt>
                <c:pt idx="5">
                  <c:v>Sports</c:v>
                </c:pt>
                <c:pt idx="6">
                  <c:v>Entertainment</c:v>
                </c:pt>
              </c:strCache>
            </c:strRef>
          </c:cat>
          <c:val>
            <c:numRef>
              <c:f>'2nd Screen Opportunities'!$B$4:$B$10</c:f>
              <c:numCache>
                <c:formatCode>0.0%</c:formatCode>
                <c:ptCount val="7"/>
                <c:pt idx="0">
                  <c:v>2.6000000000000002E-2</c:v>
                </c:pt>
                <c:pt idx="1">
                  <c:v>2.7999999999999997E-2</c:v>
                </c:pt>
                <c:pt idx="2">
                  <c:v>0.04</c:v>
                </c:pt>
                <c:pt idx="3">
                  <c:v>0.09</c:v>
                </c:pt>
                <c:pt idx="4">
                  <c:v>0.14800000000000002</c:v>
                </c:pt>
                <c:pt idx="5">
                  <c:v>0.27500000000000002</c:v>
                </c:pt>
                <c:pt idx="6">
                  <c:v>0.39299999999999996</c:v>
                </c:pt>
              </c:numCache>
            </c:numRef>
          </c:val>
        </c:ser>
        <c:dLbls>
          <c:showLegendKey val="0"/>
          <c:showVal val="0"/>
          <c:showCatName val="0"/>
          <c:showSerName val="0"/>
          <c:showPercent val="0"/>
          <c:showBubbleSize val="0"/>
        </c:dLbls>
        <c:gapWidth val="10"/>
        <c:overlap val="20"/>
        <c:axId val="379298944"/>
        <c:axId val="379300480"/>
      </c:barChart>
      <c:catAx>
        <c:axId val="379298944"/>
        <c:scaling>
          <c:orientation val="minMax"/>
        </c:scaling>
        <c:delete val="0"/>
        <c:axPos val="b"/>
        <c:numFmt formatCode="General" sourceLinked="1"/>
        <c:majorTickMark val="out"/>
        <c:minorTickMark val="none"/>
        <c:tickLblPos val="nextTo"/>
        <c:spPr>
          <a:ln>
            <a:solidFill>
              <a:schemeClr val="accent3">
                <a:lumMod val="20000"/>
                <a:lumOff val="80000"/>
              </a:schemeClr>
            </a:solidFill>
          </a:ln>
        </c:spPr>
        <c:txPr>
          <a:bodyPr rot="-2400000" vert="horz"/>
          <a:lstStyle/>
          <a:p>
            <a:pPr>
              <a:defRPr sz="1600">
                <a:solidFill>
                  <a:schemeClr val="accent2">
                    <a:lumMod val="60000"/>
                    <a:lumOff val="40000"/>
                  </a:schemeClr>
                </a:solidFill>
              </a:defRPr>
            </a:pPr>
            <a:endParaRPr lang="en-US"/>
          </a:p>
        </c:txPr>
        <c:crossAx val="379300480"/>
        <c:crosses val="autoZero"/>
        <c:auto val="1"/>
        <c:lblAlgn val="ctr"/>
        <c:lblOffset val="100"/>
        <c:noMultiLvlLbl val="0"/>
      </c:catAx>
      <c:valAx>
        <c:axId val="379300480"/>
        <c:scaling>
          <c:orientation val="minMax"/>
          <c:max val="0.39500000000000007"/>
          <c:min val="0"/>
        </c:scaling>
        <c:delete val="0"/>
        <c:axPos val="l"/>
        <c:majorGridlines>
          <c:spPr>
            <a:ln>
              <a:gradFill flip="none" rotWithShape="1">
                <a:gsLst>
                  <a:gs pos="0">
                    <a:schemeClr val="accent3">
                      <a:lumMod val="60000"/>
                      <a:lumOff val="40000"/>
                    </a:schemeClr>
                  </a:gs>
                  <a:gs pos="100000">
                    <a:schemeClr val="accent3">
                      <a:lumMod val="20000"/>
                      <a:lumOff val="80000"/>
                      <a:alpha val="0"/>
                    </a:schemeClr>
                  </a:gs>
                </a:gsLst>
                <a:lin ang="10800000" scaled="1"/>
                <a:tileRect/>
              </a:gradFill>
            </a:ln>
          </c:spPr>
        </c:majorGridlines>
        <c:title>
          <c:tx>
            <c:rich>
              <a:bodyPr rot="-5400000" vert="horz"/>
              <a:lstStyle/>
              <a:p>
                <a:pPr>
                  <a:defRPr sz="1800">
                    <a:solidFill>
                      <a:schemeClr val="accent2">
                        <a:lumMod val="60000"/>
                        <a:lumOff val="40000"/>
                      </a:schemeClr>
                    </a:solidFill>
                  </a:defRPr>
                </a:pPr>
                <a:r>
                  <a:rPr lang="en-US" sz="1800" dirty="0">
                    <a:solidFill>
                      <a:schemeClr val="accent2">
                        <a:lumMod val="60000"/>
                        <a:lumOff val="40000"/>
                      </a:schemeClr>
                    </a:solidFill>
                    <a:latin typeface="Calibri" panose="020F0502020204030204" pitchFamily="34" charset="0"/>
                  </a:rPr>
                  <a:t>Share of Responses (%)</a:t>
                </a:r>
              </a:p>
            </c:rich>
          </c:tx>
          <c:layout>
            <c:manualLayout>
              <c:xMode val="edge"/>
              <c:yMode val="edge"/>
              <c:x val="0.93380390521634216"/>
              <c:y val="3.6310735097133388E-2"/>
            </c:manualLayout>
          </c:layout>
          <c:overlay val="0"/>
        </c:title>
        <c:numFmt formatCode="0%" sourceLinked="0"/>
        <c:majorTickMark val="out"/>
        <c:minorTickMark val="none"/>
        <c:tickLblPos val="high"/>
        <c:spPr>
          <a:ln>
            <a:noFill/>
          </a:ln>
        </c:spPr>
        <c:txPr>
          <a:bodyPr/>
          <a:lstStyle/>
          <a:p>
            <a:pPr>
              <a:defRPr sz="1800">
                <a:solidFill>
                  <a:schemeClr val="accent2">
                    <a:lumMod val="60000"/>
                    <a:lumOff val="40000"/>
                  </a:schemeClr>
                </a:solidFill>
              </a:defRPr>
            </a:pPr>
            <a:endParaRPr lang="en-US"/>
          </a:p>
        </c:txPr>
        <c:crossAx val="379298944"/>
        <c:crosses val="autoZero"/>
        <c:crossBetween val="between"/>
        <c:majorUnit val="0.1"/>
      </c:valAx>
      <c:spPr>
        <a:noFill/>
        <a:ln>
          <a:noFill/>
        </a:ln>
      </c:spPr>
    </c:plotArea>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nSpc>
                <a:spcPct val="74000"/>
              </a:lnSpc>
              <a:defRPr sz="2400" b="1">
                <a:solidFill>
                  <a:schemeClr val="accent5">
                    <a:lumMod val="75000"/>
                  </a:schemeClr>
                </a:solidFill>
              </a:defRPr>
            </a:pPr>
            <a:r>
              <a:rPr lang="en-US" sz="2400" b="1" dirty="0" smtClean="0">
                <a:solidFill>
                  <a:schemeClr val="accent5">
                    <a:lumMod val="75000"/>
                  </a:schemeClr>
                </a:solidFill>
                <a:latin typeface="Calibri" panose="020F0502020204030204" pitchFamily="34" charset="0"/>
              </a:rPr>
              <a:t>Most Useful</a:t>
            </a:r>
          </a:p>
          <a:p>
            <a:pPr>
              <a:lnSpc>
                <a:spcPct val="74000"/>
              </a:lnSpc>
              <a:defRPr sz="2400" b="1">
                <a:solidFill>
                  <a:schemeClr val="accent5">
                    <a:lumMod val="75000"/>
                  </a:schemeClr>
                </a:solidFill>
              </a:defRPr>
            </a:pPr>
            <a:r>
              <a:rPr lang="en-US" sz="2400" b="1" dirty="0" smtClean="0">
                <a:solidFill>
                  <a:schemeClr val="accent5">
                    <a:lumMod val="75000"/>
                  </a:schemeClr>
                </a:solidFill>
                <a:latin typeface="Calibri" panose="020F0502020204030204" pitchFamily="34" charset="0"/>
              </a:rPr>
              <a:t>Recommendations</a:t>
            </a:r>
            <a:endParaRPr lang="en-US" sz="2400" b="1" dirty="0">
              <a:solidFill>
                <a:schemeClr val="accent5">
                  <a:lumMod val="75000"/>
                </a:schemeClr>
              </a:solidFill>
              <a:latin typeface="Calibri" panose="020F0502020204030204" pitchFamily="34" charset="0"/>
            </a:endParaRPr>
          </a:p>
        </c:rich>
      </c:tx>
      <c:layout>
        <c:manualLayout>
          <c:xMode val="edge"/>
          <c:yMode val="edge"/>
          <c:x val="0.70423120676257878"/>
          <c:y val="0.69115897876650834"/>
        </c:manualLayout>
      </c:layout>
      <c:overlay val="0"/>
    </c:title>
    <c:autoTitleDeleted val="0"/>
    <c:plotArea>
      <c:layout>
        <c:manualLayout>
          <c:layoutTarget val="inner"/>
          <c:xMode val="edge"/>
          <c:yMode val="edge"/>
          <c:x val="0.4364918159191955"/>
          <c:y val="6.3896996401913968E-3"/>
          <c:w val="0.53459196213190119"/>
          <c:h val="0.89681601442631365"/>
        </c:manualLayout>
      </c:layout>
      <c:barChart>
        <c:barDir val="bar"/>
        <c:grouping val="clustered"/>
        <c:varyColors val="0"/>
        <c:ser>
          <c:idx val="0"/>
          <c:order val="0"/>
          <c:tx>
            <c:strRef>
              <c:f>'Most Useful Recommendations'!$B$3</c:f>
              <c:strCache>
                <c:ptCount val="1"/>
                <c:pt idx="0">
                  <c:v>Usage</c:v>
                </c:pt>
              </c:strCache>
            </c:strRef>
          </c:tx>
          <c:spPr>
            <a:solidFill>
              <a:schemeClr val="accent1">
                <a:lumMod val="40000"/>
                <a:lumOff val="60000"/>
              </a:schemeClr>
            </a:solidFill>
            <a:effectLst>
              <a:innerShdw blurRad="38100" dist="12700" dir="13500000">
                <a:prstClr val="black">
                  <a:alpha val="80000"/>
                </a:prstClr>
              </a:innerShdw>
            </a:effectLst>
          </c:spPr>
          <c:invertIfNegative val="0"/>
          <c:dPt>
            <c:idx val="0"/>
            <c:invertIfNegative val="0"/>
            <c:bubble3D val="0"/>
            <c:spPr>
              <a:solidFill>
                <a:schemeClr val="accent3">
                  <a:lumMod val="60000"/>
                  <a:lumOff val="40000"/>
                </a:schemeClr>
              </a:solidFill>
              <a:effectLst>
                <a:innerShdw blurRad="38100" dist="12700" dir="13500000">
                  <a:prstClr val="black">
                    <a:alpha val="80000"/>
                  </a:prstClr>
                </a:innerShdw>
              </a:effectLst>
            </c:spPr>
          </c:dPt>
          <c:dPt>
            <c:idx val="7"/>
            <c:invertIfNegative val="0"/>
            <c:bubble3D val="0"/>
            <c:spPr>
              <a:solidFill>
                <a:schemeClr val="accent2">
                  <a:lumMod val="40000"/>
                  <a:lumOff val="60000"/>
                </a:schemeClr>
              </a:solidFill>
              <a:effectLst>
                <a:innerShdw blurRad="38100" dist="12700" dir="13500000">
                  <a:prstClr val="black">
                    <a:alpha val="80000"/>
                  </a:prstClr>
                </a:innerShdw>
              </a:effectLst>
            </c:spPr>
          </c:dPt>
          <c:cat>
            <c:strRef>
              <c:f>'Most Useful Recommendations'!$A$4:$A$11</c:f>
              <c:strCache>
                <c:ptCount val="8"/>
                <c:pt idx="0">
                  <c:v>Advice from Friends &amp; Family</c:v>
                </c:pt>
                <c:pt idx="1">
                  <c:v>Recommendations based on Past</c:v>
                </c:pt>
                <c:pt idx="2">
                  <c:v>Latest Releases</c:v>
                </c:pt>
                <c:pt idx="3">
                  <c:v>User Ratings</c:v>
                </c:pt>
                <c:pt idx="4">
                  <c:v>Friends currently watching...</c:v>
                </c:pt>
                <c:pt idx="5">
                  <c:v>Other users also watched…</c:v>
                </c:pt>
                <c:pt idx="6">
                  <c:v>Most Popular Statistics</c:v>
                </c:pt>
                <c:pt idx="7">
                  <c:v>Expert Recommendations</c:v>
                </c:pt>
              </c:strCache>
            </c:strRef>
          </c:cat>
          <c:val>
            <c:numRef>
              <c:f>'Most Useful Recommendations'!$B$4:$B$11</c:f>
              <c:numCache>
                <c:formatCode>0%</c:formatCode>
                <c:ptCount val="8"/>
                <c:pt idx="0">
                  <c:v>0.44</c:v>
                </c:pt>
                <c:pt idx="1">
                  <c:v>0.28000000000000003</c:v>
                </c:pt>
                <c:pt idx="2">
                  <c:v>0.23</c:v>
                </c:pt>
                <c:pt idx="3">
                  <c:v>0.22</c:v>
                </c:pt>
                <c:pt idx="4">
                  <c:v>0.21</c:v>
                </c:pt>
                <c:pt idx="5">
                  <c:v>0.2</c:v>
                </c:pt>
                <c:pt idx="6">
                  <c:v>0.19</c:v>
                </c:pt>
                <c:pt idx="7">
                  <c:v>0.17</c:v>
                </c:pt>
              </c:numCache>
            </c:numRef>
          </c:val>
        </c:ser>
        <c:dLbls>
          <c:showLegendKey val="0"/>
          <c:showVal val="0"/>
          <c:showCatName val="0"/>
          <c:showSerName val="0"/>
          <c:showPercent val="0"/>
          <c:showBubbleSize val="0"/>
        </c:dLbls>
        <c:gapWidth val="26"/>
        <c:overlap val="45"/>
        <c:axId val="380797696"/>
        <c:axId val="380799232"/>
      </c:barChart>
      <c:catAx>
        <c:axId val="380797696"/>
        <c:scaling>
          <c:orientation val="maxMin"/>
        </c:scaling>
        <c:delete val="0"/>
        <c:axPos val="l"/>
        <c:majorTickMark val="none"/>
        <c:minorTickMark val="none"/>
        <c:tickLblPos val="nextTo"/>
        <c:txPr>
          <a:bodyPr/>
          <a:lstStyle/>
          <a:p>
            <a:pPr>
              <a:defRPr sz="1800">
                <a:solidFill>
                  <a:schemeClr val="accent1">
                    <a:lumMod val="75000"/>
                  </a:schemeClr>
                </a:solidFill>
              </a:defRPr>
            </a:pPr>
            <a:endParaRPr lang="en-US"/>
          </a:p>
        </c:txPr>
        <c:crossAx val="380799232"/>
        <c:crosses val="autoZero"/>
        <c:auto val="0"/>
        <c:lblAlgn val="ctr"/>
        <c:lblOffset val="100"/>
        <c:noMultiLvlLbl val="0"/>
      </c:catAx>
      <c:valAx>
        <c:axId val="380799232"/>
        <c:scaling>
          <c:orientation val="minMax"/>
          <c:max val="0.5"/>
          <c:min val="0"/>
        </c:scaling>
        <c:delete val="0"/>
        <c:axPos val="t"/>
        <c:majorGridlines>
          <c:spPr>
            <a:ln>
              <a:gradFill flip="none" rotWithShape="1">
                <a:gsLst>
                  <a:gs pos="0">
                    <a:schemeClr val="accent1">
                      <a:lumMod val="40000"/>
                      <a:lumOff val="60000"/>
                    </a:schemeClr>
                  </a:gs>
                  <a:gs pos="100000">
                    <a:schemeClr val="accent1">
                      <a:lumMod val="40000"/>
                      <a:lumOff val="60000"/>
                      <a:alpha val="0"/>
                    </a:schemeClr>
                  </a:gs>
                </a:gsLst>
                <a:lin ang="16200000" scaled="1"/>
                <a:tileRect/>
              </a:gradFill>
            </a:ln>
          </c:spPr>
        </c:majorGridlines>
        <c:numFmt formatCode="0%" sourceLinked="1"/>
        <c:majorTickMark val="out"/>
        <c:minorTickMark val="none"/>
        <c:tickLblPos val="high"/>
        <c:spPr>
          <a:ln>
            <a:noFill/>
          </a:ln>
        </c:spPr>
        <c:txPr>
          <a:bodyPr/>
          <a:lstStyle/>
          <a:p>
            <a:pPr>
              <a:defRPr>
                <a:solidFill>
                  <a:schemeClr val="bg1">
                    <a:lumMod val="50000"/>
                  </a:schemeClr>
                </a:solidFill>
              </a:defRPr>
            </a:pPr>
            <a:endParaRPr lang="en-US"/>
          </a:p>
        </c:txPr>
        <c:crossAx val="380797696"/>
        <c:crosses val="autoZero"/>
        <c:crossBetween val="between"/>
        <c:majorUnit val="0.2"/>
      </c:valAx>
      <c:spPr>
        <a:noFill/>
      </c:spPr>
    </c:plotArea>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97855141428794"/>
          <c:y val="2.8470470521381151E-2"/>
          <c:w val="0.52486907780595227"/>
          <c:h val="0.9027348376741825"/>
        </c:manualLayout>
      </c:layout>
      <c:barChart>
        <c:barDir val="bar"/>
        <c:grouping val="clustered"/>
        <c:varyColors val="0"/>
        <c:ser>
          <c:idx val="0"/>
          <c:order val="0"/>
          <c:spPr>
            <a:solidFill>
              <a:schemeClr val="accent5">
                <a:lumMod val="40000"/>
                <a:lumOff val="60000"/>
              </a:schemeClr>
            </a:solidFill>
            <a:ln>
              <a:noFill/>
            </a:ln>
            <a:effectLst>
              <a:innerShdw blurRad="63500" dist="12700" dir="13500000">
                <a:schemeClr val="tx1">
                  <a:lumMod val="75000"/>
                  <a:lumOff val="25000"/>
                  <a:alpha val="90000"/>
                </a:schemeClr>
              </a:innerShdw>
            </a:effectLst>
          </c:spPr>
          <c:invertIfNegative val="0"/>
          <c:dPt>
            <c:idx val="0"/>
            <c:invertIfNegative val="0"/>
            <c:bubble3D val="0"/>
            <c:spPr>
              <a:solidFill>
                <a:schemeClr val="accent2">
                  <a:lumMod val="60000"/>
                  <a:lumOff val="40000"/>
                </a:schemeClr>
              </a:solidFill>
              <a:ln>
                <a:noFill/>
              </a:ln>
              <a:effectLst>
                <a:innerShdw blurRad="63500" dist="12700" dir="13500000">
                  <a:schemeClr val="tx1">
                    <a:lumMod val="75000"/>
                    <a:lumOff val="25000"/>
                    <a:alpha val="90000"/>
                  </a:schemeClr>
                </a:innerShdw>
              </a:effectLst>
            </c:spPr>
          </c:dPt>
          <c:dPt>
            <c:idx val="2"/>
            <c:invertIfNegative val="0"/>
            <c:bubble3D val="0"/>
          </c:dPt>
          <c:dPt>
            <c:idx val="3"/>
            <c:invertIfNegative val="0"/>
            <c:bubble3D val="0"/>
          </c:dPt>
          <c:dPt>
            <c:idx val="8"/>
            <c:invertIfNegative val="0"/>
            <c:bubble3D val="0"/>
            <c:spPr>
              <a:solidFill>
                <a:schemeClr val="accent6">
                  <a:lumMod val="40000"/>
                  <a:lumOff val="60000"/>
                </a:schemeClr>
              </a:solidFill>
              <a:ln>
                <a:noFill/>
              </a:ln>
              <a:effectLst>
                <a:innerShdw blurRad="63500" dist="12700" dir="13500000">
                  <a:schemeClr val="tx1">
                    <a:lumMod val="75000"/>
                    <a:lumOff val="25000"/>
                    <a:alpha val="90000"/>
                  </a:schemeClr>
                </a:innerShdw>
              </a:effectLst>
            </c:spPr>
          </c:dPt>
          <c:dPt>
            <c:idx val="10"/>
            <c:invertIfNegative val="0"/>
            <c:bubble3D val="0"/>
            <c:spPr>
              <a:solidFill>
                <a:schemeClr val="accent6">
                  <a:lumMod val="40000"/>
                  <a:lumOff val="60000"/>
                </a:schemeClr>
              </a:solidFill>
              <a:ln>
                <a:noFill/>
              </a:ln>
              <a:effectLst>
                <a:innerShdw blurRad="63500" dist="12700" dir="13500000">
                  <a:schemeClr val="tx1">
                    <a:lumMod val="75000"/>
                    <a:lumOff val="25000"/>
                    <a:alpha val="90000"/>
                  </a:schemeClr>
                </a:innerShdw>
              </a:effectLst>
            </c:spPr>
          </c:dPt>
          <c:dPt>
            <c:idx val="11"/>
            <c:invertIfNegative val="0"/>
            <c:bubble3D val="0"/>
            <c:spPr>
              <a:solidFill>
                <a:schemeClr val="accent6">
                  <a:lumMod val="40000"/>
                  <a:lumOff val="60000"/>
                </a:schemeClr>
              </a:solidFill>
              <a:ln>
                <a:noFill/>
              </a:ln>
              <a:effectLst>
                <a:innerShdw blurRad="63500" dist="12700" dir="13500000">
                  <a:schemeClr val="tx1">
                    <a:lumMod val="75000"/>
                    <a:lumOff val="25000"/>
                    <a:alpha val="90000"/>
                  </a:schemeClr>
                </a:innerShdw>
              </a:effectLst>
            </c:spPr>
          </c:dPt>
          <c:cat>
            <c:strRef>
              <c:f>'Services Worth Paying For'!$A$6:$A$17</c:f>
              <c:strCache>
                <c:ptCount val="12"/>
                <c:pt idx="0">
                  <c:v>Interactive TV</c:v>
                </c:pt>
                <c:pt idx="1">
                  <c:v>Super Simple Interface</c:v>
                </c:pt>
                <c:pt idx="2">
                  <c:v>Internet on the TV</c:v>
                </c:pt>
                <c:pt idx="3">
                  <c:v>A Lot of TV Channels</c:v>
                </c:pt>
                <c:pt idx="4">
                  <c:v>Wireless Home</c:v>
                </c:pt>
                <c:pt idx="5">
                  <c:v>Standard quality (SD)</c:v>
                </c:pt>
                <c:pt idx="6">
                  <c:v>À la carte Content</c:v>
                </c:pt>
                <c:pt idx="7">
                  <c:v>Ad or Commercial Free</c:v>
                </c:pt>
                <c:pt idx="8">
                  <c:v>Extreme Quality (4K)</c:v>
                </c:pt>
                <c:pt idx="9">
                  <c:v>Theatrical to TV</c:v>
                </c:pt>
                <c:pt idx="10">
                  <c:v>Excellent quality (HD)</c:v>
                </c:pt>
                <c:pt idx="11">
                  <c:v>Video on Demand</c:v>
                </c:pt>
              </c:strCache>
            </c:strRef>
          </c:cat>
          <c:val>
            <c:numRef>
              <c:f>'Services Worth Paying For'!$B$6:$B$17</c:f>
              <c:numCache>
                <c:formatCode>0%</c:formatCode>
                <c:ptCount val="12"/>
                <c:pt idx="0">
                  <c:v>0.08</c:v>
                </c:pt>
                <c:pt idx="1">
                  <c:v>0.14000000000000001</c:v>
                </c:pt>
                <c:pt idx="2">
                  <c:v>0.16</c:v>
                </c:pt>
                <c:pt idx="3">
                  <c:v>0.19</c:v>
                </c:pt>
                <c:pt idx="4">
                  <c:v>0.24</c:v>
                </c:pt>
                <c:pt idx="5">
                  <c:v>0.24</c:v>
                </c:pt>
                <c:pt idx="6">
                  <c:v>0.28999999999999998</c:v>
                </c:pt>
                <c:pt idx="7">
                  <c:v>0.28999999999999998</c:v>
                </c:pt>
                <c:pt idx="8">
                  <c:v>0.3</c:v>
                </c:pt>
                <c:pt idx="9">
                  <c:v>0.32</c:v>
                </c:pt>
                <c:pt idx="10">
                  <c:v>0.33</c:v>
                </c:pt>
                <c:pt idx="11">
                  <c:v>0.34</c:v>
                </c:pt>
              </c:numCache>
            </c:numRef>
          </c:val>
        </c:ser>
        <c:dLbls>
          <c:showLegendKey val="0"/>
          <c:showVal val="0"/>
          <c:showCatName val="0"/>
          <c:showSerName val="0"/>
          <c:showPercent val="0"/>
          <c:showBubbleSize val="0"/>
        </c:dLbls>
        <c:gapWidth val="26"/>
        <c:overlap val="45"/>
        <c:axId val="381118336"/>
        <c:axId val="381119872"/>
      </c:barChart>
      <c:catAx>
        <c:axId val="381118336"/>
        <c:scaling>
          <c:orientation val="minMax"/>
        </c:scaling>
        <c:delete val="0"/>
        <c:axPos val="l"/>
        <c:majorTickMark val="none"/>
        <c:minorTickMark val="none"/>
        <c:tickLblPos val="nextTo"/>
        <c:txPr>
          <a:bodyPr/>
          <a:lstStyle/>
          <a:p>
            <a:pPr>
              <a:defRPr sz="1200" b="1">
                <a:solidFill>
                  <a:schemeClr val="bg1">
                    <a:lumMod val="50000"/>
                  </a:schemeClr>
                </a:solidFill>
              </a:defRPr>
            </a:pPr>
            <a:endParaRPr lang="en-US"/>
          </a:p>
        </c:txPr>
        <c:crossAx val="381119872"/>
        <c:crosses val="autoZero"/>
        <c:auto val="0"/>
        <c:lblAlgn val="ctr"/>
        <c:lblOffset val="100"/>
        <c:noMultiLvlLbl val="0"/>
      </c:catAx>
      <c:valAx>
        <c:axId val="381119872"/>
        <c:scaling>
          <c:orientation val="minMax"/>
          <c:max val="0.34000000000000008"/>
          <c:min val="0"/>
        </c:scaling>
        <c:delete val="0"/>
        <c:axPos val="b"/>
        <c:majorGridlines>
          <c:spPr>
            <a:ln>
              <a:gradFill flip="none" rotWithShape="1">
                <a:gsLst>
                  <a:gs pos="0">
                    <a:schemeClr val="accent5">
                      <a:lumMod val="40000"/>
                      <a:lumOff val="60000"/>
                    </a:schemeClr>
                  </a:gs>
                  <a:gs pos="100000">
                    <a:schemeClr val="accent5">
                      <a:lumMod val="40000"/>
                      <a:lumOff val="60000"/>
                      <a:alpha val="0"/>
                    </a:schemeClr>
                  </a:gs>
                </a:gsLst>
                <a:lin ang="16200000" scaled="1"/>
                <a:tileRect/>
              </a:gradFill>
            </a:ln>
          </c:spPr>
        </c:majorGridlines>
        <c:numFmt formatCode="0%" sourceLinked="1"/>
        <c:majorTickMark val="out"/>
        <c:minorTickMark val="none"/>
        <c:tickLblPos val="low"/>
        <c:spPr>
          <a:ln>
            <a:noFill/>
          </a:ln>
        </c:spPr>
        <c:txPr>
          <a:bodyPr/>
          <a:lstStyle/>
          <a:p>
            <a:pPr>
              <a:defRPr sz="1200">
                <a:solidFill>
                  <a:schemeClr val="bg1">
                    <a:lumMod val="65000"/>
                  </a:schemeClr>
                </a:solidFill>
              </a:defRPr>
            </a:pPr>
            <a:endParaRPr lang="en-US"/>
          </a:p>
        </c:txPr>
        <c:crossAx val="381118336"/>
        <c:crosses val="autoZero"/>
        <c:crossBetween val="between"/>
        <c:majorUnit val="0.1"/>
      </c:valAx>
      <c:spPr>
        <a:noFill/>
      </c:spPr>
    </c:plotArea>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0.71342</cdr:x>
      <cdr:y>0.3149</cdr:y>
    </cdr:from>
    <cdr:to>
      <cdr:x>0.91515</cdr:x>
      <cdr:y>0.37529</cdr:y>
    </cdr:to>
    <cdr:cxnSp macro="">
      <cdr:nvCxnSpPr>
        <cdr:cNvPr id="9" name="Straight Connector 8"/>
        <cdr:cNvCxnSpPr/>
      </cdr:nvCxnSpPr>
      <cdr:spPr>
        <a:xfrm xmlns:a="http://schemas.openxmlformats.org/drawingml/2006/main" flipV="1">
          <a:off x="3852949" y="1041282"/>
          <a:ext cx="1089458" cy="199689"/>
        </a:xfrm>
        <a:prstGeom xmlns:a="http://schemas.openxmlformats.org/drawingml/2006/main" prst="line">
          <a:avLst/>
        </a:prstGeom>
        <a:ln xmlns:a="http://schemas.openxmlformats.org/drawingml/2006/main" w="3175">
          <a:gradFill>
            <a:gsLst>
              <a:gs pos="0">
                <a:schemeClr val="accent1">
                  <a:lumMod val="60000"/>
                  <a:lumOff val="40000"/>
                </a:schemeClr>
              </a:gs>
              <a:gs pos="100000">
                <a:schemeClr val="accent1">
                  <a:lumMod val="20000"/>
                  <a:lumOff val="80000"/>
                  <a:alpha val="36000"/>
                </a:schemeClr>
              </a:gs>
            </a:gsLst>
            <a:lin ang="5400000" scaled="0"/>
          </a:gra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0.69769</cdr:x>
      <cdr:y>0.75187</cdr:y>
    </cdr:from>
    <cdr:to>
      <cdr:x>0.91515</cdr:x>
      <cdr:y>0.79398</cdr:y>
    </cdr:to>
    <cdr:cxnSp macro="">
      <cdr:nvCxnSpPr>
        <cdr:cNvPr id="11" name="Straight Connector 10"/>
        <cdr:cNvCxnSpPr/>
      </cdr:nvCxnSpPr>
      <cdr:spPr>
        <a:xfrm xmlns:a="http://schemas.openxmlformats.org/drawingml/2006/main">
          <a:off x="3767996" y="2486209"/>
          <a:ext cx="1174411" cy="139249"/>
        </a:xfrm>
        <a:prstGeom xmlns:a="http://schemas.openxmlformats.org/drawingml/2006/main" prst="line">
          <a:avLst/>
        </a:prstGeom>
        <a:ln xmlns:a="http://schemas.openxmlformats.org/drawingml/2006/main" w="3175">
          <a:gradFill>
            <a:gsLst>
              <a:gs pos="0">
                <a:schemeClr val="accent5">
                  <a:lumMod val="60000"/>
                  <a:lumOff val="40000"/>
                </a:schemeClr>
              </a:gs>
              <a:gs pos="100000">
                <a:schemeClr val="accent5">
                  <a:lumMod val="20000"/>
                  <a:lumOff val="80000"/>
                  <a:alpha val="36000"/>
                </a:schemeClr>
              </a:gs>
            </a:gsLst>
            <a:lin ang="5400000" scaled="0"/>
          </a:gra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0.03475</cdr:x>
      <cdr:y>0.14069</cdr:y>
    </cdr:from>
    <cdr:to>
      <cdr:x>0.31388</cdr:x>
      <cdr:y>0.44528</cdr:y>
    </cdr:to>
    <cdr:sp macro="" textlink="">
      <cdr:nvSpPr>
        <cdr:cNvPr id="10" name="TextBox 1"/>
        <cdr:cNvSpPr txBox="1"/>
      </cdr:nvSpPr>
      <cdr:spPr>
        <a:xfrm xmlns:a="http://schemas.openxmlformats.org/drawingml/2006/main">
          <a:off x="187649" y="465220"/>
          <a:ext cx="1507515" cy="10071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lnSpc>
              <a:spcPct val="74000"/>
            </a:lnSpc>
          </a:pPr>
          <a:r>
            <a:rPr lang="en-US" sz="1800" b="1" i="0" baseline="0" dirty="0">
              <a:solidFill>
                <a:schemeClr val="accent5">
                  <a:lumMod val="75000"/>
                </a:schemeClr>
              </a:solidFill>
              <a:effectLst/>
              <a:latin typeface="Calibri" panose="020F0502020204030204" pitchFamily="34" charset="0"/>
              <a:ea typeface="+mn-ea"/>
              <a:cs typeface="Arial" pitchFamily="34" charset="0"/>
            </a:rPr>
            <a:t>Global Subscription Changes</a:t>
          </a:r>
        </a:p>
      </cdr:txBody>
    </cdr:sp>
  </cdr:relSizeAnchor>
  <cdr:relSizeAnchor xmlns:cdr="http://schemas.openxmlformats.org/drawingml/2006/chartDrawing">
    <cdr:from>
      <cdr:x>0.44519</cdr:x>
      <cdr:y>0.51089</cdr:y>
    </cdr:from>
    <cdr:to>
      <cdr:x>0.54918</cdr:x>
      <cdr:y>0.67582</cdr:y>
    </cdr:to>
    <cdr:sp macro="" textlink="">
      <cdr:nvSpPr>
        <cdr:cNvPr id="8" name="Line Callout 2 (Accent Bar) 7"/>
        <cdr:cNvSpPr/>
      </cdr:nvSpPr>
      <cdr:spPr>
        <a:xfrm xmlns:a="http://schemas.openxmlformats.org/drawingml/2006/main" flipH="1">
          <a:off x="2404350" y="1689354"/>
          <a:ext cx="561616" cy="545369"/>
        </a:xfrm>
        <a:prstGeom xmlns:a="http://schemas.openxmlformats.org/drawingml/2006/main" prst="accentCallout2">
          <a:avLst>
            <a:gd name="adj1" fmla="val 36931"/>
            <a:gd name="adj2" fmla="val -7843"/>
            <a:gd name="adj3" fmla="val 37436"/>
            <a:gd name="adj4" fmla="val -38736"/>
            <a:gd name="adj5" fmla="val 79933"/>
            <a:gd name="adj6" fmla="val -86008"/>
          </a:avLst>
        </a:prstGeom>
        <a:noFill xmlns:a="http://schemas.openxmlformats.org/drawingml/2006/main"/>
        <a:ln xmlns:a="http://schemas.openxmlformats.org/drawingml/2006/main" w="50800">
          <a:solidFill>
            <a:srgbClr val="6AA5BA"/>
          </a:solidFill>
          <a:tailEnd type="ova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lIns="0" tIns="0" rIns="0" bIns="0"/>
        <a:lstStyle xmlns:a="http://schemas.openxmlformats.org/drawingml/2006/main"/>
        <a:p xmlns:a="http://schemas.openxmlformats.org/drawingml/2006/main">
          <a:pPr algn="r">
            <a:lnSpc>
              <a:spcPct val="80000"/>
            </a:lnSpc>
          </a:pPr>
          <a:r>
            <a:rPr lang="en-US" sz="1400" b="1" dirty="0">
              <a:solidFill>
                <a:schemeClr val="accent5">
                  <a:lumMod val="50000"/>
                </a:schemeClr>
              </a:solidFill>
              <a:latin typeface="Calibri" panose="020F0502020204030204" pitchFamily="34" charset="0"/>
              <a:cs typeface="Arial" pitchFamily="34" charset="0"/>
            </a:rPr>
            <a:t>Cut the Cord</a:t>
          </a:r>
        </a:p>
      </cdr:txBody>
    </cdr:sp>
  </cdr:relSizeAnchor>
</c:userShapes>
</file>

<file path=ppt/drawings/drawing2.xml><?xml version="1.0" encoding="utf-8"?>
<c:userShapes xmlns:c="http://schemas.openxmlformats.org/drawingml/2006/chart">
  <cdr:relSizeAnchor xmlns:cdr="http://schemas.openxmlformats.org/drawingml/2006/chartDrawing">
    <cdr:from>
      <cdr:x>0.03168</cdr:x>
      <cdr:y>0.38655</cdr:y>
    </cdr:from>
    <cdr:to>
      <cdr:x>0.58553</cdr:x>
      <cdr:y>0.50999</cdr:y>
    </cdr:to>
    <cdr:sp macro="" textlink="">
      <cdr:nvSpPr>
        <cdr:cNvPr id="3" name="TextBox 1"/>
        <cdr:cNvSpPr txBox="1"/>
      </cdr:nvSpPr>
      <cdr:spPr>
        <a:xfrm xmlns:a="http://schemas.openxmlformats.org/drawingml/2006/main">
          <a:off x="138429" y="986737"/>
          <a:ext cx="2420099" cy="315105"/>
        </a:xfrm>
        <a:prstGeom xmlns:a="http://schemas.openxmlformats.org/drawingml/2006/main" prst="rect">
          <a:avLst/>
        </a:prstGeom>
      </cdr:spPr>
      <cdr:txBody>
        <a:bodyPr xmlns:a="http://schemas.openxmlformats.org/drawingml/2006/main" spcFirstLastPara="1" wrap="square" lIns="36000" tIns="36000" rIns="36000" bIns="36000" numCol="1"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600" b="1" i="0" baseline="0" dirty="0">
              <a:solidFill>
                <a:schemeClr val="bg1"/>
              </a:solidFill>
              <a:effectLst/>
              <a:latin typeface="Calibri" panose="020F0502020204030204" pitchFamily="34" charset="0"/>
              <a:ea typeface="+mn-ea"/>
              <a:cs typeface="Arial" pitchFamily="34" charset="0"/>
            </a:rPr>
            <a:t>  Not Watching Enough TV</a:t>
          </a:r>
          <a:endParaRPr lang="en-US" sz="1600" dirty="0">
            <a:solidFill>
              <a:schemeClr val="bg1"/>
            </a:solidFill>
            <a:effectLst/>
            <a:latin typeface="Calibri" panose="020F0502020204030204" pitchFamily="34" charset="0"/>
            <a:cs typeface="Arial" pitchFamily="34" charset="0"/>
          </a:endParaRPr>
        </a:p>
      </cdr:txBody>
    </cdr:sp>
  </cdr:relSizeAnchor>
  <cdr:relSizeAnchor xmlns:cdr="http://schemas.openxmlformats.org/drawingml/2006/chartDrawing">
    <cdr:from>
      <cdr:x>0.044</cdr:x>
      <cdr:y>0.54951</cdr:y>
    </cdr:from>
    <cdr:to>
      <cdr:x>0.74478</cdr:x>
      <cdr:y>0.67295</cdr:y>
    </cdr:to>
    <cdr:sp macro="" textlink="">
      <cdr:nvSpPr>
        <cdr:cNvPr id="5" name="TextBox 1"/>
        <cdr:cNvSpPr txBox="1"/>
      </cdr:nvSpPr>
      <cdr:spPr>
        <a:xfrm xmlns:a="http://schemas.openxmlformats.org/drawingml/2006/main">
          <a:off x="192263" y="1402734"/>
          <a:ext cx="3062124" cy="315105"/>
        </a:xfrm>
        <a:prstGeom xmlns:a="http://schemas.openxmlformats.org/drawingml/2006/main" prst="rect">
          <a:avLst/>
        </a:prstGeom>
      </cdr:spPr>
      <cdr:txBody>
        <a:bodyPr xmlns:a="http://schemas.openxmlformats.org/drawingml/2006/main" spcFirstLastPara="1" wrap="square" lIns="36000" tIns="36000" rIns="36000" bIns="36000" numCol="1"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600" b="1" i="0" baseline="0" dirty="0">
              <a:solidFill>
                <a:schemeClr val="bg1"/>
              </a:solidFill>
              <a:effectLst/>
              <a:latin typeface="Calibri" panose="020F0502020204030204" pitchFamily="34" charset="0"/>
              <a:ea typeface="+mn-ea"/>
              <a:cs typeface="Arial" pitchFamily="34" charset="0"/>
            </a:rPr>
            <a:t>  Only Using </a:t>
          </a:r>
          <a:r>
            <a:rPr lang="en-US" sz="1600" b="1" i="0" baseline="0" dirty="0" smtClean="0">
              <a:solidFill>
                <a:schemeClr val="bg1"/>
              </a:solidFill>
              <a:effectLst/>
              <a:latin typeface="Calibri" panose="020F0502020204030204" pitchFamily="34" charset="0"/>
              <a:ea typeface="+mn-ea"/>
              <a:cs typeface="Arial" pitchFamily="34" charset="0"/>
            </a:rPr>
            <a:t> </a:t>
          </a:r>
          <a:r>
            <a:rPr lang="en-US" sz="1600" b="1" i="0" baseline="0" dirty="0" smtClean="0">
              <a:solidFill>
                <a:schemeClr val="accent1">
                  <a:lumMod val="75000"/>
                </a:schemeClr>
              </a:solidFill>
              <a:effectLst/>
              <a:latin typeface="Calibri" panose="020F0502020204030204" pitchFamily="34" charset="0"/>
              <a:ea typeface="+mn-ea"/>
              <a:cs typeface="Arial" pitchFamily="34" charset="0"/>
            </a:rPr>
            <a:t>Internet </a:t>
          </a:r>
          <a:r>
            <a:rPr lang="en-US" sz="1600" b="1" i="0" baseline="0" dirty="0">
              <a:solidFill>
                <a:schemeClr val="accent1">
                  <a:lumMod val="75000"/>
                </a:schemeClr>
              </a:solidFill>
              <a:effectLst/>
              <a:latin typeface="Calibri" panose="020F0502020204030204" pitchFamily="34" charset="0"/>
              <a:ea typeface="+mn-ea"/>
              <a:cs typeface="Arial" pitchFamily="34" charset="0"/>
            </a:rPr>
            <a:t>Services</a:t>
          </a:r>
          <a:endParaRPr lang="en-US" sz="1600" dirty="0">
            <a:solidFill>
              <a:schemeClr val="accent1">
                <a:lumMod val="75000"/>
              </a:schemeClr>
            </a:solidFill>
            <a:effectLst/>
            <a:latin typeface="Calibri" panose="020F0502020204030204" pitchFamily="34" charset="0"/>
            <a:cs typeface="Arial" pitchFamily="34" charset="0"/>
          </a:endParaRPr>
        </a:p>
      </cdr:txBody>
    </cdr:sp>
  </cdr:relSizeAnchor>
  <cdr:relSizeAnchor xmlns:cdr="http://schemas.openxmlformats.org/drawingml/2006/chartDrawing">
    <cdr:from>
      <cdr:x>0.03607</cdr:x>
      <cdr:y>0.2088</cdr:y>
    </cdr:from>
    <cdr:to>
      <cdr:x>0.49826</cdr:x>
      <cdr:y>0.33224</cdr:y>
    </cdr:to>
    <cdr:sp macro="" textlink="">
      <cdr:nvSpPr>
        <cdr:cNvPr id="6" name="TextBox 1"/>
        <cdr:cNvSpPr txBox="1"/>
      </cdr:nvSpPr>
      <cdr:spPr>
        <a:xfrm xmlns:a="http://schemas.openxmlformats.org/drawingml/2006/main">
          <a:off x="157611" y="533001"/>
          <a:ext cx="2019582" cy="315105"/>
        </a:xfrm>
        <a:prstGeom xmlns:a="http://schemas.openxmlformats.org/drawingml/2006/main" prst="rect">
          <a:avLst/>
        </a:prstGeom>
      </cdr:spPr>
      <cdr:txBody>
        <a:bodyPr xmlns:a="http://schemas.openxmlformats.org/drawingml/2006/main" spcFirstLastPara="1" wrap="square" lIns="36000" tIns="36000" rIns="36000" bIns="36000" numCol="1"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600" b="1" i="0" baseline="0" dirty="0">
              <a:solidFill>
                <a:schemeClr val="bg1"/>
              </a:solidFill>
              <a:effectLst/>
              <a:latin typeface="Calibri" panose="020F0502020204030204" pitchFamily="34" charset="0"/>
              <a:ea typeface="+mn-ea"/>
              <a:cs typeface="Arial" pitchFamily="34" charset="0"/>
            </a:rPr>
            <a:t>  Saving Money</a:t>
          </a:r>
          <a:endParaRPr lang="en-US" sz="1600" dirty="0">
            <a:solidFill>
              <a:schemeClr val="bg1"/>
            </a:solidFill>
            <a:effectLst/>
            <a:latin typeface="Calibri" panose="020F0502020204030204" pitchFamily="34" charset="0"/>
            <a:cs typeface="Arial" pitchFamily="34" charset="0"/>
          </a:endParaRPr>
        </a:p>
      </cdr:txBody>
    </cdr:sp>
  </cdr:relSizeAnchor>
  <cdr:relSizeAnchor xmlns:cdr="http://schemas.openxmlformats.org/drawingml/2006/chartDrawing">
    <cdr:from>
      <cdr:x>0.04091</cdr:x>
      <cdr:y>0.72087</cdr:y>
    </cdr:from>
    <cdr:to>
      <cdr:x>0.64958</cdr:x>
      <cdr:y>0.84431</cdr:y>
    </cdr:to>
    <cdr:sp macro="" textlink="">
      <cdr:nvSpPr>
        <cdr:cNvPr id="7" name="TextBox 1"/>
        <cdr:cNvSpPr txBox="1"/>
      </cdr:nvSpPr>
      <cdr:spPr>
        <a:xfrm xmlns:a="http://schemas.openxmlformats.org/drawingml/2006/main">
          <a:off x="178753" y="1840164"/>
          <a:ext cx="2659640" cy="315105"/>
        </a:xfrm>
        <a:prstGeom xmlns:a="http://schemas.openxmlformats.org/drawingml/2006/main" prst="rect">
          <a:avLst/>
        </a:prstGeom>
      </cdr:spPr>
      <cdr:txBody>
        <a:bodyPr xmlns:a="http://schemas.openxmlformats.org/drawingml/2006/main" spcFirstLastPara="1" wrap="square" lIns="36000" tIns="36000" rIns="36000" bIns="36000" numCol="1"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600" b="1" i="0" baseline="0" dirty="0">
              <a:solidFill>
                <a:schemeClr val="bg1"/>
              </a:solidFill>
              <a:effectLst/>
              <a:latin typeface="Calibri" panose="020F0502020204030204" pitchFamily="34" charset="0"/>
              <a:ea typeface="+mn-ea"/>
              <a:cs typeface="Arial" pitchFamily="34" charset="0"/>
            </a:rPr>
            <a:t>  No Suita</a:t>
          </a:r>
          <a:r>
            <a:rPr lang="en-US" sz="1600" b="1" i="0" baseline="0" dirty="0">
              <a:solidFill>
                <a:schemeClr val="accent1">
                  <a:lumMod val="75000"/>
                </a:schemeClr>
              </a:solidFill>
              <a:effectLst/>
              <a:latin typeface="Calibri" panose="020F0502020204030204" pitchFamily="34" charset="0"/>
              <a:ea typeface="+mn-ea"/>
              <a:cs typeface="Arial" pitchFamily="34" charset="0"/>
            </a:rPr>
            <a:t>ble Packages</a:t>
          </a:r>
          <a:endParaRPr lang="en-US" sz="1600" dirty="0">
            <a:solidFill>
              <a:schemeClr val="accent1">
                <a:lumMod val="75000"/>
              </a:schemeClr>
            </a:solidFill>
            <a:effectLst/>
            <a:latin typeface="Calibri" panose="020F0502020204030204" pitchFamily="34" charset="0"/>
            <a:cs typeface="Arial" pitchFamily="34" charset="0"/>
          </a:endParaRPr>
        </a:p>
      </cdr:txBody>
    </cdr:sp>
  </cdr:relSizeAnchor>
  <cdr:relSizeAnchor xmlns:cdr="http://schemas.openxmlformats.org/drawingml/2006/chartDrawing">
    <cdr:from>
      <cdr:x>0.58813</cdr:x>
      <cdr:y>0.62059</cdr:y>
    </cdr:from>
    <cdr:to>
      <cdr:x>0.93909</cdr:x>
      <cdr:y>0.88605</cdr:y>
    </cdr:to>
    <cdr:sp macro="" textlink="">
      <cdr:nvSpPr>
        <cdr:cNvPr id="8" name="TextBox 1"/>
        <cdr:cNvSpPr txBox="1"/>
      </cdr:nvSpPr>
      <cdr:spPr>
        <a:xfrm xmlns:a="http://schemas.openxmlformats.org/drawingml/2006/main">
          <a:off x="2569901" y="1584176"/>
          <a:ext cx="1533553" cy="6776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lnSpc>
              <a:spcPct val="74000"/>
            </a:lnSpc>
          </a:pPr>
          <a:r>
            <a:rPr lang="en-US" sz="1800" b="1" i="0" baseline="0" dirty="0">
              <a:solidFill>
                <a:schemeClr val="accent5">
                  <a:lumMod val="75000"/>
                </a:schemeClr>
              </a:solidFill>
              <a:effectLst/>
              <a:latin typeface="Calibri" panose="020F0502020204030204" pitchFamily="34" charset="0"/>
              <a:ea typeface="+mn-ea"/>
              <a:cs typeface="Arial" pitchFamily="34" charset="0"/>
            </a:rPr>
            <a:t>Reduced Spending</a:t>
          </a:r>
        </a:p>
        <a:p xmlns:a="http://schemas.openxmlformats.org/drawingml/2006/main">
          <a:pPr algn="r" rtl="0">
            <a:lnSpc>
              <a:spcPct val="74000"/>
            </a:lnSpc>
          </a:pPr>
          <a:r>
            <a:rPr lang="en-US" sz="1800" b="1" i="0" baseline="0" dirty="0">
              <a:solidFill>
                <a:schemeClr val="accent5">
                  <a:lumMod val="75000"/>
                </a:schemeClr>
              </a:solidFill>
              <a:effectLst/>
              <a:latin typeface="Calibri" panose="020F0502020204030204" pitchFamily="34" charset="0"/>
              <a:ea typeface="+mn-ea"/>
              <a:cs typeface="Arial" pitchFamily="34" charset="0"/>
            </a:rPr>
            <a:t>Reasons</a:t>
          </a:r>
        </a:p>
      </cdr:txBody>
    </cdr:sp>
  </cdr:relSizeAnchor>
</c:userShapes>
</file>

<file path=ppt/drawings/drawing3.xml><?xml version="1.0" encoding="utf-8"?>
<c:userShapes xmlns:c="http://schemas.openxmlformats.org/drawingml/2006/chart">
  <cdr:relSizeAnchor xmlns:cdr="http://schemas.openxmlformats.org/drawingml/2006/chartDrawing">
    <cdr:from>
      <cdr:x>0.02104</cdr:x>
      <cdr:y>0</cdr:y>
    </cdr:from>
    <cdr:to>
      <cdr:x>0.98883</cdr:x>
      <cdr:y>0.12041</cdr:y>
    </cdr:to>
    <cdr:sp macro="" textlink="">
      <cdr:nvSpPr>
        <cdr:cNvPr id="3" name="TextBox 1"/>
        <cdr:cNvSpPr txBox="1"/>
      </cdr:nvSpPr>
      <cdr:spPr>
        <a:xfrm xmlns:a="http://schemas.openxmlformats.org/drawingml/2006/main">
          <a:off x="110774" y="0"/>
          <a:ext cx="5095362" cy="335756"/>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2000" b="1" i="0" baseline="0" dirty="0">
              <a:solidFill>
                <a:schemeClr val="accent1">
                  <a:lumMod val="50000"/>
                </a:schemeClr>
              </a:solidFill>
              <a:effectLst/>
              <a:latin typeface="Calibri" panose="020F0502020204030204" pitchFamily="34" charset="0"/>
              <a:ea typeface="+mn-ea"/>
              <a:cs typeface="Arial" pitchFamily="34" charset="0"/>
            </a:rPr>
            <a:t>Average Hours Watching Video per Week</a:t>
          </a:r>
        </a:p>
      </cdr:txBody>
    </cdr:sp>
  </cdr:relSizeAnchor>
</c:userShapes>
</file>

<file path=ppt/drawings/drawing4.xml><?xml version="1.0" encoding="utf-8"?>
<c:userShapes xmlns:c="http://schemas.openxmlformats.org/drawingml/2006/chart">
  <cdr:relSizeAnchor xmlns:cdr="http://schemas.openxmlformats.org/drawingml/2006/chartDrawing">
    <cdr:from>
      <cdr:x>0.02689</cdr:x>
      <cdr:y>0.03557</cdr:y>
    </cdr:from>
    <cdr:to>
      <cdr:x>0.48986</cdr:x>
      <cdr:y>0.22325</cdr:y>
    </cdr:to>
    <cdr:sp macro="" textlink="">
      <cdr:nvSpPr>
        <cdr:cNvPr id="6" name="TextBox 1"/>
        <cdr:cNvSpPr txBox="1"/>
      </cdr:nvSpPr>
      <cdr:spPr>
        <a:xfrm xmlns:a="http://schemas.openxmlformats.org/drawingml/2006/main">
          <a:off x="108843" y="114754"/>
          <a:ext cx="1874176" cy="605568"/>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lnSpc>
              <a:spcPct val="74000"/>
            </a:lnSpc>
          </a:pPr>
          <a:r>
            <a:rPr lang="en-US" sz="2400" b="1" i="0" baseline="0" dirty="0">
              <a:solidFill>
                <a:schemeClr val="accent2">
                  <a:lumMod val="75000"/>
                </a:schemeClr>
              </a:solidFill>
              <a:effectLst/>
              <a:latin typeface="Calibri" panose="020F0502020204030204" pitchFamily="34" charset="0"/>
              <a:ea typeface="+mn-ea"/>
              <a:cs typeface="Arial" pitchFamily="34" charset="0"/>
            </a:rPr>
            <a:t>2nd Screen Opportunities</a:t>
          </a:r>
          <a:endParaRPr lang="en-US" sz="4000" dirty="0">
            <a:solidFill>
              <a:schemeClr val="accent2">
                <a:lumMod val="75000"/>
              </a:schemeClr>
            </a:solidFill>
            <a:effectLst/>
            <a:latin typeface="Calibri" panose="020F0502020204030204"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0.00619</cdr:y>
    </cdr:from>
    <cdr:to>
      <cdr:x>1</cdr:x>
      <cdr:y>0.1591</cdr:y>
    </cdr:to>
    <cdr:sp macro="" textlink="">
      <cdr:nvSpPr>
        <cdr:cNvPr id="3" name="TextBox 1"/>
        <cdr:cNvSpPr txBox="1"/>
      </cdr:nvSpPr>
      <cdr:spPr>
        <a:xfrm xmlns:a="http://schemas.openxmlformats.org/drawingml/2006/main">
          <a:off x="0" y="26974"/>
          <a:ext cx="4333875" cy="6663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endParaRPr lang="en-US" sz="1400" b="0" dirty="0">
            <a:solidFill>
              <a:schemeClr val="accent1">
                <a:lumMod val="50000"/>
              </a:schemeClr>
            </a:solidFill>
            <a:effectLst/>
            <a:latin typeface="Calibri" panose="020F0502020204030204"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anose="020F0502020204030204" pitchFamily="34" charset="0"/>
              </a:defRPr>
            </a:lvl1pPr>
          </a:lstStyle>
          <a:p>
            <a:fld id="{010EF2B9-30CB-4775-8894-17A83AFA69E9}" type="datetimeFigureOut">
              <a:rPr lang="en-US" smtClean="0"/>
              <a:pPr/>
              <a:t>15-Jan-22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DD076A9B-7EFC-4D9F-9BF2-E762550033F8}" type="slidenum">
              <a:rPr lang="en-US" smtClean="0"/>
              <a:pPr/>
              <a:t>‹#›</a:t>
            </a:fld>
            <a:endParaRPr lang="en-US" dirty="0"/>
          </a:p>
        </p:txBody>
      </p:sp>
    </p:spTree>
    <p:extLst>
      <p:ext uri="{BB962C8B-B14F-4D97-AF65-F5344CB8AC3E}">
        <p14:creationId xmlns:p14="http://schemas.microsoft.com/office/powerpoint/2010/main" val="219099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1</a:t>
            </a:fld>
            <a:endParaRPr lang="en-US" dirty="0"/>
          </a:p>
        </p:txBody>
      </p:sp>
    </p:spTree>
    <p:extLst>
      <p:ext uri="{BB962C8B-B14F-4D97-AF65-F5344CB8AC3E}">
        <p14:creationId xmlns:p14="http://schemas.microsoft.com/office/powerpoint/2010/main" val="38576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10</a:t>
            </a:fld>
            <a:endParaRPr lang="en-US" dirty="0"/>
          </a:p>
        </p:txBody>
      </p:sp>
    </p:spTree>
    <p:extLst>
      <p:ext uri="{BB962C8B-B14F-4D97-AF65-F5344CB8AC3E}">
        <p14:creationId xmlns:p14="http://schemas.microsoft.com/office/powerpoint/2010/main" val="2442265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11</a:t>
            </a:fld>
            <a:endParaRPr lang="en-US" dirty="0"/>
          </a:p>
        </p:txBody>
      </p:sp>
    </p:spTree>
    <p:extLst>
      <p:ext uri="{BB962C8B-B14F-4D97-AF65-F5344CB8AC3E}">
        <p14:creationId xmlns:p14="http://schemas.microsoft.com/office/powerpoint/2010/main" val="343899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12</a:t>
            </a:fld>
            <a:endParaRPr lang="en-US" dirty="0"/>
          </a:p>
        </p:txBody>
      </p:sp>
    </p:spTree>
    <p:extLst>
      <p:ext uri="{BB962C8B-B14F-4D97-AF65-F5344CB8AC3E}">
        <p14:creationId xmlns:p14="http://schemas.microsoft.com/office/powerpoint/2010/main" val="370627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13</a:t>
            </a:fld>
            <a:endParaRPr lang="en-US" dirty="0"/>
          </a:p>
        </p:txBody>
      </p:sp>
    </p:spTree>
    <p:extLst>
      <p:ext uri="{BB962C8B-B14F-4D97-AF65-F5344CB8AC3E}">
        <p14:creationId xmlns:p14="http://schemas.microsoft.com/office/powerpoint/2010/main" val="23051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14</a:t>
            </a:fld>
            <a:endParaRPr lang="en-US" dirty="0"/>
          </a:p>
        </p:txBody>
      </p:sp>
    </p:spTree>
    <p:extLst>
      <p:ext uri="{BB962C8B-B14F-4D97-AF65-F5344CB8AC3E}">
        <p14:creationId xmlns:p14="http://schemas.microsoft.com/office/powerpoint/2010/main" val="352397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15</a:t>
            </a:fld>
            <a:endParaRPr lang="en-US" dirty="0"/>
          </a:p>
        </p:txBody>
      </p:sp>
    </p:spTree>
    <p:extLst>
      <p:ext uri="{BB962C8B-B14F-4D97-AF65-F5344CB8AC3E}">
        <p14:creationId xmlns:p14="http://schemas.microsoft.com/office/powerpoint/2010/main" val="216963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16</a:t>
            </a:fld>
            <a:endParaRPr lang="en-US" dirty="0"/>
          </a:p>
        </p:txBody>
      </p:sp>
    </p:spTree>
    <p:extLst>
      <p:ext uri="{BB962C8B-B14F-4D97-AF65-F5344CB8AC3E}">
        <p14:creationId xmlns:p14="http://schemas.microsoft.com/office/powerpoint/2010/main" val="13414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17</a:t>
            </a:fld>
            <a:endParaRPr lang="en-US" dirty="0"/>
          </a:p>
        </p:txBody>
      </p:sp>
    </p:spTree>
    <p:extLst>
      <p:ext uri="{BB962C8B-B14F-4D97-AF65-F5344CB8AC3E}">
        <p14:creationId xmlns:p14="http://schemas.microsoft.com/office/powerpoint/2010/main" val="370522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18</a:t>
            </a:fld>
            <a:endParaRPr lang="en-US" dirty="0"/>
          </a:p>
        </p:txBody>
      </p:sp>
    </p:spTree>
    <p:extLst>
      <p:ext uri="{BB962C8B-B14F-4D97-AF65-F5344CB8AC3E}">
        <p14:creationId xmlns:p14="http://schemas.microsoft.com/office/powerpoint/2010/main" val="2765567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19</a:t>
            </a:fld>
            <a:endParaRPr lang="en-US" dirty="0"/>
          </a:p>
        </p:txBody>
      </p:sp>
    </p:spTree>
    <p:extLst>
      <p:ext uri="{BB962C8B-B14F-4D97-AF65-F5344CB8AC3E}">
        <p14:creationId xmlns:p14="http://schemas.microsoft.com/office/powerpoint/2010/main" val="258068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a:t>
            </a:fld>
            <a:endParaRPr lang="en-US" dirty="0"/>
          </a:p>
        </p:txBody>
      </p:sp>
    </p:spTree>
    <p:extLst>
      <p:ext uri="{BB962C8B-B14F-4D97-AF65-F5344CB8AC3E}">
        <p14:creationId xmlns:p14="http://schemas.microsoft.com/office/powerpoint/2010/main" val="2639185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20</a:t>
            </a:fld>
            <a:endParaRPr lang="en-US" dirty="0"/>
          </a:p>
        </p:txBody>
      </p:sp>
    </p:spTree>
    <p:extLst>
      <p:ext uri="{BB962C8B-B14F-4D97-AF65-F5344CB8AC3E}">
        <p14:creationId xmlns:p14="http://schemas.microsoft.com/office/powerpoint/2010/main" val="132273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3</a:t>
            </a:fld>
            <a:endParaRPr lang="en-US" dirty="0"/>
          </a:p>
        </p:txBody>
      </p:sp>
    </p:spTree>
    <p:extLst>
      <p:ext uri="{BB962C8B-B14F-4D97-AF65-F5344CB8AC3E}">
        <p14:creationId xmlns:p14="http://schemas.microsoft.com/office/powerpoint/2010/main" val="105622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4</a:t>
            </a:fld>
            <a:endParaRPr lang="en-US" dirty="0"/>
          </a:p>
        </p:txBody>
      </p:sp>
    </p:spTree>
    <p:extLst>
      <p:ext uri="{BB962C8B-B14F-4D97-AF65-F5344CB8AC3E}">
        <p14:creationId xmlns:p14="http://schemas.microsoft.com/office/powerpoint/2010/main" val="53314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5</a:t>
            </a:fld>
            <a:endParaRPr lang="en-US" dirty="0"/>
          </a:p>
        </p:txBody>
      </p:sp>
    </p:spTree>
    <p:extLst>
      <p:ext uri="{BB962C8B-B14F-4D97-AF65-F5344CB8AC3E}">
        <p14:creationId xmlns:p14="http://schemas.microsoft.com/office/powerpoint/2010/main" val="160509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6</a:t>
            </a:fld>
            <a:endParaRPr lang="en-US" dirty="0"/>
          </a:p>
        </p:txBody>
      </p:sp>
    </p:spTree>
    <p:extLst>
      <p:ext uri="{BB962C8B-B14F-4D97-AF65-F5344CB8AC3E}">
        <p14:creationId xmlns:p14="http://schemas.microsoft.com/office/powerpoint/2010/main" val="224452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To begin with, let’s look at the differences between Broadcast</a:t>
            </a:r>
            <a:r>
              <a:rPr lang="en-US" baseline="0" dirty="0" smtClean="0"/>
              <a:t> TV (linear television), and Over the Top services that use the internet to deliver video.  TV viewing is inherently passive. You turn on the TV, go to your favorite channel and generally leave it alone.  In OTT the subscriber needs to actively pursue what they want to watch - they search for something (which means that they need to know what they want to watch in advance), or allow the recommendation engine or social media to guide them to undiscovered content.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Broadcast TV is generally restricted by geography.  Whether it be the reach of cable, satellite, or over the air (OTA) antenna.  OTT is on the internet so it has global reach.  Although content can still be restricted by region by having blackout screens or alternate content, if the provider doesn’t have rights to that country.</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TV generally has a lean back experience, and follows from the passive experience mentioned earlier.  OTT on the other hand, is first a lean-forward experience (search, discover, recommend, etc). Then once content is found, it turns to a lean-back experience.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Television audiences are general and anonymous in nature. Their ch</a:t>
            </a:r>
            <a:r>
              <a:rPr lang="en-US" dirty="0" smtClean="0"/>
              <a:t>annels are broad in scope to address the interests</a:t>
            </a:r>
            <a:r>
              <a:rPr lang="en-US" baseline="0" dirty="0" smtClean="0"/>
              <a:t> of </a:t>
            </a:r>
            <a:r>
              <a:rPr lang="en-US" dirty="0" smtClean="0"/>
              <a:t>a wide audience. </a:t>
            </a:r>
            <a:r>
              <a:rPr lang="en-US" baseline="0" dirty="0" smtClean="0"/>
              <a:t>The broadcaster has a general idea who is watching their content, but they don’t know the exact demographics of their audience. </a:t>
            </a:r>
            <a:r>
              <a:rPr lang="en-US" dirty="0" smtClean="0"/>
              <a:t>In OTT there is a 1:1 connection to each subscriber.</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OTT is very granular in nature, knowing in many cases the age, gender, location, status, and buying behavior – just to name a few.  The analytics associated with correlating all of that data is at the center stage of advertisers and marketers. It’s one of the reasons why BIG data has so much attention these days.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Broadcast is typically restricted to the living room, despite technologies that have tried to break away from this restriction.  OTT is by default multiscreen.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TV features are quite restricted.  The red button was an attempt to bring some dynamic content to the TV, but has had limited success.  Hindsight has taught us that viewers didn’t like the red button, because it took them away from the main broadcast they were enjoying.  Multiscreen solves the “red button issue” because the second screen can be used to view complementary content.  OTT features are an open door of to millions of applications.</a:t>
            </a:r>
          </a:p>
        </p:txBody>
      </p:sp>
      <p:sp>
        <p:nvSpPr>
          <p:cNvPr id="4" name="Slide Number Placeholder 3"/>
          <p:cNvSpPr>
            <a:spLocks noGrp="1"/>
          </p:cNvSpPr>
          <p:nvPr>
            <p:ph type="sldNum" sz="quarter" idx="10"/>
          </p:nvPr>
        </p:nvSpPr>
        <p:spPr/>
        <p:txBody>
          <a:bodyPr/>
          <a:lstStyle/>
          <a:p>
            <a:fld id="{DD076A9B-7EFC-4D9F-9BF2-E762550033F8}" type="slidenum">
              <a:rPr lang="en-US" smtClean="0"/>
              <a:pPr/>
              <a:t>7</a:t>
            </a:fld>
            <a:endParaRPr lang="en-US" dirty="0"/>
          </a:p>
        </p:txBody>
      </p:sp>
    </p:spTree>
    <p:extLst>
      <p:ext uri="{BB962C8B-B14F-4D97-AF65-F5344CB8AC3E}">
        <p14:creationId xmlns:p14="http://schemas.microsoft.com/office/powerpoint/2010/main" val="39645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Let’s</a:t>
            </a:r>
            <a:r>
              <a:rPr lang="en-US" baseline="0" dirty="0" smtClean="0"/>
              <a:t> begin this part of the presentation by looking at what we mean by Broadcast.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Broadcast TV is an infrastructure – consisting of a TV station where content is sourced.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entertainment is then delivered through satellite, cable or over the air transmissions as the main three delivery mechanisms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Consumption at the consumer level is enjoyed typically on a living room TV</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8</a:t>
            </a:fld>
            <a:endParaRPr lang="en-US" dirty="0"/>
          </a:p>
        </p:txBody>
      </p:sp>
    </p:spTree>
    <p:extLst>
      <p:ext uri="{BB962C8B-B14F-4D97-AF65-F5344CB8AC3E}">
        <p14:creationId xmlns:p14="http://schemas.microsoft.com/office/powerpoint/2010/main" val="39645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On the other</a:t>
            </a:r>
            <a:r>
              <a:rPr lang="en-US" baseline="0" dirty="0" smtClean="0"/>
              <a:t> hand, </a:t>
            </a:r>
            <a:r>
              <a:rPr lang="en-US" dirty="0" smtClean="0"/>
              <a:t>Over the Top,</a:t>
            </a:r>
            <a:r>
              <a:rPr lang="en-US" baseline="0" dirty="0" smtClean="0"/>
              <a:t> or OTT content is typically sourced from data centers. This is where Video On Demand services begin – or VoD.  In other words, video resides on hard drives, and is then served to the subscriber at their request.  Live television is starting to be supported in OTT as well.  In this case the source would be a web connected camera, somewhere in the field.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Content for OTT is delivered through the internet.  This slide shows an overly simplified model.  In reality, there are several interconnections involved in getting from the data center to the subscriber. Namely, the OTT provider typically is connected to their own CDN, or a third party CDN (content delivery network) provider.  The CDN’s goal is to get the content to the subscriber in the best quality possible, and as close as they can geographically. This is important since most CDN’s don’t have a direct connection to the end user, and rely on ISPs or an incumbent service provider to send the video to the consumer. This involves a complex network of regional operators that have a peering agreement with the CDN provider – these may be Aggregators or Transit providers.  These intermediaries then connect to the “Access Provider”, otherwise known as the network service providers that owns the “last mile”.</a:t>
            </a:r>
            <a:endParaRPr lang="en-US" dirty="0"/>
          </a:p>
        </p:txBody>
      </p:sp>
      <p:sp>
        <p:nvSpPr>
          <p:cNvPr id="4" name="Slide Number Placeholder 3"/>
          <p:cNvSpPr>
            <a:spLocks noGrp="1"/>
          </p:cNvSpPr>
          <p:nvPr>
            <p:ph type="sldNum" sz="quarter" idx="10"/>
          </p:nvPr>
        </p:nvSpPr>
        <p:spPr/>
        <p:txBody>
          <a:bodyPr/>
          <a:lstStyle/>
          <a:p>
            <a:fld id="{DD076A9B-7EFC-4D9F-9BF2-E762550033F8}" type="slidenum">
              <a:rPr lang="en-US" smtClean="0"/>
              <a:pPr/>
              <a:t>9</a:t>
            </a:fld>
            <a:endParaRPr lang="en-US" dirty="0"/>
          </a:p>
        </p:txBody>
      </p:sp>
    </p:spTree>
    <p:extLst>
      <p:ext uri="{BB962C8B-B14F-4D97-AF65-F5344CB8AC3E}">
        <p14:creationId xmlns:p14="http://schemas.microsoft.com/office/powerpoint/2010/main" val="396458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9" name="Rectangle 8"/>
          <p:cNvSpPr/>
          <p:nvPr/>
        </p:nvSpPr>
        <p:spPr>
          <a:xfrm>
            <a:off x="19050" y="-11499"/>
            <a:ext cx="9155054" cy="5143500"/>
          </a:xfrm>
          <a:prstGeom prst="rect">
            <a:avLst/>
          </a:prstGeom>
          <a:solidFill>
            <a:srgbClr val="DBEEF4"/>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66750" y="0"/>
            <a:ext cx="3580331" cy="5143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1922" y="1785204"/>
            <a:ext cx="7864007" cy="4707632"/>
          </a:xfrm>
          <a:prstGeom prst="rect">
            <a:avLst/>
          </a:prstGeom>
        </p:spPr>
      </p:pic>
      <p:sp>
        <p:nvSpPr>
          <p:cNvPr id="4678664" name="Rectangle 8" descr="dark-metal-texture black cropped"/>
          <p:cNvSpPr>
            <a:spLocks noGrp="1" noChangeArrowheads="1"/>
          </p:cNvSpPr>
          <p:nvPr>
            <p:ph type="ctrTitle"/>
          </p:nvPr>
        </p:nvSpPr>
        <p:spPr>
          <a:xfrm>
            <a:off x="897478" y="146649"/>
            <a:ext cx="3046611" cy="2950597"/>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6000" rIns="0" bIns="36000" numCol="1" anchor="b" anchorCtr="0" compatLnSpc="1">
            <a:normAutofit/>
          </a:bodyPr>
          <a:lstStyle>
            <a:lvl1pPr algn="r">
              <a:lnSpc>
                <a:spcPct val="72000"/>
              </a:lnSpc>
              <a:defRPr lang="en-GB" b="1" spc="-160" baseline="0" noProof="0" dirty="0" smtClean="0">
                <a:solidFill>
                  <a:schemeClr val="bg1"/>
                </a:solidFill>
                <a:effectLst>
                  <a:innerShdw blurRad="63500" dist="50800" dir="13500000">
                    <a:prstClr val="black">
                      <a:alpha val="50000"/>
                    </a:prstClr>
                  </a:innerShdw>
                </a:effectLst>
                <a:latin typeface="Calibri" panose="020F0502020204030204" pitchFamily="34" charset="0"/>
              </a:defRPr>
            </a:lvl1pPr>
          </a:lstStyle>
          <a:p>
            <a:pPr lvl="0">
              <a:lnSpc>
                <a:spcPct val="76000"/>
              </a:lnSpc>
            </a:pPr>
            <a:r>
              <a:rPr lang="en-US" noProof="0" dirty="0" smtClean="0"/>
              <a:t>Click to edit Master title style</a:t>
            </a:r>
            <a:endParaRPr lang="en-GB" noProof="0" dirty="0" smtClean="0"/>
          </a:p>
        </p:txBody>
      </p:sp>
      <p:cxnSp>
        <p:nvCxnSpPr>
          <p:cNvPr id="3" name="Straight Connector 2"/>
          <p:cNvCxnSpPr/>
          <p:nvPr/>
        </p:nvCxnSpPr>
        <p:spPr>
          <a:xfrm>
            <a:off x="903626" y="3242775"/>
            <a:ext cx="3040463"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31" name="Subtitle 5"/>
          <p:cNvSpPr txBox="1">
            <a:spLocks/>
          </p:cNvSpPr>
          <p:nvPr/>
        </p:nvSpPr>
        <p:spPr bwMode="auto">
          <a:xfrm>
            <a:off x="904875" y="3340586"/>
            <a:ext cx="3039214" cy="154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noAutofit/>
          </a:bodyPr>
          <a:lstStyle>
            <a:lvl1pPr algn="r" rtl="0" eaLnBrk="1" fontAlgn="base" hangingPunct="1">
              <a:lnSpc>
                <a:spcPct val="84000"/>
              </a:lnSpc>
              <a:spcBef>
                <a:spcPts val="0"/>
              </a:spcBef>
              <a:spcAft>
                <a:spcPct val="0"/>
              </a:spcAft>
              <a:defRPr lang="en-GB" sz="1600" b="0" kern="1200" cap="none" spc="-80"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latin typeface="Calibri" panose="020F0502020204030204" pitchFamily="34" charset="0"/>
              </a:rPr>
              <a:t>Gabriel Dusil</a:t>
            </a:r>
            <a:br>
              <a:rPr lang="en-US" dirty="0" smtClean="0">
                <a:latin typeface="Calibri" panose="020F0502020204030204" pitchFamily="34" charset="0"/>
              </a:rPr>
            </a:br>
            <a:endParaRPr lang="en-US" dirty="0" smtClean="0">
              <a:latin typeface="Calibri" panose="020F0502020204030204" pitchFamily="34" charset="0"/>
            </a:endParaRPr>
          </a:p>
          <a:p>
            <a:r>
              <a:rPr lang="en-US" u="none" dirty="0" smtClean="0">
                <a:solidFill>
                  <a:schemeClr val="accent5">
                    <a:lumMod val="40000"/>
                    <a:lumOff val="60000"/>
                  </a:schemeClr>
                </a:solidFill>
                <a:latin typeface="Calibri" panose="020F0502020204030204" pitchFamily="34" charset="0"/>
              </a:rPr>
              <a:t>www.linkedin.com/in/gabrieldusil</a:t>
            </a:r>
            <a:r>
              <a:rPr lang="en-US" dirty="0" smtClean="0">
                <a:solidFill>
                  <a:schemeClr val="accent5">
                    <a:lumMod val="40000"/>
                    <a:lumOff val="60000"/>
                  </a:schemeClr>
                </a:solidFill>
                <a:latin typeface="Calibri" panose="020F0502020204030204" pitchFamily="34" charset="0"/>
              </a:rPr>
              <a:t/>
            </a:r>
            <a:br>
              <a:rPr lang="en-US" dirty="0" smtClean="0">
                <a:solidFill>
                  <a:schemeClr val="accent5">
                    <a:lumMod val="40000"/>
                    <a:lumOff val="60000"/>
                  </a:schemeClr>
                </a:solidFill>
                <a:latin typeface="Calibri" panose="020F0502020204030204" pitchFamily="34" charset="0"/>
              </a:rPr>
            </a:br>
            <a:r>
              <a:rPr lang="en-US" dirty="0" smtClean="0">
                <a:solidFill>
                  <a:schemeClr val="accent5">
                    <a:lumMod val="40000"/>
                    <a:lumOff val="60000"/>
                  </a:schemeClr>
                </a:solidFill>
                <a:latin typeface="Calibri" panose="020F0502020204030204" pitchFamily="34" charset="0"/>
              </a:rPr>
              <a:t>dusil.com</a:t>
            </a:r>
          </a:p>
          <a:p>
            <a:r>
              <a:rPr lang="en-US" u="none" dirty="0" smtClean="0">
                <a:solidFill>
                  <a:schemeClr val="accent5">
                    <a:lumMod val="40000"/>
                    <a:lumOff val="60000"/>
                  </a:schemeClr>
                </a:solidFill>
                <a:latin typeface="Calibri" panose="020F0502020204030204" pitchFamily="34" charset="0"/>
              </a:rPr>
              <a:t>gabriel@dusil.com</a:t>
            </a:r>
            <a:endParaRPr lang="en-US" u="none" dirty="0">
              <a:solidFill>
                <a:schemeClr val="accent5">
                  <a:lumMod val="40000"/>
                  <a:lumOff val="60000"/>
                </a:schemeClr>
              </a:solidFill>
              <a:latin typeface="Calibri" panose="020F0502020204030204" pitchFamily="34" charset="0"/>
            </a:endParaRPr>
          </a:p>
        </p:txBody>
      </p:sp>
      <p:pic>
        <p:nvPicPr>
          <p:cNvPr id="2" name="Picture 1"/>
          <p:cNvPicPr>
            <a:picLocks noChangeAspect="1"/>
          </p:cNvPicPr>
          <p:nvPr userDrawn="1"/>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06282" y="3805784"/>
            <a:ext cx="145735" cy="144000"/>
          </a:xfrm>
          <a:prstGeom prst="rect">
            <a:avLst/>
          </a:prstGeom>
        </p:spPr>
      </p:pic>
      <p:pic>
        <p:nvPicPr>
          <p:cNvPr id="6" name="Picture 5"/>
          <p:cNvPicPr>
            <a:picLocks noChangeAspect="1"/>
          </p:cNvPicPr>
          <p:nvPr userDrawn="1"/>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89149" y="3994723"/>
            <a:ext cx="180000" cy="180000"/>
          </a:xfrm>
          <a:prstGeom prst="rect">
            <a:avLst/>
          </a:prstGeom>
        </p:spPr>
      </p:pic>
      <p:pic>
        <p:nvPicPr>
          <p:cNvPr id="10" name="Picture 9"/>
          <p:cNvPicPr>
            <a:picLocks noChangeAspect="1"/>
          </p:cNvPicPr>
          <p:nvPr userDrawn="1"/>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08096" y="4217917"/>
            <a:ext cx="142106" cy="14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48472" y="209997"/>
            <a:ext cx="8624596"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
        <p:nvSpPr>
          <p:cNvPr id="3" name="Content Placeholder 2"/>
          <p:cNvSpPr>
            <a:spLocks noGrp="1"/>
          </p:cNvSpPr>
          <p:nvPr>
            <p:ph idx="1"/>
          </p:nvPr>
        </p:nvSpPr>
        <p:spPr>
          <a:xfrm>
            <a:off x="248470" y="901797"/>
            <a:ext cx="8624598" cy="36591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43236" y="212163"/>
            <a:ext cx="8629831"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sz="4000" kern="1200" spc="-160" baseline="0"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
        <p:nvSpPr>
          <p:cNvPr id="3" name="Content Placeholder 2"/>
          <p:cNvSpPr>
            <a:spLocks noGrp="1"/>
          </p:cNvSpPr>
          <p:nvPr>
            <p:ph sz="half" idx="1"/>
          </p:nvPr>
        </p:nvSpPr>
        <p:spPr>
          <a:xfrm>
            <a:off x="246922" y="903767"/>
            <a:ext cx="4186855"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marL="180975" indent="-179388">
              <a:buFont typeface="Wingdings" panose="05000000000000000000" pitchFamily="2" charset="2"/>
              <a:buChar cha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
        <p:nvSpPr>
          <p:cNvPr id="4" name="Content Placeholder 3"/>
          <p:cNvSpPr>
            <a:spLocks noGrp="1"/>
          </p:cNvSpPr>
          <p:nvPr>
            <p:ph sz="half" idx="2"/>
          </p:nvPr>
        </p:nvSpPr>
        <p:spPr>
          <a:xfrm>
            <a:off x="4746477" y="903767"/>
            <a:ext cx="4109656"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defRPr lang="en-US" dirty="0" smtClean="0"/>
            </a:lvl1pPr>
            <a:lvl2pPr marL="180975" indent="-179388">
              <a:buFont typeface="Wingdings" panose="05000000000000000000" pitchFamily="2" charset="2"/>
              <a:buChar char=""/>
              <a:defRPr lang="en-US" dirty="0" smtClean="0"/>
            </a:lvl2pPr>
            <a:lvl3pPr>
              <a:defRPr lang="en-US" dirty="0" smtClean="0"/>
            </a:lvl3pPr>
          </a:lstStyle>
          <a:p>
            <a:pPr lvl="0">
              <a:lnSpc>
                <a:spcPct val="78000"/>
              </a:lnSpc>
            </a:pPr>
            <a:r>
              <a:rPr lang="en-US" dirty="0" smtClean="0"/>
              <a:t>Click to edit Master text styles</a:t>
            </a:r>
          </a:p>
          <a:p>
            <a:pPr lvl="1">
              <a:lnSpc>
                <a:spcPct val="78000"/>
              </a:lnSpc>
              <a:spcBef>
                <a:spcPts val="0"/>
              </a:spcBef>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5533" y="214329"/>
            <a:ext cx="8696806"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lvl1pPr>
              <a:defRPr lang="en-US" dirty="0">
                <a:effectLst>
                  <a:innerShdw blurRad="50800" dist="50800" dir="13500000">
                    <a:schemeClr val="tx1">
                      <a:alpha val="80000"/>
                    </a:schemeClr>
                  </a:innerShdw>
                  <a:reflection stA="20000" endPos="30000" dist="25400" dir="5400000" sy="-100000" algn="bl" rotWithShape="0"/>
                </a:effectLst>
              </a:defRPr>
            </a:lvl1pPr>
          </a:lstStyle>
          <a:p>
            <a:pPr lvl="0">
              <a:tabLst>
                <a:tab pos="2062163" algn="ctr"/>
                <a:tab pos="6453188" algn="ctr"/>
              </a:tabLst>
            </a:pPr>
            <a:r>
              <a:rPr lang="en-US" dirty="0" smtClean="0"/>
              <a:t>Click to edit Master title style</a:t>
            </a:r>
            <a:endParaRPr lang="en-US" dirty="0"/>
          </a:p>
        </p:txBody>
      </p:sp>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9" name="Rectangle 8"/>
          <p:cNvSpPr/>
          <p:nvPr/>
        </p:nvSpPr>
        <p:spPr>
          <a:xfrm>
            <a:off x="0" y="0"/>
            <a:ext cx="9155054" cy="5143500"/>
          </a:xfrm>
          <a:prstGeom prst="rect">
            <a:avLst/>
          </a:prstGeom>
          <a:solidFill>
            <a:srgbClr val="DBEEF4"/>
          </a:solidFill>
          <a:ln>
            <a:noFill/>
          </a:ln>
        </p:spPr>
        <p:txBody>
          <a:bodyPr vert="vert270" wrap="square" lIns="0" tIns="0" rIns="0" bIns="0" rtlCol="0" anchor="ctr">
            <a:noAutofit/>
          </a:bodyPr>
          <a:lstStyle/>
          <a:p>
            <a:pPr lvl="0"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32731" y="0"/>
            <a:ext cx="3149245" cy="5143500"/>
          </a:xfrm>
          <a:prstGeom prst="rect">
            <a:avLst/>
          </a:prstGeom>
        </p:spPr>
      </p:pic>
      <p:cxnSp>
        <p:nvCxnSpPr>
          <p:cNvPr id="3" name="Straight Connector 2"/>
          <p:cNvCxnSpPr/>
          <p:nvPr/>
        </p:nvCxnSpPr>
        <p:spPr>
          <a:xfrm>
            <a:off x="5347380" y="3450066"/>
            <a:ext cx="2586945"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945100" y="1076812"/>
            <a:ext cx="3017398" cy="2732702"/>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0188" y="1857376"/>
            <a:ext cx="2297038" cy="1375076"/>
          </a:xfrm>
          <a:prstGeom prst="rect">
            <a:avLst/>
          </a:prstGeom>
        </p:spPr>
      </p:pic>
      <p:sp>
        <p:nvSpPr>
          <p:cNvPr id="18" name="Subtitle 2"/>
          <p:cNvSpPr txBox="1">
            <a:spLocks/>
          </p:cNvSpPr>
          <p:nvPr/>
        </p:nvSpPr>
        <p:spPr bwMode="auto">
          <a:xfrm>
            <a:off x="5339064" y="3600522"/>
            <a:ext cx="2700038" cy="71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l" rtl="0" eaLnBrk="1" fontAlgn="base" hangingPunct="1">
              <a:lnSpc>
                <a:spcPct val="84000"/>
              </a:lnSpc>
              <a:spcBef>
                <a:spcPts val="0"/>
              </a:spcBef>
              <a:spcAft>
                <a:spcPct val="0"/>
              </a:spcAft>
              <a:defRPr lang="en-GB" sz="1600" b="0" kern="1200" cap="none" spc="-68"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u="none" dirty="0" smtClean="0">
                <a:solidFill>
                  <a:schemeClr val="accent5">
                    <a:lumMod val="40000"/>
                    <a:lumOff val="60000"/>
                  </a:schemeClr>
                </a:solidFill>
                <a:latin typeface="Calibri" panose="020F0502020204030204" pitchFamily="34" charset="0"/>
              </a:rPr>
              <a:t>www.linkedin.com/in/gabrieldusil</a:t>
            </a:r>
            <a:r>
              <a:rPr lang="en-US" dirty="0" smtClean="0">
                <a:solidFill>
                  <a:schemeClr val="accent5">
                    <a:lumMod val="40000"/>
                    <a:lumOff val="60000"/>
                  </a:schemeClr>
                </a:solidFill>
                <a:latin typeface="Calibri" panose="020F0502020204030204" pitchFamily="34" charset="0"/>
              </a:rPr>
              <a:t/>
            </a:r>
            <a:br>
              <a:rPr lang="en-US" dirty="0" smtClean="0">
                <a:solidFill>
                  <a:schemeClr val="accent5">
                    <a:lumMod val="40000"/>
                    <a:lumOff val="60000"/>
                  </a:schemeClr>
                </a:solidFill>
                <a:latin typeface="Calibri" panose="020F0502020204030204" pitchFamily="34" charset="0"/>
              </a:rPr>
            </a:br>
            <a:r>
              <a:rPr lang="en-US" dirty="0" smtClean="0">
                <a:solidFill>
                  <a:schemeClr val="accent5">
                    <a:lumMod val="40000"/>
                    <a:lumOff val="60000"/>
                  </a:schemeClr>
                </a:solidFill>
                <a:latin typeface="Calibri" panose="020F0502020204030204" pitchFamily="34" charset="0"/>
              </a:rPr>
              <a:t>dusil.com</a:t>
            </a:r>
          </a:p>
          <a:p>
            <a:r>
              <a:rPr lang="en-US" dirty="0" smtClean="0">
                <a:solidFill>
                  <a:schemeClr val="accent5">
                    <a:lumMod val="40000"/>
                    <a:lumOff val="60000"/>
                  </a:schemeClr>
                </a:solidFill>
                <a:latin typeface="Calibri" panose="020F0502020204030204" pitchFamily="34" charset="0"/>
              </a:rPr>
              <a:t>gabriel@dusil.com</a:t>
            </a:r>
            <a:endParaRPr lang="en-US" dirty="0">
              <a:solidFill>
                <a:schemeClr val="accent5">
                  <a:lumMod val="40000"/>
                  <a:lumOff val="60000"/>
                </a:schemeClr>
              </a:solidFill>
              <a:latin typeface="Calibri" panose="020F0502020204030204" pitchFamily="34" charset="0"/>
            </a:endParaRPr>
          </a:p>
        </p:txBody>
      </p:sp>
      <p:pic>
        <p:nvPicPr>
          <p:cNvPr id="13" name="Picture 12"/>
          <p:cNvPicPr>
            <a:picLocks noChangeAspect="1"/>
          </p:cNvPicPr>
          <p:nvPr userDrawn="1"/>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30232" y="3656174"/>
            <a:ext cx="145735" cy="144000"/>
          </a:xfrm>
          <a:prstGeom prst="rect">
            <a:avLst/>
          </a:prstGeom>
        </p:spPr>
      </p:pic>
      <p:pic>
        <p:nvPicPr>
          <p:cNvPr id="17" name="Picture 16"/>
          <p:cNvPicPr>
            <a:picLocks noChangeAspect="1"/>
          </p:cNvPicPr>
          <p:nvPr userDrawn="1"/>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13099" y="3845113"/>
            <a:ext cx="180000" cy="180000"/>
          </a:xfrm>
          <a:prstGeom prst="rect">
            <a:avLst/>
          </a:prstGeom>
        </p:spPr>
      </p:pic>
      <p:pic>
        <p:nvPicPr>
          <p:cNvPr id="19" name="Picture 18"/>
          <p:cNvPicPr>
            <a:picLocks noChangeAspect="1"/>
          </p:cNvPicPr>
          <p:nvPr userDrawn="1"/>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32046" y="4068307"/>
            <a:ext cx="142106" cy="144000"/>
          </a:xfrm>
          <a:prstGeom prst="rect">
            <a:avLst/>
          </a:prstGeom>
        </p:spPr>
      </p:pic>
    </p:spTree>
    <p:extLst>
      <p:ext uri="{BB962C8B-B14F-4D97-AF65-F5344CB8AC3E}">
        <p14:creationId xmlns:p14="http://schemas.microsoft.com/office/powerpoint/2010/main" val="419319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0F8F8"/>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9" name="Picture 8"/>
          <p:cNvPicPr>
            <a:picLocks noChangeAspect="1"/>
          </p:cNvPicPr>
          <p:nvPr/>
        </p:nvPicPr>
        <p:blipFill rotWithShape="1">
          <a:blip r:embed="rId8" cstate="print">
            <a:extLst>
              <a:ext uri="{28A0092B-C50C-407E-A947-70E740481C1C}">
                <a14:useLocalDpi xmlns:a14="http://schemas.microsoft.com/office/drawing/2010/main"/>
              </a:ext>
            </a:extLst>
          </a:blip>
          <a:srcRect t="-3"/>
          <a:stretch/>
        </p:blipFill>
        <p:spPr>
          <a:xfrm>
            <a:off x="1" y="4753133"/>
            <a:ext cx="9143998" cy="396000"/>
          </a:xfrm>
          <a:prstGeom prst="rect">
            <a:avLst/>
          </a:prstGeom>
        </p:spPr>
      </p:pic>
      <p:sp>
        <p:nvSpPr>
          <p:cNvPr id="1041" name="Rectangle 17"/>
          <p:cNvSpPr>
            <a:spLocks noGrp="1" noChangeArrowheads="1"/>
          </p:cNvSpPr>
          <p:nvPr>
            <p:ph type="title"/>
          </p:nvPr>
        </p:nvSpPr>
        <p:spPr bwMode="auto">
          <a:xfrm>
            <a:off x="237143" y="209997"/>
            <a:ext cx="8644390"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p>
            <a:pPr lvl="0">
              <a:tabLst>
                <a:tab pos="2062163" algn="ctr"/>
                <a:tab pos="6453188" algn="ctr"/>
              </a:tabLst>
            </a:pPr>
            <a:r>
              <a:rPr lang="en-US" dirty="0" smtClean="0"/>
              <a:t>Click to edit Master title style</a:t>
            </a:r>
            <a:endParaRPr lang="en-GB" dirty="0" smtClean="0"/>
          </a:p>
        </p:txBody>
      </p:sp>
      <p:sp>
        <p:nvSpPr>
          <p:cNvPr id="1042" name="Rectangle 18"/>
          <p:cNvSpPr>
            <a:spLocks noGrp="1" noChangeArrowheads="1"/>
          </p:cNvSpPr>
          <p:nvPr>
            <p:ph type="body" idx="1"/>
          </p:nvPr>
        </p:nvSpPr>
        <p:spPr bwMode="auto">
          <a:xfrm>
            <a:off x="237067" y="903767"/>
            <a:ext cx="8636000" cy="354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spcBef>
                <a:spcPts val="0"/>
              </a:spcBef>
            </a:pPr>
            <a:r>
              <a:rPr lang="en-GB" dirty="0" smtClean="0"/>
              <a:t>Second level</a:t>
            </a:r>
          </a:p>
          <a:p>
            <a:pPr lvl="2">
              <a:lnSpc>
                <a:spcPct val="78000"/>
              </a:lnSpc>
            </a:pPr>
            <a:r>
              <a:rPr lang="en-GB" dirty="0" smtClean="0"/>
              <a:t>Third level</a:t>
            </a:r>
          </a:p>
        </p:txBody>
      </p:sp>
      <p:pic>
        <p:nvPicPr>
          <p:cNvPr id="5" name="Picture 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50620" y="4366019"/>
            <a:ext cx="1323020" cy="792000"/>
          </a:xfrm>
          <a:prstGeom prst="rect">
            <a:avLst/>
          </a:prstGeom>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a:ext>
            </a:extLst>
          </a:blip>
          <a:srcRect b="-24984"/>
          <a:stretch/>
        </p:blipFill>
        <p:spPr>
          <a:xfrm>
            <a:off x="7551785" y="4753160"/>
            <a:ext cx="1335140" cy="504000"/>
          </a:xfrm>
          <a:prstGeom prst="rect">
            <a:avLst/>
          </a:prstGeom>
        </p:spPr>
      </p:pic>
      <p:sp>
        <p:nvSpPr>
          <p:cNvPr id="10" name="Rectangle 9"/>
          <p:cNvSpPr/>
          <p:nvPr/>
        </p:nvSpPr>
        <p:spPr>
          <a:xfrm>
            <a:off x="214726" y="4790420"/>
            <a:ext cx="1706251" cy="342675"/>
          </a:xfrm>
          <a:prstGeom prst="rect">
            <a:avLst/>
          </a:prstGeom>
          <a:noFill/>
        </p:spPr>
        <p:txBody>
          <a:bodyPr wrap="square" lIns="30679" tIns="30679" rIns="0" bIns="30679" anchor="ctr">
            <a:spAutoFit/>
          </a:bodyPr>
          <a:lstStyle/>
          <a:p>
            <a:pPr marR="0" lvl="0" indent="0" algn="l" defTabSz="779252" fontAlgn="base">
              <a:lnSpc>
                <a:spcPct val="76000"/>
              </a:lnSpc>
              <a:spcBef>
                <a:spcPct val="0"/>
              </a:spcBef>
              <a:spcAft>
                <a:spcPct val="0"/>
              </a:spcAft>
              <a:buClrTx/>
              <a:buSzTx/>
              <a:buFontTx/>
              <a:buNone/>
              <a:tabLst>
                <a:tab pos="536575" algn="l"/>
              </a:tabLst>
            </a:pP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r>
              <a:rPr lang="en-US"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2015</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gabriel@dusil.com</a:t>
            </a:r>
            <a:b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b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US" sz="1200" b="0" i="0" kern="0" cap="none" spc="-60" baseline="0" dirty="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www.dusil.com</a:t>
            </a:r>
          </a:p>
        </p:txBody>
      </p:sp>
      <p:sp>
        <p:nvSpPr>
          <p:cNvPr id="7" name="Rectangle 6"/>
          <p:cNvSpPr/>
          <p:nvPr/>
        </p:nvSpPr>
        <p:spPr>
          <a:xfrm>
            <a:off x="8484294" y="4777880"/>
            <a:ext cx="422185" cy="202317"/>
          </a:xfrm>
          <a:prstGeom prst="rect">
            <a:avLst/>
          </a:prstGeom>
          <a:noFill/>
        </p:spPr>
        <p:txBody>
          <a:bodyPr wrap="square" lIns="30679" tIns="30679" rIns="0" bIns="30679" anchor="ctr">
            <a:spAutoFit/>
          </a:bodyPr>
          <a:lstStyle/>
          <a:p>
            <a:pPr marR="0" lvl="0" indent="0" algn="r" defTabSz="779252" fontAlgn="base">
              <a:lnSpc>
                <a:spcPct val="76000"/>
              </a:lnSpc>
              <a:spcBef>
                <a:spcPct val="0"/>
              </a:spcBef>
              <a:spcAft>
                <a:spcPct val="0"/>
              </a:spcAft>
              <a:buClrTx/>
              <a:buSzTx/>
              <a:buFontTx/>
              <a:buNone/>
              <a:tabLst>
                <a:tab pos="536575" algn="l"/>
              </a:tabLst>
            </a:pPr>
            <a:r>
              <a:rPr lang="en-GB"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rPr>
              <a:pPr marR="0" lvl="0" indent="0" algn="r" defTabSz="779252" fontAlgn="base">
                <a:lnSpc>
                  <a:spcPct val="76000"/>
                </a:lnSpc>
                <a:spcBef>
                  <a:spcPct val="0"/>
                </a:spcBef>
                <a:spcAft>
                  <a:spcPct val="0"/>
                </a:spcAft>
                <a:buClrTx/>
                <a:buSzTx/>
                <a:buFontTx/>
                <a:buNone/>
                <a:tabLst>
                  <a:tab pos="536575" algn="l"/>
                </a:tabLst>
              </a:pPr>
              <a:t>‹#›</a:t>
            </a:fld>
            <a:endParaRPr lang="en-US" sz="1200" b="0" i="0" kern="0" cap="none" spc="-60" baseline="0" dirty="0" smtClean="0">
              <a:ln>
                <a:noFill/>
              </a:ln>
              <a:solidFill>
                <a:schemeClr val="accent5">
                  <a:lumMod val="20000"/>
                  <a:lumOff val="80000"/>
                </a:schemeClr>
              </a:solidFill>
              <a:effectLst/>
              <a:latin typeface="Calibri" panose="020F0502020204030204" pitchFamily="34" charset="0"/>
              <a:ea typeface="Segoe UI"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1" fontAlgn="base" hangingPunct="1">
        <a:lnSpc>
          <a:spcPct val="70000"/>
        </a:lnSpc>
        <a:spcBef>
          <a:spcPct val="0"/>
        </a:spcBef>
        <a:spcAft>
          <a:spcPct val="0"/>
        </a:spcAft>
        <a:tabLst>
          <a:tab pos="5018088" algn="l"/>
        </a:tabLst>
        <a:defRPr lang="en-GB" sz="4000" b="1" kern="1200" cap="none" spc="-160" baseline="0" dirty="0" smtClean="0">
          <a:ln w="18415" cmpd="sng">
            <a:noFill/>
            <a:prstDash val="solid"/>
          </a:ln>
          <a:solidFill>
            <a:schemeClr val="accent5">
              <a:lumMod val="75000"/>
            </a:schemeClr>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p:titleStyle>
    <p:bodyStyle>
      <a:lvl1pPr algn="l" rtl="0" eaLnBrk="1" fontAlgn="base" hangingPunct="1">
        <a:lnSpc>
          <a:spcPct val="84000"/>
        </a:lnSpc>
        <a:spcBef>
          <a:spcPts val="1800"/>
        </a:spcBef>
        <a:spcAft>
          <a:spcPct val="0"/>
        </a:spcAft>
        <a:defRPr lang="en-GB" sz="2400" b="1" kern="1200" cap="none" spc="-60" baseline="0" dirty="0" smtClean="0">
          <a:ln>
            <a:noFill/>
          </a:ln>
          <a:solidFill>
            <a:schemeClr val="accent5">
              <a:lumMod val="50000"/>
            </a:schemeClr>
          </a:solidFill>
          <a:effectLst/>
          <a:latin typeface="Calibri" panose="020F0502020204030204" pitchFamily="34" charset="0"/>
          <a:ea typeface="Segoe UI" pitchFamily="34" charset="0"/>
          <a:cs typeface="Arial Unicode MS" pitchFamily="34" charset="-128"/>
        </a:defRPr>
      </a:lvl1pPr>
      <a:lvl2pPr marL="180975" indent="-179388" algn="l" rtl="0" eaLnBrk="1" fontAlgn="base" hangingPunct="1">
        <a:lnSpc>
          <a:spcPct val="84000"/>
        </a:lnSpc>
        <a:spcBef>
          <a:spcPts val="100"/>
        </a:spcBef>
        <a:spcAft>
          <a:spcPct val="0"/>
        </a:spcAft>
        <a:buClr>
          <a:schemeClr val="accent5">
            <a:lumMod val="75000"/>
          </a:schemeClr>
        </a:buClr>
        <a:buFont typeface="Wingdings" panose="05000000000000000000" pitchFamily="2" charset="2"/>
        <a:buChar char=""/>
        <a:defRPr lang="en-GB" sz="2200" b="0" cap="none" spc="-60" baseline="0" dirty="0" smtClean="0">
          <a:ln>
            <a:noFill/>
          </a:ln>
          <a:solidFill>
            <a:schemeClr val="accent5">
              <a:lumMod val="75000"/>
            </a:schemeClr>
          </a:solidFill>
          <a:effectLst/>
          <a:latin typeface="Calibri" panose="020F0502020204030204" pitchFamily="34" charset="0"/>
          <a:ea typeface="Segoe UI" pitchFamily="34" charset="0"/>
          <a:cs typeface="Arial Unicode MS" pitchFamily="34" charset="-128"/>
        </a:defRPr>
      </a:lvl2pPr>
      <a:lvl3pPr marL="361950" indent="-180975" algn="l" rtl="0" eaLnBrk="1" fontAlgn="base" hangingPunct="1">
        <a:lnSpc>
          <a:spcPct val="84000"/>
        </a:lnSpc>
        <a:spcBef>
          <a:spcPts val="0"/>
        </a:spcBef>
        <a:spcAft>
          <a:spcPct val="0"/>
        </a:spcAft>
        <a:buClr>
          <a:schemeClr val="tx1">
            <a:lumMod val="50000"/>
            <a:lumOff val="50000"/>
          </a:schemeClr>
        </a:buClr>
        <a:buSzPct val="80000"/>
        <a:buFont typeface="Wingdings" pitchFamily="2" charset="2"/>
        <a:buChar char="§"/>
        <a:defRPr lang="en-GB" sz="2000" b="0" cap="none" spc="-60" baseline="0" dirty="0" smtClean="0">
          <a:ln>
            <a:noFill/>
          </a:ln>
          <a:solidFill>
            <a:schemeClr val="bg1">
              <a:lumMod val="50000"/>
            </a:schemeClr>
          </a:solidFill>
          <a:effectLst/>
          <a:latin typeface="Calibri" panose="020F0502020204030204" pitchFamily="34" charset="0"/>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dusil.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usil.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Entertainment Streaming </a:t>
            </a:r>
            <a:r>
              <a:rPr lang="en-US" dirty="0">
                <a:solidFill>
                  <a:schemeClr val="accent5">
                    <a:lumMod val="60000"/>
                    <a:lumOff val="40000"/>
                  </a:schemeClr>
                </a:solidFill>
              </a:rPr>
              <a:t>Behaviors </a:t>
            </a:r>
          </a:p>
        </p:txBody>
      </p:sp>
    </p:spTree>
    <p:extLst>
      <p:ext uri="{BB962C8B-B14F-4D97-AF65-F5344CB8AC3E}">
        <p14:creationId xmlns:p14="http://schemas.microsoft.com/office/powerpoint/2010/main" val="4208736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a:t>
            </a:r>
            <a:br>
              <a:rPr lang="en-US" dirty="0" smtClean="0"/>
            </a:br>
            <a:r>
              <a:rPr lang="en-US" dirty="0" smtClean="0"/>
              <a:t>Live vs. VOD</a:t>
            </a:r>
            <a:br>
              <a:rPr lang="en-US" dirty="0" smtClean="0"/>
            </a:br>
            <a:r>
              <a:rPr lang="en-US" dirty="0" smtClean="0"/>
              <a:t>by device</a:t>
            </a:r>
            <a:endParaRPr lang="en-US" dirty="0"/>
          </a:p>
        </p:txBody>
      </p:sp>
      <p:sp>
        <p:nvSpPr>
          <p:cNvPr id="4" name="Content Placeholder 3"/>
          <p:cNvSpPr>
            <a:spLocks noGrp="1"/>
          </p:cNvSpPr>
          <p:nvPr>
            <p:ph idx="1"/>
          </p:nvPr>
        </p:nvSpPr>
        <p:spPr/>
        <p:txBody>
          <a:bodyPr/>
          <a:lstStyle/>
          <a:p>
            <a:endParaRPr lang="en-US" dirty="0" smtClean="0"/>
          </a:p>
          <a:p>
            <a:endParaRPr lang="en-US" dirty="0"/>
          </a:p>
          <a:p>
            <a:r>
              <a:rPr lang="en-US" dirty="0" smtClean="0"/>
              <a:t>Live content is mainly</a:t>
            </a:r>
            <a:br>
              <a:rPr lang="en-US" dirty="0" smtClean="0"/>
            </a:br>
            <a:r>
              <a:rPr lang="en-US" dirty="0" smtClean="0"/>
              <a:t>on TVs or Desktop PC’s</a:t>
            </a:r>
          </a:p>
          <a:p>
            <a:pPr lvl="1"/>
            <a:r>
              <a:rPr lang="en-US" dirty="0" smtClean="0"/>
              <a:t>Tablets &amp; mobiles are</a:t>
            </a:r>
            <a:br>
              <a:rPr lang="en-US" dirty="0" smtClean="0"/>
            </a:br>
            <a:r>
              <a:rPr lang="en-US" dirty="0" smtClean="0"/>
              <a:t>reserved for shorter</a:t>
            </a:r>
            <a:br>
              <a:rPr lang="en-US" dirty="0" smtClean="0"/>
            </a:br>
            <a:r>
              <a:rPr lang="en-US" dirty="0" smtClean="0"/>
              <a:t>content</a:t>
            </a:r>
          </a:p>
          <a:p>
            <a:endParaRPr lang="en-US" dirty="0"/>
          </a:p>
        </p:txBody>
      </p:sp>
      <p:sp>
        <p:nvSpPr>
          <p:cNvPr id="3" name="Rectangle 2"/>
          <p:cNvSpPr/>
          <p:nvPr/>
        </p:nvSpPr>
        <p:spPr>
          <a:xfrm>
            <a:off x="3320196" y="4773345"/>
            <a:ext cx="3085712" cy="387798"/>
          </a:xfrm>
          <a:prstGeom prst="rect">
            <a:avLst/>
          </a:prstGeom>
        </p:spPr>
        <p:txBody>
          <a:bodyPr wrap="square">
            <a:spAutoFit/>
          </a:bodyPr>
          <a:lstStyle/>
          <a:p>
            <a:pPr algn="ctr">
              <a:lnSpc>
                <a:spcPct val="80000"/>
              </a:lnSpc>
            </a:pPr>
            <a:r>
              <a:rPr lang="en-US" sz="1200" dirty="0">
                <a:solidFill>
                  <a:schemeClr val="bg1">
                    <a:lumMod val="95000"/>
                  </a:schemeClr>
                </a:solidFill>
                <a:latin typeface="Calibri" panose="020F0502020204030204" pitchFamily="34" charset="0"/>
              </a:rPr>
              <a:t>Ooyala - Video Index Report (13.Q1</a:t>
            </a:r>
            <a:r>
              <a:rPr lang="en-US" sz="1200" dirty="0" smtClean="0">
                <a:solidFill>
                  <a:schemeClr val="bg1">
                    <a:lumMod val="95000"/>
                  </a:schemeClr>
                </a:solidFill>
                <a:latin typeface="Calibri" panose="020F0502020204030204" pitchFamily="34" charset="0"/>
              </a:rPr>
              <a:t>)</a:t>
            </a:r>
          </a:p>
          <a:p>
            <a:pPr algn="ctr">
              <a:lnSpc>
                <a:spcPct val="80000"/>
              </a:lnSpc>
            </a:pPr>
            <a:r>
              <a:rPr lang="en-US" sz="1200" dirty="0">
                <a:solidFill>
                  <a:schemeClr val="bg1">
                    <a:lumMod val="95000"/>
                  </a:schemeClr>
                </a:solidFill>
                <a:latin typeface="Calibri" panose="020F0502020204030204" pitchFamily="34" charset="0"/>
              </a:rPr>
              <a:t>CTV </a:t>
            </a:r>
            <a:r>
              <a:rPr lang="en-US" sz="1200" dirty="0" smtClean="0">
                <a:solidFill>
                  <a:schemeClr val="bg1">
                    <a:lumMod val="95000"/>
                  </a:schemeClr>
                </a:solidFill>
                <a:latin typeface="Calibri" panose="020F0502020204030204" pitchFamily="34" charset="0"/>
              </a:rPr>
              <a:t>= connected TVs, GC = Game consoles</a:t>
            </a:r>
            <a:endParaRPr lang="en-US" sz="1200" dirty="0">
              <a:solidFill>
                <a:schemeClr val="bg1">
                  <a:lumMod val="95000"/>
                </a:schemeClr>
              </a:solidFill>
              <a:latin typeface="Calibri" panose="020F0502020204030204" pitchFamily="34" charset="0"/>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29048" y="364135"/>
            <a:ext cx="4153720" cy="3925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84027" y="2203452"/>
            <a:ext cx="1503106" cy="63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3272" y="3886346"/>
            <a:ext cx="1598656" cy="356347"/>
          </a:xfrm>
          <a:prstGeom prst="rect">
            <a:avLst/>
          </a:prstGeom>
        </p:spPr>
      </p:pic>
    </p:spTree>
    <p:extLst>
      <p:ext uri="{BB962C8B-B14F-4D97-AF65-F5344CB8AC3E}">
        <p14:creationId xmlns:p14="http://schemas.microsoft.com/office/powerpoint/2010/main" val="708290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6571" y="4763387"/>
            <a:ext cx="4320000" cy="371196"/>
          </a:xfrm>
          <a:prstGeom prst="rect">
            <a:avLst/>
          </a:prstGeom>
        </p:spPr>
        <p:txBody>
          <a:bodyPr wrap="square" lIns="0" tIns="36000" rIns="0" bIns="36000" anchor="ctr" anchorCtr="0">
            <a:noAutofit/>
          </a:bodyPr>
          <a:lstStyle/>
          <a:p>
            <a:pPr algn="ctr">
              <a:lnSpc>
                <a:spcPct val="80000"/>
              </a:lnSpc>
            </a:pPr>
            <a:r>
              <a:rPr lang="en-US" sz="1200" spc="-60" dirty="0">
                <a:solidFill>
                  <a:schemeClr val="bg1">
                    <a:lumMod val="95000"/>
                  </a:schemeClr>
                </a:solidFill>
                <a:latin typeface="Calibri" panose="020F0502020204030204" pitchFamily="34" charset="0"/>
              </a:rPr>
              <a:t>Adobe - U.S. Digital Video </a:t>
            </a:r>
            <a:r>
              <a:rPr lang="en-US" sz="1200" spc="-60" dirty="0" smtClean="0">
                <a:solidFill>
                  <a:schemeClr val="bg1">
                    <a:lumMod val="95000"/>
                  </a:schemeClr>
                </a:solidFill>
                <a:latin typeface="Calibri" panose="020F0502020204030204" pitchFamily="34" charset="0"/>
              </a:rPr>
              <a:t>Benchmark (13.Q4)</a:t>
            </a:r>
            <a:endParaRPr lang="en-US" sz="1200" b="0" spc="-60" dirty="0">
              <a:solidFill>
                <a:schemeClr val="bg1">
                  <a:lumMod val="95000"/>
                </a:schemeClr>
              </a:solidFill>
              <a:effectLst/>
              <a:latin typeface="Calibri" panose="020F0502020204030204" pitchFamily="34" charset="0"/>
            </a:endParaRPr>
          </a:p>
        </p:txBody>
      </p:sp>
      <p:sp>
        <p:nvSpPr>
          <p:cNvPr id="2" name="Title 1"/>
          <p:cNvSpPr>
            <a:spLocks noGrp="1"/>
          </p:cNvSpPr>
          <p:nvPr>
            <p:ph type="title"/>
          </p:nvPr>
        </p:nvSpPr>
        <p:spPr/>
        <p:txBody>
          <a:bodyPr/>
          <a:lstStyle/>
          <a:p>
            <a:pPr>
              <a:tabLst>
                <a:tab pos="2238375" algn="l"/>
              </a:tabLst>
            </a:pPr>
            <a:r>
              <a:rPr lang="en-US" dirty="0" smtClean="0"/>
              <a:t>Behavior –	Entertainment</a:t>
            </a:r>
            <a:br>
              <a:rPr lang="en-US" dirty="0" smtClean="0"/>
            </a:br>
            <a:r>
              <a:rPr lang="en-US" dirty="0" smtClean="0"/>
              <a:t>	by Device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                                              Apple Devices</a:t>
            </a:r>
            <a:br>
              <a:rPr lang="en-US" dirty="0" smtClean="0"/>
            </a:br>
            <a:r>
              <a:rPr lang="en-US" dirty="0" smtClean="0"/>
              <a:t>                                                    produce</a:t>
            </a:r>
            <a:br>
              <a:rPr lang="en-US" dirty="0" smtClean="0"/>
            </a:br>
            <a:r>
              <a:rPr lang="en-US" dirty="0" smtClean="0"/>
              <a:t>                                            nearly half of TV</a:t>
            </a:r>
            <a:br>
              <a:rPr lang="en-US" dirty="0" smtClean="0"/>
            </a:br>
            <a:r>
              <a:rPr lang="en-US" dirty="0" smtClean="0"/>
              <a:t>                                               play requests</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41464" y="193730"/>
            <a:ext cx="861889" cy="861889"/>
          </a:xfrm>
          <a:prstGeom prst="rect">
            <a:avLst/>
          </a:prstGeom>
        </p:spPr>
      </p:pic>
      <p:pic>
        <p:nvPicPr>
          <p:cNvPr id="4098" name="Picture 2"/>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409667" y="164439"/>
            <a:ext cx="3622446" cy="4252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6440" y="1138205"/>
            <a:ext cx="2342254" cy="310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722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10514" lvl="1" indent="0">
              <a:buNone/>
            </a:pPr>
            <a:endParaRPr lang="en-US" dirty="0" smtClean="0">
              <a:latin typeface="Calibri" panose="020F0502020204030204" pitchFamily="34" charset="0"/>
            </a:endParaRPr>
          </a:p>
          <a:p>
            <a:r>
              <a:rPr lang="en-US" dirty="0" smtClean="0"/>
              <a:t>Movies, reality TV,</a:t>
            </a:r>
            <a:br>
              <a:rPr lang="en-US" dirty="0" smtClean="0"/>
            </a:br>
            <a:r>
              <a:rPr lang="en-US" dirty="0" smtClean="0"/>
              <a:t>drama, comedy, etc.</a:t>
            </a:r>
            <a:br>
              <a:rPr lang="en-US" dirty="0" smtClean="0"/>
            </a:br>
            <a:r>
              <a:rPr lang="en-US" dirty="0" smtClean="0"/>
              <a:t>have the biggest</a:t>
            </a:r>
            <a:br>
              <a:rPr lang="en-US" dirty="0" smtClean="0"/>
            </a:br>
            <a:r>
              <a:rPr lang="en-US" dirty="0" smtClean="0"/>
              <a:t>engagement</a:t>
            </a:r>
            <a:br>
              <a:rPr lang="en-US" dirty="0" smtClean="0"/>
            </a:br>
            <a:r>
              <a:rPr lang="en-US" dirty="0" smtClean="0"/>
              <a:t>for 2</a:t>
            </a:r>
            <a:r>
              <a:rPr lang="en-US" baseline="30000" dirty="0" smtClean="0"/>
              <a:t>nd </a:t>
            </a:r>
            <a:r>
              <a:rPr lang="en-US" dirty="0" smtClean="0"/>
              <a:t>screen</a:t>
            </a:r>
          </a:p>
        </p:txBody>
      </p:sp>
      <p:sp>
        <p:nvSpPr>
          <p:cNvPr id="2" name="Title 1"/>
          <p:cNvSpPr>
            <a:spLocks noGrp="1"/>
          </p:cNvSpPr>
          <p:nvPr>
            <p:ph type="title"/>
          </p:nvPr>
        </p:nvSpPr>
        <p:spPr/>
        <p:txBody>
          <a:bodyPr/>
          <a:lstStyle/>
          <a:p>
            <a:r>
              <a:rPr lang="en-US" dirty="0"/>
              <a:t>Behavior – 2</a:t>
            </a:r>
            <a:r>
              <a:rPr lang="en-US" baseline="30000" dirty="0" smtClean="0"/>
              <a:t>nd</a:t>
            </a:r>
            <a:r>
              <a:rPr lang="en-US" dirty="0" smtClean="0"/>
              <a:t> </a:t>
            </a:r>
            <a:r>
              <a:rPr lang="en-US" dirty="0"/>
              <a:t>Screen </a:t>
            </a:r>
            <a:r>
              <a:rPr lang="en-US" dirty="0" smtClean="0"/>
              <a:t>Opportunities</a:t>
            </a:r>
            <a:endParaRPr lang="en-US" dirty="0"/>
          </a:p>
        </p:txBody>
      </p:sp>
      <p:pic>
        <p:nvPicPr>
          <p:cNvPr id="3078" name="Picture 6" descr="http://www.informatandm.com/wp-content/uploads/2010/12/informatelecomsandmedia.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9165" y="3422282"/>
            <a:ext cx="14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91880" y="4755702"/>
            <a:ext cx="2305449" cy="387798"/>
          </a:xfrm>
          <a:prstGeom prst="rect">
            <a:avLst/>
          </a:prstGeom>
        </p:spPr>
        <p:txBody>
          <a:bodyPr wrap="square" lIns="0" tIns="36000" rIns="0" bIns="36000" anchor="ctr" anchorCtr="0">
            <a:noAutofit/>
          </a:bodyPr>
          <a:lstStyle/>
          <a:p>
            <a:pPr algn="ctr">
              <a:lnSpc>
                <a:spcPct val="80000"/>
              </a:lnSpc>
            </a:pPr>
            <a:r>
              <a:rPr lang="en-US" sz="1200" b="0" spc="-80" dirty="0">
                <a:solidFill>
                  <a:schemeClr val="bg1">
                    <a:lumMod val="95000"/>
                  </a:schemeClr>
                </a:solidFill>
                <a:effectLst/>
                <a:latin typeface="Calibri" panose="020F0502020204030204" pitchFamily="34" charset="0"/>
              </a:rPr>
              <a:t>Informia - Future of TV, Strategies for Becoming Connected (12.Mar)</a:t>
            </a:r>
          </a:p>
        </p:txBody>
      </p:sp>
      <p:graphicFrame>
        <p:nvGraphicFramePr>
          <p:cNvPr id="10" name="Chart 9"/>
          <p:cNvGraphicFramePr>
            <a:graphicFrameLocks/>
          </p:cNvGraphicFramePr>
          <p:nvPr>
            <p:extLst>
              <p:ext uri="{D42A27DB-BD31-4B8C-83A1-F6EECF244321}">
                <p14:modId xmlns:p14="http://schemas.microsoft.com/office/powerpoint/2010/main" val="890989089"/>
              </p:ext>
            </p:extLst>
          </p:nvPr>
        </p:nvGraphicFramePr>
        <p:xfrm>
          <a:off x="3277590" y="1127457"/>
          <a:ext cx="5272643" cy="3226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51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500"/>
                                        <p:tgtEl>
                                          <p:spTgt spid="10">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1" dur="500"/>
                                        <p:tgtEl>
                                          <p:spTgt spid="10">
                                            <p:graphicEl>
                                              <a:chart seriesIdx="0" categoryIdx="-4" bldStep="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10"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00906" y="848411"/>
            <a:ext cx="6304867" cy="3648173"/>
          </a:xfrm>
          <a:prstGeom prst="rect">
            <a:avLst/>
          </a:prstGeom>
          <a:solidFill>
            <a:schemeClr val="accent4">
              <a:lumMod val="60000"/>
              <a:lumOff val="40000"/>
            </a:schemeClr>
          </a:solidFill>
        </p:spPr>
        <p:txBody>
          <a:bodyPr wrap="square" lIns="72000" tIns="216000" rIns="144000" bIns="36000">
            <a:noAutofit/>
          </a:bodyPr>
          <a:lstStyle/>
          <a:p>
            <a:pPr algn="ctr">
              <a:lnSpc>
                <a:spcPct val="70000"/>
              </a:lnSpc>
            </a:pPr>
            <a:endParaRPr lang="en-US" sz="2400" dirty="0">
              <a:solidFill>
                <a:schemeClr val="bg1"/>
              </a:solidFill>
              <a:latin typeface="Calibri" panose="020F0502020204030204" pitchFamily="34" charset="0"/>
            </a:endParaRPr>
          </a:p>
        </p:txBody>
      </p:sp>
      <p:sp>
        <p:nvSpPr>
          <p:cNvPr id="9" name="Rectangle 8"/>
          <p:cNvSpPr/>
          <p:nvPr/>
        </p:nvSpPr>
        <p:spPr>
          <a:xfrm>
            <a:off x="990488" y="1034219"/>
            <a:ext cx="6089307" cy="302179"/>
          </a:xfrm>
          <a:prstGeom prst="rect">
            <a:avLst/>
          </a:prstGeom>
          <a:solidFill>
            <a:srgbClr val="F0F8F8"/>
          </a:solidFill>
          <a:ln>
            <a:noFill/>
          </a:ln>
        </p:spPr>
        <p:txBody>
          <a:bodyPr vert="horz" wrap="square" lIns="72000" tIns="0" rIns="0" bIns="0" rtlCol="0" anchor="ctr">
            <a:noAutofit/>
          </a:bodyPr>
          <a:lstStyle/>
          <a:p>
            <a:pPr>
              <a:lnSpc>
                <a:spcPct val="80000"/>
              </a:lnSpc>
              <a:tabLst>
                <a:tab pos="5919788" algn="r"/>
                <a:tab pos="6276975" algn="r"/>
                <a:tab pos="7620000" algn="r"/>
              </a:tabLst>
            </a:pPr>
            <a:r>
              <a:rPr lang="en-US" sz="1600" b="1" dirty="0" smtClean="0">
                <a:solidFill>
                  <a:schemeClr val="accent4"/>
                </a:solidFill>
                <a:latin typeface="Calibri" panose="020F0502020204030204" pitchFamily="34" charset="0"/>
                <a:ea typeface="Segoe UI" pitchFamily="34" charset="0"/>
              </a:rPr>
              <a:t>Read email while watching TV	</a:t>
            </a:r>
            <a:r>
              <a:rPr lang="en-US" sz="1600" i="1" dirty="0" smtClean="0">
                <a:solidFill>
                  <a:schemeClr val="accent4"/>
                </a:solidFill>
                <a:latin typeface="Calibri" panose="020F0502020204030204" pitchFamily="34" charset="0"/>
                <a:ea typeface="Segoe UI" pitchFamily="34" charset="0"/>
              </a:rPr>
              <a:t>63%</a:t>
            </a:r>
            <a:endParaRPr lang="en-US" sz="1600" i="1" dirty="0" smtClean="0">
              <a:solidFill>
                <a:schemeClr val="accent4"/>
              </a:solidFill>
              <a:effectLst/>
              <a:latin typeface="Calibri" panose="020F0502020204030204" pitchFamily="34" charset="0"/>
              <a:ea typeface="Segoe UI" pitchFamily="34" charset="0"/>
            </a:endParaRPr>
          </a:p>
        </p:txBody>
      </p:sp>
      <p:sp>
        <p:nvSpPr>
          <p:cNvPr id="10" name="Rectangle 9"/>
          <p:cNvSpPr/>
          <p:nvPr/>
        </p:nvSpPr>
        <p:spPr>
          <a:xfrm>
            <a:off x="990488" y="1411887"/>
            <a:ext cx="5532875" cy="302179"/>
          </a:xfrm>
          <a:prstGeom prst="rect">
            <a:avLst/>
          </a:prstGeom>
          <a:solidFill>
            <a:srgbClr val="F0F8F8"/>
          </a:solidFill>
          <a:ln>
            <a:noFill/>
          </a:ln>
        </p:spPr>
        <p:txBody>
          <a:bodyPr vert="horz" wrap="square" lIns="72000" tIns="0" rIns="0" bIns="0" rtlCol="0" anchor="ctr">
            <a:noAutofit/>
          </a:bodyPr>
          <a:lstStyle/>
          <a:p>
            <a:pPr>
              <a:lnSpc>
                <a:spcPct val="80000"/>
              </a:lnSpc>
              <a:tabLst>
                <a:tab pos="5380038" algn="r"/>
                <a:tab pos="5648325" algn="r"/>
                <a:tab pos="6905625" algn="r"/>
              </a:tabLst>
            </a:pPr>
            <a:r>
              <a:rPr lang="en-US" sz="1600" b="1" i="0" dirty="0" smtClean="0">
                <a:solidFill>
                  <a:schemeClr val="accent4"/>
                </a:solidFill>
                <a:effectLst/>
                <a:latin typeface="Calibri" panose="020F0502020204030204" pitchFamily="34" charset="0"/>
                <a:ea typeface="Segoe UI" pitchFamily="34" charset="0"/>
              </a:rPr>
              <a:t>Using Apps </a:t>
            </a:r>
            <a:r>
              <a:rPr lang="en-US" sz="1600" b="1" dirty="0">
                <a:solidFill>
                  <a:schemeClr val="accent4"/>
                </a:solidFill>
                <a:latin typeface="Calibri" panose="020F0502020204030204" pitchFamily="34" charset="0"/>
                <a:ea typeface="Segoe UI" pitchFamily="34" charset="0"/>
              </a:rPr>
              <a:t>or </a:t>
            </a:r>
            <a:r>
              <a:rPr lang="en-US" sz="1600" b="1" dirty="0" smtClean="0">
                <a:solidFill>
                  <a:schemeClr val="accent4"/>
                </a:solidFill>
                <a:latin typeface="Calibri" panose="020F0502020204030204" pitchFamily="34" charset="0"/>
                <a:ea typeface="Segoe UI" pitchFamily="34" charset="0"/>
              </a:rPr>
              <a:t>browse the Internet </a:t>
            </a:r>
            <a:r>
              <a:rPr lang="en-US" sz="1600" b="1" i="0" dirty="0" smtClean="0">
                <a:solidFill>
                  <a:schemeClr val="accent4"/>
                </a:solidFill>
                <a:effectLst/>
                <a:latin typeface="Calibri" panose="020F0502020204030204" pitchFamily="34" charset="0"/>
                <a:ea typeface="Segoe UI" pitchFamily="34" charset="0"/>
              </a:rPr>
              <a:t>to kill time	</a:t>
            </a:r>
            <a:r>
              <a:rPr lang="en-US" sz="1600" i="1" dirty="0" smtClean="0">
                <a:solidFill>
                  <a:schemeClr val="accent4"/>
                </a:solidFill>
                <a:effectLst/>
                <a:latin typeface="Calibri" panose="020F0502020204030204" pitchFamily="34" charset="0"/>
                <a:ea typeface="Segoe UI" pitchFamily="34" charset="0"/>
              </a:rPr>
              <a:t>56%</a:t>
            </a:r>
          </a:p>
        </p:txBody>
      </p:sp>
      <p:sp>
        <p:nvSpPr>
          <p:cNvPr id="11" name="Rectangle 10"/>
          <p:cNvSpPr/>
          <p:nvPr/>
        </p:nvSpPr>
        <p:spPr>
          <a:xfrm>
            <a:off x="990488" y="1789555"/>
            <a:ext cx="4865154" cy="302179"/>
          </a:xfrm>
          <a:prstGeom prst="rect">
            <a:avLst/>
          </a:prstGeom>
          <a:solidFill>
            <a:srgbClr val="F0F8F8"/>
          </a:solidFill>
          <a:ln>
            <a:noFill/>
          </a:ln>
        </p:spPr>
        <p:txBody>
          <a:bodyPr vert="horz" wrap="square" lIns="72000" tIns="0" rIns="0" bIns="0" rtlCol="0" anchor="ctr">
            <a:noAutofit/>
          </a:bodyPr>
          <a:lstStyle/>
          <a:p>
            <a:pPr>
              <a:lnSpc>
                <a:spcPct val="80000"/>
              </a:lnSpc>
              <a:tabLst>
                <a:tab pos="4754563" algn="r"/>
                <a:tab pos="5019675" algn="r"/>
                <a:tab pos="6096000" algn="r"/>
              </a:tabLst>
            </a:pPr>
            <a:r>
              <a:rPr lang="en-US" sz="1600" b="1" i="0" dirty="0" smtClean="0">
                <a:solidFill>
                  <a:schemeClr val="accent4"/>
                </a:solidFill>
                <a:effectLst/>
                <a:latin typeface="Calibri" panose="020F0502020204030204" pitchFamily="34" charset="0"/>
                <a:ea typeface="Segoe UI" pitchFamily="34" charset="0"/>
              </a:rPr>
              <a:t>Using Apps </a:t>
            </a:r>
            <a:r>
              <a:rPr lang="en-US" sz="1600" b="1" dirty="0">
                <a:solidFill>
                  <a:schemeClr val="accent4"/>
                </a:solidFill>
                <a:latin typeface="Calibri" panose="020F0502020204030204" pitchFamily="34" charset="0"/>
                <a:ea typeface="Segoe UI" pitchFamily="34" charset="0"/>
              </a:rPr>
              <a:t>or browse the Internet </a:t>
            </a:r>
            <a:r>
              <a:rPr lang="en-US" sz="1600" b="1" i="0" dirty="0" smtClean="0">
                <a:solidFill>
                  <a:schemeClr val="accent4"/>
                </a:solidFill>
                <a:effectLst/>
                <a:latin typeface="Calibri" panose="020F0502020204030204" pitchFamily="34" charset="0"/>
                <a:ea typeface="Segoe UI" pitchFamily="34" charset="0"/>
              </a:rPr>
              <a:t>to find Info	</a:t>
            </a:r>
            <a:r>
              <a:rPr lang="en-US" sz="1600" i="1" dirty="0" smtClean="0">
                <a:solidFill>
                  <a:schemeClr val="accent4"/>
                </a:solidFill>
                <a:effectLst/>
                <a:latin typeface="Calibri" panose="020F0502020204030204" pitchFamily="34" charset="0"/>
                <a:ea typeface="Segoe UI" pitchFamily="34" charset="0"/>
              </a:rPr>
              <a:t>49%</a:t>
            </a:r>
          </a:p>
        </p:txBody>
      </p:sp>
      <p:sp>
        <p:nvSpPr>
          <p:cNvPr id="12" name="Rectangle 11"/>
          <p:cNvSpPr/>
          <p:nvPr/>
        </p:nvSpPr>
        <p:spPr>
          <a:xfrm>
            <a:off x="990488" y="2167223"/>
            <a:ext cx="3974861" cy="302179"/>
          </a:xfrm>
          <a:prstGeom prst="rect">
            <a:avLst/>
          </a:prstGeom>
          <a:solidFill>
            <a:srgbClr val="F0F8F8"/>
          </a:solidFill>
          <a:ln>
            <a:noFill/>
          </a:ln>
        </p:spPr>
        <p:txBody>
          <a:bodyPr vert="horz" wrap="square" lIns="72000" tIns="0" rIns="0" bIns="0" rtlCol="0" anchor="ctr">
            <a:noAutofit/>
          </a:bodyPr>
          <a:lstStyle/>
          <a:p>
            <a:pPr>
              <a:lnSpc>
                <a:spcPct val="80000"/>
              </a:lnSpc>
              <a:tabLst>
                <a:tab pos="3856038" algn="r"/>
                <a:tab pos="4038600" algn="r"/>
                <a:tab pos="4933950" algn="r"/>
              </a:tabLst>
            </a:pPr>
            <a:r>
              <a:rPr lang="en-US" sz="1600" b="1" dirty="0" smtClean="0">
                <a:solidFill>
                  <a:schemeClr val="accent4"/>
                </a:solidFill>
                <a:latin typeface="Calibri" panose="020F0502020204030204" pitchFamily="34" charset="0"/>
                <a:ea typeface="Segoe UI" pitchFamily="34" charset="0"/>
              </a:rPr>
              <a:t>Use Social forums while watching TV	</a:t>
            </a:r>
            <a:r>
              <a:rPr lang="en-US" sz="1600" i="1" dirty="0" smtClean="0">
                <a:solidFill>
                  <a:schemeClr val="accent4"/>
                </a:solidFill>
                <a:latin typeface="Calibri" panose="020F0502020204030204" pitchFamily="34" charset="0"/>
                <a:ea typeface="Segoe UI" pitchFamily="34" charset="0"/>
              </a:rPr>
              <a:t>40%</a:t>
            </a:r>
            <a:endParaRPr lang="en-US" sz="1600" i="1" dirty="0" smtClean="0">
              <a:solidFill>
                <a:schemeClr val="accent4"/>
              </a:solidFill>
              <a:effectLst/>
              <a:latin typeface="Calibri" panose="020F0502020204030204" pitchFamily="34" charset="0"/>
              <a:ea typeface="Segoe UI" pitchFamily="34" charset="0"/>
            </a:endParaRPr>
          </a:p>
        </p:txBody>
      </p:sp>
      <p:sp>
        <p:nvSpPr>
          <p:cNvPr id="13" name="Rectangle 12"/>
          <p:cNvSpPr/>
          <p:nvPr/>
        </p:nvSpPr>
        <p:spPr>
          <a:xfrm>
            <a:off x="990488" y="2544891"/>
            <a:ext cx="2884255" cy="302179"/>
          </a:xfrm>
          <a:prstGeom prst="rect">
            <a:avLst/>
          </a:prstGeom>
          <a:solidFill>
            <a:srgbClr val="F0F8F8"/>
          </a:solidFill>
          <a:ln>
            <a:noFill/>
          </a:ln>
        </p:spPr>
        <p:txBody>
          <a:bodyPr vert="horz" wrap="square" lIns="72000" tIns="0" rIns="0" bIns="0" rtlCol="0" anchor="ctr">
            <a:noAutofit/>
          </a:bodyPr>
          <a:lstStyle/>
          <a:p>
            <a:pPr>
              <a:lnSpc>
                <a:spcPct val="80000"/>
              </a:lnSpc>
              <a:tabLst>
                <a:tab pos="1885950" algn="r"/>
              </a:tabLst>
            </a:pPr>
            <a:r>
              <a:rPr lang="en-US" sz="1600" b="1" dirty="0" smtClean="0">
                <a:solidFill>
                  <a:schemeClr val="accent4"/>
                </a:solidFill>
                <a:latin typeface="Calibri" panose="020F0502020204030204" pitchFamily="34" charset="0"/>
                <a:ea typeface="Segoe UI" pitchFamily="34" charset="0"/>
              </a:rPr>
              <a:t>Discuss content online</a:t>
            </a:r>
            <a:endParaRPr lang="en-US" sz="1600" i="1" dirty="0" smtClean="0">
              <a:solidFill>
                <a:schemeClr val="accent4"/>
              </a:solidFill>
              <a:effectLst/>
              <a:latin typeface="Calibri" panose="020F0502020204030204" pitchFamily="34" charset="0"/>
              <a:ea typeface="Segoe UI" pitchFamily="34" charset="0"/>
            </a:endParaRPr>
          </a:p>
        </p:txBody>
      </p:sp>
      <p:sp>
        <p:nvSpPr>
          <p:cNvPr id="14" name="Rectangle 13"/>
          <p:cNvSpPr/>
          <p:nvPr/>
        </p:nvSpPr>
        <p:spPr>
          <a:xfrm>
            <a:off x="990488" y="2922559"/>
            <a:ext cx="2491043" cy="302179"/>
          </a:xfrm>
          <a:prstGeom prst="rect">
            <a:avLst/>
          </a:prstGeom>
          <a:solidFill>
            <a:srgbClr val="F0F8F8"/>
          </a:solidFill>
          <a:ln>
            <a:noFill/>
          </a:ln>
        </p:spPr>
        <p:txBody>
          <a:bodyPr vert="horz" wrap="square" lIns="72000" tIns="0" rIns="0" bIns="0" rtlCol="0" anchor="ctr">
            <a:noAutofit/>
          </a:bodyPr>
          <a:lstStyle/>
          <a:p>
            <a:pPr>
              <a:lnSpc>
                <a:spcPct val="80000"/>
              </a:lnSpc>
              <a:tabLst>
                <a:tab pos="809625" algn="r"/>
                <a:tab pos="1792288" algn="r"/>
              </a:tabLst>
            </a:pPr>
            <a:r>
              <a:rPr lang="en-US" sz="1600" b="1" dirty="0" smtClean="0">
                <a:solidFill>
                  <a:schemeClr val="accent4"/>
                </a:solidFill>
                <a:latin typeface="Calibri" panose="020F0502020204030204" pitchFamily="34" charset="0"/>
                <a:ea typeface="Segoe UI" pitchFamily="34" charset="0"/>
              </a:rPr>
              <a:t>Watch 2 or more programs</a:t>
            </a:r>
            <a:endParaRPr lang="en-US" sz="1600" i="1" dirty="0" smtClean="0">
              <a:solidFill>
                <a:schemeClr val="accent4"/>
              </a:solidFill>
              <a:effectLst/>
              <a:latin typeface="Calibri" panose="020F0502020204030204" pitchFamily="34" charset="0"/>
              <a:ea typeface="Segoe UI" pitchFamily="34" charset="0"/>
            </a:endParaRPr>
          </a:p>
        </p:txBody>
      </p:sp>
      <p:sp>
        <p:nvSpPr>
          <p:cNvPr id="23" name="Rectangle 22"/>
          <p:cNvSpPr/>
          <p:nvPr/>
        </p:nvSpPr>
        <p:spPr>
          <a:xfrm>
            <a:off x="3962173" y="2561421"/>
            <a:ext cx="395618" cy="246221"/>
          </a:xfrm>
          <a:prstGeom prst="rect">
            <a:avLst/>
          </a:prstGeom>
        </p:spPr>
        <p:txBody>
          <a:bodyPr wrap="square" lIns="0" tIns="0" rIns="0" bIns="0">
            <a:spAutoFit/>
          </a:bodyPr>
          <a:lstStyle/>
          <a:p>
            <a:r>
              <a:rPr lang="en-US" sz="1600" i="1" dirty="0">
                <a:solidFill>
                  <a:schemeClr val="bg1"/>
                </a:solidFill>
                <a:latin typeface="Calibri" panose="020F0502020204030204" pitchFamily="34" charset="0"/>
                <a:ea typeface="Segoe UI" pitchFamily="34" charset="0"/>
              </a:rPr>
              <a:t>2</a:t>
            </a:r>
            <a:r>
              <a:rPr lang="en-US" sz="1600" i="1" dirty="0" smtClean="0">
                <a:solidFill>
                  <a:schemeClr val="bg1"/>
                </a:solidFill>
                <a:latin typeface="Calibri" panose="020F0502020204030204" pitchFamily="34" charset="0"/>
                <a:ea typeface="Segoe UI" pitchFamily="34" charset="0"/>
              </a:rPr>
              <a:t>9%</a:t>
            </a:r>
            <a:endParaRPr lang="en-US" sz="1600" i="1" dirty="0">
              <a:solidFill>
                <a:schemeClr val="bg1"/>
              </a:solidFill>
              <a:latin typeface="Calibri" panose="020F0502020204030204" pitchFamily="34" charset="0"/>
            </a:endParaRPr>
          </a:p>
        </p:txBody>
      </p:sp>
      <p:sp>
        <p:nvSpPr>
          <p:cNvPr id="24" name="Rectangle 23"/>
          <p:cNvSpPr/>
          <p:nvPr/>
        </p:nvSpPr>
        <p:spPr>
          <a:xfrm>
            <a:off x="1000906" y="3300227"/>
            <a:ext cx="1375432" cy="302179"/>
          </a:xfrm>
          <a:prstGeom prst="rect">
            <a:avLst/>
          </a:prstGeom>
          <a:solidFill>
            <a:srgbClr val="F0F8F8"/>
          </a:solidFill>
          <a:ln>
            <a:noFill/>
          </a:ln>
        </p:spPr>
        <p:txBody>
          <a:bodyPr vert="horz" wrap="square" lIns="72000" tIns="0" rIns="72000" bIns="0" rtlCol="0" anchor="ctr">
            <a:noAutofit/>
          </a:bodyPr>
          <a:lstStyle/>
          <a:p>
            <a:pPr algn="r">
              <a:lnSpc>
                <a:spcPct val="80000"/>
              </a:lnSpc>
              <a:tabLst>
                <a:tab pos="1704975" algn="r"/>
              </a:tabLst>
            </a:pPr>
            <a:r>
              <a:rPr lang="en-US" sz="1600" i="1" dirty="0" smtClean="0">
                <a:solidFill>
                  <a:schemeClr val="accent4"/>
                </a:solidFill>
                <a:latin typeface="Calibri" panose="020F0502020204030204" pitchFamily="34" charset="0"/>
                <a:ea typeface="Segoe UI" pitchFamily="34" charset="0"/>
              </a:rPr>
              <a:t>14%</a:t>
            </a:r>
            <a:endParaRPr lang="en-US" sz="1600" i="1" dirty="0" smtClean="0">
              <a:solidFill>
                <a:schemeClr val="accent4"/>
              </a:solidFill>
              <a:effectLst/>
              <a:latin typeface="Calibri" panose="020F0502020204030204" pitchFamily="34" charset="0"/>
              <a:ea typeface="Segoe UI" pitchFamily="34" charset="0"/>
            </a:endParaRPr>
          </a:p>
        </p:txBody>
      </p:sp>
      <p:sp>
        <p:nvSpPr>
          <p:cNvPr id="26" name="Rectangle 25"/>
          <p:cNvSpPr/>
          <p:nvPr/>
        </p:nvSpPr>
        <p:spPr>
          <a:xfrm>
            <a:off x="990488" y="4055563"/>
            <a:ext cx="1291119" cy="302179"/>
          </a:xfrm>
          <a:prstGeom prst="rect">
            <a:avLst/>
          </a:prstGeom>
          <a:solidFill>
            <a:srgbClr val="F0F8F8"/>
          </a:solidFill>
          <a:ln>
            <a:noFill/>
          </a:ln>
        </p:spPr>
        <p:txBody>
          <a:bodyPr vert="horz" wrap="square" lIns="72000" tIns="0" rIns="72000" bIns="0" rtlCol="0" anchor="ctr">
            <a:noAutofit/>
          </a:bodyPr>
          <a:lstStyle/>
          <a:p>
            <a:pPr algn="r">
              <a:lnSpc>
                <a:spcPct val="80000"/>
              </a:lnSpc>
              <a:tabLst>
                <a:tab pos="1704975" algn="r"/>
              </a:tabLst>
            </a:pPr>
            <a:r>
              <a:rPr lang="en-US" sz="1600" i="1" dirty="0">
                <a:solidFill>
                  <a:schemeClr val="accent4"/>
                </a:solidFill>
                <a:latin typeface="Calibri" panose="020F0502020204030204" pitchFamily="34" charset="0"/>
                <a:ea typeface="Segoe UI" pitchFamily="34" charset="0"/>
              </a:rPr>
              <a:t>13%</a:t>
            </a:r>
          </a:p>
        </p:txBody>
      </p:sp>
      <p:sp>
        <p:nvSpPr>
          <p:cNvPr id="39" name="Rectangle 38"/>
          <p:cNvSpPr/>
          <p:nvPr/>
        </p:nvSpPr>
        <p:spPr>
          <a:xfrm>
            <a:off x="3551672" y="2942421"/>
            <a:ext cx="395618" cy="246221"/>
          </a:xfrm>
          <a:prstGeom prst="rect">
            <a:avLst/>
          </a:prstGeom>
        </p:spPr>
        <p:txBody>
          <a:bodyPr wrap="square" lIns="0" tIns="0" rIns="0" bIns="0">
            <a:spAutoFit/>
          </a:bodyPr>
          <a:lstStyle/>
          <a:p>
            <a:r>
              <a:rPr lang="en-US" sz="1600" i="1" dirty="0" smtClean="0">
                <a:solidFill>
                  <a:schemeClr val="bg1"/>
                </a:solidFill>
                <a:latin typeface="Calibri" panose="020F0502020204030204" pitchFamily="34" charset="0"/>
                <a:ea typeface="Segoe UI" pitchFamily="34" charset="0"/>
              </a:rPr>
              <a:t>25%</a:t>
            </a:r>
            <a:endParaRPr lang="en-US" sz="1600" i="1" dirty="0">
              <a:solidFill>
                <a:schemeClr val="bg1"/>
              </a:solidFill>
              <a:latin typeface="Calibri" panose="020F0502020204030204" pitchFamily="34" charset="0"/>
            </a:endParaRPr>
          </a:p>
        </p:txBody>
      </p:sp>
      <p:sp>
        <p:nvSpPr>
          <p:cNvPr id="40" name="Rectangle 39"/>
          <p:cNvSpPr/>
          <p:nvPr/>
        </p:nvSpPr>
        <p:spPr>
          <a:xfrm>
            <a:off x="2455281" y="3371046"/>
            <a:ext cx="4032356" cy="201850"/>
          </a:xfrm>
          <a:prstGeom prst="rect">
            <a:avLst/>
          </a:prstGeom>
        </p:spPr>
        <p:txBody>
          <a:bodyPr wrap="square" lIns="0" tIns="0" rIns="0" bIns="0">
            <a:spAutoFit/>
          </a:bodyPr>
          <a:lstStyle/>
          <a:p>
            <a:pPr>
              <a:lnSpc>
                <a:spcPct val="80000"/>
              </a:lnSpc>
              <a:tabLst>
                <a:tab pos="809625" algn="r"/>
                <a:tab pos="1792288" algn="r"/>
              </a:tabLst>
            </a:pPr>
            <a:r>
              <a:rPr lang="en-US" sz="1600" b="1" dirty="0">
                <a:solidFill>
                  <a:schemeClr val="bg1"/>
                </a:solidFill>
                <a:latin typeface="Calibri" panose="020F0502020204030204" pitchFamily="34" charset="0"/>
                <a:ea typeface="Segoe UI" pitchFamily="34" charset="0"/>
              </a:rPr>
              <a:t>Compete with others watching the same show</a:t>
            </a:r>
            <a:endParaRPr lang="en-US" sz="1600" i="1" dirty="0">
              <a:solidFill>
                <a:schemeClr val="bg1"/>
              </a:solidFill>
              <a:latin typeface="Calibri" panose="020F0502020204030204" pitchFamily="34" charset="0"/>
              <a:ea typeface="Segoe UI" pitchFamily="34" charset="0"/>
            </a:endParaRPr>
          </a:p>
        </p:txBody>
      </p:sp>
      <p:sp>
        <p:nvSpPr>
          <p:cNvPr id="41" name="Rectangle 40"/>
          <p:cNvSpPr/>
          <p:nvPr/>
        </p:nvSpPr>
        <p:spPr>
          <a:xfrm>
            <a:off x="2455281" y="3772002"/>
            <a:ext cx="4032356" cy="201850"/>
          </a:xfrm>
          <a:prstGeom prst="rect">
            <a:avLst/>
          </a:prstGeom>
        </p:spPr>
        <p:txBody>
          <a:bodyPr wrap="square" lIns="0" tIns="0" rIns="0" bIns="0">
            <a:spAutoFit/>
          </a:bodyPr>
          <a:lstStyle/>
          <a:p>
            <a:pPr>
              <a:lnSpc>
                <a:spcPct val="80000"/>
              </a:lnSpc>
              <a:tabLst>
                <a:tab pos="809625" algn="r"/>
                <a:tab pos="1792288" algn="r"/>
              </a:tabLst>
            </a:pPr>
            <a:r>
              <a:rPr lang="en-US" sz="1600" b="1" dirty="0">
                <a:solidFill>
                  <a:schemeClr val="bg1"/>
                </a:solidFill>
                <a:latin typeface="Calibri" panose="020F0502020204030204" pitchFamily="34" charset="0"/>
                <a:ea typeface="Segoe UI" pitchFamily="34" charset="0"/>
              </a:rPr>
              <a:t>Watch show from two camera angles</a:t>
            </a:r>
          </a:p>
        </p:txBody>
      </p:sp>
      <p:sp>
        <p:nvSpPr>
          <p:cNvPr id="42" name="Rectangle 41"/>
          <p:cNvSpPr/>
          <p:nvPr/>
        </p:nvSpPr>
        <p:spPr>
          <a:xfrm>
            <a:off x="1000906" y="3677895"/>
            <a:ext cx="1375432" cy="302179"/>
          </a:xfrm>
          <a:prstGeom prst="rect">
            <a:avLst/>
          </a:prstGeom>
          <a:solidFill>
            <a:srgbClr val="F0F8F8"/>
          </a:solidFill>
          <a:ln>
            <a:noFill/>
          </a:ln>
        </p:spPr>
        <p:txBody>
          <a:bodyPr vert="horz" wrap="square" lIns="72000" tIns="0" rIns="72000" bIns="0" rtlCol="0" anchor="ctr">
            <a:noAutofit/>
          </a:bodyPr>
          <a:lstStyle/>
          <a:p>
            <a:pPr algn="r">
              <a:lnSpc>
                <a:spcPct val="80000"/>
              </a:lnSpc>
              <a:tabLst>
                <a:tab pos="1704975" algn="r"/>
              </a:tabLst>
            </a:pPr>
            <a:r>
              <a:rPr lang="en-US" sz="1600" i="1" dirty="0" smtClean="0">
                <a:solidFill>
                  <a:schemeClr val="accent4"/>
                </a:solidFill>
                <a:latin typeface="Calibri" panose="020F0502020204030204" pitchFamily="34" charset="0"/>
                <a:ea typeface="Segoe UI" pitchFamily="34" charset="0"/>
              </a:rPr>
              <a:t>14%</a:t>
            </a:r>
            <a:endParaRPr lang="en-US" sz="1600" i="1" dirty="0" smtClean="0">
              <a:solidFill>
                <a:schemeClr val="accent4"/>
              </a:solidFill>
              <a:effectLst/>
              <a:latin typeface="Calibri" panose="020F0502020204030204" pitchFamily="34" charset="0"/>
              <a:ea typeface="Segoe UI" pitchFamily="34" charset="0"/>
            </a:endParaRPr>
          </a:p>
        </p:txBody>
      </p:sp>
      <p:sp>
        <p:nvSpPr>
          <p:cNvPr id="43" name="Rectangle 42"/>
          <p:cNvSpPr/>
          <p:nvPr/>
        </p:nvSpPr>
        <p:spPr>
          <a:xfrm>
            <a:off x="2368443" y="4105377"/>
            <a:ext cx="4513123" cy="201850"/>
          </a:xfrm>
          <a:prstGeom prst="rect">
            <a:avLst/>
          </a:prstGeom>
        </p:spPr>
        <p:txBody>
          <a:bodyPr wrap="square" lIns="0" tIns="0" rIns="0" bIns="0">
            <a:spAutoFit/>
          </a:bodyPr>
          <a:lstStyle/>
          <a:p>
            <a:pPr>
              <a:lnSpc>
                <a:spcPct val="80000"/>
              </a:lnSpc>
              <a:tabLst>
                <a:tab pos="809625" algn="r"/>
                <a:tab pos="1792288" algn="r"/>
              </a:tabLst>
            </a:pPr>
            <a:r>
              <a:rPr lang="en-US" sz="1600" b="1" dirty="0">
                <a:solidFill>
                  <a:schemeClr val="bg1"/>
                </a:solidFill>
                <a:latin typeface="Calibri" panose="020F0502020204030204" pitchFamily="34" charset="0"/>
                <a:ea typeface="Segoe UI" pitchFamily="34" charset="0"/>
              </a:rPr>
              <a:t>Interact with </a:t>
            </a:r>
            <a:r>
              <a:rPr lang="en-US" sz="1600" b="1" dirty="0" smtClean="0">
                <a:solidFill>
                  <a:schemeClr val="bg1"/>
                </a:solidFill>
                <a:latin typeface="Calibri" panose="020F0502020204030204" pitchFamily="34" charset="0"/>
                <a:ea typeface="Segoe UI" pitchFamily="34" charset="0"/>
              </a:rPr>
              <a:t>show </a:t>
            </a:r>
            <a:r>
              <a:rPr lang="en-US" sz="1600" b="1" dirty="0">
                <a:solidFill>
                  <a:schemeClr val="bg1"/>
                </a:solidFill>
                <a:latin typeface="Calibri" panose="020F0502020204030204" pitchFamily="34" charset="0"/>
                <a:ea typeface="Segoe UI" pitchFamily="34" charset="0"/>
              </a:rPr>
              <a:t>through </a:t>
            </a:r>
            <a:r>
              <a:rPr lang="en-US" sz="1600" b="1" dirty="0" smtClean="0">
                <a:solidFill>
                  <a:schemeClr val="bg1"/>
                </a:solidFill>
                <a:latin typeface="Calibri" panose="020F0502020204030204" pitchFamily="34" charset="0"/>
                <a:ea typeface="Segoe UI" pitchFamily="34" charset="0"/>
              </a:rPr>
              <a:t>voting or sports betting</a:t>
            </a:r>
            <a:endParaRPr lang="en-US" sz="1600" b="1" dirty="0">
              <a:solidFill>
                <a:schemeClr val="bg1"/>
              </a:solidFill>
              <a:latin typeface="Calibri" panose="020F0502020204030204" pitchFamily="34" charset="0"/>
              <a:ea typeface="Segoe U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36935" y="2165458"/>
            <a:ext cx="742860" cy="758865"/>
          </a:xfrm>
          <a:prstGeom prst="rect">
            <a:avLst/>
          </a:prstGeom>
        </p:spPr>
      </p:pic>
      <p:sp>
        <p:nvSpPr>
          <p:cNvPr id="2" name="Title 1"/>
          <p:cNvSpPr>
            <a:spLocks noGrp="1"/>
          </p:cNvSpPr>
          <p:nvPr>
            <p:ph type="title"/>
          </p:nvPr>
        </p:nvSpPr>
        <p:spPr/>
        <p:txBody>
          <a:bodyPr/>
          <a:lstStyle/>
          <a:p>
            <a:r>
              <a:rPr lang="en-US" dirty="0"/>
              <a:t>Behavior – Popular Activities on 2nd </a:t>
            </a:r>
            <a:r>
              <a:rPr lang="en-US" dirty="0" smtClean="0"/>
              <a:t>Screen</a:t>
            </a:r>
            <a:endParaRPr lang="en-US" dirty="0"/>
          </a:p>
        </p:txBody>
      </p:sp>
    </p:spTree>
    <p:extLst>
      <p:ext uri="{BB962C8B-B14F-4D97-AF65-F5344CB8AC3E}">
        <p14:creationId xmlns:p14="http://schemas.microsoft.com/office/powerpoint/2010/main" val="1213840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3" grpId="0"/>
      <p:bldP spid="24" grpId="0" animBg="1"/>
      <p:bldP spid="26" grpId="0" animBg="1"/>
      <p:bldP spid="39" grpId="0"/>
      <p:bldP spid="40" grpId="0"/>
      <p:bldP spid="41" grpId="0"/>
      <p:bldP spid="42" grpId="0" animBg="1"/>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722528" y="914400"/>
            <a:ext cx="5530682" cy="338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53633" y="4755702"/>
            <a:ext cx="2626611" cy="387798"/>
          </a:xfrm>
          <a:prstGeom prst="rect">
            <a:avLst/>
          </a:prstGeom>
        </p:spPr>
        <p:txBody>
          <a:bodyPr wrap="square">
            <a:spAutoFit/>
          </a:bodyPr>
          <a:lstStyle/>
          <a:p>
            <a:pPr algn="ctr">
              <a:lnSpc>
                <a:spcPct val="80000"/>
              </a:lnSpc>
            </a:pPr>
            <a:r>
              <a:rPr lang="en-US" sz="1200" dirty="0">
                <a:solidFill>
                  <a:schemeClr val="bg1">
                    <a:lumMod val="95000"/>
                  </a:schemeClr>
                </a:solidFill>
                <a:latin typeface="Calibri" panose="020F0502020204030204" pitchFamily="34" charset="0"/>
              </a:rPr>
              <a:t>Ericsson - TV &amp; Video </a:t>
            </a:r>
            <a:r>
              <a:rPr lang="en-US" sz="1200" dirty="0" smtClean="0">
                <a:solidFill>
                  <a:schemeClr val="bg1">
                    <a:lumMod val="95000"/>
                  </a:schemeClr>
                </a:solidFill>
                <a:latin typeface="Calibri" panose="020F0502020204030204" pitchFamily="34" charset="0"/>
              </a:rPr>
              <a:t>'11</a:t>
            </a:r>
            <a:br>
              <a:rPr lang="en-US" sz="1200" dirty="0" smtClean="0">
                <a:solidFill>
                  <a:schemeClr val="bg1">
                    <a:lumMod val="95000"/>
                  </a:schemeClr>
                </a:solidFill>
                <a:latin typeface="Calibri" panose="020F0502020204030204" pitchFamily="34" charset="0"/>
              </a:rPr>
            </a:br>
            <a:r>
              <a:rPr lang="en-US" sz="1200" dirty="0" smtClean="0">
                <a:solidFill>
                  <a:schemeClr val="bg1">
                    <a:lumMod val="95000"/>
                  </a:schemeClr>
                </a:solidFill>
                <a:latin typeface="Calibri" panose="020F0502020204030204" pitchFamily="34" charset="0"/>
              </a:rPr>
              <a:t>(Consumer </a:t>
            </a:r>
            <a:r>
              <a:rPr lang="en-US" sz="1200" dirty="0">
                <a:solidFill>
                  <a:schemeClr val="bg1">
                    <a:lumMod val="95000"/>
                  </a:schemeClr>
                </a:solidFill>
                <a:latin typeface="Calibri" panose="020F0502020204030204" pitchFamily="34" charset="0"/>
              </a:rPr>
              <a:t>trends, Global, Nov '11)</a:t>
            </a:r>
          </a:p>
        </p:txBody>
      </p:sp>
      <p:sp>
        <p:nvSpPr>
          <p:cNvPr id="2" name="Title 1"/>
          <p:cNvSpPr>
            <a:spLocks noGrp="1"/>
          </p:cNvSpPr>
          <p:nvPr>
            <p:ph type="title"/>
          </p:nvPr>
        </p:nvSpPr>
        <p:spPr/>
        <p:txBody>
          <a:bodyPr/>
          <a:lstStyle/>
          <a:p>
            <a:r>
              <a:rPr lang="en-US" dirty="0" smtClean="0"/>
              <a:t>Behavior – Social Networking</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5157" y="83384"/>
            <a:ext cx="742860" cy="758865"/>
          </a:xfrm>
          <a:prstGeom prst="rect">
            <a:avLst/>
          </a:prstGeom>
        </p:spPr>
      </p:pic>
    </p:spTree>
    <p:extLst>
      <p:ext uri="{BB962C8B-B14F-4D97-AF65-F5344CB8AC3E}">
        <p14:creationId xmlns:p14="http://schemas.microsoft.com/office/powerpoint/2010/main" val="1610773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8590" y="4763387"/>
            <a:ext cx="4356848" cy="360000"/>
          </a:xfrm>
          <a:prstGeom prst="rect">
            <a:avLst/>
          </a:prstGeom>
        </p:spPr>
        <p:txBody>
          <a:bodyPr wrap="square" lIns="0" tIns="36000" rIns="0" bIns="36000" anchor="ctr" anchorCtr="0">
            <a:noAutofit/>
          </a:bodyPr>
          <a:lstStyle/>
          <a:p>
            <a:pPr>
              <a:lnSpc>
                <a:spcPct val="80000"/>
              </a:lnSpc>
            </a:pPr>
            <a:r>
              <a:rPr lang="en-US" sz="1200" b="0" spc="-60" dirty="0">
                <a:solidFill>
                  <a:schemeClr val="bg1">
                    <a:lumMod val="95000"/>
                  </a:schemeClr>
                </a:solidFill>
                <a:effectLst/>
                <a:latin typeface="Calibri" panose="020F0502020204030204" pitchFamily="34" charset="0"/>
              </a:rPr>
              <a:t>Ericsson - TV &amp; Video '11 (Consumer trends, Global, Nov '11)</a:t>
            </a:r>
          </a:p>
        </p:txBody>
      </p:sp>
      <p:sp>
        <p:nvSpPr>
          <p:cNvPr id="4" name="Title 3"/>
          <p:cNvSpPr>
            <a:spLocks noGrp="1"/>
          </p:cNvSpPr>
          <p:nvPr>
            <p:ph type="title"/>
          </p:nvPr>
        </p:nvSpPr>
        <p:spPr/>
        <p:txBody>
          <a:bodyPr/>
          <a:lstStyle/>
          <a:p>
            <a:r>
              <a:rPr lang="en-US" dirty="0" smtClean="0"/>
              <a:t>Behavior - Video Recommendations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028070361"/>
              </p:ext>
            </p:extLst>
          </p:nvPr>
        </p:nvGraphicFramePr>
        <p:xfrm>
          <a:off x="266006" y="1219200"/>
          <a:ext cx="8487295" cy="299719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9801" y="173484"/>
            <a:ext cx="742861" cy="758866"/>
          </a:xfrm>
          <a:prstGeom prst="rect">
            <a:avLst/>
          </a:prstGeom>
        </p:spPr>
      </p:pic>
    </p:spTree>
    <p:extLst>
      <p:ext uri="{BB962C8B-B14F-4D97-AF65-F5344CB8AC3E}">
        <p14:creationId xmlns:p14="http://schemas.microsoft.com/office/powerpoint/2010/main" val="3787579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1" dur="5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Behavior </a:t>
            </a:r>
            <a:r>
              <a:rPr lang="en-US" dirty="0" smtClean="0"/>
              <a:t>–</a:t>
            </a:r>
            <a:br>
              <a:rPr lang="en-US" dirty="0" smtClean="0"/>
            </a:br>
            <a:r>
              <a:rPr lang="en-US" dirty="0" smtClean="0"/>
              <a:t>Services</a:t>
            </a:r>
            <a:br>
              <a:rPr lang="en-US" dirty="0" smtClean="0"/>
            </a:br>
            <a:r>
              <a:rPr lang="en-US" dirty="0" smtClean="0"/>
              <a:t>Most</a:t>
            </a:r>
            <a:br>
              <a:rPr lang="en-US" dirty="0" smtClean="0"/>
            </a:br>
            <a:r>
              <a:rPr lang="en-US" dirty="0" smtClean="0"/>
              <a:t>Worthwhile</a:t>
            </a:r>
            <a:br>
              <a:rPr lang="en-US" dirty="0" smtClean="0"/>
            </a:br>
            <a:r>
              <a:rPr lang="en-US" dirty="0" smtClean="0"/>
              <a:t>Purchasing</a:t>
            </a:r>
            <a:br>
              <a:rPr lang="en-US" dirty="0" smtClean="0"/>
            </a:b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500070039"/>
              </p:ext>
            </p:extLst>
          </p:nvPr>
        </p:nvGraphicFramePr>
        <p:xfrm>
          <a:off x="3191927" y="582862"/>
          <a:ext cx="4224316" cy="376920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27733" y="247236"/>
            <a:ext cx="742860" cy="758865"/>
          </a:xfrm>
          <a:prstGeom prst="rect">
            <a:avLst/>
          </a:prstGeom>
        </p:spPr>
      </p:pic>
    </p:spTree>
    <p:extLst>
      <p:ext uri="{BB962C8B-B14F-4D97-AF65-F5344CB8AC3E}">
        <p14:creationId xmlns:p14="http://schemas.microsoft.com/office/powerpoint/2010/main" val="3004805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1" dur="5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Behavior – Enterprise Video Content</a:t>
            </a:r>
            <a:endParaRPr lang="en-US" dirty="0"/>
          </a:p>
        </p:txBody>
      </p:sp>
      <p:sp>
        <p:nvSpPr>
          <p:cNvPr id="6" name="Content Placeholder 5"/>
          <p:cNvSpPr>
            <a:spLocks noGrp="1"/>
          </p:cNvSpPr>
          <p:nvPr>
            <p:ph idx="1"/>
          </p:nvPr>
        </p:nvSpPr>
        <p:spPr/>
        <p:txBody>
          <a:bodyPr/>
          <a:lstStyle/>
          <a:p>
            <a:endParaRPr lang="en-US" dirty="0" smtClean="0"/>
          </a:p>
          <a:p>
            <a:endParaRPr lang="en-US" dirty="0" smtClean="0"/>
          </a:p>
          <a:p>
            <a:r>
              <a:rPr lang="en-US" dirty="0" smtClean="0"/>
              <a:t>% respondents</a:t>
            </a:r>
            <a:br>
              <a:rPr lang="en-US" dirty="0" smtClean="0"/>
            </a:br>
            <a:r>
              <a:rPr lang="en-US" dirty="0" smtClean="0"/>
              <a:t>preferring to</a:t>
            </a:r>
            <a:br>
              <a:rPr lang="en-US" dirty="0" smtClean="0"/>
            </a:br>
            <a:r>
              <a:rPr lang="en-US" dirty="0" smtClean="0"/>
              <a:t>view </a:t>
            </a:r>
            <a:r>
              <a:rPr lang="en-US" dirty="0"/>
              <a:t>video </a:t>
            </a:r>
            <a:r>
              <a:rPr lang="en-US" dirty="0" smtClean="0"/>
              <a:t>content</a:t>
            </a:r>
            <a:br>
              <a:rPr lang="en-US" dirty="0" smtClean="0"/>
            </a:br>
            <a:r>
              <a:rPr lang="en-US" dirty="0" smtClean="0"/>
              <a:t>for </a:t>
            </a:r>
            <a:r>
              <a:rPr lang="en-US" dirty="0"/>
              <a:t>specific </a:t>
            </a:r>
            <a:r>
              <a:rPr lang="en-US" dirty="0" smtClean="0"/>
              <a:t>kinds</a:t>
            </a:r>
            <a:br>
              <a:rPr lang="en-US" dirty="0" smtClean="0"/>
            </a:br>
            <a:r>
              <a:rPr lang="en-US" dirty="0" smtClean="0"/>
              <a:t>of </a:t>
            </a:r>
            <a:r>
              <a:rPr lang="en-US" dirty="0"/>
              <a:t>information:</a:t>
            </a:r>
          </a:p>
          <a:p>
            <a:endParaRPr lang="en-US" dirty="0"/>
          </a:p>
        </p:txBody>
      </p:sp>
      <p:graphicFrame>
        <p:nvGraphicFramePr>
          <p:cNvPr id="10" name="Content Placeholder 7"/>
          <p:cNvGraphicFramePr>
            <a:graphicFrameLocks/>
          </p:cNvGraphicFramePr>
          <p:nvPr>
            <p:extLst>
              <p:ext uri="{D42A27DB-BD31-4B8C-83A1-F6EECF244321}">
                <p14:modId xmlns:p14="http://schemas.microsoft.com/office/powerpoint/2010/main" val="2284545932"/>
              </p:ext>
            </p:extLst>
          </p:nvPr>
        </p:nvGraphicFramePr>
        <p:xfrm>
          <a:off x="3334317" y="1481755"/>
          <a:ext cx="4844035" cy="2225040"/>
        </p:xfrm>
        <a:graphic>
          <a:graphicData uri="http://schemas.openxmlformats.org/drawingml/2006/table">
            <a:tbl>
              <a:tblPr firstRow="1" bandRow="1">
                <a:tableStyleId>{5C22544A-7EE6-4342-B048-85BDC9FD1C3A}</a:tableStyleId>
              </a:tblPr>
              <a:tblGrid>
                <a:gridCol w="2061193"/>
                <a:gridCol w="1174173"/>
                <a:gridCol w="1608669"/>
              </a:tblGrid>
              <a:tr h="370840">
                <a:tc>
                  <a:txBody>
                    <a:bodyPr/>
                    <a:lstStyle/>
                    <a:p>
                      <a:r>
                        <a:rPr lang="en-US" sz="1800" b="1" dirty="0" smtClean="0">
                          <a:latin typeface="Calibri" panose="020F0502020204030204" pitchFamily="34" charset="0"/>
                        </a:rPr>
                        <a:t>Content</a:t>
                      </a:r>
                      <a:endParaRPr lang="en-US" sz="1800" b="1" dirty="0">
                        <a:latin typeface="Calibri" panose="020F0502020204030204" pitchFamily="34" charset="0"/>
                      </a:endParaRPr>
                    </a:p>
                  </a:txBody>
                  <a:tcPr/>
                </a:tc>
                <a:tc>
                  <a:txBody>
                    <a:bodyPr/>
                    <a:lstStyle/>
                    <a:p>
                      <a:r>
                        <a:rPr lang="en-US" sz="1800" b="1" dirty="0" smtClean="0">
                          <a:latin typeface="Calibri" panose="020F0502020204030204" pitchFamily="34" charset="0"/>
                        </a:rPr>
                        <a:t>Response</a:t>
                      </a:r>
                      <a:endParaRPr lang="en-US" sz="1800" b="1" dirty="0">
                        <a:latin typeface="Calibri" panose="020F0502020204030204" pitchFamily="34" charset="0"/>
                      </a:endParaRPr>
                    </a:p>
                  </a:txBody>
                  <a:tcPr/>
                </a:tc>
                <a:tc>
                  <a:txBody>
                    <a:bodyPr/>
                    <a:lstStyle/>
                    <a:p>
                      <a:pPr algn="ctr"/>
                      <a:r>
                        <a:rPr lang="en-US" sz="1800" b="1" dirty="0" smtClean="0">
                          <a:latin typeface="Calibri" panose="020F0502020204030204" pitchFamily="34" charset="0"/>
                        </a:rPr>
                        <a:t>Duration</a:t>
                      </a:r>
                      <a:endParaRPr lang="en-US" sz="1800" b="1" dirty="0">
                        <a:latin typeface="Calibri" panose="020F0502020204030204"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75000"/>
                            </a:schemeClr>
                          </a:solidFill>
                          <a:latin typeface="Calibri" panose="020F0502020204030204" pitchFamily="34" charset="0"/>
                        </a:rPr>
                        <a:t>Product demos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75000"/>
                            </a:schemeClr>
                          </a:solidFill>
                          <a:latin typeface="Calibri" panose="020F0502020204030204" pitchFamily="34" charset="0"/>
                        </a:rPr>
                        <a:t>89%</a:t>
                      </a:r>
                    </a:p>
                  </a:txBody>
                  <a:tcPr/>
                </a:tc>
                <a:tc>
                  <a:txBody>
                    <a:bodyPr/>
                    <a:lstStyle/>
                    <a:p>
                      <a:r>
                        <a:rPr lang="en-US" sz="1800" b="1" dirty="0" smtClean="0">
                          <a:solidFill>
                            <a:schemeClr val="accent1">
                              <a:lumMod val="75000"/>
                            </a:schemeClr>
                          </a:solidFill>
                          <a:latin typeface="Calibri" panose="020F0502020204030204" pitchFamily="34" charset="0"/>
                        </a:rPr>
                        <a:t>3- 5 minutes</a:t>
                      </a:r>
                      <a:endParaRPr lang="en-US" sz="1800" b="1" dirty="0">
                        <a:solidFill>
                          <a:schemeClr val="accent1">
                            <a:lumMod val="75000"/>
                          </a:schemeClr>
                        </a:solidFill>
                        <a:latin typeface="Calibri" panose="020F0502020204030204"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75000"/>
                            </a:schemeClr>
                          </a:solidFill>
                          <a:latin typeface="Calibri" panose="020F0502020204030204" pitchFamily="34" charset="0"/>
                        </a:rPr>
                        <a:t>Case studies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75000"/>
                            </a:schemeClr>
                          </a:solidFill>
                          <a:latin typeface="Calibri" panose="020F0502020204030204" pitchFamily="34" charset="0"/>
                        </a:rPr>
                        <a:t>84%</a:t>
                      </a:r>
                    </a:p>
                  </a:txBody>
                  <a:tcPr/>
                </a:tc>
                <a:tc>
                  <a:txBody>
                    <a:bodyPr/>
                    <a:lstStyle/>
                    <a:p>
                      <a:r>
                        <a:rPr lang="en-US" sz="1800" b="1" dirty="0" smtClean="0">
                          <a:solidFill>
                            <a:schemeClr val="accent1">
                              <a:lumMod val="75000"/>
                            </a:schemeClr>
                          </a:solidFill>
                          <a:latin typeface="Calibri" panose="020F0502020204030204" pitchFamily="34" charset="0"/>
                        </a:rPr>
                        <a:t>9 minutes</a:t>
                      </a:r>
                      <a:endParaRPr lang="en-US" sz="1800" b="1" dirty="0">
                        <a:solidFill>
                          <a:schemeClr val="accent1">
                            <a:lumMod val="75000"/>
                          </a:schemeClr>
                        </a:solidFill>
                        <a:latin typeface="Calibri" panose="020F0502020204030204"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75000"/>
                            </a:schemeClr>
                          </a:solidFill>
                          <a:latin typeface="Calibri" panose="020F0502020204030204" pitchFamily="34" charset="0"/>
                        </a:rPr>
                        <a:t>Video white papers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75000"/>
                            </a:schemeClr>
                          </a:solidFill>
                          <a:latin typeface="Calibri" panose="020F0502020204030204" pitchFamily="34" charset="0"/>
                        </a:rPr>
                        <a:t>84%</a:t>
                      </a:r>
                    </a:p>
                  </a:txBody>
                  <a:tcPr/>
                </a:tc>
                <a:tc>
                  <a:txBody>
                    <a:bodyPr/>
                    <a:lstStyle/>
                    <a:p>
                      <a:r>
                        <a:rPr lang="en-US" sz="1800" b="1" dirty="0" smtClean="0">
                          <a:solidFill>
                            <a:schemeClr val="accent1">
                              <a:lumMod val="75000"/>
                            </a:schemeClr>
                          </a:solidFill>
                          <a:latin typeface="Calibri" panose="020F0502020204030204" pitchFamily="34" charset="0"/>
                        </a:rPr>
                        <a:t>10-19 minutes</a:t>
                      </a:r>
                      <a:endParaRPr lang="en-US" sz="1800" b="1" dirty="0">
                        <a:solidFill>
                          <a:schemeClr val="accent1">
                            <a:lumMod val="75000"/>
                          </a:schemeClr>
                        </a:solidFill>
                        <a:latin typeface="Calibri" panose="020F0502020204030204"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75000"/>
                            </a:schemeClr>
                          </a:solidFill>
                          <a:latin typeface="Calibri" panose="020F0502020204030204" pitchFamily="34" charset="0"/>
                        </a:rPr>
                        <a:t>Conference preso</a:t>
                      </a:r>
                    </a:p>
                  </a:txBody>
                  <a:tcPr/>
                </a:tc>
                <a:tc>
                  <a:txBody>
                    <a:bodyPr/>
                    <a:lstStyle/>
                    <a:p>
                      <a:pPr algn="ctr" fontAlgn="t"/>
                      <a:r>
                        <a:rPr lang="en-US" sz="1800" b="1" dirty="0" smtClean="0">
                          <a:solidFill>
                            <a:schemeClr val="accent1">
                              <a:lumMod val="75000"/>
                            </a:schemeClr>
                          </a:solidFill>
                          <a:latin typeface="Calibri" panose="020F0502020204030204" pitchFamily="34" charset="0"/>
                        </a:rPr>
                        <a:t>82%</a:t>
                      </a:r>
                      <a:endParaRPr lang="en-US" sz="1800" b="1" dirty="0">
                        <a:solidFill>
                          <a:schemeClr val="accent1">
                            <a:lumMod val="75000"/>
                          </a:schemeClr>
                        </a:solidFill>
                        <a:latin typeface="Calibri" panose="020F0502020204030204" pitchFamily="34" charset="0"/>
                      </a:endParaRPr>
                    </a:p>
                  </a:txBody>
                  <a:tcPr/>
                </a:tc>
                <a:tc>
                  <a:txBody>
                    <a:bodyPr/>
                    <a:lstStyle/>
                    <a:p>
                      <a:r>
                        <a:rPr lang="en-US" sz="1800" b="1" dirty="0" smtClean="0">
                          <a:solidFill>
                            <a:schemeClr val="accent1">
                              <a:lumMod val="75000"/>
                            </a:schemeClr>
                          </a:solidFill>
                          <a:latin typeface="Calibri" panose="020F0502020204030204" pitchFamily="34" charset="0"/>
                        </a:rPr>
                        <a:t>10-19 minutes</a:t>
                      </a:r>
                      <a:endParaRPr lang="en-US" sz="1800" b="1" dirty="0">
                        <a:solidFill>
                          <a:schemeClr val="accent1">
                            <a:lumMod val="75000"/>
                          </a:schemeClr>
                        </a:solidFill>
                        <a:latin typeface="Calibri" panose="020F0502020204030204"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accent1">
                              <a:lumMod val="75000"/>
                            </a:schemeClr>
                          </a:solidFill>
                          <a:latin typeface="Calibri" panose="020F0502020204030204" pitchFamily="34" charset="0"/>
                        </a:rPr>
                        <a:t>Testimonials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75000"/>
                            </a:schemeClr>
                          </a:solidFill>
                          <a:latin typeface="Calibri" panose="020F0502020204030204" pitchFamily="34" charset="0"/>
                        </a:rPr>
                        <a:t>73%</a:t>
                      </a:r>
                    </a:p>
                  </a:txBody>
                  <a:tcPr/>
                </a:tc>
                <a:tc>
                  <a:txBody>
                    <a:bodyPr/>
                    <a:lstStyle/>
                    <a:p>
                      <a:r>
                        <a:rPr lang="en-US" sz="1800" b="1" dirty="0" smtClean="0">
                          <a:solidFill>
                            <a:schemeClr val="accent1">
                              <a:lumMod val="75000"/>
                            </a:schemeClr>
                          </a:solidFill>
                          <a:latin typeface="Calibri" panose="020F0502020204030204" pitchFamily="34" charset="0"/>
                        </a:rPr>
                        <a:t>3 min. or less</a:t>
                      </a:r>
                      <a:endParaRPr lang="en-US" sz="1800" b="1" dirty="0">
                        <a:solidFill>
                          <a:schemeClr val="accent1">
                            <a:lumMod val="75000"/>
                          </a:schemeClr>
                        </a:solidFill>
                        <a:latin typeface="Calibri" panose="020F0502020204030204" pitchFamily="34" charset="0"/>
                      </a:endParaRPr>
                    </a:p>
                  </a:txBody>
                  <a:tcPr/>
                </a:tc>
              </a:tr>
            </a:tbl>
          </a:graphicData>
        </a:graphic>
      </p:graphicFrame>
      <p:sp>
        <p:nvSpPr>
          <p:cNvPr id="11" name="AutoShape 2" descr="data:image/png;base64,iVBORw0KGgoAAAANSUhEUgAAABYAAAAUCAYAAACJfM0wAAAABHNCSVQICAgIfAhkiAAAAAlwSFlzAAAK8AAACvABQqw0mAAAAB90RVh0U29mdHdhcmUATWFjcm9tZWRpYSBGaXJld29ya3MgOLVo0ngAAAAWdEVYdENyZWF0aW9uIFRpbWUAMDQvMDQvMDhrK9wWAAACLklEQVQ4jbXUP0wTcRQH8O/9ekdjkT8CUqpee00bRyNNmSRSV0PcJJoQg2i6ODTExEUHg04OaNSppqtCjQ4ukDSKSuLUwcm4NNZcQYsIGtD+u/f7MZSWXltqo/Ul7/JL7u7z3r3fLye53e5xj8ejoYWRSCSSstfr1YLBYHcr4XA4rMmMMciy3EoXjDHIjDEoivL/4fefrP1P3nYEvqzLajOIo8fQz5/cfH3cnVttCM8udQaODBxQFx44Ye9h4HxvdGWtgMlbSXV2SQoMHf0RNcGSJJlmvPLdos7fdyIWL+D5myx+ZwwUDAIRh2EU1wYRFItA6FwvIjdcGJr4qFYakiSBlTavlABwsJth7mUWmSyBOAfnAkQE4gKccxBx/MoYmHmcxuH+NgAwGQ03j3NeRjjnoGqcC/zcIgghAMBkNISJuKlbEy4EaKdoKerC5nNMxQdlgVx+t0siKhYQovwV1rbdtyoNxlhxxoqilBMA0uuES6Pt6NqP2hHsoDarhJuXD2F5NV/uuJR1T4XLzvTJ25/VyHUnzgzba0YkKq6pdB4T00m47EyvPhU1M54asy3ee5o55bvwQQWAr/PHMBfbQGhGrykCANqARZ8asy3+ccYjg/K3kcF9UQAYvrJ29dmrDUxHlnOxu72P+rpYrq5eFU39K649TCF0tnPB0WdtCt2z48rQHIp+8XTHu9ET7alm0aY6fnFHjda98a/w3wZjDJLP5xv3+/1aK+F4PJ7cBm32CUNiyI2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AutoShape 4" descr="data:image/png;base64,iVBORw0KGgoAAAANSUhEUgAAABYAAAAUCAYAAACJfM0wAAAABHNCSVQICAgIfAhkiAAAAAlwSFlzAAAK8AAACvABQqw0mAAAAB90RVh0U29mdHdhcmUATWFjcm9tZWRpYSBGaXJld29ya3MgOLVo0ngAAAAWdEVYdENyZWF0aW9uIFRpbWUAMDQvMDQvMDhrK9wWAAACLklEQVQ4jbXUP0wTcRQH8O/9ekdjkT8CUqpee00bRyNNmSRSV0PcJJoQg2i6ODTExEUHg04OaNSppqtCjQ4ukDSKSuLUwcm4NNZcQYsIGtD+u/f7MZSWXltqo/Ul7/JL7u7z3r3fLye53e5xj8ejoYWRSCSSstfr1YLBYHcr4XA4rMmMMciy3EoXjDHIjDEoivL/4fefrP1P3nYEvqzLajOIo8fQz5/cfH3cnVttCM8udQaODBxQFx44Ye9h4HxvdGWtgMlbSXV2SQoMHf0RNcGSJJlmvPLdos7fdyIWL+D5myx+ZwwUDAIRh2EU1wYRFItA6FwvIjdcGJr4qFYakiSBlTavlABwsJth7mUWmSyBOAfnAkQE4gKccxBx/MoYmHmcxuH+NgAwGQ03j3NeRjjnoGqcC/zcIgghAMBkNISJuKlbEy4EaKdoKerC5nNMxQdlgVx+t0siKhYQovwV1rbdtyoNxlhxxoqilBMA0uuES6Pt6NqP2hHsoDarhJuXD2F5NV/uuJR1T4XLzvTJ25/VyHUnzgzba0YkKq6pdB4T00m47EyvPhU1M54asy3ee5o55bvwQQWAr/PHMBfbQGhGrykCANqARZ8asy3+ccYjg/K3kcF9UQAYvrJ29dmrDUxHlnOxu72P+rpYrq5eFU39K649TCF0tnPB0WdtCt2z48rQHIp+8XTHu9ET7alm0aY6fnFHjda98a/w3wZjDJLP5xv3+/1aK+F4PJ7cBm32CUNiyI2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2054" name="Picture 6" descr="http://t2.gstatic.com/images?q=tbn:ANd9GcQ5hGsxsKPXwfzO_xtAEhbrlRA1sgpMW2rclgBLp770TUMOZikWkbFeGnylzQ"/>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9799" y="137659"/>
            <a:ext cx="1325708" cy="62434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203043" y="4769938"/>
            <a:ext cx="2687056" cy="371196"/>
          </a:xfrm>
          <a:prstGeom prst="rect">
            <a:avLst/>
          </a:prstGeom>
        </p:spPr>
        <p:txBody>
          <a:bodyPr wrap="square" lIns="0" tIns="36000" rIns="0" bIns="36000" anchor="ctr" anchorCtr="0">
            <a:noAutofit/>
          </a:bodyPr>
          <a:lstStyle/>
          <a:p>
            <a:pPr algn="ctr">
              <a:lnSpc>
                <a:spcPct val="80000"/>
              </a:lnSpc>
            </a:pPr>
            <a:r>
              <a:rPr lang="en-US" sz="1200" spc="-60" dirty="0">
                <a:solidFill>
                  <a:schemeClr val="bg1">
                    <a:lumMod val="95000"/>
                  </a:schemeClr>
                </a:solidFill>
                <a:latin typeface="Calibri" panose="020F0502020204030204" pitchFamily="34" charset="0"/>
              </a:rPr>
              <a:t>http://www.idgconnect.com/video</a:t>
            </a:r>
          </a:p>
        </p:txBody>
      </p:sp>
    </p:spTree>
    <p:extLst>
      <p:ext uri="{BB962C8B-B14F-4D97-AF65-F5344CB8AC3E}">
        <p14:creationId xmlns:p14="http://schemas.microsoft.com/office/powerpoint/2010/main" val="4087719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833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244725" algn="l"/>
              </a:tabLst>
            </a:pPr>
            <a:r>
              <a:rPr lang="en-US" dirty="0" smtClean="0"/>
              <a:t>Synopsis –	Entertainment Streaming </a:t>
            </a:r>
            <a:br>
              <a:rPr lang="en-US" dirty="0" smtClean="0"/>
            </a:br>
            <a:r>
              <a:rPr lang="en-US" dirty="0"/>
              <a:t>	</a:t>
            </a:r>
            <a:r>
              <a:rPr lang="en-US" dirty="0">
                <a:solidFill>
                  <a:schemeClr val="accent5">
                    <a:lumMod val="60000"/>
                    <a:lumOff val="40000"/>
                  </a:schemeClr>
                </a:solidFill>
              </a:rPr>
              <a:t>Behaviors</a:t>
            </a:r>
          </a:p>
        </p:txBody>
      </p:sp>
      <p:sp>
        <p:nvSpPr>
          <p:cNvPr id="3" name="Content Placeholder 2"/>
          <p:cNvSpPr>
            <a:spLocks noGrp="1"/>
          </p:cNvSpPr>
          <p:nvPr>
            <p:ph idx="1"/>
          </p:nvPr>
        </p:nvSpPr>
        <p:spPr/>
        <p:txBody>
          <a:bodyPr/>
          <a:lstStyle/>
          <a:p>
            <a:pPr lvl="1"/>
            <a:endParaRPr lang="en-US" dirty="0" smtClean="0"/>
          </a:p>
          <a:p>
            <a:pPr lvl="1"/>
            <a:r>
              <a:rPr lang="en-US" dirty="0" smtClean="0"/>
              <a:t>Check </a:t>
            </a:r>
            <a:r>
              <a:rPr lang="en-US" dirty="0"/>
              <a:t>out </a:t>
            </a:r>
            <a:r>
              <a:rPr lang="en-US" dirty="0" smtClean="0"/>
              <a:t>other white papers, video presentations, and opinion pieces from my blog “Digital Video </a:t>
            </a:r>
            <a:r>
              <a:rPr lang="en-US" dirty="0"/>
              <a:t>for </a:t>
            </a:r>
            <a:r>
              <a:rPr lang="en-US" dirty="0" smtClean="0"/>
              <a:t>a Digital </a:t>
            </a:r>
            <a:r>
              <a:rPr lang="en-US" dirty="0"/>
              <a:t>Generation": </a:t>
            </a:r>
            <a:r>
              <a:rPr lang="en-US" dirty="0" smtClean="0">
                <a:hlinkClick r:id="rId3"/>
              </a:rPr>
              <a:t>dusil.com</a:t>
            </a:r>
            <a:r>
              <a:rPr lang="en-US" dirty="0" smtClean="0"/>
              <a:t> </a:t>
            </a:r>
            <a:endParaRPr lang="en-US" dirty="0"/>
          </a:p>
          <a:p>
            <a:pPr lvl="2"/>
            <a:r>
              <a:rPr lang="en-US" dirty="0" smtClean="0"/>
              <a:t>Building a new Video Streaming service starts from understanding the market landscape.  We’re all familiar with the SWOT analysis: Strengths, Weaknesses, </a:t>
            </a:r>
            <a:r>
              <a:rPr lang="en-US" dirty="0"/>
              <a:t>O</a:t>
            </a:r>
            <a:r>
              <a:rPr lang="en-US" dirty="0" smtClean="0"/>
              <a:t>pportunities &amp; Threats. But dissecting the </a:t>
            </a:r>
            <a:r>
              <a:rPr lang="en-US" b="1" dirty="0" smtClean="0"/>
              <a:t>challenges</a:t>
            </a:r>
            <a:r>
              <a:rPr lang="en-US" dirty="0" smtClean="0"/>
              <a:t> in the Video streaming </a:t>
            </a:r>
            <a:r>
              <a:rPr lang="en-US" dirty="0"/>
              <a:t>industry is </a:t>
            </a:r>
            <a:r>
              <a:rPr lang="en-US" dirty="0" smtClean="0"/>
              <a:t>about understanding </a:t>
            </a:r>
            <a:r>
              <a:rPr lang="en-US" i="1" dirty="0" smtClean="0"/>
              <a:t>problems,</a:t>
            </a:r>
            <a:r>
              <a:rPr lang="en-US" dirty="0" smtClean="0"/>
              <a:t> before a </a:t>
            </a:r>
            <a:r>
              <a:rPr lang="en-US" i="1" dirty="0" smtClean="0"/>
              <a:t>solution</a:t>
            </a:r>
            <a:r>
              <a:rPr lang="en-US" dirty="0" smtClean="0"/>
              <a:t> can be formulated.  Creating a gap-analysis is the next step in recognizing </a:t>
            </a:r>
            <a:r>
              <a:rPr lang="en-US" b="1" dirty="0" smtClean="0"/>
              <a:t>opportunities</a:t>
            </a:r>
            <a:r>
              <a:rPr lang="en-US" dirty="0" smtClean="0"/>
              <a:t> in this rapidly changing market space.  Then, examining subscriber </a:t>
            </a:r>
            <a:r>
              <a:rPr lang="en-US" b="1" dirty="0" smtClean="0"/>
              <a:t>behavior</a:t>
            </a:r>
            <a:r>
              <a:rPr lang="en-US" dirty="0" smtClean="0"/>
              <a:t> ensures that we look through the lens of the consumer.  Once those steps are completed, we can formulate a </a:t>
            </a:r>
            <a:r>
              <a:rPr lang="en-US" b="1" dirty="0" smtClean="0"/>
              <a:t>strategy</a:t>
            </a:r>
            <a:r>
              <a:rPr lang="en-US" dirty="0" smtClean="0"/>
              <a:t> to build an innovative and competitive video streaming service. </a:t>
            </a:r>
            <a:r>
              <a:rPr lang="en-US" dirty="0"/>
              <a:t>This presentation takes </a:t>
            </a:r>
            <a:r>
              <a:rPr lang="en-US" dirty="0" smtClean="0"/>
              <a:t>a modern market approach for </a:t>
            </a:r>
            <a:r>
              <a:rPr lang="en-US" dirty="0"/>
              <a:t>video streaming </a:t>
            </a:r>
            <a:r>
              <a:rPr lang="en-US" dirty="0" smtClean="0"/>
              <a:t>through an assessment of Challenges</a:t>
            </a:r>
            <a:r>
              <a:rPr lang="en-US" dirty="0"/>
              <a:t>, Opportunities, Behaviors, &amp; </a:t>
            </a:r>
            <a:r>
              <a:rPr lang="en-US" dirty="0" smtClean="0"/>
              <a:t>Strategies (or COBS)</a:t>
            </a:r>
            <a:endParaRPr lang="en-US" dirty="0"/>
          </a:p>
        </p:txBody>
      </p:sp>
    </p:spTree>
    <p:extLst>
      <p:ext uri="{BB962C8B-B14F-4D97-AF65-F5344CB8AC3E}">
        <p14:creationId xmlns:p14="http://schemas.microsoft.com/office/powerpoint/2010/main" val="1054811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244725" algn="l"/>
              </a:tabLst>
            </a:pPr>
            <a:r>
              <a:rPr lang="en-US" dirty="0" smtClean="0"/>
              <a:t>Entertainment </a:t>
            </a:r>
            <a:r>
              <a:rPr lang="en-US" dirty="0"/>
              <a:t>Streaming </a:t>
            </a:r>
            <a:r>
              <a:rPr lang="en-US" dirty="0" smtClean="0">
                <a:solidFill>
                  <a:schemeClr val="accent5">
                    <a:lumMod val="60000"/>
                    <a:lumOff val="40000"/>
                  </a:schemeClr>
                </a:solidFill>
              </a:rPr>
              <a:t>Behaviors </a:t>
            </a:r>
            <a:r>
              <a:rPr lang="en-US" dirty="0">
                <a:solidFill>
                  <a:schemeClr val="accent5">
                    <a:lumMod val="60000"/>
                    <a:lumOff val="40000"/>
                  </a:schemeClr>
                </a:solidFill>
              </a:rPr>
              <a:t/>
            </a:r>
            <a:br>
              <a:rPr lang="en-US" dirty="0">
                <a:solidFill>
                  <a:schemeClr val="accent5">
                    <a:lumMod val="60000"/>
                    <a:lumOff val="40000"/>
                  </a:schemeClr>
                </a:solidFill>
              </a:rPr>
            </a:br>
            <a:r>
              <a:rPr lang="en-US" dirty="0"/>
              <a:t/>
            </a:r>
            <a:br>
              <a:rPr lang="en-US" dirty="0"/>
            </a:br>
            <a:r>
              <a:rPr lang="en-US" dirty="0" smtClean="0"/>
              <a:t/>
            </a:r>
            <a:br>
              <a:rPr lang="en-US" dirty="0" smtClean="0"/>
            </a:br>
            <a:r>
              <a:rPr lang="en-US" dirty="0" smtClean="0"/>
              <a:t>Download the Recorded Video Presentation or the Native PowerPoint Slides, here:</a:t>
            </a:r>
            <a:br>
              <a:rPr lang="en-US" dirty="0" smtClean="0"/>
            </a:br>
            <a:r>
              <a:rPr lang="en-US" dirty="0" smtClean="0"/>
              <a:t/>
            </a:r>
            <a:br>
              <a:rPr lang="en-US" dirty="0" smtClean="0"/>
            </a:br>
            <a:r>
              <a:rPr lang="en-US" dirty="0" smtClean="0"/>
              <a:t>• </a:t>
            </a:r>
            <a:r>
              <a:rPr lang="en-US" dirty="0" smtClean="0">
                <a:hlinkClick r:id="rId3"/>
              </a:rPr>
              <a:t>http://dusil.com/</a:t>
            </a:r>
            <a:endParaRPr lang="en-US" dirty="0"/>
          </a:p>
        </p:txBody>
      </p:sp>
    </p:spTree>
    <p:extLst>
      <p:ext uri="{BB962C8B-B14F-4D97-AF65-F5344CB8AC3E}">
        <p14:creationId xmlns:p14="http://schemas.microsoft.com/office/powerpoint/2010/main" val="2733908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436688" algn="l"/>
              </a:tabLst>
            </a:pPr>
            <a:r>
              <a:rPr lang="en-US" dirty="0" smtClean="0"/>
              <a:t>Tags –</a:t>
            </a:r>
            <a:r>
              <a:rPr lang="en-US" dirty="0"/>
              <a:t>	Entertainment Streaming </a:t>
            </a:r>
            <a:br>
              <a:rPr lang="en-US" dirty="0"/>
            </a:br>
            <a:r>
              <a:rPr lang="en-US" dirty="0"/>
              <a:t>	</a:t>
            </a:r>
            <a:r>
              <a:rPr lang="en-US" dirty="0">
                <a:solidFill>
                  <a:schemeClr val="accent5">
                    <a:lumMod val="60000"/>
                    <a:lumOff val="40000"/>
                  </a:schemeClr>
                </a:solidFill>
              </a:rPr>
              <a:t>Behaviors</a:t>
            </a:r>
            <a:endParaRPr lang="en-US" dirty="0"/>
          </a:p>
        </p:txBody>
      </p:sp>
      <p:sp>
        <p:nvSpPr>
          <p:cNvPr id="3" name="Content Placeholder 2"/>
          <p:cNvSpPr>
            <a:spLocks noGrp="1"/>
          </p:cNvSpPr>
          <p:nvPr>
            <p:ph idx="1"/>
          </p:nvPr>
        </p:nvSpPr>
        <p:spPr/>
        <p:txBody>
          <a:bodyPr/>
          <a:lstStyle/>
          <a:p>
            <a:pPr lvl="1"/>
            <a:endParaRPr lang="en-US" dirty="0" smtClean="0"/>
          </a:p>
          <a:p>
            <a:pPr lvl="1"/>
            <a:endParaRPr lang="en-US" dirty="0" smtClean="0"/>
          </a:p>
          <a:p>
            <a:pPr lvl="1"/>
            <a:r>
              <a:rPr lang="en-US" dirty="0"/>
              <a:t>2nd Screen, Broadcast, COBS, Connected TV, Digital Rights, Digital Video, DRM, dusil.com, Entertainment Streaming Behaviors, Entertainment Streaming Challenges, Entertainment Streaming Opportunities, Entertainment Streaming Strategies, Gabriel Dusil, Internet Video, Linear TV, Multi-screen, Multiscreen, Online Video Platform, OTT, Over the Top Content, OVP, Recommendation Engine, Return On Investment, ROI, Search &amp; Discovery, second screen, Smart TV, TCO, Television, total cost of ownership, TV Anywhere, TV Everywhere, Video Streaming</a:t>
            </a:r>
          </a:p>
        </p:txBody>
      </p:sp>
    </p:spTree>
    <p:extLst>
      <p:ext uri="{BB962C8B-B14F-4D97-AF65-F5344CB8AC3E}">
        <p14:creationId xmlns:p14="http://schemas.microsoft.com/office/powerpoint/2010/main" val="2701230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V="1">
            <a:off x="6517165" y="1561601"/>
            <a:ext cx="0" cy="1831628"/>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653429" y="1561601"/>
            <a:ext cx="0" cy="1831628"/>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653429" y="3290069"/>
            <a:ext cx="3847796" cy="0"/>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653429" y="1709690"/>
            <a:ext cx="3847796" cy="0"/>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653429" y="1709690"/>
            <a:ext cx="3847796" cy="1535450"/>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53429" y="1709690"/>
            <a:ext cx="3847796" cy="1535450"/>
          </a:xfrm>
          <a:prstGeom prst="line">
            <a:avLst/>
          </a:prstGeom>
          <a:ln w="152400">
            <a:solidFill>
              <a:srgbClr val="1E5260">
                <a:alpha val="40000"/>
              </a:srgbClr>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a:t>Agenda - </a:t>
            </a:r>
            <a:r>
              <a:rPr lang="en-US" dirty="0">
                <a:solidFill>
                  <a:schemeClr val="accent5">
                    <a:lumMod val="60000"/>
                    <a:lumOff val="40000"/>
                  </a:schemeClr>
                </a:solidFill>
              </a:rPr>
              <a:t>CO</a:t>
            </a:r>
            <a:r>
              <a:rPr lang="en-US" dirty="0"/>
              <a:t>B</a:t>
            </a:r>
            <a:r>
              <a:rPr lang="en-US" dirty="0">
                <a:solidFill>
                  <a:schemeClr val="accent5">
                    <a:lumMod val="60000"/>
                    <a:lumOff val="40000"/>
                  </a:schemeClr>
                </a:solidFill>
              </a:rPr>
              <a:t>S</a:t>
            </a:r>
          </a:p>
        </p:txBody>
      </p:sp>
      <p:sp>
        <p:nvSpPr>
          <p:cNvPr id="6" name="Rectangle 5"/>
          <p:cNvSpPr/>
          <p:nvPr/>
        </p:nvSpPr>
        <p:spPr>
          <a:xfrm>
            <a:off x="1130784" y="1241690"/>
            <a:ext cx="3045290" cy="936000"/>
          </a:xfrm>
          <a:prstGeom prst="rect">
            <a:avLst/>
          </a:prstGeom>
          <a:solidFill>
            <a:srgbClr val="85A5AD"/>
          </a:solidFill>
          <a:ln w="50800">
            <a:solidFill>
              <a:schemeClr val="bg1"/>
            </a:solidFill>
          </a:ln>
        </p:spPr>
        <p:txBody>
          <a:bodyPr wrap="none" anchor="ctr">
            <a:noAutofit/>
          </a:bodyPr>
          <a:lstStyle/>
          <a:p>
            <a:pPr algn="ctr"/>
            <a:r>
              <a:rPr lang="en-US" sz="3600" spc="-100" dirty="0" smtClean="0">
                <a:solidFill>
                  <a:schemeClr val="bg1"/>
                </a:solidFill>
                <a:latin typeface="Calibri" panose="020F0502020204030204" pitchFamily="34" charset="0"/>
              </a:rPr>
              <a:t>Opportunities</a:t>
            </a:r>
            <a:endParaRPr lang="en-US" sz="3600" spc="-100" dirty="0">
              <a:solidFill>
                <a:schemeClr val="bg1"/>
              </a:solidFill>
              <a:latin typeface="Calibri" panose="020F0502020204030204" pitchFamily="34" charset="0"/>
            </a:endParaRPr>
          </a:p>
        </p:txBody>
      </p:sp>
      <p:sp>
        <p:nvSpPr>
          <p:cNvPr id="7" name="Rectangle 6"/>
          <p:cNvSpPr/>
          <p:nvPr/>
        </p:nvSpPr>
        <p:spPr>
          <a:xfrm>
            <a:off x="4931030" y="1241690"/>
            <a:ext cx="3045290" cy="936000"/>
          </a:xfrm>
          <a:prstGeom prst="rect">
            <a:avLst/>
          </a:prstGeom>
          <a:solidFill>
            <a:srgbClr val="1E5260"/>
          </a:solidFill>
          <a:ln w="50800">
            <a:solidFill>
              <a:schemeClr val="bg1"/>
            </a:solidFill>
          </a:ln>
        </p:spPr>
        <p:txBody>
          <a:bodyPr wrap="none" anchor="ctr">
            <a:noAutofit/>
          </a:bodyPr>
          <a:lstStyle/>
          <a:p>
            <a:pPr algn="ctr"/>
            <a:r>
              <a:rPr lang="en-US" sz="3600" spc="-100" dirty="0" smtClean="0">
                <a:solidFill>
                  <a:schemeClr val="bg1"/>
                </a:solidFill>
                <a:latin typeface="Calibri" panose="020F0502020204030204" pitchFamily="34" charset="0"/>
              </a:rPr>
              <a:t>Behaviors</a:t>
            </a:r>
            <a:endParaRPr lang="en-US" sz="3600" spc="-100" dirty="0">
              <a:solidFill>
                <a:schemeClr val="bg1"/>
              </a:solidFill>
              <a:latin typeface="Calibri" panose="020F0502020204030204" pitchFamily="34" charset="0"/>
            </a:endParaRPr>
          </a:p>
        </p:txBody>
      </p:sp>
      <p:sp>
        <p:nvSpPr>
          <p:cNvPr id="8" name="Rectangle 7"/>
          <p:cNvSpPr/>
          <p:nvPr/>
        </p:nvSpPr>
        <p:spPr>
          <a:xfrm>
            <a:off x="1130784" y="2777140"/>
            <a:ext cx="3045290" cy="936000"/>
          </a:xfrm>
          <a:prstGeom prst="rect">
            <a:avLst/>
          </a:prstGeom>
          <a:solidFill>
            <a:srgbClr val="85A5AD"/>
          </a:solidFill>
          <a:ln w="50800">
            <a:solidFill>
              <a:schemeClr val="bg1"/>
            </a:solidFill>
          </a:ln>
        </p:spPr>
        <p:txBody>
          <a:bodyPr wrap="none" anchor="ctr">
            <a:noAutofit/>
          </a:bodyPr>
          <a:lstStyle/>
          <a:p>
            <a:pPr algn="ctr"/>
            <a:r>
              <a:rPr lang="en-US" sz="3600" spc="-100" dirty="0">
                <a:solidFill>
                  <a:schemeClr val="bg1"/>
                </a:solidFill>
                <a:latin typeface="Calibri" panose="020F0502020204030204" pitchFamily="34" charset="0"/>
              </a:rPr>
              <a:t>Challenges</a:t>
            </a:r>
          </a:p>
        </p:txBody>
      </p:sp>
      <p:sp>
        <p:nvSpPr>
          <p:cNvPr id="9" name="Rectangle 8"/>
          <p:cNvSpPr/>
          <p:nvPr/>
        </p:nvSpPr>
        <p:spPr>
          <a:xfrm>
            <a:off x="4931030" y="2777140"/>
            <a:ext cx="3045290" cy="936000"/>
          </a:xfrm>
          <a:prstGeom prst="rect">
            <a:avLst/>
          </a:prstGeom>
          <a:solidFill>
            <a:srgbClr val="85A5AD"/>
          </a:solidFill>
          <a:ln w="50800">
            <a:solidFill>
              <a:schemeClr val="bg1"/>
            </a:solidFill>
          </a:ln>
        </p:spPr>
        <p:txBody>
          <a:bodyPr wrap="none" anchor="ctr">
            <a:noAutofit/>
          </a:bodyPr>
          <a:lstStyle/>
          <a:p>
            <a:pPr algn="ctr"/>
            <a:r>
              <a:rPr lang="en-US" sz="3600" spc="-100" dirty="0" smtClean="0">
                <a:solidFill>
                  <a:schemeClr val="bg1"/>
                </a:solidFill>
                <a:latin typeface="Calibri" panose="020F0502020204030204" pitchFamily="34" charset="0"/>
              </a:rPr>
              <a:t>Strategies</a:t>
            </a:r>
            <a:endParaRPr lang="en-US" sz="3600" spc="-1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76656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 Cutting </a:t>
            </a:r>
            <a:r>
              <a:rPr lang="en-US" dirty="0" smtClean="0"/>
              <a:t>the Cord</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831073577"/>
              </p:ext>
            </p:extLst>
          </p:nvPr>
        </p:nvGraphicFramePr>
        <p:xfrm>
          <a:off x="0" y="771550"/>
          <a:ext cx="5400674" cy="33067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743200" y="4806348"/>
            <a:ext cx="3754532" cy="247440"/>
          </a:xfrm>
          <a:prstGeom prst="rect">
            <a:avLst/>
          </a:prstGeom>
        </p:spPr>
        <p:txBody>
          <a:bodyPr wrap="square" lIns="0" tIns="36000" rIns="0" bIns="36000" anchor="ctr" anchorCtr="0">
            <a:noAutofit/>
          </a:bodyPr>
          <a:lstStyle/>
          <a:p>
            <a:pPr algn="ctr">
              <a:lnSpc>
                <a:spcPct val="80000"/>
              </a:lnSpc>
            </a:pPr>
            <a:r>
              <a:rPr lang="en-US" sz="1200" b="0" spc="-60" dirty="0">
                <a:solidFill>
                  <a:schemeClr val="bg1">
                    <a:lumMod val="95000"/>
                  </a:schemeClr>
                </a:solidFill>
                <a:effectLst/>
                <a:latin typeface="Calibri" panose="020F0502020204030204" pitchFamily="34" charset="0"/>
              </a:rPr>
              <a:t>Ericsson - TV &amp; Video, Changing the Game ('12)</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6396" y="159482"/>
            <a:ext cx="756202" cy="684944"/>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58052797"/>
              </p:ext>
            </p:extLst>
          </p:nvPr>
        </p:nvGraphicFramePr>
        <p:xfrm>
          <a:off x="4774407" y="1272772"/>
          <a:ext cx="4369593" cy="25526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35996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11" dur="500"/>
                                        <p:tgtEl>
                                          <p:spTgt spid="10">
                                            <p:graphicEl>
                                              <a:chart seriesIdx="-3" categoryIdx="-3" bldStep="gridLegend"/>
                                            </p:graphic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500"/>
                                        <p:tgtEl>
                                          <p:spTgt spid="10">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84188" y="209550"/>
            <a:ext cx="8659812" cy="485775"/>
          </a:xfrm>
        </p:spPr>
        <p:txBody>
          <a:bodyPr/>
          <a:lstStyle/>
          <a:p>
            <a:r>
              <a:rPr lang="en-US" dirty="0" smtClean="0"/>
              <a:t>Behavior – Pay-TV vs. the Internet</a:t>
            </a:r>
            <a:endParaRPr lang="en-US" dirty="0"/>
          </a:p>
        </p:txBody>
      </p:sp>
      <p:sp>
        <p:nvSpPr>
          <p:cNvPr id="6" name="Rectangle 5"/>
          <p:cNvSpPr/>
          <p:nvPr/>
        </p:nvSpPr>
        <p:spPr>
          <a:xfrm>
            <a:off x="772702" y="1063636"/>
            <a:ext cx="2160000" cy="2910685"/>
          </a:xfrm>
          <a:prstGeom prst="rect">
            <a:avLst/>
          </a:prstGeom>
          <a:solidFill>
            <a:schemeClr val="accent2"/>
          </a:solidFill>
        </p:spPr>
        <p:txBody>
          <a:bodyPr wrap="none">
            <a:noAutofit/>
          </a:bodyPr>
          <a:lstStyle/>
          <a:p>
            <a:pPr algn="ctr"/>
            <a:r>
              <a:rPr lang="en-US" sz="2400" dirty="0">
                <a:solidFill>
                  <a:schemeClr val="bg1"/>
                </a:solidFill>
                <a:latin typeface="Calibri" panose="020F0502020204030204" pitchFamily="34" charset="0"/>
              </a:rPr>
              <a:t>Cord cutters</a:t>
            </a:r>
          </a:p>
        </p:txBody>
      </p:sp>
      <p:sp>
        <p:nvSpPr>
          <p:cNvPr id="7" name="Rectangle 6"/>
          <p:cNvSpPr/>
          <p:nvPr/>
        </p:nvSpPr>
        <p:spPr>
          <a:xfrm>
            <a:off x="3392415" y="1076851"/>
            <a:ext cx="2160000" cy="2910687"/>
          </a:xfrm>
          <a:prstGeom prst="rect">
            <a:avLst/>
          </a:prstGeom>
          <a:solidFill>
            <a:schemeClr val="accent6">
              <a:lumMod val="75000"/>
            </a:schemeClr>
          </a:solidFill>
        </p:spPr>
        <p:txBody>
          <a:bodyPr wrap="none">
            <a:noAutofit/>
          </a:bodyPr>
          <a:lstStyle/>
          <a:p>
            <a:pPr algn="ctr"/>
            <a:r>
              <a:rPr lang="en-US" sz="2400" dirty="0" smtClean="0">
                <a:solidFill>
                  <a:schemeClr val="bg1"/>
                </a:solidFill>
                <a:latin typeface="Calibri" panose="020F0502020204030204" pitchFamily="34" charset="0"/>
              </a:rPr>
              <a:t>Cord shavers</a:t>
            </a:r>
            <a:endParaRPr lang="en-US" sz="2400" dirty="0">
              <a:solidFill>
                <a:schemeClr val="bg1"/>
              </a:solidFill>
              <a:latin typeface="Calibri" panose="020F0502020204030204" pitchFamily="34" charset="0"/>
            </a:endParaRPr>
          </a:p>
        </p:txBody>
      </p:sp>
      <p:sp>
        <p:nvSpPr>
          <p:cNvPr id="9" name="Rectangle 8"/>
          <p:cNvSpPr/>
          <p:nvPr/>
        </p:nvSpPr>
        <p:spPr>
          <a:xfrm>
            <a:off x="6055083" y="1063635"/>
            <a:ext cx="2160000" cy="2910687"/>
          </a:xfrm>
          <a:prstGeom prst="rect">
            <a:avLst/>
          </a:prstGeom>
          <a:solidFill>
            <a:schemeClr val="tx2">
              <a:lumMod val="60000"/>
              <a:lumOff val="40000"/>
            </a:schemeClr>
          </a:solidFill>
        </p:spPr>
        <p:txBody>
          <a:bodyPr wrap="none">
            <a:noAutofit/>
          </a:bodyPr>
          <a:lstStyle/>
          <a:p>
            <a:pPr algn="ctr"/>
            <a:r>
              <a:rPr lang="en-US" sz="2400" dirty="0" smtClean="0">
                <a:solidFill>
                  <a:schemeClr val="bg1"/>
                </a:solidFill>
                <a:latin typeface="Calibri" panose="020F0502020204030204" pitchFamily="34" charset="0"/>
              </a:rPr>
              <a:t>Cord-nevers</a:t>
            </a:r>
            <a:endParaRPr lang="en-US" sz="2400" dirty="0">
              <a:solidFill>
                <a:schemeClr val="bg1"/>
              </a:solidFill>
              <a:latin typeface="Calibri" panose="020F0502020204030204" pitchFamily="34"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86988" y="1765517"/>
            <a:ext cx="1692000" cy="1906074"/>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6956" y="1855372"/>
            <a:ext cx="1726364" cy="1726364"/>
          </a:xfrm>
          <a:prstGeom prst="rect">
            <a:avLst/>
          </a:prstGeom>
          <a:effectLst>
            <a:outerShdw blurRad="76200" dist="38100" sx="81000" sy="81000" kx="1200000" algn="br" rotWithShape="0">
              <a:prstClr val="black">
                <a:alpha val="20000"/>
              </a:prstClr>
            </a:outerShdw>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a:ext>
            </a:extLst>
          </a:blip>
          <a:srcRect r="-6004"/>
          <a:stretch/>
        </p:blipFill>
        <p:spPr>
          <a:xfrm>
            <a:off x="3787716" y="1638554"/>
            <a:ext cx="1548000" cy="2160000"/>
          </a:xfrm>
          <a:prstGeom prst="rect">
            <a:avLst/>
          </a:prstGeom>
          <a:effectLst>
            <a:outerShdw blurRad="76200" dist="127000" dir="11400000" sx="53000" sy="53000" kx="1200000" algn="br" rotWithShape="0">
              <a:prstClr val="black">
                <a:alpha val="20000"/>
              </a:prstClr>
            </a:outerShdw>
          </a:effectLst>
        </p:spPr>
      </p:pic>
    </p:spTree>
    <p:extLst>
      <p:ext uri="{BB962C8B-B14F-4D97-AF65-F5344CB8AC3E}">
        <p14:creationId xmlns:p14="http://schemas.microsoft.com/office/powerpoint/2010/main" val="1372305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Behavior – Average Time Spent per Device</a:t>
            </a:r>
            <a:endParaRPr lang="en-US" dirty="0"/>
          </a:p>
        </p:txBody>
      </p:sp>
      <p:sp>
        <p:nvSpPr>
          <p:cNvPr id="6" name="Rectangle 5"/>
          <p:cNvSpPr/>
          <p:nvPr/>
        </p:nvSpPr>
        <p:spPr>
          <a:xfrm>
            <a:off x="2386570" y="4763387"/>
            <a:ext cx="4595639" cy="371196"/>
          </a:xfrm>
          <a:prstGeom prst="rect">
            <a:avLst/>
          </a:prstGeom>
        </p:spPr>
        <p:txBody>
          <a:bodyPr wrap="square" lIns="0" tIns="36000" rIns="0" bIns="36000" anchor="ctr" anchorCtr="0">
            <a:noAutofit/>
          </a:bodyPr>
          <a:lstStyle/>
          <a:p>
            <a:pPr algn="ctr">
              <a:lnSpc>
                <a:spcPct val="80000"/>
              </a:lnSpc>
            </a:pPr>
            <a:r>
              <a:rPr lang="en-US" sz="1200" spc="-60" dirty="0">
                <a:solidFill>
                  <a:schemeClr val="bg1">
                    <a:lumMod val="95000"/>
                  </a:schemeClr>
                </a:solidFill>
                <a:latin typeface="Calibri" panose="020F0502020204030204" pitchFamily="34" charset="0"/>
              </a:rPr>
              <a:t>Ericsson - TV &amp; Media (13.Aug) </a:t>
            </a:r>
            <a:r>
              <a:rPr lang="en-US" sz="1200" spc="-60" dirty="0" smtClean="0">
                <a:solidFill>
                  <a:schemeClr val="bg1">
                    <a:lumMod val="95000"/>
                  </a:schemeClr>
                </a:solidFill>
                <a:latin typeface="Calibri" panose="020F0502020204030204" pitchFamily="34" charset="0"/>
              </a:rPr>
              <a:t>– Average viewing in 12 Markets: US</a:t>
            </a:r>
            <a:r>
              <a:rPr lang="en-US" sz="1200" spc="-60" dirty="0">
                <a:solidFill>
                  <a:schemeClr val="bg1">
                    <a:lumMod val="95000"/>
                  </a:schemeClr>
                </a:solidFill>
                <a:latin typeface="Calibri" panose="020F0502020204030204" pitchFamily="34" charset="0"/>
              </a:rPr>
              <a:t>, UK, China, Spain, Sweden, Brazil, Taiwan, South Korea, Germany, Mexico, Chile, </a:t>
            </a:r>
            <a:r>
              <a:rPr lang="en-US" sz="1200" spc="-60" dirty="0" smtClean="0">
                <a:solidFill>
                  <a:schemeClr val="bg1">
                    <a:lumMod val="95000"/>
                  </a:schemeClr>
                </a:solidFill>
                <a:latin typeface="Calibri" panose="020F0502020204030204" pitchFamily="34" charset="0"/>
              </a:rPr>
              <a:t>Italy</a:t>
            </a:r>
            <a:endParaRPr lang="en-US" sz="1200" spc="-60" dirty="0">
              <a:solidFill>
                <a:schemeClr val="bg1">
                  <a:lumMod val="95000"/>
                </a:schemeClr>
              </a:solidFill>
              <a:latin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10576779"/>
              </p:ext>
            </p:extLst>
          </p:nvPr>
        </p:nvGraphicFramePr>
        <p:xfrm>
          <a:off x="1572445" y="983112"/>
          <a:ext cx="5999110" cy="3177276"/>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28158" y="146809"/>
            <a:ext cx="742860" cy="758866"/>
          </a:xfrm>
          <a:prstGeom prst="rect">
            <a:avLst/>
          </a:prstGeom>
        </p:spPr>
      </p:pic>
    </p:spTree>
    <p:extLst>
      <p:ext uri="{BB962C8B-B14F-4D97-AF65-F5344CB8AC3E}">
        <p14:creationId xmlns:p14="http://schemas.microsoft.com/office/powerpoint/2010/main" val="1135853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 r="49168"/>
          <a:stretch/>
        </p:blipFill>
        <p:spPr>
          <a:xfrm>
            <a:off x="4498799" y="-2559"/>
            <a:ext cx="4644000" cy="513896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 y="0"/>
            <a:ext cx="4500000" cy="5143500"/>
          </a:xfrm>
          <a:prstGeom prst="rect">
            <a:avLst/>
          </a:prstGeom>
        </p:spPr>
      </p:pic>
      <p:cxnSp>
        <p:nvCxnSpPr>
          <p:cNvPr id="16" name="Straight Connector 15"/>
          <p:cNvCxnSpPr/>
          <p:nvPr/>
        </p:nvCxnSpPr>
        <p:spPr>
          <a:xfrm>
            <a:off x="4477779" y="-4316"/>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10" name="Title 2"/>
          <p:cNvSpPr txBox="1">
            <a:spLocks/>
          </p:cNvSpPr>
          <p:nvPr/>
        </p:nvSpPr>
        <p:spPr bwMode="auto">
          <a:xfrm>
            <a:off x="225509" y="205068"/>
            <a:ext cx="8004092"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r>
              <a:rPr lang="en-US" dirty="0" smtClean="0"/>
              <a:t>Broadcast TV	Over </a:t>
            </a:r>
            <a:r>
              <a:rPr lang="en-US" dirty="0"/>
              <a:t>the Top</a:t>
            </a: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10394" y="39420"/>
            <a:ext cx="748168" cy="74816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17489" y="43752"/>
            <a:ext cx="748168" cy="748168"/>
          </a:xfrm>
          <a:prstGeom prst="rect">
            <a:avLst/>
          </a:prstGeom>
        </p:spPr>
      </p:pic>
    </p:spTree>
    <p:extLst>
      <p:ext uri="{BB962C8B-B14F-4D97-AF65-F5344CB8AC3E}">
        <p14:creationId xmlns:p14="http://schemas.microsoft.com/office/powerpoint/2010/main" val="289028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5143500"/>
          </a:xfrm>
          <a:prstGeom prst="rect">
            <a:avLst/>
          </a:prstGeom>
          <a:solidFill>
            <a:srgbClr val="F0F8F8"/>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9391" t="10558" r="728" b="7401"/>
          <a:stretch/>
        </p:blipFill>
        <p:spPr>
          <a:xfrm>
            <a:off x="2897133" y="0"/>
            <a:ext cx="2988000" cy="1872000"/>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14834" b="410"/>
          <a:stretch/>
        </p:blipFill>
        <p:spPr>
          <a:xfrm>
            <a:off x="2923965" y="3720322"/>
            <a:ext cx="2961168" cy="1440000"/>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1" b="17445"/>
          <a:stretch/>
        </p:blipFill>
        <p:spPr>
          <a:xfrm>
            <a:off x="2943195" y="1897435"/>
            <a:ext cx="2941938" cy="1800000"/>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2251" t="700" r="27556" b="613"/>
          <a:stretch/>
        </p:blipFill>
        <p:spPr>
          <a:xfrm>
            <a:off x="5897725" y="0"/>
            <a:ext cx="3276000" cy="5148000"/>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a:ext>
            </a:extLst>
          </a:blip>
          <a:srcRect l="5" t="43" r="35198" b="43"/>
          <a:stretch/>
        </p:blipFill>
        <p:spPr>
          <a:xfrm>
            <a:off x="-79" y="0"/>
            <a:ext cx="2916000" cy="5143500"/>
          </a:xfrm>
          <a:prstGeom prst="rect">
            <a:avLst/>
          </a:prstGeom>
        </p:spPr>
      </p:pic>
      <p:cxnSp>
        <p:nvCxnSpPr>
          <p:cNvPr id="16" name="Straight Connector 15"/>
          <p:cNvCxnSpPr/>
          <p:nvPr/>
        </p:nvCxnSpPr>
        <p:spPr>
          <a:xfrm>
            <a:off x="2932758" y="-4316"/>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08607" y="-4316"/>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43762" y="1878194"/>
            <a:ext cx="2953964" cy="0"/>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43762" y="3706717"/>
            <a:ext cx="2953964" cy="0"/>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Broadcast </a:t>
            </a:r>
            <a:r>
              <a:rPr lang="en-US" dirty="0" smtClean="0"/>
              <a:t>TV</a:t>
            </a:r>
            <a:endParaRPr lang="en-US" dirty="0"/>
          </a:p>
        </p:txBody>
      </p:sp>
      <p:sp>
        <p:nvSpPr>
          <p:cNvPr id="13" name="Title 2"/>
          <p:cNvSpPr txBox="1">
            <a:spLocks/>
          </p:cNvSpPr>
          <p:nvPr/>
        </p:nvSpPr>
        <p:spPr bwMode="auto">
          <a:xfrm>
            <a:off x="237384" y="216943"/>
            <a:ext cx="8004092"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r>
              <a:rPr lang="en-US" dirty="0" smtClean="0"/>
              <a:t>Broadcast TV</a:t>
            </a:r>
            <a:endParaRPr lang="en-US" dirty="0"/>
          </a:p>
        </p:txBody>
      </p:sp>
    </p:spTree>
    <p:extLst>
      <p:ext uri="{BB962C8B-B14F-4D97-AF65-F5344CB8AC3E}">
        <p14:creationId xmlns:p14="http://schemas.microsoft.com/office/powerpoint/2010/main" val="2521943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5143500"/>
          </a:xfrm>
          <a:prstGeom prst="rect">
            <a:avLst/>
          </a:prstGeom>
          <a:solidFill>
            <a:srgbClr val="F0F8F8"/>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8370" r="32816"/>
          <a:stretch/>
        </p:blipFill>
        <p:spPr>
          <a:xfrm>
            <a:off x="2923804" y="0"/>
            <a:ext cx="3348000" cy="514409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3387" r="12888"/>
          <a:stretch/>
        </p:blipFill>
        <p:spPr>
          <a:xfrm>
            <a:off x="-184551" y="0"/>
            <a:ext cx="3096000" cy="5144400"/>
          </a:xfrm>
          <a:prstGeom prst="rect">
            <a:avLst/>
          </a:prstGeom>
        </p:spPr>
      </p:pic>
      <p:cxnSp>
        <p:nvCxnSpPr>
          <p:cNvPr id="16" name="Straight Connector 15"/>
          <p:cNvCxnSpPr/>
          <p:nvPr/>
        </p:nvCxnSpPr>
        <p:spPr>
          <a:xfrm>
            <a:off x="2916000" y="0"/>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sp>
        <p:nvSpPr>
          <p:cNvPr id="10" name="Title 2"/>
          <p:cNvSpPr txBox="1">
            <a:spLocks/>
          </p:cNvSpPr>
          <p:nvPr/>
        </p:nvSpPr>
        <p:spPr bwMode="auto">
          <a:xfrm>
            <a:off x="100208" y="205068"/>
            <a:ext cx="8129393"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r>
              <a:rPr lang="en-US" dirty="0" smtClean="0"/>
              <a:t>Over </a:t>
            </a:r>
            <a:r>
              <a:rPr lang="en-US" dirty="0"/>
              <a:t>the Top</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 r="456"/>
          <a:stretch/>
        </p:blipFill>
        <p:spPr>
          <a:xfrm>
            <a:off x="6271804" y="0"/>
            <a:ext cx="2880000" cy="5143500"/>
          </a:xfrm>
          <a:prstGeom prst="rect">
            <a:avLst/>
          </a:prstGeom>
        </p:spPr>
      </p:pic>
      <p:cxnSp>
        <p:nvCxnSpPr>
          <p:cNvPr id="12" name="Straight Connector 11"/>
          <p:cNvCxnSpPr/>
          <p:nvPr/>
        </p:nvCxnSpPr>
        <p:spPr>
          <a:xfrm>
            <a:off x="6250782" y="0"/>
            <a:ext cx="0" cy="5147816"/>
          </a:xfrm>
          <a:prstGeom prst="line">
            <a:avLst/>
          </a:prstGeom>
          <a:ln w="50800">
            <a:solidFill>
              <a:srgbClr val="F0F8F8"/>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2720" t="5225" r="37409" b="76585"/>
          <a:stretch/>
        </p:blipFill>
        <p:spPr>
          <a:xfrm>
            <a:off x="3221276" y="267541"/>
            <a:ext cx="2736000" cy="936000"/>
          </a:xfrm>
          <a:prstGeom prst="rect">
            <a:avLst/>
          </a:prstGeom>
        </p:spPr>
      </p:pic>
      <p:sp>
        <p:nvSpPr>
          <p:cNvPr id="17" name="Title 2"/>
          <p:cNvSpPr txBox="1">
            <a:spLocks/>
          </p:cNvSpPr>
          <p:nvPr/>
        </p:nvSpPr>
        <p:spPr bwMode="auto">
          <a:xfrm>
            <a:off x="3596765" y="481387"/>
            <a:ext cx="2002076" cy="447568"/>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ctr"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pPr algn="ctr">
              <a:lnSpc>
                <a:spcPct val="60000"/>
              </a:lnSpc>
            </a:pPr>
            <a:r>
              <a:rPr lang="en-US" sz="3200" dirty="0" smtClean="0"/>
              <a:t>CDN</a:t>
            </a:r>
            <a:endParaRPr lang="en-US" sz="3200" dirty="0"/>
          </a:p>
        </p:txBody>
      </p:sp>
      <p:pic>
        <p:nvPicPr>
          <p:cNvPr id="18" name="Picture 17"/>
          <p:cNvPicPr>
            <a:picLocks noChangeAspect="1"/>
          </p:cNvPicPr>
          <p:nvPr/>
        </p:nvPicPr>
        <p:blipFill rotWithShape="1">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2721" t="28312" r="37410" b="53498"/>
          <a:stretch/>
        </p:blipFill>
        <p:spPr>
          <a:xfrm>
            <a:off x="3221276" y="1448623"/>
            <a:ext cx="2736000" cy="936000"/>
          </a:xfrm>
          <a:prstGeom prst="rect">
            <a:avLst/>
          </a:prstGeom>
        </p:spPr>
      </p:pic>
      <p:sp>
        <p:nvSpPr>
          <p:cNvPr id="19" name="Title 2"/>
          <p:cNvSpPr txBox="1">
            <a:spLocks/>
          </p:cNvSpPr>
          <p:nvPr/>
        </p:nvSpPr>
        <p:spPr bwMode="auto">
          <a:xfrm>
            <a:off x="3596765" y="1652798"/>
            <a:ext cx="2002076" cy="527649"/>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ctr"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pPr algn="ctr">
              <a:lnSpc>
                <a:spcPct val="60000"/>
              </a:lnSpc>
            </a:pPr>
            <a:r>
              <a:rPr lang="en-US" sz="3200" dirty="0" smtClean="0"/>
              <a:t>Transit Providers</a:t>
            </a:r>
            <a:endParaRPr lang="en-US" sz="3200" dirty="0"/>
          </a:p>
        </p:txBody>
      </p:sp>
      <p:pic>
        <p:nvPicPr>
          <p:cNvPr id="20" name="Picture 19"/>
          <p:cNvPicPr>
            <a:picLocks noChangeAspect="1"/>
          </p:cNvPicPr>
          <p:nvPr/>
        </p:nvPicPr>
        <p:blipFill rotWithShape="1">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2718" t="51049" r="37408" b="30763"/>
          <a:stretch/>
        </p:blipFill>
        <p:spPr>
          <a:xfrm>
            <a:off x="3221276" y="2629705"/>
            <a:ext cx="2736000" cy="936000"/>
          </a:xfrm>
          <a:prstGeom prst="rect">
            <a:avLst/>
          </a:prstGeom>
        </p:spPr>
      </p:pic>
      <p:sp>
        <p:nvSpPr>
          <p:cNvPr id="21" name="Title 2"/>
          <p:cNvSpPr txBox="1">
            <a:spLocks/>
          </p:cNvSpPr>
          <p:nvPr/>
        </p:nvSpPr>
        <p:spPr bwMode="auto">
          <a:xfrm>
            <a:off x="3401568" y="2797700"/>
            <a:ext cx="2392471" cy="629575"/>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ctr"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pPr algn="ctr">
              <a:lnSpc>
                <a:spcPct val="60000"/>
              </a:lnSpc>
            </a:pPr>
            <a:r>
              <a:rPr lang="en-US" sz="3200" dirty="0" smtClean="0"/>
              <a:t>Aggregators</a:t>
            </a:r>
            <a:endParaRPr lang="en-US" sz="3200" dirty="0"/>
          </a:p>
        </p:txBody>
      </p:sp>
      <p:pic>
        <p:nvPicPr>
          <p:cNvPr id="22" name="Picture 21"/>
          <p:cNvPicPr>
            <a:picLocks noChangeAspect="1"/>
          </p:cNvPicPr>
          <p:nvPr/>
        </p:nvPicPr>
        <p:blipFill rotWithShape="1">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2721" t="74484" r="37410" b="7328"/>
          <a:stretch/>
        </p:blipFill>
        <p:spPr>
          <a:xfrm>
            <a:off x="3221276" y="3810788"/>
            <a:ext cx="2736000" cy="936000"/>
          </a:xfrm>
          <a:prstGeom prst="rect">
            <a:avLst/>
          </a:prstGeom>
        </p:spPr>
      </p:pic>
      <p:sp>
        <p:nvSpPr>
          <p:cNvPr id="23" name="Title 2"/>
          <p:cNvSpPr txBox="1">
            <a:spLocks/>
          </p:cNvSpPr>
          <p:nvPr/>
        </p:nvSpPr>
        <p:spPr bwMode="auto">
          <a:xfrm>
            <a:off x="3401568" y="4024941"/>
            <a:ext cx="2392471" cy="470115"/>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ctr" anchorCtr="0" compatLnSpc="1">
            <a:noAutofit/>
          </a:bodyPr>
          <a:lstStyle>
            <a:defPPr>
              <a:defRPr lang="en-US"/>
            </a:defPPr>
            <a:lvl1pPr fontAlgn="base">
              <a:lnSpc>
                <a:spcPct val="70000"/>
              </a:lnSpc>
              <a:spcBef>
                <a:spcPct val="0"/>
              </a:spcBef>
              <a:spcAft>
                <a:spcPct val="0"/>
              </a:spcAft>
              <a:tabLst>
                <a:tab pos="2060575" algn="ctr"/>
                <a:tab pos="6453188" algn="ctr"/>
              </a:tabLst>
              <a:defRPr sz="4000" b="1" cap="none" spc="-160" baseline="0">
                <a:ln w="18415" cmpd="sng">
                  <a:noFill/>
                  <a:prstDash val="solid"/>
                </a:ln>
                <a:solidFill>
                  <a:schemeClr val="bg1"/>
                </a:solidFill>
                <a:effectLst>
                  <a:innerShdw blurRad="50800" dist="50800" dir="13500000">
                    <a:schemeClr val="tx1">
                      <a:alpha val="80000"/>
                    </a:schemeClr>
                  </a:innerShdw>
                  <a:reflection stA="20000" endPos="30000" dist="25400" dir="5400000" sy="-100000" algn="bl" rotWithShape="0"/>
                </a:effectLst>
                <a:latin typeface="Calibri" panose="020F0502020204030204" pitchFamily="34" charset="0"/>
                <a:ea typeface="+mj-ea"/>
                <a:cs typeface="+mj-cs"/>
              </a:defRPr>
            </a:lvl1pPr>
            <a:lvl2pPr fontAlgn="base">
              <a:lnSpc>
                <a:spcPct val="90000"/>
              </a:lnSpc>
              <a:spcBef>
                <a:spcPct val="0"/>
              </a:spcBef>
              <a:spcAft>
                <a:spcPct val="0"/>
              </a:spcAft>
              <a:defRPr sz="2700" b="1">
                <a:solidFill>
                  <a:srgbClr val="932715"/>
                </a:solidFill>
                <a:latin typeface="Arial" charset="0"/>
              </a:defRPr>
            </a:lvl2pPr>
            <a:lvl3pPr fontAlgn="base">
              <a:lnSpc>
                <a:spcPct val="90000"/>
              </a:lnSpc>
              <a:spcBef>
                <a:spcPct val="0"/>
              </a:spcBef>
              <a:spcAft>
                <a:spcPct val="0"/>
              </a:spcAft>
              <a:defRPr sz="2700" b="1">
                <a:solidFill>
                  <a:srgbClr val="932715"/>
                </a:solidFill>
                <a:latin typeface="Arial" charset="0"/>
              </a:defRPr>
            </a:lvl3pPr>
            <a:lvl4pPr fontAlgn="base">
              <a:lnSpc>
                <a:spcPct val="90000"/>
              </a:lnSpc>
              <a:spcBef>
                <a:spcPct val="0"/>
              </a:spcBef>
              <a:spcAft>
                <a:spcPct val="0"/>
              </a:spcAft>
              <a:defRPr sz="2700" b="1">
                <a:solidFill>
                  <a:srgbClr val="932715"/>
                </a:solidFill>
                <a:latin typeface="Arial" charset="0"/>
              </a:defRPr>
            </a:lvl4pPr>
            <a:lvl5pPr fontAlgn="base">
              <a:lnSpc>
                <a:spcPct val="90000"/>
              </a:lnSpc>
              <a:spcBef>
                <a:spcPct val="0"/>
              </a:spcBef>
              <a:spcAft>
                <a:spcPct val="0"/>
              </a:spcAft>
              <a:defRPr sz="2700" b="1">
                <a:solidFill>
                  <a:srgbClr val="932715"/>
                </a:solidFill>
                <a:latin typeface="Arial" charset="0"/>
              </a:defRPr>
            </a:lvl5pPr>
            <a:lvl6pPr marL="389626" fontAlgn="base">
              <a:spcBef>
                <a:spcPct val="0"/>
              </a:spcBef>
              <a:spcAft>
                <a:spcPct val="0"/>
              </a:spcAft>
              <a:defRPr sz="2000" b="1">
                <a:solidFill>
                  <a:srgbClr val="0F4DBC"/>
                </a:solidFill>
                <a:latin typeface="Arial" charset="0"/>
              </a:defRPr>
            </a:lvl6pPr>
            <a:lvl7pPr marL="779252" fontAlgn="base">
              <a:spcBef>
                <a:spcPct val="0"/>
              </a:spcBef>
              <a:spcAft>
                <a:spcPct val="0"/>
              </a:spcAft>
              <a:defRPr sz="2000" b="1">
                <a:solidFill>
                  <a:srgbClr val="0F4DBC"/>
                </a:solidFill>
                <a:latin typeface="Arial" charset="0"/>
              </a:defRPr>
            </a:lvl7pPr>
            <a:lvl8pPr marL="1168878" fontAlgn="base">
              <a:spcBef>
                <a:spcPct val="0"/>
              </a:spcBef>
              <a:spcAft>
                <a:spcPct val="0"/>
              </a:spcAft>
              <a:defRPr sz="2000" b="1">
                <a:solidFill>
                  <a:srgbClr val="0F4DBC"/>
                </a:solidFill>
                <a:latin typeface="Arial" charset="0"/>
              </a:defRPr>
            </a:lvl8pPr>
            <a:lvl9pPr marL="1558503" fontAlgn="base">
              <a:spcBef>
                <a:spcPct val="0"/>
              </a:spcBef>
              <a:spcAft>
                <a:spcPct val="0"/>
              </a:spcAft>
              <a:defRPr sz="2000" b="1">
                <a:solidFill>
                  <a:srgbClr val="0F4DBC"/>
                </a:solidFill>
                <a:latin typeface="Arial" charset="0"/>
              </a:defRPr>
            </a:lvl9pPr>
          </a:lstStyle>
          <a:p>
            <a:pPr algn="ctr">
              <a:lnSpc>
                <a:spcPct val="60000"/>
              </a:lnSpc>
            </a:pPr>
            <a:r>
              <a:rPr lang="en-US" sz="3200" dirty="0" smtClean="0"/>
              <a:t>Access Providers</a:t>
            </a:r>
            <a:endParaRPr lang="en-US" sz="3200" dirty="0"/>
          </a:p>
        </p:txBody>
      </p:sp>
    </p:spTree>
    <p:extLst>
      <p:ext uri="{BB962C8B-B14F-4D97-AF65-F5344CB8AC3E}">
        <p14:creationId xmlns:p14="http://schemas.microsoft.com/office/powerpoint/2010/main" val="2820661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theme/theme1.xml><?xml version="1.0" encoding="utf-8"?>
<a:theme xmlns:a="http://schemas.openxmlformats.org/drawingml/2006/main" name="Gabriel Dusil">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ED9E5"/>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horz" wrap="square" lIns="0" tIns="0" rIns="0" bIns="0" rtlCol="0" anchor="ctr">
        <a:noAutofit/>
      </a:bodyPr>
      <a:lstStyle>
        <a:defPPr algn="r">
          <a:lnSpc>
            <a:spcPct val="80000"/>
          </a:lnSpc>
          <a:defRPr sz="2400" b="0" i="0" dirty="0" smtClean="0">
            <a:solidFill>
              <a:schemeClr val="accent5">
                <a:lumMod val="50000"/>
              </a:schemeClr>
            </a:solidFill>
            <a:effectLst/>
            <a:ea typeface="Segoe UI" pitchFamily="34" charset="0"/>
          </a:defRPr>
        </a:defPPr>
      </a:lstStyle>
    </a:spDef>
    <a:lnDef>
      <a:spPr>
        <a:ln w="3175">
          <a:solidFill>
            <a:schemeClr val="accent1">
              <a:lumMod val="60000"/>
              <a:lumOff val="40000"/>
              <a:alpha val="40000"/>
            </a:schemeClr>
          </a:solidFill>
          <a:tailEnd type="none" w="sm" len="med"/>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bg1"/>
            </a:solidFill>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Gabriel Dusil</Template>
  <TotalTime>17333</TotalTime>
  <Words>1408</Words>
  <Application>Microsoft Office PowerPoint</Application>
  <PresentationFormat>On-screen Show (16:9)</PresentationFormat>
  <Paragraphs>141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Gabriel Dusil</vt:lpstr>
      <vt:lpstr>Entertainment Streaming Behaviors </vt:lpstr>
      <vt:lpstr>Entertainment Streaming Behaviors    Download the Recorded Video Presentation or the Native PowerPoint Slides, here:  • http://dusil.com/</vt:lpstr>
      <vt:lpstr>Agenda - COBS</vt:lpstr>
      <vt:lpstr>Behavior – Cutting the Cord</vt:lpstr>
      <vt:lpstr>Behavior – Pay-TV vs. the Internet</vt:lpstr>
      <vt:lpstr>Behavior – Average Time Spent per Device</vt:lpstr>
      <vt:lpstr>PowerPoint Presentation</vt:lpstr>
      <vt:lpstr>Broadcast TV</vt:lpstr>
      <vt:lpstr>PowerPoint Presentation</vt:lpstr>
      <vt:lpstr>Behavior – Live vs. VOD by device</vt:lpstr>
      <vt:lpstr>Behavior – Entertainment  by Device</vt:lpstr>
      <vt:lpstr>Behavior – 2nd Screen Opportunities</vt:lpstr>
      <vt:lpstr>Behavior – Popular Activities on 2nd Screen</vt:lpstr>
      <vt:lpstr>Behavior – Social Networking</vt:lpstr>
      <vt:lpstr>Behavior - Video Recommendations</vt:lpstr>
      <vt:lpstr>Behavior – Services Most Worthwhile Purchasing </vt:lpstr>
      <vt:lpstr>Behavior – Enterprise Video Content</vt:lpstr>
      <vt:lpstr>PowerPoint Presentation</vt:lpstr>
      <vt:lpstr>Synopsis – Entertainment Streaming   Behaviors</vt:lpstr>
      <vt:lpstr>Tags – Entertainment Streaming   Behaviors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 Dusil - Master</dc:title>
  <dc:creator>Gabriel Dusil</dc:creator>
  <cp:lastModifiedBy>Gabriel Dusil</cp:lastModifiedBy>
  <cp:revision>1801</cp:revision>
  <dcterms:created xsi:type="dcterms:W3CDTF">2013-04-29T14:53:51Z</dcterms:created>
  <dcterms:modified xsi:type="dcterms:W3CDTF">2015-01-22T20:54:22Z</dcterms:modified>
</cp:coreProperties>
</file>