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069" r:id="rId2"/>
    <p:sldId id="2071" r:id="rId3"/>
    <p:sldId id="1723" r:id="rId4"/>
    <p:sldId id="1724" r:id="rId5"/>
    <p:sldId id="2057" r:id="rId6"/>
    <p:sldId id="2067" r:id="rId7"/>
    <p:sldId id="2004" r:id="rId8"/>
    <p:sldId id="2005" r:id="rId9"/>
    <p:sldId id="2006" r:id="rId10"/>
    <p:sldId id="2007" r:id="rId11"/>
    <p:sldId id="1758" r:id="rId12"/>
    <p:sldId id="1649" r:id="rId13"/>
    <p:sldId id="1778" r:id="rId14"/>
    <p:sldId id="2072"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0F8F8"/>
    <a:srgbClr val="003300"/>
    <a:srgbClr val="500000"/>
    <a:srgbClr val="83BC7A"/>
    <a:srgbClr val="339933"/>
    <a:srgbClr val="6C4800"/>
    <a:srgbClr val="663300"/>
    <a:srgbClr val="996600"/>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75" autoAdjust="0"/>
    <p:restoredTop sz="77425" autoAdjust="0"/>
  </p:normalViewPr>
  <p:slideViewPr>
    <p:cSldViewPr snapToGrid="0">
      <p:cViewPr varScale="1">
        <p:scale>
          <a:sx n="152" d="100"/>
          <a:sy n="152" d="100"/>
        </p:scale>
        <p:origin x="-1500" y="-84"/>
      </p:cViewPr>
      <p:guideLst>
        <p:guide orient="horz" pos="1620"/>
        <p:guide pos="2880"/>
      </p:guideLst>
    </p:cSldViewPr>
  </p:slideViewPr>
  <p:notesTextViewPr>
    <p:cViewPr>
      <p:scale>
        <a:sx n="1" d="1"/>
        <a:sy n="1" d="1"/>
      </p:scale>
      <p:origin x="0" y="0"/>
    </p:cViewPr>
  </p:notesTextViewPr>
  <p:sorterViewPr>
    <p:cViewPr>
      <p:scale>
        <a:sx n="140" d="100"/>
        <a:sy n="140" d="100"/>
      </p:scale>
      <p:origin x="0" y="67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B!%20Dusil,%20Gabriel\Employment\Visual%20Unity\Portfolio%20-%20Gabriel%20Dusil%20(Keynote&#8482;%20'14,%20v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4648291626064205"/>
          <c:y val="3.3765624111493031E-2"/>
          <c:w val="0.79575961296184072"/>
          <c:h val="0.85897810960803456"/>
        </c:manualLayout>
      </c:layout>
      <c:lineChart>
        <c:grouping val="standard"/>
        <c:varyColors val="0"/>
        <c:ser>
          <c:idx val="0"/>
          <c:order val="0"/>
          <c:tx>
            <c:strRef>
              <c:f>'OTT ROI'!$L$8</c:f>
              <c:strCache>
                <c:ptCount val="1"/>
                <c:pt idx="0">
                  <c:v>  Profit</c:v>
                </c:pt>
              </c:strCache>
            </c:strRef>
          </c:tx>
          <c:spPr>
            <a:ln w="76200">
              <a:gradFill flip="none" rotWithShape="1">
                <a:gsLst>
                  <a:gs pos="24000">
                    <a:schemeClr val="accent2"/>
                  </a:gs>
                  <a:gs pos="34000">
                    <a:schemeClr val="accent1"/>
                  </a:gs>
                </a:gsLst>
                <a:lin ang="0" scaled="1"/>
                <a:tileRect/>
              </a:gradFill>
            </a:ln>
          </c:spPr>
          <c:marker>
            <c:symbol val="circle"/>
            <c:size val="16"/>
            <c:spPr>
              <a:solidFill>
                <a:schemeClr val="accent1">
                  <a:lumMod val="20000"/>
                  <a:lumOff val="80000"/>
                </a:schemeClr>
              </a:solidFill>
              <a:ln w="12700">
                <a:solidFill>
                  <a:schemeClr val="accent1"/>
                </a:solidFill>
              </a:ln>
            </c:spPr>
          </c:marker>
          <c:dPt>
            <c:idx val="0"/>
            <c:marker>
              <c:spPr>
                <a:solidFill>
                  <a:schemeClr val="accent2">
                    <a:lumMod val="20000"/>
                    <a:lumOff val="80000"/>
                  </a:schemeClr>
                </a:solidFill>
                <a:ln w="12700">
                  <a:solidFill>
                    <a:schemeClr val="accent2"/>
                  </a:solidFill>
                </a:ln>
              </c:spPr>
            </c:marker>
            <c:bubble3D val="0"/>
          </c:dPt>
          <c:dPt>
            <c:idx val="1"/>
            <c:marker>
              <c:spPr>
                <a:solidFill>
                  <a:schemeClr val="accent2">
                    <a:lumMod val="20000"/>
                    <a:lumOff val="80000"/>
                  </a:schemeClr>
                </a:solidFill>
                <a:ln w="12700">
                  <a:solidFill>
                    <a:schemeClr val="accent2"/>
                  </a:solidFill>
                </a:ln>
              </c:spPr>
            </c:marker>
            <c:bubble3D val="0"/>
          </c:dPt>
          <c:dPt>
            <c:idx val="2"/>
            <c:marker>
              <c:spPr>
                <a:solidFill>
                  <a:schemeClr val="accent2">
                    <a:lumMod val="20000"/>
                    <a:lumOff val="80000"/>
                  </a:schemeClr>
                </a:solidFill>
                <a:ln w="12700">
                  <a:solidFill>
                    <a:schemeClr val="accent2"/>
                  </a:solidFill>
                </a:ln>
              </c:spPr>
            </c:marker>
            <c:bubble3D val="0"/>
          </c:dPt>
          <c:dPt>
            <c:idx val="3"/>
            <c:marker>
              <c:spPr>
                <a:solidFill>
                  <a:schemeClr val="accent2">
                    <a:lumMod val="20000"/>
                    <a:lumOff val="80000"/>
                  </a:schemeClr>
                </a:solidFill>
                <a:ln w="12700">
                  <a:solidFill>
                    <a:schemeClr val="accent2"/>
                  </a:solidFill>
                </a:ln>
              </c:spPr>
            </c:marker>
            <c:bubble3D val="0"/>
          </c:dPt>
          <c:dPt>
            <c:idx val="4"/>
            <c:marker>
              <c:spPr>
                <a:solidFill>
                  <a:schemeClr val="accent2">
                    <a:lumMod val="20000"/>
                    <a:lumOff val="80000"/>
                  </a:schemeClr>
                </a:solidFill>
                <a:ln w="12700">
                  <a:solidFill>
                    <a:schemeClr val="accent2"/>
                  </a:solidFill>
                </a:ln>
              </c:spPr>
            </c:marker>
            <c:bubble3D val="0"/>
          </c:dPt>
          <c:dPt>
            <c:idx val="5"/>
            <c:marker>
              <c:spPr>
                <a:solidFill>
                  <a:schemeClr val="accent2">
                    <a:lumMod val="20000"/>
                    <a:lumOff val="80000"/>
                  </a:schemeClr>
                </a:solidFill>
                <a:ln w="12700">
                  <a:solidFill>
                    <a:schemeClr val="accent2"/>
                  </a:solidFill>
                </a:ln>
              </c:spPr>
            </c:marker>
            <c:bubble3D val="0"/>
          </c:dPt>
          <c:dPt>
            <c:idx val="6"/>
            <c:marker>
              <c:spPr>
                <a:solidFill>
                  <a:schemeClr val="accent2">
                    <a:lumMod val="20000"/>
                    <a:lumOff val="80000"/>
                  </a:schemeClr>
                </a:solidFill>
                <a:ln w="12700">
                  <a:solidFill>
                    <a:schemeClr val="accent2"/>
                  </a:solidFill>
                </a:ln>
              </c:spPr>
            </c:marker>
            <c:bubble3D val="0"/>
          </c:dPt>
          <c:dPt>
            <c:idx val="7"/>
            <c:marker>
              <c:spPr>
                <a:solidFill>
                  <a:srgbClr val="0000FF"/>
                </a:solidFill>
                <a:ln w="12700">
                  <a:solidFill>
                    <a:schemeClr val="accent1"/>
                  </a:solidFill>
                </a:ln>
              </c:spPr>
            </c:marker>
            <c:bubble3D val="0"/>
            <c:spPr>
              <a:ln w="76200">
                <a:solidFill>
                  <a:srgbClr val="0000FF"/>
                </a:solidFill>
              </a:ln>
            </c:spPr>
          </c:dPt>
          <c:cat>
            <c:numRef>
              <c:f>'OTT ROI'!$N$2:$AJ$2</c:f>
              <c:numCache>
                <c:formatCode>General</c:formatCode>
                <c:ptCount val="23"/>
                <c:pt idx="0" formatCode="_(* #,##0_);_(* \(#,##0\);_(* &quot;-&quot;??_);_(@_)">
                  <c:v>2</c:v>
                </c:pt>
                <c:pt idx="1">
                  <c:v>3</c:v>
                </c:pt>
                <c:pt idx="2" formatCode="_(* #,##0_);_(* \(#,##0\);_(* &quot;-&quot;??_);_(@_)">
                  <c:v>4</c:v>
                </c:pt>
                <c:pt idx="3">
                  <c:v>5</c:v>
                </c:pt>
                <c:pt idx="4" formatCode="_(* #,##0_);_(* \(#,##0\);_(* &quot;-&quot;??_);_(@_)">
                  <c:v>6</c:v>
                </c:pt>
                <c:pt idx="5">
                  <c:v>7</c:v>
                </c:pt>
                <c:pt idx="6" formatCode="_(* #,##0_);_(* \(#,##0\);_(* &quot;-&quot;??_);_(@_)">
                  <c:v>8</c:v>
                </c:pt>
                <c:pt idx="7">
                  <c:v>9</c:v>
                </c:pt>
                <c:pt idx="8" formatCode="_(* #,##0_);_(* \(#,##0\);_(* &quot;-&quot;??_);_(@_)">
                  <c:v>10</c:v>
                </c:pt>
                <c:pt idx="9">
                  <c:v>11</c:v>
                </c:pt>
                <c:pt idx="10" formatCode="_(* #,##0_);_(* \(#,##0\);_(* &quot;-&quot;??_);_(@_)">
                  <c:v>12</c:v>
                </c:pt>
                <c:pt idx="11">
                  <c:v>13</c:v>
                </c:pt>
                <c:pt idx="12" formatCode="_(* #,##0_);_(* \(#,##0\);_(* &quot;-&quot;??_);_(@_)">
                  <c:v>14</c:v>
                </c:pt>
                <c:pt idx="13">
                  <c:v>15</c:v>
                </c:pt>
                <c:pt idx="14" formatCode="_(* #,##0_);_(* \(#,##0\);_(* &quot;-&quot;??_);_(@_)">
                  <c:v>16</c:v>
                </c:pt>
                <c:pt idx="15">
                  <c:v>17</c:v>
                </c:pt>
                <c:pt idx="16" formatCode="_(* #,##0_);_(* \(#,##0\);_(* &quot;-&quot;??_);_(@_)">
                  <c:v>18</c:v>
                </c:pt>
                <c:pt idx="17">
                  <c:v>19</c:v>
                </c:pt>
                <c:pt idx="18" formatCode="_(* #,##0_);_(* \(#,##0\);_(* &quot;-&quot;??_);_(@_)">
                  <c:v>20</c:v>
                </c:pt>
                <c:pt idx="19">
                  <c:v>21</c:v>
                </c:pt>
                <c:pt idx="20" formatCode="_(* #,##0_);_(* \(#,##0\);_(* &quot;-&quot;??_);_(@_)">
                  <c:v>22</c:v>
                </c:pt>
                <c:pt idx="21">
                  <c:v>23</c:v>
                </c:pt>
                <c:pt idx="22" formatCode="_(* #,##0_);_(* \(#,##0\);_(* &quot;-&quot;??_);_(@_)">
                  <c:v>24</c:v>
                </c:pt>
              </c:numCache>
            </c:numRef>
          </c:cat>
          <c:val>
            <c:numRef>
              <c:f>'OTT ROI'!$N$8:$AJ$8</c:f>
              <c:numCache>
                <c:formatCode>#,##0,\k;[Red]#,##0,\k</c:formatCode>
                <c:ptCount val="23"/>
                <c:pt idx="0">
                  <c:v>-75744</c:v>
                </c:pt>
                <c:pt idx="1">
                  <c:v>-67708.800000000003</c:v>
                </c:pt>
                <c:pt idx="2">
                  <c:v>-58066.560000000005</c:v>
                </c:pt>
                <c:pt idx="3">
                  <c:v>-47845.785600000003</c:v>
                </c:pt>
                <c:pt idx="4">
                  <c:v>-37011.764736000005</c:v>
                </c:pt>
                <c:pt idx="5">
                  <c:v>-25527.702620160002</c:v>
                </c:pt>
                <c:pt idx="6">
                  <c:v>-13354.596777369596</c:v>
                </c:pt>
                <c:pt idx="7">
                  <c:v>-451.10458401177311</c:v>
                </c:pt>
                <c:pt idx="8">
                  <c:v>13226.597140947531</c:v>
                </c:pt>
                <c:pt idx="9">
                  <c:v>27724.96096940439</c:v>
                </c:pt>
                <c:pt idx="10">
                  <c:v>43093.226627568671</c:v>
                </c:pt>
                <c:pt idx="11">
                  <c:v>58768.857598896226</c:v>
                </c:pt>
                <c:pt idx="12">
                  <c:v>74758.001189650342</c:v>
                </c:pt>
                <c:pt idx="13">
                  <c:v>91066.927652219514</c:v>
                </c:pt>
                <c:pt idx="14">
                  <c:v>107702.0326440401</c:v>
                </c:pt>
                <c:pt idx="15">
                  <c:v>124669.8397356971</c:v>
                </c:pt>
                <c:pt idx="16">
                  <c:v>141977.00296918722</c:v>
                </c:pt>
                <c:pt idx="17">
                  <c:v>159630.30946734716</c:v>
                </c:pt>
                <c:pt idx="18">
                  <c:v>177636.68209547026</c:v>
                </c:pt>
                <c:pt idx="19">
                  <c:v>196003.18217615585</c:v>
                </c:pt>
                <c:pt idx="20">
                  <c:v>214737.01225845513</c:v>
                </c:pt>
                <c:pt idx="21">
                  <c:v>233845.51894240041</c:v>
                </c:pt>
                <c:pt idx="22">
                  <c:v>253336.19576002457</c:v>
                </c:pt>
              </c:numCache>
            </c:numRef>
          </c:val>
          <c:smooth val="0"/>
        </c:ser>
        <c:dLbls>
          <c:showLegendKey val="0"/>
          <c:showVal val="0"/>
          <c:showCatName val="0"/>
          <c:showSerName val="0"/>
          <c:showPercent val="0"/>
          <c:showBubbleSize val="0"/>
        </c:dLbls>
        <c:marker val="1"/>
        <c:smooth val="0"/>
        <c:axId val="188231040"/>
        <c:axId val="188233216"/>
      </c:lineChart>
      <c:catAx>
        <c:axId val="188231040"/>
        <c:scaling>
          <c:orientation val="minMax"/>
        </c:scaling>
        <c:delete val="0"/>
        <c:axPos val="b"/>
        <c:title>
          <c:tx>
            <c:rich>
              <a:bodyPr/>
              <a:lstStyle/>
              <a:p>
                <a:pPr>
                  <a:defRPr sz="1800">
                    <a:solidFill>
                      <a:schemeClr val="bg1">
                        <a:lumMod val="50000"/>
                      </a:schemeClr>
                    </a:solidFill>
                  </a:defRPr>
                </a:pPr>
                <a:r>
                  <a:rPr lang="en-US" sz="1800">
                    <a:solidFill>
                      <a:schemeClr val="bg1">
                        <a:lumMod val="50000"/>
                      </a:schemeClr>
                    </a:solidFill>
                  </a:rPr>
                  <a:t>Month</a:t>
                </a:r>
              </a:p>
            </c:rich>
          </c:tx>
          <c:layout>
            <c:manualLayout>
              <c:xMode val="edge"/>
              <c:yMode val="edge"/>
              <c:x val="1.5253725100427242E-2"/>
              <c:y val="0.91537103402246889"/>
            </c:manualLayout>
          </c:layout>
          <c:overlay val="0"/>
        </c:title>
        <c:numFmt formatCode="General" sourceLinked="0"/>
        <c:majorTickMark val="in"/>
        <c:minorTickMark val="in"/>
        <c:tickLblPos val="low"/>
        <c:spPr>
          <a:ln>
            <a:noFill/>
          </a:ln>
        </c:spPr>
        <c:txPr>
          <a:bodyPr rot="0" vert="horz"/>
          <a:lstStyle/>
          <a:p>
            <a:pPr>
              <a:defRPr sz="1800">
                <a:solidFill>
                  <a:schemeClr val="tx1">
                    <a:lumMod val="50000"/>
                    <a:lumOff val="50000"/>
                  </a:schemeClr>
                </a:solidFill>
              </a:defRPr>
            </a:pPr>
            <a:endParaRPr lang="en-US"/>
          </a:p>
        </c:txPr>
        <c:crossAx val="188233216"/>
        <c:crosses val="autoZero"/>
        <c:auto val="1"/>
        <c:lblAlgn val="ctr"/>
        <c:lblOffset val="100"/>
        <c:tickLblSkip val="4"/>
        <c:tickMarkSkip val="2"/>
        <c:noMultiLvlLbl val="0"/>
      </c:catAx>
      <c:valAx>
        <c:axId val="188233216"/>
        <c:scaling>
          <c:orientation val="minMax"/>
          <c:max val="255000"/>
          <c:min val="-100000"/>
        </c:scaling>
        <c:delete val="0"/>
        <c:axPos val="l"/>
        <c:majorGridlines>
          <c:spPr>
            <a:ln>
              <a:gradFill flip="none" rotWithShape="1">
                <a:gsLst>
                  <a:gs pos="77000">
                    <a:schemeClr val="accent1">
                      <a:alpha val="59000"/>
                    </a:schemeClr>
                  </a:gs>
                  <a:gs pos="62000">
                    <a:schemeClr val="tx2">
                      <a:alpha val="22000"/>
                    </a:schemeClr>
                  </a:gs>
                  <a:gs pos="0">
                    <a:schemeClr val="tx2">
                      <a:alpha val="0"/>
                    </a:schemeClr>
                  </a:gs>
                  <a:gs pos="100000">
                    <a:srgbClr val="C00000">
                      <a:alpha val="17000"/>
                    </a:srgbClr>
                  </a:gs>
                  <a:gs pos="90000">
                    <a:srgbClr val="C00000">
                      <a:alpha val="22000"/>
                    </a:srgbClr>
                  </a:gs>
                </a:gsLst>
                <a:lin ang="5400000" scaled="1"/>
                <a:tileRect/>
              </a:gradFill>
            </a:ln>
          </c:spPr>
        </c:majorGridlines>
        <c:title>
          <c:tx>
            <c:rich>
              <a:bodyPr rot="-5400000" vert="horz"/>
              <a:lstStyle/>
              <a:p>
                <a:pPr>
                  <a:defRPr sz="1800">
                    <a:solidFill>
                      <a:srgbClr val="0000FF"/>
                    </a:solidFill>
                  </a:defRPr>
                </a:pPr>
                <a:r>
                  <a:rPr lang="en-US" sz="1800">
                    <a:solidFill>
                      <a:srgbClr val="0000FF"/>
                    </a:solidFill>
                  </a:rPr>
                  <a:t>k</a:t>
                </a:r>
                <a:r>
                  <a:rPr lang="en-US" sz="1800" baseline="0">
                    <a:solidFill>
                      <a:srgbClr val="0000FF"/>
                    </a:solidFill>
                  </a:rPr>
                  <a:t> </a:t>
                </a:r>
                <a:r>
                  <a:rPr lang="en-US" sz="1800">
                    <a:solidFill>
                      <a:srgbClr val="0000FF"/>
                    </a:solidFill>
                  </a:rPr>
                  <a:t>US$</a:t>
                </a:r>
              </a:p>
            </c:rich>
          </c:tx>
          <c:layout>
            <c:manualLayout>
              <c:xMode val="edge"/>
              <c:yMode val="edge"/>
              <c:x val="5.2674562796047285E-3"/>
              <c:y val="0.57632923684231863"/>
            </c:manualLayout>
          </c:layout>
          <c:overlay val="0"/>
        </c:title>
        <c:numFmt formatCode="[Blue]#,##0,\k;[Red]#,##0,\k" sourceLinked="0"/>
        <c:majorTickMark val="out"/>
        <c:minorTickMark val="none"/>
        <c:tickLblPos val="nextTo"/>
        <c:spPr>
          <a:ln>
            <a:noFill/>
          </a:ln>
        </c:spPr>
        <c:txPr>
          <a:bodyPr rot="0" vert="horz"/>
          <a:lstStyle/>
          <a:p>
            <a:pPr>
              <a:defRPr sz="1800">
                <a:solidFill>
                  <a:schemeClr val="bg1">
                    <a:lumMod val="50000"/>
                  </a:schemeClr>
                </a:solidFill>
              </a:defRPr>
            </a:pPr>
            <a:endParaRPr lang="en-US"/>
          </a:p>
        </c:txPr>
        <c:crossAx val="188231040"/>
        <c:crossesAt val="1"/>
        <c:crossBetween val="between"/>
      </c:valAx>
      <c:spPr>
        <a:ln>
          <a:noFill/>
        </a:ln>
      </c:spPr>
    </c:plotArea>
    <c:plotVisOnly val="1"/>
    <c:dispBlanksAs val="zero"/>
    <c:showDLblsOverMax val="0"/>
  </c:chart>
  <c:spPr>
    <a:noFill/>
    <a:ln>
      <a:noFill/>
    </a:ln>
  </c:spPr>
  <c:txPr>
    <a:bodyPr/>
    <a:lstStyle/>
    <a:p>
      <a:pPr>
        <a:defRPr sz="1000" b="0" i="0" u="none" strike="noStrike" baseline="0">
          <a:solidFill>
            <a:srgbClr val="FF0000"/>
          </a:solidFill>
          <a:latin typeface="Calibri"/>
          <a:ea typeface="Calibri"/>
          <a:cs typeface="Calibri"/>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0.01758</cdr:y>
    </cdr:from>
    <cdr:to>
      <cdr:x>0.72026</cdr:x>
      <cdr:y>0.15011</cdr:y>
    </cdr:to>
    <cdr:sp macro="" textlink="">
      <cdr:nvSpPr>
        <cdr:cNvPr id="2" name="Rectangle 1"/>
        <cdr:cNvSpPr/>
      </cdr:nvSpPr>
      <cdr:spPr>
        <a:xfrm xmlns:a="http://schemas.openxmlformats.org/drawingml/2006/main">
          <a:off x="997082" y="63237"/>
          <a:ext cx="3538651" cy="47677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3200" b="1" i="0" cap="none" spc="0" baseline="0" dirty="0">
              <a:ln>
                <a:noFill/>
              </a:ln>
              <a:solidFill>
                <a:srgbClr val="0000FF"/>
              </a:solidFill>
              <a:effectLst/>
              <a:latin typeface="+mn-lt"/>
              <a:ea typeface="+mn-ea"/>
              <a:cs typeface="+mn-cs"/>
            </a:rPr>
            <a:t>OTT • ROI • Profit</a:t>
          </a:r>
          <a:endParaRPr lang="en-US" sz="3200" b="1" cap="none" spc="0" dirty="0">
            <a:ln>
              <a:noFill/>
            </a:ln>
            <a:solidFill>
              <a:srgbClr val="0000FF"/>
            </a:solidFill>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010EF2B9-30CB-4775-8894-17A83AFA69E9}" type="datetimeFigureOut">
              <a:rPr lang="en-US" smtClean="0"/>
              <a:pPr/>
              <a:t>14-Aug-08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DD076A9B-7EFC-4D9F-9BF2-E762550033F8}" type="slidenum">
              <a:rPr lang="en-US" smtClean="0"/>
              <a:pPr/>
              <a:t>‹#›</a:t>
            </a:fld>
            <a:endParaRPr lang="en-US" dirty="0"/>
          </a:p>
        </p:txBody>
      </p:sp>
    </p:spTree>
    <p:extLst>
      <p:ext uri="{BB962C8B-B14F-4D97-AF65-F5344CB8AC3E}">
        <p14:creationId xmlns:p14="http://schemas.microsoft.com/office/powerpoint/2010/main" val="219099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1CAD30-07C1-4A6F-9701-5EEABBBFE763}" type="slidenum">
              <a:rPr lang="en-US" smtClean="0"/>
              <a:pPr>
                <a:defRPr/>
              </a:pPr>
              <a:t>2</a:t>
            </a:fld>
            <a:endParaRPr lang="en-US" dirty="0"/>
          </a:p>
        </p:txBody>
      </p:sp>
    </p:spTree>
    <p:extLst>
      <p:ext uri="{BB962C8B-B14F-4D97-AF65-F5344CB8AC3E}">
        <p14:creationId xmlns:p14="http://schemas.microsoft.com/office/powerpoint/2010/main" val="2639185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have we finally convinced you to use an Cloud-based OTT service?  If not, then why not consider a hybrid strategy?  An approach that is quite common these days.  In this model you choose which components you want under your roof. And they put the components you feel comfortable, into the cloud.  As your confidence improves then more components can be moved to the cloud, or visa versa.</a:t>
            </a:r>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11</a:t>
            </a:fld>
            <a:endParaRPr lang="en-US" dirty="0"/>
          </a:p>
        </p:txBody>
      </p:sp>
    </p:spTree>
    <p:extLst>
      <p:ext uri="{BB962C8B-B14F-4D97-AF65-F5344CB8AC3E}">
        <p14:creationId xmlns:p14="http://schemas.microsoft.com/office/powerpoint/2010/main" val="65935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examine</a:t>
            </a:r>
            <a:r>
              <a:rPr lang="en-US" baseline="0" dirty="0" smtClean="0"/>
              <a:t> ROI in a case study. Here we have a broadcaster that wants to release some of their premium content to an OTT service.  They want to start with 2000 HD movies, and 4000 SD movies, and they would like to generate 10000 subscribers within the first two years of running the service.  They expect that the subscribers will watch on average of 20 movies per month.</a:t>
            </a:r>
          </a:p>
          <a:p>
            <a:r>
              <a:rPr lang="en-US" baseline="0" dirty="0" smtClean="0"/>
              <a:t>So we have developed an ROI over a 24 month basis, to show how the cost of the platform can be recouped.</a:t>
            </a:r>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3</a:t>
            </a:fld>
            <a:endParaRPr lang="en-US" dirty="0"/>
          </a:p>
        </p:txBody>
      </p:sp>
    </p:spTree>
    <p:extLst>
      <p:ext uri="{BB962C8B-B14F-4D97-AF65-F5344CB8AC3E}">
        <p14:creationId xmlns:p14="http://schemas.microsoft.com/office/powerpoint/2010/main" val="4133077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financial</a:t>
            </a:r>
            <a:r>
              <a:rPr lang="en-US" baseline="0" dirty="0" smtClean="0"/>
              <a:t> model is based off the OTT pricing from Visual Unity Global.  To maintain confidentiality we have hidden these costs, and only provided a final assessment of the ROI as shown in the graph.</a:t>
            </a:r>
          </a:p>
          <a:p>
            <a:r>
              <a:rPr lang="en-US" baseline="0" dirty="0" smtClean="0"/>
              <a:t>A new notable mentions:  Usage is generalized at 20 titles per subscriber per month, but this will be more precise once the platform is running. Also, the service may generate new opportunities from international subscribers that live abroad and want to access this service.</a:t>
            </a:r>
          </a:p>
          <a:p>
            <a:r>
              <a:rPr lang="en-US" baseline="0" dirty="0" smtClean="0"/>
              <a:t>This model does not take into account the acquisition of content outside of the library owned by the broadcaster.</a:t>
            </a:r>
          </a:p>
          <a:p>
            <a:r>
              <a:rPr lang="en-US" baseline="0" dirty="0" smtClean="0"/>
              <a:t>Finally, the service will inherently become more efficient as technologies such as H.265 improve bandwidth and storage efficiency, as well as other capabilities such as MPEG-DASH that will help with quality of service.</a:t>
            </a:r>
          </a:p>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4</a:t>
            </a:fld>
            <a:endParaRPr lang="en-US" dirty="0"/>
          </a:p>
        </p:txBody>
      </p:sp>
    </p:spTree>
    <p:extLst>
      <p:ext uri="{BB962C8B-B14F-4D97-AF65-F5344CB8AC3E}">
        <p14:creationId xmlns:p14="http://schemas.microsoft.com/office/powerpoint/2010/main" val="1667809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examine</a:t>
            </a:r>
            <a:r>
              <a:rPr lang="en-US" baseline="0" dirty="0" smtClean="0"/>
              <a:t> ROI in a case study. Here we have a broadcaster that wants to release some of their premium content to an OTT service.  They want to start with 2000 HD movies, and 4000 SD movies, and they would like to generate 10000 subscribers within the first two years of running the service.  They expect that the subscribers will watch on average of 20 movies per month.</a:t>
            </a:r>
          </a:p>
          <a:p>
            <a:r>
              <a:rPr lang="en-US" baseline="0" dirty="0" smtClean="0"/>
              <a:t>So we have developed an ROI over a 24 month basis, to show how the cost of the platform can be recouped.</a:t>
            </a:r>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5</a:t>
            </a:fld>
            <a:endParaRPr lang="en-US" dirty="0"/>
          </a:p>
        </p:txBody>
      </p:sp>
    </p:spTree>
    <p:extLst>
      <p:ext uri="{BB962C8B-B14F-4D97-AF65-F5344CB8AC3E}">
        <p14:creationId xmlns:p14="http://schemas.microsoft.com/office/powerpoint/2010/main" val="4133077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To finish off, we</a:t>
            </a:r>
            <a:r>
              <a:rPr lang="en-US" baseline="0" dirty="0" smtClean="0"/>
              <a:t> wanted to give you a list of the important questions you should be asking, when running a cloud-based OTT service.  These questions are grouped by Data “Usage” – how is your data being consumed.  We don’t want to read out all of these questions on the call today, as you can refer to them in the web seminar notes once we post the presentation on our web site.  But you should be asking yourself, for example, “</a:t>
            </a:r>
            <a:r>
              <a:rPr lang="en-US" dirty="0" smtClean="0">
                <a:solidFill>
                  <a:schemeClr val="accent2">
                    <a:lumMod val="75000"/>
                  </a:schemeClr>
                </a:solidFill>
              </a:rPr>
              <a:t>Which Content has been played the most, and for how long?”. </a:t>
            </a:r>
          </a:p>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6</a:t>
            </a:fld>
            <a:endParaRPr lang="en-US" dirty="0"/>
          </a:p>
        </p:txBody>
      </p:sp>
    </p:spTree>
    <p:extLst>
      <p:ext uri="{BB962C8B-B14F-4D97-AF65-F5344CB8AC3E}">
        <p14:creationId xmlns:p14="http://schemas.microsoft.com/office/powerpoint/2010/main" val="2076879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To finish off, we</a:t>
            </a:r>
            <a:r>
              <a:rPr lang="en-US" baseline="0" dirty="0" smtClean="0"/>
              <a:t> wanted to give you a list of the important questions you should be asking, when running a cloud-based OTT service.  These questions are grouped by Data “Usage” – how is your data being consumed.  We don’t want to read out all of these questions on the call today, as you can refer to them in the web seminar notes once we post the presentation on our web site.  But you should be asking yourself, for example, “</a:t>
            </a:r>
            <a:r>
              <a:rPr lang="en-US" dirty="0" smtClean="0">
                <a:solidFill>
                  <a:schemeClr val="accent2">
                    <a:lumMod val="75000"/>
                  </a:schemeClr>
                </a:solidFill>
              </a:rPr>
              <a:t>Which Content has been played the most, and for how long?”. </a:t>
            </a:r>
          </a:p>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7</a:t>
            </a:fld>
            <a:endParaRPr lang="en-US" dirty="0"/>
          </a:p>
        </p:txBody>
      </p:sp>
    </p:spTree>
    <p:extLst>
      <p:ext uri="{BB962C8B-B14F-4D97-AF65-F5344CB8AC3E}">
        <p14:creationId xmlns:p14="http://schemas.microsoft.com/office/powerpoint/2010/main" val="2076879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Next is understand</a:t>
            </a:r>
            <a:r>
              <a:rPr lang="en-US" baseline="0" dirty="0" smtClean="0"/>
              <a:t> your subscriber’s behavior.  In Usage we looked at the data or video content.  Now we are looking at how the subscriber uses that content.  For example, “</a:t>
            </a:r>
            <a:r>
              <a:rPr lang="en-US" dirty="0" smtClean="0">
                <a:solidFill>
                  <a:schemeClr val="accent1">
                    <a:lumMod val="75000"/>
                  </a:schemeClr>
                </a:solidFill>
              </a:rPr>
              <a:t>How long are viewers engaged on my service?</a:t>
            </a:r>
            <a:r>
              <a:rPr lang="en-US" dirty="0" smtClean="0">
                <a:solidFill>
                  <a:schemeClr val="tx1"/>
                </a:solidFill>
              </a:rPr>
              <a:t>”</a:t>
            </a:r>
            <a:endParaRPr lang="en-US" dirty="0" smtClean="0">
              <a:solidFill>
                <a:schemeClr val="accent1">
                  <a:lumMod val="75000"/>
                </a:schemeClr>
              </a:solidFill>
            </a:endParaRPr>
          </a:p>
        </p:txBody>
      </p:sp>
      <p:sp>
        <p:nvSpPr>
          <p:cNvPr id="4" name="Slide Number Placeholder 3"/>
          <p:cNvSpPr>
            <a:spLocks noGrp="1"/>
          </p:cNvSpPr>
          <p:nvPr>
            <p:ph type="sldNum" sz="quarter" idx="10"/>
          </p:nvPr>
        </p:nvSpPr>
        <p:spPr/>
        <p:txBody>
          <a:bodyPr/>
          <a:lstStyle/>
          <a:p>
            <a:fld id="{DD076A9B-7EFC-4D9F-9BF2-E762550033F8}" type="slidenum">
              <a:rPr lang="en-US" smtClean="0"/>
              <a:pPr/>
              <a:t>8</a:t>
            </a:fld>
            <a:endParaRPr lang="en-US" dirty="0"/>
          </a:p>
        </p:txBody>
      </p:sp>
    </p:spTree>
    <p:extLst>
      <p:ext uri="{BB962C8B-B14F-4D97-AF65-F5344CB8AC3E}">
        <p14:creationId xmlns:p14="http://schemas.microsoft.com/office/powerpoint/2010/main" val="725091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Next, we tak</a:t>
            </a:r>
            <a:r>
              <a:rPr lang="en-US" baseline="0" dirty="0" smtClean="0"/>
              <a:t>e another step back and look at how our marketing activities are being effective.  For example, “</a:t>
            </a:r>
            <a:r>
              <a:rPr lang="en-US" dirty="0" smtClean="0">
                <a:solidFill>
                  <a:srgbClr val="008000"/>
                </a:solidFill>
              </a:rPr>
              <a:t>How easy is it to find my content?</a:t>
            </a:r>
            <a:r>
              <a:rPr lang="en-US" dirty="0" smtClean="0">
                <a:solidFill>
                  <a:schemeClr val="tx1"/>
                </a:solidFill>
              </a:rPr>
              <a:t>” –</a:t>
            </a:r>
            <a:r>
              <a:rPr lang="en-US" baseline="0" dirty="0" smtClean="0">
                <a:solidFill>
                  <a:schemeClr val="tx1"/>
                </a:solidFill>
              </a:rPr>
              <a:t> this plays into your Search Engine Optimization, or SEO strategy, and Google Pay Per Click investments, and monitoring the statistics of your social media and recommendation engines.</a:t>
            </a:r>
            <a:endParaRPr lang="en-US" dirty="0" smtClean="0">
              <a:solidFill>
                <a:srgbClr val="008000"/>
              </a:solidFill>
            </a:endParaRPr>
          </a:p>
        </p:txBody>
      </p:sp>
      <p:sp>
        <p:nvSpPr>
          <p:cNvPr id="4" name="Slide Number Placeholder 3"/>
          <p:cNvSpPr>
            <a:spLocks noGrp="1"/>
          </p:cNvSpPr>
          <p:nvPr>
            <p:ph type="sldNum" sz="quarter" idx="10"/>
          </p:nvPr>
        </p:nvSpPr>
        <p:spPr/>
        <p:txBody>
          <a:bodyPr/>
          <a:lstStyle/>
          <a:p>
            <a:fld id="{DD076A9B-7EFC-4D9F-9BF2-E762550033F8}" type="slidenum">
              <a:rPr lang="en-US" smtClean="0"/>
              <a:pPr/>
              <a:t>9</a:t>
            </a:fld>
            <a:endParaRPr lang="en-US" dirty="0"/>
          </a:p>
        </p:txBody>
      </p:sp>
    </p:spTree>
    <p:extLst>
      <p:ext uri="{BB962C8B-B14F-4D97-AF65-F5344CB8AC3E}">
        <p14:creationId xmlns:p14="http://schemas.microsoft.com/office/powerpoint/2010/main" val="2256336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we want to know how much money are you</a:t>
            </a:r>
            <a:r>
              <a:rPr lang="en-US" baseline="0" dirty="0" smtClean="0"/>
              <a:t> making.  For example, “How well is your content being distributed or syndicated?”</a:t>
            </a:r>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10</a:t>
            </a:fld>
            <a:endParaRPr lang="en-US" dirty="0"/>
          </a:p>
        </p:txBody>
      </p:sp>
    </p:spTree>
    <p:extLst>
      <p:ext uri="{BB962C8B-B14F-4D97-AF65-F5344CB8AC3E}">
        <p14:creationId xmlns:p14="http://schemas.microsoft.com/office/powerpoint/2010/main" val="3780508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9" name="Rectangle 8"/>
          <p:cNvSpPr/>
          <p:nvPr/>
        </p:nvSpPr>
        <p:spPr>
          <a:xfrm>
            <a:off x="0" y="0"/>
            <a:ext cx="9155054" cy="5143500"/>
          </a:xfrm>
          <a:prstGeom prst="rect">
            <a:avLst/>
          </a:prstGeom>
          <a:solidFill>
            <a:srgbClr val="DBEEF4"/>
          </a:solidFill>
          <a:ln>
            <a:noFill/>
          </a:ln>
        </p:spPr>
        <p:txBody>
          <a:bodyPr vert="vert270" wrap="square" lIns="0" tIns="0" rIns="0" bIns="0" rtlCol="0" anchor="ctr">
            <a:noAutofit/>
          </a:bodyPr>
          <a:lstStyle/>
          <a:p>
            <a:pPr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66750" y="0"/>
            <a:ext cx="3580331" cy="51435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71922" y="1785204"/>
            <a:ext cx="7864007" cy="4707632"/>
          </a:xfrm>
          <a:prstGeom prst="rect">
            <a:avLst/>
          </a:prstGeom>
        </p:spPr>
      </p:pic>
      <p:sp>
        <p:nvSpPr>
          <p:cNvPr id="4678664" name="Rectangle 8" descr="dark-metal-texture black cropped"/>
          <p:cNvSpPr>
            <a:spLocks noGrp="1" noChangeArrowheads="1"/>
          </p:cNvSpPr>
          <p:nvPr>
            <p:ph type="ctrTitle"/>
          </p:nvPr>
        </p:nvSpPr>
        <p:spPr>
          <a:xfrm>
            <a:off x="897478" y="238125"/>
            <a:ext cx="3046611" cy="2591702"/>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6000" rIns="0" bIns="36000" numCol="1" anchor="b" anchorCtr="0" compatLnSpc="1">
            <a:normAutofit/>
          </a:bodyPr>
          <a:lstStyle>
            <a:lvl1pPr algn="r">
              <a:lnSpc>
                <a:spcPct val="72000"/>
              </a:lnSpc>
              <a:defRPr lang="en-GB" b="1" spc="-160" baseline="0" noProof="0" dirty="0" smtClean="0">
                <a:solidFill>
                  <a:schemeClr val="bg1"/>
                </a:solidFill>
                <a:effectLst>
                  <a:innerShdw blurRad="63500" dist="50800" dir="13500000">
                    <a:prstClr val="black">
                      <a:alpha val="50000"/>
                    </a:prstClr>
                  </a:innerShdw>
                </a:effectLst>
                <a:latin typeface="Calibri" panose="020F0502020204030204" pitchFamily="34" charset="0"/>
              </a:defRPr>
            </a:lvl1pPr>
          </a:lstStyle>
          <a:p>
            <a:pPr lvl="0">
              <a:lnSpc>
                <a:spcPct val="76000"/>
              </a:lnSpc>
            </a:pPr>
            <a:r>
              <a:rPr lang="en-US" noProof="0" dirty="0" smtClean="0"/>
              <a:t>Click to edit Master title style</a:t>
            </a:r>
            <a:endParaRPr lang="en-GB" noProof="0" dirty="0" smtClean="0"/>
          </a:p>
        </p:txBody>
      </p:sp>
      <p:cxnSp>
        <p:nvCxnSpPr>
          <p:cNvPr id="3" name="Straight Connector 2"/>
          <p:cNvCxnSpPr/>
          <p:nvPr/>
        </p:nvCxnSpPr>
        <p:spPr>
          <a:xfrm>
            <a:off x="903626" y="2975356"/>
            <a:ext cx="3040463" cy="0"/>
          </a:xfrm>
          <a:prstGeom prst="line">
            <a:avLst/>
          </a:prstGeom>
          <a:ln w="3175">
            <a:solidFill>
              <a:schemeClr val="bg1"/>
            </a:solidFill>
            <a:tailEnd type="none" w="sm" len="med"/>
          </a:ln>
          <a:effectLst/>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11379" y="4163232"/>
            <a:ext cx="126106" cy="150301"/>
          </a:xfrm>
          <a:prstGeom prst="rect">
            <a:avLst/>
          </a:prstGeom>
        </p:spPr>
      </p:pic>
      <p:pic>
        <p:nvPicPr>
          <p:cNvPr id="28" name="Picture 2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05736" y="4369118"/>
            <a:ext cx="137392" cy="145919"/>
          </a:xfrm>
          <a:prstGeom prst="rect">
            <a:avLst/>
          </a:prstGeom>
        </p:spPr>
      </p:pic>
      <p:pic>
        <p:nvPicPr>
          <p:cNvPr id="29" name="Picture 2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005175" y="4590763"/>
            <a:ext cx="138517" cy="147512"/>
          </a:xfrm>
          <a:prstGeom prst="rect">
            <a:avLst/>
          </a:prstGeom>
        </p:spPr>
      </p:pic>
      <p:sp>
        <p:nvSpPr>
          <p:cNvPr id="31" name="Subtitle 5"/>
          <p:cNvSpPr txBox="1">
            <a:spLocks/>
          </p:cNvSpPr>
          <p:nvPr/>
        </p:nvSpPr>
        <p:spPr bwMode="auto">
          <a:xfrm>
            <a:off x="904875" y="3073167"/>
            <a:ext cx="3039214" cy="1720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noAutofit/>
          </a:bodyPr>
          <a:lstStyle>
            <a:lvl1pPr algn="r" rtl="0" eaLnBrk="1" fontAlgn="base" hangingPunct="1">
              <a:lnSpc>
                <a:spcPct val="84000"/>
              </a:lnSpc>
              <a:spcBef>
                <a:spcPts val="0"/>
              </a:spcBef>
              <a:spcAft>
                <a:spcPct val="0"/>
              </a:spcAft>
              <a:defRPr lang="en-GB" sz="1600" b="0" kern="1200" cap="none" spc="-80" baseline="0" dirty="0" smtClean="0">
                <a:ln>
                  <a:noFill/>
                </a:ln>
                <a:solidFill>
                  <a:schemeClr val="bg1"/>
                </a:solidFill>
                <a:effectLst/>
                <a:latin typeface="+mj-lt"/>
                <a:ea typeface="Segoe UI" pitchFamily="34" charset="0"/>
                <a:cs typeface="Arial Unicode MS" pitchFamily="34" charset="-128"/>
              </a:defRPr>
            </a:lvl1pPr>
            <a:lvl2pPr marL="180975" indent="-179388" algn="l" rtl="0" eaLnBrk="1" fontAlgn="base" hangingPunct="1">
              <a:lnSpc>
                <a:spcPct val="84000"/>
              </a:lnSpc>
              <a:spcBef>
                <a:spcPct val="10000"/>
              </a:spcBef>
              <a:spcAft>
                <a:spcPct val="0"/>
              </a:spcAft>
              <a:buClr>
                <a:schemeClr val="accent5">
                  <a:lumMod val="75000"/>
                </a:schemeClr>
              </a:buClr>
              <a:buFont typeface="Arial" pitchFamily="34" charset="0"/>
              <a:buChar char="•"/>
              <a:defRPr lang="en-GB" sz="2200" b="0" cap="none" spc="-51" baseline="0" dirty="0" smtClean="0">
                <a:ln>
                  <a:noFill/>
                </a:ln>
                <a:solidFill>
                  <a:schemeClr val="accent5">
                    <a:lumMod val="75000"/>
                  </a:schemeClr>
                </a:solidFill>
                <a:effectLst/>
                <a:latin typeface="+mj-lt"/>
                <a:ea typeface="Segoe UI" pitchFamily="34" charset="0"/>
                <a:cs typeface="Arial Unicode MS" pitchFamily="34" charset="-128"/>
              </a:defRPr>
            </a:lvl2pPr>
            <a:lvl3pPr marL="361950" indent="-180975" algn="l" rtl="0" eaLnBrk="1" fontAlgn="base" hangingPunct="1">
              <a:lnSpc>
                <a:spcPct val="84000"/>
              </a:lnSpc>
              <a:spcBef>
                <a:spcPct val="10000"/>
              </a:spcBef>
              <a:spcAft>
                <a:spcPct val="0"/>
              </a:spcAft>
              <a:buClr>
                <a:schemeClr val="tx1">
                  <a:lumMod val="50000"/>
                  <a:lumOff val="50000"/>
                </a:schemeClr>
              </a:buClr>
              <a:buSzPct val="80000"/>
              <a:buFont typeface="Wingdings" pitchFamily="2" charset="2"/>
              <a:buChar char="§"/>
              <a:defRPr lang="en-GB" sz="2000" b="0" cap="none" spc="-34" baseline="0" dirty="0" smtClean="0">
                <a:ln>
                  <a:noFill/>
                </a:ln>
                <a:solidFill>
                  <a:schemeClr val="bg1">
                    <a:lumMod val="50000"/>
                  </a:schemeClr>
                </a:solidFill>
                <a:effectLst/>
                <a:latin typeface="+mj-lt"/>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a:lstStyle>
          <a:p>
            <a:r>
              <a:rPr lang="en-US" dirty="0" smtClean="0">
                <a:latin typeface="Calibri" panose="020F0502020204030204" pitchFamily="34" charset="0"/>
              </a:rPr>
              <a:t>Gabriel Dusil</a:t>
            </a:r>
          </a:p>
          <a:p>
            <a:r>
              <a:rPr lang="en-US" dirty="0" smtClean="0">
                <a:solidFill>
                  <a:schemeClr val="accent5">
                    <a:lumMod val="40000"/>
                    <a:lumOff val="60000"/>
                  </a:schemeClr>
                </a:solidFill>
                <a:latin typeface="Calibri" panose="020F0502020204030204" pitchFamily="34" charset="0"/>
              </a:rPr>
              <a:t>Chief Marketing &amp;</a:t>
            </a:r>
            <a:br>
              <a:rPr lang="en-US" dirty="0" smtClean="0">
                <a:solidFill>
                  <a:schemeClr val="accent5">
                    <a:lumMod val="40000"/>
                    <a:lumOff val="60000"/>
                  </a:schemeClr>
                </a:solidFill>
                <a:latin typeface="Calibri" panose="020F0502020204030204" pitchFamily="34" charset="0"/>
              </a:rPr>
            </a:br>
            <a:r>
              <a:rPr lang="en-US" dirty="0" smtClean="0">
                <a:solidFill>
                  <a:schemeClr val="accent5">
                    <a:lumMod val="40000"/>
                    <a:lumOff val="60000"/>
                  </a:schemeClr>
                </a:solidFill>
                <a:latin typeface="Calibri" panose="020F0502020204030204" pitchFamily="34" charset="0"/>
              </a:rPr>
              <a:t>Corporate Strategy Officer</a:t>
            </a:r>
          </a:p>
          <a:p>
            <a:r>
              <a:rPr lang="en-US" dirty="0" smtClean="0">
                <a:solidFill>
                  <a:schemeClr val="accent5">
                    <a:lumMod val="40000"/>
                    <a:lumOff val="60000"/>
                  </a:schemeClr>
                </a:solidFill>
                <a:latin typeface="Calibri" panose="020F0502020204030204" pitchFamily="34" charset="0"/>
              </a:rPr>
              <a:t>Visual Unity</a:t>
            </a:r>
            <a:r>
              <a:rPr lang="en-US" baseline="0" dirty="0" smtClean="0">
                <a:solidFill>
                  <a:schemeClr val="accent5">
                    <a:lumMod val="40000"/>
                    <a:lumOff val="60000"/>
                  </a:schemeClr>
                </a:solidFill>
                <a:latin typeface="Calibri" panose="020F0502020204030204" pitchFamily="34" charset="0"/>
              </a:rPr>
              <a:t> Global a.s.</a:t>
            </a:r>
            <a:endParaRPr lang="en-US" dirty="0" smtClean="0">
              <a:solidFill>
                <a:schemeClr val="accent5">
                  <a:lumMod val="40000"/>
                  <a:lumOff val="60000"/>
                </a:schemeClr>
              </a:solidFill>
              <a:latin typeface="Calibri" panose="020F0502020204030204" pitchFamily="34" charset="0"/>
            </a:endParaRPr>
          </a:p>
          <a:p>
            <a:endParaRPr lang="en-US" dirty="0" smtClean="0">
              <a:solidFill>
                <a:schemeClr val="accent5">
                  <a:lumMod val="40000"/>
                  <a:lumOff val="60000"/>
                </a:schemeClr>
              </a:solidFill>
              <a:latin typeface="Calibri" panose="020F0502020204030204" pitchFamily="34" charset="0"/>
            </a:endParaRPr>
          </a:p>
          <a:p>
            <a:r>
              <a:rPr lang="en-US" dirty="0" smtClean="0">
                <a:latin typeface="Calibri" panose="020F0502020204030204" pitchFamily="34" charset="0"/>
              </a:rPr>
              <a:t>www.linkedin.com/in/gabrieldusil</a:t>
            </a:r>
            <a:br>
              <a:rPr lang="en-US" dirty="0" smtClean="0">
                <a:latin typeface="Calibri" panose="020F0502020204030204" pitchFamily="34" charset="0"/>
              </a:rPr>
            </a:br>
            <a:r>
              <a:rPr lang="en-US" dirty="0" smtClean="0">
                <a:latin typeface="Calibri" panose="020F0502020204030204" pitchFamily="34" charset="0"/>
              </a:rPr>
              <a:t>www.dusil.com</a:t>
            </a:r>
            <a:endParaRPr lang="en-US" dirty="0" smtClean="0">
              <a:solidFill>
                <a:schemeClr val="accent5">
                  <a:lumMod val="75000"/>
                </a:schemeClr>
              </a:solidFill>
              <a:latin typeface="Calibri" panose="020F0502020204030204" pitchFamily="34" charset="0"/>
            </a:endParaRPr>
          </a:p>
          <a:p>
            <a:r>
              <a:rPr lang="en-US" dirty="0" smtClean="0">
                <a:latin typeface="Calibri" panose="020F0502020204030204" pitchFamily="34" charset="0"/>
              </a:rPr>
              <a:t>gabriel@dusil.com</a:t>
            </a:r>
            <a:endParaRPr lang="en-US" dirty="0">
              <a:solidFill>
                <a:schemeClr val="accent5">
                  <a:lumMod val="75000"/>
                </a:schemeClr>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248472" y="209997"/>
            <a:ext cx="8624596"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
        <p:nvSpPr>
          <p:cNvPr id="3" name="Content Placeholder 2"/>
          <p:cNvSpPr>
            <a:spLocks noGrp="1"/>
          </p:cNvSpPr>
          <p:nvPr>
            <p:ph idx="1"/>
          </p:nvPr>
        </p:nvSpPr>
        <p:spPr>
          <a:xfrm>
            <a:off x="248470" y="901797"/>
            <a:ext cx="8624598" cy="365919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Tree>
    <p:extLst>
      <p:ext uri="{BB962C8B-B14F-4D97-AF65-F5344CB8AC3E}">
        <p14:creationId xmlns:p14="http://schemas.microsoft.com/office/powerpoint/2010/main" val="39228818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a:xfrm>
            <a:off x="243236" y="212163"/>
            <a:ext cx="8629831"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sz="4000" kern="1200" spc="-160" baseline="0"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
        <p:nvSpPr>
          <p:cNvPr id="3" name="Content Placeholder 2"/>
          <p:cNvSpPr>
            <a:spLocks noGrp="1"/>
          </p:cNvSpPr>
          <p:nvPr>
            <p:ph sz="half" idx="1"/>
          </p:nvPr>
        </p:nvSpPr>
        <p:spPr>
          <a:xfrm>
            <a:off x="246922" y="903767"/>
            <a:ext cx="4186855" cy="37253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marL="180975" indent="-179388">
              <a:buFont typeface="Wingdings" panose="05000000000000000000" pitchFamily="2" charset="2"/>
              <a:buChar cha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
        <p:nvSpPr>
          <p:cNvPr id="4" name="Content Placeholder 3"/>
          <p:cNvSpPr>
            <a:spLocks noGrp="1"/>
          </p:cNvSpPr>
          <p:nvPr>
            <p:ph sz="half" idx="2"/>
          </p:nvPr>
        </p:nvSpPr>
        <p:spPr>
          <a:xfrm>
            <a:off x="4746477" y="903767"/>
            <a:ext cx="4109656" cy="37253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marL="180975" indent="-179388">
              <a:buFont typeface="Wingdings" panose="05000000000000000000" pitchFamily="2" charset="2"/>
              <a:buChar cha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Tree>
    <p:extLst>
      <p:ext uri="{BB962C8B-B14F-4D97-AF65-F5344CB8AC3E}">
        <p14:creationId xmlns:p14="http://schemas.microsoft.com/office/powerpoint/2010/main" val="35906415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5533" y="214329"/>
            <a:ext cx="8696806"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Tree>
    <p:extLst>
      <p:ext uri="{BB962C8B-B14F-4D97-AF65-F5344CB8AC3E}">
        <p14:creationId xmlns:p14="http://schemas.microsoft.com/office/powerpoint/2010/main" val="7306079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356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9" name="Rectangle 8"/>
          <p:cNvSpPr/>
          <p:nvPr/>
        </p:nvSpPr>
        <p:spPr>
          <a:xfrm>
            <a:off x="0" y="0"/>
            <a:ext cx="9155054" cy="5143500"/>
          </a:xfrm>
          <a:prstGeom prst="rect">
            <a:avLst/>
          </a:prstGeom>
          <a:solidFill>
            <a:srgbClr val="DBEEF4"/>
          </a:solidFill>
          <a:ln>
            <a:noFill/>
          </a:ln>
        </p:spPr>
        <p:txBody>
          <a:bodyPr vert="vert270" wrap="square" lIns="0" tIns="0" rIns="0" bIns="0" rtlCol="0" anchor="ctr">
            <a:noAutofit/>
          </a:bodyPr>
          <a:lstStyle/>
          <a:p>
            <a:pPr lvl="0"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032731" y="0"/>
            <a:ext cx="3149245" cy="5143500"/>
          </a:xfrm>
          <a:prstGeom prst="rect">
            <a:avLst/>
          </a:prstGeom>
        </p:spPr>
      </p:pic>
      <p:cxnSp>
        <p:nvCxnSpPr>
          <p:cNvPr id="3" name="Straight Connector 2"/>
          <p:cNvCxnSpPr/>
          <p:nvPr/>
        </p:nvCxnSpPr>
        <p:spPr>
          <a:xfrm>
            <a:off x="5147345" y="3450066"/>
            <a:ext cx="2891757" cy="0"/>
          </a:xfrm>
          <a:prstGeom prst="line">
            <a:avLst/>
          </a:prstGeom>
          <a:ln w="3175">
            <a:solidFill>
              <a:schemeClr val="bg1"/>
            </a:solidFill>
            <a:tailEnd type="none" w="sm" len="med"/>
          </a:ln>
          <a:effectLst/>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945100" y="1076812"/>
            <a:ext cx="3017398" cy="2732702"/>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80188" y="1857376"/>
            <a:ext cx="2297038" cy="1375076"/>
          </a:xfrm>
          <a:prstGeom prst="rect">
            <a:avLst/>
          </a:prstGeom>
        </p:spPr>
      </p:pic>
      <p:pic>
        <p:nvPicPr>
          <p:cNvPr id="14" name="Picture 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151427" y="3676989"/>
            <a:ext cx="126106" cy="150301"/>
          </a:xfrm>
          <a:prstGeom prst="rect">
            <a:avLst/>
          </a:prstGeom>
        </p:spPr>
      </p:pic>
      <p:pic>
        <p:nvPicPr>
          <p:cNvPr id="15" name="Picture 1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145784" y="3877639"/>
            <a:ext cx="137392" cy="145919"/>
          </a:xfrm>
          <a:prstGeom prst="rect">
            <a:avLst/>
          </a:prstGeom>
        </p:spPr>
      </p:pic>
      <p:pic>
        <p:nvPicPr>
          <p:cNvPr id="16" name="Picture 1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145224" y="4086232"/>
            <a:ext cx="138517" cy="147512"/>
          </a:xfrm>
          <a:prstGeom prst="rect">
            <a:avLst/>
          </a:prstGeom>
        </p:spPr>
      </p:pic>
      <p:sp>
        <p:nvSpPr>
          <p:cNvPr id="18" name="Subtitle 2"/>
          <p:cNvSpPr txBox="1">
            <a:spLocks/>
          </p:cNvSpPr>
          <p:nvPr/>
        </p:nvSpPr>
        <p:spPr bwMode="auto">
          <a:xfrm>
            <a:off x="5339064" y="3600522"/>
            <a:ext cx="2372062" cy="712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lgn="l" rtl="0" eaLnBrk="1" fontAlgn="base" hangingPunct="1">
              <a:lnSpc>
                <a:spcPct val="84000"/>
              </a:lnSpc>
              <a:spcBef>
                <a:spcPts val="0"/>
              </a:spcBef>
              <a:spcAft>
                <a:spcPct val="0"/>
              </a:spcAft>
              <a:defRPr lang="en-GB" sz="1600" b="0" kern="1200" cap="none" spc="-68" baseline="0" dirty="0" smtClean="0">
                <a:ln>
                  <a:noFill/>
                </a:ln>
                <a:solidFill>
                  <a:schemeClr val="bg1"/>
                </a:solidFill>
                <a:effectLst/>
                <a:latin typeface="+mj-lt"/>
                <a:ea typeface="Segoe UI" pitchFamily="34" charset="0"/>
                <a:cs typeface="Arial Unicode MS" pitchFamily="34" charset="-128"/>
              </a:defRPr>
            </a:lvl1pPr>
            <a:lvl2pPr marL="180975" indent="-179388" algn="l" rtl="0" eaLnBrk="1" fontAlgn="base" hangingPunct="1">
              <a:lnSpc>
                <a:spcPct val="84000"/>
              </a:lnSpc>
              <a:spcBef>
                <a:spcPct val="10000"/>
              </a:spcBef>
              <a:spcAft>
                <a:spcPct val="0"/>
              </a:spcAft>
              <a:buClr>
                <a:schemeClr val="accent5">
                  <a:lumMod val="75000"/>
                </a:schemeClr>
              </a:buClr>
              <a:buFont typeface="Arial" pitchFamily="34" charset="0"/>
              <a:buChar char="•"/>
              <a:defRPr lang="en-GB" sz="2200" b="0" cap="none" spc="-51" baseline="0" dirty="0" smtClean="0">
                <a:ln>
                  <a:noFill/>
                </a:ln>
                <a:solidFill>
                  <a:schemeClr val="accent5">
                    <a:lumMod val="75000"/>
                  </a:schemeClr>
                </a:solidFill>
                <a:effectLst/>
                <a:latin typeface="+mj-lt"/>
                <a:ea typeface="Segoe UI" pitchFamily="34" charset="0"/>
                <a:cs typeface="Arial Unicode MS" pitchFamily="34" charset="-128"/>
              </a:defRPr>
            </a:lvl2pPr>
            <a:lvl3pPr marL="361950" indent="-180975" algn="l" rtl="0" eaLnBrk="1" fontAlgn="base" hangingPunct="1">
              <a:lnSpc>
                <a:spcPct val="84000"/>
              </a:lnSpc>
              <a:spcBef>
                <a:spcPct val="10000"/>
              </a:spcBef>
              <a:spcAft>
                <a:spcPct val="0"/>
              </a:spcAft>
              <a:buClr>
                <a:schemeClr val="tx1">
                  <a:lumMod val="50000"/>
                  <a:lumOff val="50000"/>
                </a:schemeClr>
              </a:buClr>
              <a:buSzPct val="80000"/>
              <a:buFont typeface="Wingdings" pitchFamily="2" charset="2"/>
              <a:buChar char="§"/>
              <a:defRPr lang="en-GB" sz="2000" b="0" cap="none" spc="-34" baseline="0" dirty="0" smtClean="0">
                <a:ln>
                  <a:noFill/>
                </a:ln>
                <a:solidFill>
                  <a:schemeClr val="bg1">
                    <a:lumMod val="50000"/>
                  </a:schemeClr>
                </a:solidFill>
                <a:effectLst/>
                <a:latin typeface="+mj-lt"/>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a:lstStyle>
          <a:p>
            <a:r>
              <a:rPr lang="en-US" dirty="0" smtClean="0">
                <a:latin typeface="Calibri" panose="020F0502020204030204" pitchFamily="34" charset="0"/>
              </a:rPr>
              <a:t>cz.linkedin.com/in/gabrieldusil</a:t>
            </a:r>
            <a:endParaRPr lang="en-US" dirty="0" smtClean="0">
              <a:solidFill>
                <a:schemeClr val="accent5">
                  <a:lumMod val="75000"/>
                </a:schemeClr>
              </a:solidFill>
              <a:latin typeface="Calibri" panose="020F0502020204030204" pitchFamily="34" charset="0"/>
            </a:endParaRPr>
          </a:p>
          <a:p>
            <a:r>
              <a:rPr lang="en-US" dirty="0" smtClean="0">
                <a:latin typeface="Calibri" panose="020F0502020204030204" pitchFamily="34" charset="0"/>
              </a:rPr>
              <a:t>www.dusil.com</a:t>
            </a:r>
            <a:endParaRPr lang="en-US" dirty="0" smtClean="0">
              <a:solidFill>
                <a:schemeClr val="accent5">
                  <a:lumMod val="75000"/>
                </a:schemeClr>
              </a:solidFill>
              <a:latin typeface="Calibri" panose="020F0502020204030204" pitchFamily="34" charset="0"/>
            </a:endParaRPr>
          </a:p>
          <a:p>
            <a:r>
              <a:rPr lang="en-US" dirty="0" smtClean="0">
                <a:latin typeface="Calibri" panose="020F0502020204030204" pitchFamily="34" charset="0"/>
              </a:rPr>
              <a:t>gabriel@dusil.com</a:t>
            </a:r>
            <a:endParaRPr lang="en-US" dirty="0">
              <a:solidFill>
                <a:schemeClr val="accent5">
                  <a:lumMod val="75000"/>
                </a:schemeClr>
              </a:solidFill>
              <a:latin typeface="Calibri" panose="020F0502020204030204" pitchFamily="34" charset="0"/>
            </a:endParaRPr>
          </a:p>
        </p:txBody>
      </p:sp>
    </p:spTree>
    <p:extLst>
      <p:ext uri="{BB962C8B-B14F-4D97-AF65-F5344CB8AC3E}">
        <p14:creationId xmlns:p14="http://schemas.microsoft.com/office/powerpoint/2010/main" val="4193193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solidFill>
            <a:srgbClr val="F0F8F8"/>
          </a:solidFill>
          <a:ln>
            <a:noFill/>
          </a:ln>
        </p:spPr>
        <p:txBody>
          <a:bodyPr vert="vert270" wrap="square" lIns="0" tIns="0" rIns="0" bIns="0" rtlCol="0" anchor="ctr">
            <a:noAutofit/>
          </a:bodyPr>
          <a:lstStyle/>
          <a:p>
            <a:pPr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9" name="Picture 8"/>
          <p:cNvPicPr>
            <a:picLocks noChangeAspect="1"/>
          </p:cNvPicPr>
          <p:nvPr/>
        </p:nvPicPr>
        <p:blipFill rotWithShape="1">
          <a:blip r:embed="rId8" cstate="print">
            <a:extLst>
              <a:ext uri="{28A0092B-C50C-407E-A947-70E740481C1C}">
                <a14:useLocalDpi xmlns:a14="http://schemas.microsoft.com/office/drawing/2010/main"/>
              </a:ext>
            </a:extLst>
          </a:blip>
          <a:srcRect t="-3"/>
          <a:stretch/>
        </p:blipFill>
        <p:spPr>
          <a:xfrm>
            <a:off x="1" y="4753133"/>
            <a:ext cx="9143998" cy="396000"/>
          </a:xfrm>
          <a:prstGeom prst="rect">
            <a:avLst/>
          </a:prstGeom>
        </p:spPr>
      </p:pic>
      <p:sp>
        <p:nvSpPr>
          <p:cNvPr id="1041" name="Rectangle 17"/>
          <p:cNvSpPr>
            <a:spLocks noGrp="1" noChangeArrowheads="1"/>
          </p:cNvSpPr>
          <p:nvPr>
            <p:ph type="title"/>
          </p:nvPr>
        </p:nvSpPr>
        <p:spPr bwMode="auto">
          <a:xfrm>
            <a:off x="237143" y="209997"/>
            <a:ext cx="8644390" cy="486000"/>
          </a:xfrm>
          <a:prstGeom prst="rect">
            <a:avLst/>
          </a:prstGeo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p>
            <a:pPr lvl="0">
              <a:tabLst>
                <a:tab pos="2062163" algn="ctr"/>
                <a:tab pos="6453188" algn="ctr"/>
              </a:tabLst>
            </a:pPr>
            <a:r>
              <a:rPr lang="en-US" dirty="0" smtClean="0"/>
              <a:t>Click to edit Master title style</a:t>
            </a:r>
            <a:endParaRPr lang="en-GB" dirty="0" smtClean="0"/>
          </a:p>
        </p:txBody>
      </p:sp>
      <p:sp>
        <p:nvSpPr>
          <p:cNvPr id="1042" name="Rectangle 18"/>
          <p:cNvSpPr>
            <a:spLocks noGrp="1" noChangeArrowheads="1"/>
          </p:cNvSpPr>
          <p:nvPr>
            <p:ph type="body" idx="1"/>
          </p:nvPr>
        </p:nvSpPr>
        <p:spPr bwMode="auto">
          <a:xfrm>
            <a:off x="237067" y="903767"/>
            <a:ext cx="8636000" cy="354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p>
            <a:pPr lvl="0">
              <a:lnSpc>
                <a:spcPct val="78000"/>
              </a:lnSpc>
            </a:pPr>
            <a:r>
              <a:rPr lang="en-GB" dirty="0" smtClean="0"/>
              <a:t>Click to edit Master text styles</a:t>
            </a:r>
          </a:p>
          <a:p>
            <a:pPr lvl="1">
              <a:lnSpc>
                <a:spcPct val="78000"/>
              </a:lnSpc>
              <a:spcBef>
                <a:spcPts val="0"/>
              </a:spcBef>
            </a:pPr>
            <a:r>
              <a:rPr lang="en-GB" dirty="0" smtClean="0"/>
              <a:t>Second level</a:t>
            </a:r>
          </a:p>
          <a:p>
            <a:pPr lvl="2">
              <a:lnSpc>
                <a:spcPct val="78000"/>
              </a:lnSpc>
            </a:pPr>
            <a:r>
              <a:rPr lang="en-GB" dirty="0" smtClean="0"/>
              <a:t>Third level</a:t>
            </a:r>
          </a:p>
        </p:txBody>
      </p:sp>
      <p:pic>
        <p:nvPicPr>
          <p:cNvPr id="5" name="Picture 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550620" y="4366019"/>
            <a:ext cx="1323020" cy="792000"/>
          </a:xfrm>
          <a:prstGeom prst="rect">
            <a:avLst/>
          </a:prstGeom>
        </p:spPr>
      </p:pic>
      <p:pic>
        <p:nvPicPr>
          <p:cNvPr id="8" name="Picture 7"/>
          <p:cNvPicPr>
            <a:picLocks noChangeAspect="1"/>
          </p:cNvPicPr>
          <p:nvPr/>
        </p:nvPicPr>
        <p:blipFill rotWithShape="1">
          <a:blip r:embed="rId10" cstate="print">
            <a:extLst>
              <a:ext uri="{28A0092B-C50C-407E-A947-70E740481C1C}">
                <a14:useLocalDpi xmlns:a14="http://schemas.microsoft.com/office/drawing/2010/main"/>
              </a:ext>
            </a:extLst>
          </a:blip>
          <a:srcRect b="-24984"/>
          <a:stretch/>
        </p:blipFill>
        <p:spPr>
          <a:xfrm>
            <a:off x="7551785" y="4753160"/>
            <a:ext cx="1335140" cy="504000"/>
          </a:xfrm>
          <a:prstGeom prst="rect">
            <a:avLst/>
          </a:prstGeom>
        </p:spPr>
      </p:pic>
      <p:sp>
        <p:nvSpPr>
          <p:cNvPr id="10" name="Rectangle 9"/>
          <p:cNvSpPr/>
          <p:nvPr/>
        </p:nvSpPr>
        <p:spPr>
          <a:xfrm>
            <a:off x="214726" y="4783046"/>
            <a:ext cx="1706251" cy="357423"/>
          </a:xfrm>
          <a:prstGeom prst="rect">
            <a:avLst/>
          </a:prstGeom>
          <a:noFill/>
        </p:spPr>
        <p:txBody>
          <a:bodyPr wrap="square" lIns="30679" tIns="30679" rIns="0" bIns="30679" anchor="ctr">
            <a:spAutoFit/>
          </a:bodyPr>
          <a:lstStyle/>
          <a:p>
            <a:pPr marR="0" lvl="0" indent="0" algn="l" defTabSz="779252" fontAlgn="base">
              <a:lnSpc>
                <a:spcPct val="76000"/>
              </a:lnSpc>
              <a:spcBef>
                <a:spcPct val="0"/>
              </a:spcBef>
              <a:spcAft>
                <a:spcPct val="0"/>
              </a:spcAft>
              <a:buClrTx/>
              <a:buSzTx/>
              <a:buFontTx/>
              <a:buNone/>
              <a:tabLst>
                <a:tab pos="536575" algn="l"/>
              </a:tabLst>
            </a:pP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2014	</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gabriel@dusil.com</a:t>
            </a:r>
            <a:b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b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www.dusil.com</a:t>
            </a:r>
          </a:p>
        </p:txBody>
      </p:sp>
      <p:sp>
        <p:nvSpPr>
          <p:cNvPr id="7" name="Rectangle 6"/>
          <p:cNvSpPr/>
          <p:nvPr/>
        </p:nvSpPr>
        <p:spPr>
          <a:xfrm>
            <a:off x="8484294" y="4777880"/>
            <a:ext cx="422185" cy="202317"/>
          </a:xfrm>
          <a:prstGeom prst="rect">
            <a:avLst/>
          </a:prstGeom>
          <a:noFill/>
        </p:spPr>
        <p:txBody>
          <a:bodyPr wrap="square" lIns="30679" tIns="30679" rIns="0" bIns="30679" anchor="ctr">
            <a:spAutoFit/>
          </a:bodyPr>
          <a:lstStyle/>
          <a:p>
            <a:pPr marR="0" lvl="0" indent="0" algn="r" defTabSz="779252" fontAlgn="base">
              <a:lnSpc>
                <a:spcPct val="76000"/>
              </a:lnSpc>
              <a:spcBef>
                <a:spcPct val="0"/>
              </a:spcBef>
              <a:spcAft>
                <a:spcPct val="0"/>
              </a:spcAft>
              <a:buClrTx/>
              <a:buSzTx/>
              <a:buFontTx/>
              <a:buNone/>
              <a:tabLst>
                <a:tab pos="536575" algn="l"/>
              </a:tabLst>
            </a:pPr>
            <a:r>
              <a:rPr lang="en-GB"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GB"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fld id="{571DDA56-2199-46EB-AB0E-6ABDC16A7DB2}" type="slidenum">
              <a:rPr lang="en-GB" sz="1200" b="0" i="0" kern="0" cap="none" spc="-60" baseline="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pPr marR="0" lvl="0" indent="0" algn="r" defTabSz="779252" fontAlgn="base">
                <a:lnSpc>
                  <a:spcPct val="76000"/>
                </a:lnSpc>
                <a:spcBef>
                  <a:spcPct val="0"/>
                </a:spcBef>
                <a:spcAft>
                  <a:spcPct val="0"/>
                </a:spcAft>
                <a:buClrTx/>
                <a:buSzTx/>
                <a:buFontTx/>
                <a:buNone/>
                <a:tabLst>
                  <a:tab pos="536575" algn="l"/>
                </a:tabLst>
              </a:pPr>
              <a:t>‹#›</a:t>
            </a:fld>
            <a:endParaRPr lang="en-US"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l" rtl="0" eaLnBrk="1" fontAlgn="base" hangingPunct="1">
        <a:lnSpc>
          <a:spcPct val="70000"/>
        </a:lnSpc>
        <a:spcBef>
          <a:spcPct val="0"/>
        </a:spcBef>
        <a:spcAft>
          <a:spcPct val="0"/>
        </a:spcAft>
        <a:tabLst>
          <a:tab pos="5018088" algn="l"/>
        </a:tabLst>
        <a:defRPr lang="en-GB" sz="4000" b="1" kern="1200" cap="none" spc="-160" baseline="0" dirty="0" smtClean="0">
          <a:ln w="18415" cmpd="sng">
            <a:noFill/>
            <a:prstDash val="solid"/>
          </a:ln>
          <a:solidFill>
            <a:schemeClr val="accent5">
              <a:lumMod val="75000"/>
            </a:schemeClr>
          </a:solidFill>
          <a:effectLst>
            <a:innerShdw blurRad="50800" dist="50800" dir="13500000">
              <a:schemeClr val="tx1">
                <a:alpha val="80000"/>
              </a:schemeClr>
            </a:innerShdw>
            <a:reflection stA="20000" endPos="30000" dist="25400" dir="5400000" sy="-100000" algn="bl" rotWithShape="0"/>
          </a:effectLst>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700" b="1">
          <a:solidFill>
            <a:srgbClr val="932715"/>
          </a:solidFill>
          <a:latin typeface="Arial" charset="0"/>
        </a:defRPr>
      </a:lvl2pPr>
      <a:lvl3pPr algn="l" rtl="0" eaLnBrk="1" fontAlgn="base" hangingPunct="1">
        <a:lnSpc>
          <a:spcPct val="90000"/>
        </a:lnSpc>
        <a:spcBef>
          <a:spcPct val="0"/>
        </a:spcBef>
        <a:spcAft>
          <a:spcPct val="0"/>
        </a:spcAft>
        <a:defRPr sz="2700" b="1">
          <a:solidFill>
            <a:srgbClr val="932715"/>
          </a:solidFill>
          <a:latin typeface="Arial" charset="0"/>
        </a:defRPr>
      </a:lvl3pPr>
      <a:lvl4pPr algn="l" rtl="0" eaLnBrk="1" fontAlgn="base" hangingPunct="1">
        <a:lnSpc>
          <a:spcPct val="90000"/>
        </a:lnSpc>
        <a:spcBef>
          <a:spcPct val="0"/>
        </a:spcBef>
        <a:spcAft>
          <a:spcPct val="0"/>
        </a:spcAft>
        <a:defRPr sz="2700" b="1">
          <a:solidFill>
            <a:srgbClr val="932715"/>
          </a:solidFill>
          <a:latin typeface="Arial" charset="0"/>
        </a:defRPr>
      </a:lvl4pPr>
      <a:lvl5pPr algn="l" rtl="0" eaLnBrk="1" fontAlgn="base" hangingPunct="1">
        <a:lnSpc>
          <a:spcPct val="90000"/>
        </a:lnSpc>
        <a:spcBef>
          <a:spcPct val="0"/>
        </a:spcBef>
        <a:spcAft>
          <a:spcPct val="0"/>
        </a:spcAft>
        <a:defRPr sz="2700" b="1">
          <a:solidFill>
            <a:srgbClr val="932715"/>
          </a:solidFill>
          <a:latin typeface="Arial" charset="0"/>
        </a:defRPr>
      </a:lvl5pPr>
      <a:lvl6pPr marL="389626" algn="l" rtl="0" eaLnBrk="1" fontAlgn="base" hangingPunct="1">
        <a:spcBef>
          <a:spcPct val="0"/>
        </a:spcBef>
        <a:spcAft>
          <a:spcPct val="0"/>
        </a:spcAft>
        <a:defRPr sz="2000" b="1">
          <a:solidFill>
            <a:srgbClr val="0F4DBC"/>
          </a:solidFill>
          <a:latin typeface="Arial" charset="0"/>
        </a:defRPr>
      </a:lvl6pPr>
      <a:lvl7pPr marL="779252" algn="l" rtl="0" eaLnBrk="1" fontAlgn="base" hangingPunct="1">
        <a:spcBef>
          <a:spcPct val="0"/>
        </a:spcBef>
        <a:spcAft>
          <a:spcPct val="0"/>
        </a:spcAft>
        <a:defRPr sz="2000" b="1">
          <a:solidFill>
            <a:srgbClr val="0F4DBC"/>
          </a:solidFill>
          <a:latin typeface="Arial" charset="0"/>
        </a:defRPr>
      </a:lvl7pPr>
      <a:lvl8pPr marL="1168878" algn="l" rtl="0" eaLnBrk="1" fontAlgn="base" hangingPunct="1">
        <a:spcBef>
          <a:spcPct val="0"/>
        </a:spcBef>
        <a:spcAft>
          <a:spcPct val="0"/>
        </a:spcAft>
        <a:defRPr sz="2000" b="1">
          <a:solidFill>
            <a:srgbClr val="0F4DBC"/>
          </a:solidFill>
          <a:latin typeface="Arial" charset="0"/>
        </a:defRPr>
      </a:lvl8pPr>
      <a:lvl9pPr marL="1558503" algn="l" rtl="0" eaLnBrk="1" fontAlgn="base" hangingPunct="1">
        <a:spcBef>
          <a:spcPct val="0"/>
        </a:spcBef>
        <a:spcAft>
          <a:spcPct val="0"/>
        </a:spcAft>
        <a:defRPr sz="2000" b="1">
          <a:solidFill>
            <a:srgbClr val="0F4DBC"/>
          </a:solidFill>
          <a:latin typeface="Arial" charset="0"/>
        </a:defRPr>
      </a:lvl9pPr>
    </p:titleStyle>
    <p:bodyStyle>
      <a:lvl1pPr algn="l" rtl="0" eaLnBrk="1" fontAlgn="base" hangingPunct="1">
        <a:lnSpc>
          <a:spcPct val="84000"/>
        </a:lnSpc>
        <a:spcBef>
          <a:spcPts val="1800"/>
        </a:spcBef>
        <a:spcAft>
          <a:spcPct val="0"/>
        </a:spcAft>
        <a:defRPr lang="en-GB" sz="2400" b="1" kern="1200" cap="none" spc="-60" baseline="0" dirty="0" smtClean="0">
          <a:ln>
            <a:noFill/>
          </a:ln>
          <a:solidFill>
            <a:schemeClr val="accent5">
              <a:lumMod val="50000"/>
            </a:schemeClr>
          </a:solidFill>
          <a:effectLst/>
          <a:latin typeface="Calibri" panose="020F0502020204030204" pitchFamily="34" charset="0"/>
          <a:ea typeface="Segoe UI" pitchFamily="34" charset="0"/>
          <a:cs typeface="Arial Unicode MS" pitchFamily="34" charset="-128"/>
        </a:defRPr>
      </a:lvl1pPr>
      <a:lvl2pPr marL="180975" indent="-179388" algn="l" rtl="0" eaLnBrk="1" fontAlgn="base" hangingPunct="1">
        <a:lnSpc>
          <a:spcPct val="84000"/>
        </a:lnSpc>
        <a:spcBef>
          <a:spcPts val="100"/>
        </a:spcBef>
        <a:spcAft>
          <a:spcPct val="0"/>
        </a:spcAft>
        <a:buClr>
          <a:schemeClr val="accent5">
            <a:lumMod val="75000"/>
          </a:schemeClr>
        </a:buClr>
        <a:buFont typeface="Wingdings" panose="05000000000000000000" pitchFamily="2" charset="2"/>
        <a:buChar char=""/>
        <a:defRPr lang="en-GB" sz="2200" b="0" cap="none" spc="-60" baseline="0" dirty="0" smtClean="0">
          <a:ln>
            <a:noFill/>
          </a:ln>
          <a:solidFill>
            <a:schemeClr val="accent5">
              <a:lumMod val="75000"/>
            </a:schemeClr>
          </a:solidFill>
          <a:effectLst/>
          <a:latin typeface="Calibri" panose="020F0502020204030204" pitchFamily="34" charset="0"/>
          <a:ea typeface="Segoe UI" pitchFamily="34" charset="0"/>
          <a:cs typeface="Arial Unicode MS" pitchFamily="34" charset="-128"/>
        </a:defRPr>
      </a:lvl2pPr>
      <a:lvl3pPr marL="361950" indent="-180975" algn="l" rtl="0" eaLnBrk="1" fontAlgn="base" hangingPunct="1">
        <a:lnSpc>
          <a:spcPct val="84000"/>
        </a:lnSpc>
        <a:spcBef>
          <a:spcPts val="0"/>
        </a:spcBef>
        <a:spcAft>
          <a:spcPct val="0"/>
        </a:spcAft>
        <a:buClr>
          <a:schemeClr val="tx1">
            <a:lumMod val="50000"/>
            <a:lumOff val="50000"/>
          </a:schemeClr>
        </a:buClr>
        <a:buSzPct val="80000"/>
        <a:buFont typeface="Wingdings" pitchFamily="2" charset="2"/>
        <a:buChar char="§"/>
        <a:defRPr lang="en-GB" sz="2000" b="0" cap="none" spc="-60" baseline="0" dirty="0" smtClean="0">
          <a:ln>
            <a:noFill/>
          </a:ln>
          <a:solidFill>
            <a:schemeClr val="bg1">
              <a:lumMod val="50000"/>
            </a:schemeClr>
          </a:solidFill>
          <a:effectLst/>
          <a:latin typeface="Calibri" panose="020F0502020204030204" pitchFamily="34" charset="0"/>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4.png"/><Relationship Id="rId7" Type="http://schemas.microsoft.com/office/2007/relationships/hdphoto" Target="../media/hdphoto1.wd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microsoft.com/office/2007/relationships/hdphoto" Target="../media/hdphoto2.wdp"/><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dus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usil.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5.png"/><Relationship Id="rId7" Type="http://schemas.microsoft.com/office/2007/relationships/hdphoto" Target="../media/hdphoto2.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microsoft.com/office/2007/relationships/hdphoto" Target="../media/hdphoto1.wdp"/><Relationship Id="rId4" Type="http://schemas.openxmlformats.org/officeDocument/2006/relationships/image" Target="../media/image16.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5.png"/><Relationship Id="rId7" Type="http://schemas.microsoft.com/office/2007/relationships/hdphoto" Target="../media/hdphoto2.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microsoft.com/office/2007/relationships/hdphoto" Target="../media/hdphoto1.wdp"/><Relationship Id="rId4" Type="http://schemas.openxmlformats.org/officeDocument/2006/relationships/image" Target="../media/image16.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a:t>
            </a:r>
            <a:r>
              <a:rPr lang="en-US" dirty="0" smtClean="0">
                <a:solidFill>
                  <a:schemeClr val="accent5">
                    <a:lumMod val="40000"/>
                    <a:lumOff val="60000"/>
                  </a:schemeClr>
                </a:solidFill>
              </a:rPr>
              <a:t> ROI</a:t>
            </a:r>
            <a:br>
              <a:rPr lang="en-US" dirty="0" smtClean="0">
                <a:solidFill>
                  <a:schemeClr val="accent5">
                    <a:lumMod val="40000"/>
                    <a:lumOff val="60000"/>
                  </a:schemeClr>
                </a:solidFill>
              </a:rPr>
            </a:br>
            <a:r>
              <a:rPr lang="en-US" dirty="0" smtClean="0">
                <a:solidFill>
                  <a:schemeClr val="accent5">
                    <a:lumMod val="40000"/>
                    <a:lumOff val="60000"/>
                  </a:schemeClr>
                </a:solidFill>
              </a:rPr>
              <a:t>Case Study </a:t>
            </a:r>
            <a:r>
              <a:rPr lang="en-US" dirty="0">
                <a:solidFill>
                  <a:schemeClr val="accent5">
                    <a:lumMod val="40000"/>
                    <a:lumOff val="60000"/>
                  </a:schemeClr>
                </a:solidFill>
              </a:rPr>
              <a:t/>
            </a:r>
            <a:br>
              <a:rPr lang="en-US" dirty="0">
                <a:solidFill>
                  <a:schemeClr val="accent5">
                    <a:lumMod val="40000"/>
                    <a:lumOff val="60000"/>
                  </a:schemeClr>
                </a:solidFill>
              </a:rPr>
            </a:br>
            <a:r>
              <a:rPr lang="en-US" dirty="0" smtClean="0"/>
              <a:t>for Video Streaming </a:t>
            </a:r>
            <a:endParaRPr lang="en-US" dirty="0"/>
          </a:p>
        </p:txBody>
      </p:sp>
    </p:spTree>
    <p:extLst>
      <p:ext uri="{BB962C8B-B14F-4D97-AF65-F5344CB8AC3E}">
        <p14:creationId xmlns:p14="http://schemas.microsoft.com/office/powerpoint/2010/main" val="364053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a:t>
            </a:r>
            <a:r>
              <a:rPr lang="en-US" dirty="0">
                <a:sym typeface="Wingdings"/>
              </a:rPr>
              <a:t> </a:t>
            </a:r>
            <a:r>
              <a:rPr lang="en-US" dirty="0"/>
              <a:t>Answering </a:t>
            </a:r>
            <a:r>
              <a:rPr lang="en-US" dirty="0" smtClean="0"/>
              <a:t>the Important</a:t>
            </a:r>
            <a:endParaRPr lang="en-US" dirty="0"/>
          </a:p>
        </p:txBody>
      </p:sp>
      <p:sp>
        <p:nvSpPr>
          <p:cNvPr id="5" name="Content Placeholder 4"/>
          <p:cNvSpPr>
            <a:spLocks noGrp="1"/>
          </p:cNvSpPr>
          <p:nvPr>
            <p:ph idx="1"/>
          </p:nvPr>
        </p:nvSpPr>
        <p:spPr>
          <a:xfrm>
            <a:off x="3676650" y="1110813"/>
            <a:ext cx="5196418" cy="3659196"/>
          </a:xfrm>
        </p:spPr>
        <p:txBody>
          <a:bodyPr/>
          <a:lstStyle/>
          <a:p>
            <a:pPr>
              <a:spcAft>
                <a:spcPts val="1200"/>
              </a:spcAft>
            </a:pPr>
            <a:r>
              <a:rPr lang="en-US" sz="3400" spc="-85" dirty="0" smtClean="0">
                <a:ln w="18415" cmpd="sng">
                  <a:noFill/>
                  <a:prstDash val="solid"/>
                </a:ln>
                <a:solidFill>
                  <a:schemeClr val="accent4"/>
                </a:solidFill>
                <a:effectLst>
                  <a:innerShdw blurRad="50800" dist="50800" dir="13500000">
                    <a:srgbClr val="3E000D">
                      <a:alpha val="50000"/>
                    </a:srgbClr>
                  </a:innerShdw>
                  <a:reflection stA="20000" endPos="30000" dist="25400" dir="5400000" sy="-100000" algn="bl" rotWithShape="0"/>
                </a:effectLst>
                <a:ea typeface="+mj-ea"/>
                <a:cs typeface="+mj-cs"/>
              </a:rPr>
              <a:t>How much € am I making?</a:t>
            </a:r>
            <a:endParaRPr lang="en-US" sz="3400" spc="-85" dirty="0">
              <a:ln w="18415" cmpd="sng">
                <a:noFill/>
                <a:prstDash val="solid"/>
              </a:ln>
              <a:solidFill>
                <a:schemeClr val="accent4"/>
              </a:solidFill>
              <a:effectLst>
                <a:innerShdw blurRad="50800" dist="50800" dir="13500000">
                  <a:srgbClr val="3E000D">
                    <a:alpha val="50000"/>
                  </a:srgbClr>
                </a:innerShdw>
                <a:reflection stA="20000" endPos="30000" dist="25400" dir="5400000" sy="-100000" algn="bl" rotWithShape="0"/>
              </a:effectLst>
              <a:ea typeface="+mj-ea"/>
              <a:cs typeface="+mj-cs"/>
            </a:endParaRPr>
          </a:p>
          <a:p>
            <a:pPr lvl="1">
              <a:buClr>
                <a:schemeClr val="accent4"/>
              </a:buClr>
            </a:pPr>
            <a:r>
              <a:rPr lang="en-US" dirty="0" smtClean="0">
                <a:solidFill>
                  <a:schemeClr val="accent4"/>
                </a:solidFill>
              </a:rPr>
              <a:t>Is my distribution </a:t>
            </a:r>
            <a:r>
              <a:rPr lang="en-US" dirty="0">
                <a:solidFill>
                  <a:schemeClr val="accent4"/>
                </a:solidFill>
              </a:rPr>
              <a:t>strategy on the right track?</a:t>
            </a:r>
          </a:p>
          <a:p>
            <a:pPr lvl="1">
              <a:buClr>
                <a:schemeClr val="accent4"/>
              </a:buClr>
            </a:pPr>
            <a:r>
              <a:rPr lang="en-US" dirty="0" smtClean="0">
                <a:solidFill>
                  <a:schemeClr val="accent4"/>
                </a:solidFill>
              </a:rPr>
              <a:t>How </a:t>
            </a:r>
            <a:r>
              <a:rPr lang="en-US" dirty="0">
                <a:solidFill>
                  <a:schemeClr val="accent4"/>
                </a:solidFill>
              </a:rPr>
              <a:t>often </a:t>
            </a:r>
            <a:r>
              <a:rPr lang="en-US" dirty="0" smtClean="0">
                <a:solidFill>
                  <a:schemeClr val="accent4"/>
                </a:solidFill>
              </a:rPr>
              <a:t>is my content shared</a:t>
            </a:r>
            <a:r>
              <a:rPr lang="en-US" dirty="0">
                <a:solidFill>
                  <a:schemeClr val="accent4"/>
                </a:solidFill>
              </a:rPr>
              <a:t>?</a:t>
            </a:r>
          </a:p>
          <a:p>
            <a:pPr lvl="1">
              <a:buClr>
                <a:schemeClr val="accent4"/>
              </a:buClr>
            </a:pPr>
            <a:r>
              <a:rPr lang="en-US" dirty="0">
                <a:solidFill>
                  <a:schemeClr val="accent4"/>
                </a:solidFill>
              </a:rPr>
              <a:t>Which </a:t>
            </a:r>
            <a:r>
              <a:rPr lang="en-US" dirty="0" smtClean="0">
                <a:solidFill>
                  <a:schemeClr val="accent4"/>
                </a:solidFill>
              </a:rPr>
              <a:t>partners </a:t>
            </a:r>
            <a:r>
              <a:rPr lang="en-US" dirty="0">
                <a:solidFill>
                  <a:schemeClr val="accent4"/>
                </a:solidFill>
              </a:rPr>
              <a:t>are most successful? </a:t>
            </a:r>
          </a:p>
          <a:p>
            <a:pPr lvl="2">
              <a:buClr>
                <a:schemeClr val="accent4"/>
              </a:buClr>
            </a:pPr>
            <a:r>
              <a:rPr lang="en-US" dirty="0" smtClean="0">
                <a:solidFill>
                  <a:schemeClr val="accent4">
                    <a:lumMod val="60000"/>
                    <a:lumOff val="40000"/>
                  </a:schemeClr>
                </a:solidFill>
              </a:rPr>
              <a:t>And which multiscreen devices are being used?</a:t>
            </a:r>
            <a:endParaRPr lang="en-US" dirty="0">
              <a:solidFill>
                <a:schemeClr val="accent4">
                  <a:lumMod val="60000"/>
                  <a:lumOff val="40000"/>
                </a:schemeClr>
              </a:solidFill>
            </a:endParaRPr>
          </a:p>
          <a:p>
            <a:pPr lvl="1">
              <a:buClr>
                <a:schemeClr val="accent4"/>
              </a:buClr>
            </a:pPr>
            <a:r>
              <a:rPr lang="en-US" dirty="0" smtClean="0">
                <a:solidFill>
                  <a:schemeClr val="accent4"/>
                </a:solidFill>
              </a:rPr>
              <a:t>Are </a:t>
            </a:r>
            <a:r>
              <a:rPr lang="en-US" dirty="0">
                <a:solidFill>
                  <a:schemeClr val="accent4"/>
                </a:solidFill>
              </a:rPr>
              <a:t>distribution outlets referring traffic back to </a:t>
            </a:r>
            <a:r>
              <a:rPr lang="en-US" dirty="0" smtClean="0">
                <a:solidFill>
                  <a:schemeClr val="accent4"/>
                </a:solidFill>
              </a:rPr>
              <a:t>my site</a:t>
            </a:r>
            <a:r>
              <a:rPr lang="en-US" dirty="0">
                <a:solidFill>
                  <a:schemeClr val="accent4"/>
                </a:solidFill>
              </a:rPr>
              <a:t>?</a:t>
            </a:r>
          </a:p>
          <a:p>
            <a:pPr lvl="2">
              <a:buClr>
                <a:schemeClr val="accent4"/>
              </a:buClr>
            </a:pPr>
            <a:r>
              <a:rPr lang="en-US" dirty="0" smtClean="0">
                <a:solidFill>
                  <a:schemeClr val="accent4">
                    <a:lumMod val="60000"/>
                    <a:lumOff val="40000"/>
                  </a:schemeClr>
                </a:solidFill>
              </a:rPr>
              <a:t>How </a:t>
            </a:r>
            <a:r>
              <a:rPr lang="en-US" dirty="0">
                <a:solidFill>
                  <a:schemeClr val="accent4">
                    <a:lumMod val="60000"/>
                    <a:lumOff val="40000"/>
                  </a:schemeClr>
                </a:solidFill>
              </a:rPr>
              <a:t>much of </a:t>
            </a:r>
            <a:r>
              <a:rPr lang="en-US" dirty="0" smtClean="0">
                <a:solidFill>
                  <a:schemeClr val="accent4">
                    <a:lumMod val="60000"/>
                    <a:lumOff val="40000"/>
                  </a:schemeClr>
                </a:solidFill>
              </a:rPr>
              <a:t>my traffic </a:t>
            </a:r>
            <a:r>
              <a:rPr lang="en-US" dirty="0">
                <a:solidFill>
                  <a:schemeClr val="accent4">
                    <a:lumMod val="60000"/>
                    <a:lumOff val="40000"/>
                  </a:schemeClr>
                </a:solidFill>
              </a:rPr>
              <a:t>originates from </a:t>
            </a:r>
            <a:r>
              <a:rPr lang="en-US" dirty="0" smtClean="0">
                <a:solidFill>
                  <a:schemeClr val="accent4">
                    <a:lumMod val="60000"/>
                    <a:lumOff val="40000"/>
                  </a:schemeClr>
                </a:solidFill>
              </a:rPr>
              <a:t>syndicated domains?</a:t>
            </a:r>
          </a:p>
        </p:txBody>
      </p:sp>
      <p:grpSp>
        <p:nvGrpSpPr>
          <p:cNvPr id="3" name="Group 2"/>
          <p:cNvGrpSpPr/>
          <p:nvPr/>
        </p:nvGrpSpPr>
        <p:grpSpPr>
          <a:xfrm>
            <a:off x="361124" y="1016319"/>
            <a:ext cx="2001076" cy="621036"/>
            <a:chOff x="361124" y="1035108"/>
            <a:chExt cx="2001076" cy="621036"/>
          </a:xfrm>
        </p:grpSpPr>
        <p:sp>
          <p:nvSpPr>
            <p:cNvPr id="9" name="Freeform 8"/>
            <p:cNvSpPr/>
            <p:nvPr/>
          </p:nvSpPr>
          <p:spPr>
            <a:xfrm>
              <a:off x="1247775" y="1183297"/>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4681519"/>
                <a:satOff val="-5839"/>
                <a:lumOff val="1373"/>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4"/>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Sales</a:t>
              </a:r>
            </a:p>
          </p:txBody>
        </p:sp>
        <p:pic>
          <p:nvPicPr>
            <p:cNvPr id="13" name="Picture 12"/>
            <p:cNvPicPr>
              <a:picLocks noChangeAspect="1"/>
            </p:cNvPicPr>
            <p:nvPr/>
          </p:nvPicPr>
          <p:blipFill>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a:ext>
              </a:extLst>
            </a:blip>
            <a:stretch>
              <a:fillRect/>
            </a:stretch>
          </p:blipFill>
          <p:spPr>
            <a:xfrm>
              <a:off x="361124" y="1035108"/>
              <a:ext cx="668402" cy="621036"/>
            </a:xfrm>
            <a:prstGeom prst="rect">
              <a:avLst/>
            </a:prstGeom>
          </p:spPr>
        </p:pic>
      </p:grpSp>
      <p:grpSp>
        <p:nvGrpSpPr>
          <p:cNvPr id="2" name="Group 1"/>
          <p:cNvGrpSpPr/>
          <p:nvPr/>
        </p:nvGrpSpPr>
        <p:grpSpPr>
          <a:xfrm>
            <a:off x="340718" y="1701919"/>
            <a:ext cx="2831107" cy="1989982"/>
            <a:chOff x="340718" y="1701919"/>
            <a:chExt cx="2831107" cy="1989982"/>
          </a:xfrm>
        </p:grpSpPr>
        <p:sp>
          <p:nvSpPr>
            <p:cNvPr id="6" name="Freeform 5"/>
            <p:cNvSpPr/>
            <p:nvPr/>
          </p:nvSpPr>
          <p:spPr>
            <a:xfrm>
              <a:off x="1235249" y="1813629"/>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Usage</a:t>
              </a:r>
              <a:endParaRPr lang="en-US" sz="3400" b="1" kern="1200" cap="none" spc="-85" baseline="0" dirty="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7" name="Freeform 6"/>
            <p:cNvSpPr/>
            <p:nvPr/>
          </p:nvSpPr>
          <p:spPr>
            <a:xfrm>
              <a:off x="1247775" y="2524760"/>
              <a:ext cx="163830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1560506"/>
                <a:satOff val="-1946"/>
                <a:lumOff val="458"/>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Behavior</a:t>
              </a:r>
              <a:endParaRPr lang="en-US" sz="3400" b="1" kern="1200" cap="none" spc="-85" baseline="0" dirty="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8" name="Freeform 7"/>
            <p:cNvSpPr/>
            <p:nvPr/>
          </p:nvSpPr>
          <p:spPr>
            <a:xfrm>
              <a:off x="1247775" y="3171971"/>
              <a:ext cx="1924050" cy="462490"/>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3121013"/>
                <a:satOff val="-3893"/>
                <a:lumOff val="915"/>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Marketing</a:t>
              </a:r>
            </a:p>
          </p:txBody>
        </p:sp>
        <p:pic>
          <p:nvPicPr>
            <p:cNvPr id="10" name="Picture 9"/>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89325" y="2368601"/>
              <a:ext cx="612000" cy="612000"/>
            </a:xfrm>
            <a:prstGeom prst="rect">
              <a:avLst/>
            </a:prstGeom>
          </p:spPr>
        </p:pic>
        <p:pic>
          <p:nvPicPr>
            <p:cNvPr id="11" name="Picture 10"/>
            <p:cNvPicPr>
              <a:picLocks noChangeAspect="1"/>
            </p:cNvPicPr>
            <p:nvPr/>
          </p:nvPicPr>
          <p:blipFill>
            <a:blip r:embed="rId6">
              <a:extLst>
                <a:ext uri="{BEBA8EAE-BF5A-486C-A8C5-ECC9F3942E4B}">
                  <a14:imgProps xmlns:a14="http://schemas.microsoft.com/office/drawing/2010/main">
                    <a14:imgLayer r:embed="rId7">
                      <a14:imgEffect>
                        <a14:saturation sat="66000"/>
                      </a14:imgEffect>
                    </a14:imgLayer>
                  </a14:imgProps>
                </a:ext>
                <a:ext uri="{28A0092B-C50C-407E-A947-70E740481C1C}">
                  <a14:useLocalDpi xmlns:a14="http://schemas.microsoft.com/office/drawing/2010/main"/>
                </a:ext>
              </a:extLst>
            </a:blip>
            <a:stretch>
              <a:fillRect/>
            </a:stretch>
          </p:blipFill>
          <p:spPr>
            <a:xfrm>
              <a:off x="340718" y="1701919"/>
              <a:ext cx="684162" cy="547330"/>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89324" y="3077491"/>
              <a:ext cx="612002" cy="614410"/>
            </a:xfrm>
            <a:prstGeom prst="rect">
              <a:avLst/>
            </a:prstGeom>
          </p:spPr>
        </p:pic>
      </p:grpSp>
      <p:pic>
        <p:nvPicPr>
          <p:cNvPr id="15" name="Picture 14"/>
          <p:cNvPicPr>
            <a:picLocks noChangeAspect="1"/>
          </p:cNvPicPr>
          <p:nvPr/>
        </p:nvPicPr>
        <p:blipFill>
          <a:blip r:embed="rId9">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8336480" y="125007"/>
            <a:ext cx="650056" cy="588722"/>
          </a:xfrm>
          <a:prstGeom prst="rect">
            <a:avLst/>
          </a:prstGeom>
        </p:spPr>
      </p:pic>
    </p:spTree>
    <p:extLst>
      <p:ext uri="{BB962C8B-B14F-4D97-AF65-F5344CB8AC3E}">
        <p14:creationId xmlns:p14="http://schemas.microsoft.com/office/powerpoint/2010/main" val="92330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53" y="184794"/>
            <a:ext cx="8942120" cy="4101664"/>
          </a:xfrm>
          <a:prstGeom prst="rect">
            <a:avLst/>
          </a:prstGeom>
        </p:spPr>
        <p:txBody>
          <a:bodyPr wrap="square" tIns="288000">
            <a:spAutoFit/>
          </a:bodyPr>
          <a:lstStyle/>
          <a:p>
            <a:pPr marL="0" lvl="1" algn="ctr">
              <a:lnSpc>
                <a:spcPct val="60000"/>
              </a:lnSpc>
              <a:spcAft>
                <a:spcPts val="3000"/>
              </a:spcAft>
            </a:pPr>
            <a:r>
              <a:rPr lang="en-US" sz="10000" b="1" spc="-480" dirty="0" smtClean="0">
                <a:solidFill>
                  <a:schemeClr val="accent5">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Convinced?</a:t>
            </a:r>
            <a:endParaRPr lang="en-US" sz="10000" b="1" spc="-480" dirty="0">
              <a:solidFill>
                <a:schemeClr val="accent5">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endParaRPr>
          </a:p>
          <a:p>
            <a:pPr marL="0" lvl="1" algn="ctr">
              <a:lnSpc>
                <a:spcPct val="60000"/>
              </a:lnSpc>
              <a:spcAft>
                <a:spcPts val="3000"/>
              </a:spcAft>
            </a:pPr>
            <a:r>
              <a:rPr lang="en-US" sz="7200" b="1" spc="-480" dirty="0">
                <a:solidFill>
                  <a:schemeClr val="accent6">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Adopt a </a:t>
            </a:r>
            <a:r>
              <a:rPr lang="en-US" sz="7200" b="1" spc="-480" dirty="0" smtClean="0">
                <a:solidFill>
                  <a:schemeClr val="accent6">
                    <a:lumMod val="50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Hybrid</a:t>
            </a:r>
            <a:r>
              <a:rPr lang="en-US" sz="7200" b="1" spc="-480" dirty="0" smtClean="0">
                <a:solidFill>
                  <a:schemeClr val="accent6">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 Strategy…</a:t>
            </a:r>
            <a:endParaRPr lang="en-US" sz="7200" b="1" spc="-480" dirty="0">
              <a:solidFill>
                <a:schemeClr val="accent6">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endParaRPr>
          </a:p>
          <a:p>
            <a:pPr marL="0" lvl="1" algn="ctr">
              <a:lnSpc>
                <a:spcPct val="60000"/>
              </a:lnSpc>
              <a:spcAft>
                <a:spcPts val="3000"/>
              </a:spcAft>
            </a:pPr>
            <a:r>
              <a:rPr lang="en-US" sz="7200" b="1" spc="-480" dirty="0">
                <a:solidFill>
                  <a:schemeClr val="accent6">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Keep critical processes </a:t>
            </a:r>
            <a:r>
              <a:rPr lang="en-US" sz="7200" b="1" spc="-480" dirty="0" smtClean="0">
                <a:solidFill>
                  <a:schemeClr val="accent6">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in-premise &amp; </a:t>
            </a:r>
            <a:r>
              <a:rPr lang="en-US" sz="7200" b="1" spc="-480" dirty="0">
                <a:solidFill>
                  <a:schemeClr val="accent6">
                    <a:lumMod val="75000"/>
                  </a:schemeClr>
                </a:solidFill>
                <a:effectLst>
                  <a:innerShdw blurRad="50800" dist="25400" dir="13500000">
                    <a:prstClr val="black">
                      <a:alpha val="80000"/>
                    </a:prstClr>
                  </a:innerShdw>
                </a:effectLst>
                <a:latin typeface="Calibri" panose="020F0502020204030204" pitchFamily="34" charset="0"/>
                <a:cs typeface="Vijaya" panose="020B0604020202020204" pitchFamily="34" charset="0"/>
              </a:rPr>
              <a:t>“cloud” the rest</a:t>
            </a:r>
          </a:p>
        </p:txBody>
      </p:sp>
    </p:spTree>
    <p:extLst>
      <p:ext uri="{BB962C8B-B14F-4D97-AF65-F5344CB8AC3E}">
        <p14:creationId xmlns:p14="http://schemas.microsoft.com/office/powerpoint/2010/main" val="260698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419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 – </a:t>
            </a:r>
            <a:r>
              <a:rPr lang="en-US" dirty="0"/>
              <a:t>An </a:t>
            </a:r>
            <a:r>
              <a:rPr lang="en-US" dirty="0">
                <a:solidFill>
                  <a:schemeClr val="accent5">
                    <a:lumMod val="40000"/>
                    <a:lumOff val="60000"/>
                  </a:schemeClr>
                </a:solidFill>
              </a:rPr>
              <a:t>ROI Case Study </a:t>
            </a:r>
            <a:r>
              <a:rPr lang="en-US" dirty="0"/>
              <a:t>for Video Streaming </a:t>
            </a:r>
          </a:p>
        </p:txBody>
      </p:sp>
      <p:sp>
        <p:nvSpPr>
          <p:cNvPr id="3" name="Content Placeholder 2"/>
          <p:cNvSpPr>
            <a:spLocks noGrp="1"/>
          </p:cNvSpPr>
          <p:nvPr>
            <p:ph idx="1"/>
          </p:nvPr>
        </p:nvSpPr>
        <p:spPr/>
        <p:txBody>
          <a:bodyPr/>
          <a:lstStyle/>
          <a:p>
            <a:pPr lvl="1"/>
            <a:endParaRPr lang="en-US" dirty="0" smtClean="0"/>
          </a:p>
          <a:p>
            <a:pPr lvl="1"/>
            <a:r>
              <a:rPr lang="en-US" dirty="0" smtClean="0"/>
              <a:t>Check </a:t>
            </a:r>
            <a:r>
              <a:rPr lang="en-US" dirty="0"/>
              <a:t>out </a:t>
            </a:r>
            <a:r>
              <a:rPr lang="en-US" dirty="0" smtClean="0"/>
              <a:t>other white papers, video presentations, and opinion pieces from my blog “Digital Video </a:t>
            </a:r>
            <a:r>
              <a:rPr lang="en-US" dirty="0"/>
              <a:t>for </a:t>
            </a:r>
            <a:r>
              <a:rPr lang="en-US" dirty="0" smtClean="0"/>
              <a:t>a Digital </a:t>
            </a:r>
            <a:r>
              <a:rPr lang="en-US" dirty="0"/>
              <a:t>Generation": </a:t>
            </a:r>
            <a:r>
              <a:rPr lang="en-US" smtClean="0">
                <a:hlinkClick r:id="rId2"/>
              </a:rPr>
              <a:t>www.dusil.com</a:t>
            </a:r>
            <a:r>
              <a:rPr lang="en-US" smtClean="0"/>
              <a:t> </a:t>
            </a:r>
            <a:endParaRPr lang="en-US" dirty="0"/>
          </a:p>
          <a:p>
            <a:pPr lvl="1"/>
            <a:r>
              <a:rPr lang="en-US" dirty="0"/>
              <a:t>Investing in video </a:t>
            </a:r>
            <a:r>
              <a:rPr lang="en-US" dirty="0" smtClean="0"/>
              <a:t>streaming services </a:t>
            </a:r>
            <a:r>
              <a:rPr lang="en-US" dirty="0"/>
              <a:t>requires a solid </a:t>
            </a:r>
            <a:r>
              <a:rPr lang="en-US" dirty="0" smtClean="0"/>
              <a:t>understanding </a:t>
            </a:r>
            <a:r>
              <a:rPr lang="en-US" dirty="0"/>
              <a:t>of the Return on </a:t>
            </a:r>
            <a:r>
              <a:rPr lang="en-US" dirty="0" smtClean="0"/>
              <a:t>Investment (ROI) for such a platform. </a:t>
            </a:r>
            <a:r>
              <a:rPr lang="en-US" dirty="0"/>
              <a:t>In this presentation we breakdown the value proposition of Over the Top content (OTT) </a:t>
            </a:r>
            <a:r>
              <a:rPr lang="en-US" dirty="0" smtClean="0"/>
              <a:t>platforms, used </a:t>
            </a:r>
            <a:r>
              <a:rPr lang="en-US" dirty="0"/>
              <a:t>to generate new revenue streams from entertainment assets. </a:t>
            </a:r>
            <a:r>
              <a:rPr lang="en-US" dirty="0" smtClean="0"/>
              <a:t> Understanding ROI</a:t>
            </a:r>
            <a:r>
              <a:rPr lang="en-US" dirty="0"/>
              <a:t>, requires a breakdown </a:t>
            </a:r>
            <a:r>
              <a:rPr lang="en-US" dirty="0" smtClean="0"/>
              <a:t>of cost </a:t>
            </a:r>
            <a:r>
              <a:rPr lang="en-US" dirty="0"/>
              <a:t>savings, </a:t>
            </a:r>
            <a:r>
              <a:rPr lang="en-US" dirty="0" smtClean="0"/>
              <a:t>new revenue streams, </a:t>
            </a:r>
            <a:r>
              <a:rPr lang="en-US" dirty="0"/>
              <a:t>feature enhancements, and other intangible benefits. </a:t>
            </a:r>
            <a:r>
              <a:rPr lang="en-US" dirty="0" smtClean="0"/>
              <a:t>This web seminar looks into various aspects of content management, delivery and consumption, and how cloud-based services such as OTT not only generates new revenue streams, but also opens new doors to monetize entertainment libraries.</a:t>
            </a:r>
            <a:endParaRPr lang="en-US" dirty="0"/>
          </a:p>
        </p:txBody>
      </p:sp>
    </p:spTree>
    <p:extLst>
      <p:ext uri="{BB962C8B-B14F-4D97-AF65-F5344CB8AC3E}">
        <p14:creationId xmlns:p14="http://schemas.microsoft.com/office/powerpoint/2010/main" val="168614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 </a:t>
            </a:r>
            <a:r>
              <a:rPr lang="en-US" smtClean="0"/>
              <a:t>– </a:t>
            </a:r>
            <a:r>
              <a:rPr lang="en-US"/>
              <a:t>An </a:t>
            </a:r>
            <a:r>
              <a:rPr lang="en-US">
                <a:solidFill>
                  <a:schemeClr val="accent5">
                    <a:lumMod val="40000"/>
                    <a:lumOff val="60000"/>
                  </a:schemeClr>
                </a:solidFill>
              </a:rPr>
              <a:t>ROI Case Study </a:t>
            </a:r>
            <a:r>
              <a:rPr lang="en-US"/>
              <a:t>for Video Streaming </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Fear Uncertainty Doubt, </a:t>
            </a:r>
            <a:r>
              <a:rPr lang="en-US" dirty="0"/>
              <a:t>2nd Screen, </a:t>
            </a:r>
            <a:r>
              <a:rPr lang="en-US" dirty="0" smtClean="0"/>
              <a:t>Broadcast</a:t>
            </a:r>
            <a:r>
              <a:rPr lang="en-US" dirty="0"/>
              <a:t>, Connected TV, Digital Rights, Digital Video, DRM, </a:t>
            </a:r>
            <a:r>
              <a:rPr lang="en-US" dirty="0" smtClean="0"/>
              <a:t>Gabriel </a:t>
            </a:r>
            <a:r>
              <a:rPr lang="en-US" dirty="0"/>
              <a:t>Dusil, </a:t>
            </a:r>
            <a:r>
              <a:rPr lang="en-US" dirty="0" smtClean="0"/>
              <a:t>Internet </a:t>
            </a:r>
            <a:r>
              <a:rPr lang="en-US" dirty="0"/>
              <a:t>Video, Linear Broadcast, Linear TV, </a:t>
            </a:r>
            <a:r>
              <a:rPr lang="en-US" dirty="0" smtClean="0"/>
              <a:t>Multi + screen</a:t>
            </a:r>
            <a:r>
              <a:rPr lang="en-US" dirty="0"/>
              <a:t>, Multiscreen, </a:t>
            </a:r>
            <a:r>
              <a:rPr lang="en-US" dirty="0" smtClean="0"/>
              <a:t>Online </a:t>
            </a:r>
            <a:r>
              <a:rPr lang="en-US" dirty="0"/>
              <a:t>Video Platform, OTT, Over the Top Content, OVP, Recommendation Engine, Search </a:t>
            </a:r>
            <a:r>
              <a:rPr lang="en-US" dirty="0" smtClean="0"/>
              <a:t>+ </a:t>
            </a:r>
            <a:r>
              <a:rPr lang="en-US" dirty="0"/>
              <a:t>Discovery, second screen, Smart TV, Social TV, Television, TV Everywhere, </a:t>
            </a:r>
            <a:r>
              <a:rPr lang="en-US" dirty="0" smtClean="0"/>
              <a:t>Video </a:t>
            </a:r>
            <a:r>
              <a:rPr lang="en-US" dirty="0"/>
              <a:t>Streaming, Visual Unity </a:t>
            </a:r>
            <a:r>
              <a:rPr lang="en-US" dirty="0" smtClean="0"/>
              <a:t>Global, </a:t>
            </a:r>
            <a:r>
              <a:rPr lang="en-US" dirty="0"/>
              <a:t>Return On Investment, ROI, Total Cost of Ownership, TCO, </a:t>
            </a:r>
          </a:p>
          <a:p>
            <a:pPr lvl="1"/>
            <a:endParaRPr lang="en-US" dirty="0"/>
          </a:p>
        </p:txBody>
      </p:sp>
    </p:spTree>
    <p:extLst>
      <p:ext uri="{BB962C8B-B14F-4D97-AF65-F5344CB8AC3E}">
        <p14:creationId xmlns:p14="http://schemas.microsoft.com/office/powerpoint/2010/main" val="31301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t>
            </a:r>
            <a:r>
              <a:rPr lang="en-US" dirty="0" smtClean="0">
                <a:solidFill>
                  <a:schemeClr val="accent5">
                    <a:lumMod val="40000"/>
                    <a:lumOff val="60000"/>
                  </a:schemeClr>
                </a:solidFill>
              </a:rPr>
              <a:t>ROI Case </a:t>
            </a:r>
            <a:r>
              <a:rPr lang="en-US" dirty="0">
                <a:solidFill>
                  <a:schemeClr val="accent5">
                    <a:lumMod val="40000"/>
                    <a:lumOff val="60000"/>
                  </a:schemeClr>
                </a:solidFill>
              </a:rPr>
              <a:t>Study </a:t>
            </a:r>
            <a:r>
              <a:rPr lang="en-US" dirty="0" smtClean="0"/>
              <a:t>for </a:t>
            </a:r>
            <a:r>
              <a:rPr lang="en-US" dirty="0"/>
              <a:t>Video Streaming </a:t>
            </a:r>
            <a:r>
              <a:rPr lang="en-US" dirty="0" smtClean="0"/>
              <a:t/>
            </a:r>
            <a:br>
              <a:rPr lang="en-US" dirty="0" smtClean="0"/>
            </a:br>
            <a:r>
              <a:rPr lang="en-US" dirty="0" smtClean="0"/>
              <a:t/>
            </a:r>
            <a:br>
              <a:rPr lang="en-US" dirty="0" smtClean="0"/>
            </a:br>
            <a:r>
              <a:rPr lang="en-US" dirty="0" smtClean="0"/>
              <a:t>Download the Recorded Video Presentation or the Native PowerPoint Slides, here:</a:t>
            </a:r>
            <a:br>
              <a:rPr lang="en-US" dirty="0" smtClean="0"/>
            </a:br>
            <a:r>
              <a:rPr lang="en-US" dirty="0" smtClean="0"/>
              <a:t/>
            </a:r>
            <a:br>
              <a:rPr lang="en-US" dirty="0" smtClean="0"/>
            </a:br>
            <a:r>
              <a:rPr lang="en-US" dirty="0" smtClean="0"/>
              <a:t>• </a:t>
            </a:r>
            <a:r>
              <a:rPr lang="en-US" dirty="0" smtClean="0">
                <a:hlinkClick r:id="rId3"/>
              </a:rPr>
              <a:t>http://dusil.com/</a:t>
            </a:r>
            <a:endParaRPr lang="en-US" dirty="0"/>
          </a:p>
        </p:txBody>
      </p:sp>
    </p:spTree>
    <p:extLst>
      <p:ext uri="{BB962C8B-B14F-4D97-AF65-F5344CB8AC3E}">
        <p14:creationId xmlns:p14="http://schemas.microsoft.com/office/powerpoint/2010/main" val="339513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a:t>
            </a:r>
            <a:r>
              <a:rPr lang="en-US" dirty="0" smtClean="0">
                <a:sym typeface="Wingdings"/>
              </a:rPr>
              <a:t></a:t>
            </a:r>
            <a:r>
              <a:rPr lang="en-US" dirty="0" smtClean="0"/>
              <a:t> Case Study</a:t>
            </a:r>
            <a:endParaRPr lang="en-US" dirty="0"/>
          </a:p>
        </p:txBody>
      </p:sp>
      <p:sp>
        <p:nvSpPr>
          <p:cNvPr id="3" name="Content Placeholder 2"/>
          <p:cNvSpPr>
            <a:spLocks noGrp="1"/>
          </p:cNvSpPr>
          <p:nvPr>
            <p:ph idx="1"/>
          </p:nvPr>
        </p:nvSpPr>
        <p:spPr/>
        <p:txBody>
          <a:bodyPr/>
          <a:lstStyle/>
          <a:p>
            <a:r>
              <a:rPr lang="en-US" dirty="0" smtClean="0"/>
              <a:t>A broadcaster wants to launch a new OTT service, using their own library of titles, and charge a nominal fee of $8/month for the service.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23184066"/>
              </p:ext>
            </p:extLst>
          </p:nvPr>
        </p:nvGraphicFramePr>
        <p:xfrm>
          <a:off x="142875" y="1899575"/>
          <a:ext cx="4456984" cy="2186088"/>
        </p:xfrm>
        <a:graphic>
          <a:graphicData uri="http://schemas.openxmlformats.org/drawingml/2006/table">
            <a:tbl>
              <a:tblPr firstRow="1" bandCol="1">
                <a:tableStyleId>{5DA37D80-6434-44D0-A028-1B22A696006F}</a:tableStyleId>
              </a:tblPr>
              <a:tblGrid>
                <a:gridCol w="1619949"/>
                <a:gridCol w="1283825"/>
                <a:gridCol w="1553210"/>
              </a:tblGrid>
              <a:tr h="370840">
                <a:tc gridSpan="3">
                  <a:txBody>
                    <a:bodyPr/>
                    <a:lstStyle/>
                    <a:p>
                      <a:pPr marL="0" marR="0" indent="0" algn="l" defTabSz="779252" rtl="0" eaLnBrk="1" fontAlgn="base" latinLnBrk="0" hangingPunct="1">
                        <a:lnSpc>
                          <a:spcPct val="70000"/>
                        </a:lnSpc>
                        <a:spcBef>
                          <a:spcPct val="0"/>
                        </a:spcBef>
                        <a:spcAft>
                          <a:spcPts val="2400"/>
                        </a:spcAft>
                        <a:buClrTx/>
                        <a:buSzTx/>
                        <a:buFontTx/>
                        <a:buNone/>
                        <a:tabLst/>
                        <a:defRPr/>
                      </a:pPr>
                      <a:r>
                        <a:rPr lang="en-US" sz="3400" b="1" cap="none" spc="-85" baseline="0" dirty="0" smtClean="0">
                          <a:ln w="18415" cmpd="sng">
                            <a:noFill/>
                            <a:prstDash val="solid"/>
                          </a:ln>
                          <a:solidFill>
                            <a:schemeClr val="accent4">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Provider Profile</a:t>
                      </a:r>
                    </a:p>
                  </a:txBody>
                  <a:tcPr marL="90000" marR="90000" marT="46800" marB="21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r">
                        <a:lnSpc>
                          <a:spcPct val="74000"/>
                        </a:lnSpc>
                      </a:pPr>
                      <a:endParaRPr lang="en-US" sz="2400" b="1" spc="-100" baseline="0" dirty="0">
                        <a:solidFill>
                          <a:schemeClr val="accent2"/>
                        </a:solidFill>
                        <a:latin typeface="Calibri" panose="020F0502020204030204" pitchFamily="34" charset="0"/>
                      </a:endParaRP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nSpc>
                          <a:spcPct val="74000"/>
                        </a:lnSpc>
                      </a:pPr>
                      <a:endParaRPr lang="en-US" sz="2400" spc="-100" dirty="0">
                        <a:solidFill>
                          <a:schemeClr val="bg1"/>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r>
              <a:tr h="370840">
                <a:tc>
                  <a:txBody>
                    <a:bodyPr/>
                    <a:lstStyle/>
                    <a:p>
                      <a:pPr>
                        <a:lnSpc>
                          <a:spcPct val="80000"/>
                        </a:lnSpc>
                      </a:pPr>
                      <a:r>
                        <a:rPr lang="en-US" sz="2400" spc="-100" smtClean="0">
                          <a:solidFill>
                            <a:schemeClr val="accent4">
                              <a:lumMod val="75000"/>
                            </a:schemeClr>
                          </a:solidFill>
                          <a:latin typeface="Calibri" panose="020F0502020204030204" pitchFamily="34" charset="0"/>
                        </a:rPr>
                        <a:t>Content</a:t>
                      </a:r>
                      <a:endParaRPr lang="en-US" sz="2400" spc="-100" dirty="0">
                        <a:solidFill>
                          <a:schemeClr val="accent4">
                            <a:lumMod val="75000"/>
                          </a:schemeClr>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80000"/>
                        </a:lnSpc>
                      </a:pP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80000"/>
                        </a:lnSpc>
                      </a:pPr>
                      <a:r>
                        <a:rPr lang="en-US" sz="2400" spc="-100" dirty="0" smtClean="0">
                          <a:solidFill>
                            <a:schemeClr val="bg1"/>
                          </a:solidFill>
                          <a:latin typeface="Calibri" panose="020F0502020204030204" pitchFamily="34" charset="0"/>
                        </a:rPr>
                        <a:t>HD</a:t>
                      </a:r>
                      <a:r>
                        <a:rPr lang="en-US" sz="2400" spc="-100" baseline="0" dirty="0" smtClean="0">
                          <a:solidFill>
                            <a:schemeClr val="bg1"/>
                          </a:solidFill>
                          <a:latin typeface="Calibri" panose="020F0502020204030204" pitchFamily="34" charset="0"/>
                        </a:rPr>
                        <a:t> Movies</a:t>
                      </a:r>
                      <a:endParaRPr lang="en-US" sz="2400" spc="-100" dirty="0">
                        <a:solidFill>
                          <a:schemeClr val="bg1"/>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r h="370840">
                <a:tc>
                  <a:txBody>
                    <a:bodyPr/>
                    <a:lstStyle/>
                    <a:p>
                      <a:pPr>
                        <a:lnSpc>
                          <a:spcPct val="80000"/>
                        </a:lnSpc>
                      </a:pPr>
                      <a:endParaRPr lang="en-US" sz="2400" spc="-100" dirty="0">
                        <a:solidFill>
                          <a:schemeClr val="accent4">
                            <a:lumMod val="75000"/>
                          </a:schemeClr>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80000"/>
                        </a:lnSpc>
                      </a:pP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80000"/>
                        </a:lnSpc>
                      </a:pPr>
                      <a:r>
                        <a:rPr lang="en-US" sz="2400" spc="-100" dirty="0" smtClean="0">
                          <a:solidFill>
                            <a:schemeClr val="bg1"/>
                          </a:solidFill>
                          <a:latin typeface="Calibri" panose="020F0502020204030204" pitchFamily="34" charset="0"/>
                        </a:rPr>
                        <a:t>SD Movies</a:t>
                      </a:r>
                      <a:endParaRPr lang="en-US" sz="2400" spc="-100" dirty="0">
                        <a:solidFill>
                          <a:schemeClr val="bg1"/>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r h="370840">
                <a:tc>
                  <a:txBody>
                    <a:bodyPr/>
                    <a:lstStyle/>
                    <a:p>
                      <a:pPr>
                        <a:lnSpc>
                          <a:spcPct val="80000"/>
                        </a:lnSpc>
                      </a:pPr>
                      <a:r>
                        <a:rPr lang="en-US" sz="2400" spc="-100" dirty="0" smtClean="0">
                          <a:solidFill>
                            <a:schemeClr val="accent4">
                              <a:lumMod val="75000"/>
                            </a:schemeClr>
                          </a:solidFill>
                          <a:latin typeface="Calibri" panose="020F0502020204030204" pitchFamily="34" charset="0"/>
                        </a:rPr>
                        <a:t>Subscribers</a:t>
                      </a:r>
                      <a:endParaRPr lang="en-US" sz="2400" spc="-100" dirty="0">
                        <a:solidFill>
                          <a:schemeClr val="accent4">
                            <a:lumMod val="75000"/>
                          </a:schemeClr>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80000"/>
                        </a:lnSpc>
                      </a:pP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80000"/>
                        </a:lnSpc>
                      </a:pPr>
                      <a:r>
                        <a:rPr lang="en-US" sz="2400" spc="-100" dirty="0" smtClean="0">
                          <a:solidFill>
                            <a:schemeClr val="bg1"/>
                          </a:solidFill>
                          <a:latin typeface="Calibri" panose="020F0502020204030204" pitchFamily="34" charset="0"/>
                        </a:rPr>
                        <a:t>In 2 Years</a:t>
                      </a:r>
                      <a:endParaRPr lang="en-US" sz="2400" spc="-100" dirty="0">
                        <a:solidFill>
                          <a:schemeClr val="bg1"/>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r h="370840">
                <a:tc>
                  <a:txBody>
                    <a:bodyPr/>
                    <a:lstStyle/>
                    <a:p>
                      <a:pPr>
                        <a:lnSpc>
                          <a:spcPct val="80000"/>
                        </a:lnSpc>
                      </a:pPr>
                      <a:r>
                        <a:rPr lang="en-US" sz="2400" spc="-100" dirty="0" smtClean="0">
                          <a:solidFill>
                            <a:schemeClr val="accent4">
                              <a:lumMod val="75000"/>
                            </a:schemeClr>
                          </a:solidFill>
                          <a:latin typeface="Calibri" panose="020F0502020204030204" pitchFamily="34" charset="0"/>
                        </a:rPr>
                        <a:t>Subscription</a:t>
                      </a:r>
                      <a:endParaRPr lang="en-US" sz="2400" spc="-100" dirty="0">
                        <a:solidFill>
                          <a:schemeClr val="accent4">
                            <a:lumMod val="75000"/>
                          </a:schemeClr>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80000"/>
                        </a:lnSpc>
                      </a:pP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80000"/>
                        </a:lnSpc>
                      </a:pPr>
                      <a:r>
                        <a:rPr lang="en-US" sz="2400" spc="-100" dirty="0" smtClean="0">
                          <a:solidFill>
                            <a:schemeClr val="bg1"/>
                          </a:solidFill>
                          <a:latin typeface="Calibri" panose="020F0502020204030204" pitchFamily="34" charset="0"/>
                        </a:rPr>
                        <a:t>US$/month</a:t>
                      </a:r>
                      <a:endParaRPr lang="en-US" sz="2400" spc="-100" dirty="0">
                        <a:solidFill>
                          <a:schemeClr val="bg1"/>
                        </a:solidFill>
                        <a:latin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r>
            </a:tbl>
          </a:graphicData>
        </a:graphic>
      </p:graphicFrame>
      <p:sp>
        <p:nvSpPr>
          <p:cNvPr id="7" name="Rectangle 6"/>
          <p:cNvSpPr/>
          <p:nvPr/>
        </p:nvSpPr>
        <p:spPr>
          <a:xfrm>
            <a:off x="2426227" y="4751587"/>
            <a:ext cx="4710554" cy="402546"/>
          </a:xfrm>
          <a:prstGeom prst="rect">
            <a:avLst/>
          </a:prstGeom>
        </p:spPr>
        <p:txBody>
          <a:bodyPr wrap="square" lIns="0" tIns="36000" rIns="0" bIns="36000" anchor="ctr" anchorCtr="0">
            <a:noAutofit/>
          </a:bodyPr>
          <a:lstStyle/>
          <a:p>
            <a:pPr algn="ctr">
              <a:lnSpc>
                <a:spcPct val="80000"/>
              </a:lnSpc>
            </a:pPr>
            <a:r>
              <a:rPr lang="en-US" sz="1200" spc="-60" dirty="0" smtClean="0">
                <a:solidFill>
                  <a:schemeClr val="bg1">
                    <a:lumMod val="95000"/>
                  </a:schemeClr>
                </a:solidFill>
                <a:latin typeface="Calibri" panose="020F0502020204030204" pitchFamily="34" charset="0"/>
              </a:rPr>
              <a:t>HD = High Definition (1080p), SD = Standard Definition (576p)</a:t>
            </a:r>
            <a:endParaRPr lang="en-US" sz="1200" b="0" spc="-60" dirty="0">
              <a:solidFill>
                <a:schemeClr val="bg1">
                  <a:lumMod val="95000"/>
                </a:schemeClr>
              </a:solidFill>
              <a:effectLst/>
              <a:latin typeface="Calibri" panose="020F0502020204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283487938"/>
              </p:ext>
            </p:extLst>
          </p:nvPr>
        </p:nvGraphicFramePr>
        <p:xfrm>
          <a:off x="5124450" y="1899575"/>
          <a:ext cx="3366407" cy="1405800"/>
        </p:xfrm>
        <a:graphic>
          <a:graphicData uri="http://schemas.openxmlformats.org/drawingml/2006/table">
            <a:tbl>
              <a:tblPr bandCol="1">
                <a:tableStyleId>{5DA37D80-6434-44D0-A028-1B22A696006F}</a:tableStyleId>
              </a:tblPr>
              <a:tblGrid>
                <a:gridCol w="2071997"/>
                <a:gridCol w="682282"/>
                <a:gridCol w="612128"/>
              </a:tblGrid>
              <a:tr h="370840">
                <a:tc gridSpan="3">
                  <a:txBody>
                    <a:bodyPr/>
                    <a:lstStyle/>
                    <a:p>
                      <a:pPr marL="0" marR="0" indent="0" algn="l" defTabSz="779252" rtl="0" eaLnBrk="1" fontAlgn="base" latinLnBrk="0" hangingPunct="1">
                        <a:lnSpc>
                          <a:spcPct val="70000"/>
                        </a:lnSpc>
                        <a:spcBef>
                          <a:spcPct val="0"/>
                        </a:spcBef>
                        <a:spcAft>
                          <a:spcPts val="2400"/>
                        </a:spcAft>
                        <a:buClrTx/>
                        <a:buSzTx/>
                        <a:buFontTx/>
                        <a:buNone/>
                        <a:tabLst/>
                        <a:defRPr/>
                      </a:pPr>
                      <a:r>
                        <a:rPr lang="en-US" sz="3400" b="1" cap="none" spc="-85" baseline="0"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Subscriber Profile</a:t>
                      </a:r>
                    </a:p>
                  </a:txBody>
                  <a:tcPr marL="90000" marR="90000" marT="46800" marB="21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pPr marL="0" marR="0" indent="0" algn="l" defTabSz="779252" rtl="0" eaLnBrk="1" fontAlgn="auto" latinLnBrk="0" hangingPunct="1">
                        <a:lnSpc>
                          <a:spcPct val="100000"/>
                        </a:lnSpc>
                        <a:spcBef>
                          <a:spcPts val="0"/>
                        </a:spcBef>
                        <a:spcAft>
                          <a:spcPts val="0"/>
                        </a:spcAft>
                        <a:buClrTx/>
                        <a:buSzTx/>
                        <a:buFontTx/>
                        <a:buNone/>
                        <a:tabLst/>
                        <a:defRPr/>
                      </a:pPr>
                      <a:endParaRPr lang="en-US" sz="2400" kern="1200" spc="-100" dirty="0" smtClean="0">
                        <a:solidFill>
                          <a:schemeClr val="bg1"/>
                        </a:solidFill>
                        <a:latin typeface="Calibri" panose="020F0502020204030204" pitchFamily="34" charset="0"/>
                        <a:ea typeface="+mn-ea"/>
                        <a:cs typeface="+mn-cs"/>
                      </a:endParaRP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r>
              <a:tr h="370840">
                <a:tc rowSpan="2">
                  <a:txBody>
                    <a:bodyPr/>
                    <a:lstStyle/>
                    <a:p>
                      <a:pPr marL="0" algn="l" defTabSz="779252" rtl="0" eaLnBrk="1" fontAlgn="b" latinLnBrk="0" hangingPunct="1">
                        <a:lnSpc>
                          <a:spcPct val="80000"/>
                        </a:lnSpc>
                      </a:pPr>
                      <a:r>
                        <a:rPr lang="en-US" sz="2400" kern="1200" spc="-100" dirty="0" smtClean="0">
                          <a:solidFill>
                            <a:schemeClr val="accent1">
                              <a:lumMod val="75000"/>
                            </a:schemeClr>
                          </a:solidFill>
                          <a:latin typeface="Calibri" panose="020F0502020204030204" pitchFamily="34" charset="0"/>
                          <a:ea typeface="+mn-ea"/>
                          <a:cs typeface="+mn-cs"/>
                        </a:rPr>
                        <a:t>Expected Usage per month</a:t>
                      </a:r>
                      <a:endParaRPr lang="en-US" sz="2400" kern="1200" spc="-100" dirty="0">
                        <a:solidFill>
                          <a:schemeClr val="accent1">
                            <a:lumMod val="75000"/>
                          </a:schemeClr>
                        </a:solidFill>
                        <a:latin typeface="Calibri" panose="020F0502020204030204" pitchFamily="34" charset="0"/>
                        <a:ea typeface="+mn-ea"/>
                        <a:cs typeface="+mn-cs"/>
                      </a:endParaRP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779252" rtl="0" eaLnBrk="1" fontAlgn="b" latinLnBrk="0" hangingPunct="1">
                        <a:lnSpc>
                          <a:spcPct val="80000"/>
                        </a:lnSpc>
                      </a:pPr>
                      <a:endParaRPr lang="en-US" sz="3200" b="1" kern="1200" spc="-100" dirty="0">
                        <a:solidFill>
                          <a:schemeClr val="accent1">
                            <a:lumMod val="75000"/>
                          </a:schemeClr>
                        </a:solidFill>
                        <a:latin typeface="Calibri" panose="020F0502020204030204" pitchFamily="34" charset="0"/>
                        <a:ea typeface="+mn-ea"/>
                        <a:cs typeface="+mn-cs"/>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l" defTabSz="779252" rtl="0" eaLnBrk="1" fontAlgn="b" latinLnBrk="0" hangingPunct="1">
                        <a:lnSpc>
                          <a:spcPct val="80000"/>
                        </a:lnSpc>
                      </a:pPr>
                      <a:r>
                        <a:rPr lang="en-US" sz="2400" kern="1200" spc="-100" dirty="0" smtClean="0">
                          <a:solidFill>
                            <a:schemeClr val="bg1"/>
                          </a:solidFill>
                          <a:latin typeface="Calibri" panose="020F0502020204030204" pitchFamily="34" charset="0"/>
                          <a:ea typeface="+mn-ea"/>
                          <a:cs typeface="+mn-cs"/>
                        </a:rPr>
                        <a:t>HD</a:t>
                      </a:r>
                      <a:endParaRPr lang="en-US" sz="2400" kern="1200" spc="-100" dirty="0">
                        <a:solidFill>
                          <a:schemeClr val="bg1"/>
                        </a:solidFill>
                        <a:latin typeface="Calibri" panose="020F0502020204030204" pitchFamily="34" charset="0"/>
                        <a:ea typeface="+mn-ea"/>
                        <a:cs typeface="+mn-cs"/>
                      </a:endParaRP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r>
              <a:tr h="244051">
                <a:tc vMerge="1">
                  <a:txBody>
                    <a:bodyPr/>
                    <a:lstStyle/>
                    <a:p>
                      <a:pPr marL="0" algn="l" defTabSz="779252" rtl="0" eaLnBrk="1" fontAlgn="b" latinLnBrk="0" hangingPunct="1">
                        <a:lnSpc>
                          <a:spcPct val="74000"/>
                        </a:lnSpc>
                      </a:pPr>
                      <a:endParaRPr lang="en-US" sz="2400" kern="1200" spc="-100" dirty="0">
                        <a:solidFill>
                          <a:schemeClr val="accent1">
                            <a:lumMod val="75000"/>
                          </a:schemeClr>
                        </a:solidFill>
                        <a:latin typeface="Calibri" panose="020F0502020204030204" pitchFamily="34" charset="0"/>
                        <a:ea typeface="+mn-ea"/>
                        <a:cs typeface="+mn-cs"/>
                      </a:endParaRP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r" defTabSz="779252" rtl="0" eaLnBrk="1" fontAlgn="b" latinLnBrk="0" hangingPunct="1">
                        <a:lnSpc>
                          <a:spcPct val="80000"/>
                        </a:lnSpc>
                      </a:pPr>
                      <a:endParaRPr lang="en-US" sz="3200" b="1" kern="1200" spc="-100" dirty="0">
                        <a:solidFill>
                          <a:schemeClr val="accent1">
                            <a:lumMod val="75000"/>
                          </a:schemeClr>
                        </a:solidFill>
                        <a:latin typeface="Calibri" panose="020F0502020204030204" pitchFamily="34" charset="0"/>
                        <a:ea typeface="+mn-ea"/>
                        <a:cs typeface="+mn-cs"/>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779252" rtl="0" eaLnBrk="1" fontAlgn="b" latinLnBrk="0" hangingPunct="1">
                        <a:lnSpc>
                          <a:spcPct val="80000"/>
                        </a:lnSpc>
                        <a:spcBef>
                          <a:spcPts val="0"/>
                        </a:spcBef>
                        <a:spcAft>
                          <a:spcPts val="0"/>
                        </a:spcAft>
                        <a:buClrTx/>
                        <a:buSzTx/>
                        <a:buFontTx/>
                        <a:buNone/>
                        <a:tabLst/>
                        <a:defRPr/>
                      </a:pPr>
                      <a:r>
                        <a:rPr lang="en-US" sz="2400" kern="1200" spc="-100" dirty="0" smtClean="0">
                          <a:solidFill>
                            <a:schemeClr val="bg1"/>
                          </a:solidFill>
                          <a:latin typeface="Calibri" panose="020F0502020204030204" pitchFamily="34" charset="0"/>
                          <a:ea typeface="+mn-ea"/>
                          <a:cs typeface="+mn-cs"/>
                        </a:rPr>
                        <a:t>SD</a:t>
                      </a: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86206270"/>
              </p:ext>
            </p:extLst>
          </p:nvPr>
        </p:nvGraphicFramePr>
        <p:xfrm>
          <a:off x="1781299" y="2546527"/>
          <a:ext cx="1222996" cy="1560576"/>
        </p:xfrm>
        <a:graphic>
          <a:graphicData uri="http://schemas.openxmlformats.org/drawingml/2006/table">
            <a:tbl>
              <a:tblPr firstRow="1" bandCol="1">
                <a:tableStyleId>{5DA37D80-6434-44D0-A028-1B22A696006F}</a:tableStyleId>
              </a:tblPr>
              <a:tblGrid>
                <a:gridCol w="1222996"/>
              </a:tblGrid>
              <a:tr h="370840">
                <a:tc>
                  <a:txBody>
                    <a:bodyPr/>
                    <a:lstStyle/>
                    <a:p>
                      <a:pPr algn="r">
                        <a:lnSpc>
                          <a:spcPct val="80000"/>
                        </a:lnSpc>
                      </a:pPr>
                      <a:r>
                        <a:rPr lang="en-US" sz="3200" b="1" spc="-100" baseline="0" dirty="0" smtClean="0">
                          <a:solidFill>
                            <a:schemeClr val="accent4">
                              <a:lumMod val="75000"/>
                            </a:schemeClr>
                          </a:solidFill>
                          <a:latin typeface="Calibri" panose="020F0502020204030204" pitchFamily="34" charset="0"/>
                        </a:rPr>
                        <a:t>2,000</a:t>
                      </a: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lnSpc>
                          <a:spcPct val="80000"/>
                        </a:lnSpc>
                      </a:pPr>
                      <a:r>
                        <a:rPr lang="en-US" sz="3200" b="1" spc="-100" baseline="0" dirty="0" smtClean="0">
                          <a:solidFill>
                            <a:schemeClr val="accent4">
                              <a:lumMod val="75000"/>
                            </a:schemeClr>
                          </a:solidFill>
                          <a:latin typeface="Calibri" panose="020F0502020204030204" pitchFamily="34" charset="0"/>
                        </a:rPr>
                        <a:t>4,000</a:t>
                      </a: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algn="r">
                        <a:lnSpc>
                          <a:spcPct val="80000"/>
                        </a:lnSpc>
                      </a:pPr>
                      <a:r>
                        <a:rPr lang="en-US" sz="3200" b="1" spc="-100" baseline="0" dirty="0" smtClean="0">
                          <a:solidFill>
                            <a:schemeClr val="accent4">
                              <a:lumMod val="75000"/>
                            </a:schemeClr>
                          </a:solidFill>
                          <a:latin typeface="Calibri" panose="020F0502020204030204" pitchFamily="34" charset="0"/>
                        </a:rPr>
                        <a:t>10,000</a:t>
                      </a: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algn="r">
                        <a:lnSpc>
                          <a:spcPct val="80000"/>
                        </a:lnSpc>
                      </a:pPr>
                      <a:r>
                        <a:rPr lang="en-US" sz="3200" b="1" spc="-100" baseline="0" dirty="0" smtClean="0">
                          <a:solidFill>
                            <a:schemeClr val="accent4">
                              <a:lumMod val="75000"/>
                            </a:schemeClr>
                          </a:solidFill>
                          <a:latin typeface="Calibri" panose="020F0502020204030204" pitchFamily="34" charset="0"/>
                        </a:rPr>
                        <a:t>8</a:t>
                      </a:r>
                      <a:endParaRPr lang="en-US" sz="3200" b="1" spc="-100" baseline="0" dirty="0">
                        <a:solidFill>
                          <a:schemeClr val="accent4">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25469890"/>
              </p:ext>
            </p:extLst>
          </p:nvPr>
        </p:nvGraphicFramePr>
        <p:xfrm>
          <a:off x="7243948" y="2536748"/>
          <a:ext cx="534745" cy="780288"/>
        </p:xfrm>
        <a:graphic>
          <a:graphicData uri="http://schemas.openxmlformats.org/drawingml/2006/table">
            <a:tbl>
              <a:tblPr firstRow="1" bandCol="1">
                <a:tableStyleId>{5DA37D80-6434-44D0-A028-1B22A696006F}</a:tableStyleId>
              </a:tblPr>
              <a:tblGrid>
                <a:gridCol w="534745"/>
              </a:tblGrid>
              <a:tr h="183175">
                <a:tc>
                  <a:txBody>
                    <a:bodyPr/>
                    <a:lstStyle/>
                    <a:p>
                      <a:pPr algn="r">
                        <a:lnSpc>
                          <a:spcPct val="80000"/>
                        </a:lnSpc>
                      </a:pPr>
                      <a:r>
                        <a:rPr lang="en-US" sz="3200" b="1" spc="-100" baseline="0" dirty="0" smtClean="0">
                          <a:solidFill>
                            <a:schemeClr val="accent1">
                              <a:lumMod val="75000"/>
                            </a:schemeClr>
                          </a:solidFill>
                          <a:latin typeface="Calibri" panose="020F0502020204030204" pitchFamily="34" charset="0"/>
                        </a:rPr>
                        <a:t>8</a:t>
                      </a:r>
                      <a:endParaRPr lang="en-US" sz="3200" b="1" spc="-100" baseline="0" dirty="0">
                        <a:solidFill>
                          <a:schemeClr val="accent1">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183175">
                <a:tc>
                  <a:txBody>
                    <a:bodyPr/>
                    <a:lstStyle/>
                    <a:p>
                      <a:pPr algn="r">
                        <a:lnSpc>
                          <a:spcPct val="80000"/>
                        </a:lnSpc>
                      </a:pPr>
                      <a:r>
                        <a:rPr lang="en-US" sz="3200" b="1" spc="-100" baseline="0" dirty="0" smtClean="0">
                          <a:solidFill>
                            <a:schemeClr val="accent1">
                              <a:lumMod val="75000"/>
                            </a:schemeClr>
                          </a:solidFill>
                          <a:latin typeface="Calibri" panose="020F0502020204030204" pitchFamily="34" charset="0"/>
                        </a:rPr>
                        <a:t>12</a:t>
                      </a:r>
                      <a:endParaRPr lang="en-US" sz="3200" b="1" spc="-100" baseline="0" dirty="0">
                        <a:solidFill>
                          <a:schemeClr val="accent1">
                            <a:lumMod val="75000"/>
                          </a:schemeClr>
                        </a:solidFill>
                        <a:latin typeface="Calibri" panose="020F0502020204030204" pitchFamily="34" charset="0"/>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6844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ROI </a:t>
            </a:r>
            <a:r>
              <a:rPr lang="en-US" smtClean="0">
                <a:sym typeface="Wingdings"/>
              </a:rPr>
              <a:t></a:t>
            </a:r>
            <a:r>
              <a:rPr lang="en-US" smtClean="0"/>
              <a:t> Case Study </a:t>
            </a:r>
            <a:r>
              <a:rPr lang="en-US" smtClean="0">
                <a:sym typeface="Wingdings"/>
              </a:rPr>
              <a:t></a:t>
            </a:r>
            <a:r>
              <a:rPr lang="en-US" smtClean="0"/>
              <a:t> Revenue vs. Costs</a:t>
            </a:r>
            <a:endParaRPr lang="en-US" dirty="0"/>
          </a:p>
        </p:txBody>
      </p:sp>
      <p:sp>
        <p:nvSpPr>
          <p:cNvPr id="14" name="Content Placeholder 13"/>
          <p:cNvSpPr>
            <a:spLocks noGrp="1"/>
          </p:cNvSpPr>
          <p:nvPr>
            <p:ph idx="1"/>
          </p:nvPr>
        </p:nvSpPr>
        <p:spPr>
          <a:xfrm>
            <a:off x="6626431" y="901797"/>
            <a:ext cx="2246636" cy="3659196"/>
          </a:xfrm>
        </p:spPr>
        <p:txBody>
          <a:bodyPr/>
          <a:lstStyle/>
          <a:p>
            <a:r>
              <a:rPr lang="en-US" dirty="0" smtClean="0"/>
              <a:t>24 month profit</a:t>
            </a:r>
          </a:p>
          <a:p>
            <a:pPr lvl="1"/>
            <a:r>
              <a:rPr lang="en-US" dirty="0" smtClean="0"/>
              <a:t>243K US$</a:t>
            </a:r>
          </a:p>
          <a:p>
            <a:r>
              <a:rPr lang="en-US" dirty="0" smtClean="0"/>
              <a:t>Assumptions become Metrics</a:t>
            </a:r>
          </a:p>
          <a:p>
            <a:pPr lvl="1"/>
            <a:r>
              <a:rPr lang="en-US" dirty="0" smtClean="0"/>
              <a:t>Subscriber growth</a:t>
            </a:r>
          </a:p>
          <a:p>
            <a:pPr lvl="1"/>
            <a:r>
              <a:rPr lang="en-US" dirty="0" smtClean="0"/>
              <a:t>Content Usage</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429547467"/>
              </p:ext>
            </p:extLst>
          </p:nvPr>
        </p:nvGraphicFramePr>
        <p:xfrm>
          <a:off x="186580" y="903289"/>
          <a:ext cx="6297347" cy="359746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ardrop 10"/>
          <p:cNvSpPr/>
          <p:nvPr/>
        </p:nvSpPr>
        <p:spPr>
          <a:xfrm rot="8100000">
            <a:off x="2346891" y="2079710"/>
            <a:ext cx="791999" cy="792000"/>
          </a:xfrm>
          <a:prstGeom prst="teardrop">
            <a:avLst/>
          </a:prstGeom>
          <a:solidFill>
            <a:srgbClr val="0000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600" b="1"/>
          </a:p>
        </p:txBody>
      </p:sp>
      <p:sp>
        <p:nvSpPr>
          <p:cNvPr id="12" name="TextBox 2"/>
          <p:cNvSpPr txBox="1"/>
          <p:nvPr/>
        </p:nvSpPr>
        <p:spPr>
          <a:xfrm>
            <a:off x="2304952" y="2280984"/>
            <a:ext cx="855023" cy="511043"/>
          </a:xfrm>
          <a:prstGeom prst="rect">
            <a:avLst/>
          </a:prstGeom>
        </p:spPr>
        <p:txBody>
          <a:bodyPr wrap="square" lIns="0" tIns="3600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70000"/>
              </a:lnSpc>
            </a:pPr>
            <a:r>
              <a:rPr lang="en-US" sz="2000" b="1" spc="-100" baseline="0" dirty="0">
                <a:solidFill>
                  <a:schemeClr val="bg1"/>
                </a:solidFill>
              </a:rPr>
              <a:t>Cross Over </a:t>
            </a:r>
          </a:p>
        </p:txBody>
      </p:sp>
      <p:sp>
        <p:nvSpPr>
          <p:cNvPr id="13" name="Rectangle 12"/>
          <p:cNvSpPr/>
          <p:nvPr/>
        </p:nvSpPr>
        <p:spPr>
          <a:xfrm>
            <a:off x="4156969" y="3159100"/>
            <a:ext cx="3232941" cy="1329233"/>
          </a:xfrm>
          <a:prstGeom prst="rect">
            <a:avLst/>
          </a:prstGeom>
          <a:blipFill dpi="0" rotWithShape="1">
            <a:blip r:embed="rId4" cstate="print">
              <a:extLst>
                <a:ext uri="{28A0092B-C50C-407E-A947-70E740481C1C}">
                  <a14:useLocalDpi xmlns:a14="http://schemas.microsoft.com/office/drawing/2010/main"/>
                </a:ext>
              </a:extLst>
            </a:blip>
            <a:srcRect/>
            <a:stretch>
              <a:fillRect/>
            </a:stretch>
          </a:blipFill>
        </p:spPr>
        <p:txBody>
          <a:bodyPr wrap="none" lIns="252000" tIns="216000" rIns="216000" bIns="72000">
            <a:spAutoFit/>
          </a:bodyPr>
          <a:lstStyle/>
          <a:p>
            <a:pPr algn="ctr">
              <a:lnSpc>
                <a:spcPct val="74000"/>
              </a:lnSpc>
            </a:pPr>
            <a:r>
              <a:rPr lang="en-US" sz="4400" b="1" spc="-400" dirty="0">
                <a:ln w="18415" cmpd="sng">
                  <a:noFill/>
                  <a:prstDash val="solid"/>
                </a:ln>
                <a:solidFill>
                  <a:srgbClr val="FFFFFF"/>
                </a:solidFill>
                <a:effectLst>
                  <a:innerShdw blurRad="101600" dist="50800" dir="13500000">
                    <a:prstClr val="black">
                      <a:alpha val="80000"/>
                    </a:prstClr>
                  </a:innerShdw>
                </a:effectLst>
              </a:rPr>
              <a:t>OTT ROI</a:t>
            </a:r>
          </a:p>
          <a:p>
            <a:pPr algn="ctr">
              <a:lnSpc>
                <a:spcPct val="74000"/>
              </a:lnSpc>
            </a:pPr>
            <a:r>
              <a:rPr lang="en-US" sz="4400" b="1" spc="-400" dirty="0">
                <a:ln w="18415" cmpd="sng">
                  <a:noFill/>
                  <a:prstDash val="solid"/>
                </a:ln>
                <a:solidFill>
                  <a:srgbClr val="FFFFFF"/>
                </a:solidFill>
                <a:effectLst>
                  <a:innerShdw blurRad="101600" dist="50800" dir="13500000">
                    <a:prstClr val="black">
                      <a:alpha val="80000"/>
                    </a:prstClr>
                  </a:innerShdw>
                </a:effectLst>
              </a:rPr>
              <a:t>6-12 months</a:t>
            </a:r>
          </a:p>
        </p:txBody>
      </p:sp>
    </p:spTree>
    <p:extLst>
      <p:ext uri="{BB962C8B-B14F-4D97-AF65-F5344CB8AC3E}">
        <p14:creationId xmlns:p14="http://schemas.microsoft.com/office/powerpoint/2010/main" val="29847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7" dur="500"/>
                                        <p:tgtEl>
                                          <p:spTgt spid="9">
                                            <p:graphicEl>
                                              <a:chart seriesIdx="-3" categoryIdx="-3" bldStep="gridLegend"/>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left)">
                                      <p:cBhvr>
                                        <p:cTn id="11" dur="500"/>
                                        <p:tgtEl>
                                          <p:spTgt spid="9">
                                            <p:graphicEl>
                                              <a:chart seriesIdx="0" categoryIdx="-4" bldStep="series"/>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P spid="11" grpId="0" animBg="1"/>
      <p:bldP spid="12"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a:t>
            </a:r>
            <a:r>
              <a:rPr lang="en-US" dirty="0" smtClean="0">
                <a:sym typeface="Wingdings"/>
              </a:rPr>
              <a:t></a:t>
            </a:r>
            <a:r>
              <a:rPr lang="en-US" dirty="0" smtClean="0"/>
              <a:t> Metrics </a:t>
            </a:r>
            <a:r>
              <a:rPr lang="en-US" dirty="0">
                <a:sym typeface="Wingdings"/>
              </a:rPr>
              <a:t></a:t>
            </a:r>
            <a:r>
              <a:rPr lang="en-US" dirty="0"/>
              <a:t> Considerations </a:t>
            </a:r>
          </a:p>
        </p:txBody>
      </p:sp>
      <p:sp>
        <p:nvSpPr>
          <p:cNvPr id="5" name="Content Placeholder 4"/>
          <p:cNvSpPr>
            <a:spLocks noGrp="1"/>
          </p:cNvSpPr>
          <p:nvPr>
            <p:ph sz="half" idx="1"/>
          </p:nvPr>
        </p:nvSpPr>
        <p:spPr>
          <a:xfrm>
            <a:off x="246922" y="903767"/>
            <a:ext cx="2485624" cy="3725383"/>
          </a:xfrm>
        </p:spPr>
        <p:txBody>
          <a:bodyPr/>
          <a:lstStyle/>
          <a:p>
            <a:r>
              <a:rPr lang="en-US" dirty="0" smtClean="0"/>
              <a:t>ROI Parameters</a:t>
            </a:r>
          </a:p>
          <a:p>
            <a:pPr lvl="1"/>
            <a:r>
              <a:rPr lang="en-US" dirty="0" smtClean="0"/>
              <a:t>Monetization Model </a:t>
            </a:r>
            <a:r>
              <a:rPr lang="en-US" dirty="0" smtClean="0">
                <a:sym typeface="Wingdings"/>
              </a:rPr>
              <a:t></a:t>
            </a:r>
            <a:r>
              <a:rPr lang="en-US" dirty="0" smtClean="0"/>
              <a:t> S/T/A VoD</a:t>
            </a:r>
          </a:p>
          <a:p>
            <a:pPr lvl="1"/>
            <a:r>
              <a:rPr lang="en-US" dirty="0" smtClean="0"/>
              <a:t>Content Sources</a:t>
            </a:r>
            <a:br>
              <a:rPr lang="en-US" dirty="0" smtClean="0"/>
            </a:br>
            <a:r>
              <a:rPr lang="en-US" dirty="0" smtClean="0">
                <a:sym typeface="Wingdings"/>
              </a:rPr>
              <a:t> </a:t>
            </a:r>
            <a:r>
              <a:rPr lang="en-US" dirty="0" smtClean="0"/>
              <a:t>Shows </a:t>
            </a:r>
            <a:r>
              <a:rPr lang="en-US" dirty="0" smtClean="0">
                <a:sym typeface="Wingdings"/>
              </a:rPr>
              <a:t></a:t>
            </a:r>
            <a:r>
              <a:rPr lang="en-US" dirty="0" smtClean="0"/>
              <a:t> Live</a:t>
            </a:r>
            <a:br>
              <a:rPr lang="en-US" dirty="0" smtClean="0"/>
            </a:br>
            <a:r>
              <a:rPr lang="en-US" dirty="0" smtClean="0">
                <a:sym typeface="Wingdings"/>
              </a:rPr>
              <a:t></a:t>
            </a:r>
            <a:r>
              <a:rPr lang="en-US" dirty="0" smtClean="0"/>
              <a:t> Archive</a:t>
            </a:r>
          </a:p>
          <a:p>
            <a:pPr lvl="1"/>
            <a:r>
              <a:rPr lang="en-US" dirty="0" smtClean="0"/>
              <a:t>Library Size </a:t>
            </a:r>
            <a:r>
              <a:rPr lang="en-US" dirty="0" smtClean="0">
                <a:sym typeface="Wingdings"/>
              </a:rPr>
              <a:t> </a:t>
            </a:r>
            <a:r>
              <a:rPr lang="en-US" dirty="0" smtClean="0"/>
              <a:t># SD</a:t>
            </a:r>
            <a:br>
              <a:rPr lang="en-US" dirty="0" smtClean="0"/>
            </a:br>
            <a:r>
              <a:rPr lang="en-US" dirty="0" smtClean="0">
                <a:sym typeface="Wingdings"/>
              </a:rPr>
              <a:t></a:t>
            </a:r>
            <a:r>
              <a:rPr lang="en-US" dirty="0" smtClean="0"/>
              <a:t> # HD</a:t>
            </a:r>
            <a:r>
              <a:rPr lang="en-US" dirty="0" smtClean="0">
                <a:sym typeface="Wingdings"/>
              </a:rPr>
              <a:t> </a:t>
            </a:r>
            <a:r>
              <a:rPr lang="en-US" dirty="0" smtClean="0"/>
              <a:t> # 4K</a:t>
            </a:r>
          </a:p>
          <a:p>
            <a:pPr lvl="1"/>
            <a:r>
              <a:rPr lang="en-US" dirty="0" smtClean="0"/>
              <a:t>Usage </a:t>
            </a:r>
            <a:r>
              <a:rPr lang="en-US" dirty="0" smtClean="0">
                <a:sym typeface="Wingdings"/>
              </a:rPr>
              <a:t> </a:t>
            </a:r>
            <a:r>
              <a:rPr lang="en-US" dirty="0" smtClean="0"/>
              <a:t># of Views per subscriber</a:t>
            </a:r>
          </a:p>
          <a:p>
            <a:pPr lvl="1"/>
            <a:r>
              <a:rPr lang="en-US" dirty="0"/>
              <a:t>Monthly </a:t>
            </a:r>
            <a:r>
              <a:rPr lang="en-US" dirty="0" smtClean="0"/>
              <a:t> Growth</a:t>
            </a:r>
            <a:br>
              <a:rPr lang="en-US" dirty="0" smtClean="0"/>
            </a:br>
            <a:r>
              <a:rPr lang="en-US" dirty="0" smtClean="0">
                <a:sym typeface="Wingdings"/>
              </a:rPr>
              <a:t> </a:t>
            </a:r>
            <a:r>
              <a:rPr lang="en-US" dirty="0" smtClean="0"/>
              <a:t>Attrition</a:t>
            </a:r>
          </a:p>
        </p:txBody>
      </p:sp>
      <p:sp>
        <p:nvSpPr>
          <p:cNvPr id="13" name="Content Placeholder 12"/>
          <p:cNvSpPr>
            <a:spLocks noGrp="1"/>
          </p:cNvSpPr>
          <p:nvPr>
            <p:ph sz="half" idx="2"/>
          </p:nvPr>
        </p:nvSpPr>
        <p:spPr/>
        <p:txBody>
          <a:bodyPr/>
          <a:lstStyle/>
          <a:p>
            <a:r>
              <a:rPr lang="en-US" dirty="0" smtClean="0"/>
              <a:t>Considerations </a:t>
            </a:r>
            <a:r>
              <a:rPr lang="en-US" dirty="0" smtClean="0">
                <a:sym typeface="Wingdings"/>
              </a:rPr>
              <a:t> </a:t>
            </a:r>
            <a:r>
              <a:rPr lang="en-US" dirty="0" smtClean="0"/>
              <a:t>Growth</a:t>
            </a:r>
          </a:p>
          <a:p>
            <a:pPr lvl="1"/>
            <a:r>
              <a:rPr lang="en-US" dirty="0" smtClean="0"/>
              <a:t>Variable Usage </a:t>
            </a:r>
            <a:r>
              <a:rPr lang="en-US" dirty="0" smtClean="0">
                <a:sym typeface="Wingdings"/>
              </a:rPr>
              <a:t> </a:t>
            </a:r>
            <a:r>
              <a:rPr lang="en-US" dirty="0" smtClean="0"/>
              <a:t>Int‘l expansion</a:t>
            </a:r>
          </a:p>
          <a:p>
            <a:pPr lvl="1"/>
            <a:r>
              <a:rPr lang="en-US" dirty="0" smtClean="0"/>
              <a:t>New Features </a:t>
            </a:r>
            <a:r>
              <a:rPr lang="en-US" dirty="0" smtClean="0">
                <a:sym typeface="Wingdings"/>
              </a:rPr>
              <a:t> </a:t>
            </a:r>
            <a:r>
              <a:rPr lang="en-US" dirty="0" smtClean="0"/>
              <a:t>Personalization</a:t>
            </a:r>
          </a:p>
          <a:p>
            <a:r>
              <a:rPr lang="en-US" dirty="0"/>
              <a:t>Considerations </a:t>
            </a:r>
            <a:r>
              <a:rPr lang="en-US" dirty="0">
                <a:sym typeface="Wingdings"/>
              </a:rPr>
              <a:t> </a:t>
            </a:r>
            <a:r>
              <a:rPr lang="en-US" dirty="0"/>
              <a:t>Efficiency</a:t>
            </a:r>
          </a:p>
          <a:p>
            <a:pPr lvl="1"/>
            <a:r>
              <a:rPr lang="en-US" dirty="0"/>
              <a:t>Evolving Features &amp; Functionality</a:t>
            </a:r>
          </a:p>
          <a:p>
            <a:pPr lvl="1"/>
            <a:r>
              <a:rPr lang="en-US" dirty="0"/>
              <a:t>Improved Compression Encoding</a:t>
            </a:r>
          </a:p>
          <a:p>
            <a:pPr lvl="1"/>
            <a:r>
              <a:rPr lang="en-US" dirty="0"/>
              <a:t>Scaling reduces cost per </a:t>
            </a:r>
            <a:r>
              <a:rPr lang="en-US" dirty="0" smtClean="0"/>
              <a:t>subscriber</a:t>
            </a:r>
            <a:endParaRPr lang="en-US" dirty="0"/>
          </a:p>
          <a:p>
            <a:r>
              <a:rPr lang="en-US" dirty="0" smtClean="0"/>
              <a:t>Considerations </a:t>
            </a:r>
            <a:r>
              <a:rPr lang="en-US" dirty="0" smtClean="0">
                <a:sym typeface="Wingdings"/>
              </a:rPr>
              <a:t> </a:t>
            </a:r>
            <a:r>
              <a:rPr lang="en-US" dirty="0" smtClean="0"/>
              <a:t>Content</a:t>
            </a:r>
          </a:p>
          <a:p>
            <a:pPr lvl="1"/>
            <a:r>
              <a:rPr lang="en-US" dirty="0" smtClean="0"/>
              <a:t>External </a:t>
            </a:r>
            <a:r>
              <a:rPr lang="en-US" dirty="0" smtClean="0">
                <a:sym typeface="Wingdings"/>
              </a:rPr>
              <a:t> </a:t>
            </a:r>
            <a:r>
              <a:rPr lang="en-US" dirty="0" smtClean="0"/>
              <a:t>Premium</a:t>
            </a:r>
          </a:p>
          <a:p>
            <a:pPr lvl="1"/>
            <a:r>
              <a:rPr lang="en-US" dirty="0" smtClean="0"/>
              <a:t>User Generated</a:t>
            </a:r>
          </a:p>
        </p:txBody>
      </p:sp>
      <p:sp>
        <p:nvSpPr>
          <p:cNvPr id="7" name="Rectangle 6"/>
          <p:cNvSpPr/>
          <p:nvPr/>
        </p:nvSpPr>
        <p:spPr>
          <a:xfrm>
            <a:off x="2426227" y="4751587"/>
            <a:ext cx="4710554" cy="402546"/>
          </a:xfrm>
          <a:prstGeom prst="rect">
            <a:avLst/>
          </a:prstGeom>
        </p:spPr>
        <p:txBody>
          <a:bodyPr wrap="square" lIns="0" tIns="36000" rIns="0" bIns="36000" anchor="ctr" anchorCtr="0">
            <a:noAutofit/>
          </a:bodyPr>
          <a:lstStyle/>
          <a:p>
            <a:pPr algn="ctr">
              <a:lnSpc>
                <a:spcPct val="80000"/>
              </a:lnSpc>
            </a:pPr>
            <a:r>
              <a:rPr lang="en-US" sz="1200" spc="-60" dirty="0" smtClean="0">
                <a:solidFill>
                  <a:schemeClr val="bg1">
                    <a:lumMod val="95000"/>
                  </a:schemeClr>
                </a:solidFill>
                <a:latin typeface="Calibri" panose="020F0502020204030204" pitchFamily="34" charset="0"/>
              </a:rPr>
              <a:t>HD = High Definition (1080p), SD = Standard Definition (576p)</a:t>
            </a:r>
            <a:endParaRPr lang="en-US" sz="1200" b="0" spc="-60" dirty="0">
              <a:solidFill>
                <a:schemeClr val="bg1">
                  <a:lumMod val="95000"/>
                </a:schemeClr>
              </a:solidFill>
              <a:effectLst/>
              <a:latin typeface="Calibri" panose="020F0502020204030204" pitchFamily="34" charset="0"/>
            </a:endParaRPr>
          </a:p>
        </p:txBody>
      </p:sp>
      <p:sp>
        <p:nvSpPr>
          <p:cNvPr id="9" name="Rectangle 8"/>
          <p:cNvSpPr/>
          <p:nvPr/>
        </p:nvSpPr>
        <p:spPr>
          <a:xfrm>
            <a:off x="2875348" y="1005313"/>
            <a:ext cx="1502444" cy="1093358"/>
          </a:xfrm>
          <a:prstGeom prst="rect">
            <a:avLst/>
          </a:prstGeom>
          <a:blipFill dpi="0" rotWithShape="1">
            <a:blip r:embed="rId3" cstate="print">
              <a:extLst>
                <a:ext uri="{28A0092B-C50C-407E-A947-70E740481C1C}">
                  <a14:useLocalDpi xmlns:a14="http://schemas.microsoft.com/office/drawing/2010/main"/>
                </a:ext>
              </a:extLst>
            </a:blip>
            <a:srcRect/>
            <a:stretch>
              <a:fillRect/>
            </a:stretch>
          </a:blipFill>
        </p:spPr>
        <p:txBody>
          <a:bodyPr wrap="none" lIns="36000" tIns="144000" rIns="108000" bIns="0">
            <a:spAutoFit/>
          </a:bodyPr>
          <a:lstStyle/>
          <a:p>
            <a:pPr algn="ctr">
              <a:lnSpc>
                <a:spcPct val="70000"/>
              </a:lnSpc>
            </a:pPr>
            <a:r>
              <a:rPr lang="en-US" sz="4400" b="1" spc="-400" dirty="0">
                <a:ln w="18415" cmpd="sng">
                  <a:noFill/>
                  <a:prstDash val="solid"/>
                </a:ln>
                <a:solidFill>
                  <a:srgbClr val="FFFFFF"/>
                </a:solidFill>
                <a:effectLst>
                  <a:innerShdw blurRad="101600" dist="50800" dir="13500000">
                    <a:prstClr val="black">
                      <a:alpha val="80000"/>
                    </a:prstClr>
                  </a:innerShdw>
                </a:effectLst>
              </a:rPr>
              <a:t>Year 1</a:t>
            </a:r>
          </a:p>
          <a:p>
            <a:pPr algn="ctr">
              <a:lnSpc>
                <a:spcPct val="70000"/>
              </a:lnSpc>
            </a:pPr>
            <a:r>
              <a:rPr lang="en-US" sz="4400" b="1" spc="-400" dirty="0">
                <a:ln w="18415" cmpd="sng">
                  <a:noFill/>
                  <a:prstDash val="solid"/>
                </a:ln>
                <a:solidFill>
                  <a:srgbClr val="FFFFFF"/>
                </a:solidFill>
                <a:effectLst>
                  <a:innerShdw blurRad="101600" dist="50800" dir="13500000">
                    <a:prstClr val="black">
                      <a:alpha val="80000"/>
                    </a:prstClr>
                  </a:innerShdw>
                </a:effectLst>
              </a:rPr>
              <a:t>1.5:1</a:t>
            </a:r>
          </a:p>
        </p:txBody>
      </p:sp>
      <p:sp>
        <p:nvSpPr>
          <p:cNvPr id="10" name="Rectangle 9"/>
          <p:cNvSpPr/>
          <p:nvPr/>
        </p:nvSpPr>
        <p:spPr>
          <a:xfrm>
            <a:off x="2875348" y="2149649"/>
            <a:ext cx="1502444" cy="1093358"/>
          </a:xfrm>
          <a:prstGeom prst="rect">
            <a:avLst/>
          </a:prstGeom>
          <a:blipFill dpi="0" rotWithShape="1">
            <a:blip r:embed="rId3" cstate="print">
              <a:extLst>
                <a:ext uri="{28A0092B-C50C-407E-A947-70E740481C1C}">
                  <a14:useLocalDpi xmlns:a14="http://schemas.microsoft.com/office/drawing/2010/main"/>
                </a:ext>
              </a:extLst>
            </a:blip>
            <a:srcRect/>
            <a:stretch>
              <a:fillRect/>
            </a:stretch>
          </a:blipFill>
        </p:spPr>
        <p:txBody>
          <a:bodyPr wrap="none" lIns="36000" tIns="144000" rIns="108000" bIns="0">
            <a:spAutoFit/>
          </a:bodyPr>
          <a:lstStyle/>
          <a:p>
            <a:pPr algn="ctr">
              <a:lnSpc>
                <a:spcPct val="70000"/>
              </a:lnSpc>
            </a:pPr>
            <a:r>
              <a:rPr lang="en-US" sz="4400" b="1" spc="-400" dirty="0">
                <a:ln w="18415" cmpd="sng">
                  <a:noFill/>
                  <a:prstDash val="solid"/>
                </a:ln>
                <a:solidFill>
                  <a:srgbClr val="FFFFFF"/>
                </a:solidFill>
                <a:effectLst>
                  <a:innerShdw blurRad="101600" dist="50800" dir="13500000">
                    <a:prstClr val="black">
                      <a:alpha val="80000"/>
                    </a:prstClr>
                  </a:innerShdw>
                </a:effectLst>
              </a:rPr>
              <a:t>Year 2</a:t>
            </a:r>
          </a:p>
          <a:p>
            <a:pPr algn="ctr">
              <a:lnSpc>
                <a:spcPct val="70000"/>
              </a:lnSpc>
            </a:pPr>
            <a:r>
              <a:rPr lang="en-US" sz="4400" b="1" spc="-400" dirty="0">
                <a:ln w="18415" cmpd="sng">
                  <a:noFill/>
                  <a:prstDash val="solid"/>
                </a:ln>
                <a:solidFill>
                  <a:srgbClr val="FFFFFF"/>
                </a:solidFill>
                <a:effectLst>
                  <a:innerShdw blurRad="101600" dist="50800" dir="13500000">
                    <a:prstClr val="black">
                      <a:alpha val="80000"/>
                    </a:prstClr>
                  </a:innerShdw>
                </a:effectLst>
              </a:rPr>
              <a:t>2.8:1</a:t>
            </a:r>
          </a:p>
        </p:txBody>
      </p:sp>
      <p:sp>
        <p:nvSpPr>
          <p:cNvPr id="11" name="Rectangle 10"/>
          <p:cNvSpPr/>
          <p:nvPr/>
        </p:nvSpPr>
        <p:spPr>
          <a:xfrm>
            <a:off x="2875348" y="3293986"/>
            <a:ext cx="1502444" cy="1093358"/>
          </a:xfrm>
          <a:prstGeom prst="rect">
            <a:avLst/>
          </a:prstGeom>
          <a:blipFill dpi="0" rotWithShape="1">
            <a:blip r:embed="rId3" cstate="print">
              <a:extLst>
                <a:ext uri="{28A0092B-C50C-407E-A947-70E740481C1C}">
                  <a14:useLocalDpi xmlns:a14="http://schemas.microsoft.com/office/drawing/2010/main"/>
                </a:ext>
              </a:extLst>
            </a:blip>
            <a:srcRect/>
            <a:stretch>
              <a:fillRect/>
            </a:stretch>
          </a:blipFill>
        </p:spPr>
        <p:txBody>
          <a:bodyPr wrap="none" lIns="36000" tIns="144000" rIns="108000" bIns="0">
            <a:spAutoFit/>
          </a:bodyPr>
          <a:lstStyle/>
          <a:p>
            <a:pPr algn="ctr">
              <a:lnSpc>
                <a:spcPct val="70000"/>
              </a:lnSpc>
            </a:pPr>
            <a:r>
              <a:rPr lang="en-US" sz="4400" b="1" spc="-400" dirty="0">
                <a:ln w="18415" cmpd="sng">
                  <a:noFill/>
                  <a:prstDash val="solid"/>
                </a:ln>
                <a:solidFill>
                  <a:srgbClr val="FFFFFF"/>
                </a:solidFill>
                <a:effectLst>
                  <a:innerShdw blurRad="101600" dist="50800" dir="13500000">
                    <a:prstClr val="black">
                      <a:alpha val="80000"/>
                    </a:prstClr>
                  </a:innerShdw>
                </a:effectLst>
              </a:rPr>
              <a:t>Year 3</a:t>
            </a:r>
          </a:p>
          <a:p>
            <a:pPr algn="ctr">
              <a:lnSpc>
                <a:spcPct val="70000"/>
              </a:lnSpc>
            </a:pPr>
            <a:r>
              <a:rPr lang="en-US" sz="4400" b="1" spc="-400" dirty="0">
                <a:ln w="18415" cmpd="sng">
                  <a:noFill/>
                  <a:prstDash val="solid"/>
                </a:ln>
                <a:solidFill>
                  <a:srgbClr val="FFFFFF"/>
                </a:solidFill>
                <a:effectLst>
                  <a:innerShdw blurRad="101600" dist="50800" dir="13500000">
                    <a:prstClr val="black">
                      <a:alpha val="80000"/>
                    </a:prstClr>
                  </a:innerShdw>
                </a:effectLst>
              </a:rPr>
              <a:t>3.3:1</a:t>
            </a:r>
          </a:p>
        </p:txBody>
      </p:sp>
    </p:spTree>
    <p:extLst>
      <p:ext uri="{BB962C8B-B14F-4D97-AF65-F5344CB8AC3E}">
        <p14:creationId xmlns:p14="http://schemas.microsoft.com/office/powerpoint/2010/main" val="352179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Effect transition="in" filter="fade">
                                      <p:cBhvr>
                                        <p:cTn id="18" dur="500"/>
                                        <p:tgtEl>
                                          <p:spTgt spid="13">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animEffect transition="in" filter="fade">
                                      <p:cBhvr>
                                        <p:cTn id="21" dur="500"/>
                                        <p:tgtEl>
                                          <p:spTgt spid="13">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500"/>
                                        <p:tgtEl>
                                          <p:spTgt spid="13">
                                            <p:txEl>
                                              <p:pRg st="2" end="2"/>
                                            </p:txEl>
                                          </p:spTgt>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500"/>
                                        <p:tgtEl>
                                          <p:spTgt spid="13">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animEffect transition="in" filter="fade">
                                      <p:cBhvr>
                                        <p:cTn id="31" dur="500"/>
                                        <p:tgtEl>
                                          <p:spTgt spid="13">
                                            <p:txEl>
                                              <p:pRg st="4" end="4"/>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xEl>
                                              <p:pRg st="5" end="5"/>
                                            </p:txEl>
                                          </p:spTgt>
                                        </p:tgtEl>
                                        <p:attrNameLst>
                                          <p:attrName>style.visibility</p:attrName>
                                        </p:attrNameLst>
                                      </p:cBhvr>
                                      <p:to>
                                        <p:strVal val="visible"/>
                                      </p:to>
                                    </p:set>
                                    <p:animEffect transition="in" filter="fade">
                                      <p:cBhvr>
                                        <p:cTn id="34" dur="500"/>
                                        <p:tgtEl>
                                          <p:spTgt spid="13">
                                            <p:txEl>
                                              <p:pRg st="5" end="5"/>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xEl>
                                              <p:pRg st="6" end="6"/>
                                            </p:txEl>
                                          </p:spTgt>
                                        </p:tgtEl>
                                        <p:attrNameLst>
                                          <p:attrName>style.visibility</p:attrName>
                                        </p:attrNameLst>
                                      </p:cBhvr>
                                      <p:to>
                                        <p:strVal val="visible"/>
                                      </p:to>
                                    </p:set>
                                    <p:animEffect transition="in" filter="fade">
                                      <p:cBhvr>
                                        <p:cTn id="37" dur="500"/>
                                        <p:tgtEl>
                                          <p:spTgt spid="13">
                                            <p:txEl>
                                              <p:pRg st="6" end="6"/>
                                            </p:txEl>
                                          </p:spTgt>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3">
                                            <p:txEl>
                                              <p:pRg st="7" end="7"/>
                                            </p:txEl>
                                          </p:spTgt>
                                        </p:tgtEl>
                                        <p:attrNameLst>
                                          <p:attrName>style.visibility</p:attrName>
                                        </p:attrNameLst>
                                      </p:cBhvr>
                                      <p:to>
                                        <p:strVal val="visible"/>
                                      </p:to>
                                    </p:set>
                                    <p:animEffect transition="in" filter="fade">
                                      <p:cBhvr>
                                        <p:cTn id="41" dur="500"/>
                                        <p:tgtEl>
                                          <p:spTgt spid="13">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xEl>
                                              <p:pRg st="8" end="8"/>
                                            </p:txEl>
                                          </p:spTgt>
                                        </p:tgtEl>
                                        <p:attrNameLst>
                                          <p:attrName>style.visibility</p:attrName>
                                        </p:attrNameLst>
                                      </p:cBhvr>
                                      <p:to>
                                        <p:strVal val="visible"/>
                                      </p:to>
                                    </p:set>
                                    <p:animEffect transition="in" filter="fade">
                                      <p:cBhvr>
                                        <p:cTn id="44" dur="500"/>
                                        <p:tgtEl>
                                          <p:spTgt spid="13">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
                                            <p:txEl>
                                              <p:pRg st="9" end="9"/>
                                            </p:txEl>
                                          </p:spTgt>
                                        </p:tgtEl>
                                        <p:attrNameLst>
                                          <p:attrName>style.visibility</p:attrName>
                                        </p:attrNameLst>
                                      </p:cBhvr>
                                      <p:to>
                                        <p:strVal val="visible"/>
                                      </p:to>
                                    </p:set>
                                    <p:animEffect transition="in" filter="fade">
                                      <p:cBhvr>
                                        <p:cTn id="47"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a:t>
            </a:r>
            <a:r>
              <a:rPr lang="en-US" dirty="0" smtClean="0">
                <a:sym typeface="Wingdings"/>
              </a:rPr>
              <a:t> </a:t>
            </a:r>
            <a:r>
              <a:rPr lang="en-US" dirty="0" smtClean="0"/>
              <a:t>Answering the Important</a:t>
            </a:r>
            <a:endParaRPr lang="en-US" dirty="0"/>
          </a:p>
        </p:txBody>
      </p:sp>
      <p:grpSp>
        <p:nvGrpSpPr>
          <p:cNvPr id="3" name="Group 2"/>
          <p:cNvGrpSpPr/>
          <p:nvPr/>
        </p:nvGrpSpPr>
        <p:grpSpPr>
          <a:xfrm>
            <a:off x="353244" y="1041231"/>
            <a:ext cx="2008956" cy="550667"/>
            <a:chOff x="353244" y="1041231"/>
            <a:chExt cx="2008956" cy="550667"/>
          </a:xfrm>
        </p:grpSpPr>
        <p:sp>
          <p:nvSpPr>
            <p:cNvPr id="10" name="Freeform 9"/>
            <p:cNvSpPr/>
            <p:nvPr/>
          </p:nvSpPr>
          <p:spPr>
            <a:xfrm>
              <a:off x="1247775" y="1152941"/>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Usage</a:t>
              </a:r>
              <a:endParaRPr lang="en-US" sz="3400" b="1" kern="1200" cap="none" spc="-85" baseline="0" dirty="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pic>
          <p:nvPicPr>
            <p:cNvPr id="19" name="Picture 18"/>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a:ext>
              </a:extLst>
            </a:blip>
            <a:stretch>
              <a:fillRect/>
            </a:stretch>
          </p:blipFill>
          <p:spPr>
            <a:xfrm>
              <a:off x="353244" y="1041231"/>
              <a:ext cx="684162" cy="547330"/>
            </a:xfrm>
            <a:prstGeom prst="rect">
              <a:avLst/>
            </a:prstGeom>
          </p:spPr>
        </p:pic>
      </p:grpSp>
      <p:pic>
        <p:nvPicPr>
          <p:cNvPr id="13" name="Picture 12"/>
          <p:cNvPicPr>
            <a:picLocks noChangeAspect="1"/>
          </p:cNvPicPr>
          <p:nvPr/>
        </p:nvPicPr>
        <p:blipFill>
          <a:blip r:embed="rId5">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8374058" y="137533"/>
            <a:ext cx="650056" cy="588722"/>
          </a:xfrm>
          <a:prstGeom prst="rect">
            <a:avLst/>
          </a:prstGeom>
        </p:spPr>
      </p:pic>
      <p:grpSp>
        <p:nvGrpSpPr>
          <p:cNvPr id="2" name="Group 1"/>
          <p:cNvGrpSpPr/>
          <p:nvPr/>
        </p:nvGrpSpPr>
        <p:grpSpPr>
          <a:xfrm>
            <a:off x="361124" y="1676598"/>
            <a:ext cx="2810701" cy="1979325"/>
            <a:chOff x="361124" y="1676598"/>
            <a:chExt cx="2810701" cy="1979325"/>
          </a:xfrm>
        </p:grpSpPr>
        <p:sp>
          <p:nvSpPr>
            <p:cNvPr id="12" name="Freeform 11"/>
            <p:cNvSpPr/>
            <p:nvPr/>
          </p:nvSpPr>
          <p:spPr>
            <a:xfrm>
              <a:off x="1247775" y="1832757"/>
              <a:ext cx="163830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1560506"/>
                <a:satOff val="-1946"/>
                <a:lumOff val="458"/>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Behavior</a:t>
              </a:r>
              <a:endParaRPr lang="en-US" sz="3400" b="1" kern="1200" cap="none" spc="-85" baseline="0" dirty="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14" name="Freeform 13"/>
            <p:cNvSpPr/>
            <p:nvPr/>
          </p:nvSpPr>
          <p:spPr>
            <a:xfrm>
              <a:off x="1247775" y="2529312"/>
              <a:ext cx="192405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3121013"/>
                <a:satOff val="-3893"/>
                <a:lumOff val="915"/>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Marketing</a:t>
              </a:r>
            </a:p>
          </p:txBody>
        </p:sp>
        <p:sp>
          <p:nvSpPr>
            <p:cNvPr id="16" name="Freeform 15"/>
            <p:cNvSpPr/>
            <p:nvPr/>
          </p:nvSpPr>
          <p:spPr>
            <a:xfrm>
              <a:off x="1247775" y="3183076"/>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4681519"/>
                <a:satOff val="-5839"/>
                <a:lumOff val="1373"/>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4">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Sales</a:t>
              </a:r>
            </a:p>
          </p:txBody>
        </p:sp>
        <p:pic>
          <p:nvPicPr>
            <p:cNvPr id="20" name="Picture 19"/>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89324" y="2423066"/>
              <a:ext cx="612002" cy="614410"/>
            </a:xfrm>
            <a:prstGeom prst="rect">
              <a:avLst/>
            </a:prstGeom>
          </p:spPr>
        </p:pic>
        <p:pic>
          <p:nvPicPr>
            <p:cNvPr id="21" name="Picture 20"/>
            <p:cNvPicPr>
              <a:picLocks noChangeAspect="1"/>
            </p:cNvPicPr>
            <p:nvPr/>
          </p:nvPicPr>
          <p:blipFill>
            <a:blip r:embed="rId7">
              <a:extLst>
                <a:ext uri="{BEBA8EAE-BF5A-486C-A8C5-ECC9F3942E4B}">
                  <a14:imgProps xmlns:a14="http://schemas.microsoft.com/office/drawing/2010/main">
                    <a14:imgLayer r:embed="rId8">
                      <a14:imgEffect>
                        <a14:saturation sat="33000"/>
                      </a14:imgEffect>
                    </a14:imgLayer>
                  </a14:imgProps>
                </a:ext>
                <a:ext uri="{28A0092B-C50C-407E-A947-70E740481C1C}">
                  <a14:useLocalDpi xmlns:a14="http://schemas.microsoft.com/office/drawing/2010/main"/>
                </a:ext>
              </a:extLst>
            </a:blip>
            <a:stretch>
              <a:fillRect/>
            </a:stretch>
          </p:blipFill>
          <p:spPr>
            <a:xfrm>
              <a:off x="361124" y="3034887"/>
              <a:ext cx="668402" cy="621036"/>
            </a:xfrm>
            <a:prstGeom prst="rect">
              <a:avLst/>
            </a:prstGeom>
          </p:spPr>
        </p:pic>
        <p:pic>
          <p:nvPicPr>
            <p:cNvPr id="18" name="Picture 17"/>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89325" y="1676598"/>
              <a:ext cx="612000" cy="612000"/>
            </a:xfrm>
            <a:prstGeom prst="rect">
              <a:avLst/>
            </a:prstGeom>
          </p:spPr>
        </p:pic>
      </p:grpSp>
    </p:spTree>
    <p:extLst>
      <p:ext uri="{BB962C8B-B14F-4D97-AF65-F5344CB8AC3E}">
        <p14:creationId xmlns:p14="http://schemas.microsoft.com/office/powerpoint/2010/main" val="36297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nodeType="clickEffect">
                                  <p:stCondLst>
                                    <p:cond delay="0"/>
                                  </p:stCondLst>
                                  <p:childTnLst>
                                    <p:animMotion origin="layout" path="M 2.5E-6 -3.19234E-6 L -0.00139 0.39272 " pathEditMode="relative" rAng="0" ptsTypes="AA">
                                      <p:cBhvr>
                                        <p:cTn id="6" dur="2000" fill="hold"/>
                                        <p:tgtEl>
                                          <p:spTgt spid="3"/>
                                        </p:tgtEl>
                                        <p:attrNameLst>
                                          <p:attrName>ppt_x</p:attrName>
                                          <p:attrName>ppt_y</p:attrName>
                                        </p:attrNameLst>
                                      </p:cBhvr>
                                      <p:rCtr x="-69" y="19636"/>
                                    </p:animMotion>
                                  </p:childTnLst>
                                </p:cTn>
                              </p:par>
                              <p:par>
                                <p:cTn id="7" presetID="42" presetClass="path" presetSubtype="0" fill="hold" nodeType="withEffect">
                                  <p:stCondLst>
                                    <p:cond delay="0"/>
                                  </p:stCondLst>
                                  <p:childTnLst>
                                    <p:animMotion origin="layout" path="M 4.44444E-6 2.3464E-7 L 4.44444E-6 -0.12843 " pathEditMode="relative" rAng="0" ptsTypes="AA">
                                      <p:cBhvr>
                                        <p:cTn id="8" dur="2000" fill="hold"/>
                                        <p:tgtEl>
                                          <p:spTgt spid="2"/>
                                        </p:tgtEl>
                                        <p:attrNameLst>
                                          <p:attrName>ppt_x</p:attrName>
                                          <p:attrName>ppt_y</p:attrName>
                                        </p:attrNameLst>
                                      </p:cBhvr>
                                      <p:rCtr x="0" y="-64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a:t>
            </a:r>
            <a:r>
              <a:rPr lang="en-US" dirty="0" smtClean="0">
                <a:sym typeface="Wingdings"/>
              </a:rPr>
              <a:t> </a:t>
            </a:r>
            <a:r>
              <a:rPr lang="en-US" dirty="0" smtClean="0"/>
              <a:t>Answering the Important</a:t>
            </a:r>
            <a:endParaRPr lang="en-US" dirty="0"/>
          </a:p>
        </p:txBody>
      </p:sp>
      <p:sp>
        <p:nvSpPr>
          <p:cNvPr id="5" name="Content Placeholder 4"/>
          <p:cNvSpPr>
            <a:spLocks noGrp="1"/>
          </p:cNvSpPr>
          <p:nvPr>
            <p:ph idx="1"/>
          </p:nvPr>
        </p:nvSpPr>
        <p:spPr>
          <a:xfrm>
            <a:off x="3771900" y="1110813"/>
            <a:ext cx="5101167" cy="3659196"/>
          </a:xfrm>
        </p:spPr>
        <p:txBody>
          <a:bodyPr/>
          <a:lstStyle/>
          <a:p>
            <a:pPr>
              <a:spcAft>
                <a:spcPts val="1200"/>
              </a:spcAft>
            </a:pPr>
            <a:r>
              <a:rPr lang="en-US" sz="3400" spc="-85" dirty="0" smtClean="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ea typeface="+mj-ea"/>
                <a:cs typeface="+mj-cs"/>
              </a:rPr>
              <a:t>How is content being used?</a:t>
            </a:r>
            <a:endParaRPr lang="en-US" sz="3400" spc="-85" dirty="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ea typeface="+mj-ea"/>
              <a:cs typeface="+mj-cs"/>
            </a:endParaRPr>
          </a:p>
          <a:p>
            <a:pPr lvl="1">
              <a:buClr>
                <a:schemeClr val="accent2">
                  <a:lumMod val="75000"/>
                </a:schemeClr>
              </a:buClr>
            </a:pPr>
            <a:r>
              <a:rPr lang="en-US" dirty="0">
                <a:solidFill>
                  <a:schemeClr val="accent2">
                    <a:lumMod val="75000"/>
                  </a:schemeClr>
                </a:solidFill>
              </a:rPr>
              <a:t>Which Content has been played the </a:t>
            </a:r>
            <a:r>
              <a:rPr lang="en-US" dirty="0" smtClean="0">
                <a:solidFill>
                  <a:schemeClr val="accent2">
                    <a:lumMod val="75000"/>
                  </a:schemeClr>
                </a:solidFill>
              </a:rPr>
              <a:t>most, </a:t>
            </a:r>
            <a:r>
              <a:rPr lang="en-US" dirty="0">
                <a:solidFill>
                  <a:schemeClr val="accent2">
                    <a:lumMod val="75000"/>
                  </a:schemeClr>
                </a:solidFill>
              </a:rPr>
              <a:t>and for how long?</a:t>
            </a:r>
          </a:p>
          <a:p>
            <a:pPr lvl="1">
              <a:buClr>
                <a:schemeClr val="accent2">
                  <a:lumMod val="75000"/>
                </a:schemeClr>
              </a:buClr>
            </a:pPr>
            <a:r>
              <a:rPr lang="en-US" dirty="0">
                <a:solidFill>
                  <a:schemeClr val="accent2">
                    <a:lumMod val="75000"/>
                  </a:schemeClr>
                </a:solidFill>
              </a:rPr>
              <a:t>Is </a:t>
            </a:r>
            <a:r>
              <a:rPr lang="en-US" dirty="0" smtClean="0">
                <a:solidFill>
                  <a:schemeClr val="accent2">
                    <a:lumMod val="75000"/>
                  </a:schemeClr>
                </a:solidFill>
              </a:rPr>
              <a:t>my video </a:t>
            </a:r>
            <a:r>
              <a:rPr lang="en-US" dirty="0">
                <a:solidFill>
                  <a:schemeClr val="accent2">
                    <a:lumMod val="75000"/>
                  </a:schemeClr>
                </a:solidFill>
              </a:rPr>
              <a:t>the right length for my viewers?</a:t>
            </a:r>
          </a:p>
          <a:p>
            <a:pPr lvl="1">
              <a:buClr>
                <a:schemeClr val="accent2">
                  <a:lumMod val="75000"/>
                </a:schemeClr>
              </a:buClr>
            </a:pPr>
            <a:r>
              <a:rPr lang="en-US" dirty="0">
                <a:solidFill>
                  <a:schemeClr val="accent2">
                    <a:lumMod val="75000"/>
                  </a:schemeClr>
                </a:solidFill>
              </a:rPr>
              <a:t>Is my content </a:t>
            </a:r>
            <a:r>
              <a:rPr lang="en-US" dirty="0" smtClean="0">
                <a:solidFill>
                  <a:schemeClr val="accent2">
                    <a:lumMod val="75000"/>
                  </a:schemeClr>
                </a:solidFill>
              </a:rPr>
              <a:t>engaging to my subscribers?</a:t>
            </a:r>
            <a:endParaRPr lang="en-US" dirty="0">
              <a:solidFill>
                <a:schemeClr val="accent2">
                  <a:lumMod val="75000"/>
                </a:schemeClr>
              </a:solidFill>
            </a:endParaRPr>
          </a:p>
          <a:p>
            <a:pPr lvl="1">
              <a:buClr>
                <a:schemeClr val="accent2">
                  <a:lumMod val="75000"/>
                </a:schemeClr>
              </a:buClr>
            </a:pPr>
            <a:r>
              <a:rPr lang="en-US" dirty="0" smtClean="0">
                <a:solidFill>
                  <a:schemeClr val="accent2">
                    <a:lumMod val="75000"/>
                  </a:schemeClr>
                </a:solidFill>
              </a:rPr>
              <a:t>When were users </a:t>
            </a:r>
            <a:r>
              <a:rPr lang="en-US" dirty="0">
                <a:solidFill>
                  <a:schemeClr val="accent2">
                    <a:lumMod val="75000"/>
                  </a:schemeClr>
                </a:solidFill>
              </a:rPr>
              <a:t>watching </a:t>
            </a:r>
            <a:r>
              <a:rPr lang="en-US" dirty="0" smtClean="0">
                <a:solidFill>
                  <a:schemeClr val="accent2">
                    <a:lumMod val="75000"/>
                  </a:schemeClr>
                </a:solidFill>
              </a:rPr>
              <a:t>my content </a:t>
            </a:r>
            <a:r>
              <a:rPr lang="en-US" dirty="0">
                <a:solidFill>
                  <a:schemeClr val="accent2">
                    <a:lumMod val="75000"/>
                  </a:schemeClr>
                </a:solidFill>
              </a:rPr>
              <a:t>throughout the day</a:t>
            </a:r>
            <a:r>
              <a:rPr lang="en-US" dirty="0" smtClean="0">
                <a:solidFill>
                  <a:schemeClr val="accent2">
                    <a:lumMod val="75000"/>
                  </a:schemeClr>
                </a:solidFill>
              </a:rPr>
              <a:t>?</a:t>
            </a:r>
          </a:p>
          <a:p>
            <a:pPr lvl="1">
              <a:buClr>
                <a:schemeClr val="accent2">
                  <a:lumMod val="75000"/>
                </a:schemeClr>
              </a:buClr>
            </a:pPr>
            <a:r>
              <a:rPr lang="en-US" dirty="0" smtClean="0">
                <a:solidFill>
                  <a:schemeClr val="accent2">
                    <a:lumMod val="75000"/>
                  </a:schemeClr>
                </a:solidFill>
              </a:rPr>
              <a:t>Where [geographically] is </a:t>
            </a:r>
            <a:r>
              <a:rPr lang="en-US" dirty="0">
                <a:solidFill>
                  <a:schemeClr val="accent2">
                    <a:lumMod val="75000"/>
                  </a:schemeClr>
                </a:solidFill>
              </a:rPr>
              <a:t>my content being consumed</a:t>
            </a:r>
            <a:r>
              <a:rPr lang="en-US" dirty="0" smtClean="0">
                <a:solidFill>
                  <a:schemeClr val="accent2">
                    <a:lumMod val="75000"/>
                  </a:schemeClr>
                </a:solidFill>
              </a:rPr>
              <a:t>?</a:t>
            </a:r>
          </a:p>
        </p:txBody>
      </p:sp>
      <p:grpSp>
        <p:nvGrpSpPr>
          <p:cNvPr id="3" name="Group 2"/>
          <p:cNvGrpSpPr/>
          <p:nvPr/>
        </p:nvGrpSpPr>
        <p:grpSpPr>
          <a:xfrm>
            <a:off x="353244" y="1041231"/>
            <a:ext cx="2008956" cy="550667"/>
            <a:chOff x="353244" y="1041231"/>
            <a:chExt cx="2008956" cy="550667"/>
          </a:xfrm>
        </p:grpSpPr>
        <p:sp>
          <p:nvSpPr>
            <p:cNvPr id="10" name="Freeform 9"/>
            <p:cNvSpPr/>
            <p:nvPr/>
          </p:nvSpPr>
          <p:spPr>
            <a:xfrm>
              <a:off x="1247775" y="1152941"/>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Usage</a:t>
              </a:r>
              <a:endParaRPr lang="en-US" sz="3400" b="1" kern="1200" cap="none" spc="-85" baseline="0" dirty="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pic>
          <p:nvPicPr>
            <p:cNvPr id="19" name="Picture 18"/>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a:ext>
              </a:extLst>
            </a:blip>
            <a:stretch>
              <a:fillRect/>
            </a:stretch>
          </p:blipFill>
          <p:spPr>
            <a:xfrm>
              <a:off x="353244" y="1041231"/>
              <a:ext cx="684162" cy="547330"/>
            </a:xfrm>
            <a:prstGeom prst="rect">
              <a:avLst/>
            </a:prstGeom>
          </p:spPr>
        </p:pic>
      </p:grpSp>
      <p:pic>
        <p:nvPicPr>
          <p:cNvPr id="13" name="Picture 12"/>
          <p:cNvPicPr>
            <a:picLocks noChangeAspect="1"/>
          </p:cNvPicPr>
          <p:nvPr/>
        </p:nvPicPr>
        <p:blipFill>
          <a:blip r:embed="rId5">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8336480" y="125007"/>
            <a:ext cx="650056" cy="588722"/>
          </a:xfrm>
          <a:prstGeom prst="rect">
            <a:avLst/>
          </a:prstGeom>
        </p:spPr>
      </p:pic>
      <p:grpSp>
        <p:nvGrpSpPr>
          <p:cNvPr id="2" name="Group 1"/>
          <p:cNvGrpSpPr/>
          <p:nvPr/>
        </p:nvGrpSpPr>
        <p:grpSpPr>
          <a:xfrm>
            <a:off x="361124" y="1676598"/>
            <a:ext cx="2810701" cy="1979325"/>
            <a:chOff x="361124" y="1676598"/>
            <a:chExt cx="2810701" cy="1979325"/>
          </a:xfrm>
        </p:grpSpPr>
        <p:sp>
          <p:nvSpPr>
            <p:cNvPr id="12" name="Freeform 11"/>
            <p:cNvSpPr/>
            <p:nvPr/>
          </p:nvSpPr>
          <p:spPr>
            <a:xfrm>
              <a:off x="1247775" y="1832757"/>
              <a:ext cx="163830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1560506"/>
                <a:satOff val="-1946"/>
                <a:lumOff val="458"/>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Behavior</a:t>
              </a:r>
              <a:endParaRPr lang="en-US" sz="3400" b="1" kern="1200" cap="none" spc="-85" baseline="0" dirty="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14" name="Freeform 13"/>
            <p:cNvSpPr/>
            <p:nvPr/>
          </p:nvSpPr>
          <p:spPr>
            <a:xfrm>
              <a:off x="1247775" y="2529312"/>
              <a:ext cx="192405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3121013"/>
                <a:satOff val="-3893"/>
                <a:lumOff val="915"/>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Marketing</a:t>
              </a:r>
            </a:p>
          </p:txBody>
        </p:sp>
        <p:sp>
          <p:nvSpPr>
            <p:cNvPr id="16" name="Freeform 15"/>
            <p:cNvSpPr/>
            <p:nvPr/>
          </p:nvSpPr>
          <p:spPr>
            <a:xfrm>
              <a:off x="1247775" y="3183076"/>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4681519"/>
                <a:satOff val="-5839"/>
                <a:lumOff val="1373"/>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4">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Sales</a:t>
              </a:r>
            </a:p>
          </p:txBody>
        </p:sp>
        <p:pic>
          <p:nvPicPr>
            <p:cNvPr id="20" name="Picture 19"/>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89324" y="2423066"/>
              <a:ext cx="612002" cy="614410"/>
            </a:xfrm>
            <a:prstGeom prst="rect">
              <a:avLst/>
            </a:prstGeom>
          </p:spPr>
        </p:pic>
        <p:pic>
          <p:nvPicPr>
            <p:cNvPr id="21" name="Picture 20"/>
            <p:cNvPicPr>
              <a:picLocks noChangeAspect="1"/>
            </p:cNvPicPr>
            <p:nvPr/>
          </p:nvPicPr>
          <p:blipFill>
            <a:blip r:embed="rId7">
              <a:extLst>
                <a:ext uri="{BEBA8EAE-BF5A-486C-A8C5-ECC9F3942E4B}">
                  <a14:imgProps xmlns:a14="http://schemas.microsoft.com/office/drawing/2010/main">
                    <a14:imgLayer r:embed="rId8">
                      <a14:imgEffect>
                        <a14:saturation sat="33000"/>
                      </a14:imgEffect>
                    </a14:imgLayer>
                  </a14:imgProps>
                </a:ext>
                <a:ext uri="{28A0092B-C50C-407E-A947-70E740481C1C}">
                  <a14:useLocalDpi xmlns:a14="http://schemas.microsoft.com/office/drawing/2010/main"/>
                </a:ext>
              </a:extLst>
            </a:blip>
            <a:stretch>
              <a:fillRect/>
            </a:stretch>
          </p:blipFill>
          <p:spPr>
            <a:xfrm>
              <a:off x="361124" y="3034887"/>
              <a:ext cx="668402" cy="621036"/>
            </a:xfrm>
            <a:prstGeom prst="rect">
              <a:avLst/>
            </a:prstGeom>
          </p:spPr>
        </p:pic>
        <p:pic>
          <p:nvPicPr>
            <p:cNvPr id="18" name="Picture 17"/>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89325" y="1676598"/>
              <a:ext cx="612000" cy="612000"/>
            </a:xfrm>
            <a:prstGeom prst="rect">
              <a:avLst/>
            </a:prstGeom>
          </p:spPr>
        </p:pic>
      </p:grpSp>
    </p:spTree>
    <p:extLst>
      <p:ext uri="{BB962C8B-B14F-4D97-AF65-F5344CB8AC3E}">
        <p14:creationId xmlns:p14="http://schemas.microsoft.com/office/powerpoint/2010/main" val="1147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nodeType="clickEffect">
                                  <p:stCondLst>
                                    <p:cond delay="0"/>
                                  </p:stCondLst>
                                  <p:childTnLst>
                                    <p:animMotion origin="layout" path="M 2.5E-6 -3.19234E-6 L -0.00139 0.39272 " pathEditMode="relative" rAng="0" ptsTypes="AA">
                                      <p:cBhvr>
                                        <p:cTn id="6" dur="2000" fill="hold"/>
                                        <p:tgtEl>
                                          <p:spTgt spid="3"/>
                                        </p:tgtEl>
                                        <p:attrNameLst>
                                          <p:attrName>ppt_x</p:attrName>
                                          <p:attrName>ppt_y</p:attrName>
                                        </p:attrNameLst>
                                      </p:cBhvr>
                                      <p:rCtr x="-69" y="19636"/>
                                    </p:animMotion>
                                  </p:childTnLst>
                                </p:cTn>
                              </p:par>
                              <p:par>
                                <p:cTn id="7" presetID="42" presetClass="path" presetSubtype="0" fill="hold" nodeType="withEffect">
                                  <p:stCondLst>
                                    <p:cond delay="0"/>
                                  </p:stCondLst>
                                  <p:childTnLst>
                                    <p:animMotion origin="layout" path="M 4.44444E-6 2.3464E-7 L 4.44444E-6 -0.12843 " pathEditMode="relative" rAng="0" ptsTypes="AA">
                                      <p:cBhvr>
                                        <p:cTn id="8" dur="2000" fill="hold"/>
                                        <p:tgtEl>
                                          <p:spTgt spid="2"/>
                                        </p:tgtEl>
                                        <p:attrNameLst>
                                          <p:attrName>ppt_x</p:attrName>
                                          <p:attrName>ppt_y</p:attrName>
                                        </p:attrNameLst>
                                      </p:cBhvr>
                                      <p:rCtr x="0" y="-64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a:t>
            </a:r>
            <a:r>
              <a:rPr lang="en-US" dirty="0">
                <a:sym typeface="Wingdings"/>
              </a:rPr>
              <a:t> </a:t>
            </a:r>
            <a:r>
              <a:rPr lang="en-US" dirty="0"/>
              <a:t>Answering </a:t>
            </a:r>
            <a:r>
              <a:rPr lang="en-US" dirty="0" smtClean="0"/>
              <a:t>the Important</a:t>
            </a:r>
            <a:endParaRPr lang="en-US" dirty="0"/>
          </a:p>
        </p:txBody>
      </p:sp>
      <p:sp>
        <p:nvSpPr>
          <p:cNvPr id="5" name="Content Placeholder 4"/>
          <p:cNvSpPr>
            <a:spLocks noGrp="1"/>
          </p:cNvSpPr>
          <p:nvPr>
            <p:ph idx="1"/>
          </p:nvPr>
        </p:nvSpPr>
        <p:spPr>
          <a:xfrm>
            <a:off x="3676649" y="1123018"/>
            <a:ext cx="5196417" cy="3519762"/>
          </a:xfrm>
        </p:spPr>
        <p:txBody>
          <a:bodyPr/>
          <a:lstStyle/>
          <a:p>
            <a:pPr>
              <a:spcAft>
                <a:spcPts val="1200"/>
              </a:spcAft>
            </a:pPr>
            <a:r>
              <a:rPr lang="en-US" sz="3400" spc="-85"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ea typeface="+mj-ea"/>
                <a:cs typeface="+mj-cs"/>
              </a:rPr>
              <a:t>How </a:t>
            </a:r>
            <a:r>
              <a:rPr lang="en-US" sz="3400" spc="-85"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rPr>
              <a:t>clients use my content</a:t>
            </a:r>
            <a:r>
              <a:rPr lang="en-US" sz="3400" spc="-85"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ea typeface="+mj-ea"/>
                <a:cs typeface="+mj-cs"/>
              </a:rPr>
              <a:t>?</a:t>
            </a:r>
            <a:endParaRPr lang="en-US" sz="3400" spc="-85" dirty="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ea typeface="+mj-ea"/>
              <a:cs typeface="+mj-cs"/>
            </a:endParaRPr>
          </a:p>
          <a:p>
            <a:pPr lvl="1"/>
            <a:r>
              <a:rPr lang="en-US" dirty="0">
                <a:solidFill>
                  <a:schemeClr val="accent1">
                    <a:lumMod val="75000"/>
                  </a:schemeClr>
                </a:solidFill>
              </a:rPr>
              <a:t>How long are viewers engaged on my service?</a:t>
            </a:r>
          </a:p>
          <a:p>
            <a:pPr lvl="1"/>
            <a:r>
              <a:rPr lang="en-US" dirty="0" smtClean="0">
                <a:solidFill>
                  <a:schemeClr val="accent1">
                    <a:lumMod val="75000"/>
                  </a:schemeClr>
                </a:solidFill>
              </a:rPr>
              <a:t>Average viewing, </a:t>
            </a:r>
            <a:r>
              <a:rPr lang="en-US" dirty="0">
                <a:solidFill>
                  <a:schemeClr val="accent1">
                    <a:lumMod val="75000"/>
                  </a:schemeClr>
                </a:solidFill>
              </a:rPr>
              <a:t>drop off, </a:t>
            </a:r>
            <a:r>
              <a:rPr lang="en-US" dirty="0" smtClean="0">
                <a:solidFill>
                  <a:schemeClr val="accent1">
                    <a:lumMod val="75000"/>
                  </a:schemeClr>
                </a:solidFill>
              </a:rPr>
              <a:t>&amp; abandonment?</a:t>
            </a:r>
          </a:p>
          <a:p>
            <a:pPr lvl="1"/>
            <a:r>
              <a:rPr lang="en-US" dirty="0" smtClean="0">
                <a:solidFill>
                  <a:schemeClr val="accent1">
                    <a:lumMod val="75000"/>
                  </a:schemeClr>
                </a:solidFill>
              </a:rPr>
              <a:t>Correlation between play time, buffer time, bandwidth, geo, seek </a:t>
            </a:r>
            <a:r>
              <a:rPr lang="en-US" dirty="0">
                <a:solidFill>
                  <a:schemeClr val="accent1">
                    <a:lumMod val="75000"/>
                  </a:schemeClr>
                </a:solidFill>
              </a:rPr>
              <a:t>time, </a:t>
            </a:r>
            <a:r>
              <a:rPr lang="en-US" dirty="0" smtClean="0">
                <a:solidFill>
                  <a:schemeClr val="accent1">
                    <a:lumMod val="75000"/>
                  </a:schemeClr>
                </a:solidFill>
              </a:rPr>
              <a:t>reloading time?</a:t>
            </a:r>
          </a:p>
          <a:p>
            <a:pPr lvl="1"/>
            <a:r>
              <a:rPr lang="en-US" dirty="0">
                <a:solidFill>
                  <a:schemeClr val="accent1">
                    <a:lumMod val="75000"/>
                  </a:schemeClr>
                </a:solidFill>
              </a:rPr>
              <a:t>How is video quality affecting </a:t>
            </a:r>
            <a:r>
              <a:rPr lang="en-US" dirty="0" smtClean="0">
                <a:solidFill>
                  <a:schemeClr val="accent1">
                    <a:lumMod val="75000"/>
                  </a:schemeClr>
                </a:solidFill>
              </a:rPr>
              <a:t>viewing?</a:t>
            </a:r>
          </a:p>
          <a:p>
            <a:pPr lvl="1"/>
            <a:r>
              <a:rPr lang="en-US" dirty="0" smtClean="0">
                <a:solidFill>
                  <a:schemeClr val="accent1">
                    <a:lumMod val="75000"/>
                  </a:schemeClr>
                </a:solidFill>
              </a:rPr>
              <a:t>How </a:t>
            </a:r>
            <a:r>
              <a:rPr lang="en-US" dirty="0">
                <a:solidFill>
                  <a:schemeClr val="accent1">
                    <a:lumMod val="75000"/>
                  </a:schemeClr>
                </a:solidFill>
              </a:rPr>
              <a:t>are people finding </a:t>
            </a:r>
            <a:r>
              <a:rPr lang="en-US" dirty="0" smtClean="0">
                <a:solidFill>
                  <a:schemeClr val="accent1">
                    <a:lumMod val="75000"/>
                  </a:schemeClr>
                </a:solidFill>
              </a:rPr>
              <a:t>my content</a:t>
            </a:r>
            <a:r>
              <a:rPr lang="en-US" dirty="0">
                <a:solidFill>
                  <a:schemeClr val="accent1">
                    <a:lumMod val="75000"/>
                  </a:schemeClr>
                </a:solidFill>
              </a:rPr>
              <a:t>?</a:t>
            </a:r>
          </a:p>
          <a:p>
            <a:pPr lvl="2"/>
            <a:r>
              <a:rPr lang="en-US" dirty="0" smtClean="0">
                <a:solidFill>
                  <a:schemeClr val="accent1">
                    <a:lumMod val="60000"/>
                    <a:lumOff val="40000"/>
                  </a:schemeClr>
                </a:solidFill>
              </a:rPr>
              <a:t>Search, </a:t>
            </a:r>
            <a:r>
              <a:rPr lang="en-US" dirty="0">
                <a:solidFill>
                  <a:schemeClr val="accent1">
                    <a:lumMod val="60000"/>
                    <a:lumOff val="40000"/>
                  </a:schemeClr>
                </a:solidFill>
              </a:rPr>
              <a:t>Social </a:t>
            </a:r>
            <a:r>
              <a:rPr lang="en-US" dirty="0" smtClean="0">
                <a:solidFill>
                  <a:schemeClr val="accent1">
                    <a:lumMod val="60000"/>
                    <a:lumOff val="40000"/>
                  </a:schemeClr>
                </a:solidFill>
              </a:rPr>
              <a:t>media, or Syndicated domains?</a:t>
            </a:r>
            <a:endParaRPr lang="en-US" dirty="0">
              <a:solidFill>
                <a:schemeClr val="accent1">
                  <a:lumMod val="60000"/>
                  <a:lumOff val="40000"/>
                </a:schemeClr>
              </a:solidFill>
            </a:endParaRPr>
          </a:p>
          <a:p>
            <a:pPr lvl="1"/>
            <a:endParaRPr lang="en-US" dirty="0">
              <a:solidFill>
                <a:schemeClr val="accent1">
                  <a:lumMod val="75000"/>
                </a:schemeClr>
              </a:solidFill>
            </a:endParaRPr>
          </a:p>
          <a:p>
            <a:pPr lvl="1"/>
            <a:endParaRPr lang="en-US" dirty="0">
              <a:solidFill>
                <a:schemeClr val="accent1">
                  <a:lumMod val="75000"/>
                </a:schemeClr>
              </a:solidFill>
            </a:endParaRPr>
          </a:p>
        </p:txBody>
      </p:sp>
      <p:grpSp>
        <p:nvGrpSpPr>
          <p:cNvPr id="3" name="Group 2"/>
          <p:cNvGrpSpPr/>
          <p:nvPr/>
        </p:nvGrpSpPr>
        <p:grpSpPr>
          <a:xfrm>
            <a:off x="389325" y="1014407"/>
            <a:ext cx="2496750" cy="612000"/>
            <a:chOff x="389325" y="1014407"/>
            <a:chExt cx="2496750" cy="612000"/>
          </a:xfrm>
        </p:grpSpPr>
        <p:sp>
          <p:nvSpPr>
            <p:cNvPr id="7" name="Freeform 6"/>
            <p:cNvSpPr/>
            <p:nvPr/>
          </p:nvSpPr>
          <p:spPr>
            <a:xfrm>
              <a:off x="1247775" y="1170566"/>
              <a:ext cx="163830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1560506"/>
                <a:satOff val="-1946"/>
                <a:lumOff val="458"/>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Behavior</a:t>
              </a:r>
              <a:endParaRPr lang="en-US" sz="3400" b="1" kern="1200" cap="none" spc="-85" baseline="0" dirty="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89325" y="1014407"/>
              <a:ext cx="612000" cy="612000"/>
            </a:xfrm>
            <a:prstGeom prst="rect">
              <a:avLst/>
            </a:prstGeom>
          </p:spPr>
        </p:pic>
      </p:grpSp>
      <p:grpSp>
        <p:nvGrpSpPr>
          <p:cNvPr id="2" name="Group 1"/>
          <p:cNvGrpSpPr/>
          <p:nvPr/>
        </p:nvGrpSpPr>
        <p:grpSpPr>
          <a:xfrm>
            <a:off x="340718" y="1760875"/>
            <a:ext cx="2831107" cy="1848745"/>
            <a:chOff x="340718" y="1760875"/>
            <a:chExt cx="2831107" cy="1848745"/>
          </a:xfrm>
        </p:grpSpPr>
        <p:sp>
          <p:nvSpPr>
            <p:cNvPr id="6" name="Freeform 5"/>
            <p:cNvSpPr/>
            <p:nvPr/>
          </p:nvSpPr>
          <p:spPr>
            <a:xfrm>
              <a:off x="1235249" y="3170663"/>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Usage</a:t>
              </a:r>
              <a:endParaRPr lang="en-US" sz="3400" b="1" kern="1200" cap="none" spc="-85" baseline="0" dirty="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8" name="Freeform 7"/>
            <p:cNvSpPr/>
            <p:nvPr/>
          </p:nvSpPr>
          <p:spPr>
            <a:xfrm>
              <a:off x="1247775" y="1855355"/>
              <a:ext cx="1924050" cy="462490"/>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3121013"/>
                <a:satOff val="-3893"/>
                <a:lumOff val="915"/>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Marketing</a:t>
              </a:r>
            </a:p>
          </p:txBody>
        </p:sp>
        <p:sp>
          <p:nvSpPr>
            <p:cNvPr id="9" name="Freeform 8"/>
            <p:cNvSpPr/>
            <p:nvPr/>
          </p:nvSpPr>
          <p:spPr>
            <a:xfrm>
              <a:off x="1247775" y="2520885"/>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4681519"/>
                <a:satOff val="-5839"/>
                <a:lumOff val="1373"/>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4">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Sales</a:t>
              </a:r>
            </a:p>
          </p:txBody>
        </p:sp>
        <p:pic>
          <p:nvPicPr>
            <p:cNvPr id="11" name="Picture 10"/>
            <p:cNvPicPr>
              <a:picLocks noChangeAspect="1"/>
            </p:cNvPicPr>
            <p:nvPr/>
          </p:nvPicPr>
          <p:blipFill>
            <a:blip r:embed="rId4">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a:ext>
              </a:extLst>
            </a:blip>
            <a:stretch>
              <a:fillRect/>
            </a:stretch>
          </p:blipFill>
          <p:spPr>
            <a:xfrm>
              <a:off x="340718" y="3058953"/>
              <a:ext cx="684162" cy="547330"/>
            </a:xfrm>
            <a:prstGeom prst="rect">
              <a:avLst/>
            </a:prstGeom>
          </p:spPr>
        </p:pic>
        <p:pic>
          <p:nvPicPr>
            <p:cNvPr id="13" name="Picture 12"/>
            <p:cNvPicPr>
              <a:picLocks noChangeAspect="1"/>
            </p:cNvPicPr>
            <p:nvPr/>
          </p:nvPicPr>
          <p:blipFill>
            <a:blip r:embed="rId6">
              <a:extLst>
                <a:ext uri="{BEBA8EAE-BF5A-486C-A8C5-ECC9F3942E4B}">
                  <a14:imgProps xmlns:a14="http://schemas.microsoft.com/office/drawing/2010/main">
                    <a14:imgLayer r:embed="rId7">
                      <a14:imgEffect>
                        <a14:saturation sat="33000"/>
                      </a14:imgEffect>
                    </a14:imgLayer>
                  </a14:imgProps>
                </a:ext>
                <a:ext uri="{28A0092B-C50C-407E-A947-70E740481C1C}">
                  <a14:useLocalDpi xmlns:a14="http://schemas.microsoft.com/office/drawing/2010/main"/>
                </a:ext>
              </a:extLst>
            </a:blip>
            <a:stretch>
              <a:fillRect/>
            </a:stretch>
          </p:blipFill>
          <p:spPr>
            <a:xfrm>
              <a:off x="361124" y="2372696"/>
              <a:ext cx="668402" cy="621036"/>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89324" y="1760875"/>
              <a:ext cx="612002" cy="614410"/>
            </a:xfrm>
            <a:prstGeom prst="rect">
              <a:avLst/>
            </a:prstGeom>
          </p:spPr>
        </p:pic>
      </p:grpSp>
      <p:pic>
        <p:nvPicPr>
          <p:cNvPr id="15" name="Picture 14"/>
          <p:cNvPicPr>
            <a:picLocks noChangeAspect="1"/>
          </p:cNvPicPr>
          <p:nvPr/>
        </p:nvPicPr>
        <p:blipFill>
          <a:blip r:embed="rId9">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8336480" y="125007"/>
            <a:ext cx="650056" cy="588722"/>
          </a:xfrm>
          <a:prstGeom prst="rect">
            <a:avLst/>
          </a:prstGeom>
        </p:spPr>
      </p:pic>
    </p:spTree>
    <p:extLst>
      <p:ext uri="{BB962C8B-B14F-4D97-AF65-F5344CB8AC3E}">
        <p14:creationId xmlns:p14="http://schemas.microsoft.com/office/powerpoint/2010/main" val="261371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nodeType="clickEffect">
                                  <p:stCondLst>
                                    <p:cond delay="0"/>
                                  </p:stCondLst>
                                  <p:childTnLst>
                                    <p:animMotion origin="layout" path="M 1.66667E-6 -2.08706E-6 L 1.66667E-6 -0.13955 " pathEditMode="relative" rAng="0" ptsTypes="AA">
                                      <p:cBhvr>
                                        <p:cTn id="6" dur="2000" fill="hold"/>
                                        <p:tgtEl>
                                          <p:spTgt spid="2"/>
                                        </p:tgtEl>
                                        <p:attrNameLst>
                                          <p:attrName>ppt_x</p:attrName>
                                          <p:attrName>ppt_y</p:attrName>
                                        </p:attrNameLst>
                                      </p:cBhvr>
                                      <p:rCtr x="0" y="-6977"/>
                                    </p:animMotion>
                                  </p:childTnLst>
                                </p:cTn>
                              </p:par>
                              <p:par>
                                <p:cTn id="7" presetID="42" presetClass="path" presetSubtype="0" fill="hold" nodeType="withEffect">
                                  <p:stCondLst>
                                    <p:cond delay="0"/>
                                  </p:stCondLst>
                                  <p:childTnLst>
                                    <p:animMotion origin="layout" path="M -3.05556E-6 5.95863E-7 L -3.05556E-6 0.38777 " pathEditMode="relative" rAng="0" ptsTypes="AA">
                                      <p:cBhvr>
                                        <p:cTn id="8" dur="2000" fill="hold"/>
                                        <p:tgtEl>
                                          <p:spTgt spid="3"/>
                                        </p:tgtEl>
                                        <p:attrNameLst>
                                          <p:attrName>ppt_x</p:attrName>
                                          <p:attrName>ppt_y</p:attrName>
                                        </p:attrNameLst>
                                      </p:cBhvr>
                                      <p:rCtr x="0" y="193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Considerations </a:t>
            </a:r>
            <a:r>
              <a:rPr lang="en-US" dirty="0">
                <a:sym typeface="Wingdings"/>
              </a:rPr>
              <a:t> </a:t>
            </a:r>
            <a:r>
              <a:rPr lang="en-US" dirty="0"/>
              <a:t>Answering </a:t>
            </a:r>
            <a:r>
              <a:rPr lang="en-US" dirty="0" smtClean="0"/>
              <a:t>the Important</a:t>
            </a:r>
            <a:endParaRPr lang="en-US" dirty="0"/>
          </a:p>
        </p:txBody>
      </p:sp>
      <p:sp>
        <p:nvSpPr>
          <p:cNvPr id="5" name="Content Placeholder 4"/>
          <p:cNvSpPr>
            <a:spLocks noGrp="1"/>
          </p:cNvSpPr>
          <p:nvPr>
            <p:ph idx="1"/>
          </p:nvPr>
        </p:nvSpPr>
        <p:spPr>
          <a:xfrm>
            <a:off x="3676650" y="1110903"/>
            <a:ext cx="5196418" cy="3519761"/>
          </a:xfrm>
        </p:spPr>
        <p:txBody>
          <a:bodyPr/>
          <a:lstStyle/>
          <a:p>
            <a:pPr>
              <a:spcAft>
                <a:spcPts val="1200"/>
              </a:spcAft>
            </a:pPr>
            <a:r>
              <a:rPr lang="en-US" sz="3400" spc="-85" dirty="0" smtClean="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ea typeface="+mj-ea"/>
                <a:cs typeface="+mj-cs"/>
              </a:rPr>
              <a:t>How effective is Marketing?</a:t>
            </a:r>
            <a:endParaRPr lang="en-US" sz="3400" spc="-85" dirty="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ea typeface="+mj-ea"/>
              <a:cs typeface="+mj-cs"/>
            </a:endParaRPr>
          </a:p>
          <a:p>
            <a:pPr lvl="1">
              <a:buClr>
                <a:srgbClr val="339933"/>
              </a:buClr>
            </a:pPr>
            <a:r>
              <a:rPr lang="en-US" dirty="0">
                <a:solidFill>
                  <a:srgbClr val="008000"/>
                </a:solidFill>
              </a:rPr>
              <a:t>How easy is it to find my content?</a:t>
            </a:r>
          </a:p>
          <a:p>
            <a:pPr lvl="1">
              <a:buClr>
                <a:srgbClr val="339933"/>
              </a:buClr>
            </a:pPr>
            <a:r>
              <a:rPr lang="en-US" dirty="0" smtClean="0">
                <a:solidFill>
                  <a:srgbClr val="008000"/>
                </a:solidFill>
              </a:rPr>
              <a:t>What </a:t>
            </a:r>
            <a:r>
              <a:rPr lang="en-US" dirty="0">
                <a:solidFill>
                  <a:srgbClr val="008000"/>
                </a:solidFill>
              </a:rPr>
              <a:t>is </a:t>
            </a:r>
            <a:r>
              <a:rPr lang="en-US" dirty="0" smtClean="0">
                <a:solidFill>
                  <a:srgbClr val="008000"/>
                </a:solidFill>
              </a:rPr>
              <a:t>my view # by </a:t>
            </a:r>
            <a:r>
              <a:rPr lang="en-US" dirty="0">
                <a:solidFill>
                  <a:srgbClr val="008000"/>
                </a:solidFill>
              </a:rPr>
              <a:t>country, </a:t>
            </a:r>
            <a:r>
              <a:rPr lang="en-US" dirty="0" smtClean="0">
                <a:solidFill>
                  <a:srgbClr val="008000"/>
                </a:solidFill>
              </a:rPr>
              <a:t>region, DMA?</a:t>
            </a:r>
          </a:p>
          <a:p>
            <a:pPr lvl="1">
              <a:buClr>
                <a:srgbClr val="339933"/>
              </a:buClr>
            </a:pPr>
            <a:r>
              <a:rPr lang="en-US" dirty="0" smtClean="0">
                <a:solidFill>
                  <a:srgbClr val="008000"/>
                </a:solidFill>
              </a:rPr>
              <a:t># new visitors compared to returning visitors?</a:t>
            </a:r>
            <a:endParaRPr lang="en-US" dirty="0">
              <a:solidFill>
                <a:srgbClr val="008000"/>
              </a:solidFill>
            </a:endParaRPr>
          </a:p>
          <a:p>
            <a:pPr lvl="1">
              <a:buClr>
                <a:srgbClr val="339933"/>
              </a:buClr>
            </a:pPr>
            <a:r>
              <a:rPr lang="en-US" dirty="0" smtClean="0">
                <a:solidFill>
                  <a:srgbClr val="008000"/>
                </a:solidFill>
              </a:rPr>
              <a:t>How is viewing affected between search vs. recommendations?</a:t>
            </a:r>
          </a:p>
          <a:p>
            <a:pPr lvl="1">
              <a:buClr>
                <a:srgbClr val="339933"/>
              </a:buClr>
            </a:pPr>
            <a:r>
              <a:rPr lang="en-US" dirty="0" smtClean="0">
                <a:solidFill>
                  <a:srgbClr val="008000"/>
                </a:solidFill>
              </a:rPr>
              <a:t>Which words or phrases are being use to find my content?</a:t>
            </a:r>
            <a:endParaRPr lang="en-US" dirty="0">
              <a:solidFill>
                <a:srgbClr val="008000"/>
              </a:solidFill>
            </a:endParaRPr>
          </a:p>
        </p:txBody>
      </p:sp>
      <p:grpSp>
        <p:nvGrpSpPr>
          <p:cNvPr id="2" name="Group 1"/>
          <p:cNvGrpSpPr/>
          <p:nvPr/>
        </p:nvGrpSpPr>
        <p:grpSpPr>
          <a:xfrm>
            <a:off x="340718" y="1653809"/>
            <a:ext cx="2545357" cy="1965981"/>
            <a:chOff x="340718" y="1653809"/>
            <a:chExt cx="2545357" cy="1965981"/>
          </a:xfrm>
        </p:grpSpPr>
        <p:sp>
          <p:nvSpPr>
            <p:cNvPr id="6" name="Freeform 5"/>
            <p:cNvSpPr/>
            <p:nvPr/>
          </p:nvSpPr>
          <p:spPr>
            <a:xfrm>
              <a:off x="1235249" y="2452818"/>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Usage</a:t>
              </a:r>
              <a:endParaRPr lang="en-US" sz="3400" b="1" kern="1200" cap="none" spc="-85" baseline="0" dirty="0">
                <a:ln w="18415" cmpd="sng">
                  <a:noFill/>
                  <a:prstDash val="solid"/>
                </a:ln>
                <a:solidFill>
                  <a:schemeClr val="accent2">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7" name="Freeform 6"/>
            <p:cNvSpPr/>
            <p:nvPr/>
          </p:nvSpPr>
          <p:spPr>
            <a:xfrm>
              <a:off x="1247775" y="3163949"/>
              <a:ext cx="1638300"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1560506"/>
                <a:satOff val="-1946"/>
                <a:lumOff val="458"/>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Behavior</a:t>
              </a:r>
              <a:endParaRPr lang="en-US" sz="3400" b="1" kern="1200" cap="none" spc="-85" baseline="0" dirty="0">
                <a:ln w="18415" cmpd="sng">
                  <a:noFill/>
                  <a:prstDash val="solid"/>
                </a:ln>
                <a:solidFill>
                  <a:schemeClr val="accent1">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endParaRPr>
            </a:p>
          </p:txBody>
        </p:sp>
        <p:sp>
          <p:nvSpPr>
            <p:cNvPr id="9" name="Freeform 8"/>
            <p:cNvSpPr/>
            <p:nvPr/>
          </p:nvSpPr>
          <p:spPr>
            <a:xfrm>
              <a:off x="1247775" y="1801998"/>
              <a:ext cx="1114425" cy="438957"/>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4681519"/>
                <a:satOff val="-5839"/>
                <a:lumOff val="1373"/>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chemeClr val="accent4">
                      <a:lumMod val="75000"/>
                    </a:schemeClr>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Sales</a:t>
              </a:r>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89325" y="3007790"/>
              <a:ext cx="612000" cy="612000"/>
            </a:xfrm>
            <a:prstGeom prst="rect">
              <a:avLst/>
            </a:prstGeom>
          </p:spPr>
        </p:pic>
        <p:pic>
          <p:nvPicPr>
            <p:cNvPr id="11" name="Picture 10"/>
            <p:cNvPicPr>
              <a:picLocks noChangeAspect="1"/>
            </p:cNvPicPr>
            <p:nvPr/>
          </p:nvPicPr>
          <p:blipFill>
            <a:blip r:embed="rId4">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a:ext>
              </a:extLst>
            </a:blip>
            <a:stretch>
              <a:fillRect/>
            </a:stretch>
          </p:blipFill>
          <p:spPr>
            <a:xfrm>
              <a:off x="340718" y="2341108"/>
              <a:ext cx="684162" cy="547330"/>
            </a:xfrm>
            <a:prstGeom prst="rect">
              <a:avLst/>
            </a:prstGeom>
          </p:spPr>
        </p:pic>
        <p:pic>
          <p:nvPicPr>
            <p:cNvPr id="13" name="Picture 12"/>
            <p:cNvPicPr>
              <a:picLocks noChangeAspect="1"/>
            </p:cNvPicPr>
            <p:nvPr/>
          </p:nvPicPr>
          <p:blipFill>
            <a:blip r:embed="rId6">
              <a:extLst>
                <a:ext uri="{BEBA8EAE-BF5A-486C-A8C5-ECC9F3942E4B}">
                  <a14:imgProps xmlns:a14="http://schemas.microsoft.com/office/drawing/2010/main">
                    <a14:imgLayer r:embed="rId7">
                      <a14:imgEffect>
                        <a14:saturation sat="33000"/>
                      </a14:imgEffect>
                    </a14:imgLayer>
                  </a14:imgProps>
                </a:ext>
                <a:ext uri="{28A0092B-C50C-407E-A947-70E740481C1C}">
                  <a14:useLocalDpi xmlns:a14="http://schemas.microsoft.com/office/drawing/2010/main"/>
                </a:ext>
              </a:extLst>
            </a:blip>
            <a:stretch>
              <a:fillRect/>
            </a:stretch>
          </p:blipFill>
          <p:spPr>
            <a:xfrm>
              <a:off x="361124" y="1653809"/>
              <a:ext cx="668402" cy="621036"/>
            </a:xfrm>
            <a:prstGeom prst="rect">
              <a:avLst/>
            </a:prstGeom>
          </p:spPr>
        </p:pic>
      </p:grpSp>
      <p:grpSp>
        <p:nvGrpSpPr>
          <p:cNvPr id="3" name="Group 2"/>
          <p:cNvGrpSpPr/>
          <p:nvPr/>
        </p:nvGrpSpPr>
        <p:grpSpPr>
          <a:xfrm>
            <a:off x="389324" y="1041988"/>
            <a:ext cx="2782501" cy="614410"/>
            <a:chOff x="389324" y="1041988"/>
            <a:chExt cx="2782501" cy="614410"/>
          </a:xfrm>
        </p:grpSpPr>
        <p:sp>
          <p:nvSpPr>
            <p:cNvPr id="8" name="Freeform 7"/>
            <p:cNvSpPr/>
            <p:nvPr/>
          </p:nvSpPr>
          <p:spPr>
            <a:xfrm>
              <a:off x="1247775" y="1136468"/>
              <a:ext cx="1924050" cy="462490"/>
            </a:xfrm>
            <a:custGeom>
              <a:avLst/>
              <a:gdLst>
                <a:gd name="connsiteX0" fmla="*/ 0 w 2071357"/>
                <a:gd name="connsiteY0" fmla="*/ 0 h 739388"/>
                <a:gd name="connsiteX1" fmla="*/ 2071357 w 2071357"/>
                <a:gd name="connsiteY1" fmla="*/ 0 h 739388"/>
                <a:gd name="connsiteX2" fmla="*/ 2071357 w 2071357"/>
                <a:gd name="connsiteY2" fmla="*/ 739388 h 739388"/>
                <a:gd name="connsiteX3" fmla="*/ 0 w 2071357"/>
                <a:gd name="connsiteY3" fmla="*/ 739388 h 739388"/>
                <a:gd name="connsiteX4" fmla="*/ 0 w 2071357"/>
                <a:gd name="connsiteY4" fmla="*/ 0 h 739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357" h="739388">
                  <a:moveTo>
                    <a:pt x="0" y="0"/>
                  </a:moveTo>
                  <a:lnTo>
                    <a:pt x="2071357" y="0"/>
                  </a:lnTo>
                  <a:lnTo>
                    <a:pt x="2071357" y="739388"/>
                  </a:lnTo>
                  <a:lnTo>
                    <a:pt x="0" y="739388"/>
                  </a:lnTo>
                  <a:lnTo>
                    <a:pt x="0" y="0"/>
                  </a:lnTo>
                  <a:close/>
                </a:path>
              </a:pathLst>
            </a:custGeom>
            <a:noFill/>
            <a:ln>
              <a:noFill/>
            </a:ln>
          </p:spPr>
          <p:style>
            <a:lnRef idx="2">
              <a:scrgbClr r="0" g="0" b="0"/>
            </a:lnRef>
            <a:fillRef idx="1">
              <a:scrgbClr r="0" g="0" b="0"/>
            </a:fillRef>
            <a:effectRef idx="0">
              <a:schemeClr val="accent2">
                <a:hueOff val="3121013"/>
                <a:satOff val="-3893"/>
                <a:lumOff val="915"/>
                <a:alphaOff val="0"/>
              </a:schemeClr>
            </a:effectRef>
            <a:fontRef idx="minor">
              <a:schemeClr val="lt1"/>
            </a:fontRef>
          </p:style>
          <p:txBody>
            <a:bodyPr spcFirstLastPara="0" vert="horz" wrap="square" lIns="36000" tIns="36000" rIns="36000" bIns="36000" numCol="1" spcCol="1270" anchor="ctr" anchorCtr="0">
              <a:spAutoFit/>
            </a:bodyPr>
            <a:lstStyle/>
            <a:p>
              <a:pPr lvl="0" algn="l" defTabSz="1511300" rtl="0" eaLnBrk="1" fontAlgn="base" hangingPunct="1">
                <a:lnSpc>
                  <a:spcPct val="70000"/>
                </a:lnSpc>
                <a:spcBef>
                  <a:spcPct val="0"/>
                </a:spcBef>
                <a:spcAft>
                  <a:spcPct val="0"/>
                </a:spcAft>
              </a:pPr>
              <a:r>
                <a:rPr lang="en-US" sz="3400" b="1" kern="1200" cap="none" spc="-85" baseline="0" dirty="0" smtClean="0">
                  <a:ln w="18415" cmpd="sng">
                    <a:noFill/>
                    <a:prstDash val="solid"/>
                  </a:ln>
                  <a:solidFill>
                    <a:srgbClr val="008000"/>
                  </a:solidFill>
                  <a:effectLst>
                    <a:innerShdw blurRad="50800" dist="50800" dir="13500000">
                      <a:srgbClr val="3E000D">
                        <a:alpha val="50000"/>
                      </a:srgbClr>
                    </a:innerShdw>
                    <a:reflection stA="20000" endPos="30000" dist="25400" dir="5400000" sy="-100000" algn="bl" rotWithShape="0"/>
                  </a:effectLst>
                  <a:latin typeface="Calibri" panose="020F0502020204030204" pitchFamily="34" charset="0"/>
                  <a:ea typeface="+mj-ea"/>
                  <a:cs typeface="+mj-cs"/>
                </a:rPr>
                <a:t>Marketing</a:t>
              </a:r>
            </a:p>
          </p:txBody>
        </p:sp>
        <p:pic>
          <p:nvPicPr>
            <p:cNvPr id="14" name="Picture 13"/>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89324" y="1041988"/>
              <a:ext cx="612002" cy="614410"/>
            </a:xfrm>
            <a:prstGeom prst="rect">
              <a:avLst/>
            </a:prstGeom>
          </p:spPr>
        </p:pic>
      </p:grpSp>
      <p:sp>
        <p:nvSpPr>
          <p:cNvPr id="15" name="Rectangle 14"/>
          <p:cNvSpPr/>
          <p:nvPr/>
        </p:nvSpPr>
        <p:spPr>
          <a:xfrm>
            <a:off x="2426227" y="4751587"/>
            <a:ext cx="4710554" cy="402546"/>
          </a:xfrm>
          <a:prstGeom prst="rect">
            <a:avLst/>
          </a:prstGeom>
        </p:spPr>
        <p:txBody>
          <a:bodyPr wrap="square" lIns="0" tIns="36000" rIns="0" bIns="36000" anchor="ctr" anchorCtr="0">
            <a:noAutofit/>
          </a:bodyPr>
          <a:lstStyle/>
          <a:p>
            <a:pPr algn="ctr">
              <a:lnSpc>
                <a:spcPct val="80000"/>
              </a:lnSpc>
            </a:pPr>
            <a:r>
              <a:rPr lang="en-US" sz="1200" spc="-60" dirty="0" smtClean="0">
                <a:solidFill>
                  <a:schemeClr val="bg1">
                    <a:lumMod val="95000"/>
                  </a:schemeClr>
                </a:solidFill>
                <a:latin typeface="Calibri" panose="020F0502020204030204" pitchFamily="34" charset="0"/>
              </a:rPr>
              <a:t>DMA = Designated Market Area</a:t>
            </a:r>
            <a:endParaRPr lang="en-US" sz="1200" b="0" spc="-60" dirty="0">
              <a:solidFill>
                <a:schemeClr val="bg1">
                  <a:lumMod val="95000"/>
                </a:schemeClr>
              </a:solidFill>
              <a:effectLst/>
              <a:latin typeface="Calibri" panose="020F0502020204030204" pitchFamily="34" charset="0"/>
            </a:endParaRPr>
          </a:p>
        </p:txBody>
      </p:sp>
      <p:pic>
        <p:nvPicPr>
          <p:cNvPr id="17" name="Picture 16"/>
          <p:cNvPicPr>
            <a:picLocks noChangeAspect="1"/>
          </p:cNvPicPr>
          <p:nvPr/>
        </p:nvPicPr>
        <p:blipFill>
          <a:blip r:embed="rId9">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8336480" y="125007"/>
            <a:ext cx="650056" cy="588722"/>
          </a:xfrm>
          <a:prstGeom prst="rect">
            <a:avLst/>
          </a:prstGeom>
        </p:spPr>
      </p:pic>
    </p:spTree>
    <p:extLst>
      <p:ext uri="{BB962C8B-B14F-4D97-AF65-F5344CB8AC3E}">
        <p14:creationId xmlns:p14="http://schemas.microsoft.com/office/powerpoint/2010/main" val="3790832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nodeType="clickEffect">
                                  <p:stCondLst>
                                    <p:cond delay="0"/>
                                  </p:stCondLst>
                                  <p:childTnLst>
                                    <p:animMotion origin="layout" path="M -3.33333E-6 3.08737E-8 L -3.33333E-6 -0.1238 " pathEditMode="relative" rAng="0" ptsTypes="AA">
                                      <p:cBhvr>
                                        <p:cTn id="6" dur="2000" fill="hold"/>
                                        <p:tgtEl>
                                          <p:spTgt spid="2"/>
                                        </p:tgtEl>
                                        <p:attrNameLst>
                                          <p:attrName>ppt_x</p:attrName>
                                          <p:attrName>ppt_y</p:attrName>
                                        </p:attrNameLst>
                                      </p:cBhvr>
                                      <p:rCtr x="0" y="-6206"/>
                                    </p:animMotion>
                                  </p:childTnLst>
                                </p:cTn>
                              </p:par>
                              <p:par>
                                <p:cTn id="7" presetID="42" presetClass="path" presetSubtype="0" fill="hold" nodeType="withEffect">
                                  <p:stCondLst>
                                    <p:cond delay="0"/>
                                  </p:stCondLst>
                                  <p:childTnLst>
                                    <p:animMotion origin="layout" path="M 1.94444E-6 2.06236E-6 L 1.94444E-6 0.39611 " pathEditMode="relative" rAng="0" ptsTypes="AA">
                                      <p:cBhvr>
                                        <p:cTn id="8" dur="2000" fill="hold"/>
                                        <p:tgtEl>
                                          <p:spTgt spid="3"/>
                                        </p:tgtEl>
                                        <p:attrNameLst>
                                          <p:attrName>ppt_x</p:attrName>
                                          <p:attrName>ppt_y</p:attrName>
                                        </p:attrNameLst>
                                      </p:cBhvr>
                                      <p:rCtr x="0" y="197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briel Dusil">
  <a:themeElements>
    <a:clrScheme name="Custom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ED9E5"/>
      </a:hlink>
      <a:folHlink>
        <a:srgbClr val="0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20000"/>
          </a:schemeClr>
        </a:solidFill>
        <a:ln>
          <a:solidFill>
            <a:schemeClr val="accent1"/>
          </a:solidFill>
        </a:ln>
      </a:spPr>
      <a:bodyPr vert="horz" wrap="square" lIns="0" tIns="0" rIns="0" bIns="0" rtlCol="0" anchor="ctr">
        <a:noAutofit/>
      </a:bodyPr>
      <a:lstStyle>
        <a:defPPr algn="r">
          <a:lnSpc>
            <a:spcPct val="80000"/>
          </a:lnSpc>
          <a:defRPr sz="2400" b="0" i="0" dirty="0" smtClean="0">
            <a:solidFill>
              <a:schemeClr val="accent5">
                <a:lumMod val="50000"/>
              </a:schemeClr>
            </a:solidFill>
            <a:effectLst/>
            <a:ea typeface="Segoe UI" pitchFamily="34" charset="0"/>
          </a:defRPr>
        </a:defPPr>
      </a:lstStyle>
    </a:spDef>
    <a:lnDef>
      <a:spPr>
        <a:ln w="3175">
          <a:solidFill>
            <a:schemeClr val="accent1">
              <a:lumMod val="60000"/>
              <a:lumOff val="40000"/>
              <a:alpha val="40000"/>
            </a:schemeClr>
          </a:solidFill>
          <a:tailEnd type="none" w="sm" len="med"/>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ctr">
          <a:lnSpc>
            <a:spcPct val="85000"/>
          </a:lnSpc>
          <a:defRPr sz="1100" b="1" dirty="0" smtClean="0">
            <a:solidFill>
              <a:schemeClr val="bg1"/>
            </a:solidFill>
            <a:latin typeface="+mj-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Gabriel Dusil</Template>
  <TotalTime>15766</TotalTime>
  <Words>1508</Words>
  <Application>Microsoft Office PowerPoint</Application>
  <PresentationFormat>On-screen Show (16:9)</PresentationFormat>
  <Paragraphs>145</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Gabriel Dusil</vt:lpstr>
      <vt:lpstr>An ROI Case Study  for Video Streaming </vt:lpstr>
      <vt:lpstr>An ROI Case Study for Video Streaming   Download the Recorded Video Presentation or the Native PowerPoint Slides, here:  • http://dusil.com/</vt:lpstr>
      <vt:lpstr>ROI  Case Study</vt:lpstr>
      <vt:lpstr>ROI  Case Study  Revenue vs. Costs</vt:lpstr>
      <vt:lpstr>ROI  Metrics  Considerations </vt:lpstr>
      <vt:lpstr>Considerations  Answering the Important</vt:lpstr>
      <vt:lpstr>Considerations  Answering the Important</vt:lpstr>
      <vt:lpstr>Considerations  Answering the Important</vt:lpstr>
      <vt:lpstr>Considerations  Answering the Important</vt:lpstr>
      <vt:lpstr>Considerations  Answering the Important</vt:lpstr>
      <vt:lpstr>PowerPoint Presentation</vt:lpstr>
      <vt:lpstr>PowerPoint Presentation</vt:lpstr>
      <vt:lpstr>Synopsis – An ROI Case Study for Video Streaming </vt:lpstr>
      <vt:lpstr>Tags – An ROI Case Study for Video Streaming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Gabriel Dusil - Master</dc:title>
  <dc:creator>Gabriel Dusil</dc:creator>
  <cp:lastModifiedBy>Gabriel Dusil</cp:lastModifiedBy>
  <cp:revision>1718</cp:revision>
  <dcterms:created xsi:type="dcterms:W3CDTF">2013-04-29T14:53:51Z</dcterms:created>
  <dcterms:modified xsi:type="dcterms:W3CDTF">2014-08-08T14:42:25Z</dcterms:modified>
</cp:coreProperties>
</file>