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1648" r:id="rId2"/>
    <p:sldId id="2066" r:id="rId3"/>
    <p:sldId id="1708" r:id="rId4"/>
    <p:sldId id="1783" r:id="rId5"/>
    <p:sldId id="1771" r:id="rId6"/>
    <p:sldId id="2008" r:id="rId7"/>
    <p:sldId id="1789" r:id="rId8"/>
    <p:sldId id="2009" r:id="rId9"/>
    <p:sldId id="2035" r:id="rId10"/>
    <p:sldId id="2036" r:id="rId11"/>
    <p:sldId id="2037" r:id="rId12"/>
    <p:sldId id="1701" r:id="rId13"/>
    <p:sldId id="2003" r:id="rId14"/>
    <p:sldId id="2074" r:id="rId15"/>
    <p:sldId id="2075" r:id="rId1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0F8F8"/>
    <a:srgbClr val="003300"/>
    <a:srgbClr val="500000"/>
    <a:srgbClr val="83BC7A"/>
    <a:srgbClr val="339933"/>
    <a:srgbClr val="6C4800"/>
    <a:srgbClr val="663300"/>
    <a:srgbClr val="996600"/>
    <a:srgbClr val="9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3275" autoAdjust="0"/>
    <p:restoredTop sz="77425" autoAdjust="0"/>
  </p:normalViewPr>
  <p:slideViewPr>
    <p:cSldViewPr snapToGrid="0">
      <p:cViewPr varScale="1">
        <p:scale>
          <a:sx n="152" d="100"/>
          <a:sy n="152" d="100"/>
        </p:scale>
        <p:origin x="-1500" y="-84"/>
      </p:cViewPr>
      <p:guideLst>
        <p:guide orient="horz" pos="1620"/>
        <p:guide pos="2880"/>
      </p:guideLst>
    </p:cSldViewPr>
  </p:slideViewPr>
  <p:notesTextViewPr>
    <p:cViewPr>
      <p:scale>
        <a:sx n="1" d="1"/>
        <a:sy n="1" d="1"/>
      </p:scale>
      <p:origin x="0" y="0"/>
    </p:cViewPr>
  </p:notesTextViewPr>
  <p:sorterViewPr>
    <p:cViewPr>
      <p:scale>
        <a:sx n="140" d="100"/>
        <a:sy n="140" d="100"/>
      </p:scale>
      <p:origin x="0" y="6720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panose="020F0502020204030204" pitchFamily="34" charset="0"/>
              </a:defRPr>
            </a:lvl1pPr>
          </a:lstStyle>
          <a:p>
            <a:fld id="{010EF2B9-30CB-4775-8894-17A83AFA69E9}" type="datetimeFigureOut">
              <a:rPr lang="en-US" smtClean="0"/>
              <a:pPr/>
              <a:t>14-Aug-08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DD076A9B-7EFC-4D9F-9BF2-E762550033F8}" type="slidenum">
              <a:rPr lang="en-US" smtClean="0"/>
              <a:pPr/>
              <a:t>‹#›</a:t>
            </a:fld>
            <a:endParaRPr lang="en-US" dirty="0"/>
          </a:p>
        </p:txBody>
      </p:sp>
    </p:spTree>
    <p:extLst>
      <p:ext uri="{BB962C8B-B14F-4D97-AF65-F5344CB8AC3E}">
        <p14:creationId xmlns:p14="http://schemas.microsoft.com/office/powerpoint/2010/main" val="2190997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adobe.com/products/adobeanywhere.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076A9B-7EFC-4D9F-9BF2-E762550033F8}" type="slidenum">
              <a:rPr lang="en-US" smtClean="0"/>
              <a:pPr/>
              <a:t>1</a:t>
            </a:fld>
            <a:endParaRPr lang="en-US" dirty="0"/>
          </a:p>
        </p:txBody>
      </p:sp>
    </p:spTree>
    <p:extLst>
      <p:ext uri="{BB962C8B-B14F-4D97-AF65-F5344CB8AC3E}">
        <p14:creationId xmlns:p14="http://schemas.microsoft.com/office/powerpoint/2010/main" val="385768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t>
            </a:r>
            <a:r>
              <a:rPr lang="en-US" baseline="0" dirty="0" smtClean="0"/>
              <a:t>et’s look deeper into cloud service, specifically for digital video.  Adobe entered the cloud business model with their </a:t>
            </a:r>
            <a:r>
              <a:rPr lang="en-US" sz="1200" b="0" i="0" u="none" strike="noStrike" kern="1200" dirty="0" err="1" smtClean="0">
                <a:solidFill>
                  <a:schemeClr val="tx1"/>
                </a:solidFill>
                <a:effectLst/>
                <a:latin typeface="Calibri" panose="020F0502020204030204" pitchFamily="34" charset="0"/>
                <a:ea typeface="+mn-ea"/>
                <a:cs typeface="+mn-cs"/>
                <a:hlinkClick r:id="rId3"/>
              </a:rPr>
              <a:t>Adobe®Anywhere</a:t>
            </a:r>
            <a:r>
              <a:rPr lang="en-US" sz="1200" b="0" i="0" u="none" strike="noStrike" kern="1200" dirty="0" smtClean="0">
                <a:solidFill>
                  <a:schemeClr val="tx1"/>
                </a:solidFill>
                <a:effectLst/>
                <a:latin typeface="Calibri" panose="020F0502020204030204" pitchFamily="34" charset="0"/>
                <a:ea typeface="+mn-ea"/>
                <a:cs typeface="+mn-cs"/>
                <a:hlinkClick r:id="rId3"/>
              </a:rPr>
              <a:t> for video</a:t>
            </a:r>
            <a:r>
              <a:rPr lang="en-US" sz="1200" b="0" i="0" u="none" strike="noStrike" kern="1200" baseline="0" dirty="0" smtClean="0">
                <a:solidFill>
                  <a:schemeClr val="tx1"/>
                </a:solidFill>
                <a:effectLst/>
                <a:latin typeface="Calibri" panose="020F0502020204030204" pitchFamily="34" charset="0"/>
                <a:ea typeface="+mn-ea"/>
                <a:cs typeface="+mn-cs"/>
              </a:rPr>
              <a:t>, announced at NAB, in April 2013 (http://www.adobe.com/aboutadobe/pressroom/pressreleases/201304/040413AdobeAnywhere.html).  Avid also announced at NAB’14 (http://mandetech.com/2014/06/23/avid-everywhere-launches-at-nab2014/), their own cloud based video editing service called Avid Everywhere.  Next are entertainment platforms such as Netflix and Hulu, which are fundamentally cloud based services.   Metadata databases, social networks, also focus on consolidating and delivering video assets.  In terms of Infrastructure as a service, aka. Content Delivery Networks or CDN’s connect to video hosting services such as from Amazon or Microsoft.  Video conferencing services are examples of IaaS.</a:t>
            </a:r>
            <a:endParaRPr lang="en-US" dirty="0"/>
          </a:p>
        </p:txBody>
      </p:sp>
      <p:sp>
        <p:nvSpPr>
          <p:cNvPr id="4" name="Slide Number Placeholder 3"/>
          <p:cNvSpPr>
            <a:spLocks noGrp="1"/>
          </p:cNvSpPr>
          <p:nvPr>
            <p:ph type="sldNum" sz="quarter" idx="10"/>
          </p:nvPr>
        </p:nvSpPr>
        <p:spPr/>
        <p:txBody>
          <a:bodyPr/>
          <a:lstStyle/>
          <a:p>
            <a:fld id="{DD076A9B-7EFC-4D9F-9BF2-E762550033F8}" type="slidenum">
              <a:rPr lang="en-US" smtClean="0"/>
              <a:pPr/>
              <a:t>10</a:t>
            </a:fld>
            <a:endParaRPr lang="en-US" dirty="0"/>
          </a:p>
        </p:txBody>
      </p:sp>
    </p:spTree>
    <p:extLst>
      <p:ext uri="{BB962C8B-B14F-4D97-AF65-F5344CB8AC3E}">
        <p14:creationId xmlns:p14="http://schemas.microsoft.com/office/powerpoint/2010/main" val="4097441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Fifteen years ago we used to call cloud-services</a:t>
            </a:r>
            <a:r>
              <a:rPr lang="en-US" baseline="0" dirty="0" smtClean="0"/>
              <a:t>, “Outsourcing”.  And in the IT world, outsourcing was somewhat of a four letter word.  Only a few companies wanted to outsource.  The “outsourcing” term migrated to “Software as a Service”, and eventually expanded to Platform as a service, and Infrastructure as a service as the top three </a:t>
            </a:r>
            <a:r>
              <a:rPr lang="en-US" baseline="0" dirty="0" err="1" smtClean="0"/>
              <a:t>aaS</a:t>
            </a:r>
            <a:r>
              <a:rPr lang="en-US" baseline="0" dirty="0" smtClean="0"/>
              <a:t> markets. Now there are many more “aaS-as a service” business models (Data Center aaS, </a:t>
            </a:r>
            <a:r>
              <a:rPr lang="en-US" baseline="0" dirty="0" err="1" smtClean="0"/>
              <a:t>ITaaS</a:t>
            </a:r>
            <a:r>
              <a:rPr lang="en-US" baseline="0" dirty="0" smtClean="0"/>
              <a:t> (http://newtech.about.com/od/cloudcomputing/tp/Top-10-As-A-Service-Cloud-Solutions.htm).  In any case, they all reside under the umbrella of cloud-services.  Needless to say, there is an </a:t>
            </a:r>
            <a:r>
              <a:rPr lang="en-US" dirty="0" smtClean="0"/>
              <a:t>outdated stigma associated with outsourcing.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We could speculate that the Fear</a:t>
            </a:r>
            <a:r>
              <a:rPr lang="en-US" baseline="0" dirty="0" smtClean="0"/>
              <a:t> Uncertainty and Doubt, or </a:t>
            </a:r>
            <a:r>
              <a:rPr lang="en-US" dirty="0" smtClean="0"/>
              <a:t>FUD associated with cloud-services</a:t>
            </a:r>
            <a:r>
              <a:rPr lang="en-US" baseline="0" dirty="0" smtClean="0"/>
              <a:t> is in the past, but this is still an concern that lingers in the circles of IT outsourcing sales.</a:t>
            </a:r>
            <a:endParaRPr lang="en-US" dirty="0" smtClean="0"/>
          </a:p>
          <a:p>
            <a:pPr lvl="0"/>
            <a:endParaRPr lang="en-US" dirty="0" smtClean="0"/>
          </a:p>
        </p:txBody>
      </p:sp>
      <p:sp>
        <p:nvSpPr>
          <p:cNvPr id="4" name="Slide Number Placeholder 3"/>
          <p:cNvSpPr>
            <a:spLocks noGrp="1"/>
          </p:cNvSpPr>
          <p:nvPr>
            <p:ph type="sldNum" sz="quarter" idx="10"/>
          </p:nvPr>
        </p:nvSpPr>
        <p:spPr/>
        <p:txBody>
          <a:bodyPr/>
          <a:lstStyle/>
          <a:p>
            <a:fld id="{DD076A9B-7EFC-4D9F-9BF2-E762550033F8}" type="slidenum">
              <a:rPr lang="en-US" smtClean="0"/>
              <a:pPr/>
              <a:t>11</a:t>
            </a:fld>
            <a:endParaRPr lang="en-US" dirty="0"/>
          </a:p>
        </p:txBody>
      </p:sp>
    </p:spTree>
    <p:extLst>
      <p:ext uri="{BB962C8B-B14F-4D97-AF65-F5344CB8AC3E}">
        <p14:creationId xmlns:p14="http://schemas.microsoft.com/office/powerpoint/2010/main" val="2637744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Regardless of the global acceptance of cloud</a:t>
            </a:r>
            <a:r>
              <a:rPr lang="en-US" baseline="0" dirty="0" smtClean="0"/>
              <a:t>-services, and those cloud services related to streaming video, there continues to be concerns.  To begin with there are concerns with Internet reliability.  And in this context we are referring to the companies ability to access the cloud-service to manage their video assets.  Internet reliability also is greatly effected depending on the geographic region where the company resides, and is largely the result of the internet bandwidth and resilience of the company’s “last mile (last kilometer)” connection to their facilities.  Reliability is a combination of “up-time, latency, and overall bandwidth capabilities”,  but also is a concern if only a single ISP is used, since the provider ultimately becomes a single point of failure.</a:t>
            </a:r>
          </a:p>
          <a:p>
            <a:pPr lvl="0"/>
            <a:r>
              <a:rPr lang="en-US" baseline="0" dirty="0" smtClean="0"/>
              <a:t>Next is the perceived loss of control. It is the perception that if the hardware does not reside under their feet, that there is a loss of control. This was a major issue ten years ago, and much less so, now that companies are accustomed to cloud-services. But it is still a concern.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Next are the cost</a:t>
            </a:r>
            <a:r>
              <a:rPr lang="en-US" baseline="0" dirty="0" smtClean="0"/>
              <a:t> comparisons between building your own vs. cloud based services.</a:t>
            </a:r>
            <a:r>
              <a:rPr lang="en-US" dirty="0" smtClean="0"/>
              <a:t> On the surface</a:t>
            </a:r>
            <a:r>
              <a:rPr lang="en-US" baseline="0" dirty="0" smtClean="0"/>
              <a:t> it looks like buying the </a:t>
            </a:r>
            <a:r>
              <a:rPr lang="en-US" dirty="0" smtClean="0"/>
              <a:t>software and hardware may be cheaper than paying for a service. </a:t>
            </a:r>
            <a:r>
              <a:rPr lang="en-US" baseline="0" dirty="0" smtClean="0"/>
              <a:t> But there are many examples now showing that when viewed from the total cost of ownership perspective, that a cloud service is much cheaper.  Also, purchasing software is </a:t>
            </a:r>
            <a:r>
              <a:rPr lang="en-US" dirty="0" smtClean="0"/>
              <a:t>perceived as one time capital cost but many of us know that is</a:t>
            </a:r>
            <a:r>
              <a:rPr lang="en-US" baseline="0" dirty="0" smtClean="0"/>
              <a:t> simply </a:t>
            </a:r>
            <a:r>
              <a:rPr lang="en-US" dirty="0" smtClean="0"/>
              <a:t>not true – there are upgrade costs</a:t>
            </a:r>
            <a:r>
              <a:rPr lang="en-US" baseline="0" dirty="0" smtClean="0"/>
              <a:t> to the software, and to the deployment and integration of that software upgrade.</a:t>
            </a:r>
            <a:endParaRPr lang="en-US" dirty="0" smtClean="0"/>
          </a:p>
          <a:p>
            <a:pPr lvl="0"/>
            <a:r>
              <a:rPr lang="en-US" dirty="0" smtClean="0"/>
              <a:t>Finally, this is one aspect</a:t>
            </a:r>
            <a:r>
              <a:rPr lang="en-US" baseline="0" dirty="0" smtClean="0"/>
              <a:t> to cloud-based selling principles that is not typically discussed.  And that is one of “ego” on the side of the decision maker. In other words, there are business owners, or departmental owners that have no interest in buying a service, because it takes away from their plans to building their own personal empire.  Their goals center around building large departments of staff, and responsibility.  It comes down to what I refer to as the three motivators of man:  Power, Wealth, and Fame.  This helps to build their empire (the power), and leverage within the organization, and this leads to fame and wealth.  A cloud-based service takes away from these goals, because it means less people in the department, and a perceived loss of control, as we discussed earlier.  A very good article recently released by Joe Robinson in the footer discusses this quite well.  Identifying and navigating around managers that has the ambition to build their own empire is very difficult.</a:t>
            </a:r>
            <a:endParaRPr lang="en-US" dirty="0" smtClean="0"/>
          </a:p>
        </p:txBody>
      </p:sp>
      <p:sp>
        <p:nvSpPr>
          <p:cNvPr id="4" name="Slide Number Placeholder 3"/>
          <p:cNvSpPr>
            <a:spLocks noGrp="1"/>
          </p:cNvSpPr>
          <p:nvPr>
            <p:ph type="sldNum" sz="quarter" idx="10"/>
          </p:nvPr>
        </p:nvSpPr>
        <p:spPr/>
        <p:txBody>
          <a:bodyPr/>
          <a:lstStyle/>
          <a:p>
            <a:fld id="{DD076A9B-7EFC-4D9F-9BF2-E762550033F8}" type="slidenum">
              <a:rPr lang="en-US" smtClean="0"/>
              <a:pPr/>
              <a:t>12</a:t>
            </a:fld>
            <a:endParaRPr lang="en-US" dirty="0"/>
          </a:p>
        </p:txBody>
      </p:sp>
    </p:spTree>
    <p:extLst>
      <p:ext uri="{BB962C8B-B14F-4D97-AF65-F5344CB8AC3E}">
        <p14:creationId xmlns:p14="http://schemas.microsoft.com/office/powerpoint/2010/main" val="2419071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01CAD30-07C1-4A6F-9701-5EEABBBFE763}" type="slidenum">
              <a:rPr lang="en-US" smtClean="0"/>
              <a:pPr>
                <a:defRPr/>
              </a:pPr>
              <a:t>2</a:t>
            </a:fld>
            <a:endParaRPr lang="en-US" dirty="0"/>
          </a:p>
        </p:txBody>
      </p:sp>
    </p:spTree>
    <p:extLst>
      <p:ext uri="{BB962C8B-B14F-4D97-AF65-F5344CB8AC3E}">
        <p14:creationId xmlns:p14="http://schemas.microsoft.com/office/powerpoint/2010/main" val="2639185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presentation is split into two parts.  In this part we would like to set the stage, by defining what we mean by Return on Investment. But, in order to discuss ROI, we need to also discuss Total Cost of Ownership, as the two are intertwined.  In the second part of the presentation we will then look at the ROI of cloud-based video services in general, and more specifically; video streaming, and Over the top services.</a:t>
            </a:r>
            <a:endParaRPr lang="en-US" dirty="0"/>
          </a:p>
        </p:txBody>
      </p:sp>
      <p:sp>
        <p:nvSpPr>
          <p:cNvPr id="4" name="Slide Number Placeholder 3"/>
          <p:cNvSpPr>
            <a:spLocks noGrp="1"/>
          </p:cNvSpPr>
          <p:nvPr>
            <p:ph type="sldNum" sz="quarter" idx="10"/>
          </p:nvPr>
        </p:nvSpPr>
        <p:spPr/>
        <p:txBody>
          <a:bodyPr/>
          <a:lstStyle/>
          <a:p>
            <a:fld id="{DD076A9B-7EFC-4D9F-9BF2-E762550033F8}" type="slidenum">
              <a:rPr lang="en-US" smtClean="0"/>
              <a:pPr/>
              <a:t>3</a:t>
            </a:fld>
            <a:endParaRPr lang="en-US" dirty="0"/>
          </a:p>
        </p:txBody>
      </p:sp>
    </p:spTree>
    <p:extLst>
      <p:ext uri="{BB962C8B-B14F-4D97-AF65-F5344CB8AC3E}">
        <p14:creationId xmlns:p14="http://schemas.microsoft.com/office/powerpoint/2010/main" val="63826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begin by</a:t>
            </a:r>
            <a:r>
              <a:rPr lang="en-US" baseline="0" dirty="0" smtClean="0"/>
              <a:t> first defining the difference between the ROI generated from Entertainment and the Enterprise market.  Getting a return on investment can mean different things to different people. Especially when viewed from the industry they come from, and more specifically, the role they play in that company.  When we talk about Enterprise, we’re referring here to Online Retails, Corporations, that are not necessarily selling video content to users, but rather, using that content to sell other products.</a:t>
            </a:r>
            <a:endParaRPr lang="en-US" dirty="0"/>
          </a:p>
        </p:txBody>
      </p:sp>
      <p:sp>
        <p:nvSpPr>
          <p:cNvPr id="4" name="Slide Number Placeholder 3"/>
          <p:cNvSpPr>
            <a:spLocks noGrp="1"/>
          </p:cNvSpPr>
          <p:nvPr>
            <p:ph type="sldNum" sz="quarter" idx="10"/>
          </p:nvPr>
        </p:nvSpPr>
        <p:spPr/>
        <p:txBody>
          <a:bodyPr/>
          <a:lstStyle/>
          <a:p>
            <a:fld id="{DD076A9B-7EFC-4D9F-9BF2-E762550033F8}" type="slidenum">
              <a:rPr lang="en-US" smtClean="0"/>
              <a:pPr/>
              <a:t>4</a:t>
            </a:fld>
            <a:endParaRPr lang="en-US" dirty="0"/>
          </a:p>
        </p:txBody>
      </p:sp>
    </p:spTree>
    <p:extLst>
      <p:ext uri="{BB962C8B-B14F-4D97-AF65-F5344CB8AC3E}">
        <p14:creationId xmlns:p14="http://schemas.microsoft.com/office/powerpoint/2010/main" val="4168446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our pursuit</a:t>
            </a:r>
            <a:r>
              <a:rPr lang="en-US" baseline="0" dirty="0" smtClean="0"/>
              <a:t> of defining “Return on Investment”, we need to look at ROI in the context of not only how a company makes money from their investment, but also how they save money as well.  In addition, we can look at ROI in how a company can save time, in the investment that they have made. This time savings can be achieved, for example, through new features and functionality, that improves workflow and streamlines processes.  So in the past, time may have been wasted in a broken workflow process, or no workflow existed at all, and a process needed to be established from scratch.  A new investment in infrastructure, allows staff to streamline their operations.  So an ROI is achieved not only in financial gain, but also in efficiency.  An ROI in the context of time would allow the company to focus on more strategic initiatives, an improvement in new features, and enhance their competitive position, for example.</a:t>
            </a:r>
            <a:endParaRPr lang="en-US" dirty="0"/>
          </a:p>
        </p:txBody>
      </p:sp>
      <p:sp>
        <p:nvSpPr>
          <p:cNvPr id="4" name="Slide Number Placeholder 3"/>
          <p:cNvSpPr>
            <a:spLocks noGrp="1"/>
          </p:cNvSpPr>
          <p:nvPr>
            <p:ph type="sldNum" sz="quarter" idx="10"/>
          </p:nvPr>
        </p:nvSpPr>
        <p:spPr/>
        <p:txBody>
          <a:bodyPr/>
          <a:lstStyle/>
          <a:p>
            <a:fld id="{DD076A9B-7EFC-4D9F-9BF2-E762550033F8}" type="slidenum">
              <a:rPr lang="en-US" smtClean="0"/>
              <a:pPr/>
              <a:t>5</a:t>
            </a:fld>
            <a:endParaRPr lang="en-US" dirty="0"/>
          </a:p>
        </p:txBody>
      </p:sp>
    </p:spTree>
    <p:extLst>
      <p:ext uri="{BB962C8B-B14F-4D97-AF65-F5344CB8AC3E}">
        <p14:creationId xmlns:p14="http://schemas.microsoft.com/office/powerpoint/2010/main" val="173626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two models</a:t>
            </a:r>
            <a:r>
              <a:rPr lang="en-US" baseline="0" dirty="0" smtClean="0"/>
              <a:t> we would like to look at is the “Build it Yourself” model, and “Utilizing a Cloud-based service”. </a:t>
            </a:r>
            <a:r>
              <a:rPr lang="en-US" dirty="0" smtClean="0"/>
              <a:t>This</a:t>
            </a:r>
            <a:r>
              <a:rPr lang="en-US" baseline="0" dirty="0" smtClean="0"/>
              <a:t> slide speaks to the direct link between ROI and Total Cost of Ownership.  In both cases the effort is still in purchasing, integrating and operating the new investment, but how this is accomplished is radically different between these two models.  When you build it yourself, then typically this is an investment in hardware and software. But a cloud-based service is essentially purchasing a service level agreement.  On the HW &amp; SW side, you’re buying something you can touch. But on the SLA side, you’re not necessarily going to get a package in the post, once you make your purchase.</a:t>
            </a:r>
            <a:endParaRPr lang="en-US" dirty="0"/>
          </a:p>
        </p:txBody>
      </p:sp>
      <p:sp>
        <p:nvSpPr>
          <p:cNvPr id="4" name="Slide Number Placeholder 3"/>
          <p:cNvSpPr>
            <a:spLocks noGrp="1"/>
          </p:cNvSpPr>
          <p:nvPr>
            <p:ph type="sldNum" sz="quarter" idx="10"/>
          </p:nvPr>
        </p:nvSpPr>
        <p:spPr/>
        <p:txBody>
          <a:bodyPr/>
          <a:lstStyle/>
          <a:p>
            <a:fld id="{DD076A9B-7EFC-4D9F-9BF2-E762550033F8}" type="slidenum">
              <a:rPr lang="en-US" smtClean="0"/>
              <a:pPr/>
              <a:t>6</a:t>
            </a:fld>
            <a:endParaRPr lang="en-US" dirty="0"/>
          </a:p>
        </p:txBody>
      </p:sp>
    </p:spTree>
    <p:extLst>
      <p:ext uri="{BB962C8B-B14F-4D97-AF65-F5344CB8AC3E}">
        <p14:creationId xmlns:p14="http://schemas.microsoft.com/office/powerpoint/2010/main" val="1115197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brings us to the next slide, in looking at the Total Cost of Ownership aspect of a video streaming service.</a:t>
            </a:r>
            <a:endParaRPr lang="en-US" dirty="0" smtClean="0"/>
          </a:p>
          <a:p>
            <a:endParaRPr lang="en-US" dirty="0" smtClean="0"/>
          </a:p>
          <a:p>
            <a:r>
              <a:rPr lang="en-US" dirty="0" smtClean="0"/>
              <a:t>To</a:t>
            </a:r>
            <a:r>
              <a:rPr lang="en-US" baseline="0" dirty="0" smtClean="0"/>
              <a:t> better understand TCO we can look at video streaming in these five pillars:  Creating content, contributing that content to the platform we are using.  Then we manage that content.  In this management pillar there are several modules: One is for the dashboard, which gives us a window into the activities of the service we are running.  We also need to manage our clients: CRM – or client relationship management. We need to manage our assets – MAM – or Media asset management.  In the IT industry we refer to this as our CMS, or content management system. In the media and entertainment world we call it our media asset manager.  Next we have our payment platform.  Here we manage our advertising activities, and any other asset monetization models such as Transaction video on demand (TVoD), Subscription VoD, or Advertising (AVoD).  We also have to have a separate module responsible for content protection. Here sits not just DRM – digital rights management – but we need to protect our content through authentication of users, encryption of content while at rest, vs. in motion (i.e. when we send the video over the internet to the subscriber).  Last but not least we have a recommendation engine.  These are feature enhancements which serve to generate a higher Average Revenue Per User (APRU), and enhance the client experience by making it more personal.  In the delivery pillar we have our content delivery network, which connects the back-end hosting to the subscriber residing somewhere on the internet.  The subscriber sits in our fifth pillar which we call “Consumption”.  Here sits many multiscreens – TV, Computers, Mobiles, Tablets.  But also consists of gaming consoles, set top boxes, and connected devices such as Blu-ray players.</a:t>
            </a:r>
          </a:p>
          <a:p>
            <a:endParaRPr lang="en-US" baseline="0" dirty="0" smtClean="0"/>
          </a:p>
          <a:p>
            <a:r>
              <a:rPr lang="en-US" baseline="0" dirty="0" smtClean="0"/>
              <a:t>Each of these pillars have a combination of people, process and technology, which represent the total cost of ownership of the platform – whether it is in-house, or in the cloud.  Part of a client’s decision process is to decide if they want to have everything reside in their premises.  Or if they want it to reside in the cloud.  Or to have a hybrid approach, and choose some modules to sit in their premises, while others would be managed in the cloud.</a:t>
            </a:r>
          </a:p>
        </p:txBody>
      </p:sp>
      <p:sp>
        <p:nvSpPr>
          <p:cNvPr id="4" name="Slide Number Placeholder 3"/>
          <p:cNvSpPr>
            <a:spLocks noGrp="1"/>
          </p:cNvSpPr>
          <p:nvPr>
            <p:ph type="sldNum" sz="quarter" idx="10"/>
          </p:nvPr>
        </p:nvSpPr>
        <p:spPr/>
        <p:txBody>
          <a:bodyPr/>
          <a:lstStyle/>
          <a:p>
            <a:fld id="{DD076A9B-7EFC-4D9F-9BF2-E762550033F8}" type="slidenum">
              <a:rPr lang="en-US" smtClean="0"/>
              <a:pPr/>
              <a:t>7</a:t>
            </a:fld>
            <a:endParaRPr lang="en-US" dirty="0"/>
          </a:p>
        </p:txBody>
      </p:sp>
    </p:spTree>
    <p:extLst>
      <p:ext uri="{BB962C8B-B14F-4D97-AF65-F5344CB8AC3E}">
        <p14:creationId xmlns:p14="http://schemas.microsoft.com/office/powerpoint/2010/main" val="2337349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the spirit of hidden costs, we can take this discussion to the next level.  Here we want to discuss the overhead associated with protecting the companies brand, data, and liability.  It leads into the “what if?” scenarios, in protecting the infrastructure.  Such as “In the event of a disaster, how will our brand be effected?  How will our data be affected? How liable are you in the case of a breach?”</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Next is content resilience.  In other words, maintaining the stability of the service through redundancy, high availability, and disaster recovery.  This leads to security – making sure that while the data is sitting in the database, it is being protected from disaster, or theft, or hackers.  And while the data is in motion – i.e. being delivered to the subscriber, that it is protected from theft, piracy, and that the quality of video experience is maintained through features such as adaptive bitrate (ABR).</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Finally, a relatively minor component, but still worth mentioning is legal.  One is in the negotiation of the content rights, and ensuring they are enforced through the contractual use of the content, as well as subscriber agreements – and this leads to liability as well.</a:t>
            </a:r>
            <a:endParaRPr lang="en-US" dirty="0" smtClean="0"/>
          </a:p>
        </p:txBody>
      </p:sp>
      <p:sp>
        <p:nvSpPr>
          <p:cNvPr id="4" name="Slide Number Placeholder 3"/>
          <p:cNvSpPr>
            <a:spLocks noGrp="1"/>
          </p:cNvSpPr>
          <p:nvPr>
            <p:ph type="sldNum" sz="quarter" idx="10"/>
          </p:nvPr>
        </p:nvSpPr>
        <p:spPr/>
        <p:txBody>
          <a:bodyPr/>
          <a:lstStyle/>
          <a:p>
            <a:fld id="{DD076A9B-7EFC-4D9F-9BF2-E762550033F8}" type="slidenum">
              <a:rPr lang="en-US" smtClean="0"/>
              <a:pPr/>
              <a:t>8</a:t>
            </a:fld>
            <a:endParaRPr lang="en-US" dirty="0"/>
          </a:p>
        </p:txBody>
      </p:sp>
    </p:spTree>
    <p:extLst>
      <p:ext uri="{BB962C8B-B14F-4D97-AF65-F5344CB8AC3E}">
        <p14:creationId xmlns:p14="http://schemas.microsoft.com/office/powerpoint/2010/main" val="1847669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a:t>
            </a:r>
            <a:r>
              <a:rPr lang="en-US" baseline="0" dirty="0" smtClean="0"/>
              <a:t> a few services that are all considered quite mainstream, when discussing cloud services.  Salesforce.com was founded in 1999, and has since become a SaaS powerhouse with 2014 revenues of 4billion US$ and a market cap of around 33billion US$. In the last decade several companies have grown their brand presence in Storage, Gaming, Music, and Messaging.  Even Microsoft finally gave in and launched their Office 365 service in June 2011.</a:t>
            </a:r>
            <a:endParaRPr lang="en-US" dirty="0"/>
          </a:p>
        </p:txBody>
      </p:sp>
      <p:sp>
        <p:nvSpPr>
          <p:cNvPr id="4" name="Slide Number Placeholder 3"/>
          <p:cNvSpPr>
            <a:spLocks noGrp="1"/>
          </p:cNvSpPr>
          <p:nvPr>
            <p:ph type="sldNum" sz="quarter" idx="10"/>
          </p:nvPr>
        </p:nvSpPr>
        <p:spPr/>
        <p:txBody>
          <a:bodyPr/>
          <a:lstStyle/>
          <a:p>
            <a:fld id="{DD076A9B-7EFC-4D9F-9BF2-E762550033F8}" type="slidenum">
              <a:rPr lang="en-US" smtClean="0"/>
              <a:pPr/>
              <a:t>9</a:t>
            </a:fld>
            <a:endParaRPr lang="en-US" dirty="0"/>
          </a:p>
        </p:txBody>
      </p:sp>
    </p:spTree>
    <p:extLst>
      <p:ext uri="{BB962C8B-B14F-4D97-AF65-F5344CB8AC3E}">
        <p14:creationId xmlns:p14="http://schemas.microsoft.com/office/powerpoint/2010/main" val="23608667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9" name="Rectangle 8"/>
          <p:cNvSpPr/>
          <p:nvPr/>
        </p:nvSpPr>
        <p:spPr>
          <a:xfrm>
            <a:off x="0" y="0"/>
            <a:ext cx="9155054" cy="5143500"/>
          </a:xfrm>
          <a:prstGeom prst="rect">
            <a:avLst/>
          </a:prstGeom>
          <a:solidFill>
            <a:srgbClr val="DBEEF4"/>
          </a:solidFill>
          <a:ln>
            <a:noFill/>
          </a:ln>
        </p:spPr>
        <p:txBody>
          <a:bodyPr vert="vert270" wrap="square" lIns="0" tIns="0" rIns="0" bIns="0" rtlCol="0" anchor="ctr">
            <a:noAutofit/>
          </a:bodyPr>
          <a:lstStyle/>
          <a:p>
            <a:pPr algn="ctr">
              <a:lnSpc>
                <a:spcPct val="90000"/>
              </a:lnSpc>
            </a:pPr>
            <a:endParaRPr lang="en-US" sz="4800" b="0" i="0" dirty="0" smtClean="0">
              <a:ln w="18415" cmpd="sng">
                <a:solidFill>
                  <a:srgbClr val="FFFFFF"/>
                </a:solidFill>
                <a:prstDash val="solid"/>
              </a:ln>
              <a:solidFill>
                <a:srgbClr val="FFFFFF"/>
              </a:solidFill>
              <a:effectLst>
                <a:innerShdw blurRad="63500" dist="50800" dir="2700000">
                  <a:prstClr val="black">
                    <a:alpha val="50000"/>
                  </a:prstClr>
                </a:innerShdw>
              </a:effectLst>
              <a:latin typeface="Arial Unicode MS" pitchFamily="34" charset="-128"/>
              <a:ea typeface="Segoe UI" pitchFamily="34" charset="0"/>
              <a:cs typeface="Arial" pitchFamily="34" charset="0"/>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66750" y="0"/>
            <a:ext cx="3580331" cy="51435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71922" y="1785204"/>
            <a:ext cx="7864007" cy="4707632"/>
          </a:xfrm>
          <a:prstGeom prst="rect">
            <a:avLst/>
          </a:prstGeom>
        </p:spPr>
      </p:pic>
      <p:sp>
        <p:nvSpPr>
          <p:cNvPr id="4678664" name="Rectangle 8" descr="dark-metal-texture black cropped"/>
          <p:cNvSpPr>
            <a:spLocks noGrp="1" noChangeArrowheads="1"/>
          </p:cNvSpPr>
          <p:nvPr>
            <p:ph type="ctrTitle"/>
          </p:nvPr>
        </p:nvSpPr>
        <p:spPr>
          <a:xfrm>
            <a:off x="897478" y="238125"/>
            <a:ext cx="3046611" cy="2591702"/>
          </a:xfr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0" tIns="36000" rIns="0" bIns="36000" numCol="1" anchor="b" anchorCtr="0" compatLnSpc="1">
            <a:normAutofit/>
          </a:bodyPr>
          <a:lstStyle>
            <a:lvl1pPr algn="r">
              <a:lnSpc>
                <a:spcPct val="72000"/>
              </a:lnSpc>
              <a:defRPr lang="en-GB" b="1" spc="-160" baseline="0" noProof="0" dirty="0" smtClean="0">
                <a:solidFill>
                  <a:schemeClr val="bg1"/>
                </a:solidFill>
                <a:effectLst>
                  <a:innerShdw blurRad="63500" dist="50800" dir="13500000">
                    <a:prstClr val="black">
                      <a:alpha val="50000"/>
                    </a:prstClr>
                  </a:innerShdw>
                </a:effectLst>
                <a:latin typeface="Calibri" panose="020F0502020204030204" pitchFamily="34" charset="0"/>
              </a:defRPr>
            </a:lvl1pPr>
          </a:lstStyle>
          <a:p>
            <a:pPr lvl="0">
              <a:lnSpc>
                <a:spcPct val="76000"/>
              </a:lnSpc>
            </a:pPr>
            <a:r>
              <a:rPr lang="en-US" noProof="0" dirty="0" smtClean="0"/>
              <a:t>Click to edit Master title style</a:t>
            </a:r>
            <a:endParaRPr lang="en-GB" noProof="0" dirty="0" smtClean="0"/>
          </a:p>
        </p:txBody>
      </p:sp>
      <p:cxnSp>
        <p:nvCxnSpPr>
          <p:cNvPr id="3" name="Straight Connector 2"/>
          <p:cNvCxnSpPr/>
          <p:nvPr/>
        </p:nvCxnSpPr>
        <p:spPr>
          <a:xfrm>
            <a:off x="903626" y="2975356"/>
            <a:ext cx="3040463" cy="0"/>
          </a:xfrm>
          <a:prstGeom prst="line">
            <a:avLst/>
          </a:prstGeom>
          <a:ln w="3175">
            <a:solidFill>
              <a:schemeClr val="bg1"/>
            </a:solidFill>
            <a:tailEnd type="none" w="sm" len="med"/>
          </a:ln>
          <a:effectLst/>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11379" y="4163232"/>
            <a:ext cx="126106" cy="150301"/>
          </a:xfrm>
          <a:prstGeom prst="rect">
            <a:avLst/>
          </a:prstGeom>
        </p:spPr>
      </p:pic>
      <p:pic>
        <p:nvPicPr>
          <p:cNvPr id="28" name="Picture 2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05736" y="4369118"/>
            <a:ext cx="137392" cy="145919"/>
          </a:xfrm>
          <a:prstGeom prst="rect">
            <a:avLst/>
          </a:prstGeom>
        </p:spPr>
      </p:pic>
      <p:pic>
        <p:nvPicPr>
          <p:cNvPr id="29" name="Picture 2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005175" y="4590763"/>
            <a:ext cx="138517" cy="147512"/>
          </a:xfrm>
          <a:prstGeom prst="rect">
            <a:avLst/>
          </a:prstGeom>
        </p:spPr>
      </p:pic>
      <p:sp>
        <p:nvSpPr>
          <p:cNvPr id="31" name="Subtitle 5"/>
          <p:cNvSpPr txBox="1">
            <a:spLocks/>
          </p:cNvSpPr>
          <p:nvPr/>
        </p:nvSpPr>
        <p:spPr bwMode="auto">
          <a:xfrm>
            <a:off x="904875" y="3073167"/>
            <a:ext cx="3039214" cy="1720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000" rIns="0" bIns="36000" numCol="1" anchor="t" anchorCtr="0" compatLnSpc="1">
            <a:prstTxWarp prst="textNoShape">
              <a:avLst/>
            </a:prstTxWarp>
            <a:noAutofit/>
          </a:bodyPr>
          <a:lstStyle>
            <a:lvl1pPr algn="r" rtl="0" eaLnBrk="1" fontAlgn="base" hangingPunct="1">
              <a:lnSpc>
                <a:spcPct val="84000"/>
              </a:lnSpc>
              <a:spcBef>
                <a:spcPts val="0"/>
              </a:spcBef>
              <a:spcAft>
                <a:spcPct val="0"/>
              </a:spcAft>
              <a:defRPr lang="en-GB" sz="1600" b="0" kern="1200" cap="none" spc="-80" baseline="0" dirty="0" smtClean="0">
                <a:ln>
                  <a:noFill/>
                </a:ln>
                <a:solidFill>
                  <a:schemeClr val="bg1"/>
                </a:solidFill>
                <a:effectLst/>
                <a:latin typeface="+mj-lt"/>
                <a:ea typeface="Segoe UI" pitchFamily="34" charset="0"/>
                <a:cs typeface="Arial Unicode MS" pitchFamily="34" charset="-128"/>
              </a:defRPr>
            </a:lvl1pPr>
            <a:lvl2pPr marL="180975" indent="-179388" algn="l" rtl="0" eaLnBrk="1" fontAlgn="base" hangingPunct="1">
              <a:lnSpc>
                <a:spcPct val="84000"/>
              </a:lnSpc>
              <a:spcBef>
                <a:spcPct val="10000"/>
              </a:spcBef>
              <a:spcAft>
                <a:spcPct val="0"/>
              </a:spcAft>
              <a:buClr>
                <a:schemeClr val="accent5">
                  <a:lumMod val="75000"/>
                </a:schemeClr>
              </a:buClr>
              <a:buFont typeface="Arial" pitchFamily="34" charset="0"/>
              <a:buChar char="•"/>
              <a:defRPr lang="en-GB" sz="2200" b="0" cap="none" spc="-51" baseline="0" dirty="0" smtClean="0">
                <a:ln>
                  <a:noFill/>
                </a:ln>
                <a:solidFill>
                  <a:schemeClr val="accent5">
                    <a:lumMod val="75000"/>
                  </a:schemeClr>
                </a:solidFill>
                <a:effectLst/>
                <a:latin typeface="+mj-lt"/>
                <a:ea typeface="Segoe UI" pitchFamily="34" charset="0"/>
                <a:cs typeface="Arial Unicode MS" pitchFamily="34" charset="-128"/>
              </a:defRPr>
            </a:lvl2pPr>
            <a:lvl3pPr marL="361950" indent="-180975" algn="l" rtl="0" eaLnBrk="1" fontAlgn="base" hangingPunct="1">
              <a:lnSpc>
                <a:spcPct val="84000"/>
              </a:lnSpc>
              <a:spcBef>
                <a:spcPct val="10000"/>
              </a:spcBef>
              <a:spcAft>
                <a:spcPct val="0"/>
              </a:spcAft>
              <a:buClr>
                <a:schemeClr val="tx1">
                  <a:lumMod val="50000"/>
                  <a:lumOff val="50000"/>
                </a:schemeClr>
              </a:buClr>
              <a:buSzPct val="80000"/>
              <a:buFont typeface="Wingdings" pitchFamily="2" charset="2"/>
              <a:buChar char="§"/>
              <a:defRPr lang="en-GB" sz="2000" b="0" cap="none" spc="-34" baseline="0" dirty="0" smtClean="0">
                <a:ln>
                  <a:noFill/>
                </a:ln>
                <a:solidFill>
                  <a:schemeClr val="bg1">
                    <a:lumMod val="50000"/>
                  </a:schemeClr>
                </a:solidFill>
                <a:effectLst/>
                <a:latin typeface="+mj-lt"/>
                <a:ea typeface="Segoe UI" pitchFamily="34" charset="0"/>
                <a:cs typeface="Arial Unicode MS" pitchFamily="34" charset="-128"/>
              </a:defRPr>
            </a:lvl3pPr>
            <a:lvl4pPr marL="611496" indent="-170461" algn="l" rtl="0" eaLnBrk="1" fontAlgn="base" hangingPunct="1">
              <a:lnSpc>
                <a:spcPct val="80000"/>
              </a:lnSpc>
              <a:spcBef>
                <a:spcPct val="0"/>
              </a:spcBef>
              <a:spcAft>
                <a:spcPct val="0"/>
              </a:spcAft>
              <a:buFont typeface="Arial" pitchFamily="34" charset="0"/>
              <a:buChar char="·"/>
              <a:defRPr sz="1400">
                <a:solidFill>
                  <a:schemeClr val="tx1"/>
                </a:solidFill>
                <a:latin typeface="+mn-lt"/>
              </a:defRPr>
            </a:lvl4pPr>
            <a:lvl5pPr marL="807662" indent="-194813" algn="l" rtl="0" eaLnBrk="1" fontAlgn="base" hangingPunct="1">
              <a:lnSpc>
                <a:spcPct val="80000"/>
              </a:lnSpc>
              <a:spcBef>
                <a:spcPct val="0"/>
              </a:spcBef>
              <a:spcAft>
                <a:spcPct val="0"/>
              </a:spcAft>
              <a:buSzPct val="50000"/>
              <a:buFont typeface="Arial" pitchFamily="34" charset="0"/>
              <a:buChar char="·"/>
              <a:defRPr sz="1400">
                <a:solidFill>
                  <a:schemeClr val="tx1"/>
                </a:solidFill>
                <a:latin typeface="+mn-lt"/>
              </a:defRPr>
            </a:lvl5pPr>
            <a:lvl6pPr marL="2142942" indent="-194813" algn="l" rtl="0" eaLnBrk="1" fontAlgn="base" hangingPunct="1">
              <a:spcBef>
                <a:spcPct val="20000"/>
              </a:spcBef>
              <a:spcAft>
                <a:spcPct val="0"/>
              </a:spcAft>
              <a:buChar char="»"/>
              <a:defRPr sz="1400">
                <a:solidFill>
                  <a:srgbClr val="0F4DBC"/>
                </a:solidFill>
                <a:latin typeface="+mn-lt"/>
              </a:defRPr>
            </a:lvl6pPr>
            <a:lvl7pPr marL="2532568" indent="-194813" algn="l" rtl="0" eaLnBrk="1" fontAlgn="base" hangingPunct="1">
              <a:spcBef>
                <a:spcPct val="20000"/>
              </a:spcBef>
              <a:spcAft>
                <a:spcPct val="0"/>
              </a:spcAft>
              <a:buChar char="»"/>
              <a:defRPr sz="1400">
                <a:solidFill>
                  <a:srgbClr val="0F4DBC"/>
                </a:solidFill>
                <a:latin typeface="+mn-lt"/>
              </a:defRPr>
            </a:lvl7pPr>
            <a:lvl8pPr marL="2922194" indent="-194813" algn="l" rtl="0" eaLnBrk="1" fontAlgn="base" hangingPunct="1">
              <a:spcBef>
                <a:spcPct val="20000"/>
              </a:spcBef>
              <a:spcAft>
                <a:spcPct val="0"/>
              </a:spcAft>
              <a:buChar char="»"/>
              <a:defRPr sz="1400">
                <a:solidFill>
                  <a:srgbClr val="0F4DBC"/>
                </a:solidFill>
                <a:latin typeface="+mn-lt"/>
              </a:defRPr>
            </a:lvl8pPr>
            <a:lvl9pPr marL="3311820" indent="-194813" algn="l" rtl="0" eaLnBrk="1" fontAlgn="base" hangingPunct="1">
              <a:spcBef>
                <a:spcPct val="20000"/>
              </a:spcBef>
              <a:spcAft>
                <a:spcPct val="0"/>
              </a:spcAft>
              <a:buChar char="»"/>
              <a:defRPr sz="1400">
                <a:solidFill>
                  <a:srgbClr val="0F4DBC"/>
                </a:solidFill>
                <a:latin typeface="+mn-lt"/>
              </a:defRPr>
            </a:lvl9pPr>
          </a:lstStyle>
          <a:p>
            <a:r>
              <a:rPr lang="en-US" dirty="0" smtClean="0">
                <a:latin typeface="Calibri" panose="020F0502020204030204" pitchFamily="34" charset="0"/>
              </a:rPr>
              <a:t>Gabriel Dusil</a:t>
            </a:r>
          </a:p>
          <a:p>
            <a:r>
              <a:rPr lang="en-US" dirty="0" smtClean="0">
                <a:solidFill>
                  <a:schemeClr val="accent5">
                    <a:lumMod val="40000"/>
                    <a:lumOff val="60000"/>
                  </a:schemeClr>
                </a:solidFill>
                <a:latin typeface="Calibri" panose="020F0502020204030204" pitchFamily="34" charset="0"/>
              </a:rPr>
              <a:t>Chief Marketing &amp;</a:t>
            </a:r>
            <a:br>
              <a:rPr lang="en-US" dirty="0" smtClean="0">
                <a:solidFill>
                  <a:schemeClr val="accent5">
                    <a:lumMod val="40000"/>
                    <a:lumOff val="60000"/>
                  </a:schemeClr>
                </a:solidFill>
                <a:latin typeface="Calibri" panose="020F0502020204030204" pitchFamily="34" charset="0"/>
              </a:rPr>
            </a:br>
            <a:r>
              <a:rPr lang="en-US" dirty="0" smtClean="0">
                <a:solidFill>
                  <a:schemeClr val="accent5">
                    <a:lumMod val="40000"/>
                    <a:lumOff val="60000"/>
                  </a:schemeClr>
                </a:solidFill>
                <a:latin typeface="Calibri" panose="020F0502020204030204" pitchFamily="34" charset="0"/>
              </a:rPr>
              <a:t>Corporate Strategy Officer</a:t>
            </a:r>
          </a:p>
          <a:p>
            <a:r>
              <a:rPr lang="en-US" dirty="0" smtClean="0">
                <a:solidFill>
                  <a:schemeClr val="accent5">
                    <a:lumMod val="40000"/>
                    <a:lumOff val="60000"/>
                  </a:schemeClr>
                </a:solidFill>
                <a:latin typeface="Calibri" panose="020F0502020204030204" pitchFamily="34" charset="0"/>
              </a:rPr>
              <a:t>Visual Unity</a:t>
            </a:r>
            <a:r>
              <a:rPr lang="en-US" baseline="0" dirty="0" smtClean="0">
                <a:solidFill>
                  <a:schemeClr val="accent5">
                    <a:lumMod val="40000"/>
                    <a:lumOff val="60000"/>
                  </a:schemeClr>
                </a:solidFill>
                <a:latin typeface="Calibri" panose="020F0502020204030204" pitchFamily="34" charset="0"/>
              </a:rPr>
              <a:t> Global a.s.</a:t>
            </a:r>
            <a:endParaRPr lang="en-US" dirty="0" smtClean="0">
              <a:solidFill>
                <a:schemeClr val="accent5">
                  <a:lumMod val="40000"/>
                  <a:lumOff val="60000"/>
                </a:schemeClr>
              </a:solidFill>
              <a:latin typeface="Calibri" panose="020F0502020204030204" pitchFamily="34" charset="0"/>
            </a:endParaRPr>
          </a:p>
          <a:p>
            <a:endParaRPr lang="en-US" dirty="0" smtClean="0">
              <a:solidFill>
                <a:schemeClr val="accent5">
                  <a:lumMod val="40000"/>
                  <a:lumOff val="60000"/>
                </a:schemeClr>
              </a:solidFill>
              <a:latin typeface="Calibri" panose="020F0502020204030204" pitchFamily="34" charset="0"/>
            </a:endParaRPr>
          </a:p>
          <a:p>
            <a:r>
              <a:rPr lang="en-US" dirty="0" smtClean="0">
                <a:latin typeface="Calibri" panose="020F0502020204030204" pitchFamily="34" charset="0"/>
              </a:rPr>
              <a:t>www.linkedin.com/in/gabrieldusil</a:t>
            </a:r>
            <a:br>
              <a:rPr lang="en-US" dirty="0" smtClean="0">
                <a:latin typeface="Calibri" panose="020F0502020204030204" pitchFamily="34" charset="0"/>
              </a:rPr>
            </a:br>
            <a:r>
              <a:rPr lang="en-US" dirty="0" smtClean="0">
                <a:latin typeface="Calibri" panose="020F0502020204030204" pitchFamily="34" charset="0"/>
              </a:rPr>
              <a:t>www.dusil.com</a:t>
            </a:r>
            <a:endParaRPr lang="en-US" dirty="0" smtClean="0">
              <a:solidFill>
                <a:schemeClr val="accent5">
                  <a:lumMod val="75000"/>
                </a:schemeClr>
              </a:solidFill>
              <a:latin typeface="Calibri" panose="020F0502020204030204" pitchFamily="34" charset="0"/>
            </a:endParaRPr>
          </a:p>
          <a:p>
            <a:r>
              <a:rPr lang="en-US" dirty="0" smtClean="0">
                <a:latin typeface="Calibri" panose="020F0502020204030204" pitchFamily="34" charset="0"/>
              </a:rPr>
              <a:t>gabriel@dusil.com</a:t>
            </a:r>
            <a:endParaRPr lang="en-US" dirty="0">
              <a:solidFill>
                <a:schemeClr val="accent5">
                  <a:lumMod val="75000"/>
                </a:schemeClr>
              </a:solidFill>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248472" y="209997"/>
            <a:ext cx="8624596" cy="486000"/>
          </a:xfr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0" tIns="38963" rIns="77925" bIns="38963" numCol="1" anchor="t" anchorCtr="0" compatLnSpc="1">
            <a:noAutofit/>
          </a:bodyPr>
          <a:lstStyle>
            <a:lvl1pPr>
              <a:defRPr lang="en-US" dirty="0">
                <a:effectLst>
                  <a:innerShdw blurRad="50800" dist="50800" dir="13500000">
                    <a:schemeClr val="tx1">
                      <a:alpha val="80000"/>
                    </a:schemeClr>
                  </a:innerShdw>
                  <a:reflection stA="20000" endPos="30000" dist="25400" dir="5400000" sy="-100000" algn="bl" rotWithShape="0"/>
                </a:effectLst>
              </a:defRPr>
            </a:lvl1pPr>
          </a:lstStyle>
          <a:p>
            <a:pPr lvl="0">
              <a:tabLst>
                <a:tab pos="2062163" algn="ctr"/>
                <a:tab pos="6453188" algn="ctr"/>
              </a:tabLst>
            </a:pPr>
            <a:r>
              <a:rPr lang="en-US" dirty="0" smtClean="0"/>
              <a:t>Click to edit Master title style</a:t>
            </a:r>
            <a:endParaRPr lang="en-US" dirty="0"/>
          </a:p>
        </p:txBody>
      </p:sp>
      <p:sp>
        <p:nvSpPr>
          <p:cNvPr id="3" name="Content Placeholder 2"/>
          <p:cNvSpPr>
            <a:spLocks noGrp="1"/>
          </p:cNvSpPr>
          <p:nvPr>
            <p:ph idx="1"/>
          </p:nvPr>
        </p:nvSpPr>
        <p:spPr>
          <a:xfrm>
            <a:off x="248470" y="901797"/>
            <a:ext cx="8624598" cy="365919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8963" rIns="77925" bIns="38963" numCol="1" anchor="t" anchorCtr="0" compatLnSpc="1">
            <a:prstTxWarp prst="textNoShape">
              <a:avLst/>
            </a:prstTxWarp>
            <a:noAutofit/>
          </a:bodyPr>
          <a:lstStyle>
            <a:lvl1pPr>
              <a:defRPr lang="en-US" dirty="0" smtClean="0"/>
            </a:lvl1pPr>
            <a:lvl2pPr>
              <a:defRPr lang="en-US" dirty="0" smtClean="0"/>
            </a:lvl2pPr>
            <a:lvl3pPr>
              <a:defRPr lang="en-US" dirty="0" smtClean="0"/>
            </a:lvl3pPr>
          </a:lstStyle>
          <a:p>
            <a:pPr lvl="0">
              <a:lnSpc>
                <a:spcPct val="78000"/>
              </a:lnSpc>
            </a:pPr>
            <a:r>
              <a:rPr lang="en-US" dirty="0" smtClean="0"/>
              <a:t>Click to edit Master text styles</a:t>
            </a:r>
          </a:p>
          <a:p>
            <a:pPr lvl="1">
              <a:lnSpc>
                <a:spcPct val="78000"/>
              </a:lnSpc>
              <a:spcBef>
                <a:spcPts val="0"/>
              </a:spcBef>
            </a:pPr>
            <a:r>
              <a:rPr lang="en-US" dirty="0" smtClean="0"/>
              <a:t>Second level</a:t>
            </a:r>
          </a:p>
          <a:p>
            <a:pPr lvl="2">
              <a:lnSpc>
                <a:spcPct val="78000"/>
              </a:lnSpc>
            </a:pPr>
            <a:r>
              <a:rPr lang="en-US" dirty="0" smtClean="0"/>
              <a:t>Third level</a:t>
            </a:r>
          </a:p>
        </p:txBody>
      </p:sp>
    </p:spTree>
    <p:extLst>
      <p:ext uri="{BB962C8B-B14F-4D97-AF65-F5344CB8AC3E}">
        <p14:creationId xmlns:p14="http://schemas.microsoft.com/office/powerpoint/2010/main" val="39228818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43236" y="212163"/>
            <a:ext cx="8629831" cy="486000"/>
          </a:xfr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0" tIns="38963" rIns="77925" bIns="38963" numCol="1" anchor="t" anchorCtr="0" compatLnSpc="1">
            <a:noAutofit/>
          </a:bodyPr>
          <a:lstStyle>
            <a:lvl1pPr>
              <a:defRPr lang="en-US" sz="4000" kern="1200" spc="-160" baseline="0" dirty="0">
                <a:effectLst>
                  <a:innerShdw blurRad="50800" dist="50800" dir="13500000">
                    <a:schemeClr val="tx1">
                      <a:alpha val="80000"/>
                    </a:schemeClr>
                  </a:innerShdw>
                  <a:reflection stA="20000" endPos="30000" dist="25400" dir="5400000" sy="-100000" algn="bl" rotWithShape="0"/>
                </a:effectLst>
              </a:defRPr>
            </a:lvl1pPr>
          </a:lstStyle>
          <a:p>
            <a:pPr lvl="0">
              <a:tabLst>
                <a:tab pos="2062163" algn="ctr"/>
                <a:tab pos="6453188" algn="ctr"/>
              </a:tabLst>
            </a:pPr>
            <a:r>
              <a:rPr lang="en-US" dirty="0" smtClean="0"/>
              <a:t>Click to edit Master title style</a:t>
            </a:r>
            <a:endParaRPr lang="en-US" dirty="0"/>
          </a:p>
        </p:txBody>
      </p:sp>
      <p:sp>
        <p:nvSpPr>
          <p:cNvPr id="3" name="Content Placeholder 2"/>
          <p:cNvSpPr>
            <a:spLocks noGrp="1"/>
          </p:cNvSpPr>
          <p:nvPr>
            <p:ph sz="half" idx="1"/>
          </p:nvPr>
        </p:nvSpPr>
        <p:spPr>
          <a:xfrm>
            <a:off x="246922" y="903767"/>
            <a:ext cx="4186855" cy="372538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8963" rIns="77925" bIns="38963" numCol="1" anchor="t" anchorCtr="0" compatLnSpc="1">
            <a:prstTxWarp prst="textNoShape">
              <a:avLst/>
            </a:prstTxWarp>
            <a:noAutofit/>
          </a:bodyPr>
          <a:lstStyle>
            <a:lvl1pPr>
              <a:defRPr lang="en-US" dirty="0" smtClean="0"/>
            </a:lvl1pPr>
            <a:lvl2pPr marL="180975" indent="-179388">
              <a:buFont typeface="Wingdings" panose="05000000000000000000" pitchFamily="2" charset="2"/>
              <a:buChar char=""/>
              <a:defRPr lang="en-US" dirty="0" smtClean="0"/>
            </a:lvl2pPr>
            <a:lvl3pPr>
              <a:defRPr lang="en-US" dirty="0" smtClean="0"/>
            </a:lvl3pPr>
          </a:lstStyle>
          <a:p>
            <a:pPr lvl="0">
              <a:lnSpc>
                <a:spcPct val="78000"/>
              </a:lnSpc>
            </a:pPr>
            <a:r>
              <a:rPr lang="en-US" dirty="0" smtClean="0"/>
              <a:t>Click to edit Master text styles</a:t>
            </a:r>
          </a:p>
          <a:p>
            <a:pPr lvl="1">
              <a:lnSpc>
                <a:spcPct val="78000"/>
              </a:lnSpc>
              <a:spcBef>
                <a:spcPts val="0"/>
              </a:spcBef>
            </a:pPr>
            <a:r>
              <a:rPr lang="en-US" dirty="0" smtClean="0"/>
              <a:t>Second level</a:t>
            </a:r>
          </a:p>
          <a:p>
            <a:pPr lvl="2">
              <a:lnSpc>
                <a:spcPct val="78000"/>
              </a:lnSpc>
            </a:pPr>
            <a:r>
              <a:rPr lang="en-US" dirty="0" smtClean="0"/>
              <a:t>Third level</a:t>
            </a:r>
          </a:p>
        </p:txBody>
      </p:sp>
      <p:sp>
        <p:nvSpPr>
          <p:cNvPr id="4" name="Content Placeholder 3"/>
          <p:cNvSpPr>
            <a:spLocks noGrp="1"/>
          </p:cNvSpPr>
          <p:nvPr>
            <p:ph sz="half" idx="2"/>
          </p:nvPr>
        </p:nvSpPr>
        <p:spPr>
          <a:xfrm>
            <a:off x="4746477" y="903767"/>
            <a:ext cx="4109656" cy="372538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8963" rIns="77925" bIns="38963" numCol="1" anchor="t" anchorCtr="0" compatLnSpc="1">
            <a:prstTxWarp prst="textNoShape">
              <a:avLst/>
            </a:prstTxWarp>
            <a:noAutofit/>
          </a:bodyPr>
          <a:lstStyle>
            <a:lvl1pPr>
              <a:defRPr lang="en-US" dirty="0" smtClean="0"/>
            </a:lvl1pPr>
            <a:lvl2pPr marL="180975" indent="-179388">
              <a:buFont typeface="Wingdings" panose="05000000000000000000" pitchFamily="2" charset="2"/>
              <a:buChar char=""/>
              <a:defRPr lang="en-US" dirty="0" smtClean="0"/>
            </a:lvl2pPr>
            <a:lvl3pPr>
              <a:defRPr lang="en-US" dirty="0" smtClean="0"/>
            </a:lvl3pPr>
          </a:lstStyle>
          <a:p>
            <a:pPr lvl="0">
              <a:lnSpc>
                <a:spcPct val="78000"/>
              </a:lnSpc>
            </a:pPr>
            <a:r>
              <a:rPr lang="en-US" dirty="0" smtClean="0"/>
              <a:t>Click to edit Master text styles</a:t>
            </a:r>
          </a:p>
          <a:p>
            <a:pPr lvl="1">
              <a:lnSpc>
                <a:spcPct val="78000"/>
              </a:lnSpc>
              <a:spcBef>
                <a:spcPts val="0"/>
              </a:spcBef>
            </a:pPr>
            <a:r>
              <a:rPr lang="en-US" dirty="0" smtClean="0"/>
              <a:t>Second level</a:t>
            </a:r>
          </a:p>
          <a:p>
            <a:pPr lvl="2">
              <a:lnSpc>
                <a:spcPct val="78000"/>
              </a:lnSpc>
            </a:pPr>
            <a:r>
              <a:rPr lang="en-US" dirty="0" smtClean="0"/>
              <a:t>Third level</a:t>
            </a:r>
          </a:p>
        </p:txBody>
      </p:sp>
    </p:spTree>
    <p:extLst>
      <p:ext uri="{BB962C8B-B14F-4D97-AF65-F5344CB8AC3E}">
        <p14:creationId xmlns:p14="http://schemas.microsoft.com/office/powerpoint/2010/main" val="35906415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5533" y="214329"/>
            <a:ext cx="8696806" cy="486000"/>
          </a:xfr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0" tIns="38963" rIns="77925" bIns="38963" numCol="1" anchor="t" anchorCtr="0" compatLnSpc="1">
            <a:noAutofit/>
          </a:bodyPr>
          <a:lstStyle>
            <a:lvl1pPr>
              <a:defRPr lang="en-US" dirty="0">
                <a:effectLst>
                  <a:innerShdw blurRad="50800" dist="50800" dir="13500000">
                    <a:schemeClr val="tx1">
                      <a:alpha val="80000"/>
                    </a:schemeClr>
                  </a:innerShdw>
                  <a:reflection stA="20000" endPos="30000" dist="25400" dir="5400000" sy="-100000" algn="bl" rotWithShape="0"/>
                </a:effectLst>
              </a:defRPr>
            </a:lvl1pPr>
          </a:lstStyle>
          <a:p>
            <a:pPr lvl="0">
              <a:tabLst>
                <a:tab pos="2062163" algn="ctr"/>
                <a:tab pos="6453188" algn="ctr"/>
              </a:tabLst>
            </a:pPr>
            <a:r>
              <a:rPr lang="en-US" dirty="0" smtClean="0"/>
              <a:t>Click to edit Master title style</a:t>
            </a:r>
            <a:endParaRPr lang="en-US" dirty="0"/>
          </a:p>
        </p:txBody>
      </p:sp>
    </p:spTree>
    <p:extLst>
      <p:ext uri="{BB962C8B-B14F-4D97-AF65-F5344CB8AC3E}">
        <p14:creationId xmlns:p14="http://schemas.microsoft.com/office/powerpoint/2010/main" val="7306079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33568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Q&amp;A">
    <p:spTree>
      <p:nvGrpSpPr>
        <p:cNvPr id="1" name=""/>
        <p:cNvGrpSpPr/>
        <p:nvPr/>
      </p:nvGrpSpPr>
      <p:grpSpPr>
        <a:xfrm>
          <a:off x="0" y="0"/>
          <a:ext cx="0" cy="0"/>
          <a:chOff x="0" y="0"/>
          <a:chExt cx="0" cy="0"/>
        </a:xfrm>
      </p:grpSpPr>
      <p:sp>
        <p:nvSpPr>
          <p:cNvPr id="9" name="Rectangle 8"/>
          <p:cNvSpPr/>
          <p:nvPr/>
        </p:nvSpPr>
        <p:spPr>
          <a:xfrm>
            <a:off x="0" y="0"/>
            <a:ext cx="9155054" cy="5143500"/>
          </a:xfrm>
          <a:prstGeom prst="rect">
            <a:avLst/>
          </a:prstGeom>
          <a:solidFill>
            <a:srgbClr val="DBEEF4"/>
          </a:solidFill>
          <a:ln>
            <a:noFill/>
          </a:ln>
        </p:spPr>
        <p:txBody>
          <a:bodyPr vert="vert270" wrap="square" lIns="0" tIns="0" rIns="0" bIns="0" rtlCol="0" anchor="ctr">
            <a:noAutofit/>
          </a:bodyPr>
          <a:lstStyle/>
          <a:p>
            <a:pPr lvl="0" algn="ctr">
              <a:lnSpc>
                <a:spcPct val="90000"/>
              </a:lnSpc>
            </a:pPr>
            <a:endParaRPr lang="en-US" sz="4800" b="0" i="0" dirty="0" smtClean="0">
              <a:ln w="18415" cmpd="sng">
                <a:solidFill>
                  <a:srgbClr val="FFFFFF"/>
                </a:solidFill>
                <a:prstDash val="solid"/>
              </a:ln>
              <a:solidFill>
                <a:srgbClr val="FFFFFF"/>
              </a:solidFill>
              <a:effectLst>
                <a:innerShdw blurRad="63500" dist="50800" dir="2700000">
                  <a:prstClr val="black">
                    <a:alpha val="50000"/>
                  </a:prstClr>
                </a:innerShdw>
              </a:effectLst>
              <a:latin typeface="Arial Unicode MS" pitchFamily="34" charset="-128"/>
              <a:ea typeface="Segoe UI" pitchFamily="34" charset="0"/>
              <a:cs typeface="Arial" pitchFamily="34" charset="0"/>
            </a:endParaRPr>
          </a:p>
        </p:txBody>
      </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032731" y="0"/>
            <a:ext cx="3149245" cy="5143500"/>
          </a:xfrm>
          <a:prstGeom prst="rect">
            <a:avLst/>
          </a:prstGeom>
        </p:spPr>
      </p:pic>
      <p:cxnSp>
        <p:nvCxnSpPr>
          <p:cNvPr id="3" name="Straight Connector 2"/>
          <p:cNvCxnSpPr/>
          <p:nvPr/>
        </p:nvCxnSpPr>
        <p:spPr>
          <a:xfrm>
            <a:off x="5147345" y="3450066"/>
            <a:ext cx="2891757" cy="0"/>
          </a:xfrm>
          <a:prstGeom prst="line">
            <a:avLst/>
          </a:prstGeom>
          <a:ln w="3175">
            <a:solidFill>
              <a:schemeClr val="bg1"/>
            </a:solidFill>
            <a:tailEnd type="none" w="sm" len="med"/>
          </a:ln>
          <a:effectLst/>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a:duotone>
              <a:prstClr val="black"/>
              <a:schemeClr val="accent5">
                <a:tint val="45000"/>
                <a:satMod val="400000"/>
              </a:schemeClr>
            </a:duotone>
            <a:extLst>
              <a:ext uri="{28A0092B-C50C-407E-A947-70E740481C1C}">
                <a14:useLocalDpi xmlns:a14="http://schemas.microsoft.com/office/drawing/2010/main"/>
              </a:ext>
            </a:extLst>
          </a:blip>
          <a:stretch>
            <a:fillRect/>
          </a:stretch>
        </p:blipFill>
        <p:spPr>
          <a:xfrm>
            <a:off x="945100" y="1076812"/>
            <a:ext cx="3017398" cy="2732702"/>
          </a:xfrm>
          <a:prstGeom prst="rect">
            <a:avLst/>
          </a:prstGeom>
        </p:spPr>
      </p:pic>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80188" y="1857376"/>
            <a:ext cx="2297038" cy="1375076"/>
          </a:xfrm>
          <a:prstGeom prst="rect">
            <a:avLst/>
          </a:prstGeom>
        </p:spPr>
      </p:pic>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51427" y="3676989"/>
            <a:ext cx="126106" cy="150301"/>
          </a:xfrm>
          <a:prstGeom prst="rect">
            <a:avLst/>
          </a:prstGeom>
        </p:spPr>
      </p:pic>
      <p:pic>
        <p:nvPicPr>
          <p:cNvPr id="15" name="Picture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45784" y="3877639"/>
            <a:ext cx="137392" cy="145919"/>
          </a:xfrm>
          <a:prstGeom prst="rect">
            <a:avLst/>
          </a:prstGeom>
        </p:spPr>
      </p:pic>
      <p:pic>
        <p:nvPicPr>
          <p:cNvPr id="16" name="Picture 1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145224" y="4086232"/>
            <a:ext cx="138517" cy="147512"/>
          </a:xfrm>
          <a:prstGeom prst="rect">
            <a:avLst/>
          </a:prstGeom>
        </p:spPr>
      </p:pic>
      <p:sp>
        <p:nvSpPr>
          <p:cNvPr id="18" name="Subtitle 2"/>
          <p:cNvSpPr txBox="1">
            <a:spLocks/>
          </p:cNvSpPr>
          <p:nvPr/>
        </p:nvSpPr>
        <p:spPr bwMode="auto">
          <a:xfrm>
            <a:off x="5339064" y="3600522"/>
            <a:ext cx="2372062" cy="712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8963" rIns="77925" bIns="38963" numCol="1" anchor="t" anchorCtr="0" compatLnSpc="1">
            <a:prstTxWarp prst="textNoShape">
              <a:avLst/>
            </a:prstTxWarp>
            <a:noAutofit/>
          </a:bodyPr>
          <a:lstStyle>
            <a:lvl1pPr algn="l" rtl="0" eaLnBrk="1" fontAlgn="base" hangingPunct="1">
              <a:lnSpc>
                <a:spcPct val="84000"/>
              </a:lnSpc>
              <a:spcBef>
                <a:spcPts val="0"/>
              </a:spcBef>
              <a:spcAft>
                <a:spcPct val="0"/>
              </a:spcAft>
              <a:defRPr lang="en-GB" sz="1600" b="0" kern="1200" cap="none" spc="-68" baseline="0" dirty="0" smtClean="0">
                <a:ln>
                  <a:noFill/>
                </a:ln>
                <a:solidFill>
                  <a:schemeClr val="bg1"/>
                </a:solidFill>
                <a:effectLst/>
                <a:latin typeface="+mj-lt"/>
                <a:ea typeface="Segoe UI" pitchFamily="34" charset="0"/>
                <a:cs typeface="Arial Unicode MS" pitchFamily="34" charset="-128"/>
              </a:defRPr>
            </a:lvl1pPr>
            <a:lvl2pPr marL="180975" indent="-179388" algn="l" rtl="0" eaLnBrk="1" fontAlgn="base" hangingPunct="1">
              <a:lnSpc>
                <a:spcPct val="84000"/>
              </a:lnSpc>
              <a:spcBef>
                <a:spcPct val="10000"/>
              </a:spcBef>
              <a:spcAft>
                <a:spcPct val="0"/>
              </a:spcAft>
              <a:buClr>
                <a:schemeClr val="accent5">
                  <a:lumMod val="75000"/>
                </a:schemeClr>
              </a:buClr>
              <a:buFont typeface="Arial" pitchFamily="34" charset="0"/>
              <a:buChar char="•"/>
              <a:defRPr lang="en-GB" sz="2200" b="0" cap="none" spc="-51" baseline="0" dirty="0" smtClean="0">
                <a:ln>
                  <a:noFill/>
                </a:ln>
                <a:solidFill>
                  <a:schemeClr val="accent5">
                    <a:lumMod val="75000"/>
                  </a:schemeClr>
                </a:solidFill>
                <a:effectLst/>
                <a:latin typeface="+mj-lt"/>
                <a:ea typeface="Segoe UI" pitchFamily="34" charset="0"/>
                <a:cs typeface="Arial Unicode MS" pitchFamily="34" charset="-128"/>
              </a:defRPr>
            </a:lvl2pPr>
            <a:lvl3pPr marL="361950" indent="-180975" algn="l" rtl="0" eaLnBrk="1" fontAlgn="base" hangingPunct="1">
              <a:lnSpc>
                <a:spcPct val="84000"/>
              </a:lnSpc>
              <a:spcBef>
                <a:spcPct val="10000"/>
              </a:spcBef>
              <a:spcAft>
                <a:spcPct val="0"/>
              </a:spcAft>
              <a:buClr>
                <a:schemeClr val="tx1">
                  <a:lumMod val="50000"/>
                  <a:lumOff val="50000"/>
                </a:schemeClr>
              </a:buClr>
              <a:buSzPct val="80000"/>
              <a:buFont typeface="Wingdings" pitchFamily="2" charset="2"/>
              <a:buChar char="§"/>
              <a:defRPr lang="en-GB" sz="2000" b="0" cap="none" spc="-34" baseline="0" dirty="0" smtClean="0">
                <a:ln>
                  <a:noFill/>
                </a:ln>
                <a:solidFill>
                  <a:schemeClr val="bg1">
                    <a:lumMod val="50000"/>
                  </a:schemeClr>
                </a:solidFill>
                <a:effectLst/>
                <a:latin typeface="+mj-lt"/>
                <a:ea typeface="Segoe UI" pitchFamily="34" charset="0"/>
                <a:cs typeface="Arial Unicode MS" pitchFamily="34" charset="-128"/>
              </a:defRPr>
            </a:lvl3pPr>
            <a:lvl4pPr marL="611496" indent="-170461" algn="l" rtl="0" eaLnBrk="1" fontAlgn="base" hangingPunct="1">
              <a:lnSpc>
                <a:spcPct val="80000"/>
              </a:lnSpc>
              <a:spcBef>
                <a:spcPct val="0"/>
              </a:spcBef>
              <a:spcAft>
                <a:spcPct val="0"/>
              </a:spcAft>
              <a:buFont typeface="Arial" pitchFamily="34" charset="0"/>
              <a:buChar char="·"/>
              <a:defRPr sz="1400">
                <a:solidFill>
                  <a:schemeClr val="tx1"/>
                </a:solidFill>
                <a:latin typeface="+mn-lt"/>
              </a:defRPr>
            </a:lvl4pPr>
            <a:lvl5pPr marL="807662" indent="-194813" algn="l" rtl="0" eaLnBrk="1" fontAlgn="base" hangingPunct="1">
              <a:lnSpc>
                <a:spcPct val="80000"/>
              </a:lnSpc>
              <a:spcBef>
                <a:spcPct val="0"/>
              </a:spcBef>
              <a:spcAft>
                <a:spcPct val="0"/>
              </a:spcAft>
              <a:buSzPct val="50000"/>
              <a:buFont typeface="Arial" pitchFamily="34" charset="0"/>
              <a:buChar char="·"/>
              <a:defRPr sz="1400">
                <a:solidFill>
                  <a:schemeClr val="tx1"/>
                </a:solidFill>
                <a:latin typeface="+mn-lt"/>
              </a:defRPr>
            </a:lvl5pPr>
            <a:lvl6pPr marL="2142942" indent="-194813" algn="l" rtl="0" eaLnBrk="1" fontAlgn="base" hangingPunct="1">
              <a:spcBef>
                <a:spcPct val="20000"/>
              </a:spcBef>
              <a:spcAft>
                <a:spcPct val="0"/>
              </a:spcAft>
              <a:buChar char="»"/>
              <a:defRPr sz="1400">
                <a:solidFill>
                  <a:srgbClr val="0F4DBC"/>
                </a:solidFill>
                <a:latin typeface="+mn-lt"/>
              </a:defRPr>
            </a:lvl6pPr>
            <a:lvl7pPr marL="2532568" indent="-194813" algn="l" rtl="0" eaLnBrk="1" fontAlgn="base" hangingPunct="1">
              <a:spcBef>
                <a:spcPct val="20000"/>
              </a:spcBef>
              <a:spcAft>
                <a:spcPct val="0"/>
              </a:spcAft>
              <a:buChar char="»"/>
              <a:defRPr sz="1400">
                <a:solidFill>
                  <a:srgbClr val="0F4DBC"/>
                </a:solidFill>
                <a:latin typeface="+mn-lt"/>
              </a:defRPr>
            </a:lvl7pPr>
            <a:lvl8pPr marL="2922194" indent="-194813" algn="l" rtl="0" eaLnBrk="1" fontAlgn="base" hangingPunct="1">
              <a:spcBef>
                <a:spcPct val="20000"/>
              </a:spcBef>
              <a:spcAft>
                <a:spcPct val="0"/>
              </a:spcAft>
              <a:buChar char="»"/>
              <a:defRPr sz="1400">
                <a:solidFill>
                  <a:srgbClr val="0F4DBC"/>
                </a:solidFill>
                <a:latin typeface="+mn-lt"/>
              </a:defRPr>
            </a:lvl8pPr>
            <a:lvl9pPr marL="3311820" indent="-194813" algn="l" rtl="0" eaLnBrk="1" fontAlgn="base" hangingPunct="1">
              <a:spcBef>
                <a:spcPct val="20000"/>
              </a:spcBef>
              <a:spcAft>
                <a:spcPct val="0"/>
              </a:spcAft>
              <a:buChar char="»"/>
              <a:defRPr sz="1400">
                <a:solidFill>
                  <a:srgbClr val="0F4DBC"/>
                </a:solidFill>
                <a:latin typeface="+mn-lt"/>
              </a:defRPr>
            </a:lvl9pPr>
          </a:lstStyle>
          <a:p>
            <a:r>
              <a:rPr lang="en-US" dirty="0" smtClean="0">
                <a:latin typeface="Calibri" panose="020F0502020204030204" pitchFamily="34" charset="0"/>
              </a:rPr>
              <a:t>cz.linkedin.com/in/gabrieldusil</a:t>
            </a:r>
            <a:endParaRPr lang="en-US" dirty="0" smtClean="0">
              <a:solidFill>
                <a:schemeClr val="accent5">
                  <a:lumMod val="75000"/>
                </a:schemeClr>
              </a:solidFill>
              <a:latin typeface="Calibri" panose="020F0502020204030204" pitchFamily="34" charset="0"/>
            </a:endParaRPr>
          </a:p>
          <a:p>
            <a:r>
              <a:rPr lang="en-US" dirty="0" smtClean="0">
                <a:latin typeface="Calibri" panose="020F0502020204030204" pitchFamily="34" charset="0"/>
              </a:rPr>
              <a:t>www.dusil.com</a:t>
            </a:r>
            <a:endParaRPr lang="en-US" dirty="0" smtClean="0">
              <a:solidFill>
                <a:schemeClr val="accent5">
                  <a:lumMod val="75000"/>
                </a:schemeClr>
              </a:solidFill>
              <a:latin typeface="Calibri" panose="020F0502020204030204" pitchFamily="34" charset="0"/>
            </a:endParaRPr>
          </a:p>
          <a:p>
            <a:r>
              <a:rPr lang="en-US" dirty="0" smtClean="0">
                <a:latin typeface="Calibri" panose="020F0502020204030204" pitchFamily="34" charset="0"/>
              </a:rPr>
              <a:t>gabriel@dusil.com</a:t>
            </a:r>
            <a:endParaRPr lang="en-US" dirty="0">
              <a:solidFill>
                <a:schemeClr val="accent5">
                  <a:lumMod val="75000"/>
                </a:schemeClr>
              </a:solidFill>
              <a:latin typeface="Calibri" panose="020F0502020204030204" pitchFamily="34" charset="0"/>
            </a:endParaRPr>
          </a:p>
        </p:txBody>
      </p:sp>
    </p:spTree>
    <p:extLst>
      <p:ext uri="{BB962C8B-B14F-4D97-AF65-F5344CB8AC3E}">
        <p14:creationId xmlns:p14="http://schemas.microsoft.com/office/powerpoint/2010/main" val="4193193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0" y="0"/>
            <a:ext cx="9144000" cy="5143500"/>
          </a:xfrm>
          <a:prstGeom prst="rect">
            <a:avLst/>
          </a:prstGeom>
          <a:solidFill>
            <a:srgbClr val="F0F8F8"/>
          </a:solidFill>
          <a:ln>
            <a:noFill/>
          </a:ln>
        </p:spPr>
        <p:txBody>
          <a:bodyPr vert="vert270" wrap="square" lIns="0" tIns="0" rIns="0" bIns="0" rtlCol="0" anchor="ctr">
            <a:noAutofit/>
          </a:bodyPr>
          <a:lstStyle/>
          <a:p>
            <a:pPr algn="ctr">
              <a:lnSpc>
                <a:spcPct val="90000"/>
              </a:lnSpc>
            </a:pPr>
            <a:endParaRPr lang="en-US" sz="4800" b="0" i="0" dirty="0" smtClean="0">
              <a:ln w="18415" cmpd="sng">
                <a:solidFill>
                  <a:srgbClr val="FFFFFF"/>
                </a:solidFill>
                <a:prstDash val="solid"/>
              </a:ln>
              <a:solidFill>
                <a:srgbClr val="FFFFFF"/>
              </a:solidFill>
              <a:effectLst>
                <a:innerShdw blurRad="63500" dist="50800" dir="2700000">
                  <a:prstClr val="black">
                    <a:alpha val="50000"/>
                  </a:prstClr>
                </a:innerShdw>
              </a:effectLst>
              <a:latin typeface="Arial Unicode MS" pitchFamily="34" charset="-128"/>
              <a:ea typeface="Segoe UI" pitchFamily="34" charset="0"/>
              <a:cs typeface="Arial" pitchFamily="34" charset="0"/>
            </a:endParaRPr>
          </a:p>
        </p:txBody>
      </p:sp>
      <p:pic>
        <p:nvPicPr>
          <p:cNvPr id="9" name="Picture 8"/>
          <p:cNvPicPr>
            <a:picLocks noChangeAspect="1"/>
          </p:cNvPicPr>
          <p:nvPr/>
        </p:nvPicPr>
        <p:blipFill rotWithShape="1">
          <a:blip r:embed="rId8" cstate="print">
            <a:extLst>
              <a:ext uri="{28A0092B-C50C-407E-A947-70E740481C1C}">
                <a14:useLocalDpi xmlns:a14="http://schemas.microsoft.com/office/drawing/2010/main"/>
              </a:ext>
            </a:extLst>
          </a:blip>
          <a:srcRect t="-3"/>
          <a:stretch/>
        </p:blipFill>
        <p:spPr>
          <a:xfrm>
            <a:off x="1" y="4753133"/>
            <a:ext cx="9143998" cy="396000"/>
          </a:xfrm>
          <a:prstGeom prst="rect">
            <a:avLst/>
          </a:prstGeom>
        </p:spPr>
      </p:pic>
      <p:sp>
        <p:nvSpPr>
          <p:cNvPr id="1041" name="Rectangle 17"/>
          <p:cNvSpPr>
            <a:spLocks noGrp="1" noChangeArrowheads="1"/>
          </p:cNvSpPr>
          <p:nvPr>
            <p:ph type="title"/>
          </p:nvPr>
        </p:nvSpPr>
        <p:spPr bwMode="auto">
          <a:xfrm>
            <a:off x="237143" y="209997"/>
            <a:ext cx="8644390" cy="486000"/>
          </a:xfrm>
          <a:prstGeom prst="rect">
            <a:avLst/>
          </a:prstGeo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0" tIns="38963" rIns="77925" bIns="38963" numCol="1" anchor="t" anchorCtr="0" compatLnSpc="1">
            <a:noAutofit/>
          </a:bodyPr>
          <a:lstStyle/>
          <a:p>
            <a:pPr lvl="0">
              <a:tabLst>
                <a:tab pos="2062163" algn="ctr"/>
                <a:tab pos="6453188" algn="ctr"/>
              </a:tabLst>
            </a:pPr>
            <a:r>
              <a:rPr lang="en-US" dirty="0" smtClean="0"/>
              <a:t>Click to edit Master title style</a:t>
            </a:r>
            <a:endParaRPr lang="en-GB" dirty="0" smtClean="0"/>
          </a:p>
        </p:txBody>
      </p:sp>
      <p:sp>
        <p:nvSpPr>
          <p:cNvPr id="1042" name="Rectangle 18"/>
          <p:cNvSpPr>
            <a:spLocks noGrp="1" noChangeArrowheads="1"/>
          </p:cNvSpPr>
          <p:nvPr>
            <p:ph type="body" idx="1"/>
          </p:nvPr>
        </p:nvSpPr>
        <p:spPr bwMode="auto">
          <a:xfrm>
            <a:off x="237067" y="903767"/>
            <a:ext cx="8636000" cy="354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8963" rIns="77925" bIns="38963" numCol="1" anchor="t" anchorCtr="0" compatLnSpc="1">
            <a:prstTxWarp prst="textNoShape">
              <a:avLst/>
            </a:prstTxWarp>
            <a:noAutofit/>
          </a:bodyPr>
          <a:lstStyle/>
          <a:p>
            <a:pPr lvl="0">
              <a:lnSpc>
                <a:spcPct val="78000"/>
              </a:lnSpc>
            </a:pPr>
            <a:r>
              <a:rPr lang="en-GB" dirty="0" smtClean="0"/>
              <a:t>Click to edit Master text styles</a:t>
            </a:r>
          </a:p>
          <a:p>
            <a:pPr lvl="1">
              <a:lnSpc>
                <a:spcPct val="78000"/>
              </a:lnSpc>
              <a:spcBef>
                <a:spcPts val="0"/>
              </a:spcBef>
            </a:pPr>
            <a:r>
              <a:rPr lang="en-GB" dirty="0" smtClean="0"/>
              <a:t>Second level</a:t>
            </a:r>
          </a:p>
          <a:p>
            <a:pPr lvl="2">
              <a:lnSpc>
                <a:spcPct val="78000"/>
              </a:lnSpc>
            </a:pPr>
            <a:r>
              <a:rPr lang="en-GB" dirty="0" smtClean="0"/>
              <a:t>Third level</a:t>
            </a:r>
          </a:p>
        </p:txBody>
      </p:sp>
      <p:pic>
        <p:nvPicPr>
          <p:cNvPr id="5" name="Picture 4"/>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550620" y="4366019"/>
            <a:ext cx="1323020" cy="792000"/>
          </a:xfrm>
          <a:prstGeom prst="rect">
            <a:avLst/>
          </a:prstGeom>
        </p:spPr>
      </p:pic>
      <p:pic>
        <p:nvPicPr>
          <p:cNvPr id="8" name="Picture 7"/>
          <p:cNvPicPr>
            <a:picLocks noChangeAspect="1"/>
          </p:cNvPicPr>
          <p:nvPr/>
        </p:nvPicPr>
        <p:blipFill rotWithShape="1">
          <a:blip r:embed="rId10" cstate="print">
            <a:extLst>
              <a:ext uri="{28A0092B-C50C-407E-A947-70E740481C1C}">
                <a14:useLocalDpi xmlns:a14="http://schemas.microsoft.com/office/drawing/2010/main"/>
              </a:ext>
            </a:extLst>
          </a:blip>
          <a:srcRect b="-24984"/>
          <a:stretch/>
        </p:blipFill>
        <p:spPr>
          <a:xfrm>
            <a:off x="7551785" y="4753160"/>
            <a:ext cx="1335140" cy="504000"/>
          </a:xfrm>
          <a:prstGeom prst="rect">
            <a:avLst/>
          </a:prstGeom>
        </p:spPr>
      </p:pic>
      <p:sp>
        <p:nvSpPr>
          <p:cNvPr id="10" name="Rectangle 9"/>
          <p:cNvSpPr/>
          <p:nvPr/>
        </p:nvSpPr>
        <p:spPr>
          <a:xfrm>
            <a:off x="214726" y="4783046"/>
            <a:ext cx="1706251" cy="357423"/>
          </a:xfrm>
          <a:prstGeom prst="rect">
            <a:avLst/>
          </a:prstGeom>
          <a:noFill/>
        </p:spPr>
        <p:txBody>
          <a:bodyPr wrap="square" lIns="30679" tIns="30679" rIns="0" bIns="30679" anchor="ctr">
            <a:spAutoFit/>
          </a:bodyPr>
          <a:lstStyle/>
          <a:p>
            <a:pPr marR="0" lvl="0" indent="0" algn="l" defTabSz="779252" fontAlgn="base">
              <a:lnSpc>
                <a:spcPct val="76000"/>
              </a:lnSpc>
              <a:spcBef>
                <a:spcPct val="0"/>
              </a:spcBef>
              <a:spcAft>
                <a:spcPct val="0"/>
              </a:spcAft>
              <a:buClrTx/>
              <a:buSzTx/>
              <a:buFontTx/>
              <a:buNone/>
              <a:tabLst>
                <a:tab pos="536575" algn="l"/>
              </a:tabLst>
            </a:pPr>
            <a:r>
              <a:rPr lang="en-US" sz="1200" b="0" i="0" kern="0" cap="none" spc="-60" baseline="0" dirty="0">
                <a:ln>
                  <a:noFill/>
                </a:ln>
                <a:solidFill>
                  <a:schemeClr val="accent5">
                    <a:lumMod val="20000"/>
                    <a:lumOff val="80000"/>
                  </a:schemeClr>
                </a:solidFill>
                <a:effectLst/>
                <a:latin typeface="Calibri" panose="020F0502020204030204" pitchFamily="34" charset="0"/>
                <a:ea typeface="Segoe UI" pitchFamily="34" charset="0"/>
                <a:cs typeface="Arial" pitchFamily="34" charset="0"/>
              </a:rPr>
              <a:t>© 2014	</a:t>
            </a:r>
            <a:r>
              <a:rPr lang="en-US" sz="1200" b="0" i="0" kern="0" cap="none" spc="-60" baseline="0" dirty="0">
                <a:ln>
                  <a:noFill/>
                </a:ln>
                <a:solidFill>
                  <a:schemeClr val="accent5">
                    <a:lumMod val="20000"/>
                    <a:lumOff val="80000"/>
                  </a:schemeClr>
                </a:solidFill>
                <a:effectLst/>
                <a:latin typeface="Calibri" panose="020F0502020204030204" pitchFamily="34" charset="0"/>
                <a:ea typeface="Segoe UI" pitchFamily="34" charset="0"/>
                <a:cs typeface="Arial" pitchFamily="34" charset="0"/>
                <a:sym typeface="Wingdings"/>
              </a:rPr>
              <a:t></a:t>
            </a:r>
            <a:r>
              <a:rPr lang="en-US" sz="1200" b="0" i="0" kern="0" cap="none" spc="-60" baseline="0" dirty="0">
                <a:ln>
                  <a:noFill/>
                </a:ln>
                <a:solidFill>
                  <a:schemeClr val="accent5">
                    <a:lumMod val="20000"/>
                    <a:lumOff val="80000"/>
                  </a:schemeClr>
                </a:solidFill>
                <a:effectLst/>
                <a:latin typeface="Calibri" panose="020F0502020204030204" pitchFamily="34" charset="0"/>
                <a:ea typeface="Segoe UI" pitchFamily="34" charset="0"/>
                <a:cs typeface="Arial" pitchFamily="34" charset="0"/>
              </a:rPr>
              <a:t> gabriel@dusil.com</a:t>
            </a:r>
            <a:br>
              <a:rPr lang="en-US" sz="1200" b="0" i="0" kern="0" cap="none" spc="-60" baseline="0" dirty="0">
                <a:ln>
                  <a:noFill/>
                </a:ln>
                <a:solidFill>
                  <a:schemeClr val="accent5">
                    <a:lumMod val="20000"/>
                    <a:lumOff val="80000"/>
                  </a:schemeClr>
                </a:solidFill>
                <a:effectLst/>
                <a:latin typeface="Calibri" panose="020F0502020204030204" pitchFamily="34" charset="0"/>
                <a:ea typeface="Segoe UI" pitchFamily="34" charset="0"/>
                <a:cs typeface="Arial" pitchFamily="34" charset="0"/>
              </a:rPr>
            </a:br>
            <a:r>
              <a:rPr lang="en-US" sz="1200" b="0" i="0" kern="0" cap="none" spc="-60" baseline="0" dirty="0">
                <a:ln>
                  <a:noFill/>
                </a:ln>
                <a:solidFill>
                  <a:schemeClr val="accent5">
                    <a:lumMod val="20000"/>
                    <a:lumOff val="80000"/>
                  </a:schemeClr>
                </a:solidFill>
                <a:effectLst/>
                <a:latin typeface="Calibri" panose="020F0502020204030204" pitchFamily="34" charset="0"/>
                <a:ea typeface="Segoe UI" pitchFamily="34" charset="0"/>
                <a:cs typeface="Arial" pitchFamily="34" charset="0"/>
              </a:rPr>
              <a:t>	</a:t>
            </a:r>
            <a:r>
              <a:rPr lang="en-US" sz="1200" b="0" i="0" kern="0" cap="none" spc="-60" baseline="0" dirty="0">
                <a:ln>
                  <a:noFill/>
                </a:ln>
                <a:solidFill>
                  <a:schemeClr val="accent5">
                    <a:lumMod val="20000"/>
                    <a:lumOff val="80000"/>
                  </a:schemeClr>
                </a:solidFill>
                <a:effectLst/>
                <a:latin typeface="Calibri" panose="020F0502020204030204" pitchFamily="34" charset="0"/>
                <a:ea typeface="Segoe UI" pitchFamily="34" charset="0"/>
                <a:cs typeface="Arial" pitchFamily="34" charset="0"/>
                <a:sym typeface="Wingdings"/>
              </a:rPr>
              <a:t></a:t>
            </a:r>
            <a:r>
              <a:rPr lang="en-US" sz="1200" b="0" i="0" kern="0" cap="none" spc="-60" baseline="0" dirty="0">
                <a:ln>
                  <a:noFill/>
                </a:ln>
                <a:solidFill>
                  <a:schemeClr val="accent5">
                    <a:lumMod val="20000"/>
                    <a:lumOff val="80000"/>
                  </a:schemeClr>
                </a:solidFill>
                <a:effectLst/>
                <a:latin typeface="Calibri" panose="020F0502020204030204" pitchFamily="34" charset="0"/>
                <a:ea typeface="Segoe UI" pitchFamily="34" charset="0"/>
                <a:cs typeface="Arial" pitchFamily="34" charset="0"/>
              </a:rPr>
              <a:t> www.dusil.com</a:t>
            </a:r>
          </a:p>
        </p:txBody>
      </p:sp>
      <p:sp>
        <p:nvSpPr>
          <p:cNvPr id="7" name="Rectangle 6"/>
          <p:cNvSpPr/>
          <p:nvPr/>
        </p:nvSpPr>
        <p:spPr>
          <a:xfrm>
            <a:off x="8484294" y="4777880"/>
            <a:ext cx="422185" cy="202317"/>
          </a:xfrm>
          <a:prstGeom prst="rect">
            <a:avLst/>
          </a:prstGeom>
          <a:noFill/>
        </p:spPr>
        <p:txBody>
          <a:bodyPr wrap="square" lIns="30679" tIns="30679" rIns="0" bIns="30679" anchor="ctr">
            <a:spAutoFit/>
          </a:bodyPr>
          <a:lstStyle/>
          <a:p>
            <a:pPr marR="0" lvl="0" indent="0" algn="r" defTabSz="779252" fontAlgn="base">
              <a:lnSpc>
                <a:spcPct val="76000"/>
              </a:lnSpc>
              <a:spcBef>
                <a:spcPct val="0"/>
              </a:spcBef>
              <a:spcAft>
                <a:spcPct val="0"/>
              </a:spcAft>
              <a:buClrTx/>
              <a:buSzTx/>
              <a:buFontTx/>
              <a:buNone/>
              <a:tabLst>
                <a:tab pos="536575" algn="l"/>
              </a:tabLst>
            </a:pPr>
            <a:r>
              <a:rPr lang="en-GB" sz="1200" b="0" i="0" kern="0" cap="none" spc="-60" baseline="0" dirty="0" smtClean="0">
                <a:ln>
                  <a:noFill/>
                </a:ln>
                <a:solidFill>
                  <a:schemeClr val="accent5">
                    <a:lumMod val="20000"/>
                    <a:lumOff val="80000"/>
                  </a:schemeClr>
                </a:solidFill>
                <a:effectLst/>
                <a:latin typeface="Calibri" panose="020F0502020204030204" pitchFamily="34" charset="0"/>
                <a:ea typeface="Segoe UI" pitchFamily="34" charset="0"/>
                <a:cs typeface="Arial" pitchFamily="34" charset="0"/>
                <a:sym typeface="Wingdings"/>
              </a:rPr>
              <a:t></a:t>
            </a:r>
            <a:r>
              <a:rPr lang="en-GB" sz="1200" b="0" i="0" kern="0" cap="none" spc="-60" baseline="0" dirty="0" smtClean="0">
                <a:ln>
                  <a:noFill/>
                </a:ln>
                <a:solidFill>
                  <a:schemeClr val="accent5">
                    <a:lumMod val="20000"/>
                    <a:lumOff val="80000"/>
                  </a:schemeClr>
                </a:solidFill>
                <a:effectLst/>
                <a:latin typeface="Calibri" panose="020F0502020204030204" pitchFamily="34" charset="0"/>
                <a:ea typeface="Segoe UI" pitchFamily="34" charset="0"/>
                <a:cs typeface="Arial" pitchFamily="34" charset="0"/>
              </a:rPr>
              <a:t> </a:t>
            </a:r>
            <a:fld id="{571DDA56-2199-46EB-AB0E-6ABDC16A7DB2}" type="slidenum">
              <a:rPr lang="en-GB" sz="1200" b="0" i="0" kern="0" cap="none" spc="-60" baseline="0" smtClean="0">
                <a:ln>
                  <a:noFill/>
                </a:ln>
                <a:solidFill>
                  <a:schemeClr val="accent5">
                    <a:lumMod val="20000"/>
                    <a:lumOff val="80000"/>
                  </a:schemeClr>
                </a:solidFill>
                <a:effectLst/>
                <a:latin typeface="Calibri" panose="020F0502020204030204" pitchFamily="34" charset="0"/>
                <a:ea typeface="Segoe UI" pitchFamily="34" charset="0"/>
                <a:cs typeface="Arial" pitchFamily="34" charset="0"/>
              </a:rPr>
              <a:pPr marR="0" lvl="0" indent="0" algn="r" defTabSz="779252" fontAlgn="base">
                <a:lnSpc>
                  <a:spcPct val="76000"/>
                </a:lnSpc>
                <a:spcBef>
                  <a:spcPct val="0"/>
                </a:spcBef>
                <a:spcAft>
                  <a:spcPct val="0"/>
                </a:spcAft>
                <a:buClrTx/>
                <a:buSzTx/>
                <a:buFontTx/>
                <a:buNone/>
                <a:tabLst>
                  <a:tab pos="536575" algn="l"/>
                </a:tabLst>
              </a:pPr>
              <a:t>‹#›</a:t>
            </a:fld>
            <a:endParaRPr lang="en-US" sz="1200" b="0" i="0" kern="0" cap="none" spc="-60" baseline="0" dirty="0" smtClean="0">
              <a:ln>
                <a:noFill/>
              </a:ln>
              <a:solidFill>
                <a:schemeClr val="accent5">
                  <a:lumMod val="20000"/>
                  <a:lumOff val="80000"/>
                </a:schemeClr>
              </a:solidFill>
              <a:effectLst/>
              <a:latin typeface="Calibri" panose="020F0502020204030204" pitchFamily="34" charset="0"/>
              <a:ea typeface="Segoe UI"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iming>
    <p:tnLst>
      <p:par>
        <p:cTn id="1" dur="indefinite" restart="never" nodeType="tmRoot"/>
      </p:par>
    </p:tnLst>
  </p:timing>
  <p:txStyles>
    <p:titleStyle>
      <a:lvl1pPr algn="l" rtl="0" eaLnBrk="1" fontAlgn="base" hangingPunct="1">
        <a:lnSpc>
          <a:spcPct val="70000"/>
        </a:lnSpc>
        <a:spcBef>
          <a:spcPct val="0"/>
        </a:spcBef>
        <a:spcAft>
          <a:spcPct val="0"/>
        </a:spcAft>
        <a:tabLst>
          <a:tab pos="5018088" algn="l"/>
        </a:tabLst>
        <a:defRPr lang="en-GB" sz="4000" b="1" kern="1200" cap="none" spc="-160" baseline="0" dirty="0" smtClean="0">
          <a:ln w="18415" cmpd="sng">
            <a:noFill/>
            <a:prstDash val="solid"/>
          </a:ln>
          <a:solidFill>
            <a:schemeClr val="accent5">
              <a:lumMod val="75000"/>
            </a:schemeClr>
          </a:solidFill>
          <a:effectLst>
            <a:innerShdw blurRad="50800" dist="50800" dir="13500000">
              <a:schemeClr val="tx1">
                <a:alpha val="80000"/>
              </a:schemeClr>
            </a:innerShdw>
            <a:reflection stA="20000" endPos="30000" dist="25400" dir="5400000" sy="-100000" algn="bl" rotWithShape="0"/>
          </a:effectLst>
          <a:latin typeface="Calibri" panose="020F0502020204030204" pitchFamily="34" charset="0"/>
          <a:ea typeface="+mj-ea"/>
          <a:cs typeface="+mj-cs"/>
        </a:defRPr>
      </a:lvl1pPr>
      <a:lvl2pPr algn="l" rtl="0" eaLnBrk="1" fontAlgn="base" hangingPunct="1">
        <a:lnSpc>
          <a:spcPct val="90000"/>
        </a:lnSpc>
        <a:spcBef>
          <a:spcPct val="0"/>
        </a:spcBef>
        <a:spcAft>
          <a:spcPct val="0"/>
        </a:spcAft>
        <a:defRPr sz="2700" b="1">
          <a:solidFill>
            <a:srgbClr val="932715"/>
          </a:solidFill>
          <a:latin typeface="Arial" charset="0"/>
        </a:defRPr>
      </a:lvl2pPr>
      <a:lvl3pPr algn="l" rtl="0" eaLnBrk="1" fontAlgn="base" hangingPunct="1">
        <a:lnSpc>
          <a:spcPct val="90000"/>
        </a:lnSpc>
        <a:spcBef>
          <a:spcPct val="0"/>
        </a:spcBef>
        <a:spcAft>
          <a:spcPct val="0"/>
        </a:spcAft>
        <a:defRPr sz="2700" b="1">
          <a:solidFill>
            <a:srgbClr val="932715"/>
          </a:solidFill>
          <a:latin typeface="Arial" charset="0"/>
        </a:defRPr>
      </a:lvl3pPr>
      <a:lvl4pPr algn="l" rtl="0" eaLnBrk="1" fontAlgn="base" hangingPunct="1">
        <a:lnSpc>
          <a:spcPct val="90000"/>
        </a:lnSpc>
        <a:spcBef>
          <a:spcPct val="0"/>
        </a:spcBef>
        <a:spcAft>
          <a:spcPct val="0"/>
        </a:spcAft>
        <a:defRPr sz="2700" b="1">
          <a:solidFill>
            <a:srgbClr val="932715"/>
          </a:solidFill>
          <a:latin typeface="Arial" charset="0"/>
        </a:defRPr>
      </a:lvl4pPr>
      <a:lvl5pPr algn="l" rtl="0" eaLnBrk="1" fontAlgn="base" hangingPunct="1">
        <a:lnSpc>
          <a:spcPct val="90000"/>
        </a:lnSpc>
        <a:spcBef>
          <a:spcPct val="0"/>
        </a:spcBef>
        <a:spcAft>
          <a:spcPct val="0"/>
        </a:spcAft>
        <a:defRPr sz="2700" b="1">
          <a:solidFill>
            <a:srgbClr val="932715"/>
          </a:solidFill>
          <a:latin typeface="Arial" charset="0"/>
        </a:defRPr>
      </a:lvl5pPr>
      <a:lvl6pPr marL="389626" algn="l" rtl="0" eaLnBrk="1" fontAlgn="base" hangingPunct="1">
        <a:spcBef>
          <a:spcPct val="0"/>
        </a:spcBef>
        <a:spcAft>
          <a:spcPct val="0"/>
        </a:spcAft>
        <a:defRPr sz="2000" b="1">
          <a:solidFill>
            <a:srgbClr val="0F4DBC"/>
          </a:solidFill>
          <a:latin typeface="Arial" charset="0"/>
        </a:defRPr>
      </a:lvl6pPr>
      <a:lvl7pPr marL="779252" algn="l" rtl="0" eaLnBrk="1" fontAlgn="base" hangingPunct="1">
        <a:spcBef>
          <a:spcPct val="0"/>
        </a:spcBef>
        <a:spcAft>
          <a:spcPct val="0"/>
        </a:spcAft>
        <a:defRPr sz="2000" b="1">
          <a:solidFill>
            <a:srgbClr val="0F4DBC"/>
          </a:solidFill>
          <a:latin typeface="Arial" charset="0"/>
        </a:defRPr>
      </a:lvl7pPr>
      <a:lvl8pPr marL="1168878" algn="l" rtl="0" eaLnBrk="1" fontAlgn="base" hangingPunct="1">
        <a:spcBef>
          <a:spcPct val="0"/>
        </a:spcBef>
        <a:spcAft>
          <a:spcPct val="0"/>
        </a:spcAft>
        <a:defRPr sz="2000" b="1">
          <a:solidFill>
            <a:srgbClr val="0F4DBC"/>
          </a:solidFill>
          <a:latin typeface="Arial" charset="0"/>
        </a:defRPr>
      </a:lvl8pPr>
      <a:lvl9pPr marL="1558503" algn="l" rtl="0" eaLnBrk="1" fontAlgn="base" hangingPunct="1">
        <a:spcBef>
          <a:spcPct val="0"/>
        </a:spcBef>
        <a:spcAft>
          <a:spcPct val="0"/>
        </a:spcAft>
        <a:defRPr sz="2000" b="1">
          <a:solidFill>
            <a:srgbClr val="0F4DBC"/>
          </a:solidFill>
          <a:latin typeface="Arial" charset="0"/>
        </a:defRPr>
      </a:lvl9pPr>
    </p:titleStyle>
    <p:bodyStyle>
      <a:lvl1pPr algn="l" rtl="0" eaLnBrk="1" fontAlgn="base" hangingPunct="1">
        <a:lnSpc>
          <a:spcPct val="84000"/>
        </a:lnSpc>
        <a:spcBef>
          <a:spcPts val="1800"/>
        </a:spcBef>
        <a:spcAft>
          <a:spcPct val="0"/>
        </a:spcAft>
        <a:defRPr lang="en-GB" sz="2400" b="1" kern="1200" cap="none" spc="-60" baseline="0" dirty="0" smtClean="0">
          <a:ln>
            <a:noFill/>
          </a:ln>
          <a:solidFill>
            <a:schemeClr val="accent5">
              <a:lumMod val="50000"/>
            </a:schemeClr>
          </a:solidFill>
          <a:effectLst/>
          <a:latin typeface="Calibri" panose="020F0502020204030204" pitchFamily="34" charset="0"/>
          <a:ea typeface="Segoe UI" pitchFamily="34" charset="0"/>
          <a:cs typeface="Arial Unicode MS" pitchFamily="34" charset="-128"/>
        </a:defRPr>
      </a:lvl1pPr>
      <a:lvl2pPr marL="180975" indent="-179388" algn="l" rtl="0" eaLnBrk="1" fontAlgn="base" hangingPunct="1">
        <a:lnSpc>
          <a:spcPct val="84000"/>
        </a:lnSpc>
        <a:spcBef>
          <a:spcPts val="100"/>
        </a:spcBef>
        <a:spcAft>
          <a:spcPct val="0"/>
        </a:spcAft>
        <a:buClr>
          <a:schemeClr val="accent5">
            <a:lumMod val="75000"/>
          </a:schemeClr>
        </a:buClr>
        <a:buFont typeface="Wingdings" panose="05000000000000000000" pitchFamily="2" charset="2"/>
        <a:buChar char=""/>
        <a:defRPr lang="en-GB" sz="2200" b="0" cap="none" spc="-60" baseline="0" dirty="0" smtClean="0">
          <a:ln>
            <a:noFill/>
          </a:ln>
          <a:solidFill>
            <a:schemeClr val="accent5">
              <a:lumMod val="75000"/>
            </a:schemeClr>
          </a:solidFill>
          <a:effectLst/>
          <a:latin typeface="Calibri" panose="020F0502020204030204" pitchFamily="34" charset="0"/>
          <a:ea typeface="Segoe UI" pitchFamily="34" charset="0"/>
          <a:cs typeface="Arial Unicode MS" pitchFamily="34" charset="-128"/>
        </a:defRPr>
      </a:lvl2pPr>
      <a:lvl3pPr marL="361950" indent="-180975" algn="l" rtl="0" eaLnBrk="1" fontAlgn="base" hangingPunct="1">
        <a:lnSpc>
          <a:spcPct val="84000"/>
        </a:lnSpc>
        <a:spcBef>
          <a:spcPts val="0"/>
        </a:spcBef>
        <a:spcAft>
          <a:spcPct val="0"/>
        </a:spcAft>
        <a:buClr>
          <a:schemeClr val="tx1">
            <a:lumMod val="50000"/>
            <a:lumOff val="50000"/>
          </a:schemeClr>
        </a:buClr>
        <a:buSzPct val="80000"/>
        <a:buFont typeface="Wingdings" pitchFamily="2" charset="2"/>
        <a:buChar char="§"/>
        <a:defRPr lang="en-GB" sz="2000" b="0" cap="none" spc="-60" baseline="0" dirty="0" smtClean="0">
          <a:ln>
            <a:noFill/>
          </a:ln>
          <a:solidFill>
            <a:schemeClr val="bg1">
              <a:lumMod val="50000"/>
            </a:schemeClr>
          </a:solidFill>
          <a:effectLst/>
          <a:latin typeface="Calibri" panose="020F0502020204030204" pitchFamily="34" charset="0"/>
          <a:ea typeface="Segoe UI" pitchFamily="34" charset="0"/>
          <a:cs typeface="Arial Unicode MS" pitchFamily="34" charset="-128"/>
        </a:defRPr>
      </a:lvl3pPr>
      <a:lvl4pPr marL="611496" indent="-170461" algn="l" rtl="0" eaLnBrk="1" fontAlgn="base" hangingPunct="1">
        <a:lnSpc>
          <a:spcPct val="80000"/>
        </a:lnSpc>
        <a:spcBef>
          <a:spcPct val="0"/>
        </a:spcBef>
        <a:spcAft>
          <a:spcPct val="0"/>
        </a:spcAft>
        <a:buFont typeface="Arial" pitchFamily="34" charset="0"/>
        <a:buChar char="·"/>
        <a:defRPr sz="1400">
          <a:solidFill>
            <a:schemeClr val="tx1"/>
          </a:solidFill>
          <a:latin typeface="+mn-lt"/>
        </a:defRPr>
      </a:lvl4pPr>
      <a:lvl5pPr marL="807662" indent="-194813" algn="l" rtl="0" eaLnBrk="1" fontAlgn="base" hangingPunct="1">
        <a:lnSpc>
          <a:spcPct val="80000"/>
        </a:lnSpc>
        <a:spcBef>
          <a:spcPct val="0"/>
        </a:spcBef>
        <a:spcAft>
          <a:spcPct val="0"/>
        </a:spcAft>
        <a:buSzPct val="50000"/>
        <a:buFont typeface="Arial" pitchFamily="34" charset="0"/>
        <a:buChar char="·"/>
        <a:defRPr sz="1400">
          <a:solidFill>
            <a:schemeClr val="tx1"/>
          </a:solidFill>
          <a:latin typeface="+mn-lt"/>
        </a:defRPr>
      </a:lvl5pPr>
      <a:lvl6pPr marL="2142942" indent="-194813" algn="l" rtl="0" eaLnBrk="1" fontAlgn="base" hangingPunct="1">
        <a:spcBef>
          <a:spcPct val="20000"/>
        </a:spcBef>
        <a:spcAft>
          <a:spcPct val="0"/>
        </a:spcAft>
        <a:buChar char="»"/>
        <a:defRPr sz="1400">
          <a:solidFill>
            <a:srgbClr val="0F4DBC"/>
          </a:solidFill>
          <a:latin typeface="+mn-lt"/>
        </a:defRPr>
      </a:lvl6pPr>
      <a:lvl7pPr marL="2532568" indent="-194813" algn="l" rtl="0" eaLnBrk="1" fontAlgn="base" hangingPunct="1">
        <a:spcBef>
          <a:spcPct val="20000"/>
        </a:spcBef>
        <a:spcAft>
          <a:spcPct val="0"/>
        </a:spcAft>
        <a:buChar char="»"/>
        <a:defRPr sz="1400">
          <a:solidFill>
            <a:srgbClr val="0F4DBC"/>
          </a:solidFill>
          <a:latin typeface="+mn-lt"/>
        </a:defRPr>
      </a:lvl7pPr>
      <a:lvl8pPr marL="2922194" indent="-194813" algn="l" rtl="0" eaLnBrk="1" fontAlgn="base" hangingPunct="1">
        <a:spcBef>
          <a:spcPct val="20000"/>
        </a:spcBef>
        <a:spcAft>
          <a:spcPct val="0"/>
        </a:spcAft>
        <a:buChar char="»"/>
        <a:defRPr sz="1400">
          <a:solidFill>
            <a:srgbClr val="0F4DBC"/>
          </a:solidFill>
          <a:latin typeface="+mn-lt"/>
        </a:defRPr>
      </a:lvl8pPr>
      <a:lvl9pPr marL="3311820" indent="-194813" algn="l" rtl="0" eaLnBrk="1" fontAlgn="base" hangingPunct="1">
        <a:spcBef>
          <a:spcPct val="20000"/>
        </a:spcBef>
        <a:spcAft>
          <a:spcPct val="0"/>
        </a:spcAft>
        <a:buChar char="»"/>
        <a:defRPr sz="1400">
          <a:solidFill>
            <a:srgbClr val="0F4DBC"/>
          </a:solidFill>
          <a:latin typeface="+mn-lt"/>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5.png"/><Relationship Id="rId18" Type="http://schemas.openxmlformats.org/officeDocument/2006/relationships/image" Target="../media/image80.png"/><Relationship Id="rId3" Type="http://schemas.openxmlformats.org/officeDocument/2006/relationships/image" Target="../media/image65.png"/><Relationship Id="rId21" Type="http://schemas.openxmlformats.org/officeDocument/2006/relationships/image" Target="../media/image83.png"/><Relationship Id="rId7" Type="http://schemas.openxmlformats.org/officeDocument/2006/relationships/image" Target="../media/image69.png"/><Relationship Id="rId12" Type="http://schemas.openxmlformats.org/officeDocument/2006/relationships/image" Target="../media/image74.png"/><Relationship Id="rId17" Type="http://schemas.openxmlformats.org/officeDocument/2006/relationships/image" Target="../media/image79.png"/><Relationship Id="rId2" Type="http://schemas.openxmlformats.org/officeDocument/2006/relationships/notesSlide" Target="../notesSlides/notesSlide10.xml"/><Relationship Id="rId16" Type="http://schemas.openxmlformats.org/officeDocument/2006/relationships/image" Target="../media/image78.png"/><Relationship Id="rId20" Type="http://schemas.openxmlformats.org/officeDocument/2006/relationships/image" Target="../media/image82.png"/><Relationship Id="rId1" Type="http://schemas.openxmlformats.org/officeDocument/2006/relationships/slideLayout" Target="../slideLayouts/slideLayout3.xml"/><Relationship Id="rId6" Type="http://schemas.openxmlformats.org/officeDocument/2006/relationships/image" Target="../media/image68.png"/><Relationship Id="rId11" Type="http://schemas.openxmlformats.org/officeDocument/2006/relationships/image" Target="../media/image73.png"/><Relationship Id="rId5" Type="http://schemas.openxmlformats.org/officeDocument/2006/relationships/image" Target="../media/image67.png"/><Relationship Id="rId15" Type="http://schemas.openxmlformats.org/officeDocument/2006/relationships/image" Target="../media/image77.png"/><Relationship Id="rId10" Type="http://schemas.openxmlformats.org/officeDocument/2006/relationships/image" Target="../media/image72.png"/><Relationship Id="rId19" Type="http://schemas.openxmlformats.org/officeDocument/2006/relationships/image" Target="../media/image81.png"/><Relationship Id="rId4" Type="http://schemas.openxmlformats.org/officeDocument/2006/relationships/image" Target="../media/image66.png"/><Relationship Id="rId9" Type="http://schemas.openxmlformats.org/officeDocument/2006/relationships/image" Target="../media/image71.png"/><Relationship Id="rId14" Type="http://schemas.openxmlformats.org/officeDocument/2006/relationships/image" Target="../media/image76.png"/></Relationships>
</file>

<file path=ppt/slides/_rels/slide11.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88.jpeg"/><Relationship Id="rId5" Type="http://schemas.openxmlformats.org/officeDocument/2006/relationships/image" Target="../media/image87.jpeg"/><Relationship Id="rId4" Type="http://schemas.openxmlformats.org/officeDocument/2006/relationships/image" Target="../media/image8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www.dusil.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dusil.com/"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jpe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8.gif"/></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26" Type="http://schemas.openxmlformats.org/officeDocument/2006/relationships/image" Target="../media/image44.png"/><Relationship Id="rId3" Type="http://schemas.openxmlformats.org/officeDocument/2006/relationships/image" Target="../media/image21.png"/><Relationship Id="rId21" Type="http://schemas.openxmlformats.org/officeDocument/2006/relationships/image" Target="../media/image39.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5" Type="http://schemas.openxmlformats.org/officeDocument/2006/relationships/image" Target="../media/image43.png"/><Relationship Id="rId2" Type="http://schemas.openxmlformats.org/officeDocument/2006/relationships/notesSlide" Target="../notesSlides/notesSlide7.xml"/><Relationship Id="rId16" Type="http://schemas.openxmlformats.org/officeDocument/2006/relationships/image" Target="../media/image34.png"/><Relationship Id="rId20" Type="http://schemas.openxmlformats.org/officeDocument/2006/relationships/image" Target="../media/image38.png"/><Relationship Id="rId1" Type="http://schemas.openxmlformats.org/officeDocument/2006/relationships/slideLayout" Target="../slideLayouts/slideLayout4.xml"/><Relationship Id="rId6" Type="http://schemas.openxmlformats.org/officeDocument/2006/relationships/image" Target="../media/image24.png"/><Relationship Id="rId11" Type="http://schemas.openxmlformats.org/officeDocument/2006/relationships/image" Target="../media/image29.png"/><Relationship Id="rId24" Type="http://schemas.openxmlformats.org/officeDocument/2006/relationships/image" Target="../media/image42.png"/><Relationship Id="rId5" Type="http://schemas.openxmlformats.org/officeDocument/2006/relationships/image" Target="../media/image23.png"/><Relationship Id="rId15" Type="http://schemas.openxmlformats.org/officeDocument/2006/relationships/image" Target="../media/image33.png"/><Relationship Id="rId23" Type="http://schemas.openxmlformats.org/officeDocument/2006/relationships/image" Target="../media/image41.png"/><Relationship Id="rId28" Type="http://schemas.openxmlformats.org/officeDocument/2006/relationships/image" Target="../media/image46.png"/><Relationship Id="rId10" Type="http://schemas.openxmlformats.org/officeDocument/2006/relationships/image" Target="../media/image28.png"/><Relationship Id="rId19" Type="http://schemas.openxmlformats.org/officeDocument/2006/relationships/image" Target="../media/image37.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 Id="rId22" Type="http://schemas.openxmlformats.org/officeDocument/2006/relationships/image" Target="../media/image40.png"/><Relationship Id="rId27" Type="http://schemas.openxmlformats.org/officeDocument/2006/relationships/image" Target="../media/image45.png"/></Relationships>
</file>

<file path=ppt/slides/_rels/slide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18" Type="http://schemas.openxmlformats.org/officeDocument/2006/relationships/image" Target="../media/image63.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png"/><Relationship Id="rId17" Type="http://schemas.openxmlformats.org/officeDocument/2006/relationships/image" Target="../media/image62.png"/><Relationship Id="rId2" Type="http://schemas.openxmlformats.org/officeDocument/2006/relationships/notesSlide" Target="../notesSlides/notesSlide9.xml"/><Relationship Id="rId16" Type="http://schemas.openxmlformats.org/officeDocument/2006/relationships/image" Target="../media/image61.png"/><Relationship Id="rId1" Type="http://schemas.openxmlformats.org/officeDocument/2006/relationships/slideLayout" Target="../slideLayouts/slideLayout3.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5" Type="http://schemas.openxmlformats.org/officeDocument/2006/relationships/image" Target="../media/image60.png"/><Relationship Id="rId10" Type="http://schemas.openxmlformats.org/officeDocument/2006/relationships/image" Target="../media/image55.png"/><Relationship Id="rId19" Type="http://schemas.openxmlformats.org/officeDocument/2006/relationships/image" Target="../media/image64.png"/><Relationship Id="rId4" Type="http://schemas.openxmlformats.org/officeDocument/2006/relationships/image" Target="../media/image49.png"/><Relationship Id="rId9" Type="http://schemas.openxmlformats.org/officeDocument/2006/relationships/image" Target="../media/image54.png"/><Relationship Id="rId14" Type="http://schemas.openxmlformats.org/officeDocument/2006/relationships/image" Target="../media/image5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Defining</a:t>
            </a:r>
            <a:br>
              <a:rPr lang="en-US" dirty="0" smtClean="0"/>
            </a:br>
            <a:r>
              <a:rPr lang="en-US" dirty="0">
                <a:solidFill>
                  <a:schemeClr val="accent5">
                    <a:lumMod val="40000"/>
                    <a:lumOff val="60000"/>
                  </a:schemeClr>
                </a:solidFill>
              </a:rPr>
              <a:t>ROI &amp; TCO</a:t>
            </a:r>
            <a:br>
              <a:rPr lang="en-US" dirty="0">
                <a:solidFill>
                  <a:schemeClr val="accent5">
                    <a:lumMod val="40000"/>
                    <a:lumOff val="60000"/>
                  </a:schemeClr>
                </a:solidFill>
              </a:rPr>
            </a:br>
            <a:r>
              <a:rPr lang="en-US" dirty="0" smtClean="0"/>
              <a:t>for Video </a:t>
            </a:r>
            <a:r>
              <a:rPr lang="en-US" dirty="0"/>
              <a:t>Streaming</a:t>
            </a:r>
          </a:p>
        </p:txBody>
      </p:sp>
    </p:spTree>
    <p:extLst>
      <p:ext uri="{BB962C8B-B14F-4D97-AF65-F5344CB8AC3E}">
        <p14:creationId xmlns:p14="http://schemas.microsoft.com/office/powerpoint/2010/main" val="24534904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2427967"/>
            <a:ext cx="9144000" cy="495300"/>
          </a:xfrm>
          <a:prstGeom prst="rect">
            <a:avLst/>
          </a:prstGeom>
          <a:solidFill>
            <a:schemeClr val="bg1"/>
          </a:solidFill>
          <a:ln>
            <a:noFill/>
          </a:ln>
        </p:spPr>
        <p:txBody>
          <a:bodyPr vert="horz" wrap="square" lIns="0" tIns="0" rIns="0" bIns="0" rtlCol="0" anchor="ctr">
            <a:noAutofit/>
          </a:bodyPr>
          <a:lstStyle/>
          <a:p>
            <a:pPr algn="r">
              <a:lnSpc>
                <a:spcPct val="80000"/>
              </a:lnSpc>
            </a:pPr>
            <a:endParaRPr lang="en-US" sz="2400" b="0" i="0" dirty="0" smtClean="0">
              <a:solidFill>
                <a:schemeClr val="accent5">
                  <a:lumMod val="50000"/>
                </a:schemeClr>
              </a:solidFill>
              <a:effectLst/>
              <a:ea typeface="Segoe UI" pitchFamily="34" charset="0"/>
            </a:endParaRPr>
          </a:p>
        </p:txBody>
      </p:sp>
      <p:sp>
        <p:nvSpPr>
          <p:cNvPr id="29" name="Rectangle 28"/>
          <p:cNvSpPr/>
          <p:nvPr/>
        </p:nvSpPr>
        <p:spPr>
          <a:xfrm>
            <a:off x="0" y="3501752"/>
            <a:ext cx="9144000" cy="495300"/>
          </a:xfrm>
          <a:prstGeom prst="rect">
            <a:avLst/>
          </a:prstGeom>
          <a:solidFill>
            <a:schemeClr val="bg1"/>
          </a:solidFill>
          <a:ln>
            <a:noFill/>
          </a:ln>
        </p:spPr>
        <p:txBody>
          <a:bodyPr vert="horz" wrap="square" lIns="0" tIns="0" rIns="0" bIns="0" rtlCol="0" anchor="ctr">
            <a:noAutofit/>
          </a:bodyPr>
          <a:lstStyle/>
          <a:p>
            <a:pPr algn="r">
              <a:lnSpc>
                <a:spcPct val="80000"/>
              </a:lnSpc>
            </a:pPr>
            <a:endParaRPr lang="en-US" sz="2400" b="0" i="0" dirty="0" smtClean="0">
              <a:solidFill>
                <a:schemeClr val="accent5">
                  <a:lumMod val="50000"/>
                </a:schemeClr>
              </a:solidFill>
              <a:effectLst/>
              <a:ea typeface="Segoe UI" pitchFamily="34" charset="0"/>
            </a:endParaRPr>
          </a:p>
        </p:txBody>
      </p:sp>
      <p:sp>
        <p:nvSpPr>
          <p:cNvPr id="36" name="Rectangle 35"/>
          <p:cNvSpPr/>
          <p:nvPr/>
        </p:nvSpPr>
        <p:spPr>
          <a:xfrm>
            <a:off x="0" y="1354182"/>
            <a:ext cx="9144000" cy="495300"/>
          </a:xfrm>
          <a:prstGeom prst="rect">
            <a:avLst/>
          </a:prstGeom>
          <a:solidFill>
            <a:schemeClr val="bg1"/>
          </a:solidFill>
          <a:ln>
            <a:noFill/>
          </a:ln>
        </p:spPr>
        <p:txBody>
          <a:bodyPr vert="horz" wrap="square" lIns="0" tIns="0" rIns="0" bIns="0" rtlCol="0" anchor="ctr">
            <a:noAutofit/>
          </a:bodyPr>
          <a:lstStyle/>
          <a:p>
            <a:pPr algn="r">
              <a:lnSpc>
                <a:spcPct val="80000"/>
              </a:lnSpc>
            </a:pPr>
            <a:endParaRPr lang="en-US" sz="2400" b="0" i="0" dirty="0" smtClean="0">
              <a:solidFill>
                <a:schemeClr val="accent5">
                  <a:lumMod val="50000"/>
                </a:schemeClr>
              </a:solidFill>
              <a:effectLst/>
              <a:ea typeface="Segoe UI" pitchFamily="34" charset="0"/>
            </a:endParaRPr>
          </a:p>
        </p:txBody>
      </p:sp>
      <p:sp>
        <p:nvSpPr>
          <p:cNvPr id="2" name="Title 1"/>
          <p:cNvSpPr>
            <a:spLocks noGrp="1"/>
          </p:cNvSpPr>
          <p:nvPr>
            <p:ph type="title"/>
          </p:nvPr>
        </p:nvSpPr>
        <p:spPr/>
        <p:txBody>
          <a:bodyPr/>
          <a:lstStyle/>
          <a:p>
            <a:r>
              <a:rPr lang="en-US" dirty="0" smtClean="0"/>
              <a:t>Cloud </a:t>
            </a:r>
            <a:r>
              <a:rPr lang="en-US" dirty="0" smtClean="0">
                <a:sym typeface="Wingdings"/>
              </a:rPr>
              <a:t></a:t>
            </a:r>
            <a:r>
              <a:rPr lang="en-US" dirty="0" smtClean="0"/>
              <a:t> Digital Entertainment</a:t>
            </a:r>
            <a:endParaRPr lang="en-US" dirty="0"/>
          </a:p>
        </p:txBody>
      </p:sp>
      <p:sp>
        <p:nvSpPr>
          <p:cNvPr id="20" name="Content Placeholder 19"/>
          <p:cNvSpPr>
            <a:spLocks noGrp="1"/>
          </p:cNvSpPr>
          <p:nvPr>
            <p:ph sz="half" idx="2"/>
          </p:nvPr>
        </p:nvSpPr>
        <p:spPr/>
        <p:txBody>
          <a:bodyPr/>
          <a:lstStyle/>
          <a:p>
            <a:r>
              <a:rPr lang="en-US" dirty="0" smtClean="0"/>
              <a:t>Video </a:t>
            </a:r>
            <a:r>
              <a:rPr lang="en-US" dirty="0"/>
              <a:t>Editing</a:t>
            </a:r>
          </a:p>
          <a:p>
            <a:r>
              <a:rPr lang="en-US" dirty="0" smtClean="0"/>
              <a:t>Video Entertainment</a:t>
            </a:r>
            <a:endParaRPr lang="en-US" dirty="0"/>
          </a:p>
          <a:p>
            <a:r>
              <a:rPr lang="en-US" dirty="0" smtClean="0"/>
              <a:t>Metadata Databases</a:t>
            </a:r>
            <a:endParaRPr lang="en-US" dirty="0"/>
          </a:p>
          <a:p>
            <a:r>
              <a:rPr lang="en-US" dirty="0"/>
              <a:t>Social Networking</a:t>
            </a:r>
          </a:p>
          <a:p>
            <a:r>
              <a:rPr lang="en-US" dirty="0"/>
              <a:t>Video Delivery </a:t>
            </a:r>
            <a:endParaRPr lang="en-US" dirty="0" smtClean="0"/>
          </a:p>
          <a:p>
            <a:r>
              <a:rPr lang="en-US" dirty="0" smtClean="0"/>
              <a:t>Video Hosting</a:t>
            </a:r>
            <a:endParaRPr lang="en-US" dirty="0"/>
          </a:p>
          <a:p>
            <a:r>
              <a:rPr lang="en-US" dirty="0"/>
              <a:t>Video </a:t>
            </a:r>
            <a:r>
              <a:rPr lang="en-US" dirty="0" smtClean="0"/>
              <a:t>Conferencing</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752598" y="1468805"/>
            <a:ext cx="744071" cy="286002"/>
          </a:xfrm>
          <a:prstGeom prst="rect">
            <a:avLst/>
          </a:prstGeom>
          <a:noFill/>
          <a:ln>
            <a:noFill/>
          </a:ln>
          <a:effectLst>
            <a:outerShdw blurRad="203200" dist="101600" dir="8400000" algn="tl" rotWithShape="0">
              <a:schemeClr val="accent5">
                <a:lumMod val="75000"/>
                <a:alpha val="80000"/>
              </a:scheme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664513" y="2512705"/>
            <a:ext cx="842684" cy="307178"/>
          </a:xfrm>
          <a:prstGeom prst="rect">
            <a:avLst/>
          </a:prstGeom>
          <a:noFill/>
          <a:ln>
            <a:noFill/>
          </a:ln>
          <a:effectLst>
            <a:outerShdw blurRad="203200" dist="101600" dir="8400000" algn="tl" rotWithShape="0">
              <a:schemeClr val="accent5">
                <a:lumMod val="75000"/>
                <a:alpha val="80000"/>
              </a:scheme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749800" y="1468805"/>
            <a:ext cx="749252" cy="247005"/>
          </a:xfrm>
          <a:prstGeom prst="rect">
            <a:avLst/>
          </a:prstGeom>
          <a:noFill/>
          <a:ln>
            <a:noFill/>
          </a:ln>
          <a:effectLst>
            <a:outerShdw blurRad="203200" dist="101600" dir="8400000" algn="tl" rotWithShape="0">
              <a:schemeClr val="accent5">
                <a:lumMod val="75000"/>
                <a:alpha val="80000"/>
              </a:schemeClr>
            </a:outerShdw>
          </a:effectLst>
        </p:spPr>
      </p:pic>
      <p:pic>
        <p:nvPicPr>
          <p:cNvPr id="9" name="Picture 8"/>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441566" y="1962943"/>
            <a:ext cx="738892" cy="369446"/>
          </a:xfrm>
          <a:prstGeom prst="rect">
            <a:avLst/>
          </a:prstGeom>
          <a:noFill/>
          <a:ln>
            <a:noFill/>
          </a:ln>
          <a:effectLst>
            <a:outerShdw blurRad="203200" dist="101600" dir="8400000" algn="tl" rotWithShape="0">
              <a:schemeClr val="accent5">
                <a:lumMod val="75000"/>
                <a:alpha val="80000"/>
              </a:schemeClr>
            </a:outerShdw>
          </a:effectLst>
        </p:spPr>
      </p:pic>
      <p:pic>
        <p:nvPicPr>
          <p:cNvPr id="11" name="Picture 10"/>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415151" y="1809990"/>
            <a:ext cx="780947" cy="585712"/>
          </a:xfrm>
          <a:prstGeom prst="rect">
            <a:avLst/>
          </a:prstGeom>
          <a:noFill/>
          <a:ln>
            <a:noFill/>
          </a:ln>
          <a:effectLst>
            <a:outerShdw blurRad="203200" dist="101600" dir="8400000" algn="tl" rotWithShape="0">
              <a:schemeClr val="accent5">
                <a:lumMod val="75000"/>
                <a:alpha val="80000"/>
              </a:schemeClr>
            </a:outerShdw>
          </a:effectLst>
        </p:spPr>
      </p:pic>
      <p:pic>
        <p:nvPicPr>
          <p:cNvPr id="12" name="Picture 11"/>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438514" y="1966789"/>
            <a:ext cx="1079588" cy="361754"/>
          </a:xfrm>
          <a:prstGeom prst="rect">
            <a:avLst/>
          </a:prstGeom>
          <a:noFill/>
          <a:ln>
            <a:noFill/>
          </a:ln>
          <a:effectLst>
            <a:outerShdw blurRad="203200" dist="101600" dir="8400000" algn="tl" rotWithShape="0">
              <a:schemeClr val="accent5">
                <a:lumMod val="75000"/>
                <a:alpha val="80000"/>
              </a:schemeClr>
            </a:outerShdw>
          </a:effectLst>
        </p:spPr>
      </p:pic>
      <p:pic>
        <p:nvPicPr>
          <p:cNvPr id="13" name="Picture 12"/>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749180" y="2514906"/>
            <a:ext cx="720000" cy="276001"/>
          </a:xfrm>
          <a:prstGeom prst="rect">
            <a:avLst/>
          </a:prstGeom>
          <a:noFill/>
          <a:ln>
            <a:noFill/>
          </a:ln>
          <a:effectLst>
            <a:outerShdw blurRad="203200" dist="101600" dir="8400000" algn="tl" rotWithShape="0">
              <a:schemeClr val="accent5">
                <a:lumMod val="75000"/>
                <a:alpha val="80000"/>
              </a:schemeClr>
            </a:outerShdw>
          </a:effectLst>
        </p:spPr>
      </p:pic>
      <p:pic>
        <p:nvPicPr>
          <p:cNvPr id="21" name="Picture 20"/>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2829664" y="4129565"/>
            <a:ext cx="677533" cy="300148"/>
          </a:xfrm>
          <a:prstGeom prst="rect">
            <a:avLst/>
          </a:prstGeom>
          <a:noFill/>
          <a:ln>
            <a:noFill/>
          </a:ln>
          <a:effectLst>
            <a:outerShdw blurRad="203200" dist="101600" dir="8400000" algn="tl" rotWithShape="0">
              <a:schemeClr val="accent5">
                <a:lumMod val="75000"/>
                <a:alpha val="80000"/>
              </a:schemeClr>
            </a:outerShdw>
          </a:effectLst>
        </p:spPr>
      </p:pic>
      <p:pic>
        <p:nvPicPr>
          <p:cNvPr id="22" name="Picture 21"/>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3514752" y="3952671"/>
            <a:ext cx="1123952" cy="653936"/>
          </a:xfrm>
          <a:prstGeom prst="rect">
            <a:avLst/>
          </a:prstGeom>
          <a:noFill/>
          <a:ln>
            <a:noFill/>
          </a:ln>
          <a:effectLst>
            <a:outerShdw blurRad="203200" dist="101600" dir="8400000" algn="tl" rotWithShape="0">
              <a:schemeClr val="accent5">
                <a:lumMod val="75000"/>
                <a:alpha val="80000"/>
              </a:schemeClr>
            </a:outerShdw>
          </a:effectLst>
        </p:spPr>
      </p:pic>
      <p:pic>
        <p:nvPicPr>
          <p:cNvPr id="23" name="Picture 22"/>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3466456" y="3001473"/>
            <a:ext cx="1032596" cy="419922"/>
          </a:xfrm>
          <a:prstGeom prst="rect">
            <a:avLst/>
          </a:prstGeom>
          <a:noFill/>
          <a:ln>
            <a:noFill/>
          </a:ln>
          <a:effectLst>
            <a:outerShdw blurRad="203200" dist="101600" dir="8400000" algn="tl" rotWithShape="0">
              <a:schemeClr val="accent5">
                <a:lumMod val="75000"/>
                <a:alpha val="80000"/>
              </a:schemeClr>
            </a:outerShdw>
          </a:effectLst>
        </p:spPr>
      </p:pic>
      <p:pic>
        <p:nvPicPr>
          <p:cNvPr id="24" name="Picture 23"/>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441566" y="3515038"/>
            <a:ext cx="1125386" cy="410320"/>
          </a:xfrm>
          <a:prstGeom prst="rect">
            <a:avLst/>
          </a:prstGeom>
          <a:noFill/>
          <a:ln>
            <a:noFill/>
          </a:ln>
          <a:effectLst>
            <a:outerShdw blurRad="203200" dist="101600" dir="8400000" algn="tl" rotWithShape="0">
              <a:schemeClr val="accent5">
                <a:lumMod val="75000"/>
                <a:alpha val="80000"/>
              </a:schemeClr>
            </a:outerShdw>
          </a:effectLst>
        </p:spPr>
      </p:pic>
      <p:pic>
        <p:nvPicPr>
          <p:cNvPr id="25" name="Picture 24"/>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723900" y="3091293"/>
            <a:ext cx="889928" cy="240280"/>
          </a:xfrm>
          <a:prstGeom prst="rect">
            <a:avLst/>
          </a:prstGeom>
          <a:noFill/>
          <a:ln>
            <a:noFill/>
          </a:ln>
          <a:effectLst>
            <a:outerShdw blurRad="203200" dist="101600" dir="8400000" algn="tl" rotWithShape="0">
              <a:schemeClr val="accent5">
                <a:lumMod val="75000"/>
                <a:alpha val="80000"/>
              </a:schemeClr>
            </a:outerShdw>
          </a:effectLst>
        </p:spPr>
      </p:pic>
      <p:pic>
        <p:nvPicPr>
          <p:cNvPr id="26" name="Picture 25"/>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1708984" y="2867508"/>
            <a:ext cx="1748774" cy="687851"/>
          </a:xfrm>
          <a:prstGeom prst="rect">
            <a:avLst/>
          </a:prstGeom>
          <a:noFill/>
          <a:ln>
            <a:noFill/>
          </a:ln>
          <a:effectLst>
            <a:outerShdw blurRad="203200" dist="101600" dir="8400000" algn="tl" rotWithShape="0">
              <a:schemeClr val="accent5">
                <a:lumMod val="75000"/>
                <a:alpha val="80000"/>
              </a:schemeClr>
            </a:outerShdw>
          </a:effectLst>
        </p:spPr>
      </p:pic>
      <p:pic>
        <p:nvPicPr>
          <p:cNvPr id="27" name="Picture 26"/>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2749296" y="3593620"/>
            <a:ext cx="1748774" cy="327312"/>
          </a:xfrm>
          <a:prstGeom prst="rect">
            <a:avLst/>
          </a:prstGeom>
          <a:noFill/>
          <a:ln>
            <a:noFill/>
          </a:ln>
          <a:effectLst>
            <a:outerShdw blurRad="203200" dist="101600" dir="8400000" algn="tl" rotWithShape="0">
              <a:schemeClr val="accent5">
                <a:lumMod val="75000"/>
                <a:alpha val="80000"/>
              </a:schemeClr>
            </a:outerShdw>
          </a:effectLst>
        </p:spPr>
      </p:pic>
      <p:pic>
        <p:nvPicPr>
          <p:cNvPr id="30" name="Picture 29"/>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3172783" y="931254"/>
            <a:ext cx="833602" cy="252859"/>
          </a:xfrm>
          <a:prstGeom prst="rect">
            <a:avLst/>
          </a:prstGeom>
          <a:noFill/>
          <a:ln>
            <a:noFill/>
          </a:ln>
          <a:effectLst>
            <a:outerShdw blurRad="203200" dist="101600" dir="8400000" algn="tl" rotWithShape="0">
              <a:schemeClr val="accent5">
                <a:lumMod val="75000"/>
                <a:alpha val="80000"/>
              </a:schemeClr>
            </a:outerShdw>
          </a:effectLst>
        </p:spPr>
      </p:pic>
      <p:pic>
        <p:nvPicPr>
          <p:cNvPr id="31" name="Picture 30"/>
          <p:cNvPicPr>
            <a:picLocks noChangeAspect="1"/>
          </p:cNvPicPr>
          <p:nvPr/>
        </p:nvPicPr>
        <p:blipFill>
          <a:blip r:embed="rId18">
            <a:extLst>
              <a:ext uri="{28A0092B-C50C-407E-A947-70E740481C1C}">
                <a14:useLocalDpi xmlns:a14="http://schemas.microsoft.com/office/drawing/2010/main"/>
              </a:ext>
            </a:extLst>
          </a:blip>
          <a:stretch>
            <a:fillRect/>
          </a:stretch>
        </p:blipFill>
        <p:spPr>
          <a:xfrm>
            <a:off x="2116362" y="877154"/>
            <a:ext cx="863605" cy="345441"/>
          </a:xfrm>
          <a:prstGeom prst="rect">
            <a:avLst/>
          </a:prstGeom>
          <a:noFill/>
          <a:ln>
            <a:noFill/>
          </a:ln>
          <a:effectLst>
            <a:outerShdw blurRad="203200" dist="101600" dir="8400000" algn="tl" rotWithShape="0">
              <a:schemeClr val="accent5">
                <a:lumMod val="75000"/>
                <a:alpha val="80000"/>
              </a:schemeClr>
            </a:outerShdw>
          </a:effectLst>
        </p:spPr>
      </p:pic>
      <p:pic>
        <p:nvPicPr>
          <p:cNvPr id="32" name="Picture 31"/>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4125216" y="877154"/>
            <a:ext cx="361059" cy="361059"/>
          </a:xfrm>
          <a:prstGeom prst="rect">
            <a:avLst/>
          </a:prstGeom>
          <a:noFill/>
          <a:ln>
            <a:noFill/>
          </a:ln>
          <a:effectLst>
            <a:outerShdw blurRad="203200" dist="101600" dir="8400000" algn="tl" rotWithShape="0">
              <a:schemeClr val="accent5">
                <a:lumMod val="75000"/>
                <a:alpha val="80000"/>
              </a:schemeClr>
            </a:outerShdw>
          </a:effectLst>
        </p:spPr>
      </p:pic>
      <p:pic>
        <p:nvPicPr>
          <p:cNvPr id="33" name="Picture 32"/>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1007917" y="842271"/>
            <a:ext cx="439662" cy="439662"/>
          </a:xfrm>
          <a:prstGeom prst="rect">
            <a:avLst/>
          </a:prstGeom>
          <a:noFill/>
          <a:ln>
            <a:noFill/>
          </a:ln>
          <a:effectLst>
            <a:outerShdw blurRad="203200" dist="101600" dir="8400000" algn="tl" rotWithShape="0">
              <a:schemeClr val="accent5">
                <a:lumMod val="75000"/>
                <a:alpha val="80000"/>
              </a:schemeClr>
            </a:outerShdw>
          </a:effectLst>
        </p:spPr>
      </p:pic>
      <p:pic>
        <p:nvPicPr>
          <p:cNvPr id="35" name="Content Placeholder 7"/>
          <p:cNvPicPr>
            <a:picLocks noChangeAspect="1"/>
          </p:cNvPicPr>
          <p:nvPr/>
        </p:nvPicPr>
        <p:blipFill>
          <a:blip r:embed="rId21" cstate="print">
            <a:extLst>
              <a:ext uri="{28A0092B-C50C-407E-A947-70E740481C1C}">
                <a14:useLocalDpi xmlns:a14="http://schemas.microsoft.com/office/drawing/2010/main"/>
              </a:ext>
            </a:extLst>
          </a:blip>
          <a:stretch>
            <a:fillRect/>
          </a:stretch>
        </p:blipFill>
        <p:spPr bwMode="auto">
          <a:xfrm>
            <a:off x="1494016" y="870479"/>
            <a:ext cx="369665" cy="358792"/>
          </a:xfrm>
          <a:prstGeom prst="rect">
            <a:avLst/>
          </a:prstGeom>
          <a:noFill/>
          <a:ln>
            <a:noFill/>
          </a:ln>
          <a:effectLst>
            <a:outerShdw blurRad="203200" dist="101600" dir="8400000" algn="tl" rotWithShape="0">
              <a:schemeClr val="accent5">
                <a:lumMod val="75000"/>
                <a:alpha val="8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269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200"/>
                                        <p:tgtEl>
                                          <p:spTgt spid="33"/>
                                        </p:tgtEl>
                                      </p:cBhvr>
                                    </p:animEffect>
                                  </p:childTnLst>
                                </p:cTn>
                              </p:par>
                            </p:childTnLst>
                          </p:cTn>
                        </p:par>
                        <p:par>
                          <p:cTn id="8" fill="hold">
                            <p:stCondLst>
                              <p:cond delay="200"/>
                            </p:stCondLst>
                            <p:childTnLst>
                              <p:par>
                                <p:cTn id="9" presetID="22" presetClass="entr" presetSubtype="8"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200"/>
                                        <p:tgtEl>
                                          <p:spTgt spid="35"/>
                                        </p:tgtEl>
                                      </p:cBhvr>
                                    </p:animEffect>
                                  </p:childTnLst>
                                </p:cTn>
                              </p:par>
                            </p:childTnLst>
                          </p:cTn>
                        </p:par>
                        <p:par>
                          <p:cTn id="12" fill="hold">
                            <p:stCondLst>
                              <p:cond delay="400"/>
                            </p:stCondLst>
                            <p:childTnLst>
                              <p:par>
                                <p:cTn id="13" presetID="22" presetClass="entr" presetSubtype="8"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200"/>
                                        <p:tgtEl>
                                          <p:spTgt spid="31"/>
                                        </p:tgtEl>
                                      </p:cBhvr>
                                    </p:animEffect>
                                  </p:childTnLst>
                                </p:cTn>
                              </p:par>
                            </p:childTnLst>
                          </p:cTn>
                        </p:par>
                        <p:par>
                          <p:cTn id="16" fill="hold">
                            <p:stCondLst>
                              <p:cond delay="600"/>
                            </p:stCondLst>
                            <p:childTnLst>
                              <p:par>
                                <p:cTn id="17" presetID="22" presetClass="entr" presetSubtype="8"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200"/>
                                        <p:tgtEl>
                                          <p:spTgt spid="30"/>
                                        </p:tgtEl>
                                      </p:cBhvr>
                                    </p:animEffect>
                                  </p:childTnLst>
                                </p:cTn>
                              </p:par>
                            </p:childTnLst>
                          </p:cTn>
                        </p:par>
                        <p:par>
                          <p:cTn id="20" fill="hold">
                            <p:stCondLst>
                              <p:cond delay="800"/>
                            </p:stCondLst>
                            <p:childTnLst>
                              <p:par>
                                <p:cTn id="21" presetID="22" presetClass="entr" presetSubtype="8"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left)">
                                      <p:cBhvr>
                                        <p:cTn id="23" dur="200"/>
                                        <p:tgtEl>
                                          <p:spTgt spid="32"/>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animEffect transition="in" filter="wipe(left)">
                                      <p:cBhvr>
                                        <p:cTn id="27" dur="200"/>
                                        <p:tgtEl>
                                          <p:spTgt spid="20">
                                            <p:txEl>
                                              <p:pRg st="0" end="0"/>
                                            </p:txEl>
                                          </p:spTgt>
                                        </p:tgtEl>
                                      </p:cBhvr>
                                    </p:animEffect>
                                  </p:childTnLst>
                                </p:cTn>
                              </p:par>
                            </p:childTnLst>
                          </p:cTn>
                        </p:par>
                        <p:par>
                          <p:cTn id="28" fill="hold">
                            <p:stCondLst>
                              <p:cond delay="1200"/>
                            </p:stCondLst>
                            <p:childTnLst>
                              <p:par>
                                <p:cTn id="29" presetID="22" presetClass="entr" presetSubtype="2"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600"/>
                                        <p:tgtEl>
                                          <p:spTgt spid="36"/>
                                        </p:tgtEl>
                                      </p:cBhvr>
                                    </p:animEffect>
                                  </p:childTnLst>
                                </p:cTn>
                              </p:par>
                              <p:par>
                                <p:cTn id="32" presetID="22" presetClass="entr" presetSubtype="2" fill="hold" grpId="0" nodeType="withEffect">
                                  <p:stCondLst>
                                    <p:cond delay="200"/>
                                  </p:stCondLst>
                                  <p:childTnLst>
                                    <p:set>
                                      <p:cBhvr>
                                        <p:cTn id="33" dur="1" fill="hold">
                                          <p:stCondLst>
                                            <p:cond delay="0"/>
                                          </p:stCondLst>
                                        </p:cTn>
                                        <p:tgtEl>
                                          <p:spTgt spid="20">
                                            <p:txEl>
                                              <p:pRg st="1" end="1"/>
                                            </p:txEl>
                                          </p:spTgt>
                                        </p:tgtEl>
                                        <p:attrNameLst>
                                          <p:attrName>style.visibility</p:attrName>
                                        </p:attrNameLst>
                                      </p:cBhvr>
                                      <p:to>
                                        <p:strVal val="visible"/>
                                      </p:to>
                                    </p:set>
                                    <p:animEffect transition="in" filter="wipe(right)">
                                      <p:cBhvr>
                                        <p:cTn id="34" dur="200"/>
                                        <p:tgtEl>
                                          <p:spTgt spid="20">
                                            <p:txEl>
                                              <p:pRg st="1" end="1"/>
                                            </p:txEl>
                                          </p:spTgt>
                                        </p:tgtEl>
                                      </p:cBhvr>
                                    </p:animEffect>
                                  </p:childTnLst>
                                </p:cTn>
                              </p:par>
                              <p:par>
                                <p:cTn id="35" presetID="22" presetClass="entr" presetSubtype="2"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200"/>
                                        <p:tgtEl>
                                          <p:spTgt spid="7"/>
                                        </p:tgtEl>
                                      </p:cBhvr>
                                    </p:animEffect>
                                  </p:childTnLst>
                                </p:cTn>
                              </p:par>
                              <p:par>
                                <p:cTn id="38" presetID="22" presetClass="entr" presetSubtype="2"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right)">
                                      <p:cBhvr>
                                        <p:cTn id="40" dur="200"/>
                                        <p:tgtEl>
                                          <p:spTgt spid="5"/>
                                        </p:tgtEl>
                                      </p:cBhvr>
                                    </p:animEffect>
                                  </p:childTnLst>
                                </p:cTn>
                              </p:par>
                            </p:childTnLst>
                          </p:cTn>
                        </p:par>
                        <p:par>
                          <p:cTn id="41" fill="hold">
                            <p:stCondLst>
                              <p:cond delay="1800"/>
                            </p:stCondLst>
                            <p:childTnLst>
                              <p:par>
                                <p:cTn id="42" presetID="22" presetClass="entr" presetSubtype="8"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left)">
                                      <p:cBhvr>
                                        <p:cTn id="44" dur="200"/>
                                        <p:tgtEl>
                                          <p:spTgt spid="9"/>
                                        </p:tgtEl>
                                      </p:cBhvr>
                                    </p:animEffect>
                                  </p:childTnLst>
                                </p:cTn>
                              </p:par>
                            </p:childTnLst>
                          </p:cTn>
                        </p:par>
                        <p:par>
                          <p:cTn id="45" fill="hold">
                            <p:stCondLst>
                              <p:cond delay="2000"/>
                            </p:stCondLst>
                            <p:childTnLst>
                              <p:par>
                                <p:cTn id="46" presetID="22" presetClass="entr" presetSubtype="8" fill="hold"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200"/>
                                        <p:tgtEl>
                                          <p:spTgt spid="11"/>
                                        </p:tgtEl>
                                      </p:cBhvr>
                                    </p:animEffect>
                                  </p:childTnLst>
                                </p:cTn>
                              </p:par>
                            </p:childTnLst>
                          </p:cTn>
                        </p:par>
                        <p:par>
                          <p:cTn id="49" fill="hold">
                            <p:stCondLst>
                              <p:cond delay="2200"/>
                            </p:stCondLst>
                            <p:childTnLst>
                              <p:par>
                                <p:cTn id="50" presetID="22" presetClass="entr" presetSubtype="8" fill="hold"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200"/>
                                        <p:tgtEl>
                                          <p:spTgt spid="12"/>
                                        </p:tgtEl>
                                      </p:cBhvr>
                                    </p:animEffect>
                                  </p:childTnLst>
                                </p:cTn>
                              </p:par>
                            </p:childTnLst>
                          </p:cTn>
                        </p:par>
                        <p:par>
                          <p:cTn id="53" fill="hold">
                            <p:stCondLst>
                              <p:cond delay="2400"/>
                            </p:stCondLst>
                            <p:childTnLst>
                              <p:par>
                                <p:cTn id="54" presetID="22" presetClass="entr" presetSubtype="8" fill="hold" grpId="0" nodeType="afterEffect">
                                  <p:stCondLst>
                                    <p:cond delay="0"/>
                                  </p:stCondLst>
                                  <p:childTnLst>
                                    <p:set>
                                      <p:cBhvr>
                                        <p:cTn id="55" dur="1" fill="hold">
                                          <p:stCondLst>
                                            <p:cond delay="0"/>
                                          </p:stCondLst>
                                        </p:cTn>
                                        <p:tgtEl>
                                          <p:spTgt spid="20">
                                            <p:txEl>
                                              <p:pRg st="2" end="2"/>
                                            </p:txEl>
                                          </p:spTgt>
                                        </p:tgtEl>
                                        <p:attrNameLst>
                                          <p:attrName>style.visibility</p:attrName>
                                        </p:attrNameLst>
                                      </p:cBhvr>
                                      <p:to>
                                        <p:strVal val="visible"/>
                                      </p:to>
                                    </p:set>
                                    <p:animEffect transition="in" filter="wipe(left)">
                                      <p:cBhvr>
                                        <p:cTn id="56" dur="200"/>
                                        <p:tgtEl>
                                          <p:spTgt spid="20">
                                            <p:txEl>
                                              <p:pRg st="2" end="2"/>
                                            </p:txEl>
                                          </p:spTgt>
                                        </p:tgtEl>
                                      </p:cBhvr>
                                    </p:animEffect>
                                  </p:childTnLst>
                                </p:cTn>
                              </p:par>
                            </p:childTnLst>
                          </p:cTn>
                        </p:par>
                        <p:par>
                          <p:cTn id="57" fill="hold">
                            <p:stCondLst>
                              <p:cond delay="2600"/>
                            </p:stCondLst>
                            <p:childTnLst>
                              <p:par>
                                <p:cTn id="58" presetID="22" presetClass="entr" presetSubtype="2" fill="hold" grpId="0" nodeType="after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wipe(right)">
                                      <p:cBhvr>
                                        <p:cTn id="60" dur="600"/>
                                        <p:tgtEl>
                                          <p:spTgt spid="28"/>
                                        </p:tgtEl>
                                      </p:cBhvr>
                                    </p:animEffect>
                                  </p:childTnLst>
                                </p:cTn>
                              </p:par>
                              <p:par>
                                <p:cTn id="61" presetID="22" presetClass="entr" presetSubtype="2" fill="hold" grpId="0" nodeType="withEffect">
                                  <p:stCondLst>
                                    <p:cond delay="200"/>
                                  </p:stCondLst>
                                  <p:childTnLst>
                                    <p:set>
                                      <p:cBhvr>
                                        <p:cTn id="62" dur="1" fill="hold">
                                          <p:stCondLst>
                                            <p:cond delay="0"/>
                                          </p:stCondLst>
                                        </p:cTn>
                                        <p:tgtEl>
                                          <p:spTgt spid="20">
                                            <p:txEl>
                                              <p:pRg st="3" end="3"/>
                                            </p:txEl>
                                          </p:spTgt>
                                        </p:tgtEl>
                                        <p:attrNameLst>
                                          <p:attrName>style.visibility</p:attrName>
                                        </p:attrNameLst>
                                      </p:cBhvr>
                                      <p:to>
                                        <p:strVal val="visible"/>
                                      </p:to>
                                    </p:set>
                                    <p:animEffect transition="in" filter="wipe(right)">
                                      <p:cBhvr>
                                        <p:cTn id="63" dur="200"/>
                                        <p:tgtEl>
                                          <p:spTgt spid="20">
                                            <p:txEl>
                                              <p:pRg st="3" end="3"/>
                                            </p:txEl>
                                          </p:spTgt>
                                        </p:tgtEl>
                                      </p:cBhvr>
                                    </p:animEffect>
                                  </p:childTnLst>
                                </p:cTn>
                              </p:par>
                              <p:par>
                                <p:cTn id="64" presetID="22" presetClass="entr" presetSubtype="2" fill="hold" nodeType="with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ipe(right)">
                                      <p:cBhvr>
                                        <p:cTn id="66" dur="200"/>
                                        <p:tgtEl>
                                          <p:spTgt spid="13"/>
                                        </p:tgtEl>
                                      </p:cBhvr>
                                    </p:animEffect>
                                  </p:childTnLst>
                                </p:cTn>
                              </p:par>
                              <p:par>
                                <p:cTn id="67" presetID="22" presetClass="entr" presetSubtype="2" fill="hold" nodeType="with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wipe(right)">
                                      <p:cBhvr>
                                        <p:cTn id="69" dur="200"/>
                                        <p:tgtEl>
                                          <p:spTgt spid="6"/>
                                        </p:tgtEl>
                                      </p:cBhvr>
                                    </p:animEffect>
                                  </p:childTnLst>
                                </p:cTn>
                              </p:par>
                            </p:childTnLst>
                          </p:cTn>
                        </p:par>
                        <p:par>
                          <p:cTn id="70" fill="hold">
                            <p:stCondLst>
                              <p:cond delay="3200"/>
                            </p:stCondLst>
                            <p:childTnLst>
                              <p:par>
                                <p:cTn id="71" presetID="22" presetClass="entr" presetSubtype="8"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left)">
                                      <p:cBhvr>
                                        <p:cTn id="73" dur="200"/>
                                        <p:tgtEl>
                                          <p:spTgt spid="25"/>
                                        </p:tgtEl>
                                      </p:cBhvr>
                                    </p:animEffect>
                                  </p:childTnLst>
                                </p:cTn>
                              </p:par>
                            </p:childTnLst>
                          </p:cTn>
                        </p:par>
                        <p:par>
                          <p:cTn id="74" fill="hold">
                            <p:stCondLst>
                              <p:cond delay="3400"/>
                            </p:stCondLst>
                            <p:childTnLst>
                              <p:par>
                                <p:cTn id="75" presetID="22" presetClass="entr" presetSubtype="8" fill="hold"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wipe(left)">
                                      <p:cBhvr>
                                        <p:cTn id="77" dur="200"/>
                                        <p:tgtEl>
                                          <p:spTgt spid="26"/>
                                        </p:tgtEl>
                                      </p:cBhvr>
                                    </p:animEffect>
                                  </p:childTnLst>
                                </p:cTn>
                              </p:par>
                            </p:childTnLst>
                          </p:cTn>
                        </p:par>
                        <p:par>
                          <p:cTn id="78" fill="hold">
                            <p:stCondLst>
                              <p:cond delay="3600"/>
                            </p:stCondLst>
                            <p:childTnLst>
                              <p:par>
                                <p:cTn id="79" presetID="22" presetClass="entr" presetSubtype="8" fill="hold" nodeType="after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
                                        <p:tgtEl>
                                          <p:spTgt spid="23"/>
                                        </p:tgtEl>
                                      </p:cBhvr>
                                    </p:animEffect>
                                  </p:childTnLst>
                                </p:cTn>
                              </p:par>
                            </p:childTnLst>
                          </p:cTn>
                        </p:par>
                        <p:par>
                          <p:cTn id="82" fill="hold">
                            <p:stCondLst>
                              <p:cond delay="3800"/>
                            </p:stCondLst>
                            <p:childTnLst>
                              <p:par>
                                <p:cTn id="83" presetID="22" presetClass="entr" presetSubtype="8" fill="hold" grpId="0" nodeType="afterEffect">
                                  <p:stCondLst>
                                    <p:cond delay="0"/>
                                  </p:stCondLst>
                                  <p:childTnLst>
                                    <p:set>
                                      <p:cBhvr>
                                        <p:cTn id="84" dur="1" fill="hold">
                                          <p:stCondLst>
                                            <p:cond delay="0"/>
                                          </p:stCondLst>
                                        </p:cTn>
                                        <p:tgtEl>
                                          <p:spTgt spid="20">
                                            <p:txEl>
                                              <p:pRg st="4" end="4"/>
                                            </p:txEl>
                                          </p:spTgt>
                                        </p:tgtEl>
                                        <p:attrNameLst>
                                          <p:attrName>style.visibility</p:attrName>
                                        </p:attrNameLst>
                                      </p:cBhvr>
                                      <p:to>
                                        <p:strVal val="visible"/>
                                      </p:to>
                                    </p:set>
                                    <p:animEffect transition="in" filter="wipe(left)">
                                      <p:cBhvr>
                                        <p:cTn id="85" dur="200"/>
                                        <p:tgtEl>
                                          <p:spTgt spid="20">
                                            <p:txEl>
                                              <p:pRg st="4" end="4"/>
                                            </p:txEl>
                                          </p:spTgt>
                                        </p:tgtEl>
                                      </p:cBhvr>
                                    </p:animEffect>
                                  </p:childTnLst>
                                </p:cTn>
                              </p:par>
                            </p:childTnLst>
                          </p:cTn>
                        </p:par>
                        <p:par>
                          <p:cTn id="86" fill="hold">
                            <p:stCondLst>
                              <p:cond delay="4000"/>
                            </p:stCondLst>
                            <p:childTnLst>
                              <p:par>
                                <p:cTn id="87" presetID="22" presetClass="entr" presetSubtype="2"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wipe(right)">
                                      <p:cBhvr>
                                        <p:cTn id="89" dur="600"/>
                                        <p:tgtEl>
                                          <p:spTgt spid="29"/>
                                        </p:tgtEl>
                                      </p:cBhvr>
                                    </p:animEffect>
                                  </p:childTnLst>
                                </p:cTn>
                              </p:par>
                              <p:par>
                                <p:cTn id="90" presetID="22" presetClass="entr" presetSubtype="2" fill="hold" grpId="0" nodeType="withEffect">
                                  <p:stCondLst>
                                    <p:cond delay="200"/>
                                  </p:stCondLst>
                                  <p:childTnLst>
                                    <p:set>
                                      <p:cBhvr>
                                        <p:cTn id="91" dur="1" fill="hold">
                                          <p:stCondLst>
                                            <p:cond delay="0"/>
                                          </p:stCondLst>
                                        </p:cTn>
                                        <p:tgtEl>
                                          <p:spTgt spid="20">
                                            <p:txEl>
                                              <p:pRg st="5" end="5"/>
                                            </p:txEl>
                                          </p:spTgt>
                                        </p:tgtEl>
                                        <p:attrNameLst>
                                          <p:attrName>style.visibility</p:attrName>
                                        </p:attrNameLst>
                                      </p:cBhvr>
                                      <p:to>
                                        <p:strVal val="visible"/>
                                      </p:to>
                                    </p:set>
                                    <p:animEffect transition="in" filter="wipe(right)">
                                      <p:cBhvr>
                                        <p:cTn id="92" dur="200"/>
                                        <p:tgtEl>
                                          <p:spTgt spid="20">
                                            <p:txEl>
                                              <p:pRg st="5" end="5"/>
                                            </p:txEl>
                                          </p:spTgt>
                                        </p:tgtEl>
                                      </p:cBhvr>
                                    </p:animEffect>
                                  </p:childTnLst>
                                </p:cTn>
                              </p:par>
                              <p:par>
                                <p:cTn id="93" presetID="22" presetClass="entr" presetSubtype="2" fill="hold" nodeType="withEffect">
                                  <p:stCondLst>
                                    <p:cond delay="0"/>
                                  </p:stCondLst>
                                  <p:childTnLst>
                                    <p:set>
                                      <p:cBhvr>
                                        <p:cTn id="94" dur="1" fill="hold">
                                          <p:stCondLst>
                                            <p:cond delay="0"/>
                                          </p:stCondLst>
                                        </p:cTn>
                                        <p:tgtEl>
                                          <p:spTgt spid="27"/>
                                        </p:tgtEl>
                                        <p:attrNameLst>
                                          <p:attrName>style.visibility</p:attrName>
                                        </p:attrNameLst>
                                      </p:cBhvr>
                                      <p:to>
                                        <p:strVal val="visible"/>
                                      </p:to>
                                    </p:set>
                                    <p:animEffect transition="in" filter="wipe(right)">
                                      <p:cBhvr>
                                        <p:cTn id="95" dur="200"/>
                                        <p:tgtEl>
                                          <p:spTgt spid="27"/>
                                        </p:tgtEl>
                                      </p:cBhvr>
                                    </p:animEffect>
                                  </p:childTnLst>
                                </p:cTn>
                              </p:par>
                              <p:par>
                                <p:cTn id="96" presetID="22" presetClass="entr" presetSubtype="2" fill="hold" nodeType="with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wipe(right)">
                                      <p:cBhvr>
                                        <p:cTn id="98" dur="200"/>
                                        <p:tgtEl>
                                          <p:spTgt spid="24"/>
                                        </p:tgtEl>
                                      </p:cBhvr>
                                    </p:animEffect>
                                  </p:childTnLst>
                                </p:cTn>
                              </p:par>
                            </p:childTnLst>
                          </p:cTn>
                        </p:par>
                        <p:par>
                          <p:cTn id="99" fill="hold">
                            <p:stCondLst>
                              <p:cond delay="4600"/>
                            </p:stCondLst>
                            <p:childTnLst>
                              <p:par>
                                <p:cTn id="100" presetID="22" presetClass="entr" presetSubtype="8" fill="hold" nodeType="after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wipe(left)">
                                      <p:cBhvr>
                                        <p:cTn id="102" dur="200"/>
                                        <p:tgtEl>
                                          <p:spTgt spid="21"/>
                                        </p:tgtEl>
                                      </p:cBhvr>
                                    </p:animEffect>
                                  </p:childTnLst>
                                </p:cTn>
                              </p:par>
                            </p:childTnLst>
                          </p:cTn>
                        </p:par>
                        <p:par>
                          <p:cTn id="103" fill="hold">
                            <p:stCondLst>
                              <p:cond delay="4800"/>
                            </p:stCondLst>
                            <p:childTnLst>
                              <p:par>
                                <p:cTn id="104" presetID="22" presetClass="entr" presetSubtype="8" fill="hold" nodeType="afterEffect">
                                  <p:stCondLst>
                                    <p:cond delay="0"/>
                                  </p:stCondLst>
                                  <p:childTnLst>
                                    <p:set>
                                      <p:cBhvr>
                                        <p:cTn id="105" dur="1" fill="hold">
                                          <p:stCondLst>
                                            <p:cond delay="0"/>
                                          </p:stCondLst>
                                        </p:cTn>
                                        <p:tgtEl>
                                          <p:spTgt spid="22"/>
                                        </p:tgtEl>
                                        <p:attrNameLst>
                                          <p:attrName>style.visibility</p:attrName>
                                        </p:attrNameLst>
                                      </p:cBhvr>
                                      <p:to>
                                        <p:strVal val="visible"/>
                                      </p:to>
                                    </p:set>
                                    <p:animEffect transition="in" filter="wipe(left)">
                                      <p:cBhvr>
                                        <p:cTn id="106" dur="200"/>
                                        <p:tgtEl>
                                          <p:spTgt spid="22"/>
                                        </p:tgtEl>
                                      </p:cBhvr>
                                    </p:animEffect>
                                  </p:childTnLst>
                                </p:cTn>
                              </p:par>
                            </p:childTnLst>
                          </p:cTn>
                        </p:par>
                        <p:par>
                          <p:cTn id="107" fill="hold">
                            <p:stCondLst>
                              <p:cond delay="5000"/>
                            </p:stCondLst>
                            <p:childTnLst>
                              <p:par>
                                <p:cTn id="108" presetID="22" presetClass="entr" presetSubtype="8" fill="hold" grpId="0" nodeType="afterEffect">
                                  <p:stCondLst>
                                    <p:cond delay="0"/>
                                  </p:stCondLst>
                                  <p:childTnLst>
                                    <p:set>
                                      <p:cBhvr>
                                        <p:cTn id="109" dur="1" fill="hold">
                                          <p:stCondLst>
                                            <p:cond delay="0"/>
                                          </p:stCondLst>
                                        </p:cTn>
                                        <p:tgtEl>
                                          <p:spTgt spid="20">
                                            <p:txEl>
                                              <p:pRg st="6" end="6"/>
                                            </p:txEl>
                                          </p:spTgt>
                                        </p:tgtEl>
                                        <p:attrNameLst>
                                          <p:attrName>style.visibility</p:attrName>
                                        </p:attrNameLst>
                                      </p:cBhvr>
                                      <p:to>
                                        <p:strVal val="visible"/>
                                      </p:to>
                                    </p:set>
                                    <p:animEffect transition="in" filter="wipe(left)">
                                      <p:cBhvr>
                                        <p:cTn id="110" dur="200"/>
                                        <p:tgtEl>
                                          <p:spTgt spid="2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6" grpId="0" animBg="1"/>
      <p:bldP spid="2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p:cNvSpPr txBox="1"/>
          <p:nvPr/>
        </p:nvSpPr>
        <p:spPr>
          <a:xfrm>
            <a:off x="888978" y="153786"/>
            <a:ext cx="3967753" cy="1897443"/>
          </a:xfrm>
          <a:prstGeom prst="rect">
            <a:avLst/>
          </a:prstGeom>
          <a:noFill/>
        </p:spPr>
        <p:txBody>
          <a:bodyPr wrap="none" rtlCol="0">
            <a:spAutoFit/>
          </a:bodyPr>
          <a:lstStyle/>
          <a:p>
            <a:pPr algn="ctr">
              <a:lnSpc>
                <a:spcPct val="85000"/>
              </a:lnSpc>
            </a:pPr>
            <a:r>
              <a:rPr lang="en-US" sz="13800" spc="-100" dirty="0" smtClean="0">
                <a:gradFill flip="none" rotWithShape="1">
                  <a:gsLst>
                    <a:gs pos="0">
                      <a:srgbClr val="C00000"/>
                    </a:gs>
                    <a:gs pos="38300">
                      <a:schemeClr val="tx1"/>
                    </a:gs>
                    <a:gs pos="80000">
                      <a:srgbClr val="500000"/>
                    </a:gs>
                  </a:gsLst>
                  <a:lin ang="0" scaled="1"/>
                  <a:tileRect/>
                </a:gradFill>
                <a:latin typeface="Beurk" panose="00000400000000000000" pitchFamily="2" charset="0"/>
              </a:rPr>
              <a:t>Fear</a:t>
            </a:r>
          </a:p>
        </p:txBody>
      </p:sp>
      <p:sp>
        <p:nvSpPr>
          <p:cNvPr id="6" name="TextBox 5"/>
          <p:cNvSpPr txBox="1"/>
          <p:nvPr/>
        </p:nvSpPr>
        <p:spPr>
          <a:xfrm rot="20368833">
            <a:off x="931550" y="1583889"/>
            <a:ext cx="7845416" cy="1662956"/>
          </a:xfrm>
          <a:prstGeom prst="rect">
            <a:avLst/>
          </a:prstGeom>
          <a:noFill/>
        </p:spPr>
        <p:txBody>
          <a:bodyPr wrap="none" rtlCol="0">
            <a:spAutoFit/>
          </a:bodyPr>
          <a:lstStyle/>
          <a:p>
            <a:pPr algn="ctr">
              <a:lnSpc>
                <a:spcPct val="85000"/>
              </a:lnSpc>
            </a:pPr>
            <a:r>
              <a:rPr lang="en-US" sz="11500" i="1" spc="-100" dirty="0" smtClean="0">
                <a:gradFill flip="none" rotWithShape="1">
                  <a:gsLst>
                    <a:gs pos="65000">
                      <a:schemeClr val="tx2">
                        <a:lumMod val="50000"/>
                      </a:schemeClr>
                    </a:gs>
                    <a:gs pos="28000">
                      <a:schemeClr val="tx2">
                        <a:lumMod val="50000"/>
                      </a:schemeClr>
                    </a:gs>
                    <a:gs pos="76000">
                      <a:schemeClr val="bg1">
                        <a:lumMod val="95000"/>
                      </a:schemeClr>
                    </a:gs>
                    <a:gs pos="23000">
                      <a:schemeClr val="bg1"/>
                    </a:gs>
                    <a:gs pos="12000">
                      <a:schemeClr val="tx2">
                        <a:lumMod val="50000"/>
                      </a:schemeClr>
                    </a:gs>
                    <a:gs pos="85000">
                      <a:schemeClr val="accent1">
                        <a:lumMod val="50000"/>
                      </a:schemeClr>
                    </a:gs>
                  </a:gsLst>
                  <a:lin ang="0" scaled="1"/>
                  <a:tileRect/>
                </a:gradFill>
                <a:latin typeface="Kreepshow 'Frigid'" panose="04020000000000000000" pitchFamily="82" charset="0"/>
              </a:rPr>
              <a:t>Uncertainty</a:t>
            </a:r>
          </a:p>
        </p:txBody>
      </p:sp>
      <p:sp>
        <p:nvSpPr>
          <p:cNvPr id="7" name="TextBox 6"/>
          <p:cNvSpPr txBox="1"/>
          <p:nvPr/>
        </p:nvSpPr>
        <p:spPr>
          <a:xfrm>
            <a:off x="3489433" y="3546451"/>
            <a:ext cx="3908763" cy="1243417"/>
          </a:xfrm>
          <a:prstGeom prst="rect">
            <a:avLst/>
          </a:prstGeom>
          <a:noFill/>
        </p:spPr>
        <p:txBody>
          <a:bodyPr wrap="none" rtlCol="0">
            <a:spAutoFit/>
          </a:bodyPr>
          <a:lstStyle/>
          <a:p>
            <a:pPr algn="ctr">
              <a:lnSpc>
                <a:spcPct val="85000"/>
              </a:lnSpc>
            </a:pPr>
            <a:r>
              <a:rPr lang="en-US" sz="8800" spc="-100" dirty="0" smtClean="0">
                <a:gradFill flip="none" rotWithShape="1">
                  <a:gsLst>
                    <a:gs pos="20000">
                      <a:schemeClr val="tx1"/>
                    </a:gs>
                    <a:gs pos="87000">
                      <a:schemeClr val="bg1">
                        <a:lumMod val="65000"/>
                      </a:schemeClr>
                    </a:gs>
                    <a:gs pos="74000">
                      <a:srgbClr val="003300"/>
                    </a:gs>
                  </a:gsLst>
                  <a:lin ang="0" scaled="1"/>
                  <a:tileRect/>
                </a:gradFill>
                <a:latin typeface="Crazy Killer" panose="00000400000000000000" pitchFamily="2" charset="0"/>
              </a:rPr>
              <a:t>Doubt</a:t>
            </a:r>
          </a:p>
        </p:txBody>
      </p:sp>
    </p:spTree>
    <p:extLst>
      <p:ext uri="{BB962C8B-B14F-4D97-AF65-F5344CB8AC3E}">
        <p14:creationId xmlns:p14="http://schemas.microsoft.com/office/powerpoint/2010/main" val="1444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 </a:t>
            </a:r>
            <a:r>
              <a:rPr lang="en-US" dirty="0">
                <a:sym typeface="Wingdings"/>
              </a:rPr>
              <a:t></a:t>
            </a:r>
            <a:r>
              <a:rPr lang="en-US" dirty="0" smtClean="0"/>
              <a:t> Lingering Concerns</a:t>
            </a:r>
            <a:endParaRPr lang="en-US" dirty="0">
              <a:solidFill>
                <a:schemeClr val="accent5">
                  <a:lumMod val="40000"/>
                  <a:lumOff val="60000"/>
                </a:schemeClr>
              </a:solidFill>
            </a:endParaRPr>
          </a:p>
        </p:txBody>
      </p:sp>
      <p:sp>
        <p:nvSpPr>
          <p:cNvPr id="3" name="Content Placeholder 2"/>
          <p:cNvSpPr>
            <a:spLocks noGrp="1"/>
          </p:cNvSpPr>
          <p:nvPr>
            <p:ph sz="half" idx="1"/>
          </p:nvPr>
        </p:nvSpPr>
        <p:spPr>
          <a:xfrm>
            <a:off x="246922" y="1034067"/>
            <a:ext cx="4186855" cy="3725383"/>
          </a:xfrm>
        </p:spPr>
        <p:txBody>
          <a:bodyPr/>
          <a:lstStyle/>
          <a:p>
            <a:r>
              <a:rPr lang="en-US" dirty="0" smtClean="0"/>
              <a:t>Reliability Concerns</a:t>
            </a:r>
          </a:p>
          <a:p>
            <a:pPr lvl="1"/>
            <a:r>
              <a:rPr lang="en-US" dirty="0" smtClean="0"/>
              <a:t>Internet Bottlenecks</a:t>
            </a:r>
          </a:p>
          <a:p>
            <a:pPr lvl="1"/>
            <a:r>
              <a:rPr lang="en-US" dirty="0" smtClean="0"/>
              <a:t>Upload vs. download</a:t>
            </a:r>
          </a:p>
          <a:p>
            <a:pPr lvl="1"/>
            <a:r>
              <a:rPr lang="en-US" dirty="0" smtClean="0"/>
              <a:t>Single point of failure</a:t>
            </a:r>
          </a:p>
          <a:p>
            <a:pPr lvl="1"/>
            <a:r>
              <a:rPr lang="en-US" dirty="0"/>
              <a:t>L</a:t>
            </a:r>
            <a:r>
              <a:rPr lang="en-US" dirty="0" smtClean="0"/>
              <a:t>atency • Up-time</a:t>
            </a:r>
            <a:endParaRPr lang="en-US" dirty="0"/>
          </a:p>
          <a:p>
            <a:r>
              <a:rPr lang="en-US" dirty="0" smtClean="0"/>
              <a:t>Control</a:t>
            </a:r>
            <a:r>
              <a:rPr lang="en-US" dirty="0"/>
              <a:t> Concerns</a:t>
            </a:r>
          </a:p>
          <a:p>
            <a:pPr lvl="1"/>
            <a:r>
              <a:rPr lang="en-US" dirty="0" smtClean="0"/>
              <a:t>“Ownership”</a:t>
            </a:r>
            <a:endParaRPr lang="en-US" dirty="0"/>
          </a:p>
          <a:p>
            <a:pPr lvl="1"/>
            <a:r>
              <a:rPr lang="en-US" dirty="0" smtClean="0"/>
              <a:t>Disconnected from</a:t>
            </a:r>
            <a:br>
              <a:rPr lang="en-US" dirty="0" smtClean="0"/>
            </a:br>
            <a:r>
              <a:rPr lang="en-US" dirty="0" smtClean="0"/>
              <a:t>assets</a:t>
            </a:r>
            <a:endParaRPr lang="en-US" dirty="0"/>
          </a:p>
        </p:txBody>
      </p:sp>
      <p:sp>
        <p:nvSpPr>
          <p:cNvPr id="4" name="Content Placeholder 3"/>
          <p:cNvSpPr>
            <a:spLocks noGrp="1"/>
          </p:cNvSpPr>
          <p:nvPr>
            <p:ph sz="half" idx="2"/>
          </p:nvPr>
        </p:nvSpPr>
        <p:spPr>
          <a:xfrm>
            <a:off x="6244226" y="1034067"/>
            <a:ext cx="2549046" cy="3725383"/>
          </a:xfrm>
        </p:spPr>
        <p:txBody>
          <a:bodyPr/>
          <a:lstStyle/>
          <a:p>
            <a:r>
              <a:rPr lang="en-US" dirty="0" smtClean="0"/>
              <a:t>Cost Allocation</a:t>
            </a:r>
          </a:p>
          <a:p>
            <a:pPr lvl="1"/>
            <a:r>
              <a:rPr lang="en-US" dirty="0" smtClean="0"/>
              <a:t>Capital vs. Operating</a:t>
            </a:r>
          </a:p>
          <a:p>
            <a:r>
              <a:rPr lang="en-US" dirty="0" smtClean="0"/>
              <a:t>Ego </a:t>
            </a:r>
            <a:endParaRPr lang="en-US" dirty="0"/>
          </a:p>
          <a:p>
            <a:pPr lvl="1"/>
            <a:r>
              <a:rPr lang="en-US" dirty="0" smtClean="0"/>
              <a:t>“Their goal is to Increase </a:t>
            </a:r>
            <a:r>
              <a:rPr lang="en-US" dirty="0"/>
              <a:t>their personal power </a:t>
            </a:r>
            <a:r>
              <a:rPr lang="en-US" dirty="0" smtClean="0"/>
              <a:t>&amp; stature </a:t>
            </a:r>
            <a:r>
              <a:rPr lang="en-US" dirty="0"/>
              <a:t>by amassing departments, </a:t>
            </a:r>
            <a:r>
              <a:rPr lang="en-US" dirty="0" smtClean="0"/>
              <a:t>info &amp; head </a:t>
            </a:r>
            <a:r>
              <a:rPr lang="en-US" dirty="0"/>
              <a:t>count</a:t>
            </a:r>
            <a:r>
              <a:rPr lang="en-US" dirty="0" smtClean="0"/>
              <a:t>”*</a:t>
            </a:r>
            <a:endParaRPr lang="en-US" dirty="0"/>
          </a:p>
        </p:txBody>
      </p:sp>
      <p:sp>
        <p:nvSpPr>
          <p:cNvPr id="5" name="Rectangle 4"/>
          <p:cNvSpPr/>
          <p:nvPr/>
        </p:nvSpPr>
        <p:spPr>
          <a:xfrm>
            <a:off x="2447925" y="4766715"/>
            <a:ext cx="4543426" cy="387798"/>
          </a:xfrm>
          <a:prstGeom prst="rect">
            <a:avLst/>
          </a:prstGeom>
        </p:spPr>
        <p:txBody>
          <a:bodyPr wrap="square" lIns="0" tIns="36000" rIns="0" bIns="36000" anchor="ctr" anchorCtr="0">
            <a:noAutofit/>
          </a:bodyPr>
          <a:lstStyle/>
          <a:p>
            <a:pPr algn="ctr">
              <a:lnSpc>
                <a:spcPct val="80000"/>
              </a:lnSpc>
            </a:pPr>
            <a:r>
              <a:rPr lang="en-US" sz="1200" spc="-80" dirty="0" smtClean="0">
                <a:solidFill>
                  <a:schemeClr val="accent5">
                    <a:lumMod val="20000"/>
                    <a:lumOff val="80000"/>
                  </a:schemeClr>
                </a:solidFill>
                <a:latin typeface="Calibri" panose="020F0502020204030204" pitchFamily="34" charset="0"/>
              </a:rPr>
              <a:t>* Entrepreneur.com, “Is </a:t>
            </a:r>
            <a:r>
              <a:rPr lang="en-US" sz="1200" spc="-80" dirty="0">
                <a:solidFill>
                  <a:schemeClr val="accent5">
                    <a:lumMod val="20000"/>
                    <a:lumOff val="80000"/>
                  </a:schemeClr>
                </a:solidFill>
                <a:latin typeface="Calibri" panose="020F0502020204030204" pitchFamily="34" charset="0"/>
              </a:rPr>
              <a:t>Your Managerial Ego Too </a:t>
            </a:r>
            <a:r>
              <a:rPr lang="en-US" sz="1200" spc="-80" dirty="0" smtClean="0">
                <a:solidFill>
                  <a:schemeClr val="accent5">
                    <a:lumMod val="20000"/>
                    <a:lumOff val="80000"/>
                  </a:schemeClr>
                </a:solidFill>
                <a:latin typeface="Calibri" panose="020F0502020204030204" pitchFamily="34" charset="0"/>
              </a:rPr>
              <a:t>Big?” by Joe Robinson, </a:t>
            </a:r>
            <a:br>
              <a:rPr lang="en-US" sz="1200" spc="-80" dirty="0" smtClean="0">
                <a:solidFill>
                  <a:schemeClr val="accent5">
                    <a:lumMod val="20000"/>
                    <a:lumOff val="80000"/>
                  </a:schemeClr>
                </a:solidFill>
                <a:latin typeface="Calibri" panose="020F0502020204030204" pitchFamily="34" charset="0"/>
              </a:rPr>
            </a:br>
            <a:r>
              <a:rPr lang="en-US" sz="1200" spc="-80" dirty="0" smtClean="0">
                <a:solidFill>
                  <a:schemeClr val="accent5">
                    <a:lumMod val="20000"/>
                    <a:lumOff val="80000"/>
                  </a:schemeClr>
                </a:solidFill>
                <a:latin typeface="Calibri" panose="020F0502020204030204" pitchFamily="34" charset="0"/>
              </a:rPr>
              <a:t>11</a:t>
            </a:r>
            <a:r>
              <a:rPr lang="en-US" sz="1200" spc="-80" baseline="30000" dirty="0" smtClean="0">
                <a:solidFill>
                  <a:schemeClr val="accent5">
                    <a:lumMod val="20000"/>
                    <a:lumOff val="80000"/>
                  </a:schemeClr>
                </a:solidFill>
                <a:latin typeface="Calibri" panose="020F0502020204030204" pitchFamily="34" charset="0"/>
              </a:rPr>
              <a:t>th</a:t>
            </a:r>
            <a:r>
              <a:rPr lang="en-US" sz="1200" spc="-80" dirty="0" smtClean="0">
                <a:solidFill>
                  <a:schemeClr val="accent5">
                    <a:lumMod val="20000"/>
                    <a:lumOff val="80000"/>
                  </a:schemeClr>
                </a:solidFill>
                <a:latin typeface="Calibri" panose="020F0502020204030204" pitchFamily="34" charset="0"/>
              </a:rPr>
              <a:t> April 2014, http</a:t>
            </a:r>
            <a:r>
              <a:rPr lang="en-US" sz="1200" spc="-80" dirty="0">
                <a:solidFill>
                  <a:schemeClr val="accent5">
                    <a:lumMod val="20000"/>
                    <a:lumOff val="80000"/>
                  </a:schemeClr>
                </a:solidFill>
                <a:latin typeface="Calibri" panose="020F0502020204030204" pitchFamily="34" charset="0"/>
              </a:rPr>
              <a:t>://www.entrepreneur.com/author/joe-robinson</a:t>
            </a:r>
            <a:endParaRPr lang="en-US" sz="1200" b="0" spc="-80" dirty="0">
              <a:solidFill>
                <a:schemeClr val="accent5">
                  <a:lumMod val="20000"/>
                  <a:lumOff val="80000"/>
                </a:schemeClr>
              </a:solidFill>
              <a:effectLst/>
              <a:latin typeface="Calibri" panose="020F0502020204030204" pitchFamily="34" charset="0"/>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0129" r="11378"/>
          <a:stretch/>
        </p:blipFill>
        <p:spPr>
          <a:xfrm>
            <a:off x="4570911" y="1101884"/>
            <a:ext cx="1440000" cy="1576805"/>
          </a:xfrm>
          <a:prstGeom prst="rect">
            <a:avLst/>
          </a:prstGeom>
          <a:noFill/>
          <a:ln>
            <a:noFill/>
          </a:ln>
          <a:effectLst>
            <a:outerShdw blurRad="203200" dist="101600" dir="8400000" algn="tl" rotWithShape="0">
              <a:schemeClr val="accent5">
                <a:lumMod val="75000"/>
                <a:alpha val="80000"/>
              </a:schemeClr>
            </a:outerShdw>
          </a:effectLst>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60133" t="-1" r="6252" b="2236"/>
          <a:stretch/>
        </p:blipFill>
        <p:spPr>
          <a:xfrm>
            <a:off x="3090748" y="2480058"/>
            <a:ext cx="1368000" cy="1440000"/>
          </a:xfrm>
          <a:prstGeom prst="rect">
            <a:avLst/>
          </a:prstGeom>
          <a:noFill/>
          <a:ln>
            <a:noFill/>
          </a:ln>
          <a:effectLst>
            <a:outerShdw blurRad="203200" dist="101600" dir="8400000" algn="tl" rotWithShape="0">
              <a:schemeClr val="accent5">
                <a:lumMod val="75000"/>
                <a:alpha val="80000"/>
              </a:schemeClr>
            </a:outerShdw>
          </a:effectLst>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14370" r="26763" b="1536"/>
          <a:stretch/>
        </p:blipFill>
        <p:spPr>
          <a:xfrm>
            <a:off x="3090748" y="1101884"/>
            <a:ext cx="1368000" cy="1224000"/>
          </a:xfrm>
          <a:prstGeom prst="rect">
            <a:avLst/>
          </a:prstGeom>
          <a:noFill/>
          <a:ln>
            <a:noFill/>
          </a:ln>
          <a:effectLst>
            <a:outerShdw blurRad="203200" dist="101600" dir="8400000" algn="tl" rotWithShape="0">
              <a:schemeClr val="accent5">
                <a:lumMod val="75000"/>
                <a:alpha val="80000"/>
              </a:schemeClr>
            </a:outerShdw>
          </a:effectLst>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l="44915" t="2" r="4232" b="15202"/>
          <a:stretch/>
        </p:blipFill>
        <p:spPr>
          <a:xfrm>
            <a:off x="4570911" y="2820864"/>
            <a:ext cx="1440000" cy="1099194"/>
          </a:xfrm>
          <a:prstGeom prst="rect">
            <a:avLst/>
          </a:prstGeom>
          <a:noFill/>
          <a:ln>
            <a:noFill/>
          </a:ln>
          <a:effectLst>
            <a:outerShdw blurRad="203200" dist="101600" dir="8400000" algn="tl" rotWithShape="0">
              <a:schemeClr val="accent5">
                <a:lumMod val="75000"/>
                <a:alpha val="80000"/>
              </a:schemeClr>
            </a:outerShdw>
          </a:effectLst>
        </p:spPr>
      </p:pic>
    </p:spTree>
    <p:extLst>
      <p:ext uri="{BB962C8B-B14F-4D97-AF65-F5344CB8AC3E}">
        <p14:creationId xmlns:p14="http://schemas.microsoft.com/office/powerpoint/2010/main" val="589975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animEffect transition="in" filter="fade">
                                      <p:cBhvr>
                                        <p:cTn id="41" dur="500"/>
                                        <p:tgtEl>
                                          <p:spTgt spid="4">
                                            <p:txEl>
                                              <p:pRg st="0" end="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
                                            <p:txEl>
                                              <p:pRg st="1" end="1"/>
                                            </p:txEl>
                                          </p:spTgt>
                                        </p:tgtEl>
                                        <p:attrNameLst>
                                          <p:attrName>style.visibility</p:attrName>
                                        </p:attrNameLst>
                                      </p:cBhvr>
                                      <p:to>
                                        <p:strVal val="visible"/>
                                      </p:to>
                                    </p:set>
                                    <p:animEffect transition="in" filter="fade">
                                      <p:cBhvr>
                                        <p:cTn id="44" dur="500"/>
                                        <p:tgtEl>
                                          <p:spTgt spid="4">
                                            <p:txEl>
                                              <p:pRg st="1" end="1"/>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2" end="2"/>
                                            </p:txEl>
                                          </p:spTgt>
                                        </p:tgtEl>
                                        <p:attrNameLst>
                                          <p:attrName>style.visibility</p:attrName>
                                        </p:attrNameLst>
                                      </p:cBhvr>
                                      <p:to>
                                        <p:strVal val="visible"/>
                                      </p:to>
                                    </p:set>
                                    <p:animEffect transition="in" filter="fade">
                                      <p:cBhvr>
                                        <p:cTn id="52" dur="500"/>
                                        <p:tgtEl>
                                          <p:spTgt spid="4">
                                            <p:txEl>
                                              <p:pRg st="2" end="2"/>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Effect transition="in" filter="fade">
                                      <p:cBhvr>
                                        <p:cTn id="55" dur="500"/>
                                        <p:tgtEl>
                                          <p:spTgt spid="4">
                                            <p:txEl>
                                              <p:pRg st="3" end="3"/>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4412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Synopsis – </a:t>
            </a:r>
            <a:r>
              <a:rPr lang="en-US" dirty="0"/>
              <a:t>Defining </a:t>
            </a:r>
            <a:r>
              <a:rPr lang="en-US" dirty="0">
                <a:solidFill>
                  <a:schemeClr val="accent5">
                    <a:lumMod val="60000"/>
                    <a:lumOff val="40000"/>
                  </a:schemeClr>
                </a:solidFill>
              </a:rPr>
              <a:t>ROI &amp; TCO </a:t>
            </a:r>
            <a:r>
              <a:rPr lang="en-US" dirty="0"/>
              <a:t>for Video Streaming</a:t>
            </a:r>
            <a:endParaRPr lang="en-US" dirty="0"/>
          </a:p>
        </p:txBody>
      </p:sp>
      <p:sp>
        <p:nvSpPr>
          <p:cNvPr id="3" name="Content Placeholder 2"/>
          <p:cNvSpPr>
            <a:spLocks noGrp="1"/>
          </p:cNvSpPr>
          <p:nvPr>
            <p:ph idx="1"/>
          </p:nvPr>
        </p:nvSpPr>
        <p:spPr/>
        <p:txBody>
          <a:bodyPr/>
          <a:lstStyle/>
          <a:p>
            <a:pPr lvl="1"/>
            <a:endParaRPr lang="en-US" dirty="0" smtClean="0"/>
          </a:p>
          <a:p>
            <a:pPr lvl="1"/>
            <a:r>
              <a:rPr lang="en-US" dirty="0" smtClean="0"/>
              <a:t>Check </a:t>
            </a:r>
            <a:r>
              <a:rPr lang="en-US" dirty="0"/>
              <a:t>out </a:t>
            </a:r>
            <a:r>
              <a:rPr lang="en-US" dirty="0" smtClean="0"/>
              <a:t>other white papers, video presentations, and opinion pieces from my blog “Digital Video </a:t>
            </a:r>
            <a:r>
              <a:rPr lang="en-US" dirty="0"/>
              <a:t>for </a:t>
            </a:r>
            <a:r>
              <a:rPr lang="en-US" dirty="0" smtClean="0"/>
              <a:t>a Digital </a:t>
            </a:r>
            <a:r>
              <a:rPr lang="en-US" dirty="0"/>
              <a:t>Generation": </a:t>
            </a:r>
            <a:r>
              <a:rPr lang="en-US" smtClean="0">
                <a:hlinkClick r:id="rId2"/>
              </a:rPr>
              <a:t>www.dusil.com</a:t>
            </a:r>
            <a:r>
              <a:rPr lang="en-US" smtClean="0"/>
              <a:t> </a:t>
            </a:r>
            <a:endParaRPr lang="en-US" dirty="0"/>
          </a:p>
          <a:p>
            <a:pPr lvl="1"/>
            <a:r>
              <a:rPr lang="en-US" dirty="0"/>
              <a:t>Investing in video </a:t>
            </a:r>
            <a:r>
              <a:rPr lang="en-US" dirty="0" smtClean="0"/>
              <a:t>streaming services </a:t>
            </a:r>
            <a:r>
              <a:rPr lang="en-US" dirty="0"/>
              <a:t>requires a solid </a:t>
            </a:r>
            <a:r>
              <a:rPr lang="en-US" dirty="0" smtClean="0"/>
              <a:t>understanding </a:t>
            </a:r>
            <a:r>
              <a:rPr lang="en-US" dirty="0"/>
              <a:t>of the Return on </a:t>
            </a:r>
            <a:r>
              <a:rPr lang="en-US" dirty="0" smtClean="0"/>
              <a:t>Investment (ROI) for such a platform. </a:t>
            </a:r>
            <a:r>
              <a:rPr lang="en-US" dirty="0"/>
              <a:t>In this presentation we breakdown the value proposition of Over the Top content (OTT) </a:t>
            </a:r>
            <a:r>
              <a:rPr lang="en-US" dirty="0" smtClean="0"/>
              <a:t>platforms, used </a:t>
            </a:r>
            <a:r>
              <a:rPr lang="en-US" dirty="0"/>
              <a:t>to generate new revenue streams from entertainment assets. </a:t>
            </a:r>
            <a:r>
              <a:rPr lang="en-US" dirty="0" smtClean="0"/>
              <a:t> Understanding ROI</a:t>
            </a:r>
            <a:r>
              <a:rPr lang="en-US" dirty="0"/>
              <a:t>, requires a breakdown </a:t>
            </a:r>
            <a:r>
              <a:rPr lang="en-US" dirty="0" smtClean="0"/>
              <a:t>of cost </a:t>
            </a:r>
            <a:r>
              <a:rPr lang="en-US" dirty="0"/>
              <a:t>savings, </a:t>
            </a:r>
            <a:r>
              <a:rPr lang="en-US" dirty="0" smtClean="0"/>
              <a:t>new revenue streams, </a:t>
            </a:r>
            <a:r>
              <a:rPr lang="en-US" dirty="0"/>
              <a:t>feature enhancements, and other intangible benefits. </a:t>
            </a:r>
            <a:r>
              <a:rPr lang="en-US" dirty="0" smtClean="0"/>
              <a:t>This web seminar looks into various aspects of content management, delivery and consumption, and how cloud-based services such as OTT not only generates new revenue streams, but also opens new doors to monetize entertainment libraries.</a:t>
            </a:r>
            <a:endParaRPr lang="en-US" dirty="0"/>
          </a:p>
        </p:txBody>
      </p:sp>
    </p:spTree>
    <p:extLst>
      <p:ext uri="{BB962C8B-B14F-4D97-AF65-F5344CB8AC3E}">
        <p14:creationId xmlns:p14="http://schemas.microsoft.com/office/powerpoint/2010/main" val="2504021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Tags – </a:t>
            </a:r>
            <a:r>
              <a:rPr lang="en-US" dirty="0"/>
              <a:t>Defining </a:t>
            </a:r>
            <a:r>
              <a:rPr lang="en-US" dirty="0">
                <a:solidFill>
                  <a:schemeClr val="accent5">
                    <a:lumMod val="60000"/>
                    <a:lumOff val="40000"/>
                  </a:schemeClr>
                </a:solidFill>
              </a:rPr>
              <a:t>ROI &amp; TCO </a:t>
            </a:r>
            <a:r>
              <a:rPr lang="en-US" dirty="0"/>
              <a:t>for Video Streaming</a:t>
            </a:r>
            <a:endParaRPr lang="en-US" dirty="0"/>
          </a:p>
        </p:txBody>
      </p:sp>
      <p:sp>
        <p:nvSpPr>
          <p:cNvPr id="3" name="Content Placeholder 2"/>
          <p:cNvSpPr>
            <a:spLocks noGrp="1"/>
          </p:cNvSpPr>
          <p:nvPr>
            <p:ph idx="1"/>
          </p:nvPr>
        </p:nvSpPr>
        <p:spPr/>
        <p:txBody>
          <a:bodyPr/>
          <a:lstStyle/>
          <a:p>
            <a:pPr lvl="1"/>
            <a:endParaRPr lang="en-US" dirty="0" smtClean="0"/>
          </a:p>
          <a:p>
            <a:pPr lvl="1"/>
            <a:r>
              <a:rPr lang="en-US" dirty="0" smtClean="0"/>
              <a:t>Fear Uncertainty Doubt, </a:t>
            </a:r>
            <a:r>
              <a:rPr lang="en-US" dirty="0"/>
              <a:t>2nd Screen, </a:t>
            </a:r>
            <a:r>
              <a:rPr lang="en-US" dirty="0" smtClean="0"/>
              <a:t>Broadcast</a:t>
            </a:r>
            <a:r>
              <a:rPr lang="en-US" dirty="0"/>
              <a:t>, Connected TV, Digital Rights, Digital Video, DRM, </a:t>
            </a:r>
            <a:r>
              <a:rPr lang="en-US" dirty="0" smtClean="0"/>
              <a:t>Gabriel </a:t>
            </a:r>
            <a:r>
              <a:rPr lang="en-US" dirty="0"/>
              <a:t>Dusil, </a:t>
            </a:r>
            <a:r>
              <a:rPr lang="en-US" dirty="0" smtClean="0"/>
              <a:t>Internet </a:t>
            </a:r>
            <a:r>
              <a:rPr lang="en-US" dirty="0"/>
              <a:t>Video, Linear Broadcast, Linear TV, </a:t>
            </a:r>
            <a:r>
              <a:rPr lang="en-US" dirty="0" smtClean="0"/>
              <a:t>Multi + screen</a:t>
            </a:r>
            <a:r>
              <a:rPr lang="en-US" dirty="0"/>
              <a:t>, Multiscreen, </a:t>
            </a:r>
            <a:r>
              <a:rPr lang="en-US" dirty="0" smtClean="0"/>
              <a:t>Online </a:t>
            </a:r>
            <a:r>
              <a:rPr lang="en-US" dirty="0"/>
              <a:t>Video Platform, OTT, Over the Top Content, OVP, Recommendation Engine, Search </a:t>
            </a:r>
            <a:r>
              <a:rPr lang="en-US" dirty="0" smtClean="0"/>
              <a:t>+ </a:t>
            </a:r>
            <a:r>
              <a:rPr lang="en-US" dirty="0"/>
              <a:t>Discovery, second screen, Smart TV, Social TV, Television, TV Everywhere, </a:t>
            </a:r>
            <a:r>
              <a:rPr lang="en-US" dirty="0" smtClean="0"/>
              <a:t>Video </a:t>
            </a:r>
            <a:r>
              <a:rPr lang="en-US" dirty="0"/>
              <a:t>Streaming, Visual Unity </a:t>
            </a:r>
            <a:r>
              <a:rPr lang="en-US" dirty="0" smtClean="0"/>
              <a:t>Global, </a:t>
            </a:r>
            <a:r>
              <a:rPr lang="en-US" dirty="0"/>
              <a:t>Return On Investment, ROI, Total Cost of Ownership, TCO, </a:t>
            </a:r>
          </a:p>
          <a:p>
            <a:pPr lvl="1"/>
            <a:endParaRPr lang="en-US" dirty="0"/>
          </a:p>
        </p:txBody>
      </p:sp>
    </p:spTree>
    <p:extLst>
      <p:ext uri="{BB962C8B-B14F-4D97-AF65-F5344CB8AC3E}">
        <p14:creationId xmlns:p14="http://schemas.microsoft.com/office/powerpoint/2010/main" val="2805261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a:t>
            </a:r>
            <a:r>
              <a:rPr lang="en-US" dirty="0" smtClean="0">
                <a:solidFill>
                  <a:schemeClr val="accent5">
                    <a:lumMod val="60000"/>
                    <a:lumOff val="40000"/>
                  </a:schemeClr>
                </a:solidFill>
              </a:rPr>
              <a:t>ROI </a:t>
            </a:r>
            <a:r>
              <a:rPr lang="en-US" dirty="0">
                <a:solidFill>
                  <a:schemeClr val="accent5">
                    <a:lumMod val="60000"/>
                    <a:lumOff val="40000"/>
                  </a:schemeClr>
                </a:solidFill>
              </a:rPr>
              <a:t>&amp; </a:t>
            </a:r>
            <a:r>
              <a:rPr lang="en-US" dirty="0" smtClean="0">
                <a:solidFill>
                  <a:schemeClr val="accent5">
                    <a:lumMod val="60000"/>
                    <a:lumOff val="40000"/>
                  </a:schemeClr>
                </a:solidFill>
              </a:rPr>
              <a:t>TCO </a:t>
            </a:r>
            <a:r>
              <a:rPr lang="en-US" dirty="0" smtClean="0"/>
              <a:t>for </a:t>
            </a:r>
            <a:r>
              <a:rPr lang="en-US" dirty="0"/>
              <a:t>Video Streaming</a:t>
            </a:r>
            <a:r>
              <a:rPr lang="en-US" dirty="0" smtClean="0"/>
              <a:t/>
            </a:r>
            <a:br>
              <a:rPr lang="en-US" dirty="0" smtClean="0"/>
            </a:br>
            <a:r>
              <a:rPr lang="en-US" dirty="0" smtClean="0"/>
              <a:t/>
            </a:r>
            <a:br>
              <a:rPr lang="en-US" dirty="0" smtClean="0"/>
            </a:br>
            <a:r>
              <a:rPr lang="en-US" dirty="0" smtClean="0"/>
              <a:t>Download the Recorded Video Presentation or the Native PowerPoint Slides, here:</a:t>
            </a:r>
            <a:br>
              <a:rPr lang="en-US" dirty="0" smtClean="0"/>
            </a:br>
            <a:r>
              <a:rPr lang="en-US" dirty="0" smtClean="0"/>
              <a:t/>
            </a:r>
            <a:br>
              <a:rPr lang="en-US" dirty="0" smtClean="0"/>
            </a:br>
            <a:r>
              <a:rPr lang="en-US" dirty="0" smtClean="0"/>
              <a:t>• </a:t>
            </a:r>
            <a:r>
              <a:rPr lang="en-US" dirty="0" smtClean="0">
                <a:hlinkClick r:id="rId3"/>
              </a:rPr>
              <a:t>http://dusil.com/</a:t>
            </a:r>
            <a:endParaRPr lang="en-US" dirty="0"/>
          </a:p>
        </p:txBody>
      </p:sp>
    </p:spTree>
    <p:extLst>
      <p:ext uri="{BB962C8B-B14F-4D97-AF65-F5344CB8AC3E}">
        <p14:creationId xmlns:p14="http://schemas.microsoft.com/office/powerpoint/2010/main" val="1627336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a:r>
              <a:rPr lang="en-US" sz="5400" dirty="0" smtClean="0"/>
              <a:t>AGENDA</a:t>
            </a:r>
            <a:endParaRPr lang="en-US" dirty="0"/>
          </a:p>
        </p:txBody>
      </p:sp>
      <p:sp>
        <p:nvSpPr>
          <p:cNvPr id="5" name="Rectangle 4"/>
          <p:cNvSpPr/>
          <p:nvPr/>
        </p:nvSpPr>
        <p:spPr>
          <a:xfrm>
            <a:off x="3726357" y="2293797"/>
            <a:ext cx="4165738" cy="763456"/>
          </a:xfrm>
          <a:prstGeom prst="rect">
            <a:avLst/>
          </a:prstGeom>
          <a:noFill/>
        </p:spPr>
        <p:txBody>
          <a:bodyPr wrap="none" lIns="72000" tIns="108000" rIns="72000" bIns="72000" anchor="ctr" anchorCtr="0">
            <a:spAutoFit/>
          </a:bodyPr>
          <a:lstStyle/>
          <a:p>
            <a:pPr algn="ctr">
              <a:lnSpc>
                <a:spcPct val="64000"/>
              </a:lnSpc>
            </a:pPr>
            <a:r>
              <a:rPr lang="en-US" sz="5400" b="1" cap="all" spc="-200" dirty="0" smtClean="0">
                <a:solidFill>
                  <a:schemeClr val="accent6">
                    <a:lumMod val="75000"/>
                  </a:schemeClr>
                </a:solidFill>
                <a:effectLst>
                  <a:innerShdw blurRad="50800" dist="38100" dir="13500000">
                    <a:prstClr val="black">
                      <a:alpha val="80000"/>
                    </a:prstClr>
                  </a:innerShdw>
                </a:effectLst>
                <a:latin typeface="Calibri" panose="020F0502020204030204" pitchFamily="34" charset="0"/>
              </a:rPr>
              <a:t>New </a:t>
            </a:r>
            <a:r>
              <a:rPr lang="en-US" sz="5400" b="1" cap="all" spc="-200" dirty="0" smtClean="0">
                <a:solidFill>
                  <a:schemeClr val="accent5">
                    <a:lumMod val="75000"/>
                  </a:schemeClr>
                </a:solidFill>
                <a:effectLst>
                  <a:innerShdw blurRad="50800" dist="38100" dir="13500000">
                    <a:prstClr val="black">
                      <a:alpha val="80000"/>
                    </a:prstClr>
                  </a:innerShdw>
                </a:effectLst>
                <a:latin typeface="Calibri" panose="020F0502020204030204" pitchFamily="34" charset="0"/>
              </a:rPr>
              <a:t>R</a:t>
            </a:r>
            <a:r>
              <a:rPr lang="en-US" sz="5400" b="1" cap="all" spc="-200" dirty="0" smtClean="0">
                <a:solidFill>
                  <a:schemeClr val="accent6">
                    <a:lumMod val="75000"/>
                  </a:schemeClr>
                </a:solidFill>
                <a:effectLst>
                  <a:innerShdw blurRad="50800" dist="38100" dir="13500000">
                    <a:prstClr val="black">
                      <a:alpha val="80000"/>
                    </a:prstClr>
                  </a:innerShdw>
                </a:effectLst>
                <a:latin typeface="Calibri" panose="020F0502020204030204" pitchFamily="34" charset="0"/>
              </a:rPr>
              <a:t>evenue</a:t>
            </a:r>
            <a:endParaRPr lang="en-US" sz="5400" b="1" cap="all" spc="-200" dirty="0">
              <a:solidFill>
                <a:schemeClr val="accent6">
                  <a:lumMod val="75000"/>
                </a:schemeClr>
              </a:solidFill>
              <a:effectLst>
                <a:innerShdw blurRad="50800" dist="38100" dir="13500000">
                  <a:prstClr val="black">
                    <a:alpha val="80000"/>
                  </a:prstClr>
                </a:innerShdw>
              </a:effectLst>
              <a:latin typeface="Calibri" panose="020F0502020204030204" pitchFamily="34" charset="0"/>
            </a:endParaRPr>
          </a:p>
        </p:txBody>
      </p:sp>
      <p:sp>
        <p:nvSpPr>
          <p:cNvPr id="6" name="Rectangle 5"/>
          <p:cNvSpPr/>
          <p:nvPr/>
        </p:nvSpPr>
        <p:spPr>
          <a:xfrm>
            <a:off x="4818241" y="2865021"/>
            <a:ext cx="4008963" cy="763456"/>
          </a:xfrm>
          <a:prstGeom prst="rect">
            <a:avLst/>
          </a:prstGeom>
          <a:noFill/>
        </p:spPr>
        <p:txBody>
          <a:bodyPr wrap="none" lIns="72000" tIns="108000" rIns="72000" bIns="72000" anchor="ctr" anchorCtr="0">
            <a:spAutoFit/>
          </a:bodyPr>
          <a:lstStyle/>
          <a:p>
            <a:pPr algn="ctr">
              <a:lnSpc>
                <a:spcPct val="64000"/>
              </a:lnSpc>
            </a:pPr>
            <a:r>
              <a:rPr lang="en-US" sz="5400" b="1" cap="all" spc="-200" dirty="0" smtClean="0">
                <a:solidFill>
                  <a:schemeClr val="accent6">
                    <a:lumMod val="75000"/>
                  </a:schemeClr>
                </a:solidFill>
                <a:effectLst>
                  <a:innerShdw blurRad="50800" dist="38100" dir="13500000">
                    <a:prstClr val="black">
                      <a:alpha val="80000"/>
                    </a:prstClr>
                  </a:innerShdw>
                </a:effectLst>
                <a:latin typeface="Calibri" panose="020F0502020204030204" pitchFamily="34" charset="0"/>
              </a:rPr>
              <a:t>C</a:t>
            </a:r>
            <a:r>
              <a:rPr lang="en-US" sz="5400" b="1" cap="all" spc="-200" dirty="0" smtClean="0">
                <a:solidFill>
                  <a:schemeClr val="accent5">
                    <a:lumMod val="75000"/>
                  </a:schemeClr>
                </a:solidFill>
                <a:effectLst>
                  <a:innerShdw blurRad="50800" dist="38100" dir="13500000">
                    <a:prstClr val="black">
                      <a:alpha val="80000"/>
                    </a:prstClr>
                  </a:innerShdw>
                </a:effectLst>
                <a:latin typeface="Calibri" panose="020F0502020204030204" pitchFamily="34" charset="0"/>
              </a:rPr>
              <a:t>o</a:t>
            </a:r>
            <a:r>
              <a:rPr lang="en-US" sz="5400" b="1" cap="all" spc="-200" dirty="0" smtClean="0">
                <a:solidFill>
                  <a:schemeClr val="accent6">
                    <a:lumMod val="75000"/>
                  </a:schemeClr>
                </a:solidFill>
                <a:effectLst>
                  <a:innerShdw blurRad="50800" dist="38100" dir="13500000">
                    <a:prstClr val="black">
                      <a:alpha val="80000"/>
                    </a:prstClr>
                  </a:innerShdw>
                </a:effectLst>
                <a:latin typeface="Calibri" panose="020F0502020204030204" pitchFamily="34" charset="0"/>
              </a:rPr>
              <a:t>st Savings</a:t>
            </a:r>
            <a:endParaRPr lang="en-US" sz="5400" b="1" cap="all" spc="-200" dirty="0">
              <a:solidFill>
                <a:schemeClr val="accent6">
                  <a:lumMod val="75000"/>
                </a:schemeClr>
              </a:solidFill>
              <a:effectLst>
                <a:innerShdw blurRad="50800" dist="38100" dir="13500000">
                  <a:prstClr val="black">
                    <a:alpha val="80000"/>
                  </a:prstClr>
                </a:innerShdw>
              </a:effectLst>
              <a:latin typeface="Calibri" panose="020F0502020204030204" pitchFamily="34" charset="0"/>
            </a:endParaRPr>
          </a:p>
        </p:txBody>
      </p:sp>
      <p:sp>
        <p:nvSpPr>
          <p:cNvPr id="7" name="Rectangle 6"/>
          <p:cNvSpPr/>
          <p:nvPr/>
        </p:nvSpPr>
        <p:spPr>
          <a:xfrm>
            <a:off x="260473" y="3457216"/>
            <a:ext cx="6005408" cy="763456"/>
          </a:xfrm>
          <a:prstGeom prst="rect">
            <a:avLst/>
          </a:prstGeom>
          <a:noFill/>
        </p:spPr>
        <p:txBody>
          <a:bodyPr wrap="none" lIns="72000" tIns="108000" rIns="72000" bIns="72000" anchor="ctr" anchorCtr="0">
            <a:spAutoFit/>
          </a:bodyPr>
          <a:lstStyle/>
          <a:p>
            <a:pPr algn="ctr">
              <a:lnSpc>
                <a:spcPct val="64000"/>
              </a:lnSpc>
            </a:pPr>
            <a:r>
              <a:rPr lang="en-US" sz="5400" b="1" cap="all" spc="-200" dirty="0" smtClean="0">
                <a:solidFill>
                  <a:schemeClr val="accent6">
                    <a:lumMod val="75000"/>
                  </a:schemeClr>
                </a:solidFill>
                <a:effectLst>
                  <a:innerShdw blurRad="50800" dist="38100" dir="13500000">
                    <a:prstClr val="black">
                      <a:alpha val="80000"/>
                    </a:prstClr>
                  </a:innerShdw>
                </a:effectLst>
                <a:latin typeface="Calibri" panose="020F0502020204030204" pitchFamily="34" charset="0"/>
              </a:rPr>
              <a:t>Features &amp; Benef</a:t>
            </a:r>
            <a:r>
              <a:rPr lang="en-US" sz="5400" b="1" cap="all" spc="-200" dirty="0" smtClean="0">
                <a:solidFill>
                  <a:schemeClr val="accent5">
                    <a:lumMod val="75000"/>
                  </a:schemeClr>
                </a:solidFill>
                <a:effectLst>
                  <a:innerShdw blurRad="50800" dist="38100" dir="13500000">
                    <a:prstClr val="black">
                      <a:alpha val="80000"/>
                    </a:prstClr>
                  </a:innerShdw>
                </a:effectLst>
                <a:latin typeface="Calibri" panose="020F0502020204030204" pitchFamily="34" charset="0"/>
              </a:rPr>
              <a:t>i</a:t>
            </a:r>
            <a:r>
              <a:rPr lang="en-US" sz="5400" b="1" cap="all" spc="-200" dirty="0" smtClean="0">
                <a:solidFill>
                  <a:schemeClr val="accent6">
                    <a:lumMod val="75000"/>
                  </a:schemeClr>
                </a:solidFill>
                <a:effectLst>
                  <a:innerShdw blurRad="50800" dist="38100" dir="13500000">
                    <a:prstClr val="black">
                      <a:alpha val="80000"/>
                    </a:prstClr>
                  </a:innerShdw>
                </a:effectLst>
                <a:latin typeface="Calibri" panose="020F0502020204030204" pitchFamily="34" charset="0"/>
              </a:rPr>
              <a:t>ts</a:t>
            </a:r>
            <a:endParaRPr lang="en-US" sz="5400" b="1" cap="all" spc="-200" dirty="0">
              <a:solidFill>
                <a:schemeClr val="accent6">
                  <a:lumMod val="75000"/>
                </a:schemeClr>
              </a:solidFill>
              <a:effectLst>
                <a:innerShdw blurRad="50800" dist="38100" dir="13500000">
                  <a:prstClr val="black">
                    <a:alpha val="80000"/>
                  </a:prstClr>
                </a:innerShdw>
              </a:effectLst>
              <a:latin typeface="Calibri" panose="020F0502020204030204" pitchFamily="34" charset="0"/>
            </a:endParaRPr>
          </a:p>
        </p:txBody>
      </p:sp>
      <p:sp>
        <p:nvSpPr>
          <p:cNvPr id="8" name="Rectangle 7"/>
          <p:cNvSpPr/>
          <p:nvPr/>
        </p:nvSpPr>
        <p:spPr>
          <a:xfrm>
            <a:off x="1019531" y="1695464"/>
            <a:ext cx="2154931" cy="763456"/>
          </a:xfrm>
          <a:prstGeom prst="rect">
            <a:avLst/>
          </a:prstGeom>
          <a:noFill/>
        </p:spPr>
        <p:txBody>
          <a:bodyPr wrap="none" lIns="72000" tIns="108000" rIns="72000" bIns="72000" anchor="ctr" anchorCtr="0">
            <a:spAutoFit/>
          </a:bodyPr>
          <a:lstStyle/>
          <a:p>
            <a:pPr algn="ctr">
              <a:lnSpc>
                <a:spcPct val="64000"/>
              </a:lnSpc>
            </a:pPr>
            <a:r>
              <a:rPr lang="en-US" sz="5400" b="1" cap="all" spc="-200" dirty="0" smtClean="0">
                <a:solidFill>
                  <a:schemeClr val="accent6">
                    <a:lumMod val="75000"/>
                  </a:schemeClr>
                </a:solidFill>
                <a:effectLst>
                  <a:innerShdw blurRad="50800" dist="38100" dir="13500000">
                    <a:prstClr val="black">
                      <a:alpha val="80000"/>
                    </a:prstClr>
                  </a:innerShdw>
                </a:effectLst>
                <a:latin typeface="Calibri" panose="020F0502020204030204" pitchFamily="34" charset="0"/>
              </a:rPr>
              <a:t>Pe</a:t>
            </a:r>
            <a:r>
              <a:rPr lang="en-US" sz="5400" b="1" cap="all" spc="-200" dirty="0" smtClean="0">
                <a:solidFill>
                  <a:schemeClr val="accent5">
                    <a:lumMod val="75000"/>
                  </a:schemeClr>
                </a:solidFill>
                <a:effectLst>
                  <a:innerShdw blurRad="50800" dist="38100" dir="13500000">
                    <a:prstClr val="black">
                      <a:alpha val="80000"/>
                    </a:prstClr>
                  </a:innerShdw>
                </a:effectLst>
                <a:latin typeface="Calibri" panose="020F0502020204030204" pitchFamily="34" charset="0"/>
              </a:rPr>
              <a:t>o</a:t>
            </a:r>
            <a:r>
              <a:rPr lang="en-US" sz="5400" b="1" cap="all" spc="-200" dirty="0" smtClean="0">
                <a:solidFill>
                  <a:schemeClr val="accent6">
                    <a:lumMod val="75000"/>
                  </a:schemeClr>
                </a:solidFill>
                <a:effectLst>
                  <a:innerShdw blurRad="50800" dist="38100" dir="13500000">
                    <a:prstClr val="black">
                      <a:alpha val="80000"/>
                    </a:prstClr>
                  </a:innerShdw>
                </a:effectLst>
                <a:latin typeface="Calibri" panose="020F0502020204030204" pitchFamily="34" charset="0"/>
              </a:rPr>
              <a:t>ple</a:t>
            </a:r>
            <a:endParaRPr lang="en-US" sz="5400" b="1" cap="all" spc="-200" dirty="0">
              <a:solidFill>
                <a:schemeClr val="accent6">
                  <a:lumMod val="75000"/>
                </a:schemeClr>
              </a:solidFill>
              <a:effectLst>
                <a:innerShdw blurRad="50800" dist="38100" dir="13500000">
                  <a:prstClr val="black">
                    <a:alpha val="80000"/>
                  </a:prstClr>
                </a:innerShdw>
              </a:effectLst>
              <a:latin typeface="Calibri" panose="020F0502020204030204" pitchFamily="34" charset="0"/>
            </a:endParaRPr>
          </a:p>
        </p:txBody>
      </p:sp>
      <p:sp>
        <p:nvSpPr>
          <p:cNvPr id="9" name="Rectangle 8"/>
          <p:cNvSpPr/>
          <p:nvPr/>
        </p:nvSpPr>
        <p:spPr>
          <a:xfrm>
            <a:off x="539226" y="1124367"/>
            <a:ext cx="2538049" cy="763456"/>
          </a:xfrm>
          <a:prstGeom prst="rect">
            <a:avLst/>
          </a:prstGeom>
          <a:noFill/>
        </p:spPr>
        <p:txBody>
          <a:bodyPr wrap="none" lIns="72000" tIns="108000" rIns="72000" bIns="72000" anchor="ctr" anchorCtr="0">
            <a:spAutoFit/>
          </a:bodyPr>
          <a:lstStyle/>
          <a:p>
            <a:pPr algn="ctr">
              <a:lnSpc>
                <a:spcPct val="64000"/>
              </a:lnSpc>
            </a:pPr>
            <a:r>
              <a:rPr lang="en-US" sz="5400" b="1" cap="all" spc="-200" dirty="0" smtClean="0">
                <a:solidFill>
                  <a:schemeClr val="accent6">
                    <a:lumMod val="75000"/>
                  </a:schemeClr>
                </a:solidFill>
                <a:effectLst>
                  <a:innerShdw blurRad="50800" dist="38100" dir="13500000">
                    <a:prstClr val="black">
                      <a:alpha val="80000"/>
                    </a:prstClr>
                  </a:innerShdw>
                </a:effectLst>
                <a:latin typeface="Calibri" panose="020F0502020204030204" pitchFamily="34" charset="0"/>
              </a:rPr>
              <a:t>Pro</a:t>
            </a:r>
            <a:r>
              <a:rPr lang="en-US" sz="5400" b="1" cap="all" spc="-200" dirty="0" smtClean="0">
                <a:solidFill>
                  <a:schemeClr val="accent5">
                    <a:lumMod val="75000"/>
                  </a:schemeClr>
                </a:solidFill>
                <a:effectLst>
                  <a:innerShdw blurRad="50800" dist="38100" dir="13500000">
                    <a:prstClr val="black">
                      <a:alpha val="80000"/>
                    </a:prstClr>
                  </a:innerShdw>
                </a:effectLst>
                <a:latin typeface="Calibri" panose="020F0502020204030204" pitchFamily="34" charset="0"/>
              </a:rPr>
              <a:t>c</a:t>
            </a:r>
            <a:r>
              <a:rPr lang="en-US" sz="5400" b="1" cap="all" spc="-200" dirty="0" smtClean="0">
                <a:solidFill>
                  <a:schemeClr val="accent6">
                    <a:lumMod val="75000"/>
                  </a:schemeClr>
                </a:solidFill>
                <a:effectLst>
                  <a:innerShdw blurRad="50800" dist="38100" dir="13500000">
                    <a:prstClr val="black">
                      <a:alpha val="80000"/>
                    </a:prstClr>
                  </a:innerShdw>
                </a:effectLst>
                <a:latin typeface="Calibri" panose="020F0502020204030204" pitchFamily="34" charset="0"/>
              </a:rPr>
              <a:t>ess</a:t>
            </a:r>
            <a:endParaRPr lang="en-US" sz="5400" b="1" cap="all" spc="-200" dirty="0">
              <a:solidFill>
                <a:schemeClr val="accent6">
                  <a:lumMod val="75000"/>
                </a:schemeClr>
              </a:solidFill>
              <a:effectLst>
                <a:innerShdw blurRad="50800" dist="38100" dir="13500000">
                  <a:prstClr val="black">
                    <a:alpha val="80000"/>
                  </a:prstClr>
                </a:innerShdw>
              </a:effectLst>
              <a:latin typeface="Calibri" panose="020F0502020204030204" pitchFamily="34" charset="0"/>
            </a:endParaRPr>
          </a:p>
        </p:txBody>
      </p:sp>
      <p:sp>
        <p:nvSpPr>
          <p:cNvPr id="10" name="Rectangle 9"/>
          <p:cNvSpPr/>
          <p:nvPr/>
        </p:nvSpPr>
        <p:spPr>
          <a:xfrm>
            <a:off x="1680400" y="550280"/>
            <a:ext cx="3828722" cy="763456"/>
          </a:xfrm>
          <a:prstGeom prst="rect">
            <a:avLst/>
          </a:prstGeom>
          <a:noFill/>
        </p:spPr>
        <p:txBody>
          <a:bodyPr wrap="none" lIns="72000" tIns="108000" rIns="72000" bIns="72000" anchor="ctr" anchorCtr="0">
            <a:spAutoFit/>
          </a:bodyPr>
          <a:lstStyle/>
          <a:p>
            <a:pPr algn="ctr">
              <a:lnSpc>
                <a:spcPct val="64000"/>
              </a:lnSpc>
            </a:pPr>
            <a:r>
              <a:rPr lang="en-US" sz="5400" b="1" cap="all" spc="-200" dirty="0" smtClean="0">
                <a:solidFill>
                  <a:schemeClr val="accent5">
                    <a:lumMod val="75000"/>
                  </a:schemeClr>
                </a:solidFill>
                <a:effectLst>
                  <a:innerShdw blurRad="50800" dist="38100" dir="13500000">
                    <a:prstClr val="black">
                      <a:alpha val="80000"/>
                    </a:prstClr>
                  </a:innerShdw>
                </a:effectLst>
                <a:latin typeface="Calibri" panose="020F0502020204030204" pitchFamily="34" charset="0"/>
              </a:rPr>
              <a:t>t</a:t>
            </a:r>
            <a:r>
              <a:rPr lang="en-US" sz="5400" b="1" cap="all" spc="-200" dirty="0" smtClean="0">
                <a:solidFill>
                  <a:schemeClr val="accent6">
                    <a:lumMod val="75000"/>
                  </a:schemeClr>
                </a:solidFill>
                <a:effectLst>
                  <a:innerShdw blurRad="50800" dist="38100" dir="13500000">
                    <a:prstClr val="black">
                      <a:alpha val="80000"/>
                    </a:prstClr>
                  </a:innerShdw>
                </a:effectLst>
                <a:latin typeface="Calibri" panose="020F0502020204030204" pitchFamily="34" charset="0"/>
              </a:rPr>
              <a:t>echnology</a:t>
            </a:r>
            <a:endParaRPr lang="en-US" sz="5400" b="1" cap="all" spc="-200" dirty="0">
              <a:solidFill>
                <a:schemeClr val="accent6">
                  <a:lumMod val="75000"/>
                </a:schemeClr>
              </a:solidFill>
              <a:effectLst>
                <a:innerShdw blurRad="50800" dist="38100" dir="13500000">
                  <a:prstClr val="black">
                    <a:alpha val="80000"/>
                  </a:prstClr>
                </a:innerShdw>
              </a:effectLst>
              <a:latin typeface="Calibri" panose="020F0502020204030204" pitchFamily="34" charset="0"/>
            </a:endParaRPr>
          </a:p>
        </p:txBody>
      </p:sp>
    </p:spTree>
    <p:extLst>
      <p:ext uri="{BB962C8B-B14F-4D97-AF65-F5344CB8AC3E}">
        <p14:creationId xmlns:p14="http://schemas.microsoft.com/office/powerpoint/2010/main" val="40976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495530" y="0"/>
            <a:ext cx="4644000" cy="5143500"/>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0" y="0"/>
            <a:ext cx="4464000" cy="5143500"/>
          </a:xfrm>
          <a:prstGeom prst="rect">
            <a:avLst/>
          </a:prstGeom>
        </p:spPr>
      </p:pic>
      <p:cxnSp>
        <p:nvCxnSpPr>
          <p:cNvPr id="20" name="Straight Connector 19"/>
          <p:cNvCxnSpPr/>
          <p:nvPr/>
        </p:nvCxnSpPr>
        <p:spPr>
          <a:xfrm>
            <a:off x="4477779" y="-4316"/>
            <a:ext cx="0" cy="5147816"/>
          </a:xfrm>
          <a:prstGeom prst="line">
            <a:avLst/>
          </a:prstGeom>
          <a:ln w="50800">
            <a:solidFill>
              <a:srgbClr val="F0F8F8"/>
            </a:solidFill>
            <a:tailEnd type="none" w="sm" len="med"/>
          </a:ln>
          <a:effectLst/>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0" y="-3617"/>
            <a:ext cx="9144000" cy="5143500"/>
          </a:xfrm>
          <a:prstGeom prst="rect">
            <a:avLst/>
          </a:prstGeom>
          <a:solidFill>
            <a:schemeClr val="bg1">
              <a:alpha val="84000"/>
            </a:schemeClr>
          </a:solidFill>
          <a:ln>
            <a:noFill/>
          </a:ln>
        </p:spPr>
        <p:txBody>
          <a:bodyPr vert="horz" wrap="square" lIns="0" tIns="0" rIns="0" bIns="0" rtlCol="0" anchor="ctr">
            <a:noAutofit/>
          </a:bodyPr>
          <a:lstStyle/>
          <a:p>
            <a:pPr algn="r">
              <a:lnSpc>
                <a:spcPct val="80000"/>
              </a:lnSpc>
            </a:pPr>
            <a:endParaRPr lang="en-US" sz="2400" b="0" i="0" dirty="0" smtClean="0">
              <a:solidFill>
                <a:schemeClr val="accent5">
                  <a:lumMod val="50000"/>
                </a:schemeClr>
              </a:solidFill>
              <a:effectLst/>
              <a:ea typeface="Segoe UI" pitchFamily="34" charset="0"/>
            </a:endParaRPr>
          </a:p>
        </p:txBody>
      </p:sp>
      <p:sp>
        <p:nvSpPr>
          <p:cNvPr id="8" name="Title 3"/>
          <p:cNvSpPr txBox="1">
            <a:spLocks/>
          </p:cNvSpPr>
          <p:nvPr/>
        </p:nvSpPr>
        <p:spPr bwMode="auto">
          <a:xfrm>
            <a:off x="243236" y="205476"/>
            <a:ext cx="8629831" cy="486000"/>
          </a:xfrm>
          <a:prstGeom prst="rect">
            <a:avLst/>
          </a:prstGeo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0" tIns="38963" rIns="77925" bIns="38963" numCol="1" anchor="t" anchorCtr="0" compatLnSpc="1">
            <a:noAutofit/>
          </a:bodyPr>
          <a:lstStyle>
            <a:lvl1pPr fontAlgn="base">
              <a:lnSpc>
                <a:spcPct val="70000"/>
              </a:lnSpc>
              <a:spcBef>
                <a:spcPct val="0"/>
              </a:spcBef>
              <a:spcAft>
                <a:spcPct val="0"/>
              </a:spcAft>
              <a:tabLst>
                <a:tab pos="5018088" algn="l"/>
              </a:tabLst>
              <a:defRPr lang="en-US" sz="4000" b="1" cap="none" spc="-160" baseline="0" dirty="0">
                <a:ln w="18415" cmpd="sng">
                  <a:noFill/>
                  <a:prstDash val="solid"/>
                </a:ln>
                <a:solidFill>
                  <a:schemeClr val="accent5">
                    <a:lumMod val="75000"/>
                  </a:schemeClr>
                </a:solidFill>
                <a:effectLst>
                  <a:innerShdw blurRad="50800" dist="50800" dir="13500000">
                    <a:schemeClr val="tx1">
                      <a:alpha val="80000"/>
                    </a:schemeClr>
                  </a:innerShdw>
                  <a:reflection stA="20000" endPos="30000" dist="25400" dir="5400000" sy="-100000" algn="bl" rotWithShape="0"/>
                </a:effectLst>
                <a:latin typeface="Calibri" panose="020F0502020204030204" pitchFamily="34" charset="0"/>
                <a:ea typeface="+mj-ea"/>
                <a:cs typeface="+mj-cs"/>
              </a:defRPr>
            </a:lvl1pPr>
            <a:lvl2pPr fontAlgn="base">
              <a:lnSpc>
                <a:spcPct val="90000"/>
              </a:lnSpc>
              <a:spcBef>
                <a:spcPct val="0"/>
              </a:spcBef>
              <a:spcAft>
                <a:spcPct val="0"/>
              </a:spcAft>
              <a:defRPr sz="2700" b="1">
                <a:solidFill>
                  <a:srgbClr val="932715"/>
                </a:solidFill>
                <a:latin typeface="Arial" charset="0"/>
              </a:defRPr>
            </a:lvl2pPr>
            <a:lvl3pPr fontAlgn="base">
              <a:lnSpc>
                <a:spcPct val="90000"/>
              </a:lnSpc>
              <a:spcBef>
                <a:spcPct val="0"/>
              </a:spcBef>
              <a:spcAft>
                <a:spcPct val="0"/>
              </a:spcAft>
              <a:defRPr sz="2700" b="1">
                <a:solidFill>
                  <a:srgbClr val="932715"/>
                </a:solidFill>
                <a:latin typeface="Arial" charset="0"/>
              </a:defRPr>
            </a:lvl3pPr>
            <a:lvl4pPr fontAlgn="base">
              <a:lnSpc>
                <a:spcPct val="90000"/>
              </a:lnSpc>
              <a:spcBef>
                <a:spcPct val="0"/>
              </a:spcBef>
              <a:spcAft>
                <a:spcPct val="0"/>
              </a:spcAft>
              <a:defRPr sz="2700" b="1">
                <a:solidFill>
                  <a:srgbClr val="932715"/>
                </a:solidFill>
                <a:latin typeface="Arial" charset="0"/>
              </a:defRPr>
            </a:lvl4pPr>
            <a:lvl5pPr fontAlgn="base">
              <a:lnSpc>
                <a:spcPct val="90000"/>
              </a:lnSpc>
              <a:spcBef>
                <a:spcPct val="0"/>
              </a:spcBef>
              <a:spcAft>
                <a:spcPct val="0"/>
              </a:spcAft>
              <a:defRPr sz="2700" b="1">
                <a:solidFill>
                  <a:srgbClr val="932715"/>
                </a:solidFill>
                <a:latin typeface="Arial" charset="0"/>
              </a:defRPr>
            </a:lvl5pPr>
            <a:lvl6pPr marL="389626" fontAlgn="base">
              <a:spcBef>
                <a:spcPct val="0"/>
              </a:spcBef>
              <a:spcAft>
                <a:spcPct val="0"/>
              </a:spcAft>
              <a:defRPr sz="2000" b="1">
                <a:solidFill>
                  <a:srgbClr val="0F4DBC"/>
                </a:solidFill>
                <a:latin typeface="Arial" charset="0"/>
              </a:defRPr>
            </a:lvl6pPr>
            <a:lvl7pPr marL="779252" fontAlgn="base">
              <a:spcBef>
                <a:spcPct val="0"/>
              </a:spcBef>
              <a:spcAft>
                <a:spcPct val="0"/>
              </a:spcAft>
              <a:defRPr sz="2000" b="1">
                <a:solidFill>
                  <a:srgbClr val="0F4DBC"/>
                </a:solidFill>
                <a:latin typeface="Arial" charset="0"/>
              </a:defRPr>
            </a:lvl7pPr>
            <a:lvl8pPr marL="1168878" fontAlgn="base">
              <a:spcBef>
                <a:spcPct val="0"/>
              </a:spcBef>
              <a:spcAft>
                <a:spcPct val="0"/>
              </a:spcAft>
              <a:defRPr sz="2000" b="1">
                <a:solidFill>
                  <a:srgbClr val="0F4DBC"/>
                </a:solidFill>
                <a:latin typeface="Arial" charset="0"/>
              </a:defRPr>
            </a:lvl8pPr>
            <a:lvl9pPr marL="1558503" fontAlgn="base">
              <a:spcBef>
                <a:spcPct val="0"/>
              </a:spcBef>
              <a:spcAft>
                <a:spcPct val="0"/>
              </a:spcAft>
              <a:defRPr sz="2000" b="1">
                <a:solidFill>
                  <a:srgbClr val="0F4DBC"/>
                </a:solidFill>
                <a:latin typeface="Arial" charset="0"/>
              </a:defRPr>
            </a:lvl9pPr>
          </a:lstStyle>
          <a:p>
            <a:r>
              <a:rPr lang="en-US" dirty="0">
                <a:solidFill>
                  <a:schemeClr val="bg1"/>
                </a:solidFill>
              </a:rPr>
              <a:t>Entertainment 	Enterprise</a:t>
            </a:r>
          </a:p>
        </p:txBody>
      </p:sp>
      <p:sp>
        <p:nvSpPr>
          <p:cNvPr id="4" name="Title 3"/>
          <p:cNvSpPr>
            <a:spLocks noGrp="1"/>
          </p:cNvSpPr>
          <p:nvPr>
            <p:ph type="title"/>
          </p:nvPr>
        </p:nvSpPr>
        <p:spPr>
          <a:xfrm>
            <a:off x="243236" y="206422"/>
            <a:ext cx="8629831" cy="486000"/>
          </a:xfrm>
        </p:spPr>
        <p:txBody>
          <a:bodyPr/>
          <a:lstStyle/>
          <a:p>
            <a:r>
              <a:rPr lang="en-US" dirty="0" smtClean="0"/>
              <a:t>Entertainment • OTT 	Enterprise • OVP</a:t>
            </a:r>
            <a:endParaRPr lang="en-US" dirty="0"/>
          </a:p>
        </p:txBody>
      </p:sp>
      <p:sp>
        <p:nvSpPr>
          <p:cNvPr id="6" name="Content Placeholder 5"/>
          <p:cNvSpPr>
            <a:spLocks noGrp="1"/>
          </p:cNvSpPr>
          <p:nvPr>
            <p:ph sz="half" idx="1"/>
          </p:nvPr>
        </p:nvSpPr>
        <p:spPr/>
        <p:txBody>
          <a:bodyPr/>
          <a:lstStyle/>
          <a:p>
            <a:r>
              <a:rPr lang="en-US" dirty="0" smtClean="0"/>
              <a:t>Video is used to attract new subscribers</a:t>
            </a:r>
          </a:p>
          <a:p>
            <a:pPr lvl="1"/>
            <a:r>
              <a:rPr lang="en-US" dirty="0"/>
              <a:t>Maintain </a:t>
            </a:r>
            <a:r>
              <a:rPr lang="en-US" dirty="0" smtClean="0"/>
              <a:t>loyalty through Enhanced </a:t>
            </a:r>
            <a:r>
              <a:rPr lang="en-US" dirty="0"/>
              <a:t>Features &amp; User Experience (UX) </a:t>
            </a:r>
          </a:p>
          <a:p>
            <a:pPr lvl="1"/>
            <a:r>
              <a:rPr lang="en-US" dirty="0"/>
              <a:t>Large &amp; relevant content libraries </a:t>
            </a:r>
            <a:br>
              <a:rPr lang="en-US" dirty="0"/>
            </a:br>
            <a:r>
              <a:rPr lang="en-US" dirty="0"/>
              <a:t>justify subscription price</a:t>
            </a:r>
          </a:p>
        </p:txBody>
      </p:sp>
      <p:sp>
        <p:nvSpPr>
          <p:cNvPr id="7" name="Content Placeholder 6"/>
          <p:cNvSpPr>
            <a:spLocks noGrp="1"/>
          </p:cNvSpPr>
          <p:nvPr>
            <p:ph sz="half" idx="2"/>
          </p:nvPr>
        </p:nvSpPr>
        <p:spPr/>
        <p:txBody>
          <a:bodyPr/>
          <a:lstStyle/>
          <a:p>
            <a:r>
              <a:rPr lang="en-US" dirty="0" smtClean="0"/>
              <a:t>Video is used to sell retail products</a:t>
            </a:r>
          </a:p>
          <a:p>
            <a:pPr lvl="1"/>
            <a:r>
              <a:rPr lang="en-US" dirty="0"/>
              <a:t>Sell more product with Demos, Ads, </a:t>
            </a:r>
            <a:r>
              <a:rPr lang="en-US" dirty="0" smtClean="0"/>
              <a:t>Testimonials</a:t>
            </a:r>
            <a:r>
              <a:rPr lang="en-US" dirty="0"/>
              <a:t>, </a:t>
            </a:r>
            <a:r>
              <a:rPr lang="en-US" dirty="0" smtClean="0"/>
              <a:t>Employee Content</a:t>
            </a:r>
            <a:endParaRPr lang="en-US" dirty="0"/>
          </a:p>
          <a:p>
            <a:pPr lvl="1"/>
            <a:r>
              <a:rPr lang="en-US" dirty="0"/>
              <a:t>Training Conferencing, Corporate </a:t>
            </a:r>
            <a:br>
              <a:rPr lang="en-US" dirty="0"/>
            </a:br>
            <a:r>
              <a:rPr lang="en-US" dirty="0"/>
              <a:t>&amp; CEO Announcements</a:t>
            </a:r>
          </a:p>
        </p:txBody>
      </p:sp>
      <p:sp>
        <p:nvSpPr>
          <p:cNvPr id="12" name="Rectangle 11"/>
          <p:cNvSpPr/>
          <p:nvPr/>
        </p:nvSpPr>
        <p:spPr>
          <a:xfrm>
            <a:off x="336768" y="3228975"/>
            <a:ext cx="3541549" cy="1466354"/>
          </a:xfrm>
          <a:prstGeom prst="rect">
            <a:avLst/>
          </a:prstGeom>
          <a:solidFill>
            <a:schemeClr val="accent5">
              <a:lumMod val="50000"/>
            </a:schemeClr>
          </a:solidFill>
          <a:effectLst>
            <a:innerShdw blurRad="50800" dist="25400" dir="13500000">
              <a:schemeClr val="tx1">
                <a:alpha val="80000"/>
              </a:schemeClr>
            </a:innerShdw>
          </a:effectLst>
        </p:spPr>
        <p:txBody>
          <a:bodyPr wrap="square" lIns="0" tIns="1008000" rIns="576000" bIns="36000" rtlCol="0" anchor="t">
            <a:noAutofit/>
          </a:bodyPr>
          <a:lstStyle/>
          <a:p>
            <a:pPr algn="l">
              <a:lnSpc>
                <a:spcPct val="30000"/>
              </a:lnSpc>
            </a:pPr>
            <a:r>
              <a:rPr lang="en-US" sz="23900" i="1" spc="-2400" dirty="0" smtClean="0">
                <a:solidFill>
                  <a:schemeClr val="bg1">
                    <a:lumMod val="95000"/>
                    <a:alpha val="34000"/>
                  </a:schemeClr>
                </a:solidFill>
                <a:effectLst>
                  <a:innerShdw blurRad="38100" dist="12700" dir="13500000">
                    <a:schemeClr val="accent5">
                      <a:lumMod val="50000"/>
                      <a:alpha val="80000"/>
                    </a:schemeClr>
                  </a:innerShdw>
                </a:effectLst>
                <a:latin typeface="Calibri" panose="020F0502020204030204" pitchFamily="34" charset="0"/>
                <a:ea typeface="Segoe UI" pitchFamily="34" charset="0"/>
              </a:rPr>
              <a:t>‘‘</a:t>
            </a:r>
            <a:endParaRPr lang="en-US" sz="19900" b="1" i="1" spc="-2400" dirty="0" smtClean="0">
              <a:solidFill>
                <a:schemeClr val="bg1">
                  <a:lumMod val="95000"/>
                  <a:alpha val="34000"/>
                </a:schemeClr>
              </a:solidFill>
              <a:effectLst>
                <a:innerShdw blurRad="38100" dist="12700" dir="13500000">
                  <a:schemeClr val="accent5">
                    <a:lumMod val="50000"/>
                    <a:alpha val="80000"/>
                  </a:schemeClr>
                </a:innerShdw>
              </a:effectLst>
              <a:latin typeface="Calibri" panose="020F0502020204030204" pitchFamily="34" charset="0"/>
              <a:ea typeface="Segoe UI" pitchFamily="34" charset="0"/>
            </a:endParaRPr>
          </a:p>
          <a:p>
            <a:pPr algn="r">
              <a:lnSpc>
                <a:spcPct val="30000"/>
              </a:lnSpc>
            </a:pPr>
            <a:r>
              <a:rPr lang="en-US" sz="23900" i="1" spc="-2400" dirty="0" smtClean="0">
                <a:solidFill>
                  <a:schemeClr val="bg1">
                    <a:lumMod val="95000"/>
                    <a:alpha val="34000"/>
                  </a:schemeClr>
                </a:solidFill>
                <a:effectLst>
                  <a:innerShdw blurRad="38100" dist="12700" dir="13500000">
                    <a:schemeClr val="accent5">
                      <a:lumMod val="50000"/>
                      <a:alpha val="80000"/>
                    </a:schemeClr>
                  </a:innerShdw>
                </a:effectLst>
                <a:latin typeface="Calibri" panose="020F0502020204030204" pitchFamily="34" charset="0"/>
                <a:ea typeface="Segoe UI" pitchFamily="34" charset="0"/>
              </a:rPr>
              <a:t>’’</a:t>
            </a:r>
            <a:endParaRPr lang="en-US" sz="23900" i="1" spc="-2400" dirty="0">
              <a:solidFill>
                <a:schemeClr val="bg1">
                  <a:lumMod val="95000"/>
                  <a:alpha val="34000"/>
                </a:schemeClr>
              </a:solidFill>
              <a:effectLst>
                <a:innerShdw blurRad="38100" dist="12700" dir="13500000">
                  <a:schemeClr val="accent5">
                    <a:lumMod val="50000"/>
                    <a:alpha val="80000"/>
                  </a:schemeClr>
                </a:innerShdw>
              </a:effectLst>
              <a:latin typeface="Calibri" panose="020F0502020204030204" pitchFamily="34" charset="0"/>
              <a:ea typeface="Segoe UI" pitchFamily="34" charset="0"/>
            </a:endParaRPr>
          </a:p>
        </p:txBody>
      </p:sp>
      <p:sp>
        <p:nvSpPr>
          <p:cNvPr id="13" name="Rectangle 12"/>
          <p:cNvSpPr/>
          <p:nvPr/>
        </p:nvSpPr>
        <p:spPr>
          <a:xfrm>
            <a:off x="325821" y="3232960"/>
            <a:ext cx="3552496" cy="1323975"/>
          </a:xfrm>
          <a:prstGeom prst="rect">
            <a:avLst/>
          </a:prstGeom>
          <a:noFill/>
          <a:effectLst/>
        </p:spPr>
        <p:txBody>
          <a:bodyPr wrap="square" lIns="72000" tIns="72000" rIns="72000" bIns="36000" rtlCol="0" anchor="ctr">
            <a:noAutofit/>
          </a:bodyPr>
          <a:lstStyle/>
          <a:p>
            <a:pPr algn="ctr">
              <a:lnSpc>
                <a:spcPct val="70000"/>
              </a:lnSpc>
              <a:spcBef>
                <a:spcPts val="1200"/>
              </a:spcBef>
            </a:pPr>
            <a:r>
              <a:rPr lang="en-US" sz="2800" b="1" i="1" spc="-140" dirty="0" smtClean="0">
                <a:solidFill>
                  <a:schemeClr val="bg1">
                    <a:lumMod val="95000"/>
                  </a:schemeClr>
                </a:solidFill>
                <a:effectLst>
                  <a:innerShdw blurRad="76200" dist="50800" dir="13500000">
                    <a:prstClr val="black">
                      <a:alpha val="80000"/>
                    </a:prstClr>
                  </a:innerShdw>
                </a:effectLst>
                <a:latin typeface="Calibri" panose="020F0502020204030204" pitchFamily="34" charset="0"/>
                <a:ea typeface="Segoe UI" pitchFamily="34" charset="0"/>
              </a:rPr>
              <a:t>ROI is </a:t>
            </a:r>
            <a:r>
              <a:rPr lang="en-US" sz="2800" b="1" i="1" spc="-140" dirty="0">
                <a:solidFill>
                  <a:schemeClr val="bg1">
                    <a:lumMod val="95000"/>
                  </a:schemeClr>
                </a:solidFill>
                <a:effectLst>
                  <a:innerShdw blurRad="76200" dist="50800" dir="13500000">
                    <a:prstClr val="black">
                      <a:alpha val="80000"/>
                    </a:prstClr>
                  </a:innerShdw>
                </a:effectLst>
                <a:latin typeface="Calibri" panose="020F0502020204030204" pitchFamily="34" charset="0"/>
                <a:ea typeface="Segoe UI" pitchFamily="34" charset="0"/>
              </a:rPr>
              <a:t>a balance between </a:t>
            </a:r>
            <a:br>
              <a:rPr lang="en-US" sz="2800" b="1" i="1" spc="-140" dirty="0">
                <a:solidFill>
                  <a:schemeClr val="bg1">
                    <a:lumMod val="95000"/>
                  </a:schemeClr>
                </a:solidFill>
                <a:effectLst>
                  <a:innerShdw blurRad="76200" dist="50800" dir="13500000">
                    <a:prstClr val="black">
                      <a:alpha val="80000"/>
                    </a:prstClr>
                  </a:innerShdw>
                </a:effectLst>
                <a:latin typeface="Calibri" panose="020F0502020204030204" pitchFamily="34" charset="0"/>
                <a:ea typeface="Segoe UI" pitchFamily="34" charset="0"/>
              </a:rPr>
            </a:br>
            <a:r>
              <a:rPr lang="en-US" sz="2800" b="1" i="1" spc="-140" dirty="0">
                <a:solidFill>
                  <a:schemeClr val="bg1">
                    <a:lumMod val="95000"/>
                  </a:schemeClr>
                </a:solidFill>
                <a:effectLst>
                  <a:innerShdw blurRad="76200" dist="50800" dir="13500000">
                    <a:prstClr val="black">
                      <a:alpha val="80000"/>
                    </a:prstClr>
                  </a:innerShdw>
                </a:effectLst>
                <a:latin typeface="Calibri" panose="020F0502020204030204" pitchFamily="34" charset="0"/>
                <a:ea typeface="Segoe UI" pitchFamily="34" charset="0"/>
              </a:rPr>
              <a:t>Subscriber revenue </a:t>
            </a:r>
            <a:r>
              <a:rPr lang="en-US" sz="2800" b="1" i="1" spc="-140" dirty="0" smtClean="0">
                <a:solidFill>
                  <a:schemeClr val="bg1">
                    <a:lumMod val="95000"/>
                  </a:schemeClr>
                </a:solidFill>
                <a:effectLst>
                  <a:innerShdw blurRad="76200" dist="50800" dir="13500000">
                    <a:prstClr val="black">
                      <a:alpha val="80000"/>
                    </a:prstClr>
                  </a:innerShdw>
                </a:effectLst>
                <a:latin typeface="Calibri" panose="020F0502020204030204" pitchFamily="34" charset="0"/>
                <a:ea typeface="Segoe UI" pitchFamily="34" charset="0"/>
              </a:rPr>
              <a:t>&amp;</a:t>
            </a:r>
            <a:r>
              <a:rPr lang="en-US" sz="2800" b="1" i="1" spc="-140" dirty="0">
                <a:solidFill>
                  <a:schemeClr val="bg1">
                    <a:lumMod val="95000"/>
                  </a:schemeClr>
                </a:solidFill>
                <a:effectLst>
                  <a:innerShdw blurRad="76200" dist="50800" dir="13500000">
                    <a:prstClr val="black">
                      <a:alpha val="80000"/>
                    </a:prstClr>
                  </a:innerShdw>
                </a:effectLst>
                <a:latin typeface="Calibri" panose="020F0502020204030204" pitchFamily="34" charset="0"/>
                <a:ea typeface="Segoe UI" pitchFamily="34" charset="0"/>
              </a:rPr>
              <a:t/>
            </a:r>
            <a:br>
              <a:rPr lang="en-US" sz="2800" b="1" i="1" spc="-140" dirty="0">
                <a:solidFill>
                  <a:schemeClr val="bg1">
                    <a:lumMod val="95000"/>
                  </a:schemeClr>
                </a:solidFill>
                <a:effectLst>
                  <a:innerShdw blurRad="76200" dist="50800" dir="13500000">
                    <a:prstClr val="black">
                      <a:alpha val="80000"/>
                    </a:prstClr>
                  </a:innerShdw>
                </a:effectLst>
                <a:latin typeface="Calibri" panose="020F0502020204030204" pitchFamily="34" charset="0"/>
                <a:ea typeface="Segoe UI" pitchFamily="34" charset="0"/>
              </a:rPr>
            </a:br>
            <a:r>
              <a:rPr lang="en-US" sz="2800" b="1" i="1" spc="-140" dirty="0">
                <a:solidFill>
                  <a:schemeClr val="bg1">
                    <a:lumMod val="95000"/>
                  </a:schemeClr>
                </a:solidFill>
                <a:effectLst>
                  <a:innerShdw blurRad="76200" dist="50800" dir="13500000">
                    <a:prstClr val="black">
                      <a:alpha val="80000"/>
                    </a:prstClr>
                  </a:innerShdw>
                </a:effectLst>
                <a:latin typeface="Calibri" panose="020F0502020204030204" pitchFamily="34" charset="0"/>
                <a:ea typeface="Segoe UI" pitchFamily="34" charset="0"/>
              </a:rPr>
              <a:t>Total Cost of </a:t>
            </a:r>
            <a:r>
              <a:rPr lang="en-US" sz="2800" b="1" i="1" spc="-140" dirty="0" smtClean="0">
                <a:solidFill>
                  <a:schemeClr val="bg1">
                    <a:lumMod val="95000"/>
                  </a:schemeClr>
                </a:solidFill>
                <a:effectLst>
                  <a:innerShdw blurRad="76200" dist="50800" dir="13500000">
                    <a:prstClr val="black">
                      <a:alpha val="80000"/>
                    </a:prstClr>
                  </a:innerShdw>
                </a:effectLst>
                <a:latin typeface="Calibri" panose="020F0502020204030204" pitchFamily="34" charset="0"/>
                <a:ea typeface="Segoe UI" pitchFamily="34" charset="0"/>
              </a:rPr>
              <a:t>Ownership</a:t>
            </a:r>
            <a:endParaRPr lang="en-US" sz="2800" b="1" i="1" spc="-140" dirty="0">
              <a:solidFill>
                <a:schemeClr val="bg1">
                  <a:lumMod val="95000"/>
                </a:schemeClr>
              </a:solidFill>
              <a:effectLst>
                <a:innerShdw blurRad="76200" dist="50800" dir="13500000">
                  <a:prstClr val="black">
                    <a:alpha val="80000"/>
                  </a:prstClr>
                </a:innerShdw>
              </a:effectLst>
              <a:latin typeface="Calibri" panose="020F0502020204030204" pitchFamily="34" charset="0"/>
              <a:ea typeface="Segoe UI" pitchFamily="34" charset="0"/>
            </a:endParaRPr>
          </a:p>
        </p:txBody>
      </p:sp>
      <p:sp>
        <p:nvSpPr>
          <p:cNvPr id="14" name="Rectangle 13"/>
          <p:cNvSpPr/>
          <p:nvPr/>
        </p:nvSpPr>
        <p:spPr>
          <a:xfrm>
            <a:off x="5020677" y="3228975"/>
            <a:ext cx="3682159" cy="1466354"/>
          </a:xfrm>
          <a:prstGeom prst="rect">
            <a:avLst/>
          </a:prstGeom>
          <a:solidFill>
            <a:schemeClr val="accent5">
              <a:lumMod val="50000"/>
            </a:schemeClr>
          </a:solidFill>
          <a:effectLst>
            <a:innerShdw blurRad="50800" dist="25400" dir="13500000">
              <a:schemeClr val="tx1">
                <a:alpha val="80000"/>
              </a:schemeClr>
            </a:innerShdw>
          </a:effectLst>
        </p:spPr>
        <p:txBody>
          <a:bodyPr wrap="square" lIns="0" tIns="1008000" rIns="576000" bIns="36000" rtlCol="0" anchor="t">
            <a:noAutofit/>
          </a:bodyPr>
          <a:lstStyle/>
          <a:p>
            <a:pPr algn="l">
              <a:lnSpc>
                <a:spcPct val="30000"/>
              </a:lnSpc>
            </a:pPr>
            <a:r>
              <a:rPr lang="en-US" sz="23900" i="1" spc="-2400" dirty="0" smtClean="0">
                <a:solidFill>
                  <a:schemeClr val="bg1">
                    <a:lumMod val="95000"/>
                    <a:alpha val="34000"/>
                  </a:schemeClr>
                </a:solidFill>
                <a:effectLst>
                  <a:innerShdw blurRad="38100" dist="12700" dir="13500000">
                    <a:schemeClr val="accent5">
                      <a:lumMod val="50000"/>
                      <a:alpha val="80000"/>
                    </a:schemeClr>
                  </a:innerShdw>
                </a:effectLst>
                <a:latin typeface="Calibri" panose="020F0502020204030204" pitchFamily="34" charset="0"/>
                <a:ea typeface="Segoe UI" pitchFamily="34" charset="0"/>
              </a:rPr>
              <a:t>‘‘</a:t>
            </a:r>
            <a:endParaRPr lang="en-US" sz="19900" b="1" i="1" spc="-2400" dirty="0" smtClean="0">
              <a:solidFill>
                <a:schemeClr val="bg1">
                  <a:lumMod val="95000"/>
                  <a:alpha val="34000"/>
                </a:schemeClr>
              </a:solidFill>
              <a:effectLst>
                <a:innerShdw blurRad="38100" dist="12700" dir="13500000">
                  <a:schemeClr val="accent5">
                    <a:lumMod val="50000"/>
                    <a:alpha val="80000"/>
                  </a:schemeClr>
                </a:innerShdw>
              </a:effectLst>
              <a:latin typeface="Calibri" panose="020F0502020204030204" pitchFamily="34" charset="0"/>
              <a:ea typeface="Segoe UI" pitchFamily="34" charset="0"/>
            </a:endParaRPr>
          </a:p>
          <a:p>
            <a:pPr algn="r">
              <a:lnSpc>
                <a:spcPct val="30000"/>
              </a:lnSpc>
            </a:pPr>
            <a:r>
              <a:rPr lang="en-US" sz="23900" i="1" spc="-2400" dirty="0" smtClean="0">
                <a:solidFill>
                  <a:schemeClr val="bg1">
                    <a:lumMod val="95000"/>
                    <a:alpha val="34000"/>
                  </a:schemeClr>
                </a:solidFill>
                <a:effectLst>
                  <a:innerShdw blurRad="38100" dist="12700" dir="13500000">
                    <a:schemeClr val="accent5">
                      <a:lumMod val="50000"/>
                      <a:alpha val="80000"/>
                    </a:schemeClr>
                  </a:innerShdw>
                </a:effectLst>
                <a:latin typeface="Calibri" panose="020F0502020204030204" pitchFamily="34" charset="0"/>
                <a:ea typeface="Segoe UI" pitchFamily="34" charset="0"/>
              </a:rPr>
              <a:t>’’</a:t>
            </a:r>
            <a:endParaRPr lang="en-US" sz="23900" i="1" spc="-2400" dirty="0">
              <a:solidFill>
                <a:schemeClr val="bg1">
                  <a:lumMod val="95000"/>
                  <a:alpha val="34000"/>
                </a:schemeClr>
              </a:solidFill>
              <a:effectLst>
                <a:innerShdw blurRad="38100" dist="12700" dir="13500000">
                  <a:schemeClr val="accent5">
                    <a:lumMod val="50000"/>
                    <a:alpha val="80000"/>
                  </a:schemeClr>
                </a:innerShdw>
              </a:effectLst>
              <a:latin typeface="Calibri" panose="020F0502020204030204" pitchFamily="34" charset="0"/>
              <a:ea typeface="Segoe UI" pitchFamily="34" charset="0"/>
            </a:endParaRPr>
          </a:p>
        </p:txBody>
      </p:sp>
      <p:sp>
        <p:nvSpPr>
          <p:cNvPr id="15" name="Rectangle 14"/>
          <p:cNvSpPr/>
          <p:nvPr/>
        </p:nvSpPr>
        <p:spPr>
          <a:xfrm>
            <a:off x="5002924" y="3232960"/>
            <a:ext cx="3699642" cy="1323975"/>
          </a:xfrm>
          <a:prstGeom prst="rect">
            <a:avLst/>
          </a:prstGeom>
          <a:noFill/>
          <a:effectLst/>
        </p:spPr>
        <p:txBody>
          <a:bodyPr wrap="square" lIns="72000" tIns="72000" rIns="72000" bIns="36000" rtlCol="0" anchor="ctr">
            <a:noAutofit/>
          </a:bodyPr>
          <a:lstStyle/>
          <a:p>
            <a:pPr algn="ctr">
              <a:lnSpc>
                <a:spcPct val="70000"/>
              </a:lnSpc>
              <a:spcBef>
                <a:spcPts val="1200"/>
              </a:spcBef>
            </a:pPr>
            <a:r>
              <a:rPr lang="en-US" sz="2800" b="1" i="1" spc="-180" dirty="0">
                <a:solidFill>
                  <a:schemeClr val="bg1">
                    <a:lumMod val="95000"/>
                  </a:schemeClr>
                </a:solidFill>
                <a:effectLst>
                  <a:innerShdw blurRad="76200" dist="50800" dir="13500000">
                    <a:prstClr val="black">
                      <a:alpha val="80000"/>
                    </a:prstClr>
                  </a:innerShdw>
                </a:effectLst>
                <a:latin typeface="Calibri" panose="020F0502020204030204" pitchFamily="34" charset="0"/>
                <a:ea typeface="Segoe UI" pitchFamily="34" charset="0"/>
              </a:rPr>
              <a:t>ROI is a balance </a:t>
            </a:r>
            <a:r>
              <a:rPr lang="en-US" sz="2800" b="1" i="1" spc="-180" dirty="0" smtClean="0">
                <a:solidFill>
                  <a:schemeClr val="bg1">
                    <a:lumMod val="95000"/>
                  </a:schemeClr>
                </a:solidFill>
                <a:effectLst>
                  <a:innerShdw blurRad="76200" dist="50800" dir="13500000">
                    <a:prstClr val="black">
                      <a:alpha val="80000"/>
                    </a:prstClr>
                  </a:innerShdw>
                </a:effectLst>
                <a:latin typeface="Calibri" panose="020F0502020204030204" pitchFamily="34" charset="0"/>
                <a:ea typeface="Segoe UI" pitchFamily="34" charset="0"/>
              </a:rPr>
              <a:t>between platform cost &amp; new revenue from vMarketing</a:t>
            </a:r>
            <a:endParaRPr lang="en-US" sz="2800" b="1" i="1" spc="-180" dirty="0">
              <a:solidFill>
                <a:schemeClr val="bg1">
                  <a:lumMod val="95000"/>
                </a:schemeClr>
              </a:solidFill>
              <a:effectLst>
                <a:innerShdw blurRad="76200" dist="50800" dir="13500000">
                  <a:prstClr val="black">
                    <a:alpha val="80000"/>
                  </a:prstClr>
                </a:innerShdw>
              </a:effectLst>
              <a:latin typeface="Calibri" panose="020F0502020204030204" pitchFamily="34" charset="0"/>
              <a:ea typeface="Segoe UI" pitchFamily="34" charset="0"/>
            </a:endParaRPr>
          </a:p>
        </p:txBody>
      </p:sp>
      <p:pic>
        <p:nvPicPr>
          <p:cNvPr id="16" name="Picture 1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104160" y="4181399"/>
            <a:ext cx="748168" cy="748168"/>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103695" y="4182851"/>
            <a:ext cx="748168" cy="748168"/>
          </a:xfrm>
          <a:prstGeom prst="rect">
            <a:avLst/>
          </a:prstGeom>
        </p:spPr>
      </p:pic>
    </p:spTree>
    <p:extLst>
      <p:ext uri="{BB962C8B-B14F-4D97-AF65-F5344CB8AC3E}">
        <p14:creationId xmlns:p14="http://schemas.microsoft.com/office/powerpoint/2010/main" val="249544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4" grpId="0"/>
      <p:bldP spid="6" grpId="0"/>
      <p:bldP spid="7" grpId="0" uiExpand="1"/>
      <p:bldP spid="12" grpId="0" animBg="1"/>
      <p:bldP spid="13" grpId="0"/>
      <p:bldP spid="14" grpId="0"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536000" y="0"/>
            <a:ext cx="4608000" cy="5143500"/>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 y="1538"/>
            <a:ext cx="4608000" cy="5141962"/>
          </a:xfrm>
          <a:prstGeom prst="rect">
            <a:avLst/>
          </a:prstGeom>
        </p:spPr>
      </p:pic>
      <p:cxnSp>
        <p:nvCxnSpPr>
          <p:cNvPr id="17" name="Straight Connector 16"/>
          <p:cNvCxnSpPr/>
          <p:nvPr/>
        </p:nvCxnSpPr>
        <p:spPr>
          <a:xfrm>
            <a:off x="4603899" y="-4316"/>
            <a:ext cx="0" cy="5147816"/>
          </a:xfrm>
          <a:prstGeom prst="line">
            <a:avLst/>
          </a:prstGeom>
          <a:ln w="50800">
            <a:solidFill>
              <a:srgbClr val="F0F8F8"/>
            </a:solidFill>
            <a:tailEnd type="none" w="sm" len="med"/>
          </a:ln>
          <a:effectLst/>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bwMode="auto">
          <a:xfrm>
            <a:off x="245533" y="203694"/>
            <a:ext cx="8431629" cy="486000"/>
          </a:xfrm>
          <a:prstGeom prst="rect">
            <a:avLst/>
          </a:prstGeo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0" tIns="38963" rIns="77925" bIns="38963" numCol="1" anchor="t" anchorCtr="0" compatLnSpc="1">
            <a:noAutofit/>
          </a:bodyPr>
          <a:lstStyle>
            <a:defPPr>
              <a:defRPr lang="en-US"/>
            </a:defPPr>
            <a:lvl1pPr fontAlgn="base">
              <a:lnSpc>
                <a:spcPct val="70000"/>
              </a:lnSpc>
              <a:spcBef>
                <a:spcPct val="0"/>
              </a:spcBef>
              <a:spcAft>
                <a:spcPct val="0"/>
              </a:spcAft>
              <a:tabLst>
                <a:tab pos="5018088" algn="l"/>
              </a:tabLst>
              <a:defRPr sz="4000" b="1" cap="none" spc="-160" baseline="0">
                <a:ln w="18415" cmpd="sng">
                  <a:noFill/>
                  <a:prstDash val="solid"/>
                </a:ln>
                <a:solidFill>
                  <a:schemeClr val="bg1"/>
                </a:solidFill>
                <a:effectLst>
                  <a:innerShdw blurRad="50800" dist="50800" dir="13500000">
                    <a:schemeClr val="tx1">
                      <a:alpha val="80000"/>
                    </a:schemeClr>
                  </a:innerShdw>
                  <a:reflection stA="20000" endPos="30000" dist="25400" dir="5400000" sy="-100000" algn="bl" rotWithShape="0"/>
                </a:effectLst>
                <a:latin typeface="Calibri" panose="020F0502020204030204" pitchFamily="34" charset="0"/>
                <a:ea typeface="+mj-ea"/>
                <a:cs typeface="+mj-cs"/>
              </a:defRPr>
            </a:lvl1pPr>
            <a:lvl2pPr fontAlgn="base">
              <a:lnSpc>
                <a:spcPct val="90000"/>
              </a:lnSpc>
              <a:spcBef>
                <a:spcPct val="0"/>
              </a:spcBef>
              <a:spcAft>
                <a:spcPct val="0"/>
              </a:spcAft>
              <a:defRPr sz="2700" b="1">
                <a:solidFill>
                  <a:srgbClr val="932715"/>
                </a:solidFill>
                <a:latin typeface="Arial" charset="0"/>
              </a:defRPr>
            </a:lvl2pPr>
            <a:lvl3pPr fontAlgn="base">
              <a:lnSpc>
                <a:spcPct val="90000"/>
              </a:lnSpc>
              <a:spcBef>
                <a:spcPct val="0"/>
              </a:spcBef>
              <a:spcAft>
                <a:spcPct val="0"/>
              </a:spcAft>
              <a:defRPr sz="2700" b="1">
                <a:solidFill>
                  <a:srgbClr val="932715"/>
                </a:solidFill>
                <a:latin typeface="Arial" charset="0"/>
              </a:defRPr>
            </a:lvl3pPr>
            <a:lvl4pPr fontAlgn="base">
              <a:lnSpc>
                <a:spcPct val="90000"/>
              </a:lnSpc>
              <a:spcBef>
                <a:spcPct val="0"/>
              </a:spcBef>
              <a:spcAft>
                <a:spcPct val="0"/>
              </a:spcAft>
              <a:defRPr sz="2700" b="1">
                <a:solidFill>
                  <a:srgbClr val="932715"/>
                </a:solidFill>
                <a:latin typeface="Arial" charset="0"/>
              </a:defRPr>
            </a:lvl4pPr>
            <a:lvl5pPr fontAlgn="base">
              <a:lnSpc>
                <a:spcPct val="90000"/>
              </a:lnSpc>
              <a:spcBef>
                <a:spcPct val="0"/>
              </a:spcBef>
              <a:spcAft>
                <a:spcPct val="0"/>
              </a:spcAft>
              <a:defRPr sz="2700" b="1">
                <a:solidFill>
                  <a:srgbClr val="932715"/>
                </a:solidFill>
                <a:latin typeface="Arial" charset="0"/>
              </a:defRPr>
            </a:lvl5pPr>
            <a:lvl6pPr marL="389626" fontAlgn="base">
              <a:spcBef>
                <a:spcPct val="0"/>
              </a:spcBef>
              <a:spcAft>
                <a:spcPct val="0"/>
              </a:spcAft>
              <a:defRPr sz="2000" b="1">
                <a:solidFill>
                  <a:srgbClr val="0F4DBC"/>
                </a:solidFill>
                <a:latin typeface="Arial" charset="0"/>
              </a:defRPr>
            </a:lvl6pPr>
            <a:lvl7pPr marL="779252" fontAlgn="base">
              <a:spcBef>
                <a:spcPct val="0"/>
              </a:spcBef>
              <a:spcAft>
                <a:spcPct val="0"/>
              </a:spcAft>
              <a:defRPr sz="2000" b="1">
                <a:solidFill>
                  <a:srgbClr val="0F4DBC"/>
                </a:solidFill>
                <a:latin typeface="Arial" charset="0"/>
              </a:defRPr>
            </a:lvl7pPr>
            <a:lvl8pPr marL="1168878" fontAlgn="base">
              <a:spcBef>
                <a:spcPct val="0"/>
              </a:spcBef>
              <a:spcAft>
                <a:spcPct val="0"/>
              </a:spcAft>
              <a:defRPr sz="2000" b="1">
                <a:solidFill>
                  <a:srgbClr val="0F4DBC"/>
                </a:solidFill>
                <a:latin typeface="Arial" charset="0"/>
              </a:defRPr>
            </a:lvl8pPr>
            <a:lvl9pPr marL="1558503" fontAlgn="base">
              <a:spcBef>
                <a:spcPct val="0"/>
              </a:spcBef>
              <a:spcAft>
                <a:spcPct val="0"/>
              </a:spcAft>
              <a:defRPr sz="2000" b="1">
                <a:solidFill>
                  <a:srgbClr val="0F4DBC"/>
                </a:solidFill>
                <a:latin typeface="Arial" charset="0"/>
              </a:defRPr>
            </a:lvl9pPr>
          </a:lstStyle>
          <a:p>
            <a:pPr>
              <a:tabLst>
                <a:tab pos="2060575" algn="ctr"/>
                <a:tab pos="6453188" algn="ctr"/>
              </a:tabLst>
            </a:pPr>
            <a:r>
              <a:rPr lang="en-US" dirty="0" smtClean="0"/>
              <a:t>	ROI </a:t>
            </a:r>
            <a:r>
              <a:rPr lang="en-US" dirty="0">
                <a:sym typeface="Wingdings"/>
              </a:rPr>
              <a:t></a:t>
            </a:r>
            <a:r>
              <a:rPr lang="en-US" dirty="0"/>
              <a:t> Money	</a:t>
            </a:r>
            <a:r>
              <a:rPr lang="en-US" dirty="0" smtClean="0"/>
              <a:t>ROI </a:t>
            </a:r>
            <a:r>
              <a:rPr lang="en-US" dirty="0">
                <a:sym typeface="Wingdings"/>
              </a:rPr>
              <a:t></a:t>
            </a:r>
            <a:r>
              <a:rPr lang="en-US" dirty="0"/>
              <a:t> Time</a:t>
            </a:r>
          </a:p>
        </p:txBody>
      </p:sp>
      <p:sp>
        <p:nvSpPr>
          <p:cNvPr id="6" name="Rectangle 5"/>
          <p:cNvSpPr/>
          <p:nvPr/>
        </p:nvSpPr>
        <p:spPr>
          <a:xfrm>
            <a:off x="0" y="672"/>
            <a:ext cx="9144000" cy="5143500"/>
          </a:xfrm>
          <a:prstGeom prst="rect">
            <a:avLst/>
          </a:prstGeom>
          <a:solidFill>
            <a:schemeClr val="bg1">
              <a:alpha val="84000"/>
            </a:schemeClr>
          </a:solidFill>
          <a:ln>
            <a:noFill/>
          </a:ln>
        </p:spPr>
        <p:txBody>
          <a:bodyPr vert="horz" wrap="square" lIns="0" tIns="0" rIns="0" bIns="0" rtlCol="0" anchor="ctr">
            <a:noAutofit/>
          </a:bodyPr>
          <a:lstStyle/>
          <a:p>
            <a:pPr algn="r">
              <a:lnSpc>
                <a:spcPct val="80000"/>
              </a:lnSpc>
            </a:pPr>
            <a:endParaRPr lang="en-US" sz="2400" b="0" i="0" dirty="0" smtClean="0">
              <a:solidFill>
                <a:schemeClr val="accent5">
                  <a:lumMod val="50000"/>
                </a:schemeClr>
              </a:solidFill>
              <a:effectLst/>
              <a:ea typeface="Segoe UI" pitchFamily="34" charset="0"/>
            </a:endParaRPr>
          </a:p>
        </p:txBody>
      </p:sp>
      <p:sp>
        <p:nvSpPr>
          <p:cNvPr id="2" name="Title 1"/>
          <p:cNvSpPr>
            <a:spLocks noGrp="1"/>
          </p:cNvSpPr>
          <p:nvPr>
            <p:ph type="title"/>
          </p:nvPr>
        </p:nvSpPr>
        <p:spPr>
          <a:xfrm>
            <a:off x="246962" y="208682"/>
            <a:ext cx="8629831" cy="486000"/>
          </a:xfrm>
        </p:spPr>
        <p:txBody>
          <a:bodyPr/>
          <a:lstStyle/>
          <a:p>
            <a:pPr>
              <a:tabLst>
                <a:tab pos="2062163" algn="ctr"/>
                <a:tab pos="6453188" algn="ctr"/>
              </a:tabLst>
            </a:pPr>
            <a:r>
              <a:rPr lang="en-US" dirty="0" smtClean="0"/>
              <a:t>	ROI </a:t>
            </a:r>
            <a:r>
              <a:rPr lang="en-US" dirty="0" smtClean="0">
                <a:sym typeface="Wingdings"/>
              </a:rPr>
              <a:t> </a:t>
            </a:r>
            <a:r>
              <a:rPr lang="en-US" dirty="0" smtClean="0"/>
              <a:t>Money	ROI</a:t>
            </a:r>
            <a:r>
              <a:rPr lang="en-US" dirty="0" smtClean="0">
                <a:sym typeface="Wingdings"/>
              </a:rPr>
              <a:t>  </a:t>
            </a:r>
            <a:r>
              <a:rPr lang="en-US" dirty="0" smtClean="0"/>
              <a:t>Time</a:t>
            </a:r>
            <a:endParaRPr lang="en-US" dirty="0"/>
          </a:p>
        </p:txBody>
      </p:sp>
      <p:sp>
        <p:nvSpPr>
          <p:cNvPr id="7" name="Content Placeholder 6"/>
          <p:cNvSpPr>
            <a:spLocks noGrp="1"/>
          </p:cNvSpPr>
          <p:nvPr>
            <p:ph sz="half" idx="1"/>
          </p:nvPr>
        </p:nvSpPr>
        <p:spPr/>
        <p:txBody>
          <a:bodyPr/>
          <a:lstStyle/>
          <a:p>
            <a:pPr algn="ctr"/>
            <a:endParaRPr lang="en-GB" dirty="0" smtClean="0"/>
          </a:p>
          <a:p>
            <a:pPr algn="ctr"/>
            <a:r>
              <a:rPr lang="en-GB" dirty="0" smtClean="0"/>
              <a:t>Increased Profit</a:t>
            </a:r>
          </a:p>
          <a:p>
            <a:pPr algn="ctr"/>
            <a:r>
              <a:rPr lang="en-GB" dirty="0" smtClean="0"/>
              <a:t>Increased Revenue</a:t>
            </a:r>
          </a:p>
          <a:p>
            <a:pPr algn="ctr"/>
            <a:r>
              <a:rPr lang="en-GB" dirty="0" smtClean="0"/>
              <a:t>Launching New Services</a:t>
            </a:r>
          </a:p>
        </p:txBody>
      </p:sp>
      <p:sp>
        <p:nvSpPr>
          <p:cNvPr id="8" name="Content Placeholder 7"/>
          <p:cNvSpPr>
            <a:spLocks noGrp="1"/>
          </p:cNvSpPr>
          <p:nvPr>
            <p:ph sz="half" idx="2"/>
          </p:nvPr>
        </p:nvSpPr>
        <p:spPr/>
        <p:txBody>
          <a:bodyPr/>
          <a:lstStyle/>
          <a:p>
            <a:pPr algn="ctr"/>
            <a:endParaRPr lang="en-GB" dirty="0" smtClean="0"/>
          </a:p>
          <a:p>
            <a:pPr algn="ctr"/>
            <a:r>
              <a:rPr lang="en-GB" dirty="0" smtClean="0"/>
              <a:t>Streamline Workflow</a:t>
            </a:r>
          </a:p>
          <a:p>
            <a:pPr algn="ctr"/>
            <a:r>
              <a:rPr lang="en-US" dirty="0" smtClean="0"/>
              <a:t>Higher Client Satisfaction</a:t>
            </a:r>
          </a:p>
          <a:p>
            <a:pPr algn="ctr"/>
            <a:r>
              <a:rPr lang="en-GB" dirty="0" smtClean="0"/>
              <a:t>Efficient Supply </a:t>
            </a:r>
            <a:r>
              <a:rPr lang="en-GB" dirty="0"/>
              <a:t>C</a:t>
            </a:r>
            <a:r>
              <a:rPr lang="en-GB" dirty="0" smtClean="0"/>
              <a:t>hain</a:t>
            </a:r>
          </a:p>
        </p:txBody>
      </p:sp>
      <p:sp>
        <p:nvSpPr>
          <p:cNvPr id="12" name="Rectangle 11"/>
          <p:cNvSpPr/>
          <p:nvPr/>
        </p:nvSpPr>
        <p:spPr>
          <a:xfrm>
            <a:off x="305988" y="3228975"/>
            <a:ext cx="3934064" cy="1466354"/>
          </a:xfrm>
          <a:prstGeom prst="rect">
            <a:avLst/>
          </a:prstGeom>
          <a:solidFill>
            <a:schemeClr val="accent5">
              <a:lumMod val="50000"/>
            </a:schemeClr>
          </a:solidFill>
          <a:effectLst>
            <a:innerShdw blurRad="50800" dist="25400" dir="13500000">
              <a:schemeClr val="tx1">
                <a:alpha val="80000"/>
              </a:schemeClr>
            </a:innerShdw>
          </a:effectLst>
        </p:spPr>
        <p:txBody>
          <a:bodyPr wrap="square" lIns="0" tIns="1008000" rIns="576000" bIns="36000" rtlCol="0" anchor="t">
            <a:noAutofit/>
          </a:bodyPr>
          <a:lstStyle/>
          <a:p>
            <a:pPr algn="l">
              <a:lnSpc>
                <a:spcPct val="30000"/>
              </a:lnSpc>
            </a:pPr>
            <a:r>
              <a:rPr lang="en-US" sz="23900" i="1" spc="-2400" dirty="0" smtClean="0">
                <a:solidFill>
                  <a:schemeClr val="bg1">
                    <a:lumMod val="95000"/>
                    <a:alpha val="34000"/>
                  </a:schemeClr>
                </a:solidFill>
                <a:effectLst>
                  <a:innerShdw blurRad="38100" dist="12700" dir="13500000">
                    <a:schemeClr val="accent5">
                      <a:lumMod val="50000"/>
                      <a:alpha val="80000"/>
                    </a:schemeClr>
                  </a:innerShdw>
                </a:effectLst>
                <a:latin typeface="Calibri" panose="020F0502020204030204" pitchFamily="34" charset="0"/>
                <a:ea typeface="Segoe UI" pitchFamily="34" charset="0"/>
              </a:rPr>
              <a:t>‘‘</a:t>
            </a:r>
            <a:endParaRPr lang="en-US" sz="19900" b="1" i="1" spc="-2400" dirty="0" smtClean="0">
              <a:solidFill>
                <a:schemeClr val="bg1">
                  <a:lumMod val="95000"/>
                  <a:alpha val="34000"/>
                </a:schemeClr>
              </a:solidFill>
              <a:effectLst>
                <a:innerShdw blurRad="38100" dist="12700" dir="13500000">
                  <a:schemeClr val="accent5">
                    <a:lumMod val="50000"/>
                    <a:alpha val="80000"/>
                  </a:schemeClr>
                </a:innerShdw>
              </a:effectLst>
              <a:latin typeface="Calibri" panose="020F0502020204030204" pitchFamily="34" charset="0"/>
              <a:ea typeface="Segoe UI" pitchFamily="34" charset="0"/>
            </a:endParaRPr>
          </a:p>
          <a:p>
            <a:pPr algn="r">
              <a:lnSpc>
                <a:spcPct val="30000"/>
              </a:lnSpc>
            </a:pPr>
            <a:r>
              <a:rPr lang="en-US" sz="23900" i="1" spc="-2400" dirty="0" smtClean="0">
                <a:solidFill>
                  <a:schemeClr val="bg1">
                    <a:lumMod val="95000"/>
                    <a:alpha val="34000"/>
                  </a:schemeClr>
                </a:solidFill>
                <a:effectLst>
                  <a:innerShdw blurRad="38100" dist="12700" dir="13500000">
                    <a:schemeClr val="accent5">
                      <a:lumMod val="50000"/>
                      <a:alpha val="80000"/>
                    </a:schemeClr>
                  </a:innerShdw>
                </a:effectLst>
                <a:latin typeface="Calibri" panose="020F0502020204030204" pitchFamily="34" charset="0"/>
                <a:ea typeface="Segoe UI" pitchFamily="34" charset="0"/>
              </a:rPr>
              <a:t>’’</a:t>
            </a:r>
            <a:endParaRPr lang="en-US" sz="23900" i="1" spc="-2400" dirty="0">
              <a:solidFill>
                <a:schemeClr val="bg1">
                  <a:lumMod val="95000"/>
                  <a:alpha val="34000"/>
                </a:schemeClr>
              </a:solidFill>
              <a:effectLst>
                <a:innerShdw blurRad="38100" dist="12700" dir="13500000">
                  <a:schemeClr val="accent5">
                    <a:lumMod val="50000"/>
                    <a:alpha val="80000"/>
                  </a:schemeClr>
                </a:innerShdw>
              </a:effectLst>
              <a:latin typeface="Calibri" panose="020F0502020204030204" pitchFamily="34" charset="0"/>
              <a:ea typeface="Segoe UI" pitchFamily="34" charset="0"/>
            </a:endParaRPr>
          </a:p>
        </p:txBody>
      </p:sp>
      <p:sp>
        <p:nvSpPr>
          <p:cNvPr id="13" name="Rectangle 12"/>
          <p:cNvSpPr/>
          <p:nvPr/>
        </p:nvSpPr>
        <p:spPr>
          <a:xfrm>
            <a:off x="406442" y="3243593"/>
            <a:ext cx="3738037" cy="1323975"/>
          </a:xfrm>
          <a:prstGeom prst="rect">
            <a:avLst/>
          </a:prstGeom>
          <a:noFill/>
          <a:effectLst/>
        </p:spPr>
        <p:txBody>
          <a:bodyPr wrap="square" lIns="72000" tIns="72000" rIns="72000" bIns="36000" rtlCol="0" anchor="ctr">
            <a:noAutofit/>
          </a:bodyPr>
          <a:lstStyle/>
          <a:p>
            <a:pPr algn="ctr">
              <a:lnSpc>
                <a:spcPct val="70000"/>
              </a:lnSpc>
              <a:spcBef>
                <a:spcPts val="1200"/>
              </a:spcBef>
            </a:pPr>
            <a:r>
              <a:rPr lang="en-US" sz="2800" b="1" i="1" spc="-140" dirty="0" smtClean="0">
                <a:solidFill>
                  <a:schemeClr val="bg1">
                    <a:lumMod val="95000"/>
                  </a:schemeClr>
                </a:solidFill>
                <a:effectLst>
                  <a:innerShdw blurRad="76200" dist="50800" dir="13500000">
                    <a:prstClr val="black">
                      <a:alpha val="80000"/>
                    </a:prstClr>
                  </a:innerShdw>
                </a:effectLst>
                <a:latin typeface="Calibri" panose="020F0502020204030204" pitchFamily="34" charset="0"/>
                <a:ea typeface="Segoe UI" pitchFamily="34" charset="0"/>
              </a:rPr>
              <a:t>Focus is on revenue opportunities that advance the corporate </a:t>
            </a:r>
            <a:r>
              <a:rPr lang="en-US" sz="2800" b="1" i="1" spc="-140" dirty="0">
                <a:solidFill>
                  <a:schemeClr val="bg1">
                    <a:lumMod val="95000"/>
                  </a:schemeClr>
                </a:solidFill>
                <a:effectLst>
                  <a:innerShdw blurRad="76200" dist="50800" dir="13500000">
                    <a:prstClr val="black">
                      <a:alpha val="80000"/>
                    </a:prstClr>
                  </a:innerShdw>
                </a:effectLst>
                <a:latin typeface="Calibri" panose="020F0502020204030204" pitchFamily="34" charset="0"/>
                <a:ea typeface="Segoe UI" pitchFamily="34" charset="0"/>
              </a:rPr>
              <a:t>strategy</a:t>
            </a:r>
          </a:p>
        </p:txBody>
      </p:sp>
      <p:sp>
        <p:nvSpPr>
          <p:cNvPr id="14" name="Rectangle 13"/>
          <p:cNvSpPr/>
          <p:nvPr/>
        </p:nvSpPr>
        <p:spPr>
          <a:xfrm>
            <a:off x="4941497" y="3228975"/>
            <a:ext cx="3831115" cy="1466354"/>
          </a:xfrm>
          <a:prstGeom prst="rect">
            <a:avLst/>
          </a:prstGeom>
          <a:solidFill>
            <a:schemeClr val="accent5">
              <a:lumMod val="50000"/>
            </a:schemeClr>
          </a:solidFill>
          <a:effectLst>
            <a:innerShdw blurRad="50800" dist="25400" dir="13500000">
              <a:schemeClr val="tx1">
                <a:alpha val="80000"/>
              </a:schemeClr>
            </a:innerShdw>
          </a:effectLst>
        </p:spPr>
        <p:txBody>
          <a:bodyPr wrap="square" lIns="0" tIns="1008000" rIns="576000" bIns="36000" rtlCol="0" anchor="t">
            <a:noAutofit/>
          </a:bodyPr>
          <a:lstStyle/>
          <a:p>
            <a:pPr algn="l">
              <a:lnSpc>
                <a:spcPct val="30000"/>
              </a:lnSpc>
            </a:pPr>
            <a:r>
              <a:rPr lang="en-US" sz="23900" i="1" spc="-2400" dirty="0" smtClean="0">
                <a:solidFill>
                  <a:schemeClr val="bg1">
                    <a:lumMod val="95000"/>
                    <a:alpha val="34000"/>
                  </a:schemeClr>
                </a:solidFill>
                <a:effectLst>
                  <a:innerShdw blurRad="38100" dist="12700" dir="13500000">
                    <a:schemeClr val="accent5">
                      <a:lumMod val="50000"/>
                      <a:alpha val="80000"/>
                    </a:schemeClr>
                  </a:innerShdw>
                </a:effectLst>
                <a:latin typeface="Calibri" panose="020F0502020204030204" pitchFamily="34" charset="0"/>
                <a:ea typeface="Segoe UI" pitchFamily="34" charset="0"/>
              </a:rPr>
              <a:t>‘‘</a:t>
            </a:r>
            <a:endParaRPr lang="en-US" sz="19900" b="1" i="1" spc="-2400" dirty="0" smtClean="0">
              <a:solidFill>
                <a:schemeClr val="bg1">
                  <a:lumMod val="95000"/>
                  <a:alpha val="34000"/>
                </a:schemeClr>
              </a:solidFill>
              <a:effectLst>
                <a:innerShdw blurRad="38100" dist="12700" dir="13500000">
                  <a:schemeClr val="accent5">
                    <a:lumMod val="50000"/>
                    <a:alpha val="80000"/>
                  </a:schemeClr>
                </a:innerShdw>
              </a:effectLst>
              <a:latin typeface="Calibri" panose="020F0502020204030204" pitchFamily="34" charset="0"/>
              <a:ea typeface="Segoe UI" pitchFamily="34" charset="0"/>
            </a:endParaRPr>
          </a:p>
          <a:p>
            <a:pPr algn="r">
              <a:lnSpc>
                <a:spcPct val="30000"/>
              </a:lnSpc>
            </a:pPr>
            <a:r>
              <a:rPr lang="en-US" sz="23900" i="1" spc="-2400" dirty="0" smtClean="0">
                <a:solidFill>
                  <a:schemeClr val="bg1">
                    <a:lumMod val="95000"/>
                    <a:alpha val="34000"/>
                  </a:schemeClr>
                </a:solidFill>
                <a:effectLst>
                  <a:innerShdw blurRad="38100" dist="12700" dir="13500000">
                    <a:schemeClr val="accent5">
                      <a:lumMod val="50000"/>
                      <a:alpha val="80000"/>
                    </a:schemeClr>
                  </a:innerShdw>
                </a:effectLst>
                <a:latin typeface="Calibri" panose="020F0502020204030204" pitchFamily="34" charset="0"/>
                <a:ea typeface="Segoe UI" pitchFamily="34" charset="0"/>
              </a:rPr>
              <a:t>’’</a:t>
            </a:r>
            <a:endParaRPr lang="en-US" sz="23900" i="1" spc="-2400" dirty="0">
              <a:solidFill>
                <a:schemeClr val="bg1">
                  <a:lumMod val="95000"/>
                  <a:alpha val="34000"/>
                </a:schemeClr>
              </a:solidFill>
              <a:effectLst>
                <a:innerShdw blurRad="38100" dist="12700" dir="13500000">
                  <a:schemeClr val="accent5">
                    <a:lumMod val="50000"/>
                    <a:alpha val="80000"/>
                  </a:schemeClr>
                </a:innerShdw>
              </a:effectLst>
              <a:latin typeface="Calibri" panose="020F0502020204030204" pitchFamily="34" charset="0"/>
              <a:ea typeface="Segoe UI" pitchFamily="34" charset="0"/>
            </a:endParaRPr>
          </a:p>
        </p:txBody>
      </p:sp>
      <p:sp>
        <p:nvSpPr>
          <p:cNvPr id="15" name="Rectangle 14"/>
          <p:cNvSpPr/>
          <p:nvPr/>
        </p:nvSpPr>
        <p:spPr>
          <a:xfrm>
            <a:off x="5036945" y="3243593"/>
            <a:ext cx="3640217" cy="1323975"/>
          </a:xfrm>
          <a:prstGeom prst="rect">
            <a:avLst/>
          </a:prstGeom>
          <a:noFill/>
          <a:effectLst/>
        </p:spPr>
        <p:txBody>
          <a:bodyPr wrap="square" lIns="72000" tIns="72000" rIns="72000" bIns="36000" rtlCol="0" anchor="ctr">
            <a:noAutofit/>
          </a:bodyPr>
          <a:lstStyle/>
          <a:p>
            <a:pPr algn="ctr">
              <a:lnSpc>
                <a:spcPct val="70000"/>
              </a:lnSpc>
              <a:spcBef>
                <a:spcPts val="1200"/>
              </a:spcBef>
            </a:pPr>
            <a:r>
              <a:rPr lang="en-US" sz="2800" b="1" i="1" spc="-140" dirty="0">
                <a:solidFill>
                  <a:schemeClr val="bg1">
                    <a:lumMod val="95000"/>
                  </a:schemeClr>
                </a:solidFill>
                <a:effectLst>
                  <a:innerShdw blurRad="76200" dist="50800" dir="13500000">
                    <a:prstClr val="black">
                      <a:alpha val="80000"/>
                    </a:prstClr>
                  </a:innerShdw>
                </a:effectLst>
                <a:latin typeface="Calibri" panose="020F0502020204030204" pitchFamily="34" charset="0"/>
                <a:ea typeface="Segoe UI" pitchFamily="34" charset="0"/>
              </a:rPr>
              <a:t>Focus </a:t>
            </a:r>
            <a:r>
              <a:rPr lang="en-US" sz="2800" b="1" i="1" spc="-140" dirty="0" smtClean="0">
                <a:solidFill>
                  <a:schemeClr val="bg1">
                    <a:lumMod val="95000"/>
                  </a:schemeClr>
                </a:solidFill>
                <a:effectLst>
                  <a:innerShdw blurRad="76200" dist="50800" dir="13500000">
                    <a:prstClr val="black">
                      <a:alpha val="80000"/>
                    </a:prstClr>
                  </a:innerShdw>
                </a:effectLst>
                <a:latin typeface="Calibri" panose="020F0502020204030204" pitchFamily="34" charset="0"/>
                <a:ea typeface="Segoe UI" pitchFamily="34" charset="0"/>
              </a:rPr>
              <a:t>is on opportunities</a:t>
            </a:r>
            <a:br>
              <a:rPr lang="en-US" sz="2800" b="1" i="1" spc="-140" dirty="0" smtClean="0">
                <a:solidFill>
                  <a:schemeClr val="bg1">
                    <a:lumMod val="95000"/>
                  </a:schemeClr>
                </a:solidFill>
                <a:effectLst>
                  <a:innerShdw blurRad="76200" dist="50800" dir="13500000">
                    <a:prstClr val="black">
                      <a:alpha val="80000"/>
                    </a:prstClr>
                  </a:innerShdw>
                </a:effectLst>
                <a:latin typeface="Calibri" panose="020F0502020204030204" pitchFamily="34" charset="0"/>
                <a:ea typeface="Segoe UI" pitchFamily="34" charset="0"/>
              </a:rPr>
            </a:br>
            <a:r>
              <a:rPr lang="en-US" sz="2800" b="1" i="1" spc="-140" dirty="0" smtClean="0">
                <a:solidFill>
                  <a:schemeClr val="bg1">
                    <a:lumMod val="95000"/>
                  </a:schemeClr>
                </a:solidFill>
                <a:effectLst>
                  <a:innerShdw blurRad="76200" dist="50800" dir="13500000">
                    <a:prstClr val="black">
                      <a:alpha val="80000"/>
                    </a:prstClr>
                  </a:innerShdw>
                </a:effectLst>
                <a:latin typeface="Calibri" panose="020F0502020204030204" pitchFamily="34" charset="0"/>
                <a:ea typeface="Segoe UI" pitchFamily="34" charset="0"/>
              </a:rPr>
              <a:t>that improve efficiency</a:t>
            </a:r>
            <a:br>
              <a:rPr lang="en-US" sz="2800" b="1" i="1" spc="-140" dirty="0" smtClean="0">
                <a:solidFill>
                  <a:schemeClr val="bg1">
                    <a:lumMod val="95000"/>
                  </a:schemeClr>
                </a:solidFill>
                <a:effectLst>
                  <a:innerShdw blurRad="76200" dist="50800" dir="13500000">
                    <a:prstClr val="black">
                      <a:alpha val="80000"/>
                    </a:prstClr>
                  </a:innerShdw>
                </a:effectLst>
                <a:latin typeface="Calibri" panose="020F0502020204030204" pitchFamily="34" charset="0"/>
                <a:ea typeface="Segoe UI" pitchFamily="34" charset="0"/>
              </a:rPr>
            </a:br>
            <a:r>
              <a:rPr lang="en-US" sz="2800" b="1" i="1" spc="-140" dirty="0" smtClean="0">
                <a:solidFill>
                  <a:schemeClr val="bg1">
                    <a:lumMod val="95000"/>
                  </a:schemeClr>
                </a:solidFill>
                <a:effectLst>
                  <a:innerShdw blurRad="76200" dist="50800" dir="13500000">
                    <a:prstClr val="black">
                      <a:alpha val="80000"/>
                    </a:prstClr>
                  </a:innerShdw>
                </a:effectLst>
                <a:latin typeface="Calibri" panose="020F0502020204030204" pitchFamily="34" charset="0"/>
                <a:ea typeface="Segoe UI" pitchFamily="34" charset="0"/>
              </a:rPr>
              <a:t>&amp; competitive advantages</a:t>
            </a:r>
            <a:endParaRPr lang="en-US" sz="2800" b="1" i="1" spc="-140" dirty="0">
              <a:solidFill>
                <a:schemeClr val="bg1">
                  <a:lumMod val="95000"/>
                </a:schemeClr>
              </a:solidFill>
              <a:effectLst>
                <a:innerShdw blurRad="76200" dist="50800" dir="13500000">
                  <a:prstClr val="black">
                    <a:alpha val="80000"/>
                  </a:prstClr>
                </a:innerShdw>
              </a:effectLst>
              <a:latin typeface="Calibri" panose="020F0502020204030204" pitchFamily="34" charset="0"/>
              <a:ea typeface="Segoe UI" pitchFamily="34" charset="0"/>
            </a:endParaRPr>
          </a:p>
        </p:txBody>
      </p:sp>
      <p:pic>
        <p:nvPicPr>
          <p:cNvPr id="20" name="Picture 19"/>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230848" y="21692"/>
            <a:ext cx="748168" cy="748168"/>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230848" y="25249"/>
            <a:ext cx="748168" cy="748168"/>
          </a:xfrm>
          <a:prstGeom prst="rect">
            <a:avLst/>
          </a:prstGeom>
        </p:spPr>
      </p:pic>
    </p:spTree>
    <p:extLst>
      <p:ext uri="{BB962C8B-B14F-4D97-AF65-F5344CB8AC3E}">
        <p14:creationId xmlns:p14="http://schemas.microsoft.com/office/powerpoint/2010/main" val="286429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2" grpId="0"/>
      <p:bldP spid="7" grpId="0"/>
      <p:bldP spid="8" grpId="0"/>
      <p:bldP spid="12" grpId="0" animBg="1"/>
      <p:bldP spid="13" grpId="0"/>
      <p:bldP spid="14"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4768" r="25967"/>
          <a:stretch/>
        </p:blipFill>
        <p:spPr>
          <a:xfrm>
            <a:off x="4603899" y="4310"/>
            <a:ext cx="4572000" cy="5147816"/>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3464" r="27114"/>
          <a:stretch/>
        </p:blipFill>
        <p:spPr>
          <a:xfrm>
            <a:off x="-1" y="0"/>
            <a:ext cx="4608000" cy="5143500"/>
          </a:xfrm>
          <a:prstGeom prst="rect">
            <a:avLst/>
          </a:prstGeom>
        </p:spPr>
      </p:pic>
      <p:cxnSp>
        <p:nvCxnSpPr>
          <p:cNvPr id="17" name="Straight Connector 16"/>
          <p:cNvCxnSpPr/>
          <p:nvPr/>
        </p:nvCxnSpPr>
        <p:spPr>
          <a:xfrm>
            <a:off x="4603899" y="-4316"/>
            <a:ext cx="0" cy="5147816"/>
          </a:xfrm>
          <a:prstGeom prst="line">
            <a:avLst/>
          </a:prstGeom>
          <a:ln w="50800">
            <a:solidFill>
              <a:srgbClr val="F0F8F8"/>
            </a:solidFill>
            <a:tailEnd type="none" w="sm" len="med"/>
          </a:ln>
          <a:effectLst/>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bwMode="auto">
          <a:xfrm>
            <a:off x="245533" y="203694"/>
            <a:ext cx="8251486" cy="486000"/>
          </a:xfrm>
          <a:prstGeom prst="rect">
            <a:avLst/>
          </a:prstGeo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0" tIns="38963" rIns="77925" bIns="38963" numCol="1" anchor="t" anchorCtr="0" compatLnSpc="1">
            <a:noAutofit/>
          </a:bodyPr>
          <a:lstStyle>
            <a:defPPr>
              <a:defRPr lang="en-US"/>
            </a:defPPr>
            <a:lvl1pPr fontAlgn="base">
              <a:lnSpc>
                <a:spcPct val="70000"/>
              </a:lnSpc>
              <a:spcBef>
                <a:spcPct val="0"/>
              </a:spcBef>
              <a:spcAft>
                <a:spcPct val="0"/>
              </a:spcAft>
              <a:tabLst>
                <a:tab pos="2060575" algn="ctr"/>
                <a:tab pos="6453188" algn="ctr"/>
              </a:tabLst>
              <a:defRPr sz="4000" b="1" cap="none" spc="-160" baseline="0">
                <a:ln w="18415" cmpd="sng">
                  <a:noFill/>
                  <a:prstDash val="solid"/>
                </a:ln>
                <a:solidFill>
                  <a:schemeClr val="bg1"/>
                </a:solidFill>
                <a:effectLst>
                  <a:innerShdw blurRad="50800" dist="50800" dir="13500000">
                    <a:schemeClr val="tx1">
                      <a:alpha val="80000"/>
                    </a:schemeClr>
                  </a:innerShdw>
                  <a:reflection stA="20000" endPos="30000" dist="25400" dir="5400000" sy="-100000" algn="bl" rotWithShape="0"/>
                </a:effectLst>
                <a:latin typeface="Calibri" panose="020F0502020204030204" pitchFamily="34" charset="0"/>
                <a:ea typeface="+mj-ea"/>
                <a:cs typeface="+mj-cs"/>
              </a:defRPr>
            </a:lvl1pPr>
            <a:lvl2pPr fontAlgn="base">
              <a:lnSpc>
                <a:spcPct val="90000"/>
              </a:lnSpc>
              <a:spcBef>
                <a:spcPct val="0"/>
              </a:spcBef>
              <a:spcAft>
                <a:spcPct val="0"/>
              </a:spcAft>
              <a:defRPr sz="2700" b="1">
                <a:solidFill>
                  <a:srgbClr val="932715"/>
                </a:solidFill>
                <a:latin typeface="Arial" charset="0"/>
              </a:defRPr>
            </a:lvl2pPr>
            <a:lvl3pPr fontAlgn="base">
              <a:lnSpc>
                <a:spcPct val="90000"/>
              </a:lnSpc>
              <a:spcBef>
                <a:spcPct val="0"/>
              </a:spcBef>
              <a:spcAft>
                <a:spcPct val="0"/>
              </a:spcAft>
              <a:defRPr sz="2700" b="1">
                <a:solidFill>
                  <a:srgbClr val="932715"/>
                </a:solidFill>
                <a:latin typeface="Arial" charset="0"/>
              </a:defRPr>
            </a:lvl3pPr>
            <a:lvl4pPr fontAlgn="base">
              <a:lnSpc>
                <a:spcPct val="90000"/>
              </a:lnSpc>
              <a:spcBef>
                <a:spcPct val="0"/>
              </a:spcBef>
              <a:spcAft>
                <a:spcPct val="0"/>
              </a:spcAft>
              <a:defRPr sz="2700" b="1">
                <a:solidFill>
                  <a:srgbClr val="932715"/>
                </a:solidFill>
                <a:latin typeface="Arial" charset="0"/>
              </a:defRPr>
            </a:lvl4pPr>
            <a:lvl5pPr fontAlgn="base">
              <a:lnSpc>
                <a:spcPct val="90000"/>
              </a:lnSpc>
              <a:spcBef>
                <a:spcPct val="0"/>
              </a:spcBef>
              <a:spcAft>
                <a:spcPct val="0"/>
              </a:spcAft>
              <a:defRPr sz="2700" b="1">
                <a:solidFill>
                  <a:srgbClr val="932715"/>
                </a:solidFill>
                <a:latin typeface="Arial" charset="0"/>
              </a:defRPr>
            </a:lvl5pPr>
            <a:lvl6pPr marL="389626" fontAlgn="base">
              <a:spcBef>
                <a:spcPct val="0"/>
              </a:spcBef>
              <a:spcAft>
                <a:spcPct val="0"/>
              </a:spcAft>
              <a:defRPr sz="2000" b="1">
                <a:solidFill>
                  <a:srgbClr val="0F4DBC"/>
                </a:solidFill>
                <a:latin typeface="Arial" charset="0"/>
              </a:defRPr>
            </a:lvl6pPr>
            <a:lvl7pPr marL="779252" fontAlgn="base">
              <a:spcBef>
                <a:spcPct val="0"/>
              </a:spcBef>
              <a:spcAft>
                <a:spcPct val="0"/>
              </a:spcAft>
              <a:defRPr sz="2000" b="1">
                <a:solidFill>
                  <a:srgbClr val="0F4DBC"/>
                </a:solidFill>
                <a:latin typeface="Arial" charset="0"/>
              </a:defRPr>
            </a:lvl7pPr>
            <a:lvl8pPr marL="1168878" fontAlgn="base">
              <a:spcBef>
                <a:spcPct val="0"/>
              </a:spcBef>
              <a:spcAft>
                <a:spcPct val="0"/>
              </a:spcAft>
              <a:defRPr sz="2000" b="1">
                <a:solidFill>
                  <a:srgbClr val="0F4DBC"/>
                </a:solidFill>
                <a:latin typeface="Arial" charset="0"/>
              </a:defRPr>
            </a:lvl8pPr>
            <a:lvl9pPr marL="1558503" fontAlgn="base">
              <a:spcBef>
                <a:spcPct val="0"/>
              </a:spcBef>
              <a:spcAft>
                <a:spcPct val="0"/>
              </a:spcAft>
              <a:defRPr sz="2000" b="1">
                <a:solidFill>
                  <a:srgbClr val="0F4DBC"/>
                </a:solidFill>
                <a:latin typeface="Arial" charset="0"/>
              </a:defRPr>
            </a:lvl9pPr>
          </a:lstStyle>
          <a:p>
            <a:pPr>
              <a:tabLst>
                <a:tab pos="2060575" algn="ctr"/>
                <a:tab pos="6642100" algn="ctr"/>
              </a:tabLst>
            </a:pPr>
            <a:r>
              <a:rPr lang="en-US" dirty="0"/>
              <a:t>	Build It Yourself	</a:t>
            </a:r>
            <a:r>
              <a:rPr lang="en-US" dirty="0" smtClean="0"/>
              <a:t>Cloud Services</a:t>
            </a:r>
            <a:endParaRPr lang="en-US" dirty="0"/>
          </a:p>
        </p:txBody>
      </p:sp>
      <p:sp>
        <p:nvSpPr>
          <p:cNvPr id="6" name="Rectangle 5"/>
          <p:cNvSpPr/>
          <p:nvPr/>
        </p:nvSpPr>
        <p:spPr>
          <a:xfrm>
            <a:off x="0" y="4310"/>
            <a:ext cx="9180000" cy="5154010"/>
          </a:xfrm>
          <a:prstGeom prst="rect">
            <a:avLst/>
          </a:prstGeom>
          <a:solidFill>
            <a:schemeClr val="bg1">
              <a:alpha val="84000"/>
            </a:schemeClr>
          </a:solidFill>
          <a:ln>
            <a:noFill/>
          </a:ln>
        </p:spPr>
        <p:txBody>
          <a:bodyPr vert="horz" wrap="square" lIns="0" tIns="0" rIns="0" bIns="0" rtlCol="0" anchor="ctr">
            <a:noAutofit/>
          </a:bodyPr>
          <a:lstStyle/>
          <a:p>
            <a:pPr algn="r">
              <a:lnSpc>
                <a:spcPct val="80000"/>
              </a:lnSpc>
            </a:pPr>
            <a:endParaRPr lang="en-US" sz="2400" b="0" i="0" dirty="0" smtClean="0">
              <a:solidFill>
                <a:schemeClr val="accent5">
                  <a:lumMod val="50000"/>
                </a:schemeClr>
              </a:solidFill>
              <a:effectLst/>
              <a:ea typeface="Segoe UI" pitchFamily="34" charset="0"/>
            </a:endParaRPr>
          </a:p>
        </p:txBody>
      </p:sp>
      <p:sp>
        <p:nvSpPr>
          <p:cNvPr id="2" name="Title 1"/>
          <p:cNvSpPr>
            <a:spLocks noGrp="1"/>
          </p:cNvSpPr>
          <p:nvPr>
            <p:ph type="title"/>
          </p:nvPr>
        </p:nvSpPr>
        <p:spPr>
          <a:xfrm>
            <a:off x="246451" y="218514"/>
            <a:ext cx="8477135" cy="486000"/>
          </a:xfrm>
        </p:spPr>
        <p:txBody>
          <a:bodyPr/>
          <a:lstStyle/>
          <a:p>
            <a:pPr>
              <a:tabLst>
                <a:tab pos="2062163" algn="ctr"/>
                <a:tab pos="6642100" algn="ctr"/>
              </a:tabLst>
            </a:pPr>
            <a:r>
              <a:rPr lang="en-US" dirty="0" smtClean="0"/>
              <a:t>	</a:t>
            </a:r>
            <a:r>
              <a:rPr lang="en-US" dirty="0">
                <a:effectLst>
                  <a:innerShdw blurRad="50800" dist="50800" dir="13500000">
                    <a:schemeClr val="tx1">
                      <a:alpha val="80000"/>
                    </a:schemeClr>
                  </a:innerShdw>
                  <a:reflection stA="20000" endPos="30000" dist="12700" dir="5400000" sy="-100000" algn="bl" rotWithShape="0"/>
                </a:effectLst>
              </a:rPr>
              <a:t>Build It Yourself	</a:t>
            </a:r>
            <a:r>
              <a:rPr lang="en-US" dirty="0" smtClean="0">
                <a:effectLst>
                  <a:innerShdw blurRad="50800" dist="50800" dir="13500000">
                    <a:schemeClr val="tx1">
                      <a:alpha val="80000"/>
                    </a:schemeClr>
                  </a:innerShdw>
                  <a:reflection stA="20000" endPos="30000" dist="12700" dir="5400000" sy="-100000" algn="bl" rotWithShape="0"/>
                </a:effectLst>
              </a:rPr>
              <a:t>Cloud Services</a:t>
            </a:r>
            <a:endParaRPr lang="en-US" dirty="0">
              <a:effectLst>
                <a:innerShdw blurRad="50800" dist="50800" dir="13500000">
                  <a:schemeClr val="tx1">
                    <a:alpha val="80000"/>
                  </a:schemeClr>
                </a:innerShdw>
                <a:reflection stA="20000" endPos="30000" dist="12700" dir="5400000" sy="-100000" algn="bl" rotWithShape="0"/>
              </a:effectLst>
            </a:endParaRPr>
          </a:p>
        </p:txBody>
      </p:sp>
      <p:sp>
        <p:nvSpPr>
          <p:cNvPr id="7" name="Content Placeholder 6"/>
          <p:cNvSpPr>
            <a:spLocks noGrp="1"/>
          </p:cNvSpPr>
          <p:nvPr>
            <p:ph sz="half" idx="1"/>
          </p:nvPr>
        </p:nvSpPr>
        <p:spPr/>
        <p:txBody>
          <a:bodyPr/>
          <a:lstStyle/>
          <a:p>
            <a:pPr algn="ctr"/>
            <a:endParaRPr lang="en-US" dirty="0" smtClean="0"/>
          </a:p>
          <a:p>
            <a:pPr algn="ctr"/>
            <a:r>
              <a:rPr lang="en-US" dirty="0" smtClean="0">
                <a:solidFill>
                  <a:srgbClr val="C00000"/>
                </a:solidFill>
              </a:rPr>
              <a:t>Hardware </a:t>
            </a:r>
            <a:r>
              <a:rPr lang="en-US" dirty="0">
                <a:solidFill>
                  <a:srgbClr val="C00000"/>
                </a:solidFill>
                <a:sym typeface="Wingdings"/>
              </a:rPr>
              <a:t></a:t>
            </a:r>
            <a:r>
              <a:rPr lang="en-US" dirty="0" smtClean="0">
                <a:solidFill>
                  <a:srgbClr val="C00000"/>
                </a:solidFill>
              </a:rPr>
              <a:t> Software</a:t>
            </a:r>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r>
              <a:rPr lang="en-US" dirty="0" smtClean="0"/>
              <a:t>Purchase </a:t>
            </a:r>
            <a:r>
              <a:rPr lang="en-US" dirty="0">
                <a:sym typeface="Wingdings"/>
              </a:rPr>
              <a:t> </a:t>
            </a:r>
            <a:r>
              <a:rPr lang="en-US" dirty="0"/>
              <a:t>Integrate </a:t>
            </a:r>
            <a:r>
              <a:rPr lang="en-US" dirty="0">
                <a:sym typeface="Wingdings"/>
              </a:rPr>
              <a:t> </a:t>
            </a:r>
            <a:r>
              <a:rPr lang="en-US" dirty="0"/>
              <a:t>Operate</a:t>
            </a:r>
          </a:p>
          <a:p>
            <a:pPr algn="ctr"/>
            <a:endParaRPr lang="en-US" dirty="0"/>
          </a:p>
        </p:txBody>
      </p:sp>
      <p:sp>
        <p:nvSpPr>
          <p:cNvPr id="8" name="Content Placeholder 7"/>
          <p:cNvSpPr>
            <a:spLocks noGrp="1"/>
          </p:cNvSpPr>
          <p:nvPr>
            <p:ph sz="half" idx="2"/>
          </p:nvPr>
        </p:nvSpPr>
        <p:spPr/>
        <p:txBody>
          <a:bodyPr/>
          <a:lstStyle/>
          <a:p>
            <a:pPr algn="ctr"/>
            <a:endParaRPr lang="en-US" dirty="0" smtClean="0"/>
          </a:p>
          <a:p>
            <a:pPr algn="ctr"/>
            <a:r>
              <a:rPr lang="en-US" dirty="0" smtClean="0">
                <a:solidFill>
                  <a:srgbClr val="C00000"/>
                </a:solidFill>
              </a:rPr>
              <a:t>Service Level Agreement</a:t>
            </a:r>
          </a:p>
          <a:p>
            <a:pPr algn="ctr"/>
            <a:endParaRPr lang="en-US" dirty="0"/>
          </a:p>
          <a:p>
            <a:pPr algn="ctr"/>
            <a:endParaRPr lang="en-US" dirty="0" smtClean="0"/>
          </a:p>
          <a:p>
            <a:pPr algn="ctr"/>
            <a:endParaRPr lang="en-US" dirty="0"/>
          </a:p>
          <a:p>
            <a:pPr algn="ctr"/>
            <a:endParaRPr lang="en-US" dirty="0" smtClean="0"/>
          </a:p>
          <a:p>
            <a:pPr algn="ctr"/>
            <a:endParaRPr lang="en-US" dirty="0"/>
          </a:p>
          <a:p>
            <a:pPr algn="ctr"/>
            <a:r>
              <a:rPr lang="en-US" dirty="0" smtClean="0"/>
              <a:t>Purchase </a:t>
            </a:r>
            <a:r>
              <a:rPr lang="en-US" dirty="0">
                <a:sym typeface="Wingdings"/>
              </a:rPr>
              <a:t> </a:t>
            </a:r>
            <a:r>
              <a:rPr lang="en-US" dirty="0"/>
              <a:t>Integrate </a:t>
            </a:r>
            <a:r>
              <a:rPr lang="en-US" dirty="0">
                <a:sym typeface="Wingdings"/>
              </a:rPr>
              <a:t> </a:t>
            </a:r>
            <a:r>
              <a:rPr lang="en-US" dirty="0"/>
              <a:t>Operate</a:t>
            </a:r>
          </a:p>
          <a:p>
            <a:pPr algn="ctr"/>
            <a:endParaRPr lang="en-US" dirty="0" smtClean="0"/>
          </a:p>
        </p:txBody>
      </p:sp>
      <p:pic>
        <p:nvPicPr>
          <p:cNvPr id="20" name="Picture 19"/>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230848" y="21692"/>
            <a:ext cx="748168" cy="748168"/>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230848" y="25249"/>
            <a:ext cx="748168" cy="748168"/>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1035" y="2125813"/>
            <a:ext cx="3277728" cy="2220480"/>
          </a:xfrm>
          <a:prstGeom prst="rect">
            <a:avLst/>
          </a:prstGeom>
        </p:spPr>
      </p:pic>
      <p:sp>
        <p:nvSpPr>
          <p:cNvPr id="13" name="Rectangle 12"/>
          <p:cNvSpPr/>
          <p:nvPr/>
        </p:nvSpPr>
        <p:spPr>
          <a:xfrm>
            <a:off x="6893092" y="3655636"/>
            <a:ext cx="959067" cy="369332"/>
          </a:xfrm>
          <a:prstGeom prst="rect">
            <a:avLst/>
          </a:prstGeom>
        </p:spPr>
        <p:txBody>
          <a:bodyPr wrap="square">
            <a:spAutoFit/>
            <a:scene3d>
              <a:camera prst="isometricOffAxis1Right"/>
              <a:lightRig rig="threePt" dir="t"/>
            </a:scene3d>
          </a:bodyPr>
          <a:lstStyle/>
          <a:p>
            <a:r>
              <a:rPr lang="en-US" dirty="0">
                <a:solidFill>
                  <a:schemeClr val="accent5">
                    <a:lumMod val="75000"/>
                  </a:schemeClr>
                </a:solidFill>
              </a:rPr>
              <a:t>Staffing</a:t>
            </a:r>
          </a:p>
        </p:txBody>
      </p:sp>
      <p:sp>
        <p:nvSpPr>
          <p:cNvPr id="14" name="Rectangle 13"/>
          <p:cNvSpPr/>
          <p:nvPr/>
        </p:nvSpPr>
        <p:spPr>
          <a:xfrm>
            <a:off x="6009490" y="3012838"/>
            <a:ext cx="1168917" cy="369332"/>
          </a:xfrm>
          <a:prstGeom prst="rect">
            <a:avLst/>
          </a:prstGeom>
        </p:spPr>
        <p:txBody>
          <a:bodyPr wrap="square">
            <a:spAutoFit/>
            <a:scene3d>
              <a:camera prst="isometricOffAxis1Right">
                <a:rot lat="840000" lon="20039998" rev="0"/>
              </a:camera>
              <a:lightRig rig="threePt" dir="t"/>
            </a:scene3d>
          </a:bodyPr>
          <a:lstStyle/>
          <a:p>
            <a:r>
              <a:rPr lang="en-US" dirty="0" smtClean="0">
                <a:solidFill>
                  <a:schemeClr val="accent5">
                    <a:lumMod val="50000"/>
                  </a:schemeClr>
                </a:solidFill>
              </a:rPr>
              <a:t>Technical</a:t>
            </a:r>
            <a:endParaRPr lang="en-US" dirty="0">
              <a:solidFill>
                <a:schemeClr val="accent5">
                  <a:lumMod val="50000"/>
                </a:schemeClr>
              </a:solidFill>
            </a:endParaRPr>
          </a:p>
        </p:txBody>
      </p:sp>
      <p:sp>
        <p:nvSpPr>
          <p:cNvPr id="15" name="Rectangle 14"/>
          <p:cNvSpPr/>
          <p:nvPr/>
        </p:nvSpPr>
        <p:spPr>
          <a:xfrm>
            <a:off x="6667663" y="2386380"/>
            <a:ext cx="1309184" cy="369332"/>
          </a:xfrm>
          <a:prstGeom prst="rect">
            <a:avLst/>
          </a:prstGeom>
        </p:spPr>
        <p:txBody>
          <a:bodyPr wrap="square">
            <a:spAutoFit/>
            <a:scene3d>
              <a:camera prst="isometricOffAxis1Right">
                <a:rot lat="840000" lon="20039998" rev="0"/>
              </a:camera>
              <a:lightRig rig="threePt" dir="t"/>
            </a:scene3d>
          </a:bodyPr>
          <a:lstStyle/>
          <a:p>
            <a:r>
              <a:rPr lang="en-US" dirty="0" smtClean="0">
                <a:solidFill>
                  <a:schemeClr val="bg1"/>
                </a:solidFill>
              </a:rPr>
              <a:t>Operations</a:t>
            </a:r>
            <a:endParaRPr lang="en-US" dirty="0">
              <a:solidFill>
                <a:schemeClr val="bg1"/>
              </a:solidFill>
            </a:endParaRPr>
          </a:p>
        </p:txBody>
      </p:sp>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83495" y="2386380"/>
            <a:ext cx="1841008" cy="1841008"/>
          </a:xfrm>
          <a:prstGeom prst="rect">
            <a:avLst/>
          </a:prstGeom>
        </p:spPr>
      </p:pic>
    </p:spTree>
    <p:extLst>
      <p:ext uri="{BB962C8B-B14F-4D97-AF65-F5344CB8AC3E}">
        <p14:creationId xmlns:p14="http://schemas.microsoft.com/office/powerpoint/2010/main" val="2109209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par>
                                <p:cTn id="43" presetID="10"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2" grpId="0"/>
      <p:bldP spid="7" grpId="0"/>
      <p:bldP spid="8" grpId="0"/>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551"/>
          <a:stretch/>
        </p:blipFill>
        <p:spPr>
          <a:xfrm>
            <a:off x="-7428" y="-1"/>
            <a:ext cx="9151428" cy="5157833"/>
          </a:xfrm>
          <a:prstGeom prst="rect">
            <a:avLst/>
          </a:prstGeom>
        </p:spPr>
      </p:pic>
      <p:sp>
        <p:nvSpPr>
          <p:cNvPr id="98" name="Rounded Rectangle 97"/>
          <p:cNvSpPr/>
          <p:nvPr/>
        </p:nvSpPr>
        <p:spPr>
          <a:xfrm>
            <a:off x="5792541" y="2745069"/>
            <a:ext cx="1404000" cy="1637781"/>
          </a:xfrm>
          <a:prstGeom prst="roundRect">
            <a:avLst>
              <a:gd name="adj" fmla="val 4556"/>
            </a:avLst>
          </a:prstGeom>
          <a:solidFill>
            <a:schemeClr val="bg1"/>
          </a:solidFill>
          <a:ln>
            <a:noFill/>
          </a:ln>
          <a:effectLst>
            <a:innerShdw blurRad="50800" dist="25400" dir="13500000">
              <a:schemeClr val="accent5">
                <a:lumMod val="50000"/>
                <a:alpha val="80000"/>
              </a:schemeClr>
            </a:innerShdw>
          </a:effectLst>
        </p:spPr>
        <p:txBody>
          <a:bodyPr wrap="square" rtlCol="0" anchor="t">
            <a:noAutofit/>
          </a:bodyPr>
          <a:lstStyle/>
          <a:p>
            <a:pPr algn="ctr">
              <a:lnSpc>
                <a:spcPct val="80000"/>
              </a:lnSpc>
            </a:pPr>
            <a:endParaRPr lang="en-US" sz="1050" b="1" dirty="0" smtClean="0">
              <a:solidFill>
                <a:schemeClr val="bg1"/>
              </a:solidFill>
              <a:latin typeface="Calibri" panose="020F0502020204030204" pitchFamily="34" charset="0"/>
              <a:ea typeface="Segoe UI" pitchFamily="34" charset="0"/>
              <a:cs typeface="Segoe UI" pitchFamily="34" charset="0"/>
            </a:endParaRPr>
          </a:p>
        </p:txBody>
      </p:sp>
      <p:sp>
        <p:nvSpPr>
          <p:cNvPr id="103" name="Rounded Rectangle 102"/>
          <p:cNvSpPr/>
          <p:nvPr/>
        </p:nvSpPr>
        <p:spPr>
          <a:xfrm>
            <a:off x="5940791" y="2892211"/>
            <a:ext cx="1116000" cy="1349801"/>
          </a:xfrm>
          <a:prstGeom prst="roundRect">
            <a:avLst>
              <a:gd name="adj" fmla="val 5288"/>
            </a:avLst>
          </a:prstGeom>
          <a:solidFill>
            <a:srgbClr val="EFEEED"/>
          </a:solidFill>
          <a:ln w="3175">
            <a:solidFill>
              <a:schemeClr val="bg1">
                <a:lumMod val="85000"/>
              </a:schemeClr>
            </a:solidFill>
          </a:ln>
          <a:effectLst>
            <a:outerShdw blurRad="25400" dist="25400" dir="2700000" algn="tl" rotWithShape="0">
              <a:schemeClr val="tx1">
                <a:lumMod val="65000"/>
                <a:lumOff val="35000"/>
                <a:alpha val="50000"/>
              </a:schemeClr>
            </a:outerShdw>
          </a:effectLst>
        </p:spPr>
        <p:txBody>
          <a:bodyPr wrap="square" rtlCol="0" anchor="t">
            <a:noAutofit/>
          </a:bodyPr>
          <a:lstStyle/>
          <a:p>
            <a:pPr algn="ctr">
              <a:lnSpc>
                <a:spcPct val="80000"/>
              </a:lnSpc>
            </a:pPr>
            <a:endParaRPr lang="en-US" sz="1050" b="1" spc="-20" dirty="0">
              <a:solidFill>
                <a:schemeClr val="bg1"/>
              </a:solidFill>
              <a:latin typeface="Calibri" panose="020F0502020204030204" pitchFamily="34" charset="0"/>
              <a:ea typeface="Segoe UI" pitchFamily="34" charset="0"/>
              <a:cs typeface="Segoe UI" pitchFamily="34" charset="0"/>
            </a:endParaRPr>
          </a:p>
        </p:txBody>
      </p:sp>
      <p:sp>
        <p:nvSpPr>
          <p:cNvPr id="13" name="Rounded Rectangle 12"/>
          <p:cNvSpPr/>
          <p:nvPr/>
        </p:nvSpPr>
        <p:spPr>
          <a:xfrm>
            <a:off x="3065386" y="893434"/>
            <a:ext cx="2624211" cy="3492000"/>
          </a:xfrm>
          <a:prstGeom prst="roundRect">
            <a:avLst>
              <a:gd name="adj" fmla="val 2422"/>
            </a:avLst>
          </a:prstGeom>
          <a:solidFill>
            <a:schemeClr val="bg1"/>
          </a:solidFill>
          <a:ln>
            <a:noFill/>
          </a:ln>
          <a:effectLst>
            <a:innerShdw blurRad="50800" dist="25400" dir="13500000">
              <a:schemeClr val="accent5">
                <a:lumMod val="50000"/>
                <a:alpha val="80000"/>
              </a:schemeClr>
            </a:innerShdw>
          </a:effectLst>
        </p:spPr>
        <p:txBody>
          <a:bodyPr wrap="square" rtlCol="0" anchor="t">
            <a:noAutofit/>
          </a:bodyPr>
          <a:lstStyle/>
          <a:p>
            <a:pPr algn="ctr">
              <a:lnSpc>
                <a:spcPct val="80000"/>
              </a:lnSpc>
            </a:pPr>
            <a:endParaRPr lang="en-US" sz="1050" b="1" dirty="0" smtClean="0">
              <a:solidFill>
                <a:schemeClr val="bg1"/>
              </a:solidFill>
              <a:latin typeface="Calibri" panose="020F0502020204030204" pitchFamily="34" charset="0"/>
              <a:ea typeface="Segoe UI" pitchFamily="34" charset="0"/>
              <a:cs typeface="Segoe UI" pitchFamily="34" charset="0"/>
            </a:endParaRPr>
          </a:p>
        </p:txBody>
      </p:sp>
      <p:sp>
        <p:nvSpPr>
          <p:cNvPr id="129" name="Rounded Rectangle 128"/>
          <p:cNvSpPr/>
          <p:nvPr/>
        </p:nvSpPr>
        <p:spPr>
          <a:xfrm>
            <a:off x="4442350" y="2315122"/>
            <a:ext cx="1091917" cy="576000"/>
          </a:xfrm>
          <a:prstGeom prst="roundRect">
            <a:avLst>
              <a:gd name="adj" fmla="val 5288"/>
            </a:avLst>
          </a:prstGeom>
          <a:solidFill>
            <a:srgbClr val="EFEEED"/>
          </a:solidFill>
          <a:ln w="3175">
            <a:solidFill>
              <a:schemeClr val="bg1">
                <a:lumMod val="85000"/>
              </a:schemeClr>
            </a:solidFill>
          </a:ln>
          <a:effectLst>
            <a:outerShdw blurRad="25400" dist="25400" dir="2700000" algn="tl" rotWithShape="0">
              <a:schemeClr val="tx1">
                <a:lumMod val="65000"/>
                <a:lumOff val="35000"/>
                <a:alpha val="50000"/>
              </a:schemeClr>
            </a:outerShdw>
          </a:effectLst>
        </p:spPr>
        <p:txBody>
          <a:bodyPr wrap="square" rtlCol="0" anchor="t">
            <a:noAutofit/>
          </a:bodyPr>
          <a:lstStyle/>
          <a:p>
            <a:pPr algn="ctr">
              <a:lnSpc>
                <a:spcPct val="80000"/>
              </a:lnSpc>
            </a:pPr>
            <a:endParaRPr lang="en-US" sz="1050" b="1" spc="-20" dirty="0">
              <a:solidFill>
                <a:schemeClr val="bg1"/>
              </a:solidFill>
              <a:latin typeface="Calibri" panose="020F0502020204030204" pitchFamily="34" charset="0"/>
              <a:ea typeface="Segoe UI" pitchFamily="34" charset="0"/>
              <a:cs typeface="Segoe UI" pitchFamily="34" charset="0"/>
            </a:endParaRPr>
          </a:p>
        </p:txBody>
      </p:sp>
      <p:sp>
        <p:nvSpPr>
          <p:cNvPr id="5" name="Title 4"/>
          <p:cNvSpPr>
            <a:spLocks noGrp="1"/>
          </p:cNvSpPr>
          <p:nvPr>
            <p:ph type="title"/>
          </p:nvPr>
        </p:nvSpPr>
        <p:spPr/>
        <p:txBody>
          <a:bodyPr/>
          <a:lstStyle/>
          <a:p>
            <a:r>
              <a:rPr lang="en-US" dirty="0">
                <a:solidFill>
                  <a:schemeClr val="bg1"/>
                </a:solidFill>
              </a:rPr>
              <a:t>Examining Total Cost of Ownership</a:t>
            </a:r>
          </a:p>
        </p:txBody>
      </p:sp>
      <p:sp>
        <p:nvSpPr>
          <p:cNvPr id="6" name="Rounded Rectangle 5"/>
          <p:cNvSpPr/>
          <p:nvPr/>
        </p:nvSpPr>
        <p:spPr>
          <a:xfrm>
            <a:off x="248544" y="893434"/>
            <a:ext cx="1296000" cy="3492000"/>
          </a:xfrm>
          <a:prstGeom prst="roundRect">
            <a:avLst>
              <a:gd name="adj" fmla="val 4556"/>
            </a:avLst>
          </a:prstGeom>
          <a:solidFill>
            <a:schemeClr val="bg1"/>
          </a:solidFill>
          <a:ln>
            <a:noFill/>
          </a:ln>
          <a:effectLst>
            <a:innerShdw blurRad="50800" dist="25400" dir="13500000">
              <a:schemeClr val="accent5">
                <a:lumMod val="50000"/>
                <a:alpha val="80000"/>
              </a:schemeClr>
            </a:innerShdw>
          </a:effectLst>
        </p:spPr>
        <p:txBody>
          <a:bodyPr wrap="square" rtlCol="0" anchor="t">
            <a:noAutofit/>
          </a:bodyPr>
          <a:lstStyle/>
          <a:p>
            <a:pPr algn="ctr">
              <a:lnSpc>
                <a:spcPct val="80000"/>
              </a:lnSpc>
            </a:pPr>
            <a:endParaRPr lang="en-US" sz="1050" b="1" dirty="0" smtClean="0">
              <a:solidFill>
                <a:schemeClr val="bg1"/>
              </a:solidFill>
              <a:latin typeface="Calibri" panose="020F0502020204030204" pitchFamily="34" charset="0"/>
              <a:ea typeface="Segoe UI" pitchFamily="34" charset="0"/>
              <a:cs typeface="Segoe UI" pitchFamily="34" charset="0"/>
            </a:endParaRPr>
          </a:p>
        </p:txBody>
      </p:sp>
      <p:sp>
        <p:nvSpPr>
          <p:cNvPr id="7" name="Rounded Rectangle 6"/>
          <p:cNvSpPr/>
          <p:nvPr/>
        </p:nvSpPr>
        <p:spPr>
          <a:xfrm>
            <a:off x="410083" y="1497167"/>
            <a:ext cx="996621" cy="2736000"/>
          </a:xfrm>
          <a:prstGeom prst="roundRect">
            <a:avLst>
              <a:gd name="adj" fmla="val 5288"/>
            </a:avLst>
          </a:prstGeom>
          <a:solidFill>
            <a:srgbClr val="EFEEED"/>
          </a:solidFill>
          <a:ln w="3175">
            <a:solidFill>
              <a:schemeClr val="bg1">
                <a:lumMod val="85000"/>
              </a:schemeClr>
            </a:solidFill>
          </a:ln>
          <a:effectLst>
            <a:outerShdw blurRad="25400" dist="25400" dir="2700000" algn="tl" rotWithShape="0">
              <a:schemeClr val="tx1">
                <a:lumMod val="65000"/>
                <a:lumOff val="35000"/>
                <a:alpha val="50000"/>
              </a:schemeClr>
            </a:outerShdw>
          </a:effectLst>
        </p:spPr>
        <p:txBody>
          <a:bodyPr wrap="square" rtlCol="0" anchor="t">
            <a:noAutofit/>
          </a:bodyPr>
          <a:lstStyle/>
          <a:p>
            <a:pPr algn="ctr">
              <a:lnSpc>
                <a:spcPct val="80000"/>
              </a:lnSpc>
            </a:pPr>
            <a:endParaRPr lang="en-US" sz="1050" b="1" spc="-20" dirty="0">
              <a:solidFill>
                <a:schemeClr val="bg1"/>
              </a:solidFill>
              <a:latin typeface="Calibri" panose="020F0502020204030204" pitchFamily="34" charset="0"/>
              <a:ea typeface="Segoe UI" pitchFamily="34" charset="0"/>
              <a:cs typeface="Segoe UI" pitchFamily="34" charset="0"/>
            </a:endParaRPr>
          </a:p>
        </p:txBody>
      </p:sp>
      <p:sp>
        <p:nvSpPr>
          <p:cNvPr id="10" name="Rounded Rectangle 9"/>
          <p:cNvSpPr/>
          <p:nvPr/>
        </p:nvSpPr>
        <p:spPr>
          <a:xfrm>
            <a:off x="1658408" y="893434"/>
            <a:ext cx="1296000" cy="3492000"/>
          </a:xfrm>
          <a:prstGeom prst="roundRect">
            <a:avLst>
              <a:gd name="adj" fmla="val 4556"/>
            </a:avLst>
          </a:prstGeom>
          <a:solidFill>
            <a:schemeClr val="bg1"/>
          </a:solidFill>
          <a:ln>
            <a:noFill/>
          </a:ln>
          <a:effectLst>
            <a:innerShdw blurRad="50800" dist="25400" dir="13500000">
              <a:schemeClr val="accent5">
                <a:lumMod val="50000"/>
                <a:alpha val="80000"/>
              </a:schemeClr>
            </a:innerShdw>
          </a:effectLst>
        </p:spPr>
        <p:txBody>
          <a:bodyPr wrap="square" rtlCol="0" anchor="t">
            <a:noAutofit/>
          </a:bodyPr>
          <a:lstStyle/>
          <a:p>
            <a:pPr algn="ctr">
              <a:lnSpc>
                <a:spcPct val="80000"/>
              </a:lnSpc>
            </a:pPr>
            <a:endParaRPr lang="en-US" sz="1050" b="1" dirty="0" smtClean="0">
              <a:solidFill>
                <a:schemeClr val="bg1"/>
              </a:solidFill>
              <a:latin typeface="Calibri" panose="020F0502020204030204" pitchFamily="34" charset="0"/>
              <a:ea typeface="Segoe UI" pitchFamily="34" charset="0"/>
              <a:cs typeface="Segoe UI" pitchFamily="34" charset="0"/>
            </a:endParaRPr>
          </a:p>
        </p:txBody>
      </p:sp>
      <p:sp>
        <p:nvSpPr>
          <p:cNvPr id="11" name="Rounded Rectangle 10"/>
          <p:cNvSpPr/>
          <p:nvPr/>
        </p:nvSpPr>
        <p:spPr>
          <a:xfrm>
            <a:off x="1864475" y="1497167"/>
            <a:ext cx="900000" cy="1295094"/>
          </a:xfrm>
          <a:prstGeom prst="roundRect">
            <a:avLst>
              <a:gd name="adj" fmla="val 5288"/>
            </a:avLst>
          </a:prstGeom>
          <a:solidFill>
            <a:srgbClr val="EFEEED"/>
          </a:solidFill>
          <a:ln w="3175">
            <a:solidFill>
              <a:schemeClr val="bg1">
                <a:lumMod val="85000"/>
              </a:schemeClr>
            </a:solidFill>
          </a:ln>
          <a:effectLst>
            <a:outerShdw blurRad="25400" dist="25400" dir="2700000" algn="tl" rotWithShape="0">
              <a:schemeClr val="tx1">
                <a:lumMod val="65000"/>
                <a:lumOff val="35000"/>
                <a:alpha val="50000"/>
              </a:schemeClr>
            </a:outerShdw>
          </a:effectLst>
        </p:spPr>
        <p:txBody>
          <a:bodyPr wrap="square" rtlCol="0" anchor="t">
            <a:noAutofit/>
          </a:bodyPr>
          <a:lstStyle/>
          <a:p>
            <a:pPr algn="ctr">
              <a:lnSpc>
                <a:spcPct val="80000"/>
              </a:lnSpc>
            </a:pPr>
            <a:endParaRPr lang="en-US" sz="1050" b="1" spc="-20" dirty="0">
              <a:solidFill>
                <a:schemeClr val="bg1"/>
              </a:solidFill>
              <a:latin typeface="Calibri" panose="020F0502020204030204" pitchFamily="34" charset="0"/>
              <a:ea typeface="Segoe UI" pitchFamily="34" charset="0"/>
              <a:cs typeface="Segoe UI" pitchFamily="34" charset="0"/>
            </a:endParaRPr>
          </a:p>
        </p:txBody>
      </p:sp>
      <p:sp>
        <p:nvSpPr>
          <p:cNvPr id="12" name="Rounded Rectangle 11"/>
          <p:cNvSpPr/>
          <p:nvPr/>
        </p:nvSpPr>
        <p:spPr>
          <a:xfrm>
            <a:off x="1865436" y="2928808"/>
            <a:ext cx="900000" cy="1305330"/>
          </a:xfrm>
          <a:prstGeom prst="roundRect">
            <a:avLst>
              <a:gd name="adj" fmla="val 5288"/>
            </a:avLst>
          </a:prstGeom>
          <a:solidFill>
            <a:srgbClr val="EFEEED"/>
          </a:solidFill>
          <a:ln w="3175">
            <a:solidFill>
              <a:schemeClr val="bg1">
                <a:lumMod val="85000"/>
              </a:schemeClr>
            </a:solidFill>
          </a:ln>
          <a:effectLst>
            <a:outerShdw blurRad="25400" dist="25400" dir="2700000" algn="tl" rotWithShape="0">
              <a:schemeClr val="tx1">
                <a:lumMod val="65000"/>
                <a:lumOff val="35000"/>
                <a:alpha val="50000"/>
              </a:schemeClr>
            </a:outerShdw>
          </a:effectLst>
        </p:spPr>
        <p:txBody>
          <a:bodyPr wrap="square" rtlCol="0" anchor="t">
            <a:noAutofit/>
          </a:bodyPr>
          <a:lstStyle/>
          <a:p>
            <a:pPr algn="ctr">
              <a:lnSpc>
                <a:spcPct val="80000"/>
              </a:lnSpc>
            </a:pPr>
            <a:r>
              <a:rPr lang="en-US" sz="1050" b="1" spc="-20" dirty="0">
                <a:solidFill>
                  <a:schemeClr val="bg1"/>
                </a:solidFill>
                <a:latin typeface="Calibri" panose="020F0502020204030204" pitchFamily="34" charset="0"/>
                <a:ea typeface="Segoe UI" pitchFamily="34" charset="0"/>
                <a:cs typeface="Segoe UI" pitchFamily="34" charset="0"/>
              </a:rPr>
              <a:t> </a:t>
            </a:r>
          </a:p>
        </p:txBody>
      </p:sp>
      <p:sp>
        <p:nvSpPr>
          <p:cNvPr id="14" name="Rounded Rectangle 13"/>
          <p:cNvSpPr/>
          <p:nvPr/>
        </p:nvSpPr>
        <p:spPr>
          <a:xfrm>
            <a:off x="3189182" y="1497167"/>
            <a:ext cx="2345085" cy="720000"/>
          </a:xfrm>
          <a:prstGeom prst="roundRect">
            <a:avLst>
              <a:gd name="adj" fmla="val 5288"/>
            </a:avLst>
          </a:prstGeom>
          <a:solidFill>
            <a:srgbClr val="EFEEED"/>
          </a:solidFill>
          <a:ln w="3175">
            <a:solidFill>
              <a:schemeClr val="bg1">
                <a:lumMod val="85000"/>
              </a:schemeClr>
            </a:solidFill>
          </a:ln>
          <a:effectLst>
            <a:outerShdw blurRad="25400" dist="25400" dir="2700000" algn="tl" rotWithShape="0">
              <a:schemeClr val="tx1">
                <a:lumMod val="65000"/>
                <a:lumOff val="35000"/>
                <a:alpha val="50000"/>
              </a:schemeClr>
            </a:outerShdw>
          </a:effectLst>
        </p:spPr>
        <p:txBody>
          <a:bodyPr wrap="square" rtlCol="0" anchor="t">
            <a:noAutofit/>
          </a:bodyPr>
          <a:lstStyle/>
          <a:p>
            <a:pPr algn="ctr">
              <a:lnSpc>
                <a:spcPct val="80000"/>
              </a:lnSpc>
            </a:pPr>
            <a:endParaRPr lang="en-US" sz="1050" b="1" spc="-20" dirty="0">
              <a:solidFill>
                <a:schemeClr val="bg1"/>
              </a:solidFill>
              <a:latin typeface="Calibri" panose="020F0502020204030204" pitchFamily="34" charset="0"/>
              <a:ea typeface="Segoe UI" pitchFamily="34" charset="0"/>
              <a:cs typeface="Segoe UI" pitchFamily="34" charset="0"/>
            </a:endParaRPr>
          </a:p>
        </p:txBody>
      </p:sp>
      <p:sp>
        <p:nvSpPr>
          <p:cNvPr id="15" name="Rounded Rectangle 14"/>
          <p:cNvSpPr/>
          <p:nvPr/>
        </p:nvSpPr>
        <p:spPr>
          <a:xfrm>
            <a:off x="4866607" y="3011165"/>
            <a:ext cx="671325" cy="1260000"/>
          </a:xfrm>
          <a:prstGeom prst="roundRect">
            <a:avLst>
              <a:gd name="adj" fmla="val 5288"/>
            </a:avLst>
          </a:prstGeom>
          <a:solidFill>
            <a:srgbClr val="EFEEED"/>
          </a:solidFill>
          <a:ln w="3175">
            <a:solidFill>
              <a:schemeClr val="bg1">
                <a:lumMod val="85000"/>
              </a:schemeClr>
            </a:solidFill>
          </a:ln>
          <a:effectLst>
            <a:outerShdw blurRad="25400" dist="25400" dir="2700000" algn="tl" rotWithShape="0">
              <a:schemeClr val="tx1">
                <a:lumMod val="65000"/>
                <a:lumOff val="35000"/>
                <a:alpha val="50000"/>
              </a:schemeClr>
            </a:outerShdw>
          </a:effectLst>
        </p:spPr>
        <p:txBody>
          <a:bodyPr wrap="square" rtlCol="0" anchor="t">
            <a:noAutofit/>
          </a:bodyPr>
          <a:lstStyle/>
          <a:p>
            <a:pPr algn="ctr">
              <a:lnSpc>
                <a:spcPct val="80000"/>
              </a:lnSpc>
            </a:pPr>
            <a:endParaRPr lang="en-US" sz="1050" b="1" spc="-20" dirty="0">
              <a:solidFill>
                <a:schemeClr val="bg1"/>
              </a:solidFill>
              <a:latin typeface="Calibri" panose="020F0502020204030204" pitchFamily="34" charset="0"/>
              <a:ea typeface="Segoe UI" pitchFamily="34" charset="0"/>
              <a:cs typeface="Segoe UI" pitchFamily="34" charset="0"/>
            </a:endParaRPr>
          </a:p>
        </p:txBody>
      </p:sp>
      <p:sp>
        <p:nvSpPr>
          <p:cNvPr id="16" name="Rounded Rectangle 15"/>
          <p:cNvSpPr/>
          <p:nvPr/>
        </p:nvSpPr>
        <p:spPr>
          <a:xfrm>
            <a:off x="3189182" y="3825944"/>
            <a:ext cx="1584000" cy="432000"/>
          </a:xfrm>
          <a:prstGeom prst="roundRect">
            <a:avLst>
              <a:gd name="adj" fmla="val 5288"/>
            </a:avLst>
          </a:prstGeom>
          <a:solidFill>
            <a:srgbClr val="EFEEED"/>
          </a:solidFill>
          <a:ln w="3175">
            <a:solidFill>
              <a:schemeClr val="bg1">
                <a:lumMod val="85000"/>
              </a:schemeClr>
            </a:solidFill>
          </a:ln>
          <a:effectLst>
            <a:outerShdw blurRad="25400" dist="25400" dir="2700000" algn="tl" rotWithShape="0">
              <a:schemeClr val="tx1">
                <a:lumMod val="65000"/>
                <a:lumOff val="35000"/>
                <a:alpha val="50000"/>
              </a:schemeClr>
            </a:outerShdw>
          </a:effectLst>
        </p:spPr>
        <p:txBody>
          <a:bodyPr wrap="square" rtlCol="0" anchor="t">
            <a:noAutofit/>
          </a:bodyPr>
          <a:lstStyle/>
          <a:p>
            <a:pPr algn="ctr">
              <a:lnSpc>
                <a:spcPct val="80000"/>
              </a:lnSpc>
            </a:pPr>
            <a:endParaRPr lang="en-US" sz="1050" b="1" spc="-20" dirty="0">
              <a:solidFill>
                <a:schemeClr val="bg1"/>
              </a:solidFill>
              <a:latin typeface="Calibri" panose="020F0502020204030204" pitchFamily="34" charset="0"/>
              <a:ea typeface="Segoe UI" pitchFamily="34" charset="0"/>
              <a:cs typeface="Segoe UI" pitchFamily="34" charset="0"/>
            </a:endParaRPr>
          </a:p>
        </p:txBody>
      </p:sp>
      <p:sp>
        <p:nvSpPr>
          <p:cNvPr id="17" name="Rounded Rectangle 16"/>
          <p:cNvSpPr/>
          <p:nvPr/>
        </p:nvSpPr>
        <p:spPr>
          <a:xfrm>
            <a:off x="3189181" y="3011165"/>
            <a:ext cx="1584000" cy="720000"/>
          </a:xfrm>
          <a:prstGeom prst="roundRect">
            <a:avLst>
              <a:gd name="adj" fmla="val 5288"/>
            </a:avLst>
          </a:prstGeom>
          <a:solidFill>
            <a:srgbClr val="EFEEED"/>
          </a:solidFill>
          <a:ln w="3175">
            <a:solidFill>
              <a:schemeClr val="bg1">
                <a:lumMod val="85000"/>
              </a:schemeClr>
            </a:solidFill>
          </a:ln>
          <a:effectLst>
            <a:outerShdw blurRad="25400" dist="25400" dir="2700000" algn="tl" rotWithShape="0">
              <a:schemeClr val="tx1">
                <a:lumMod val="65000"/>
                <a:lumOff val="35000"/>
                <a:alpha val="50000"/>
              </a:schemeClr>
            </a:outerShdw>
          </a:effectLst>
        </p:spPr>
        <p:txBody>
          <a:bodyPr wrap="square" rtlCol="0" anchor="t">
            <a:noAutofit/>
          </a:bodyPr>
          <a:lstStyle/>
          <a:p>
            <a:pPr algn="ctr">
              <a:lnSpc>
                <a:spcPct val="80000"/>
              </a:lnSpc>
            </a:pPr>
            <a:endParaRPr lang="en-US" sz="1050" b="1" spc="-20" dirty="0">
              <a:solidFill>
                <a:schemeClr val="bg1"/>
              </a:solidFill>
              <a:latin typeface="Calibri" panose="020F0502020204030204" pitchFamily="34" charset="0"/>
              <a:ea typeface="Segoe UI" pitchFamily="34" charset="0"/>
              <a:cs typeface="Segoe UI" pitchFamily="34" charset="0"/>
            </a:endParaRPr>
          </a:p>
        </p:txBody>
      </p:sp>
      <p:sp>
        <p:nvSpPr>
          <p:cNvPr id="18" name="Rounded Rectangle 17"/>
          <p:cNvSpPr/>
          <p:nvPr/>
        </p:nvSpPr>
        <p:spPr>
          <a:xfrm>
            <a:off x="3189182" y="2315122"/>
            <a:ext cx="1183135" cy="576000"/>
          </a:xfrm>
          <a:prstGeom prst="roundRect">
            <a:avLst>
              <a:gd name="adj" fmla="val 5288"/>
            </a:avLst>
          </a:prstGeom>
          <a:solidFill>
            <a:srgbClr val="EFEEED"/>
          </a:solidFill>
          <a:ln w="3175">
            <a:solidFill>
              <a:schemeClr val="bg1">
                <a:lumMod val="85000"/>
              </a:schemeClr>
            </a:solidFill>
          </a:ln>
          <a:effectLst>
            <a:outerShdw blurRad="25400" dist="25400" dir="2700000" algn="tl" rotWithShape="0">
              <a:schemeClr val="tx1">
                <a:lumMod val="65000"/>
                <a:lumOff val="35000"/>
                <a:alpha val="50000"/>
              </a:schemeClr>
            </a:outerShdw>
          </a:effectLst>
        </p:spPr>
        <p:txBody>
          <a:bodyPr wrap="square" rtlCol="0" anchor="t">
            <a:noAutofit/>
          </a:bodyPr>
          <a:lstStyle/>
          <a:p>
            <a:pPr algn="ctr">
              <a:lnSpc>
                <a:spcPct val="80000"/>
              </a:lnSpc>
            </a:pPr>
            <a:endParaRPr lang="en-US" sz="1050" b="1" spc="-20" dirty="0">
              <a:solidFill>
                <a:schemeClr val="bg1"/>
              </a:solidFill>
              <a:latin typeface="Calibri" panose="020F0502020204030204" pitchFamily="34" charset="0"/>
              <a:ea typeface="Segoe UI" pitchFamily="34" charset="0"/>
              <a:cs typeface="Segoe UI" pitchFamily="34" charset="0"/>
            </a:endParaRPr>
          </a:p>
        </p:txBody>
      </p:sp>
      <p:sp>
        <p:nvSpPr>
          <p:cNvPr id="20" name="Rounded Rectangle 19"/>
          <p:cNvSpPr/>
          <p:nvPr/>
        </p:nvSpPr>
        <p:spPr>
          <a:xfrm>
            <a:off x="5792541" y="893433"/>
            <a:ext cx="1404000" cy="1764000"/>
          </a:xfrm>
          <a:prstGeom prst="roundRect">
            <a:avLst>
              <a:gd name="adj" fmla="val 4556"/>
            </a:avLst>
          </a:prstGeom>
          <a:solidFill>
            <a:schemeClr val="bg1"/>
          </a:solidFill>
          <a:ln>
            <a:noFill/>
          </a:ln>
          <a:effectLst>
            <a:innerShdw blurRad="50800" dist="25400" dir="13500000">
              <a:schemeClr val="accent5">
                <a:lumMod val="50000"/>
                <a:alpha val="80000"/>
              </a:schemeClr>
            </a:innerShdw>
          </a:effectLst>
        </p:spPr>
        <p:txBody>
          <a:bodyPr wrap="square" rtlCol="0" anchor="t">
            <a:noAutofit/>
          </a:bodyPr>
          <a:lstStyle/>
          <a:p>
            <a:pPr algn="ctr">
              <a:lnSpc>
                <a:spcPct val="80000"/>
              </a:lnSpc>
            </a:pPr>
            <a:endParaRPr lang="en-US" sz="1050" b="1" dirty="0" smtClean="0">
              <a:solidFill>
                <a:schemeClr val="bg1"/>
              </a:solidFill>
              <a:latin typeface="Calibri" panose="020F0502020204030204" pitchFamily="34" charset="0"/>
              <a:ea typeface="Segoe UI" pitchFamily="34" charset="0"/>
              <a:cs typeface="Segoe UI" pitchFamily="34" charset="0"/>
            </a:endParaRPr>
          </a:p>
        </p:txBody>
      </p:sp>
      <p:sp>
        <p:nvSpPr>
          <p:cNvPr id="21" name="Rounded Rectangle 20"/>
          <p:cNvSpPr/>
          <p:nvPr/>
        </p:nvSpPr>
        <p:spPr>
          <a:xfrm>
            <a:off x="5940791" y="1497167"/>
            <a:ext cx="1116000" cy="1044000"/>
          </a:xfrm>
          <a:prstGeom prst="roundRect">
            <a:avLst>
              <a:gd name="adj" fmla="val 5288"/>
            </a:avLst>
          </a:prstGeom>
          <a:solidFill>
            <a:srgbClr val="EFEEED"/>
          </a:solidFill>
          <a:ln w="3175">
            <a:solidFill>
              <a:schemeClr val="bg1">
                <a:lumMod val="85000"/>
              </a:schemeClr>
            </a:solidFill>
          </a:ln>
          <a:effectLst>
            <a:outerShdw blurRad="25400" dist="25400" dir="2700000" algn="tl" rotWithShape="0">
              <a:schemeClr val="tx1">
                <a:lumMod val="65000"/>
                <a:lumOff val="35000"/>
                <a:alpha val="50000"/>
              </a:schemeClr>
            </a:outerShdw>
          </a:effectLst>
        </p:spPr>
        <p:txBody>
          <a:bodyPr wrap="square" rtlCol="0" anchor="t">
            <a:noAutofit/>
          </a:bodyPr>
          <a:lstStyle/>
          <a:p>
            <a:pPr algn="ctr">
              <a:lnSpc>
                <a:spcPct val="80000"/>
              </a:lnSpc>
            </a:pPr>
            <a:endParaRPr lang="en-US" sz="1050" b="1" spc="-20" dirty="0">
              <a:solidFill>
                <a:schemeClr val="bg1"/>
              </a:solidFill>
              <a:latin typeface="Calibri" panose="020F0502020204030204" pitchFamily="34" charset="0"/>
              <a:ea typeface="Segoe UI" pitchFamily="34" charset="0"/>
              <a:cs typeface="Segoe UI" pitchFamily="34" charset="0"/>
            </a:endParaRPr>
          </a:p>
        </p:txBody>
      </p:sp>
      <p:sp>
        <p:nvSpPr>
          <p:cNvPr id="22" name="Rounded Rectangle 21"/>
          <p:cNvSpPr/>
          <p:nvPr/>
        </p:nvSpPr>
        <p:spPr>
          <a:xfrm>
            <a:off x="7286467" y="893434"/>
            <a:ext cx="1555953" cy="2790131"/>
          </a:xfrm>
          <a:prstGeom prst="roundRect">
            <a:avLst>
              <a:gd name="adj" fmla="val 4556"/>
            </a:avLst>
          </a:prstGeom>
          <a:solidFill>
            <a:schemeClr val="bg1"/>
          </a:solidFill>
          <a:ln>
            <a:noFill/>
          </a:ln>
          <a:effectLst>
            <a:innerShdw blurRad="50800" dist="25400" dir="13500000">
              <a:schemeClr val="accent5">
                <a:lumMod val="50000"/>
                <a:alpha val="80000"/>
              </a:schemeClr>
            </a:innerShdw>
          </a:effectLst>
        </p:spPr>
        <p:txBody>
          <a:bodyPr wrap="square" rtlCol="0" anchor="t">
            <a:noAutofit/>
          </a:bodyPr>
          <a:lstStyle/>
          <a:p>
            <a:pPr algn="ctr">
              <a:lnSpc>
                <a:spcPct val="80000"/>
              </a:lnSpc>
            </a:pPr>
            <a:endParaRPr lang="en-US" sz="1050" b="1" dirty="0" smtClean="0">
              <a:solidFill>
                <a:schemeClr val="bg1"/>
              </a:solidFill>
              <a:latin typeface="Calibri" panose="020F0502020204030204" pitchFamily="34" charset="0"/>
              <a:ea typeface="Segoe UI" pitchFamily="34" charset="0"/>
              <a:cs typeface="Segoe UI" pitchFamily="34" charset="0"/>
            </a:endParaRPr>
          </a:p>
        </p:txBody>
      </p:sp>
      <p:sp>
        <p:nvSpPr>
          <p:cNvPr id="23" name="Rounded Rectangle 22"/>
          <p:cNvSpPr/>
          <p:nvPr/>
        </p:nvSpPr>
        <p:spPr>
          <a:xfrm>
            <a:off x="7432266" y="1497167"/>
            <a:ext cx="1260000" cy="2060274"/>
          </a:xfrm>
          <a:prstGeom prst="roundRect">
            <a:avLst>
              <a:gd name="adj" fmla="val 5288"/>
            </a:avLst>
          </a:prstGeom>
          <a:solidFill>
            <a:srgbClr val="EFEEED"/>
          </a:solidFill>
          <a:ln w="3175">
            <a:solidFill>
              <a:schemeClr val="bg1">
                <a:lumMod val="85000"/>
              </a:schemeClr>
            </a:solidFill>
          </a:ln>
          <a:effectLst>
            <a:outerShdw blurRad="25400" dist="25400" dir="2700000" algn="tl" rotWithShape="0">
              <a:schemeClr val="tx1">
                <a:lumMod val="65000"/>
                <a:lumOff val="35000"/>
                <a:alpha val="50000"/>
              </a:schemeClr>
            </a:outerShdw>
          </a:effectLst>
        </p:spPr>
        <p:txBody>
          <a:bodyPr wrap="square" rtlCol="0" anchor="t">
            <a:noAutofit/>
          </a:bodyPr>
          <a:lstStyle/>
          <a:p>
            <a:pPr algn="ctr">
              <a:lnSpc>
                <a:spcPct val="80000"/>
              </a:lnSpc>
            </a:pPr>
            <a:endParaRPr lang="en-US" sz="1050" b="1" spc="-20" dirty="0">
              <a:solidFill>
                <a:schemeClr val="bg1"/>
              </a:solidFill>
              <a:latin typeface="Calibri" panose="020F0502020204030204" pitchFamily="34" charset="0"/>
              <a:ea typeface="Segoe UI" pitchFamily="34" charset="0"/>
              <a:cs typeface="Segoe UI" pitchFamily="34" charset="0"/>
            </a:endParaRPr>
          </a:p>
        </p:txBody>
      </p:sp>
      <p:sp>
        <p:nvSpPr>
          <p:cNvPr id="24" name="Rounded Rectangle 23"/>
          <p:cNvSpPr/>
          <p:nvPr/>
        </p:nvSpPr>
        <p:spPr>
          <a:xfrm>
            <a:off x="495673" y="3855429"/>
            <a:ext cx="288000" cy="247797"/>
          </a:xfrm>
          <a:prstGeom prst="roundRect">
            <a:avLst>
              <a:gd name="adj" fmla="val 11695"/>
            </a:avLst>
          </a:prstGeom>
          <a:solidFill>
            <a:schemeClr val="accent5">
              <a:lumMod val="75000"/>
            </a:schemeClr>
          </a:solidFill>
          <a:ln>
            <a:noFill/>
          </a:ln>
          <a:effectLst/>
        </p:spPr>
        <p:txBody>
          <a:bodyPr wrap="square" lIns="0" tIns="0" rIns="0" bIns="0" rtlCol="0" anchor="ctr" anchorCtr="0">
            <a:noAutofit/>
          </a:bodyPr>
          <a:lstStyle/>
          <a:p>
            <a:pPr algn="ctr">
              <a:lnSpc>
                <a:spcPct val="80000"/>
              </a:lnSpc>
            </a:pPr>
            <a:r>
              <a:rPr lang="en-US" sz="1050" spc="-20" dirty="0" smtClean="0">
                <a:solidFill>
                  <a:schemeClr val="bg1"/>
                </a:solidFill>
                <a:latin typeface="Calibri" panose="020F0502020204030204" pitchFamily="34" charset="0"/>
                <a:ea typeface="Segoe UI" pitchFamily="34" charset="0"/>
                <a:cs typeface="Elektra Light Pro"/>
              </a:rPr>
              <a:t>HW</a:t>
            </a:r>
          </a:p>
        </p:txBody>
      </p:sp>
      <p:sp>
        <p:nvSpPr>
          <p:cNvPr id="25" name="Rounded Rectangle 24"/>
          <p:cNvSpPr/>
          <p:nvPr/>
        </p:nvSpPr>
        <p:spPr>
          <a:xfrm>
            <a:off x="1027768" y="3550165"/>
            <a:ext cx="288000" cy="247797"/>
          </a:xfrm>
          <a:prstGeom prst="roundRect">
            <a:avLst>
              <a:gd name="adj" fmla="val 15539"/>
            </a:avLst>
          </a:prstGeom>
          <a:solidFill>
            <a:schemeClr val="accent5">
              <a:lumMod val="20000"/>
              <a:lumOff val="80000"/>
            </a:schemeClr>
          </a:solidFill>
          <a:ln>
            <a:noFill/>
          </a:ln>
          <a:effectLst/>
        </p:spPr>
        <p:txBody>
          <a:bodyPr wrap="square" lIns="0" tIns="0" rIns="0" bIns="0" rtlCol="0" anchor="ctr" anchorCtr="0">
            <a:noAutofit/>
          </a:bodyPr>
          <a:lstStyle/>
          <a:p>
            <a:pPr algn="ctr">
              <a:lnSpc>
                <a:spcPct val="80000"/>
              </a:lnSpc>
            </a:pPr>
            <a:r>
              <a:rPr lang="en-US" sz="1050" spc="-20" dirty="0" smtClean="0">
                <a:solidFill>
                  <a:schemeClr val="accent5">
                    <a:lumMod val="50000"/>
                  </a:schemeClr>
                </a:solidFill>
                <a:latin typeface="Calibri" panose="020F0502020204030204" pitchFamily="34" charset="0"/>
                <a:ea typeface="Segoe UI" pitchFamily="34" charset="0"/>
                <a:cs typeface="Elektra Light Pro"/>
              </a:rPr>
              <a:t>Staff</a:t>
            </a:r>
            <a:endParaRPr lang="en-US" sz="1050" b="1" spc="-20" dirty="0" smtClean="0">
              <a:solidFill>
                <a:schemeClr val="accent5">
                  <a:lumMod val="50000"/>
                </a:schemeClr>
              </a:solidFill>
              <a:latin typeface="Calibri" panose="020F0502020204030204" pitchFamily="34" charset="0"/>
              <a:ea typeface="Segoe UI" pitchFamily="34" charset="0"/>
              <a:cs typeface="Segoe UI" pitchFamily="34" charset="0"/>
            </a:endParaRPr>
          </a:p>
        </p:txBody>
      </p:sp>
      <p:sp>
        <p:nvSpPr>
          <p:cNvPr id="26" name="Rounded Rectangle 25"/>
          <p:cNvSpPr/>
          <p:nvPr/>
        </p:nvSpPr>
        <p:spPr>
          <a:xfrm>
            <a:off x="500983" y="3543351"/>
            <a:ext cx="468000" cy="247797"/>
          </a:xfrm>
          <a:prstGeom prst="roundRect">
            <a:avLst>
              <a:gd name="adj" fmla="val 11695"/>
            </a:avLst>
          </a:prstGeom>
          <a:solidFill>
            <a:schemeClr val="accent5"/>
          </a:solidFill>
          <a:ln>
            <a:noFill/>
          </a:ln>
          <a:effectLst/>
        </p:spPr>
        <p:txBody>
          <a:bodyPr wrap="square" lIns="0" tIns="0" rIns="0" bIns="0" rtlCol="0" anchor="ctr" anchorCtr="0">
            <a:noAutofit/>
          </a:bodyPr>
          <a:lstStyle/>
          <a:p>
            <a:pPr algn="ctr">
              <a:lnSpc>
                <a:spcPct val="80000"/>
              </a:lnSpc>
            </a:pPr>
            <a:r>
              <a:rPr lang="en-US" sz="1050" spc="-20" dirty="0" smtClean="0">
                <a:solidFill>
                  <a:schemeClr val="bg1"/>
                </a:solidFill>
                <a:latin typeface="Calibri" panose="020F0502020204030204" pitchFamily="34" charset="0"/>
                <a:ea typeface="Segoe UI" pitchFamily="34" charset="0"/>
                <a:cs typeface="Segoe UI" pitchFamily="34" charset="0"/>
              </a:rPr>
              <a:t>Digitize</a:t>
            </a:r>
          </a:p>
        </p:txBody>
      </p:sp>
      <p:sp>
        <p:nvSpPr>
          <p:cNvPr id="28" name="Rounded Rectangle 27"/>
          <p:cNvSpPr/>
          <p:nvPr/>
        </p:nvSpPr>
        <p:spPr>
          <a:xfrm>
            <a:off x="847202" y="3858344"/>
            <a:ext cx="468000" cy="247797"/>
          </a:xfrm>
          <a:prstGeom prst="roundRect">
            <a:avLst>
              <a:gd name="adj" fmla="val 11695"/>
            </a:avLst>
          </a:prstGeom>
          <a:solidFill>
            <a:schemeClr val="accent5">
              <a:lumMod val="75000"/>
            </a:schemeClr>
          </a:solidFill>
          <a:ln>
            <a:noFill/>
          </a:ln>
          <a:effectLst/>
        </p:spPr>
        <p:txBody>
          <a:bodyPr wrap="square" lIns="0" tIns="0" rIns="0" bIns="0" rtlCol="0" anchor="ctr" anchorCtr="0">
            <a:noAutofit/>
          </a:bodyPr>
          <a:lstStyle/>
          <a:p>
            <a:pPr algn="ctr">
              <a:lnSpc>
                <a:spcPct val="80000"/>
              </a:lnSpc>
            </a:pPr>
            <a:r>
              <a:rPr lang="en-US" sz="1050" spc="-20" dirty="0" smtClean="0">
                <a:solidFill>
                  <a:schemeClr val="bg1"/>
                </a:solidFill>
                <a:latin typeface="Calibri" panose="020F0502020204030204" pitchFamily="34" charset="0"/>
                <a:ea typeface="Segoe UI" pitchFamily="34" charset="0"/>
                <a:cs typeface="Segoe UI" pitchFamily="34" charset="0"/>
              </a:rPr>
              <a:t>Storage</a:t>
            </a:r>
          </a:p>
        </p:txBody>
      </p:sp>
      <p:sp>
        <p:nvSpPr>
          <p:cNvPr id="33" name="Rounded Rectangle 32"/>
          <p:cNvSpPr/>
          <p:nvPr/>
        </p:nvSpPr>
        <p:spPr>
          <a:xfrm>
            <a:off x="2000631" y="2169080"/>
            <a:ext cx="288000" cy="247797"/>
          </a:xfrm>
          <a:prstGeom prst="roundRect">
            <a:avLst>
              <a:gd name="adj" fmla="val 11695"/>
            </a:avLst>
          </a:prstGeom>
          <a:solidFill>
            <a:schemeClr val="accent5">
              <a:lumMod val="75000"/>
            </a:schemeClr>
          </a:solidFill>
          <a:ln>
            <a:noFill/>
          </a:ln>
          <a:effectLst/>
        </p:spPr>
        <p:txBody>
          <a:bodyPr wrap="square" lIns="0" tIns="0" rIns="0" bIns="0" rtlCol="0" anchor="ctr" anchorCtr="0">
            <a:noAutofit/>
          </a:bodyPr>
          <a:lstStyle/>
          <a:p>
            <a:pPr algn="ctr">
              <a:lnSpc>
                <a:spcPct val="80000"/>
              </a:lnSpc>
            </a:pPr>
            <a:r>
              <a:rPr lang="en-US" sz="1050" spc="-20" dirty="0" smtClean="0">
                <a:solidFill>
                  <a:schemeClr val="bg1"/>
                </a:solidFill>
                <a:latin typeface="Calibri" panose="020F0502020204030204" pitchFamily="34" charset="0"/>
                <a:ea typeface="Segoe UI" pitchFamily="34" charset="0"/>
                <a:cs typeface="Segoe UI" pitchFamily="34" charset="0"/>
              </a:rPr>
              <a:t>HW</a:t>
            </a:r>
          </a:p>
        </p:txBody>
      </p:sp>
      <p:sp>
        <p:nvSpPr>
          <p:cNvPr id="34" name="Rounded Rectangle 33"/>
          <p:cNvSpPr/>
          <p:nvPr/>
        </p:nvSpPr>
        <p:spPr>
          <a:xfrm>
            <a:off x="2354524" y="2169080"/>
            <a:ext cx="288000" cy="247797"/>
          </a:xfrm>
          <a:prstGeom prst="roundRect">
            <a:avLst>
              <a:gd name="adj" fmla="val 11695"/>
            </a:avLst>
          </a:prstGeom>
          <a:solidFill>
            <a:schemeClr val="accent5">
              <a:lumMod val="75000"/>
            </a:schemeClr>
          </a:solidFill>
          <a:ln>
            <a:noFill/>
          </a:ln>
          <a:effectLst/>
        </p:spPr>
        <p:txBody>
          <a:bodyPr wrap="square" lIns="0" tIns="0" rIns="0" bIns="0" rtlCol="0" anchor="ctr" anchorCtr="0">
            <a:noAutofit/>
          </a:bodyPr>
          <a:lstStyle/>
          <a:p>
            <a:pPr algn="ctr">
              <a:lnSpc>
                <a:spcPct val="80000"/>
              </a:lnSpc>
            </a:pPr>
            <a:r>
              <a:rPr lang="en-US" sz="1050" spc="-20" dirty="0" smtClean="0">
                <a:solidFill>
                  <a:schemeClr val="bg1"/>
                </a:solidFill>
                <a:latin typeface="Calibri" panose="020F0502020204030204" pitchFamily="34" charset="0"/>
                <a:ea typeface="Segoe UI" pitchFamily="34" charset="0"/>
                <a:cs typeface="Segoe UI" pitchFamily="34" charset="0"/>
              </a:rPr>
              <a:t>SW</a:t>
            </a:r>
          </a:p>
        </p:txBody>
      </p:sp>
      <p:sp>
        <p:nvSpPr>
          <p:cNvPr id="40" name="Rounded Rectangle 39"/>
          <p:cNvSpPr/>
          <p:nvPr/>
        </p:nvSpPr>
        <p:spPr>
          <a:xfrm>
            <a:off x="4271764" y="1905840"/>
            <a:ext cx="880892" cy="247797"/>
          </a:xfrm>
          <a:prstGeom prst="roundRect">
            <a:avLst>
              <a:gd name="adj" fmla="val 11695"/>
            </a:avLst>
          </a:prstGeom>
          <a:solidFill>
            <a:schemeClr val="accent5">
              <a:lumMod val="20000"/>
              <a:lumOff val="80000"/>
            </a:schemeClr>
          </a:solidFill>
          <a:ln>
            <a:noFill/>
          </a:ln>
          <a:effectLst/>
        </p:spPr>
        <p:txBody>
          <a:bodyPr wrap="square" lIns="0" tIns="0" rIns="0" bIns="0" rtlCol="0" anchor="ctr" anchorCtr="0">
            <a:noAutofit/>
          </a:bodyPr>
          <a:lstStyle/>
          <a:p>
            <a:pPr algn="ctr">
              <a:lnSpc>
                <a:spcPct val="80000"/>
              </a:lnSpc>
            </a:pPr>
            <a:r>
              <a:rPr lang="en-US" sz="1050" spc="-20" dirty="0">
                <a:solidFill>
                  <a:schemeClr val="accent5">
                    <a:lumMod val="50000"/>
                  </a:schemeClr>
                </a:solidFill>
                <a:latin typeface="Calibri" panose="020F0502020204030204" pitchFamily="34" charset="0"/>
                <a:ea typeface="Segoe UI" pitchFamily="34" charset="0"/>
                <a:cs typeface="Segoe UI" pitchFamily="34" charset="0"/>
              </a:rPr>
              <a:t>Management</a:t>
            </a:r>
          </a:p>
        </p:txBody>
      </p:sp>
      <p:sp>
        <p:nvSpPr>
          <p:cNvPr id="41" name="Rounded Rectangle 40"/>
          <p:cNvSpPr/>
          <p:nvPr/>
        </p:nvSpPr>
        <p:spPr>
          <a:xfrm>
            <a:off x="4271763" y="1602935"/>
            <a:ext cx="341177" cy="247797"/>
          </a:xfrm>
          <a:prstGeom prst="roundRect">
            <a:avLst>
              <a:gd name="adj" fmla="val 11695"/>
            </a:avLst>
          </a:prstGeom>
          <a:solidFill>
            <a:schemeClr val="accent5">
              <a:lumMod val="75000"/>
            </a:schemeClr>
          </a:solidFill>
          <a:ln>
            <a:noFill/>
          </a:ln>
          <a:effectLst/>
        </p:spPr>
        <p:txBody>
          <a:bodyPr wrap="square" lIns="0" tIns="0" rIns="0" bIns="0" rtlCol="0" anchor="ctr" anchorCtr="0">
            <a:noAutofit/>
          </a:bodyPr>
          <a:lstStyle/>
          <a:p>
            <a:pPr algn="ctr">
              <a:lnSpc>
                <a:spcPct val="80000"/>
              </a:lnSpc>
            </a:pPr>
            <a:r>
              <a:rPr lang="en-US" sz="1050" spc="-20" dirty="0" smtClean="0">
                <a:solidFill>
                  <a:schemeClr val="bg1"/>
                </a:solidFill>
                <a:latin typeface="Calibri" panose="020F0502020204030204" pitchFamily="34" charset="0"/>
                <a:ea typeface="Segoe UI" pitchFamily="34" charset="0"/>
                <a:cs typeface="Segoe UI" pitchFamily="34" charset="0"/>
              </a:rPr>
              <a:t>SW</a:t>
            </a:r>
          </a:p>
        </p:txBody>
      </p:sp>
      <p:sp>
        <p:nvSpPr>
          <p:cNvPr id="42" name="Rounded Rectangle 41"/>
          <p:cNvSpPr/>
          <p:nvPr/>
        </p:nvSpPr>
        <p:spPr>
          <a:xfrm>
            <a:off x="6118271" y="3317936"/>
            <a:ext cx="770451" cy="247797"/>
          </a:xfrm>
          <a:prstGeom prst="roundRect">
            <a:avLst>
              <a:gd name="adj" fmla="val 11695"/>
            </a:avLst>
          </a:prstGeom>
          <a:solidFill>
            <a:schemeClr val="accent5">
              <a:lumMod val="20000"/>
              <a:lumOff val="80000"/>
            </a:schemeClr>
          </a:solidFill>
          <a:ln>
            <a:noFill/>
          </a:ln>
          <a:effectLst/>
        </p:spPr>
        <p:txBody>
          <a:bodyPr wrap="square" lIns="0" tIns="0" rIns="0" bIns="0" rtlCol="0" anchor="ctr" anchorCtr="0">
            <a:noAutofit/>
          </a:bodyPr>
          <a:lstStyle/>
          <a:p>
            <a:pPr algn="ctr">
              <a:lnSpc>
                <a:spcPct val="80000"/>
              </a:lnSpc>
            </a:pPr>
            <a:r>
              <a:rPr lang="en-US" sz="1050" spc="-20" dirty="0" smtClean="0">
                <a:solidFill>
                  <a:schemeClr val="accent5">
                    <a:lumMod val="50000"/>
                  </a:schemeClr>
                </a:solidFill>
                <a:latin typeface="Calibri" panose="020F0502020204030204" pitchFamily="34" charset="0"/>
                <a:ea typeface="Segoe UI" pitchFamily="34" charset="0"/>
                <a:cs typeface="Segoe UI" pitchFamily="34" charset="0"/>
              </a:rPr>
              <a:t>People</a:t>
            </a:r>
          </a:p>
        </p:txBody>
      </p:sp>
      <p:sp>
        <p:nvSpPr>
          <p:cNvPr id="51" name="Rounded Rectangle 50"/>
          <p:cNvSpPr/>
          <p:nvPr/>
        </p:nvSpPr>
        <p:spPr>
          <a:xfrm>
            <a:off x="4003874" y="3419579"/>
            <a:ext cx="666000" cy="247797"/>
          </a:xfrm>
          <a:prstGeom prst="roundRect">
            <a:avLst>
              <a:gd name="adj" fmla="val 11695"/>
            </a:avLst>
          </a:prstGeom>
          <a:solidFill>
            <a:schemeClr val="accent5">
              <a:lumMod val="75000"/>
            </a:schemeClr>
          </a:solidFill>
          <a:ln>
            <a:noFill/>
          </a:ln>
          <a:effectLst/>
        </p:spPr>
        <p:txBody>
          <a:bodyPr wrap="square" lIns="0" tIns="0" rIns="0" bIns="0" rtlCol="0" anchor="ctr" anchorCtr="0">
            <a:noAutofit/>
          </a:bodyPr>
          <a:lstStyle/>
          <a:p>
            <a:pPr algn="ctr">
              <a:lnSpc>
                <a:spcPct val="80000"/>
              </a:lnSpc>
            </a:pPr>
            <a:r>
              <a:rPr lang="en-US" sz="1050" spc="-20" dirty="0" smtClean="0">
                <a:solidFill>
                  <a:schemeClr val="bg1"/>
                </a:solidFill>
                <a:latin typeface="Calibri" panose="020F0502020204030204" pitchFamily="34" charset="0"/>
                <a:ea typeface="Segoe UI" pitchFamily="34" charset="0"/>
                <a:cs typeface="Segoe UI" pitchFamily="34" charset="0"/>
              </a:rPr>
              <a:t>Gateway</a:t>
            </a:r>
          </a:p>
        </p:txBody>
      </p:sp>
      <p:sp>
        <p:nvSpPr>
          <p:cNvPr id="52" name="Rounded Rectangle 51"/>
          <p:cNvSpPr/>
          <p:nvPr/>
        </p:nvSpPr>
        <p:spPr>
          <a:xfrm>
            <a:off x="4003874" y="3101383"/>
            <a:ext cx="360000" cy="247797"/>
          </a:xfrm>
          <a:prstGeom prst="roundRect">
            <a:avLst>
              <a:gd name="adj" fmla="val 11695"/>
            </a:avLst>
          </a:prstGeom>
          <a:solidFill>
            <a:schemeClr val="accent5"/>
          </a:solidFill>
          <a:ln>
            <a:noFill/>
          </a:ln>
          <a:effectLst/>
        </p:spPr>
        <p:txBody>
          <a:bodyPr wrap="square" lIns="0" tIns="0" rIns="0" bIns="0" rtlCol="0" anchor="ctr" anchorCtr="0">
            <a:noAutofit/>
          </a:bodyPr>
          <a:lstStyle/>
          <a:p>
            <a:pPr algn="ctr">
              <a:lnSpc>
                <a:spcPct val="80000"/>
              </a:lnSpc>
            </a:pPr>
            <a:r>
              <a:rPr lang="en-US" sz="1050" spc="-20" dirty="0" smtClean="0">
                <a:solidFill>
                  <a:schemeClr val="bg1"/>
                </a:solidFill>
                <a:latin typeface="Calibri" panose="020F0502020204030204" pitchFamily="34" charset="0"/>
                <a:ea typeface="Segoe UI" pitchFamily="34" charset="0"/>
                <a:cs typeface="Segoe UI" pitchFamily="34" charset="0"/>
              </a:rPr>
              <a:t>Legal</a:t>
            </a:r>
          </a:p>
        </p:txBody>
      </p:sp>
      <p:sp>
        <p:nvSpPr>
          <p:cNvPr id="54" name="Rounded Rectangle 53"/>
          <p:cNvSpPr/>
          <p:nvPr/>
        </p:nvSpPr>
        <p:spPr>
          <a:xfrm>
            <a:off x="6358901" y="1897471"/>
            <a:ext cx="612000" cy="247797"/>
          </a:xfrm>
          <a:prstGeom prst="roundRect">
            <a:avLst>
              <a:gd name="adj" fmla="val 11695"/>
            </a:avLst>
          </a:prstGeom>
          <a:solidFill>
            <a:schemeClr val="accent5"/>
          </a:solidFill>
          <a:ln>
            <a:noFill/>
          </a:ln>
          <a:effectLst/>
        </p:spPr>
        <p:txBody>
          <a:bodyPr wrap="square" lIns="0" tIns="0" rIns="0" bIns="0" rtlCol="0" anchor="ctr" anchorCtr="0">
            <a:noAutofit/>
          </a:bodyPr>
          <a:lstStyle/>
          <a:p>
            <a:pPr algn="ctr">
              <a:lnSpc>
                <a:spcPct val="80000"/>
              </a:lnSpc>
            </a:pPr>
            <a:r>
              <a:rPr lang="en-US" sz="1050" spc="-20" dirty="0" smtClean="0">
                <a:solidFill>
                  <a:schemeClr val="bg1"/>
                </a:solidFill>
                <a:latin typeface="Calibri" panose="020F0502020204030204" pitchFamily="34" charset="0"/>
                <a:ea typeface="Segoe UI" pitchFamily="34" charset="0"/>
                <a:cs typeface="Segoe UI" pitchFamily="34" charset="0"/>
              </a:rPr>
              <a:t>Services</a:t>
            </a:r>
          </a:p>
        </p:txBody>
      </p:sp>
      <p:sp>
        <p:nvSpPr>
          <p:cNvPr id="58" name="Rounded Rectangle 57"/>
          <p:cNvSpPr/>
          <p:nvPr/>
        </p:nvSpPr>
        <p:spPr>
          <a:xfrm>
            <a:off x="7538097" y="3211184"/>
            <a:ext cx="756000" cy="247797"/>
          </a:xfrm>
          <a:prstGeom prst="roundRect">
            <a:avLst>
              <a:gd name="adj" fmla="val 11695"/>
            </a:avLst>
          </a:prstGeom>
          <a:solidFill>
            <a:schemeClr val="accent5"/>
          </a:solidFill>
          <a:ln>
            <a:noFill/>
          </a:ln>
          <a:effectLst/>
        </p:spPr>
        <p:txBody>
          <a:bodyPr wrap="square" lIns="0" tIns="0" rIns="0" bIns="0" rtlCol="0" anchor="ctr" anchorCtr="0">
            <a:noAutofit/>
          </a:bodyPr>
          <a:lstStyle/>
          <a:p>
            <a:pPr algn="ctr">
              <a:lnSpc>
                <a:spcPct val="80000"/>
              </a:lnSpc>
            </a:pPr>
            <a:r>
              <a:rPr lang="en-US" sz="1050" spc="-20" dirty="0" smtClean="0">
                <a:solidFill>
                  <a:schemeClr val="bg1"/>
                </a:solidFill>
                <a:latin typeface="Calibri" panose="020F0502020204030204" pitchFamily="34" charset="0"/>
                <a:ea typeface="Segoe UI" pitchFamily="34" charset="0"/>
                <a:cs typeface="Segoe UI" pitchFamily="34" charset="0"/>
              </a:rPr>
              <a:t>Development</a:t>
            </a:r>
          </a:p>
        </p:txBody>
      </p:sp>
      <p:sp>
        <p:nvSpPr>
          <p:cNvPr id="60" name="Rounded Rectangle 59"/>
          <p:cNvSpPr/>
          <p:nvPr/>
        </p:nvSpPr>
        <p:spPr>
          <a:xfrm>
            <a:off x="7538098" y="2904925"/>
            <a:ext cx="288000" cy="247797"/>
          </a:xfrm>
          <a:prstGeom prst="roundRect">
            <a:avLst>
              <a:gd name="adj" fmla="val 11695"/>
            </a:avLst>
          </a:prstGeom>
          <a:solidFill>
            <a:schemeClr val="accent5">
              <a:lumMod val="75000"/>
            </a:schemeClr>
          </a:solidFill>
          <a:ln>
            <a:noFill/>
          </a:ln>
          <a:effectLst/>
        </p:spPr>
        <p:txBody>
          <a:bodyPr wrap="square" lIns="0" tIns="0" rIns="0" bIns="0" rtlCol="0" anchor="ctr" anchorCtr="0">
            <a:noAutofit/>
          </a:bodyPr>
          <a:lstStyle/>
          <a:p>
            <a:pPr algn="ctr">
              <a:lnSpc>
                <a:spcPct val="80000"/>
              </a:lnSpc>
            </a:pPr>
            <a:r>
              <a:rPr lang="en-US" sz="1050" spc="-20" dirty="0" smtClean="0">
                <a:solidFill>
                  <a:schemeClr val="bg1"/>
                </a:solidFill>
                <a:latin typeface="Calibri" panose="020F0502020204030204" pitchFamily="34" charset="0"/>
                <a:ea typeface="Segoe UI" pitchFamily="34" charset="0"/>
                <a:cs typeface="Segoe UI" pitchFamily="34" charset="0"/>
              </a:rPr>
              <a:t>App</a:t>
            </a:r>
          </a:p>
        </p:txBody>
      </p:sp>
      <p:sp>
        <p:nvSpPr>
          <p:cNvPr id="61" name="Rounded Rectangle 60"/>
          <p:cNvSpPr/>
          <p:nvPr/>
        </p:nvSpPr>
        <p:spPr>
          <a:xfrm>
            <a:off x="8345500" y="3216730"/>
            <a:ext cx="288000" cy="247797"/>
          </a:xfrm>
          <a:prstGeom prst="roundRect">
            <a:avLst>
              <a:gd name="adj" fmla="val 11695"/>
            </a:avLst>
          </a:prstGeom>
          <a:solidFill>
            <a:schemeClr val="accent5">
              <a:lumMod val="75000"/>
            </a:schemeClr>
          </a:solidFill>
          <a:ln>
            <a:noFill/>
          </a:ln>
          <a:effectLst/>
        </p:spPr>
        <p:txBody>
          <a:bodyPr wrap="square" lIns="0" tIns="0" rIns="0" bIns="0" rtlCol="0" anchor="ctr" anchorCtr="0">
            <a:noAutofit/>
          </a:bodyPr>
          <a:lstStyle/>
          <a:p>
            <a:pPr algn="ctr">
              <a:lnSpc>
                <a:spcPct val="80000"/>
              </a:lnSpc>
            </a:pPr>
            <a:r>
              <a:rPr lang="en-US" sz="1050" spc="-20" dirty="0" smtClean="0">
                <a:solidFill>
                  <a:schemeClr val="bg1"/>
                </a:solidFill>
                <a:latin typeface="Calibri" panose="020F0502020204030204" pitchFamily="34" charset="0"/>
                <a:ea typeface="Segoe UI" pitchFamily="34" charset="0"/>
                <a:cs typeface="Segoe UI" pitchFamily="34" charset="0"/>
              </a:rPr>
              <a:t>SW</a:t>
            </a:r>
          </a:p>
        </p:txBody>
      </p:sp>
      <p:sp>
        <p:nvSpPr>
          <p:cNvPr id="68" name="TextBox 67"/>
          <p:cNvSpPr txBox="1"/>
          <p:nvPr/>
        </p:nvSpPr>
        <p:spPr>
          <a:xfrm>
            <a:off x="505089" y="983475"/>
            <a:ext cx="822756" cy="338554"/>
          </a:xfrm>
          <a:prstGeom prst="rect">
            <a:avLst/>
          </a:prstGeom>
          <a:noFill/>
        </p:spPr>
        <p:txBody>
          <a:bodyPr wrap="square" lIns="0" tIns="0" rIns="0" bIns="0" rtlCol="0">
            <a:spAutoFit/>
          </a:bodyPr>
          <a:lstStyle/>
          <a:p>
            <a:pPr algn="ctr"/>
            <a:r>
              <a:rPr lang="en-US" sz="2200" b="1" spc="-100" dirty="0" smtClean="0">
                <a:solidFill>
                  <a:schemeClr val="accent5">
                    <a:lumMod val="50000"/>
                  </a:schemeClr>
                </a:solidFill>
                <a:effectLst>
                  <a:reflection blurRad="12700" stA="30000" endA="300" endPos="45500" dist="25400" dir="5400000" sy="-100000" algn="bl" rotWithShape="0"/>
                </a:effectLst>
                <a:latin typeface="Calibri" panose="020F0502020204030204" pitchFamily="34" charset="0"/>
                <a:cs typeface="Elektra Text Pro"/>
              </a:rPr>
              <a:t>Create</a:t>
            </a:r>
            <a:endParaRPr lang="en-US" sz="2200" b="1" spc="-100" dirty="0">
              <a:solidFill>
                <a:schemeClr val="accent5">
                  <a:lumMod val="50000"/>
                </a:schemeClr>
              </a:solidFill>
              <a:effectLst>
                <a:reflection blurRad="12700" stA="30000" endA="300" endPos="45500" dist="25400" dir="5400000" sy="-100000" algn="bl" rotWithShape="0"/>
              </a:effectLst>
              <a:latin typeface="Calibri" panose="020F0502020204030204" pitchFamily="34" charset="0"/>
              <a:cs typeface="Elektra Text Pro"/>
            </a:endParaRPr>
          </a:p>
        </p:txBody>
      </p:sp>
      <p:sp>
        <p:nvSpPr>
          <p:cNvPr id="69" name="TextBox 68"/>
          <p:cNvSpPr txBox="1"/>
          <p:nvPr/>
        </p:nvSpPr>
        <p:spPr>
          <a:xfrm>
            <a:off x="1720389" y="983475"/>
            <a:ext cx="1166796" cy="338554"/>
          </a:xfrm>
          <a:prstGeom prst="rect">
            <a:avLst/>
          </a:prstGeom>
          <a:noFill/>
        </p:spPr>
        <p:txBody>
          <a:bodyPr wrap="square" lIns="0" tIns="0" rIns="0" bIns="0" rtlCol="0">
            <a:spAutoFit/>
          </a:bodyPr>
          <a:lstStyle/>
          <a:p>
            <a:pPr algn="ctr"/>
            <a:r>
              <a:rPr lang="en-US" sz="2200" b="1" spc="-100" dirty="0" smtClean="0">
                <a:solidFill>
                  <a:schemeClr val="accent5">
                    <a:lumMod val="50000"/>
                  </a:schemeClr>
                </a:solidFill>
                <a:effectLst>
                  <a:reflection blurRad="12700" stA="30000" endA="300" endPos="45500" dist="25400" dir="5400000" sy="-100000" algn="bl" rotWithShape="0"/>
                </a:effectLst>
                <a:latin typeface="Calibri" panose="020F0502020204030204" pitchFamily="34" charset="0"/>
                <a:cs typeface="Elektra Text Pro"/>
              </a:rPr>
              <a:t>Contribute</a:t>
            </a:r>
            <a:endParaRPr lang="en-US" sz="2200" b="1" spc="-100" dirty="0">
              <a:solidFill>
                <a:schemeClr val="accent5">
                  <a:lumMod val="50000"/>
                </a:schemeClr>
              </a:solidFill>
              <a:effectLst>
                <a:reflection blurRad="12700" stA="30000" endA="300" endPos="45500" dist="25400" dir="5400000" sy="-100000" algn="bl" rotWithShape="0"/>
              </a:effectLst>
              <a:latin typeface="Calibri" panose="020F0502020204030204" pitchFamily="34" charset="0"/>
              <a:cs typeface="Elektra Text Pro"/>
            </a:endParaRPr>
          </a:p>
        </p:txBody>
      </p:sp>
      <p:sp>
        <p:nvSpPr>
          <p:cNvPr id="70" name="TextBox 69"/>
          <p:cNvSpPr txBox="1"/>
          <p:nvPr/>
        </p:nvSpPr>
        <p:spPr>
          <a:xfrm>
            <a:off x="3748235" y="983475"/>
            <a:ext cx="1248166" cy="338554"/>
          </a:xfrm>
          <a:prstGeom prst="rect">
            <a:avLst/>
          </a:prstGeom>
          <a:noFill/>
        </p:spPr>
        <p:txBody>
          <a:bodyPr wrap="square" lIns="0" tIns="0" rIns="0" bIns="0" rtlCol="0">
            <a:spAutoFit/>
          </a:bodyPr>
          <a:lstStyle/>
          <a:p>
            <a:pPr algn="ctr"/>
            <a:r>
              <a:rPr lang="en-US" sz="2200" b="1" spc="-100" dirty="0" smtClean="0">
                <a:solidFill>
                  <a:schemeClr val="accent5">
                    <a:lumMod val="50000"/>
                  </a:schemeClr>
                </a:solidFill>
                <a:effectLst>
                  <a:reflection blurRad="12700" stA="30000" endA="300" endPos="45500" dist="25400" dir="5400000" sy="-100000" algn="bl" rotWithShape="0"/>
                </a:effectLst>
                <a:latin typeface="Calibri" panose="020F0502020204030204" pitchFamily="34" charset="0"/>
                <a:cs typeface="Elektra Text Pro"/>
              </a:rPr>
              <a:t>Manage</a:t>
            </a:r>
            <a:endParaRPr lang="en-US" sz="2200" b="1" spc="-100" dirty="0">
              <a:solidFill>
                <a:schemeClr val="accent5">
                  <a:lumMod val="50000"/>
                </a:schemeClr>
              </a:solidFill>
              <a:effectLst>
                <a:reflection blurRad="12700" stA="30000" endA="300" endPos="45500" dist="25400" dir="5400000" sy="-100000" algn="bl" rotWithShape="0"/>
              </a:effectLst>
              <a:latin typeface="Calibri" panose="020F0502020204030204" pitchFamily="34" charset="0"/>
              <a:cs typeface="Elektra Text Pro"/>
            </a:endParaRPr>
          </a:p>
        </p:txBody>
      </p:sp>
      <p:sp>
        <p:nvSpPr>
          <p:cNvPr id="71" name="TextBox 70"/>
          <p:cNvSpPr txBox="1"/>
          <p:nvPr/>
        </p:nvSpPr>
        <p:spPr>
          <a:xfrm>
            <a:off x="6105976" y="983475"/>
            <a:ext cx="838779" cy="338554"/>
          </a:xfrm>
          <a:prstGeom prst="rect">
            <a:avLst/>
          </a:prstGeom>
          <a:noFill/>
        </p:spPr>
        <p:txBody>
          <a:bodyPr wrap="square" lIns="0" tIns="0" rIns="0" bIns="0" rtlCol="0">
            <a:spAutoFit/>
          </a:bodyPr>
          <a:lstStyle/>
          <a:p>
            <a:pPr algn="ctr"/>
            <a:r>
              <a:rPr lang="en-US" sz="2200" b="1" spc="-100" dirty="0" smtClean="0">
                <a:solidFill>
                  <a:schemeClr val="accent5">
                    <a:lumMod val="50000"/>
                  </a:schemeClr>
                </a:solidFill>
                <a:effectLst>
                  <a:reflection blurRad="12700" stA="30000" endA="300" endPos="45500" dist="25400" dir="5400000" sy="-100000" algn="bl" rotWithShape="0"/>
                </a:effectLst>
                <a:latin typeface="Calibri" panose="020F0502020204030204" pitchFamily="34" charset="0"/>
                <a:cs typeface="Elektra Text Pro"/>
              </a:rPr>
              <a:t>Deliver</a:t>
            </a:r>
            <a:endParaRPr lang="en-US" sz="2200" b="1" spc="-100" dirty="0">
              <a:solidFill>
                <a:schemeClr val="accent5">
                  <a:lumMod val="50000"/>
                </a:schemeClr>
              </a:solidFill>
              <a:effectLst>
                <a:reflection blurRad="12700" stA="30000" endA="300" endPos="45500" dist="25400" dir="5400000" sy="-100000" algn="bl" rotWithShape="0"/>
              </a:effectLst>
              <a:latin typeface="Calibri" panose="020F0502020204030204" pitchFamily="34" charset="0"/>
              <a:cs typeface="Elektra Text Pro"/>
            </a:endParaRPr>
          </a:p>
        </p:txBody>
      </p:sp>
      <p:sp>
        <p:nvSpPr>
          <p:cNvPr id="72" name="TextBox 71"/>
          <p:cNvSpPr txBox="1"/>
          <p:nvPr/>
        </p:nvSpPr>
        <p:spPr>
          <a:xfrm>
            <a:off x="7496099" y="983475"/>
            <a:ext cx="1121174" cy="338554"/>
          </a:xfrm>
          <a:prstGeom prst="rect">
            <a:avLst/>
          </a:prstGeom>
          <a:noFill/>
        </p:spPr>
        <p:txBody>
          <a:bodyPr wrap="square" lIns="0" tIns="0" rIns="0" bIns="0" rtlCol="0">
            <a:spAutoFit/>
          </a:bodyPr>
          <a:lstStyle/>
          <a:p>
            <a:pPr algn="ctr"/>
            <a:r>
              <a:rPr lang="en-US" sz="2200" b="1" spc="-100" dirty="0" smtClean="0">
                <a:solidFill>
                  <a:schemeClr val="accent5">
                    <a:lumMod val="50000"/>
                  </a:schemeClr>
                </a:solidFill>
                <a:effectLst>
                  <a:reflection blurRad="12700" stA="30000" endA="300" endPos="45500" dist="25400" dir="5400000" sy="-100000" algn="bl" rotWithShape="0"/>
                </a:effectLst>
                <a:latin typeface="Calibri" panose="020F0502020204030204" pitchFamily="34" charset="0"/>
                <a:cs typeface="Elektra Text Pro"/>
              </a:rPr>
              <a:t>Consume</a:t>
            </a:r>
            <a:endParaRPr lang="en-US" sz="2200" b="1" spc="-100" dirty="0">
              <a:solidFill>
                <a:schemeClr val="accent5">
                  <a:lumMod val="50000"/>
                </a:schemeClr>
              </a:solidFill>
              <a:effectLst>
                <a:reflection blurRad="12700" stA="30000" endA="300" endPos="45500" dist="25400" dir="5400000" sy="-100000" algn="bl" rotWithShape="0"/>
              </a:effectLst>
              <a:latin typeface="Calibri" panose="020F0502020204030204" pitchFamily="34" charset="0"/>
              <a:cs typeface="Elektra Text Pro"/>
            </a:endParaRPr>
          </a:p>
        </p:txBody>
      </p:sp>
      <p:pic>
        <p:nvPicPr>
          <p:cNvPr id="73" name="Picture 7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60203" y="1909186"/>
            <a:ext cx="314803" cy="179416"/>
          </a:xfrm>
          <a:prstGeom prst="rect">
            <a:avLst/>
          </a:prstGeom>
        </p:spPr>
      </p:pic>
      <p:pic>
        <p:nvPicPr>
          <p:cNvPr id="74" name="Picture 7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8899" y="1900444"/>
            <a:ext cx="165291" cy="184538"/>
          </a:xfrm>
          <a:prstGeom prst="rect">
            <a:avLst/>
          </a:prstGeom>
        </p:spPr>
      </p:pic>
      <p:pic>
        <p:nvPicPr>
          <p:cNvPr id="75" name="Picture 7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129872" y="1831612"/>
            <a:ext cx="307522" cy="192062"/>
          </a:xfrm>
          <a:prstGeom prst="rect">
            <a:avLst/>
          </a:prstGeom>
        </p:spPr>
      </p:pic>
      <p:pic>
        <p:nvPicPr>
          <p:cNvPr id="76" name="Picture 7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3142" y="2542443"/>
            <a:ext cx="288925" cy="184685"/>
          </a:xfrm>
          <a:prstGeom prst="rect">
            <a:avLst/>
          </a:prstGeom>
        </p:spPr>
      </p:pic>
      <p:pic>
        <p:nvPicPr>
          <p:cNvPr id="77" name="Picture 7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94544" y="2543521"/>
            <a:ext cx="254000" cy="182528"/>
          </a:xfrm>
          <a:prstGeom prst="rect">
            <a:avLst/>
          </a:prstGeom>
        </p:spPr>
      </p:pic>
      <p:pic>
        <p:nvPicPr>
          <p:cNvPr id="78" name="Picture 77"/>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3584527" y="1903044"/>
            <a:ext cx="206156" cy="234950"/>
          </a:xfrm>
          <a:prstGeom prst="rect">
            <a:avLst/>
          </a:prstGeom>
        </p:spPr>
      </p:pic>
      <p:pic>
        <p:nvPicPr>
          <p:cNvPr id="80" name="Picture 79"/>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196095" y="3259185"/>
            <a:ext cx="241300" cy="192809"/>
          </a:xfrm>
          <a:prstGeom prst="rect">
            <a:avLst/>
          </a:prstGeom>
        </p:spPr>
      </p:pic>
      <p:pic>
        <p:nvPicPr>
          <p:cNvPr id="82" name="Picture 81"/>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601397" y="3220692"/>
            <a:ext cx="232414" cy="161528"/>
          </a:xfrm>
          <a:prstGeom prst="rect">
            <a:avLst/>
          </a:prstGeom>
        </p:spPr>
      </p:pic>
      <p:pic>
        <p:nvPicPr>
          <p:cNvPr id="83" name="Picture 82"/>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40582" y="3208414"/>
            <a:ext cx="161925" cy="199822"/>
          </a:xfrm>
          <a:prstGeom prst="rect">
            <a:avLst/>
          </a:prstGeom>
        </p:spPr>
      </p:pic>
      <p:pic>
        <p:nvPicPr>
          <p:cNvPr id="87" name="Picture 86"/>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626502" y="2517176"/>
            <a:ext cx="215900" cy="182946"/>
          </a:xfrm>
          <a:prstGeom prst="rect">
            <a:avLst/>
          </a:prstGeom>
        </p:spPr>
      </p:pic>
      <p:pic>
        <p:nvPicPr>
          <p:cNvPr id="88" name="Picture 87"/>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4820649" y="2517017"/>
            <a:ext cx="254977" cy="183264"/>
          </a:xfrm>
          <a:prstGeom prst="rect">
            <a:avLst/>
          </a:prstGeom>
        </p:spPr>
      </p:pic>
      <p:pic>
        <p:nvPicPr>
          <p:cNvPr id="92" name="Picture 91"/>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rot="16200000">
            <a:off x="5213702" y="3839515"/>
            <a:ext cx="248093" cy="285750"/>
          </a:xfrm>
          <a:prstGeom prst="rect">
            <a:avLst/>
          </a:prstGeom>
        </p:spPr>
      </p:pic>
      <p:pic>
        <p:nvPicPr>
          <p:cNvPr id="94" name="Picture 93"/>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4131447" y="3917527"/>
            <a:ext cx="199731" cy="247181"/>
          </a:xfrm>
          <a:prstGeom prst="rect">
            <a:avLst/>
          </a:prstGeom>
        </p:spPr>
      </p:pic>
      <p:pic>
        <p:nvPicPr>
          <p:cNvPr id="95" name="Picture 94"/>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3461426" y="3393204"/>
            <a:ext cx="244474" cy="241243"/>
          </a:xfrm>
          <a:prstGeom prst="rect">
            <a:avLst/>
          </a:prstGeom>
        </p:spPr>
      </p:pic>
      <p:pic>
        <p:nvPicPr>
          <p:cNvPr id="97" name="Picture 96"/>
          <p:cNvPicPr>
            <a:picLocks noChangeAspect="1"/>
          </p:cNvPicPr>
          <p:nvPr/>
        </p:nvPicPr>
        <p:blipFill>
          <a:blip r:embed="rId18">
            <a:extLst>
              <a:ext uri="{28A0092B-C50C-407E-A947-70E740481C1C}">
                <a14:useLocalDpi xmlns:a14="http://schemas.microsoft.com/office/drawing/2010/main"/>
              </a:ext>
            </a:extLst>
          </a:blip>
          <a:stretch>
            <a:fillRect/>
          </a:stretch>
        </p:blipFill>
        <p:spPr>
          <a:xfrm>
            <a:off x="6648161" y="1574016"/>
            <a:ext cx="241172" cy="200025"/>
          </a:xfrm>
          <a:prstGeom prst="rect">
            <a:avLst/>
          </a:prstGeom>
        </p:spPr>
      </p:pic>
      <p:pic>
        <p:nvPicPr>
          <p:cNvPr id="99" name="Picture 98"/>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7592356" y="1852901"/>
            <a:ext cx="218833" cy="174625"/>
          </a:xfrm>
          <a:prstGeom prst="rect">
            <a:avLst/>
          </a:prstGeom>
        </p:spPr>
      </p:pic>
      <p:pic>
        <p:nvPicPr>
          <p:cNvPr id="100" name="Picture 99"/>
          <p:cNvPicPr>
            <a:picLocks noChangeAspect="1"/>
          </p:cNvPicPr>
          <p:nvPr/>
        </p:nvPicPr>
        <p:blipFill>
          <a:blip r:embed="rId20">
            <a:extLst>
              <a:ext uri="{28A0092B-C50C-407E-A947-70E740481C1C}">
                <a14:useLocalDpi xmlns:a14="http://schemas.microsoft.com/office/drawing/2010/main"/>
              </a:ext>
            </a:extLst>
          </a:blip>
          <a:stretch>
            <a:fillRect/>
          </a:stretch>
        </p:blipFill>
        <p:spPr>
          <a:xfrm>
            <a:off x="8275179" y="1838937"/>
            <a:ext cx="241905" cy="202552"/>
          </a:xfrm>
          <a:prstGeom prst="rect">
            <a:avLst/>
          </a:prstGeom>
        </p:spPr>
      </p:pic>
      <p:pic>
        <p:nvPicPr>
          <p:cNvPr id="101" name="Picture 100"/>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7641915" y="2179797"/>
            <a:ext cx="119715" cy="221996"/>
          </a:xfrm>
          <a:prstGeom prst="rect">
            <a:avLst/>
          </a:prstGeom>
        </p:spPr>
      </p:pic>
      <p:pic>
        <p:nvPicPr>
          <p:cNvPr id="102" name="Picture 101"/>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8279288" y="2178083"/>
            <a:ext cx="233686" cy="225425"/>
          </a:xfrm>
          <a:prstGeom prst="rect">
            <a:avLst/>
          </a:prstGeom>
        </p:spPr>
      </p:pic>
      <p:pic>
        <p:nvPicPr>
          <p:cNvPr id="104" name="Picture 103"/>
          <p:cNvPicPr>
            <a:picLocks noChangeAspect="1"/>
          </p:cNvPicPr>
          <p:nvPr/>
        </p:nvPicPr>
        <p:blipFill>
          <a:blip r:embed="rId23">
            <a:extLst>
              <a:ext uri="{28A0092B-C50C-407E-A947-70E740481C1C}">
                <a14:useLocalDpi xmlns:a14="http://schemas.microsoft.com/office/drawing/2010/main"/>
              </a:ext>
            </a:extLst>
          </a:blip>
          <a:stretch>
            <a:fillRect/>
          </a:stretch>
        </p:blipFill>
        <p:spPr>
          <a:xfrm>
            <a:off x="8236751" y="2622866"/>
            <a:ext cx="318760" cy="73025"/>
          </a:xfrm>
          <a:prstGeom prst="rect">
            <a:avLst/>
          </a:prstGeom>
        </p:spPr>
      </p:pic>
      <p:pic>
        <p:nvPicPr>
          <p:cNvPr id="105" name="Picture 104"/>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7605854" y="2570752"/>
            <a:ext cx="191837" cy="177253"/>
          </a:xfrm>
          <a:prstGeom prst="rect">
            <a:avLst/>
          </a:prstGeom>
        </p:spPr>
      </p:pic>
      <p:pic>
        <p:nvPicPr>
          <p:cNvPr id="106" name="Picture 105"/>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7963322" y="2203483"/>
            <a:ext cx="154730" cy="174625"/>
          </a:xfrm>
          <a:prstGeom prst="rect">
            <a:avLst/>
          </a:prstGeom>
        </p:spPr>
      </p:pic>
      <p:pic>
        <p:nvPicPr>
          <p:cNvPr id="107" name="Picture 106"/>
          <p:cNvPicPr>
            <a:picLocks noChangeAspect="1"/>
          </p:cNvPicPr>
          <p:nvPr/>
        </p:nvPicPr>
        <p:blipFill>
          <a:blip r:embed="rId26">
            <a:extLst>
              <a:ext uri="{28A0092B-C50C-407E-A947-70E740481C1C}">
                <a14:useLocalDpi xmlns:a14="http://schemas.microsoft.com/office/drawing/2010/main"/>
              </a:ext>
            </a:extLst>
          </a:blip>
          <a:stretch>
            <a:fillRect/>
          </a:stretch>
        </p:blipFill>
        <p:spPr>
          <a:xfrm>
            <a:off x="7953999" y="2574305"/>
            <a:ext cx="173377" cy="170147"/>
          </a:xfrm>
          <a:prstGeom prst="rect">
            <a:avLst/>
          </a:prstGeom>
        </p:spPr>
      </p:pic>
      <p:pic>
        <p:nvPicPr>
          <p:cNvPr id="108" name="Picture 107"/>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7954962" y="1853905"/>
            <a:ext cx="171450" cy="172616"/>
          </a:xfrm>
          <a:prstGeom prst="rect">
            <a:avLst/>
          </a:prstGeom>
        </p:spPr>
      </p:pic>
      <p:sp>
        <p:nvSpPr>
          <p:cNvPr id="113" name="Rectangle 112"/>
          <p:cNvSpPr/>
          <p:nvPr/>
        </p:nvSpPr>
        <p:spPr>
          <a:xfrm>
            <a:off x="2092580" y="1539757"/>
            <a:ext cx="483274" cy="246221"/>
          </a:xfrm>
          <a:prstGeom prst="rect">
            <a:avLst/>
          </a:prstGeom>
        </p:spPr>
        <p:txBody>
          <a:bodyPr wrap="none" lIns="0" tIns="0" rIns="0" bIns="0">
            <a:spAutoFit/>
          </a:bodyPr>
          <a:lstStyle/>
          <a:p>
            <a:pPr algn="ctr"/>
            <a:r>
              <a:rPr lang="en-US" sz="1600" b="1" i="1" spc="-50" dirty="0" smtClean="0">
                <a:solidFill>
                  <a:schemeClr val="tx1">
                    <a:lumMod val="65000"/>
                    <a:lumOff val="35000"/>
                  </a:schemeClr>
                </a:solidFill>
                <a:latin typeface="Calibri" panose="020F0502020204030204" pitchFamily="34" charset="0"/>
                <a:cs typeface="Elektra Text Pro"/>
              </a:rPr>
              <a:t>Ingest</a:t>
            </a:r>
            <a:endParaRPr lang="en-US" sz="1600" b="1" i="1" spc="-50" dirty="0">
              <a:solidFill>
                <a:schemeClr val="tx1">
                  <a:lumMod val="65000"/>
                  <a:lumOff val="35000"/>
                </a:schemeClr>
              </a:solidFill>
              <a:latin typeface="Calibri" panose="020F0502020204030204" pitchFamily="34" charset="0"/>
            </a:endParaRPr>
          </a:p>
        </p:txBody>
      </p:sp>
      <p:sp>
        <p:nvSpPr>
          <p:cNvPr id="114" name="Rectangle 113"/>
          <p:cNvSpPr/>
          <p:nvPr/>
        </p:nvSpPr>
        <p:spPr>
          <a:xfrm>
            <a:off x="743586" y="1539757"/>
            <a:ext cx="307778" cy="246221"/>
          </a:xfrm>
          <a:prstGeom prst="rect">
            <a:avLst/>
          </a:prstGeom>
        </p:spPr>
        <p:txBody>
          <a:bodyPr wrap="none" lIns="0" tIns="0" rIns="0" bIns="0">
            <a:spAutoFit/>
          </a:bodyPr>
          <a:lstStyle/>
          <a:p>
            <a:pPr algn="ctr"/>
            <a:r>
              <a:rPr lang="en-US" sz="1600" b="1" i="1" spc="-50" dirty="0" smtClean="0">
                <a:solidFill>
                  <a:schemeClr val="tx1">
                    <a:lumMod val="65000"/>
                    <a:lumOff val="35000"/>
                  </a:schemeClr>
                </a:solidFill>
                <a:latin typeface="Calibri" panose="020F0502020204030204" pitchFamily="34" charset="0"/>
                <a:cs typeface="Elektra Text Pro"/>
              </a:rPr>
              <a:t>Live</a:t>
            </a:r>
            <a:endParaRPr lang="en-US" sz="1600" b="1" i="1" spc="-50" dirty="0">
              <a:solidFill>
                <a:schemeClr val="tx1">
                  <a:lumMod val="65000"/>
                  <a:lumOff val="35000"/>
                </a:schemeClr>
              </a:solidFill>
              <a:latin typeface="Calibri" panose="020F0502020204030204" pitchFamily="34" charset="0"/>
            </a:endParaRPr>
          </a:p>
        </p:txBody>
      </p:sp>
      <p:sp>
        <p:nvSpPr>
          <p:cNvPr id="115" name="Rectangle 114"/>
          <p:cNvSpPr/>
          <p:nvPr/>
        </p:nvSpPr>
        <p:spPr>
          <a:xfrm>
            <a:off x="611339" y="2230839"/>
            <a:ext cx="572273" cy="246221"/>
          </a:xfrm>
          <a:prstGeom prst="rect">
            <a:avLst/>
          </a:prstGeom>
        </p:spPr>
        <p:txBody>
          <a:bodyPr wrap="none" lIns="0" tIns="0" rIns="0" bIns="0">
            <a:spAutoFit/>
          </a:bodyPr>
          <a:lstStyle/>
          <a:p>
            <a:pPr algn="ctr"/>
            <a:r>
              <a:rPr lang="en-US" sz="1600" b="1" i="1" spc="-50" dirty="0" smtClean="0">
                <a:solidFill>
                  <a:schemeClr val="tx1">
                    <a:lumMod val="65000"/>
                    <a:lumOff val="35000"/>
                  </a:schemeClr>
                </a:solidFill>
                <a:latin typeface="Calibri" panose="020F0502020204030204" pitchFamily="34" charset="0"/>
                <a:cs typeface="Elektra Text Pro"/>
              </a:rPr>
              <a:t>Analog</a:t>
            </a:r>
            <a:endParaRPr lang="en-US" sz="1600" b="1" i="1" spc="-50" dirty="0">
              <a:solidFill>
                <a:schemeClr val="tx1">
                  <a:lumMod val="65000"/>
                  <a:lumOff val="35000"/>
                </a:schemeClr>
              </a:solidFill>
              <a:latin typeface="Calibri" panose="020F0502020204030204" pitchFamily="34" charset="0"/>
            </a:endParaRPr>
          </a:p>
        </p:txBody>
      </p:sp>
      <p:sp>
        <p:nvSpPr>
          <p:cNvPr id="116" name="Rectangle 115"/>
          <p:cNvSpPr/>
          <p:nvPr/>
        </p:nvSpPr>
        <p:spPr>
          <a:xfrm>
            <a:off x="637405" y="2894238"/>
            <a:ext cx="520142" cy="246221"/>
          </a:xfrm>
          <a:prstGeom prst="rect">
            <a:avLst/>
          </a:prstGeom>
        </p:spPr>
        <p:txBody>
          <a:bodyPr wrap="none" lIns="0" tIns="0" rIns="0" bIns="0">
            <a:spAutoFit/>
          </a:bodyPr>
          <a:lstStyle/>
          <a:p>
            <a:pPr algn="ctr"/>
            <a:r>
              <a:rPr lang="en-US" sz="1600" b="1" i="1" spc="-50" dirty="0" smtClean="0">
                <a:solidFill>
                  <a:schemeClr val="tx1">
                    <a:lumMod val="65000"/>
                    <a:lumOff val="35000"/>
                  </a:schemeClr>
                </a:solidFill>
                <a:latin typeface="Calibri" panose="020F0502020204030204" pitchFamily="34" charset="0"/>
                <a:cs typeface="Elektra Text Pro"/>
              </a:rPr>
              <a:t>Digital</a:t>
            </a:r>
            <a:endParaRPr lang="en-US" sz="1600" b="1" i="1" spc="-50" dirty="0">
              <a:solidFill>
                <a:schemeClr val="tx1">
                  <a:lumMod val="65000"/>
                  <a:lumOff val="35000"/>
                </a:schemeClr>
              </a:solidFill>
              <a:latin typeface="Calibri" panose="020F0502020204030204" pitchFamily="34" charset="0"/>
            </a:endParaRPr>
          </a:p>
        </p:txBody>
      </p:sp>
      <p:sp>
        <p:nvSpPr>
          <p:cNvPr id="117" name="Rectangle 116"/>
          <p:cNvSpPr/>
          <p:nvPr/>
        </p:nvSpPr>
        <p:spPr>
          <a:xfrm>
            <a:off x="1929972" y="2960747"/>
            <a:ext cx="808491" cy="246221"/>
          </a:xfrm>
          <a:prstGeom prst="rect">
            <a:avLst/>
          </a:prstGeom>
        </p:spPr>
        <p:txBody>
          <a:bodyPr wrap="none" lIns="0" tIns="0" rIns="0" bIns="0">
            <a:spAutoFit/>
          </a:bodyPr>
          <a:lstStyle/>
          <a:p>
            <a:pPr algn="ctr"/>
            <a:r>
              <a:rPr lang="en-US" sz="1600" b="1" i="1" spc="-50" dirty="0" smtClean="0">
                <a:solidFill>
                  <a:schemeClr val="tx1">
                    <a:lumMod val="65000"/>
                    <a:lumOff val="35000"/>
                  </a:schemeClr>
                </a:solidFill>
                <a:latin typeface="Calibri" panose="020F0502020204030204" pitchFamily="34" charset="0"/>
                <a:cs typeface="Elektra Text Pro"/>
              </a:rPr>
              <a:t>Transcode</a:t>
            </a:r>
            <a:endParaRPr lang="en-US" sz="1600" b="1" i="1" spc="-50" dirty="0">
              <a:solidFill>
                <a:schemeClr val="tx1">
                  <a:lumMod val="65000"/>
                  <a:lumOff val="35000"/>
                </a:schemeClr>
              </a:solidFill>
              <a:latin typeface="Calibri" panose="020F0502020204030204" pitchFamily="34" charset="0"/>
            </a:endParaRPr>
          </a:p>
        </p:txBody>
      </p:sp>
      <p:sp>
        <p:nvSpPr>
          <p:cNvPr id="118" name="Rounded Rectangle 117"/>
          <p:cNvSpPr/>
          <p:nvPr/>
        </p:nvSpPr>
        <p:spPr>
          <a:xfrm>
            <a:off x="2000630" y="2482656"/>
            <a:ext cx="648000" cy="247797"/>
          </a:xfrm>
          <a:prstGeom prst="roundRect">
            <a:avLst>
              <a:gd name="adj" fmla="val 11695"/>
            </a:avLst>
          </a:prstGeom>
          <a:solidFill>
            <a:schemeClr val="accent5"/>
          </a:solidFill>
          <a:ln>
            <a:noFill/>
          </a:ln>
          <a:effectLst/>
        </p:spPr>
        <p:txBody>
          <a:bodyPr wrap="square" lIns="0" tIns="0" rIns="0" bIns="0" rtlCol="0" anchor="ctr" anchorCtr="0">
            <a:noAutofit/>
          </a:bodyPr>
          <a:lstStyle/>
          <a:p>
            <a:pPr algn="ctr">
              <a:lnSpc>
                <a:spcPct val="80000"/>
              </a:lnSpc>
            </a:pPr>
            <a:r>
              <a:rPr lang="en-US" sz="1050" spc="-20" dirty="0" smtClean="0">
                <a:solidFill>
                  <a:schemeClr val="bg1"/>
                </a:solidFill>
                <a:latin typeface="Calibri" panose="020F0502020204030204" pitchFamily="34" charset="0"/>
                <a:ea typeface="Segoe UI" pitchFamily="34" charset="0"/>
                <a:cs typeface="Segoe UI" pitchFamily="34" charset="0"/>
              </a:rPr>
              <a:t>Process</a:t>
            </a:r>
          </a:p>
        </p:txBody>
      </p:sp>
      <p:sp>
        <p:nvSpPr>
          <p:cNvPr id="119" name="Rounded Rectangle 118"/>
          <p:cNvSpPr/>
          <p:nvPr/>
        </p:nvSpPr>
        <p:spPr>
          <a:xfrm>
            <a:off x="2000631" y="3582842"/>
            <a:ext cx="288000" cy="247797"/>
          </a:xfrm>
          <a:prstGeom prst="roundRect">
            <a:avLst>
              <a:gd name="adj" fmla="val 11695"/>
            </a:avLst>
          </a:prstGeom>
          <a:solidFill>
            <a:schemeClr val="accent5">
              <a:lumMod val="75000"/>
            </a:schemeClr>
          </a:solidFill>
          <a:ln>
            <a:noFill/>
          </a:ln>
          <a:effectLst/>
        </p:spPr>
        <p:txBody>
          <a:bodyPr wrap="square" lIns="0" tIns="0" rIns="0" bIns="0" rtlCol="0" anchor="ctr" anchorCtr="0">
            <a:noAutofit/>
          </a:bodyPr>
          <a:lstStyle/>
          <a:p>
            <a:pPr algn="ctr">
              <a:lnSpc>
                <a:spcPct val="80000"/>
              </a:lnSpc>
            </a:pPr>
            <a:r>
              <a:rPr lang="en-US" sz="1050" spc="-20" dirty="0" smtClean="0">
                <a:solidFill>
                  <a:schemeClr val="bg1"/>
                </a:solidFill>
                <a:latin typeface="Calibri" panose="020F0502020204030204" pitchFamily="34" charset="0"/>
                <a:ea typeface="Segoe UI" pitchFamily="34" charset="0"/>
                <a:cs typeface="Segoe UI" pitchFamily="34" charset="0"/>
              </a:rPr>
              <a:t>HW</a:t>
            </a:r>
          </a:p>
        </p:txBody>
      </p:sp>
      <p:sp>
        <p:nvSpPr>
          <p:cNvPr id="120" name="Rounded Rectangle 119"/>
          <p:cNvSpPr/>
          <p:nvPr/>
        </p:nvSpPr>
        <p:spPr>
          <a:xfrm>
            <a:off x="2354524" y="3582842"/>
            <a:ext cx="288000" cy="247797"/>
          </a:xfrm>
          <a:prstGeom prst="roundRect">
            <a:avLst>
              <a:gd name="adj" fmla="val 11695"/>
            </a:avLst>
          </a:prstGeom>
          <a:solidFill>
            <a:schemeClr val="accent5">
              <a:lumMod val="75000"/>
            </a:schemeClr>
          </a:solidFill>
          <a:ln>
            <a:noFill/>
          </a:ln>
          <a:effectLst/>
        </p:spPr>
        <p:txBody>
          <a:bodyPr wrap="square" lIns="0" tIns="0" rIns="0" bIns="0" rtlCol="0" anchor="ctr" anchorCtr="0">
            <a:noAutofit/>
          </a:bodyPr>
          <a:lstStyle/>
          <a:p>
            <a:pPr algn="ctr">
              <a:lnSpc>
                <a:spcPct val="80000"/>
              </a:lnSpc>
            </a:pPr>
            <a:r>
              <a:rPr lang="en-US" sz="1050" spc="-20" dirty="0" smtClean="0">
                <a:solidFill>
                  <a:schemeClr val="bg1"/>
                </a:solidFill>
                <a:latin typeface="Calibri" panose="020F0502020204030204" pitchFamily="34" charset="0"/>
                <a:ea typeface="Segoe UI" pitchFamily="34" charset="0"/>
                <a:cs typeface="Segoe UI" pitchFamily="34" charset="0"/>
              </a:rPr>
              <a:t>SW</a:t>
            </a:r>
          </a:p>
        </p:txBody>
      </p:sp>
      <p:sp>
        <p:nvSpPr>
          <p:cNvPr id="121" name="Rounded Rectangle 120"/>
          <p:cNvSpPr/>
          <p:nvPr/>
        </p:nvSpPr>
        <p:spPr>
          <a:xfrm>
            <a:off x="2000630" y="3896418"/>
            <a:ext cx="648000" cy="247797"/>
          </a:xfrm>
          <a:prstGeom prst="roundRect">
            <a:avLst>
              <a:gd name="adj" fmla="val 11695"/>
            </a:avLst>
          </a:prstGeom>
          <a:solidFill>
            <a:schemeClr val="accent5"/>
          </a:solidFill>
          <a:ln>
            <a:noFill/>
          </a:ln>
          <a:effectLst/>
        </p:spPr>
        <p:txBody>
          <a:bodyPr wrap="square" lIns="0" tIns="0" rIns="0" bIns="0" rtlCol="0" anchor="ctr" anchorCtr="0">
            <a:noAutofit/>
          </a:bodyPr>
          <a:lstStyle/>
          <a:p>
            <a:pPr algn="ctr">
              <a:lnSpc>
                <a:spcPct val="80000"/>
              </a:lnSpc>
            </a:pPr>
            <a:r>
              <a:rPr lang="en-US" sz="1050" spc="-20" dirty="0" smtClean="0">
                <a:solidFill>
                  <a:schemeClr val="bg1"/>
                </a:solidFill>
                <a:latin typeface="Calibri" panose="020F0502020204030204" pitchFamily="34" charset="0"/>
                <a:ea typeface="Segoe UI" pitchFamily="34" charset="0"/>
                <a:cs typeface="Segoe UI" pitchFamily="34" charset="0"/>
              </a:rPr>
              <a:t>Process</a:t>
            </a:r>
          </a:p>
        </p:txBody>
      </p:sp>
      <p:sp>
        <p:nvSpPr>
          <p:cNvPr id="122" name="Rectangle 121"/>
          <p:cNvSpPr/>
          <p:nvPr/>
        </p:nvSpPr>
        <p:spPr>
          <a:xfrm>
            <a:off x="3248382" y="1539757"/>
            <a:ext cx="878447" cy="246221"/>
          </a:xfrm>
          <a:prstGeom prst="rect">
            <a:avLst/>
          </a:prstGeom>
        </p:spPr>
        <p:txBody>
          <a:bodyPr wrap="none" lIns="0" tIns="0" rIns="0" bIns="0">
            <a:spAutoFit/>
          </a:bodyPr>
          <a:lstStyle/>
          <a:p>
            <a:pPr algn="ctr"/>
            <a:r>
              <a:rPr lang="en-US" sz="1600" b="1" i="1" spc="-50" dirty="0" smtClean="0">
                <a:solidFill>
                  <a:schemeClr val="tx1">
                    <a:lumMod val="65000"/>
                    <a:lumOff val="35000"/>
                  </a:schemeClr>
                </a:solidFill>
                <a:latin typeface="Calibri" panose="020F0502020204030204" pitchFamily="34" charset="0"/>
                <a:cs typeface="Elektra Text Pro"/>
              </a:rPr>
              <a:t>Dashboard</a:t>
            </a:r>
            <a:endParaRPr lang="en-US" sz="1600" b="1" i="1" spc="-50" dirty="0">
              <a:solidFill>
                <a:schemeClr val="tx1">
                  <a:lumMod val="65000"/>
                  <a:lumOff val="35000"/>
                </a:schemeClr>
              </a:solidFill>
              <a:latin typeface="Calibri" panose="020F0502020204030204" pitchFamily="34" charset="0"/>
            </a:endParaRPr>
          </a:p>
        </p:txBody>
      </p:sp>
      <p:sp>
        <p:nvSpPr>
          <p:cNvPr id="123" name="Rectangle 122"/>
          <p:cNvSpPr/>
          <p:nvPr/>
        </p:nvSpPr>
        <p:spPr>
          <a:xfrm rot="16200000">
            <a:off x="3214740" y="2485539"/>
            <a:ext cx="381516" cy="246221"/>
          </a:xfrm>
          <a:prstGeom prst="rect">
            <a:avLst/>
          </a:prstGeom>
        </p:spPr>
        <p:txBody>
          <a:bodyPr wrap="none" lIns="0" tIns="0" rIns="0" bIns="0">
            <a:spAutoFit/>
          </a:bodyPr>
          <a:lstStyle/>
          <a:p>
            <a:pPr algn="ctr"/>
            <a:r>
              <a:rPr lang="en-US" sz="1600" b="1" i="1" spc="-50" dirty="0" smtClean="0">
                <a:solidFill>
                  <a:schemeClr val="tx1">
                    <a:lumMod val="65000"/>
                    <a:lumOff val="35000"/>
                  </a:schemeClr>
                </a:solidFill>
                <a:latin typeface="Calibri" panose="020F0502020204030204" pitchFamily="34" charset="0"/>
                <a:cs typeface="Elektra Text Pro"/>
              </a:rPr>
              <a:t>CRM</a:t>
            </a:r>
            <a:endParaRPr lang="en-US" sz="1600" b="1" i="1" spc="-50" dirty="0">
              <a:solidFill>
                <a:schemeClr val="tx1">
                  <a:lumMod val="65000"/>
                  <a:lumOff val="35000"/>
                </a:schemeClr>
              </a:solidFill>
              <a:latin typeface="Calibri" panose="020F0502020204030204" pitchFamily="34" charset="0"/>
            </a:endParaRPr>
          </a:p>
        </p:txBody>
      </p:sp>
      <p:sp>
        <p:nvSpPr>
          <p:cNvPr id="124" name="Rectangle 123"/>
          <p:cNvSpPr/>
          <p:nvPr/>
        </p:nvSpPr>
        <p:spPr>
          <a:xfrm rot="16200000">
            <a:off x="4366851" y="2485539"/>
            <a:ext cx="464872" cy="246221"/>
          </a:xfrm>
          <a:prstGeom prst="rect">
            <a:avLst/>
          </a:prstGeom>
        </p:spPr>
        <p:txBody>
          <a:bodyPr wrap="none" lIns="0" tIns="0" rIns="0" bIns="0">
            <a:spAutoFit/>
          </a:bodyPr>
          <a:lstStyle/>
          <a:p>
            <a:pPr algn="ctr"/>
            <a:r>
              <a:rPr lang="en-US" sz="1600" b="1" i="1" spc="-50" dirty="0" smtClean="0">
                <a:solidFill>
                  <a:schemeClr val="tx1">
                    <a:lumMod val="65000"/>
                    <a:lumOff val="35000"/>
                  </a:schemeClr>
                </a:solidFill>
                <a:latin typeface="Calibri" panose="020F0502020204030204" pitchFamily="34" charset="0"/>
                <a:cs typeface="Elektra Text Pro"/>
              </a:rPr>
              <a:t>MAM</a:t>
            </a:r>
            <a:endParaRPr lang="en-US" sz="1600" b="1" i="1" spc="-50" dirty="0">
              <a:solidFill>
                <a:schemeClr val="tx1">
                  <a:lumMod val="65000"/>
                  <a:lumOff val="35000"/>
                </a:schemeClr>
              </a:solidFill>
              <a:latin typeface="Calibri" panose="020F0502020204030204" pitchFamily="34" charset="0"/>
            </a:endParaRPr>
          </a:p>
        </p:txBody>
      </p:sp>
      <p:sp>
        <p:nvSpPr>
          <p:cNvPr id="127" name="Rounded Rectangle 126"/>
          <p:cNvSpPr/>
          <p:nvPr/>
        </p:nvSpPr>
        <p:spPr>
          <a:xfrm>
            <a:off x="3991003" y="2484751"/>
            <a:ext cx="288000" cy="247797"/>
          </a:xfrm>
          <a:prstGeom prst="roundRect">
            <a:avLst>
              <a:gd name="adj" fmla="val 11695"/>
            </a:avLst>
          </a:prstGeom>
          <a:solidFill>
            <a:schemeClr val="accent5">
              <a:lumMod val="75000"/>
            </a:schemeClr>
          </a:solidFill>
          <a:ln>
            <a:noFill/>
          </a:ln>
          <a:effectLst/>
        </p:spPr>
        <p:txBody>
          <a:bodyPr wrap="square" lIns="0" tIns="0" rIns="0" bIns="0" rtlCol="0" anchor="ctr" anchorCtr="0">
            <a:noAutofit/>
          </a:bodyPr>
          <a:lstStyle/>
          <a:p>
            <a:pPr algn="ctr">
              <a:lnSpc>
                <a:spcPct val="80000"/>
              </a:lnSpc>
            </a:pPr>
            <a:r>
              <a:rPr lang="en-US" sz="1050" spc="-20" dirty="0" smtClean="0">
                <a:solidFill>
                  <a:schemeClr val="bg1"/>
                </a:solidFill>
                <a:latin typeface="Calibri" panose="020F0502020204030204" pitchFamily="34" charset="0"/>
                <a:ea typeface="Segoe UI" pitchFamily="34" charset="0"/>
                <a:cs typeface="Segoe UI" pitchFamily="34" charset="0"/>
              </a:rPr>
              <a:t>HW</a:t>
            </a:r>
          </a:p>
        </p:txBody>
      </p:sp>
      <p:sp>
        <p:nvSpPr>
          <p:cNvPr id="132" name="Rounded Rectangle 131"/>
          <p:cNvSpPr/>
          <p:nvPr/>
        </p:nvSpPr>
        <p:spPr>
          <a:xfrm>
            <a:off x="5172135" y="2484751"/>
            <a:ext cx="288000" cy="247797"/>
          </a:xfrm>
          <a:prstGeom prst="roundRect">
            <a:avLst>
              <a:gd name="adj" fmla="val 11695"/>
            </a:avLst>
          </a:prstGeom>
          <a:solidFill>
            <a:schemeClr val="accent5">
              <a:lumMod val="75000"/>
            </a:schemeClr>
          </a:solidFill>
          <a:ln>
            <a:noFill/>
          </a:ln>
          <a:effectLst/>
        </p:spPr>
        <p:txBody>
          <a:bodyPr wrap="square" lIns="0" tIns="0" rIns="0" bIns="0" rtlCol="0" anchor="ctr" anchorCtr="0">
            <a:noAutofit/>
          </a:bodyPr>
          <a:lstStyle/>
          <a:p>
            <a:pPr algn="ctr">
              <a:lnSpc>
                <a:spcPct val="80000"/>
              </a:lnSpc>
            </a:pPr>
            <a:r>
              <a:rPr lang="en-US" sz="1050" spc="-20" dirty="0" smtClean="0">
                <a:solidFill>
                  <a:schemeClr val="bg1"/>
                </a:solidFill>
                <a:latin typeface="Calibri" panose="020F0502020204030204" pitchFamily="34" charset="0"/>
                <a:ea typeface="Segoe UI" pitchFamily="34" charset="0"/>
                <a:cs typeface="Segoe UI" pitchFamily="34" charset="0"/>
              </a:rPr>
              <a:t>HW</a:t>
            </a:r>
          </a:p>
        </p:txBody>
      </p:sp>
      <p:sp>
        <p:nvSpPr>
          <p:cNvPr id="134" name="Rectangle 133"/>
          <p:cNvSpPr/>
          <p:nvPr/>
        </p:nvSpPr>
        <p:spPr>
          <a:xfrm rot="16200000">
            <a:off x="4529889" y="3493676"/>
            <a:ext cx="996940" cy="246221"/>
          </a:xfrm>
          <a:prstGeom prst="rect">
            <a:avLst/>
          </a:prstGeom>
        </p:spPr>
        <p:txBody>
          <a:bodyPr wrap="none" lIns="0" tIns="0" rIns="0" bIns="0">
            <a:spAutoFit/>
          </a:bodyPr>
          <a:lstStyle/>
          <a:p>
            <a:pPr algn="ctr"/>
            <a:r>
              <a:rPr lang="en-US" sz="1600" b="1" i="1" spc="-50" dirty="0" smtClean="0">
                <a:solidFill>
                  <a:schemeClr val="tx1">
                    <a:lumMod val="65000"/>
                    <a:lumOff val="35000"/>
                  </a:schemeClr>
                </a:solidFill>
                <a:latin typeface="Calibri" panose="020F0502020204030204" pitchFamily="34" charset="0"/>
                <a:cs typeface="Elektra Text Pro"/>
              </a:rPr>
              <a:t>Recommend</a:t>
            </a:r>
            <a:endParaRPr lang="en-US" sz="1600" b="1" i="1" spc="-50" dirty="0">
              <a:solidFill>
                <a:schemeClr val="tx1">
                  <a:lumMod val="65000"/>
                  <a:lumOff val="35000"/>
                </a:schemeClr>
              </a:solidFill>
              <a:latin typeface="Calibri" panose="020F0502020204030204" pitchFamily="34" charset="0"/>
            </a:endParaRPr>
          </a:p>
        </p:txBody>
      </p:sp>
      <p:sp>
        <p:nvSpPr>
          <p:cNvPr id="135" name="Rounded Rectangle 134"/>
          <p:cNvSpPr/>
          <p:nvPr/>
        </p:nvSpPr>
        <p:spPr>
          <a:xfrm>
            <a:off x="5186869" y="3113661"/>
            <a:ext cx="288000" cy="247797"/>
          </a:xfrm>
          <a:prstGeom prst="roundRect">
            <a:avLst>
              <a:gd name="adj" fmla="val 11695"/>
            </a:avLst>
          </a:prstGeom>
          <a:solidFill>
            <a:schemeClr val="accent5">
              <a:lumMod val="75000"/>
            </a:schemeClr>
          </a:solidFill>
          <a:ln>
            <a:noFill/>
          </a:ln>
          <a:effectLst/>
        </p:spPr>
        <p:txBody>
          <a:bodyPr wrap="square" lIns="0" tIns="0" rIns="0" bIns="0" rtlCol="0" anchor="ctr" anchorCtr="0">
            <a:noAutofit/>
          </a:bodyPr>
          <a:lstStyle/>
          <a:p>
            <a:pPr algn="ctr">
              <a:lnSpc>
                <a:spcPct val="80000"/>
              </a:lnSpc>
            </a:pPr>
            <a:r>
              <a:rPr lang="en-US" sz="1050" spc="-20" dirty="0" smtClean="0">
                <a:solidFill>
                  <a:schemeClr val="bg1"/>
                </a:solidFill>
                <a:latin typeface="Calibri" panose="020F0502020204030204" pitchFamily="34" charset="0"/>
                <a:ea typeface="Segoe UI" pitchFamily="34" charset="0"/>
                <a:cs typeface="Segoe UI" pitchFamily="34" charset="0"/>
              </a:rPr>
              <a:t>HW</a:t>
            </a:r>
          </a:p>
        </p:txBody>
      </p:sp>
      <p:sp>
        <p:nvSpPr>
          <p:cNvPr id="136" name="Rounded Rectangle 135"/>
          <p:cNvSpPr/>
          <p:nvPr/>
        </p:nvSpPr>
        <p:spPr>
          <a:xfrm>
            <a:off x="5186869" y="3418405"/>
            <a:ext cx="288000" cy="247797"/>
          </a:xfrm>
          <a:prstGeom prst="roundRect">
            <a:avLst>
              <a:gd name="adj" fmla="val 11695"/>
            </a:avLst>
          </a:prstGeom>
          <a:solidFill>
            <a:schemeClr val="accent5">
              <a:lumMod val="75000"/>
            </a:schemeClr>
          </a:solidFill>
          <a:ln>
            <a:noFill/>
          </a:ln>
          <a:effectLst/>
        </p:spPr>
        <p:txBody>
          <a:bodyPr wrap="square" lIns="0" tIns="0" rIns="0" bIns="0" rtlCol="0" anchor="ctr" anchorCtr="0">
            <a:noAutofit/>
          </a:bodyPr>
          <a:lstStyle/>
          <a:p>
            <a:pPr algn="ctr">
              <a:lnSpc>
                <a:spcPct val="80000"/>
              </a:lnSpc>
            </a:pPr>
            <a:r>
              <a:rPr lang="en-US" sz="1050" spc="-20" dirty="0" smtClean="0">
                <a:solidFill>
                  <a:schemeClr val="bg1"/>
                </a:solidFill>
                <a:latin typeface="Calibri" panose="020F0502020204030204" pitchFamily="34" charset="0"/>
                <a:ea typeface="Segoe UI" pitchFamily="34" charset="0"/>
                <a:cs typeface="Segoe UI" pitchFamily="34" charset="0"/>
              </a:rPr>
              <a:t>SW</a:t>
            </a:r>
          </a:p>
        </p:txBody>
      </p:sp>
      <p:sp>
        <p:nvSpPr>
          <p:cNvPr id="137" name="Rectangle 136"/>
          <p:cNvSpPr/>
          <p:nvPr/>
        </p:nvSpPr>
        <p:spPr>
          <a:xfrm>
            <a:off x="3237191" y="3887357"/>
            <a:ext cx="818942" cy="246221"/>
          </a:xfrm>
          <a:prstGeom prst="rect">
            <a:avLst/>
          </a:prstGeom>
        </p:spPr>
        <p:txBody>
          <a:bodyPr wrap="none" lIns="0" tIns="0" rIns="0" bIns="0">
            <a:spAutoFit/>
          </a:bodyPr>
          <a:lstStyle/>
          <a:p>
            <a:pPr algn="ctr"/>
            <a:r>
              <a:rPr lang="en-US" sz="1600" b="1" i="1" spc="-50" dirty="0" smtClean="0">
                <a:solidFill>
                  <a:schemeClr val="tx1">
                    <a:lumMod val="65000"/>
                    <a:lumOff val="35000"/>
                  </a:schemeClr>
                </a:solidFill>
                <a:latin typeface="Calibri" panose="020F0502020204030204" pitchFamily="34" charset="0"/>
                <a:cs typeface="Elektra Text Pro"/>
              </a:rPr>
              <a:t>Protection</a:t>
            </a:r>
            <a:endParaRPr lang="en-US" sz="1600" b="1" i="1" spc="-50" dirty="0">
              <a:solidFill>
                <a:schemeClr val="tx1">
                  <a:lumMod val="65000"/>
                  <a:lumOff val="35000"/>
                </a:schemeClr>
              </a:solidFill>
              <a:latin typeface="Calibri" panose="020F0502020204030204" pitchFamily="34" charset="0"/>
            </a:endParaRPr>
          </a:p>
        </p:txBody>
      </p:sp>
      <p:sp>
        <p:nvSpPr>
          <p:cNvPr id="138" name="Rectangle 137"/>
          <p:cNvSpPr/>
          <p:nvPr/>
        </p:nvSpPr>
        <p:spPr>
          <a:xfrm>
            <a:off x="3219748" y="3072578"/>
            <a:ext cx="710324" cy="246221"/>
          </a:xfrm>
          <a:prstGeom prst="rect">
            <a:avLst/>
          </a:prstGeom>
        </p:spPr>
        <p:txBody>
          <a:bodyPr wrap="none" lIns="0" tIns="0" rIns="0" bIns="0">
            <a:spAutoFit/>
          </a:bodyPr>
          <a:lstStyle/>
          <a:p>
            <a:pPr algn="ctr"/>
            <a:r>
              <a:rPr lang="en-US" sz="1600" b="1" i="1" spc="-50" dirty="0" smtClean="0">
                <a:solidFill>
                  <a:schemeClr val="tx1">
                    <a:lumMod val="65000"/>
                    <a:lumOff val="35000"/>
                  </a:schemeClr>
                </a:solidFill>
                <a:latin typeface="Calibri" panose="020F0502020204030204" pitchFamily="34" charset="0"/>
                <a:cs typeface="Elektra Text Pro"/>
              </a:rPr>
              <a:t>Payment</a:t>
            </a:r>
            <a:endParaRPr lang="en-US" sz="1600" b="1" i="1" spc="-50" dirty="0">
              <a:solidFill>
                <a:schemeClr val="tx1">
                  <a:lumMod val="65000"/>
                  <a:lumOff val="35000"/>
                </a:schemeClr>
              </a:solidFill>
              <a:latin typeface="Calibri" panose="020F0502020204030204" pitchFamily="34" charset="0"/>
            </a:endParaRPr>
          </a:p>
        </p:txBody>
      </p:sp>
      <p:sp>
        <p:nvSpPr>
          <p:cNvPr id="140" name="Rounded Rectangle 139"/>
          <p:cNvSpPr/>
          <p:nvPr/>
        </p:nvSpPr>
        <p:spPr>
          <a:xfrm>
            <a:off x="4424210" y="3925994"/>
            <a:ext cx="288000" cy="247797"/>
          </a:xfrm>
          <a:prstGeom prst="roundRect">
            <a:avLst>
              <a:gd name="adj" fmla="val 11695"/>
            </a:avLst>
          </a:prstGeom>
          <a:solidFill>
            <a:schemeClr val="accent5">
              <a:lumMod val="75000"/>
            </a:schemeClr>
          </a:solidFill>
          <a:ln>
            <a:noFill/>
          </a:ln>
          <a:effectLst/>
        </p:spPr>
        <p:txBody>
          <a:bodyPr wrap="square" lIns="0" tIns="0" rIns="0" bIns="0" rtlCol="0" anchor="ctr" anchorCtr="0">
            <a:noAutofit/>
          </a:bodyPr>
          <a:lstStyle/>
          <a:p>
            <a:pPr algn="ctr">
              <a:lnSpc>
                <a:spcPct val="80000"/>
              </a:lnSpc>
            </a:pPr>
            <a:r>
              <a:rPr lang="en-US" sz="1050" spc="-20" dirty="0" smtClean="0">
                <a:solidFill>
                  <a:schemeClr val="bg1"/>
                </a:solidFill>
                <a:latin typeface="Calibri" panose="020F0502020204030204" pitchFamily="34" charset="0"/>
                <a:ea typeface="Segoe UI" pitchFamily="34" charset="0"/>
                <a:cs typeface="Segoe UI" pitchFamily="34" charset="0"/>
              </a:rPr>
              <a:t>SW</a:t>
            </a:r>
          </a:p>
        </p:txBody>
      </p:sp>
      <p:sp>
        <p:nvSpPr>
          <p:cNvPr id="141" name="Rectangle 140"/>
          <p:cNvSpPr/>
          <p:nvPr/>
        </p:nvSpPr>
        <p:spPr>
          <a:xfrm>
            <a:off x="6059687" y="1539757"/>
            <a:ext cx="351058" cy="246221"/>
          </a:xfrm>
          <a:prstGeom prst="rect">
            <a:avLst/>
          </a:prstGeom>
        </p:spPr>
        <p:txBody>
          <a:bodyPr wrap="none" lIns="0" tIns="0" rIns="0" bIns="0">
            <a:spAutoFit/>
          </a:bodyPr>
          <a:lstStyle/>
          <a:p>
            <a:pPr algn="ctr"/>
            <a:r>
              <a:rPr lang="en-US" sz="1600" b="1" i="1" spc="-50" dirty="0" smtClean="0">
                <a:solidFill>
                  <a:schemeClr val="tx1">
                    <a:lumMod val="65000"/>
                    <a:lumOff val="35000"/>
                  </a:schemeClr>
                </a:solidFill>
                <a:latin typeface="Calibri" panose="020F0502020204030204" pitchFamily="34" charset="0"/>
                <a:cs typeface="Elektra Text Pro"/>
              </a:rPr>
              <a:t>CDN</a:t>
            </a:r>
            <a:endParaRPr lang="en-US" sz="1600" b="1" i="1" spc="-50" dirty="0">
              <a:solidFill>
                <a:schemeClr val="tx1">
                  <a:lumMod val="65000"/>
                  <a:lumOff val="35000"/>
                </a:schemeClr>
              </a:solidFill>
              <a:latin typeface="Calibri" panose="020F0502020204030204" pitchFamily="34" charset="0"/>
            </a:endParaRPr>
          </a:p>
        </p:txBody>
      </p:sp>
      <p:sp>
        <p:nvSpPr>
          <p:cNvPr id="142" name="Rounded Rectangle 141"/>
          <p:cNvSpPr/>
          <p:nvPr/>
        </p:nvSpPr>
        <p:spPr>
          <a:xfrm>
            <a:off x="6031472" y="1902264"/>
            <a:ext cx="288000" cy="247797"/>
          </a:xfrm>
          <a:prstGeom prst="roundRect">
            <a:avLst>
              <a:gd name="adj" fmla="val 11695"/>
            </a:avLst>
          </a:prstGeom>
          <a:solidFill>
            <a:schemeClr val="accent5">
              <a:lumMod val="75000"/>
            </a:schemeClr>
          </a:solidFill>
          <a:ln>
            <a:noFill/>
          </a:ln>
          <a:effectLst/>
        </p:spPr>
        <p:txBody>
          <a:bodyPr wrap="square" lIns="0" tIns="0" rIns="0" bIns="0" rtlCol="0" anchor="ctr" anchorCtr="0">
            <a:noAutofit/>
          </a:bodyPr>
          <a:lstStyle/>
          <a:p>
            <a:pPr algn="ctr">
              <a:lnSpc>
                <a:spcPct val="80000"/>
              </a:lnSpc>
            </a:pPr>
            <a:r>
              <a:rPr lang="en-US" sz="1050" spc="-20" dirty="0" smtClean="0">
                <a:solidFill>
                  <a:schemeClr val="bg1"/>
                </a:solidFill>
                <a:latin typeface="Calibri" panose="020F0502020204030204" pitchFamily="34" charset="0"/>
                <a:ea typeface="Segoe UI" pitchFamily="34" charset="0"/>
                <a:cs typeface="Segoe UI" pitchFamily="34" charset="0"/>
              </a:rPr>
              <a:t>HW</a:t>
            </a:r>
          </a:p>
        </p:txBody>
      </p:sp>
      <p:sp>
        <p:nvSpPr>
          <p:cNvPr id="143" name="Rounded Rectangle 142"/>
          <p:cNvSpPr/>
          <p:nvPr/>
        </p:nvSpPr>
        <p:spPr>
          <a:xfrm>
            <a:off x="6031472" y="2207008"/>
            <a:ext cx="288000" cy="247797"/>
          </a:xfrm>
          <a:prstGeom prst="roundRect">
            <a:avLst>
              <a:gd name="adj" fmla="val 11695"/>
            </a:avLst>
          </a:prstGeom>
          <a:solidFill>
            <a:schemeClr val="accent5">
              <a:lumMod val="75000"/>
            </a:schemeClr>
          </a:solidFill>
          <a:ln>
            <a:noFill/>
          </a:ln>
          <a:effectLst/>
        </p:spPr>
        <p:txBody>
          <a:bodyPr wrap="square" lIns="0" tIns="0" rIns="0" bIns="0" rtlCol="0" anchor="ctr" anchorCtr="0">
            <a:noAutofit/>
          </a:bodyPr>
          <a:lstStyle/>
          <a:p>
            <a:pPr algn="ctr">
              <a:lnSpc>
                <a:spcPct val="80000"/>
              </a:lnSpc>
            </a:pPr>
            <a:r>
              <a:rPr lang="en-US" sz="1050" spc="-20" dirty="0" smtClean="0">
                <a:solidFill>
                  <a:schemeClr val="bg1"/>
                </a:solidFill>
                <a:latin typeface="Calibri" panose="020F0502020204030204" pitchFamily="34" charset="0"/>
                <a:ea typeface="Segoe UI" pitchFamily="34" charset="0"/>
                <a:cs typeface="Segoe UI" pitchFamily="34" charset="0"/>
              </a:rPr>
              <a:t>SW</a:t>
            </a:r>
          </a:p>
        </p:txBody>
      </p:sp>
      <p:sp>
        <p:nvSpPr>
          <p:cNvPr id="144" name="Rounded Rectangle 143"/>
          <p:cNvSpPr/>
          <p:nvPr/>
        </p:nvSpPr>
        <p:spPr>
          <a:xfrm>
            <a:off x="6358901" y="2201498"/>
            <a:ext cx="612000" cy="247797"/>
          </a:xfrm>
          <a:prstGeom prst="roundRect">
            <a:avLst>
              <a:gd name="adj" fmla="val 11695"/>
            </a:avLst>
          </a:prstGeom>
          <a:solidFill>
            <a:schemeClr val="accent5"/>
          </a:solidFill>
          <a:ln>
            <a:noFill/>
          </a:ln>
          <a:effectLst/>
        </p:spPr>
        <p:txBody>
          <a:bodyPr wrap="square" lIns="0" tIns="0" rIns="0" bIns="0" rtlCol="0" anchor="ctr" anchorCtr="0">
            <a:noAutofit/>
          </a:bodyPr>
          <a:lstStyle/>
          <a:p>
            <a:pPr algn="ctr">
              <a:lnSpc>
                <a:spcPct val="80000"/>
              </a:lnSpc>
            </a:pPr>
            <a:r>
              <a:rPr lang="en-US" sz="1050" spc="-20" dirty="0" smtClean="0">
                <a:solidFill>
                  <a:schemeClr val="bg1"/>
                </a:solidFill>
                <a:latin typeface="Calibri" panose="020F0502020204030204" pitchFamily="34" charset="0"/>
                <a:ea typeface="Segoe UI" pitchFamily="34" charset="0"/>
                <a:cs typeface="Segoe UI" pitchFamily="34" charset="0"/>
              </a:rPr>
              <a:t>Maintain</a:t>
            </a:r>
          </a:p>
        </p:txBody>
      </p:sp>
      <p:sp>
        <p:nvSpPr>
          <p:cNvPr id="145" name="Rectangle 144"/>
          <p:cNvSpPr/>
          <p:nvPr/>
        </p:nvSpPr>
        <p:spPr>
          <a:xfrm>
            <a:off x="7588612" y="1539757"/>
            <a:ext cx="936155" cy="246221"/>
          </a:xfrm>
          <a:prstGeom prst="rect">
            <a:avLst/>
          </a:prstGeom>
        </p:spPr>
        <p:txBody>
          <a:bodyPr wrap="none" lIns="0" tIns="0" rIns="0" bIns="0">
            <a:spAutoFit/>
          </a:bodyPr>
          <a:lstStyle/>
          <a:p>
            <a:pPr algn="ctr"/>
            <a:r>
              <a:rPr lang="en-US" sz="1600" b="1" i="1" spc="-50" dirty="0" smtClean="0">
                <a:solidFill>
                  <a:schemeClr val="tx1">
                    <a:lumMod val="65000"/>
                    <a:lumOff val="35000"/>
                  </a:schemeClr>
                </a:solidFill>
                <a:latin typeface="Calibri" panose="020F0502020204030204" pitchFamily="34" charset="0"/>
                <a:cs typeface="Elektra Text Pro"/>
              </a:rPr>
              <a:t>Multiscreen</a:t>
            </a:r>
            <a:endParaRPr lang="en-US" sz="1600" b="1" i="1" spc="-50" dirty="0">
              <a:solidFill>
                <a:schemeClr val="tx1">
                  <a:lumMod val="65000"/>
                  <a:lumOff val="35000"/>
                </a:schemeClr>
              </a:solidFill>
              <a:latin typeface="Calibri" panose="020F0502020204030204" pitchFamily="34" charset="0"/>
            </a:endParaRPr>
          </a:p>
        </p:txBody>
      </p:sp>
      <p:sp>
        <p:nvSpPr>
          <p:cNvPr id="147" name="Rounded Rectangle 146"/>
          <p:cNvSpPr/>
          <p:nvPr/>
        </p:nvSpPr>
        <p:spPr>
          <a:xfrm>
            <a:off x="7873762" y="2908199"/>
            <a:ext cx="759738" cy="247797"/>
          </a:xfrm>
          <a:prstGeom prst="roundRect">
            <a:avLst>
              <a:gd name="adj" fmla="val 11695"/>
            </a:avLst>
          </a:prstGeom>
          <a:solidFill>
            <a:schemeClr val="accent5"/>
          </a:solidFill>
          <a:ln>
            <a:noFill/>
          </a:ln>
          <a:effectLst/>
        </p:spPr>
        <p:txBody>
          <a:bodyPr wrap="square" lIns="0" tIns="0" rIns="0" bIns="0" rtlCol="0" anchor="ctr" anchorCtr="0">
            <a:noAutofit/>
          </a:bodyPr>
          <a:lstStyle/>
          <a:p>
            <a:pPr algn="ctr">
              <a:lnSpc>
                <a:spcPct val="80000"/>
              </a:lnSpc>
            </a:pPr>
            <a:r>
              <a:rPr lang="en-US" sz="1050" spc="-20" dirty="0" smtClean="0">
                <a:solidFill>
                  <a:schemeClr val="bg1"/>
                </a:solidFill>
                <a:latin typeface="Calibri" panose="020F0502020204030204" pitchFamily="34" charset="0"/>
                <a:ea typeface="Segoe UI" pitchFamily="34" charset="0"/>
                <a:cs typeface="Segoe UI" pitchFamily="34" charset="0"/>
              </a:rPr>
              <a:t>Maintenance</a:t>
            </a:r>
          </a:p>
        </p:txBody>
      </p:sp>
      <p:sp>
        <p:nvSpPr>
          <p:cNvPr id="148" name="Rounded Rectangle 147"/>
          <p:cNvSpPr/>
          <p:nvPr/>
        </p:nvSpPr>
        <p:spPr>
          <a:xfrm>
            <a:off x="4417874" y="3101383"/>
            <a:ext cx="252000" cy="247797"/>
          </a:xfrm>
          <a:prstGeom prst="roundRect">
            <a:avLst>
              <a:gd name="adj" fmla="val 11695"/>
            </a:avLst>
          </a:prstGeom>
          <a:solidFill>
            <a:schemeClr val="accent5">
              <a:lumMod val="75000"/>
            </a:schemeClr>
          </a:solidFill>
          <a:ln>
            <a:noFill/>
          </a:ln>
          <a:effectLst/>
        </p:spPr>
        <p:txBody>
          <a:bodyPr wrap="square" lIns="0" tIns="0" rIns="0" bIns="0" rtlCol="0" anchor="ctr" anchorCtr="0">
            <a:noAutofit/>
          </a:bodyPr>
          <a:lstStyle/>
          <a:p>
            <a:pPr algn="ctr">
              <a:lnSpc>
                <a:spcPct val="80000"/>
              </a:lnSpc>
            </a:pPr>
            <a:r>
              <a:rPr lang="en-US" sz="1050" spc="-20" dirty="0" smtClean="0">
                <a:solidFill>
                  <a:schemeClr val="bg1"/>
                </a:solidFill>
                <a:latin typeface="Calibri" panose="020F0502020204030204" pitchFamily="34" charset="0"/>
                <a:ea typeface="Segoe UI" pitchFamily="34" charset="0"/>
                <a:cs typeface="Segoe UI" pitchFamily="34" charset="0"/>
              </a:rPr>
              <a:t>SW</a:t>
            </a:r>
          </a:p>
        </p:txBody>
      </p:sp>
      <p:sp>
        <p:nvSpPr>
          <p:cNvPr id="151" name="Rounded Rectangle 150"/>
          <p:cNvSpPr/>
          <p:nvPr/>
        </p:nvSpPr>
        <p:spPr>
          <a:xfrm>
            <a:off x="6118271" y="3632273"/>
            <a:ext cx="770451" cy="247797"/>
          </a:xfrm>
          <a:prstGeom prst="roundRect">
            <a:avLst>
              <a:gd name="adj" fmla="val 11695"/>
            </a:avLst>
          </a:prstGeom>
          <a:solidFill>
            <a:schemeClr val="accent5"/>
          </a:solidFill>
          <a:ln>
            <a:noFill/>
          </a:ln>
          <a:effectLst/>
        </p:spPr>
        <p:txBody>
          <a:bodyPr wrap="square" lIns="0" tIns="0" rIns="0" bIns="0" rtlCol="0" anchor="ctr" anchorCtr="0">
            <a:noAutofit/>
          </a:bodyPr>
          <a:lstStyle/>
          <a:p>
            <a:pPr algn="ctr">
              <a:lnSpc>
                <a:spcPct val="80000"/>
              </a:lnSpc>
            </a:pPr>
            <a:r>
              <a:rPr lang="en-US" sz="1050" spc="-20" dirty="0" smtClean="0">
                <a:solidFill>
                  <a:schemeClr val="bg1"/>
                </a:solidFill>
                <a:latin typeface="Calibri" panose="020F0502020204030204" pitchFamily="34" charset="0"/>
                <a:ea typeface="Segoe UI" pitchFamily="34" charset="0"/>
                <a:cs typeface="Segoe UI" pitchFamily="34" charset="0"/>
              </a:rPr>
              <a:t>Process</a:t>
            </a:r>
          </a:p>
        </p:txBody>
      </p:sp>
      <p:sp>
        <p:nvSpPr>
          <p:cNvPr id="152" name="Rounded Rectangle 151"/>
          <p:cNvSpPr/>
          <p:nvPr/>
        </p:nvSpPr>
        <p:spPr>
          <a:xfrm>
            <a:off x="6118271" y="3936449"/>
            <a:ext cx="770451" cy="247797"/>
          </a:xfrm>
          <a:prstGeom prst="roundRect">
            <a:avLst>
              <a:gd name="adj" fmla="val 11695"/>
            </a:avLst>
          </a:prstGeom>
          <a:solidFill>
            <a:schemeClr val="accent5">
              <a:lumMod val="75000"/>
            </a:schemeClr>
          </a:solidFill>
          <a:ln>
            <a:noFill/>
          </a:ln>
          <a:effectLst/>
        </p:spPr>
        <p:txBody>
          <a:bodyPr wrap="square" lIns="0" tIns="0" rIns="0" bIns="0" rtlCol="0" anchor="ctr" anchorCtr="0">
            <a:noAutofit/>
          </a:bodyPr>
          <a:lstStyle/>
          <a:p>
            <a:pPr algn="ctr">
              <a:lnSpc>
                <a:spcPct val="80000"/>
              </a:lnSpc>
            </a:pPr>
            <a:r>
              <a:rPr lang="en-US" sz="1050" spc="-20" dirty="0" smtClean="0">
                <a:solidFill>
                  <a:schemeClr val="bg1"/>
                </a:solidFill>
                <a:latin typeface="Calibri" panose="020F0502020204030204" pitchFamily="34" charset="0"/>
                <a:ea typeface="Segoe UI" pitchFamily="34" charset="0"/>
                <a:cs typeface="Segoe UI" pitchFamily="34" charset="0"/>
              </a:rPr>
              <a:t>Technology</a:t>
            </a:r>
          </a:p>
        </p:txBody>
      </p:sp>
      <p:sp>
        <p:nvSpPr>
          <p:cNvPr id="153" name="Rounded Rectangle 152"/>
          <p:cNvSpPr/>
          <p:nvPr/>
        </p:nvSpPr>
        <p:spPr>
          <a:xfrm>
            <a:off x="4669875" y="1598447"/>
            <a:ext cx="481596" cy="247797"/>
          </a:xfrm>
          <a:prstGeom prst="roundRect">
            <a:avLst>
              <a:gd name="adj" fmla="val 11695"/>
            </a:avLst>
          </a:prstGeom>
          <a:solidFill>
            <a:schemeClr val="accent5">
              <a:lumMod val="20000"/>
              <a:lumOff val="80000"/>
            </a:schemeClr>
          </a:solidFill>
          <a:ln>
            <a:noFill/>
          </a:ln>
          <a:effectLst/>
        </p:spPr>
        <p:txBody>
          <a:bodyPr wrap="square" lIns="0" tIns="0" rIns="0" bIns="0" rtlCol="0" anchor="ctr" anchorCtr="0">
            <a:noAutofit/>
          </a:bodyPr>
          <a:lstStyle/>
          <a:p>
            <a:pPr algn="ctr">
              <a:lnSpc>
                <a:spcPct val="80000"/>
              </a:lnSpc>
            </a:pPr>
            <a:r>
              <a:rPr lang="en-US" sz="1050" spc="-20" dirty="0" smtClean="0">
                <a:solidFill>
                  <a:schemeClr val="accent5">
                    <a:lumMod val="50000"/>
                  </a:schemeClr>
                </a:solidFill>
                <a:latin typeface="Calibri" panose="020F0502020204030204" pitchFamily="34" charset="0"/>
                <a:ea typeface="Segoe UI" pitchFamily="34" charset="0"/>
                <a:cs typeface="Segoe UI" pitchFamily="34" charset="0"/>
              </a:rPr>
              <a:t>Staff</a:t>
            </a:r>
          </a:p>
        </p:txBody>
      </p:sp>
      <p:sp>
        <p:nvSpPr>
          <p:cNvPr id="154" name="Rounded Rectangle 153"/>
          <p:cNvSpPr/>
          <p:nvPr/>
        </p:nvSpPr>
        <p:spPr>
          <a:xfrm>
            <a:off x="5219202" y="1598448"/>
            <a:ext cx="246833" cy="555190"/>
          </a:xfrm>
          <a:prstGeom prst="roundRect">
            <a:avLst>
              <a:gd name="adj" fmla="val 11695"/>
            </a:avLst>
          </a:prstGeom>
          <a:solidFill>
            <a:schemeClr val="accent5"/>
          </a:solidFill>
          <a:ln>
            <a:noFill/>
          </a:ln>
          <a:effectLst/>
        </p:spPr>
        <p:txBody>
          <a:bodyPr vert="vert270" wrap="square" lIns="0" tIns="0" rIns="0" bIns="0" rtlCol="0" anchor="ctr" anchorCtr="0">
            <a:noAutofit/>
          </a:bodyPr>
          <a:lstStyle/>
          <a:p>
            <a:pPr algn="ctr">
              <a:lnSpc>
                <a:spcPct val="80000"/>
              </a:lnSpc>
            </a:pPr>
            <a:r>
              <a:rPr lang="en-US" sz="1050" spc="-20" dirty="0" smtClean="0">
                <a:solidFill>
                  <a:schemeClr val="bg1"/>
                </a:solidFill>
                <a:latin typeface="Calibri" panose="020F0502020204030204" pitchFamily="34" charset="0"/>
                <a:ea typeface="Segoe UI" pitchFamily="34" charset="0"/>
                <a:cs typeface="Segoe UI" pitchFamily="34" charset="0"/>
              </a:rPr>
              <a:t>Process</a:t>
            </a:r>
          </a:p>
        </p:txBody>
      </p:sp>
      <p:sp>
        <p:nvSpPr>
          <p:cNvPr id="109" name="Rectangle 108"/>
          <p:cNvSpPr/>
          <p:nvPr/>
        </p:nvSpPr>
        <p:spPr>
          <a:xfrm>
            <a:off x="6236272" y="2985324"/>
            <a:ext cx="577082" cy="246221"/>
          </a:xfrm>
          <a:prstGeom prst="rect">
            <a:avLst/>
          </a:prstGeom>
        </p:spPr>
        <p:txBody>
          <a:bodyPr wrap="none" lIns="0" tIns="0" rIns="0" bIns="0">
            <a:spAutoFit/>
          </a:bodyPr>
          <a:lstStyle/>
          <a:p>
            <a:pPr algn="ctr"/>
            <a:r>
              <a:rPr lang="en-US" sz="1600" b="1" i="1" spc="-50" dirty="0" smtClean="0">
                <a:solidFill>
                  <a:schemeClr val="accent5">
                    <a:lumMod val="75000"/>
                  </a:schemeClr>
                </a:solidFill>
                <a:latin typeface="Calibri" panose="020F0502020204030204" pitchFamily="34" charset="0"/>
                <a:cs typeface="Elektra Text Pro"/>
              </a:rPr>
              <a:t>Legend</a:t>
            </a:r>
            <a:endParaRPr lang="en-US" sz="1600" b="1" i="1" spc="-50" dirty="0">
              <a:solidFill>
                <a:schemeClr val="accent5">
                  <a:lumMod val="75000"/>
                </a:schemeClr>
              </a:solidFill>
              <a:latin typeface="Calibri" panose="020F0502020204030204" pitchFamily="34" charset="0"/>
            </a:endParaRPr>
          </a:p>
        </p:txBody>
      </p:sp>
      <p:pic>
        <p:nvPicPr>
          <p:cNvPr id="9" name="Picture 8"/>
          <p:cNvPicPr>
            <a:picLocks noChangeAspect="1"/>
          </p:cNvPicPr>
          <p:nvPr/>
        </p:nvPicPr>
        <p:blipFill rotWithShape="1">
          <a:blip r:embed="rId28" cstate="print">
            <a:extLst>
              <a:ext uri="{28A0092B-C50C-407E-A947-70E740481C1C}">
                <a14:useLocalDpi xmlns:a14="http://schemas.microsoft.com/office/drawing/2010/main" val="0"/>
              </a:ext>
            </a:extLst>
          </a:blip>
          <a:srcRect t="-4" b="130"/>
          <a:stretch/>
        </p:blipFill>
        <p:spPr>
          <a:xfrm>
            <a:off x="7493374" y="4365833"/>
            <a:ext cx="1324800" cy="792000"/>
          </a:xfrm>
          <a:prstGeom prst="rect">
            <a:avLst/>
          </a:prstGeom>
        </p:spPr>
      </p:pic>
      <p:sp>
        <p:nvSpPr>
          <p:cNvPr id="112" name="Rectangle 111"/>
          <p:cNvSpPr/>
          <p:nvPr/>
        </p:nvSpPr>
        <p:spPr>
          <a:xfrm>
            <a:off x="214726" y="4772536"/>
            <a:ext cx="1706251" cy="357423"/>
          </a:xfrm>
          <a:prstGeom prst="rect">
            <a:avLst/>
          </a:prstGeom>
          <a:noFill/>
        </p:spPr>
        <p:txBody>
          <a:bodyPr wrap="square" lIns="30679" tIns="30679" rIns="0" bIns="30679" anchor="ctr">
            <a:spAutoFit/>
          </a:bodyPr>
          <a:lstStyle/>
          <a:p>
            <a:pPr marR="0" lvl="0" indent="0" algn="l" defTabSz="779252" fontAlgn="base">
              <a:lnSpc>
                <a:spcPct val="76000"/>
              </a:lnSpc>
              <a:spcBef>
                <a:spcPct val="0"/>
              </a:spcBef>
              <a:spcAft>
                <a:spcPct val="0"/>
              </a:spcAft>
              <a:buClrTx/>
              <a:buSzTx/>
              <a:buFontTx/>
              <a:buNone/>
              <a:tabLst>
                <a:tab pos="536575" algn="l"/>
              </a:tabLst>
            </a:pPr>
            <a:r>
              <a:rPr lang="en-US" sz="1200" b="0" i="0" kern="0" cap="none" spc="-60" baseline="0" dirty="0">
                <a:ln>
                  <a:noFill/>
                </a:ln>
                <a:solidFill>
                  <a:schemeClr val="accent5">
                    <a:lumMod val="20000"/>
                    <a:lumOff val="80000"/>
                  </a:schemeClr>
                </a:solidFill>
                <a:effectLst/>
                <a:latin typeface="Calibri" panose="020F0502020204030204" pitchFamily="34" charset="0"/>
                <a:ea typeface="Segoe UI" pitchFamily="34" charset="0"/>
                <a:cs typeface="Arial" pitchFamily="34" charset="0"/>
              </a:rPr>
              <a:t>© 2014	</a:t>
            </a:r>
            <a:r>
              <a:rPr lang="en-US" sz="1200" b="0" i="0" kern="0" cap="none" spc="-60" baseline="0" dirty="0">
                <a:ln>
                  <a:noFill/>
                </a:ln>
                <a:solidFill>
                  <a:schemeClr val="accent5">
                    <a:lumMod val="20000"/>
                    <a:lumOff val="80000"/>
                  </a:schemeClr>
                </a:solidFill>
                <a:effectLst/>
                <a:latin typeface="Calibri" panose="020F0502020204030204" pitchFamily="34" charset="0"/>
                <a:ea typeface="Segoe UI" pitchFamily="34" charset="0"/>
                <a:cs typeface="Arial" pitchFamily="34" charset="0"/>
                <a:sym typeface="Wingdings"/>
              </a:rPr>
              <a:t></a:t>
            </a:r>
            <a:r>
              <a:rPr lang="en-US" sz="1200" b="0" i="0" kern="0" cap="none" spc="-60" baseline="0" dirty="0">
                <a:ln>
                  <a:noFill/>
                </a:ln>
                <a:solidFill>
                  <a:schemeClr val="accent5">
                    <a:lumMod val="20000"/>
                    <a:lumOff val="80000"/>
                  </a:schemeClr>
                </a:solidFill>
                <a:effectLst/>
                <a:latin typeface="Calibri" panose="020F0502020204030204" pitchFamily="34" charset="0"/>
                <a:ea typeface="Segoe UI" pitchFamily="34" charset="0"/>
                <a:cs typeface="Arial" pitchFamily="34" charset="0"/>
              </a:rPr>
              <a:t> gabriel@dusil.com</a:t>
            </a:r>
            <a:br>
              <a:rPr lang="en-US" sz="1200" b="0" i="0" kern="0" cap="none" spc="-60" baseline="0" dirty="0">
                <a:ln>
                  <a:noFill/>
                </a:ln>
                <a:solidFill>
                  <a:schemeClr val="accent5">
                    <a:lumMod val="20000"/>
                    <a:lumOff val="80000"/>
                  </a:schemeClr>
                </a:solidFill>
                <a:effectLst/>
                <a:latin typeface="Calibri" panose="020F0502020204030204" pitchFamily="34" charset="0"/>
                <a:ea typeface="Segoe UI" pitchFamily="34" charset="0"/>
                <a:cs typeface="Arial" pitchFamily="34" charset="0"/>
              </a:rPr>
            </a:br>
            <a:r>
              <a:rPr lang="en-US" sz="1200" b="0" i="0" kern="0" cap="none" spc="-60" baseline="0" dirty="0">
                <a:ln>
                  <a:noFill/>
                </a:ln>
                <a:solidFill>
                  <a:schemeClr val="accent5">
                    <a:lumMod val="20000"/>
                    <a:lumOff val="80000"/>
                  </a:schemeClr>
                </a:solidFill>
                <a:effectLst/>
                <a:latin typeface="Calibri" panose="020F0502020204030204" pitchFamily="34" charset="0"/>
                <a:ea typeface="Segoe UI" pitchFamily="34" charset="0"/>
                <a:cs typeface="Arial" pitchFamily="34" charset="0"/>
              </a:rPr>
              <a:t>	</a:t>
            </a:r>
            <a:r>
              <a:rPr lang="en-US" sz="1200" b="0" i="0" kern="0" cap="none" spc="-60" baseline="0" dirty="0">
                <a:ln>
                  <a:noFill/>
                </a:ln>
                <a:solidFill>
                  <a:schemeClr val="accent5">
                    <a:lumMod val="20000"/>
                    <a:lumOff val="80000"/>
                  </a:schemeClr>
                </a:solidFill>
                <a:effectLst/>
                <a:latin typeface="Calibri" panose="020F0502020204030204" pitchFamily="34" charset="0"/>
                <a:ea typeface="Segoe UI" pitchFamily="34" charset="0"/>
                <a:cs typeface="Arial" pitchFamily="34" charset="0"/>
                <a:sym typeface="Wingdings"/>
              </a:rPr>
              <a:t></a:t>
            </a:r>
            <a:r>
              <a:rPr lang="en-US" sz="1200" b="0" i="0" kern="0" cap="none" spc="-60" baseline="0" dirty="0">
                <a:ln>
                  <a:noFill/>
                </a:ln>
                <a:solidFill>
                  <a:schemeClr val="accent5">
                    <a:lumMod val="20000"/>
                    <a:lumOff val="80000"/>
                  </a:schemeClr>
                </a:solidFill>
                <a:effectLst/>
                <a:latin typeface="Calibri" panose="020F0502020204030204" pitchFamily="34" charset="0"/>
                <a:ea typeface="Segoe UI" pitchFamily="34" charset="0"/>
                <a:cs typeface="Arial" pitchFamily="34" charset="0"/>
              </a:rPr>
              <a:t> www.dusil.com</a:t>
            </a:r>
          </a:p>
        </p:txBody>
      </p:sp>
      <p:sp>
        <p:nvSpPr>
          <p:cNvPr id="125" name="Rectangle 124"/>
          <p:cNvSpPr/>
          <p:nvPr/>
        </p:nvSpPr>
        <p:spPr>
          <a:xfrm>
            <a:off x="8425025" y="4777880"/>
            <a:ext cx="422185" cy="202317"/>
          </a:xfrm>
          <a:prstGeom prst="rect">
            <a:avLst/>
          </a:prstGeom>
          <a:noFill/>
        </p:spPr>
        <p:txBody>
          <a:bodyPr wrap="square" lIns="30679" tIns="30679" rIns="0" bIns="30679" anchor="ctr">
            <a:spAutoFit/>
          </a:bodyPr>
          <a:lstStyle/>
          <a:p>
            <a:pPr marR="0" lvl="0" indent="0" algn="r" defTabSz="779252" fontAlgn="base">
              <a:lnSpc>
                <a:spcPct val="76000"/>
              </a:lnSpc>
              <a:spcBef>
                <a:spcPct val="0"/>
              </a:spcBef>
              <a:spcAft>
                <a:spcPct val="0"/>
              </a:spcAft>
              <a:buClrTx/>
              <a:buSzTx/>
              <a:buFontTx/>
              <a:buNone/>
              <a:tabLst>
                <a:tab pos="536575" algn="l"/>
              </a:tabLst>
            </a:pPr>
            <a:r>
              <a:rPr lang="en-GB" sz="1200" b="0" i="0" kern="0" cap="none" spc="-60" baseline="0" dirty="0" smtClean="0">
                <a:ln>
                  <a:noFill/>
                </a:ln>
                <a:solidFill>
                  <a:schemeClr val="accent5">
                    <a:lumMod val="20000"/>
                    <a:lumOff val="80000"/>
                  </a:schemeClr>
                </a:solidFill>
                <a:effectLst/>
                <a:latin typeface="Calibri" panose="020F0502020204030204" pitchFamily="34" charset="0"/>
                <a:ea typeface="Segoe UI" pitchFamily="34" charset="0"/>
                <a:cs typeface="Arial" pitchFamily="34" charset="0"/>
                <a:sym typeface="Wingdings"/>
              </a:rPr>
              <a:t></a:t>
            </a:r>
            <a:r>
              <a:rPr lang="en-GB" sz="1200" b="0" i="0" kern="0" cap="none" spc="-60" baseline="0" dirty="0" smtClean="0">
                <a:ln>
                  <a:noFill/>
                </a:ln>
                <a:solidFill>
                  <a:schemeClr val="accent5">
                    <a:lumMod val="20000"/>
                    <a:lumOff val="80000"/>
                  </a:schemeClr>
                </a:solidFill>
                <a:effectLst/>
                <a:latin typeface="Calibri" panose="020F0502020204030204" pitchFamily="34" charset="0"/>
                <a:ea typeface="Segoe UI" pitchFamily="34" charset="0"/>
                <a:cs typeface="Arial" pitchFamily="34" charset="0"/>
              </a:rPr>
              <a:t> </a:t>
            </a:r>
            <a:fld id="{571DDA56-2199-46EB-AB0E-6ABDC16A7DB2}" type="slidenum">
              <a:rPr lang="en-GB" sz="1200" b="0" i="0" kern="0" cap="none" spc="-60" baseline="0" smtClean="0">
                <a:ln>
                  <a:noFill/>
                </a:ln>
                <a:solidFill>
                  <a:schemeClr val="accent5">
                    <a:lumMod val="20000"/>
                    <a:lumOff val="80000"/>
                  </a:schemeClr>
                </a:solidFill>
                <a:effectLst/>
                <a:latin typeface="Calibri" panose="020F0502020204030204" pitchFamily="34" charset="0"/>
                <a:ea typeface="Segoe UI" pitchFamily="34" charset="0"/>
                <a:cs typeface="Arial" pitchFamily="34" charset="0"/>
              </a:rPr>
              <a:pPr marR="0" lvl="0" indent="0" algn="r" defTabSz="779252" fontAlgn="base">
                <a:lnSpc>
                  <a:spcPct val="76000"/>
                </a:lnSpc>
                <a:spcBef>
                  <a:spcPct val="0"/>
                </a:spcBef>
                <a:spcAft>
                  <a:spcPct val="0"/>
                </a:spcAft>
                <a:buClrTx/>
                <a:buSzTx/>
                <a:buFontTx/>
                <a:buNone/>
                <a:tabLst>
                  <a:tab pos="536575" algn="l"/>
                </a:tabLst>
              </a:pPr>
              <a:t>7</a:t>
            </a:fld>
            <a:endParaRPr lang="en-US" sz="1200" b="0" i="0" kern="0" cap="none" spc="-60" baseline="0" dirty="0" smtClean="0">
              <a:ln>
                <a:noFill/>
              </a:ln>
              <a:solidFill>
                <a:schemeClr val="accent5">
                  <a:lumMod val="20000"/>
                  <a:lumOff val="80000"/>
                </a:schemeClr>
              </a:solidFill>
              <a:effectLst/>
              <a:latin typeface="Calibri" panose="020F0502020204030204" pitchFamily="34" charset="0"/>
              <a:ea typeface="Segoe UI" pitchFamily="34" charset="0"/>
              <a:cs typeface="Arial" pitchFamily="34" charset="0"/>
            </a:endParaRPr>
          </a:p>
        </p:txBody>
      </p:sp>
    </p:spTree>
    <p:extLst>
      <p:ext uri="{BB962C8B-B14F-4D97-AF65-F5344CB8AC3E}">
        <p14:creationId xmlns:p14="http://schemas.microsoft.com/office/powerpoint/2010/main" val="3441222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fade">
                                      <p:cBhvr>
                                        <p:cTn id="16" dur="500"/>
                                        <p:tgtEl>
                                          <p:spTgt spid="69"/>
                                        </p:tgtEl>
                                      </p:cBhvr>
                                    </p:animEffect>
                                  </p:childTnLst>
                                </p:cTn>
                              </p:par>
                              <p:par>
                                <p:cTn id="17" presetID="10" presetClass="entr" presetSubtype="0" fill="hold"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par>
                                <p:cTn id="20" presetID="10" presetClass="entr" presetSubtype="0" fill="hold" nodeType="with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fade">
                                      <p:cBhvr>
                                        <p:cTn id="22" dur="500"/>
                                        <p:tgtEl>
                                          <p:spTgt spid="8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500"/>
                                        <p:tgtEl>
                                          <p:spTgt spid="1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7"/>
                                        </p:tgtEl>
                                        <p:attrNameLst>
                                          <p:attrName>style.visibility</p:attrName>
                                        </p:attrNameLst>
                                      </p:cBhvr>
                                      <p:to>
                                        <p:strVal val="visible"/>
                                      </p:to>
                                    </p:set>
                                    <p:animEffect transition="in" filter="fade">
                                      <p:cBhvr>
                                        <p:cTn id="28" dur="500"/>
                                        <p:tgtEl>
                                          <p:spTgt spid="1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9"/>
                                        </p:tgtEl>
                                        <p:attrNameLst>
                                          <p:attrName>style.visibility</p:attrName>
                                        </p:attrNameLst>
                                      </p:cBhvr>
                                      <p:to>
                                        <p:strVal val="visible"/>
                                      </p:to>
                                    </p:set>
                                    <p:animEffect transition="in" filter="fade">
                                      <p:cBhvr>
                                        <p:cTn id="36" dur="500"/>
                                        <p:tgtEl>
                                          <p:spTgt spid="12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500"/>
                                        <p:tgtEl>
                                          <p:spTgt spid="70"/>
                                        </p:tgtEl>
                                      </p:cBhvr>
                                    </p:animEffect>
                                  </p:childTnLst>
                                </p:cTn>
                              </p:par>
                              <p:par>
                                <p:cTn id="55" presetID="10" presetClass="entr" presetSubtype="0" fill="hold" nodeType="withEffect">
                                  <p:stCondLst>
                                    <p:cond delay="0"/>
                                  </p:stCondLst>
                                  <p:childTnLst>
                                    <p:set>
                                      <p:cBhvr>
                                        <p:cTn id="56" dur="1" fill="hold">
                                          <p:stCondLst>
                                            <p:cond delay="0"/>
                                          </p:stCondLst>
                                        </p:cTn>
                                        <p:tgtEl>
                                          <p:spTgt spid="78"/>
                                        </p:tgtEl>
                                        <p:attrNameLst>
                                          <p:attrName>style.visibility</p:attrName>
                                        </p:attrNameLst>
                                      </p:cBhvr>
                                      <p:to>
                                        <p:strVal val="visible"/>
                                      </p:to>
                                    </p:set>
                                    <p:animEffect transition="in" filter="fade">
                                      <p:cBhvr>
                                        <p:cTn id="57" dur="500"/>
                                        <p:tgtEl>
                                          <p:spTgt spid="78"/>
                                        </p:tgtEl>
                                      </p:cBhvr>
                                    </p:animEffect>
                                  </p:childTnLst>
                                </p:cTn>
                              </p:par>
                              <p:par>
                                <p:cTn id="58" presetID="10" presetClass="entr" presetSubtype="0" fill="hold" nodeType="withEffect">
                                  <p:stCondLst>
                                    <p:cond delay="0"/>
                                  </p:stCondLst>
                                  <p:childTnLst>
                                    <p:set>
                                      <p:cBhvr>
                                        <p:cTn id="59" dur="1" fill="hold">
                                          <p:stCondLst>
                                            <p:cond delay="0"/>
                                          </p:stCondLst>
                                        </p:cTn>
                                        <p:tgtEl>
                                          <p:spTgt spid="87"/>
                                        </p:tgtEl>
                                        <p:attrNameLst>
                                          <p:attrName>style.visibility</p:attrName>
                                        </p:attrNameLst>
                                      </p:cBhvr>
                                      <p:to>
                                        <p:strVal val="visible"/>
                                      </p:to>
                                    </p:set>
                                    <p:animEffect transition="in" filter="fade">
                                      <p:cBhvr>
                                        <p:cTn id="60" dur="500"/>
                                        <p:tgtEl>
                                          <p:spTgt spid="87"/>
                                        </p:tgtEl>
                                      </p:cBhvr>
                                    </p:animEffect>
                                  </p:childTnLst>
                                </p:cTn>
                              </p:par>
                              <p:par>
                                <p:cTn id="61" presetID="10" presetClass="entr" presetSubtype="0" fill="hold" nodeType="with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fade">
                                      <p:cBhvr>
                                        <p:cTn id="63" dur="500"/>
                                        <p:tgtEl>
                                          <p:spTgt spid="88"/>
                                        </p:tgtEl>
                                      </p:cBhvr>
                                    </p:animEffect>
                                  </p:childTnLst>
                                </p:cTn>
                              </p:par>
                              <p:par>
                                <p:cTn id="64" presetID="10" presetClass="entr" presetSubtype="0" fill="hold" nodeType="withEffect">
                                  <p:stCondLst>
                                    <p:cond delay="0"/>
                                  </p:stCondLst>
                                  <p:childTnLst>
                                    <p:set>
                                      <p:cBhvr>
                                        <p:cTn id="65" dur="1" fill="hold">
                                          <p:stCondLst>
                                            <p:cond delay="0"/>
                                          </p:stCondLst>
                                        </p:cTn>
                                        <p:tgtEl>
                                          <p:spTgt spid="92"/>
                                        </p:tgtEl>
                                        <p:attrNameLst>
                                          <p:attrName>style.visibility</p:attrName>
                                        </p:attrNameLst>
                                      </p:cBhvr>
                                      <p:to>
                                        <p:strVal val="visible"/>
                                      </p:to>
                                    </p:set>
                                    <p:animEffect transition="in" filter="fade">
                                      <p:cBhvr>
                                        <p:cTn id="66" dur="500"/>
                                        <p:tgtEl>
                                          <p:spTgt spid="92"/>
                                        </p:tgtEl>
                                      </p:cBhvr>
                                    </p:animEffect>
                                  </p:childTnLst>
                                </p:cTn>
                              </p:par>
                              <p:par>
                                <p:cTn id="67" presetID="10" presetClass="entr" presetSubtype="0" fill="hold" nodeType="withEffect">
                                  <p:stCondLst>
                                    <p:cond delay="0"/>
                                  </p:stCondLst>
                                  <p:childTnLst>
                                    <p:set>
                                      <p:cBhvr>
                                        <p:cTn id="68" dur="1" fill="hold">
                                          <p:stCondLst>
                                            <p:cond delay="0"/>
                                          </p:stCondLst>
                                        </p:cTn>
                                        <p:tgtEl>
                                          <p:spTgt spid="94"/>
                                        </p:tgtEl>
                                        <p:attrNameLst>
                                          <p:attrName>style.visibility</p:attrName>
                                        </p:attrNameLst>
                                      </p:cBhvr>
                                      <p:to>
                                        <p:strVal val="visible"/>
                                      </p:to>
                                    </p:set>
                                    <p:animEffect transition="in" filter="fade">
                                      <p:cBhvr>
                                        <p:cTn id="69" dur="500"/>
                                        <p:tgtEl>
                                          <p:spTgt spid="94"/>
                                        </p:tgtEl>
                                      </p:cBhvr>
                                    </p:animEffect>
                                  </p:childTnLst>
                                </p:cTn>
                              </p:par>
                              <p:par>
                                <p:cTn id="70" presetID="10" presetClass="entr" presetSubtype="0" fill="hold" nodeType="withEffect">
                                  <p:stCondLst>
                                    <p:cond delay="0"/>
                                  </p:stCondLst>
                                  <p:childTnLst>
                                    <p:set>
                                      <p:cBhvr>
                                        <p:cTn id="71" dur="1" fill="hold">
                                          <p:stCondLst>
                                            <p:cond delay="0"/>
                                          </p:stCondLst>
                                        </p:cTn>
                                        <p:tgtEl>
                                          <p:spTgt spid="95"/>
                                        </p:tgtEl>
                                        <p:attrNameLst>
                                          <p:attrName>style.visibility</p:attrName>
                                        </p:attrNameLst>
                                      </p:cBhvr>
                                      <p:to>
                                        <p:strVal val="visible"/>
                                      </p:to>
                                    </p:set>
                                    <p:animEffect transition="in" filter="fade">
                                      <p:cBhvr>
                                        <p:cTn id="72" dur="500"/>
                                        <p:tgtEl>
                                          <p:spTgt spid="95"/>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fade">
                                      <p:cBhvr>
                                        <p:cTn id="75" dur="500"/>
                                        <p:tgtEl>
                                          <p:spTgt spid="12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23"/>
                                        </p:tgtEl>
                                        <p:attrNameLst>
                                          <p:attrName>style.visibility</p:attrName>
                                        </p:attrNameLst>
                                      </p:cBhvr>
                                      <p:to>
                                        <p:strVal val="visible"/>
                                      </p:to>
                                    </p:set>
                                    <p:animEffect transition="in" filter="fade">
                                      <p:cBhvr>
                                        <p:cTn id="78" dur="500"/>
                                        <p:tgtEl>
                                          <p:spTgt spid="123"/>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24"/>
                                        </p:tgtEl>
                                        <p:attrNameLst>
                                          <p:attrName>style.visibility</p:attrName>
                                        </p:attrNameLst>
                                      </p:cBhvr>
                                      <p:to>
                                        <p:strVal val="visible"/>
                                      </p:to>
                                    </p:set>
                                    <p:animEffect transition="in" filter="fade">
                                      <p:cBhvr>
                                        <p:cTn id="81" dur="500"/>
                                        <p:tgtEl>
                                          <p:spTgt spid="12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34"/>
                                        </p:tgtEl>
                                        <p:attrNameLst>
                                          <p:attrName>style.visibility</p:attrName>
                                        </p:attrNameLst>
                                      </p:cBhvr>
                                      <p:to>
                                        <p:strVal val="visible"/>
                                      </p:to>
                                    </p:set>
                                    <p:animEffect transition="in" filter="fade">
                                      <p:cBhvr>
                                        <p:cTn id="84" dur="500"/>
                                        <p:tgtEl>
                                          <p:spTgt spid="134"/>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37"/>
                                        </p:tgtEl>
                                        <p:attrNameLst>
                                          <p:attrName>style.visibility</p:attrName>
                                        </p:attrNameLst>
                                      </p:cBhvr>
                                      <p:to>
                                        <p:strVal val="visible"/>
                                      </p:to>
                                    </p:set>
                                    <p:animEffect transition="in" filter="fade">
                                      <p:cBhvr>
                                        <p:cTn id="87" dur="500"/>
                                        <p:tgtEl>
                                          <p:spTgt spid="137"/>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38"/>
                                        </p:tgtEl>
                                        <p:attrNameLst>
                                          <p:attrName>style.visibility</p:attrName>
                                        </p:attrNameLst>
                                      </p:cBhvr>
                                      <p:to>
                                        <p:strVal val="visible"/>
                                      </p:to>
                                    </p:set>
                                    <p:animEffect transition="in" filter="fade">
                                      <p:cBhvr>
                                        <p:cTn id="90" dur="500"/>
                                        <p:tgtEl>
                                          <p:spTgt spid="138"/>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fade">
                                      <p:cBhvr>
                                        <p:cTn id="95" dur="500"/>
                                        <p:tgtEl>
                                          <p:spTgt spid="20"/>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500"/>
                                        <p:tgtEl>
                                          <p:spTgt spid="21"/>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71"/>
                                        </p:tgtEl>
                                        <p:attrNameLst>
                                          <p:attrName>style.visibility</p:attrName>
                                        </p:attrNameLst>
                                      </p:cBhvr>
                                      <p:to>
                                        <p:strVal val="visible"/>
                                      </p:to>
                                    </p:set>
                                    <p:animEffect transition="in" filter="fade">
                                      <p:cBhvr>
                                        <p:cTn id="101" dur="500"/>
                                        <p:tgtEl>
                                          <p:spTgt spid="71"/>
                                        </p:tgtEl>
                                      </p:cBhvr>
                                    </p:animEffect>
                                  </p:childTnLst>
                                </p:cTn>
                              </p:par>
                              <p:par>
                                <p:cTn id="102" presetID="10" presetClass="entr" presetSubtype="0" fill="hold" nodeType="with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500"/>
                                        <p:tgtEl>
                                          <p:spTgt spid="97"/>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Effect transition="in" filter="fade">
                                      <p:cBhvr>
                                        <p:cTn id="107" dur="500"/>
                                        <p:tgtEl>
                                          <p:spTgt spid="141"/>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72"/>
                                        </p:tgtEl>
                                        <p:attrNameLst>
                                          <p:attrName>style.visibility</p:attrName>
                                        </p:attrNameLst>
                                      </p:cBhvr>
                                      <p:to>
                                        <p:strVal val="visible"/>
                                      </p:to>
                                    </p:set>
                                    <p:animEffect transition="in" filter="fade">
                                      <p:cBhvr>
                                        <p:cTn id="112" dur="500"/>
                                        <p:tgtEl>
                                          <p:spTgt spid="72"/>
                                        </p:tgtEl>
                                      </p:cBhvr>
                                    </p:animEffect>
                                  </p:childTnLst>
                                </p:cTn>
                              </p:par>
                              <p:par>
                                <p:cTn id="113" presetID="10" presetClass="entr" presetSubtype="0" fill="hold" nodeType="withEffect">
                                  <p:stCondLst>
                                    <p:cond delay="0"/>
                                  </p:stCondLst>
                                  <p:childTnLst>
                                    <p:set>
                                      <p:cBhvr>
                                        <p:cTn id="114" dur="1" fill="hold">
                                          <p:stCondLst>
                                            <p:cond delay="0"/>
                                          </p:stCondLst>
                                        </p:cTn>
                                        <p:tgtEl>
                                          <p:spTgt spid="99"/>
                                        </p:tgtEl>
                                        <p:attrNameLst>
                                          <p:attrName>style.visibility</p:attrName>
                                        </p:attrNameLst>
                                      </p:cBhvr>
                                      <p:to>
                                        <p:strVal val="visible"/>
                                      </p:to>
                                    </p:set>
                                    <p:animEffect transition="in" filter="fade">
                                      <p:cBhvr>
                                        <p:cTn id="115" dur="500"/>
                                        <p:tgtEl>
                                          <p:spTgt spid="99"/>
                                        </p:tgtEl>
                                      </p:cBhvr>
                                    </p:animEffect>
                                  </p:childTnLst>
                                </p:cTn>
                              </p:par>
                              <p:par>
                                <p:cTn id="116" presetID="10" presetClass="entr" presetSubtype="0" fill="hold" nodeType="withEffect">
                                  <p:stCondLst>
                                    <p:cond delay="0"/>
                                  </p:stCondLst>
                                  <p:childTnLst>
                                    <p:set>
                                      <p:cBhvr>
                                        <p:cTn id="117" dur="1" fill="hold">
                                          <p:stCondLst>
                                            <p:cond delay="0"/>
                                          </p:stCondLst>
                                        </p:cTn>
                                        <p:tgtEl>
                                          <p:spTgt spid="100"/>
                                        </p:tgtEl>
                                        <p:attrNameLst>
                                          <p:attrName>style.visibility</p:attrName>
                                        </p:attrNameLst>
                                      </p:cBhvr>
                                      <p:to>
                                        <p:strVal val="visible"/>
                                      </p:to>
                                    </p:set>
                                    <p:animEffect transition="in" filter="fade">
                                      <p:cBhvr>
                                        <p:cTn id="118" dur="500"/>
                                        <p:tgtEl>
                                          <p:spTgt spid="100"/>
                                        </p:tgtEl>
                                      </p:cBhvr>
                                    </p:animEffect>
                                  </p:childTnLst>
                                </p:cTn>
                              </p:par>
                              <p:par>
                                <p:cTn id="119" presetID="10" presetClass="entr" presetSubtype="0" fill="hold" nodeType="withEffect">
                                  <p:stCondLst>
                                    <p:cond delay="0"/>
                                  </p:stCondLst>
                                  <p:childTnLst>
                                    <p:set>
                                      <p:cBhvr>
                                        <p:cTn id="120" dur="1" fill="hold">
                                          <p:stCondLst>
                                            <p:cond delay="0"/>
                                          </p:stCondLst>
                                        </p:cTn>
                                        <p:tgtEl>
                                          <p:spTgt spid="101"/>
                                        </p:tgtEl>
                                        <p:attrNameLst>
                                          <p:attrName>style.visibility</p:attrName>
                                        </p:attrNameLst>
                                      </p:cBhvr>
                                      <p:to>
                                        <p:strVal val="visible"/>
                                      </p:to>
                                    </p:set>
                                    <p:animEffect transition="in" filter="fade">
                                      <p:cBhvr>
                                        <p:cTn id="121" dur="500"/>
                                        <p:tgtEl>
                                          <p:spTgt spid="101"/>
                                        </p:tgtEl>
                                      </p:cBhvr>
                                    </p:animEffect>
                                  </p:childTnLst>
                                </p:cTn>
                              </p:par>
                              <p:par>
                                <p:cTn id="122" presetID="10" presetClass="entr" presetSubtype="0" fill="hold" nodeType="withEffect">
                                  <p:stCondLst>
                                    <p:cond delay="0"/>
                                  </p:stCondLst>
                                  <p:childTnLst>
                                    <p:set>
                                      <p:cBhvr>
                                        <p:cTn id="123" dur="1" fill="hold">
                                          <p:stCondLst>
                                            <p:cond delay="0"/>
                                          </p:stCondLst>
                                        </p:cTn>
                                        <p:tgtEl>
                                          <p:spTgt spid="102"/>
                                        </p:tgtEl>
                                        <p:attrNameLst>
                                          <p:attrName>style.visibility</p:attrName>
                                        </p:attrNameLst>
                                      </p:cBhvr>
                                      <p:to>
                                        <p:strVal val="visible"/>
                                      </p:to>
                                    </p:set>
                                    <p:animEffect transition="in" filter="fade">
                                      <p:cBhvr>
                                        <p:cTn id="124" dur="500"/>
                                        <p:tgtEl>
                                          <p:spTgt spid="102"/>
                                        </p:tgtEl>
                                      </p:cBhvr>
                                    </p:animEffect>
                                  </p:childTnLst>
                                </p:cTn>
                              </p:par>
                              <p:par>
                                <p:cTn id="125" presetID="10" presetClass="entr" presetSubtype="0" fill="hold" nodeType="withEffect">
                                  <p:stCondLst>
                                    <p:cond delay="0"/>
                                  </p:stCondLst>
                                  <p:childTnLst>
                                    <p:set>
                                      <p:cBhvr>
                                        <p:cTn id="126" dur="1" fill="hold">
                                          <p:stCondLst>
                                            <p:cond delay="0"/>
                                          </p:stCondLst>
                                        </p:cTn>
                                        <p:tgtEl>
                                          <p:spTgt spid="104"/>
                                        </p:tgtEl>
                                        <p:attrNameLst>
                                          <p:attrName>style.visibility</p:attrName>
                                        </p:attrNameLst>
                                      </p:cBhvr>
                                      <p:to>
                                        <p:strVal val="visible"/>
                                      </p:to>
                                    </p:set>
                                    <p:animEffect transition="in" filter="fade">
                                      <p:cBhvr>
                                        <p:cTn id="127" dur="500"/>
                                        <p:tgtEl>
                                          <p:spTgt spid="104"/>
                                        </p:tgtEl>
                                      </p:cBhvr>
                                    </p:animEffect>
                                  </p:childTnLst>
                                </p:cTn>
                              </p:par>
                              <p:par>
                                <p:cTn id="128" presetID="10" presetClass="entr" presetSubtype="0" fill="hold" nodeType="withEffect">
                                  <p:stCondLst>
                                    <p:cond delay="0"/>
                                  </p:stCondLst>
                                  <p:childTnLst>
                                    <p:set>
                                      <p:cBhvr>
                                        <p:cTn id="129" dur="1" fill="hold">
                                          <p:stCondLst>
                                            <p:cond delay="0"/>
                                          </p:stCondLst>
                                        </p:cTn>
                                        <p:tgtEl>
                                          <p:spTgt spid="105"/>
                                        </p:tgtEl>
                                        <p:attrNameLst>
                                          <p:attrName>style.visibility</p:attrName>
                                        </p:attrNameLst>
                                      </p:cBhvr>
                                      <p:to>
                                        <p:strVal val="visible"/>
                                      </p:to>
                                    </p:set>
                                    <p:animEffect transition="in" filter="fade">
                                      <p:cBhvr>
                                        <p:cTn id="130" dur="500"/>
                                        <p:tgtEl>
                                          <p:spTgt spid="105"/>
                                        </p:tgtEl>
                                      </p:cBhvr>
                                    </p:animEffect>
                                  </p:childTnLst>
                                </p:cTn>
                              </p:par>
                              <p:par>
                                <p:cTn id="131" presetID="10" presetClass="entr" presetSubtype="0" fill="hold" nodeType="withEffect">
                                  <p:stCondLst>
                                    <p:cond delay="0"/>
                                  </p:stCondLst>
                                  <p:childTnLst>
                                    <p:set>
                                      <p:cBhvr>
                                        <p:cTn id="132" dur="1" fill="hold">
                                          <p:stCondLst>
                                            <p:cond delay="0"/>
                                          </p:stCondLst>
                                        </p:cTn>
                                        <p:tgtEl>
                                          <p:spTgt spid="106"/>
                                        </p:tgtEl>
                                        <p:attrNameLst>
                                          <p:attrName>style.visibility</p:attrName>
                                        </p:attrNameLst>
                                      </p:cBhvr>
                                      <p:to>
                                        <p:strVal val="visible"/>
                                      </p:to>
                                    </p:set>
                                    <p:animEffect transition="in" filter="fade">
                                      <p:cBhvr>
                                        <p:cTn id="133" dur="500"/>
                                        <p:tgtEl>
                                          <p:spTgt spid="106"/>
                                        </p:tgtEl>
                                      </p:cBhvr>
                                    </p:animEffect>
                                  </p:childTnLst>
                                </p:cTn>
                              </p:par>
                              <p:par>
                                <p:cTn id="134" presetID="10" presetClass="entr" presetSubtype="0" fill="hold" nodeType="withEffect">
                                  <p:stCondLst>
                                    <p:cond delay="0"/>
                                  </p:stCondLst>
                                  <p:childTnLst>
                                    <p:set>
                                      <p:cBhvr>
                                        <p:cTn id="135" dur="1" fill="hold">
                                          <p:stCondLst>
                                            <p:cond delay="0"/>
                                          </p:stCondLst>
                                        </p:cTn>
                                        <p:tgtEl>
                                          <p:spTgt spid="107"/>
                                        </p:tgtEl>
                                        <p:attrNameLst>
                                          <p:attrName>style.visibility</p:attrName>
                                        </p:attrNameLst>
                                      </p:cBhvr>
                                      <p:to>
                                        <p:strVal val="visible"/>
                                      </p:to>
                                    </p:set>
                                    <p:animEffect transition="in" filter="fade">
                                      <p:cBhvr>
                                        <p:cTn id="136" dur="500"/>
                                        <p:tgtEl>
                                          <p:spTgt spid="107"/>
                                        </p:tgtEl>
                                      </p:cBhvr>
                                    </p:animEffect>
                                  </p:childTnLst>
                                </p:cTn>
                              </p:par>
                              <p:par>
                                <p:cTn id="137" presetID="10" presetClass="entr" presetSubtype="0" fill="hold" nodeType="withEffect">
                                  <p:stCondLst>
                                    <p:cond delay="0"/>
                                  </p:stCondLst>
                                  <p:childTnLst>
                                    <p:set>
                                      <p:cBhvr>
                                        <p:cTn id="138" dur="1" fill="hold">
                                          <p:stCondLst>
                                            <p:cond delay="0"/>
                                          </p:stCondLst>
                                        </p:cTn>
                                        <p:tgtEl>
                                          <p:spTgt spid="108"/>
                                        </p:tgtEl>
                                        <p:attrNameLst>
                                          <p:attrName>style.visibility</p:attrName>
                                        </p:attrNameLst>
                                      </p:cBhvr>
                                      <p:to>
                                        <p:strVal val="visible"/>
                                      </p:to>
                                    </p:set>
                                    <p:animEffect transition="in" filter="fade">
                                      <p:cBhvr>
                                        <p:cTn id="139" dur="500"/>
                                        <p:tgtEl>
                                          <p:spTgt spid="108"/>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45"/>
                                        </p:tgtEl>
                                        <p:attrNameLst>
                                          <p:attrName>style.visibility</p:attrName>
                                        </p:attrNameLst>
                                      </p:cBhvr>
                                      <p:to>
                                        <p:strVal val="visible"/>
                                      </p:to>
                                    </p:set>
                                    <p:animEffect transition="in" filter="fade">
                                      <p:cBhvr>
                                        <p:cTn id="142" dur="500"/>
                                        <p:tgtEl>
                                          <p:spTgt spid="145"/>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23"/>
                                        </p:tgtEl>
                                        <p:attrNameLst>
                                          <p:attrName>style.visibility</p:attrName>
                                        </p:attrNameLst>
                                      </p:cBhvr>
                                      <p:to>
                                        <p:strVal val="visible"/>
                                      </p:to>
                                    </p:set>
                                    <p:animEffect transition="in" filter="fade">
                                      <p:cBhvr>
                                        <p:cTn id="145" dur="500"/>
                                        <p:tgtEl>
                                          <p:spTgt spid="23"/>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22"/>
                                        </p:tgtEl>
                                        <p:attrNameLst>
                                          <p:attrName>style.visibility</p:attrName>
                                        </p:attrNameLst>
                                      </p:cBhvr>
                                      <p:to>
                                        <p:strVal val="visible"/>
                                      </p:to>
                                    </p:set>
                                    <p:animEffect transition="in" filter="fade">
                                      <p:cBhvr>
                                        <p:cTn id="148" dur="500"/>
                                        <p:tgtEl>
                                          <p:spTgt spid="22"/>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98"/>
                                        </p:tgtEl>
                                        <p:attrNameLst>
                                          <p:attrName>style.visibility</p:attrName>
                                        </p:attrNameLst>
                                      </p:cBhvr>
                                      <p:to>
                                        <p:strVal val="visible"/>
                                      </p:to>
                                    </p:set>
                                    <p:animEffect transition="in" filter="fade">
                                      <p:cBhvr>
                                        <p:cTn id="153" dur="500"/>
                                        <p:tgtEl>
                                          <p:spTgt spid="98"/>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103"/>
                                        </p:tgtEl>
                                        <p:attrNameLst>
                                          <p:attrName>style.visibility</p:attrName>
                                        </p:attrNameLst>
                                      </p:cBhvr>
                                      <p:to>
                                        <p:strVal val="visible"/>
                                      </p:to>
                                    </p:set>
                                    <p:animEffect transition="in" filter="fade">
                                      <p:cBhvr>
                                        <p:cTn id="156" dur="500"/>
                                        <p:tgtEl>
                                          <p:spTgt spid="103"/>
                                        </p:tgtEl>
                                      </p:cBhvr>
                                    </p:animEffect>
                                  </p:childTnLst>
                                </p:cTn>
                              </p:par>
                            </p:childTnLst>
                          </p:cTn>
                        </p:par>
                        <p:par>
                          <p:cTn id="157" fill="hold">
                            <p:stCondLst>
                              <p:cond delay="500"/>
                            </p:stCondLst>
                            <p:childTnLst>
                              <p:par>
                                <p:cTn id="158" presetID="10" presetClass="entr" presetSubtype="0" fill="hold" grpId="0" nodeType="after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500"/>
                                        <p:tgtEl>
                                          <p:spTgt spid="109"/>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500"/>
                                        <p:tgtEl>
                                          <p:spTgt spid="42"/>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153"/>
                                        </p:tgtEl>
                                        <p:attrNameLst>
                                          <p:attrName>style.visibility</p:attrName>
                                        </p:attrNameLst>
                                      </p:cBhvr>
                                      <p:to>
                                        <p:strVal val="visible"/>
                                      </p:to>
                                    </p:set>
                                    <p:animEffect transition="in" filter="fade">
                                      <p:cBhvr>
                                        <p:cTn id="166" dur="500"/>
                                        <p:tgtEl>
                                          <p:spTgt spid="153"/>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25"/>
                                        </p:tgtEl>
                                        <p:attrNameLst>
                                          <p:attrName>style.visibility</p:attrName>
                                        </p:attrNameLst>
                                      </p:cBhvr>
                                      <p:to>
                                        <p:strVal val="visible"/>
                                      </p:to>
                                    </p:set>
                                    <p:animEffect transition="in" filter="fade">
                                      <p:cBhvr>
                                        <p:cTn id="169" dur="500"/>
                                        <p:tgtEl>
                                          <p:spTgt spid="25"/>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40"/>
                                        </p:tgtEl>
                                        <p:attrNameLst>
                                          <p:attrName>style.visibility</p:attrName>
                                        </p:attrNameLst>
                                      </p:cBhvr>
                                      <p:to>
                                        <p:strVal val="visible"/>
                                      </p:to>
                                    </p:set>
                                    <p:animEffect transition="in" filter="fade">
                                      <p:cBhvr>
                                        <p:cTn id="172" dur="500"/>
                                        <p:tgtEl>
                                          <p:spTgt spid="40"/>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151"/>
                                        </p:tgtEl>
                                        <p:attrNameLst>
                                          <p:attrName>style.visibility</p:attrName>
                                        </p:attrNameLst>
                                      </p:cBhvr>
                                      <p:to>
                                        <p:strVal val="visible"/>
                                      </p:to>
                                    </p:set>
                                    <p:animEffect transition="in" filter="fade">
                                      <p:cBhvr>
                                        <p:cTn id="177" dur="500"/>
                                        <p:tgtEl>
                                          <p:spTgt spid="151"/>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147"/>
                                        </p:tgtEl>
                                        <p:attrNameLst>
                                          <p:attrName>style.visibility</p:attrName>
                                        </p:attrNameLst>
                                      </p:cBhvr>
                                      <p:to>
                                        <p:strVal val="visible"/>
                                      </p:to>
                                    </p:set>
                                    <p:animEffect transition="in" filter="fade">
                                      <p:cBhvr>
                                        <p:cTn id="180" dur="500"/>
                                        <p:tgtEl>
                                          <p:spTgt spid="147"/>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Effect transition="in" filter="fade">
                                      <p:cBhvr>
                                        <p:cTn id="183" dur="500"/>
                                        <p:tgtEl>
                                          <p:spTgt spid="58"/>
                                        </p:tgtEl>
                                      </p:cBhvr>
                                    </p:animEffect>
                                  </p:childTnLst>
                                </p:cTn>
                              </p:par>
                              <p:par>
                                <p:cTn id="184" presetID="10" presetClass="entr" presetSubtype="0" fill="hold" grpId="0" nodeType="withEffect">
                                  <p:stCondLst>
                                    <p:cond delay="0"/>
                                  </p:stCondLst>
                                  <p:childTnLst>
                                    <p:set>
                                      <p:cBhvr>
                                        <p:cTn id="185" dur="1" fill="hold">
                                          <p:stCondLst>
                                            <p:cond delay="0"/>
                                          </p:stCondLst>
                                        </p:cTn>
                                        <p:tgtEl>
                                          <p:spTgt spid="54"/>
                                        </p:tgtEl>
                                        <p:attrNameLst>
                                          <p:attrName>style.visibility</p:attrName>
                                        </p:attrNameLst>
                                      </p:cBhvr>
                                      <p:to>
                                        <p:strVal val="visible"/>
                                      </p:to>
                                    </p:set>
                                    <p:animEffect transition="in" filter="fade">
                                      <p:cBhvr>
                                        <p:cTn id="186" dur="500"/>
                                        <p:tgtEl>
                                          <p:spTgt spid="54"/>
                                        </p:tgtEl>
                                      </p:cBhvr>
                                    </p:animEffect>
                                  </p:childTnLst>
                                </p:cTn>
                              </p:par>
                              <p:par>
                                <p:cTn id="187" presetID="10" presetClass="entr" presetSubtype="0" fill="hold" grpId="0" nodeType="withEffect">
                                  <p:stCondLst>
                                    <p:cond delay="0"/>
                                  </p:stCondLst>
                                  <p:childTnLst>
                                    <p:set>
                                      <p:cBhvr>
                                        <p:cTn id="188" dur="1" fill="hold">
                                          <p:stCondLst>
                                            <p:cond delay="0"/>
                                          </p:stCondLst>
                                        </p:cTn>
                                        <p:tgtEl>
                                          <p:spTgt spid="144"/>
                                        </p:tgtEl>
                                        <p:attrNameLst>
                                          <p:attrName>style.visibility</p:attrName>
                                        </p:attrNameLst>
                                      </p:cBhvr>
                                      <p:to>
                                        <p:strVal val="visible"/>
                                      </p:to>
                                    </p:set>
                                    <p:animEffect transition="in" filter="fade">
                                      <p:cBhvr>
                                        <p:cTn id="189" dur="500"/>
                                        <p:tgtEl>
                                          <p:spTgt spid="144"/>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154"/>
                                        </p:tgtEl>
                                        <p:attrNameLst>
                                          <p:attrName>style.visibility</p:attrName>
                                        </p:attrNameLst>
                                      </p:cBhvr>
                                      <p:to>
                                        <p:strVal val="visible"/>
                                      </p:to>
                                    </p:set>
                                    <p:animEffect transition="in" filter="fade">
                                      <p:cBhvr>
                                        <p:cTn id="192" dur="500"/>
                                        <p:tgtEl>
                                          <p:spTgt spid="154"/>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121"/>
                                        </p:tgtEl>
                                        <p:attrNameLst>
                                          <p:attrName>style.visibility</p:attrName>
                                        </p:attrNameLst>
                                      </p:cBhvr>
                                      <p:to>
                                        <p:strVal val="visible"/>
                                      </p:to>
                                    </p:set>
                                    <p:animEffect transition="in" filter="fade">
                                      <p:cBhvr>
                                        <p:cTn id="195" dur="500"/>
                                        <p:tgtEl>
                                          <p:spTgt spid="121"/>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118"/>
                                        </p:tgtEl>
                                        <p:attrNameLst>
                                          <p:attrName>style.visibility</p:attrName>
                                        </p:attrNameLst>
                                      </p:cBhvr>
                                      <p:to>
                                        <p:strVal val="visible"/>
                                      </p:to>
                                    </p:set>
                                    <p:animEffect transition="in" filter="fade">
                                      <p:cBhvr>
                                        <p:cTn id="198" dur="500"/>
                                        <p:tgtEl>
                                          <p:spTgt spid="118"/>
                                        </p:tgtEl>
                                      </p:cBhvr>
                                    </p:animEffect>
                                  </p:childTnLst>
                                </p:cTn>
                              </p:par>
                              <p:par>
                                <p:cTn id="199" presetID="10" presetClass="entr" presetSubtype="0" fill="hold" grpId="0" nodeType="withEffect">
                                  <p:stCondLst>
                                    <p:cond delay="0"/>
                                  </p:stCondLst>
                                  <p:childTnLst>
                                    <p:set>
                                      <p:cBhvr>
                                        <p:cTn id="200" dur="1" fill="hold">
                                          <p:stCondLst>
                                            <p:cond delay="0"/>
                                          </p:stCondLst>
                                        </p:cTn>
                                        <p:tgtEl>
                                          <p:spTgt spid="26"/>
                                        </p:tgtEl>
                                        <p:attrNameLst>
                                          <p:attrName>style.visibility</p:attrName>
                                        </p:attrNameLst>
                                      </p:cBhvr>
                                      <p:to>
                                        <p:strVal val="visible"/>
                                      </p:to>
                                    </p:set>
                                    <p:animEffect transition="in" filter="fade">
                                      <p:cBhvr>
                                        <p:cTn id="201" dur="500"/>
                                        <p:tgtEl>
                                          <p:spTgt spid="26"/>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500"/>
                                        <p:tgtEl>
                                          <p:spTgt spid="52"/>
                                        </p:tgtEl>
                                      </p:cBhvr>
                                    </p:animEffect>
                                  </p:childTnLst>
                                </p:cTn>
                              </p:par>
                            </p:childTnLst>
                          </p:cTn>
                        </p:par>
                      </p:childTnLst>
                    </p:cTn>
                  </p:par>
                  <p:par>
                    <p:cTn id="205" fill="hold">
                      <p:stCondLst>
                        <p:cond delay="indefinite"/>
                      </p:stCondLst>
                      <p:childTnLst>
                        <p:par>
                          <p:cTn id="206" fill="hold">
                            <p:stCondLst>
                              <p:cond delay="0"/>
                            </p:stCondLst>
                            <p:childTnLst>
                              <p:par>
                                <p:cTn id="207" presetID="10" presetClass="entr" presetSubtype="0" fill="hold" grpId="0" nodeType="clickEffect">
                                  <p:stCondLst>
                                    <p:cond delay="0"/>
                                  </p:stCondLst>
                                  <p:childTnLst>
                                    <p:set>
                                      <p:cBhvr>
                                        <p:cTn id="208" dur="1" fill="hold">
                                          <p:stCondLst>
                                            <p:cond delay="0"/>
                                          </p:stCondLst>
                                        </p:cTn>
                                        <p:tgtEl>
                                          <p:spTgt spid="152"/>
                                        </p:tgtEl>
                                        <p:attrNameLst>
                                          <p:attrName>style.visibility</p:attrName>
                                        </p:attrNameLst>
                                      </p:cBhvr>
                                      <p:to>
                                        <p:strVal val="visible"/>
                                      </p:to>
                                    </p:set>
                                    <p:animEffect transition="in" filter="fade">
                                      <p:cBhvr>
                                        <p:cTn id="209" dur="500"/>
                                        <p:tgtEl>
                                          <p:spTgt spid="152"/>
                                        </p:tgtEl>
                                      </p:cBhvr>
                                    </p:animEffect>
                                  </p:childTnLst>
                                </p:cTn>
                              </p:par>
                              <p:par>
                                <p:cTn id="210" presetID="10" presetClass="entr" presetSubtype="0" fill="hold" grpId="0" nodeType="withEffect">
                                  <p:stCondLst>
                                    <p:cond delay="0"/>
                                  </p:stCondLst>
                                  <p:childTnLst>
                                    <p:set>
                                      <p:cBhvr>
                                        <p:cTn id="211" dur="1" fill="hold">
                                          <p:stCondLst>
                                            <p:cond delay="0"/>
                                          </p:stCondLst>
                                        </p:cTn>
                                        <p:tgtEl>
                                          <p:spTgt spid="140"/>
                                        </p:tgtEl>
                                        <p:attrNameLst>
                                          <p:attrName>style.visibility</p:attrName>
                                        </p:attrNameLst>
                                      </p:cBhvr>
                                      <p:to>
                                        <p:strVal val="visible"/>
                                      </p:to>
                                    </p:set>
                                    <p:animEffect transition="in" filter="fade">
                                      <p:cBhvr>
                                        <p:cTn id="212" dur="500"/>
                                        <p:tgtEl>
                                          <p:spTgt spid="140"/>
                                        </p:tgtEl>
                                      </p:cBhvr>
                                    </p:animEffect>
                                  </p:childTnLst>
                                </p:cTn>
                              </p:par>
                              <p:par>
                                <p:cTn id="213" presetID="10" presetClass="entr" presetSubtype="0" fill="hold" grpId="0" nodeType="with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fade">
                                      <p:cBhvr>
                                        <p:cTn id="215" dur="500"/>
                                        <p:tgtEl>
                                          <p:spTgt spid="136"/>
                                        </p:tgtEl>
                                      </p:cBhvr>
                                    </p:animEffect>
                                  </p:childTnLst>
                                </p:cTn>
                              </p:par>
                              <p:par>
                                <p:cTn id="216" presetID="10" presetClass="entr" presetSubtype="0" fill="hold" grpId="0" nodeType="withEffect">
                                  <p:stCondLst>
                                    <p:cond delay="0"/>
                                  </p:stCondLst>
                                  <p:childTnLst>
                                    <p:set>
                                      <p:cBhvr>
                                        <p:cTn id="217" dur="1" fill="hold">
                                          <p:stCondLst>
                                            <p:cond delay="0"/>
                                          </p:stCondLst>
                                        </p:cTn>
                                        <p:tgtEl>
                                          <p:spTgt spid="135"/>
                                        </p:tgtEl>
                                        <p:attrNameLst>
                                          <p:attrName>style.visibility</p:attrName>
                                        </p:attrNameLst>
                                      </p:cBhvr>
                                      <p:to>
                                        <p:strVal val="visible"/>
                                      </p:to>
                                    </p:set>
                                    <p:animEffect transition="in" filter="fade">
                                      <p:cBhvr>
                                        <p:cTn id="218" dur="500"/>
                                        <p:tgtEl>
                                          <p:spTgt spid="135"/>
                                        </p:tgtEl>
                                      </p:cBhvr>
                                    </p:animEffect>
                                  </p:childTnLst>
                                </p:cTn>
                              </p:par>
                              <p:par>
                                <p:cTn id="219" presetID="10" presetClass="entr" presetSubtype="0" fill="hold" grpId="0" nodeType="withEffect">
                                  <p:stCondLst>
                                    <p:cond delay="0"/>
                                  </p:stCondLst>
                                  <p:childTnLst>
                                    <p:set>
                                      <p:cBhvr>
                                        <p:cTn id="220" dur="1" fill="hold">
                                          <p:stCondLst>
                                            <p:cond delay="0"/>
                                          </p:stCondLst>
                                        </p:cTn>
                                        <p:tgtEl>
                                          <p:spTgt spid="132"/>
                                        </p:tgtEl>
                                        <p:attrNameLst>
                                          <p:attrName>style.visibility</p:attrName>
                                        </p:attrNameLst>
                                      </p:cBhvr>
                                      <p:to>
                                        <p:strVal val="visible"/>
                                      </p:to>
                                    </p:set>
                                    <p:animEffect transition="in" filter="fade">
                                      <p:cBhvr>
                                        <p:cTn id="221" dur="500"/>
                                        <p:tgtEl>
                                          <p:spTgt spid="132"/>
                                        </p:tgtEl>
                                      </p:cBhvr>
                                    </p:animEffect>
                                  </p:childTnLst>
                                </p:cTn>
                              </p:par>
                              <p:par>
                                <p:cTn id="222" presetID="10" presetClass="entr" presetSubtype="0" fill="hold" grpId="0" nodeType="withEffect">
                                  <p:stCondLst>
                                    <p:cond delay="0"/>
                                  </p:stCondLst>
                                  <p:childTnLst>
                                    <p:set>
                                      <p:cBhvr>
                                        <p:cTn id="223" dur="1" fill="hold">
                                          <p:stCondLst>
                                            <p:cond delay="0"/>
                                          </p:stCondLst>
                                        </p:cTn>
                                        <p:tgtEl>
                                          <p:spTgt spid="127"/>
                                        </p:tgtEl>
                                        <p:attrNameLst>
                                          <p:attrName>style.visibility</p:attrName>
                                        </p:attrNameLst>
                                      </p:cBhvr>
                                      <p:to>
                                        <p:strVal val="visible"/>
                                      </p:to>
                                    </p:set>
                                    <p:animEffect transition="in" filter="fade">
                                      <p:cBhvr>
                                        <p:cTn id="224" dur="500"/>
                                        <p:tgtEl>
                                          <p:spTgt spid="127"/>
                                        </p:tgtEl>
                                      </p:cBhvr>
                                    </p:animEffect>
                                  </p:childTnLst>
                                </p:cTn>
                              </p:par>
                              <p:par>
                                <p:cTn id="225" presetID="10" presetClass="entr" presetSubtype="0" fill="hold" grpId="0" nodeType="withEffect">
                                  <p:stCondLst>
                                    <p:cond delay="0"/>
                                  </p:stCondLst>
                                  <p:childTnLst>
                                    <p:set>
                                      <p:cBhvr>
                                        <p:cTn id="226" dur="1" fill="hold">
                                          <p:stCondLst>
                                            <p:cond delay="0"/>
                                          </p:stCondLst>
                                        </p:cTn>
                                        <p:tgtEl>
                                          <p:spTgt spid="148"/>
                                        </p:tgtEl>
                                        <p:attrNameLst>
                                          <p:attrName>style.visibility</p:attrName>
                                        </p:attrNameLst>
                                      </p:cBhvr>
                                      <p:to>
                                        <p:strVal val="visible"/>
                                      </p:to>
                                    </p:set>
                                    <p:animEffect transition="in" filter="fade">
                                      <p:cBhvr>
                                        <p:cTn id="227" dur="500"/>
                                        <p:tgtEl>
                                          <p:spTgt spid="148"/>
                                        </p:tgtEl>
                                      </p:cBhvr>
                                    </p:animEffect>
                                  </p:childTnLst>
                                </p:cTn>
                              </p:par>
                              <p:par>
                                <p:cTn id="228" presetID="10" presetClass="entr" presetSubtype="0" fill="hold" grpId="0" nodeType="withEffect">
                                  <p:stCondLst>
                                    <p:cond delay="0"/>
                                  </p:stCondLst>
                                  <p:childTnLst>
                                    <p:set>
                                      <p:cBhvr>
                                        <p:cTn id="229" dur="1" fill="hold">
                                          <p:stCondLst>
                                            <p:cond delay="0"/>
                                          </p:stCondLst>
                                        </p:cTn>
                                        <p:tgtEl>
                                          <p:spTgt spid="41"/>
                                        </p:tgtEl>
                                        <p:attrNameLst>
                                          <p:attrName>style.visibility</p:attrName>
                                        </p:attrNameLst>
                                      </p:cBhvr>
                                      <p:to>
                                        <p:strVal val="visible"/>
                                      </p:to>
                                    </p:set>
                                    <p:animEffect transition="in" filter="fade">
                                      <p:cBhvr>
                                        <p:cTn id="230" dur="500"/>
                                        <p:tgtEl>
                                          <p:spTgt spid="41"/>
                                        </p:tgtEl>
                                      </p:cBhvr>
                                    </p:animEffect>
                                  </p:childTnLst>
                                </p:cTn>
                              </p:par>
                              <p:par>
                                <p:cTn id="231" presetID="10" presetClass="entr" presetSubtype="0" fill="hold" grpId="0" nodeType="withEffect">
                                  <p:stCondLst>
                                    <p:cond delay="0"/>
                                  </p:stCondLst>
                                  <p:childTnLst>
                                    <p:set>
                                      <p:cBhvr>
                                        <p:cTn id="232" dur="1" fill="hold">
                                          <p:stCondLst>
                                            <p:cond delay="0"/>
                                          </p:stCondLst>
                                        </p:cTn>
                                        <p:tgtEl>
                                          <p:spTgt spid="34"/>
                                        </p:tgtEl>
                                        <p:attrNameLst>
                                          <p:attrName>style.visibility</p:attrName>
                                        </p:attrNameLst>
                                      </p:cBhvr>
                                      <p:to>
                                        <p:strVal val="visible"/>
                                      </p:to>
                                    </p:set>
                                    <p:animEffect transition="in" filter="fade">
                                      <p:cBhvr>
                                        <p:cTn id="233" dur="500"/>
                                        <p:tgtEl>
                                          <p:spTgt spid="34"/>
                                        </p:tgtEl>
                                      </p:cBhvr>
                                    </p:animEffect>
                                  </p:childTnLst>
                                </p:cTn>
                              </p:par>
                              <p:par>
                                <p:cTn id="234" presetID="10" presetClass="entr" presetSubtype="0" fill="hold" grpId="0" nodeType="withEffect">
                                  <p:stCondLst>
                                    <p:cond delay="0"/>
                                  </p:stCondLst>
                                  <p:childTnLst>
                                    <p:set>
                                      <p:cBhvr>
                                        <p:cTn id="235" dur="1" fill="hold">
                                          <p:stCondLst>
                                            <p:cond delay="0"/>
                                          </p:stCondLst>
                                        </p:cTn>
                                        <p:tgtEl>
                                          <p:spTgt spid="33"/>
                                        </p:tgtEl>
                                        <p:attrNameLst>
                                          <p:attrName>style.visibility</p:attrName>
                                        </p:attrNameLst>
                                      </p:cBhvr>
                                      <p:to>
                                        <p:strVal val="visible"/>
                                      </p:to>
                                    </p:set>
                                    <p:animEffect transition="in" filter="fade">
                                      <p:cBhvr>
                                        <p:cTn id="236" dur="500"/>
                                        <p:tgtEl>
                                          <p:spTgt spid="33"/>
                                        </p:tgtEl>
                                      </p:cBhvr>
                                    </p:animEffect>
                                  </p:childTnLst>
                                </p:cTn>
                              </p:par>
                              <p:par>
                                <p:cTn id="237" presetID="10" presetClass="entr" presetSubtype="0" fill="hold" grpId="0" nodeType="withEffect">
                                  <p:stCondLst>
                                    <p:cond delay="0"/>
                                  </p:stCondLst>
                                  <p:childTnLst>
                                    <p:set>
                                      <p:cBhvr>
                                        <p:cTn id="238" dur="1" fill="hold">
                                          <p:stCondLst>
                                            <p:cond delay="0"/>
                                          </p:stCondLst>
                                        </p:cTn>
                                        <p:tgtEl>
                                          <p:spTgt spid="119"/>
                                        </p:tgtEl>
                                        <p:attrNameLst>
                                          <p:attrName>style.visibility</p:attrName>
                                        </p:attrNameLst>
                                      </p:cBhvr>
                                      <p:to>
                                        <p:strVal val="visible"/>
                                      </p:to>
                                    </p:set>
                                    <p:animEffect transition="in" filter="fade">
                                      <p:cBhvr>
                                        <p:cTn id="239" dur="500"/>
                                        <p:tgtEl>
                                          <p:spTgt spid="119"/>
                                        </p:tgtEl>
                                      </p:cBhvr>
                                    </p:animEffect>
                                  </p:childTnLst>
                                </p:cTn>
                              </p:par>
                              <p:par>
                                <p:cTn id="240" presetID="10" presetClass="entr" presetSubtype="0" fill="hold" grpId="0" nodeType="withEffect">
                                  <p:stCondLst>
                                    <p:cond delay="0"/>
                                  </p:stCondLst>
                                  <p:childTnLst>
                                    <p:set>
                                      <p:cBhvr>
                                        <p:cTn id="241" dur="1" fill="hold">
                                          <p:stCondLst>
                                            <p:cond delay="0"/>
                                          </p:stCondLst>
                                        </p:cTn>
                                        <p:tgtEl>
                                          <p:spTgt spid="120"/>
                                        </p:tgtEl>
                                        <p:attrNameLst>
                                          <p:attrName>style.visibility</p:attrName>
                                        </p:attrNameLst>
                                      </p:cBhvr>
                                      <p:to>
                                        <p:strVal val="visible"/>
                                      </p:to>
                                    </p:set>
                                    <p:animEffect transition="in" filter="fade">
                                      <p:cBhvr>
                                        <p:cTn id="242" dur="500"/>
                                        <p:tgtEl>
                                          <p:spTgt spid="120"/>
                                        </p:tgtEl>
                                      </p:cBhvr>
                                    </p:animEffect>
                                  </p:childTnLst>
                                </p:cTn>
                              </p:par>
                              <p:par>
                                <p:cTn id="243" presetID="10" presetClass="entr" presetSubtype="0" fill="hold" grpId="0" nodeType="withEffect">
                                  <p:stCondLst>
                                    <p:cond delay="0"/>
                                  </p:stCondLst>
                                  <p:childTnLst>
                                    <p:set>
                                      <p:cBhvr>
                                        <p:cTn id="244" dur="1" fill="hold">
                                          <p:stCondLst>
                                            <p:cond delay="0"/>
                                          </p:stCondLst>
                                        </p:cTn>
                                        <p:tgtEl>
                                          <p:spTgt spid="24"/>
                                        </p:tgtEl>
                                        <p:attrNameLst>
                                          <p:attrName>style.visibility</p:attrName>
                                        </p:attrNameLst>
                                      </p:cBhvr>
                                      <p:to>
                                        <p:strVal val="visible"/>
                                      </p:to>
                                    </p:set>
                                    <p:animEffect transition="in" filter="fade">
                                      <p:cBhvr>
                                        <p:cTn id="245" dur="500"/>
                                        <p:tgtEl>
                                          <p:spTgt spid="24"/>
                                        </p:tgtEl>
                                      </p:cBhvr>
                                    </p:animEffect>
                                  </p:childTnLst>
                                </p:cTn>
                              </p:par>
                              <p:par>
                                <p:cTn id="246" presetID="10" presetClass="entr" presetSubtype="0" fill="hold" grpId="0" nodeType="withEffect">
                                  <p:stCondLst>
                                    <p:cond delay="0"/>
                                  </p:stCondLst>
                                  <p:childTnLst>
                                    <p:set>
                                      <p:cBhvr>
                                        <p:cTn id="247" dur="1" fill="hold">
                                          <p:stCondLst>
                                            <p:cond delay="0"/>
                                          </p:stCondLst>
                                        </p:cTn>
                                        <p:tgtEl>
                                          <p:spTgt spid="28"/>
                                        </p:tgtEl>
                                        <p:attrNameLst>
                                          <p:attrName>style.visibility</p:attrName>
                                        </p:attrNameLst>
                                      </p:cBhvr>
                                      <p:to>
                                        <p:strVal val="visible"/>
                                      </p:to>
                                    </p:set>
                                    <p:animEffect transition="in" filter="fade">
                                      <p:cBhvr>
                                        <p:cTn id="248" dur="500"/>
                                        <p:tgtEl>
                                          <p:spTgt spid="28"/>
                                        </p:tgtEl>
                                      </p:cBhvr>
                                    </p:animEffect>
                                  </p:childTnLst>
                                </p:cTn>
                              </p:par>
                              <p:par>
                                <p:cTn id="249" presetID="10" presetClass="entr" presetSubtype="0" fill="hold" grpId="0" nodeType="withEffect">
                                  <p:stCondLst>
                                    <p:cond delay="0"/>
                                  </p:stCondLst>
                                  <p:childTnLst>
                                    <p:set>
                                      <p:cBhvr>
                                        <p:cTn id="250" dur="1" fill="hold">
                                          <p:stCondLst>
                                            <p:cond delay="0"/>
                                          </p:stCondLst>
                                        </p:cTn>
                                        <p:tgtEl>
                                          <p:spTgt spid="61"/>
                                        </p:tgtEl>
                                        <p:attrNameLst>
                                          <p:attrName>style.visibility</p:attrName>
                                        </p:attrNameLst>
                                      </p:cBhvr>
                                      <p:to>
                                        <p:strVal val="visible"/>
                                      </p:to>
                                    </p:set>
                                    <p:animEffect transition="in" filter="fade">
                                      <p:cBhvr>
                                        <p:cTn id="251" dur="500"/>
                                        <p:tgtEl>
                                          <p:spTgt spid="61"/>
                                        </p:tgtEl>
                                      </p:cBhvr>
                                    </p:animEffect>
                                  </p:childTnLst>
                                </p:cTn>
                              </p:par>
                              <p:par>
                                <p:cTn id="252" presetID="10" presetClass="entr" presetSubtype="0" fill="hold" grpId="0" nodeType="withEffect">
                                  <p:stCondLst>
                                    <p:cond delay="0"/>
                                  </p:stCondLst>
                                  <p:childTnLst>
                                    <p:set>
                                      <p:cBhvr>
                                        <p:cTn id="253" dur="1" fill="hold">
                                          <p:stCondLst>
                                            <p:cond delay="0"/>
                                          </p:stCondLst>
                                        </p:cTn>
                                        <p:tgtEl>
                                          <p:spTgt spid="60"/>
                                        </p:tgtEl>
                                        <p:attrNameLst>
                                          <p:attrName>style.visibility</p:attrName>
                                        </p:attrNameLst>
                                      </p:cBhvr>
                                      <p:to>
                                        <p:strVal val="visible"/>
                                      </p:to>
                                    </p:set>
                                    <p:animEffect transition="in" filter="fade">
                                      <p:cBhvr>
                                        <p:cTn id="254" dur="500"/>
                                        <p:tgtEl>
                                          <p:spTgt spid="60"/>
                                        </p:tgtEl>
                                      </p:cBhvr>
                                    </p:animEffect>
                                  </p:childTnLst>
                                </p:cTn>
                              </p:par>
                              <p:par>
                                <p:cTn id="255" presetID="10" presetClass="entr" presetSubtype="0" fill="hold" grpId="0" nodeType="withEffect">
                                  <p:stCondLst>
                                    <p:cond delay="0"/>
                                  </p:stCondLst>
                                  <p:childTnLst>
                                    <p:set>
                                      <p:cBhvr>
                                        <p:cTn id="256" dur="1" fill="hold">
                                          <p:stCondLst>
                                            <p:cond delay="0"/>
                                          </p:stCondLst>
                                        </p:cTn>
                                        <p:tgtEl>
                                          <p:spTgt spid="143"/>
                                        </p:tgtEl>
                                        <p:attrNameLst>
                                          <p:attrName>style.visibility</p:attrName>
                                        </p:attrNameLst>
                                      </p:cBhvr>
                                      <p:to>
                                        <p:strVal val="visible"/>
                                      </p:to>
                                    </p:set>
                                    <p:animEffect transition="in" filter="fade">
                                      <p:cBhvr>
                                        <p:cTn id="257" dur="500"/>
                                        <p:tgtEl>
                                          <p:spTgt spid="143"/>
                                        </p:tgtEl>
                                      </p:cBhvr>
                                    </p:animEffect>
                                  </p:childTnLst>
                                </p:cTn>
                              </p:par>
                              <p:par>
                                <p:cTn id="258" presetID="10" presetClass="entr" presetSubtype="0" fill="hold" grpId="0" nodeType="withEffect">
                                  <p:stCondLst>
                                    <p:cond delay="0"/>
                                  </p:stCondLst>
                                  <p:childTnLst>
                                    <p:set>
                                      <p:cBhvr>
                                        <p:cTn id="259" dur="1" fill="hold">
                                          <p:stCondLst>
                                            <p:cond delay="0"/>
                                          </p:stCondLst>
                                        </p:cTn>
                                        <p:tgtEl>
                                          <p:spTgt spid="142"/>
                                        </p:tgtEl>
                                        <p:attrNameLst>
                                          <p:attrName>style.visibility</p:attrName>
                                        </p:attrNameLst>
                                      </p:cBhvr>
                                      <p:to>
                                        <p:strVal val="visible"/>
                                      </p:to>
                                    </p:set>
                                    <p:animEffect transition="in" filter="fade">
                                      <p:cBhvr>
                                        <p:cTn id="260" dur="500"/>
                                        <p:tgtEl>
                                          <p:spTgt spid="142"/>
                                        </p:tgtEl>
                                      </p:cBhvr>
                                    </p:animEffect>
                                  </p:childTnLst>
                                </p:cTn>
                              </p:par>
                              <p:par>
                                <p:cTn id="261" presetID="10" presetClass="entr" presetSubtype="0" fill="hold" grpId="0" nodeType="withEffect">
                                  <p:stCondLst>
                                    <p:cond delay="0"/>
                                  </p:stCondLst>
                                  <p:childTnLst>
                                    <p:set>
                                      <p:cBhvr>
                                        <p:cTn id="262" dur="1" fill="hold">
                                          <p:stCondLst>
                                            <p:cond delay="0"/>
                                          </p:stCondLst>
                                        </p:cTn>
                                        <p:tgtEl>
                                          <p:spTgt spid="51"/>
                                        </p:tgtEl>
                                        <p:attrNameLst>
                                          <p:attrName>style.visibility</p:attrName>
                                        </p:attrNameLst>
                                      </p:cBhvr>
                                      <p:to>
                                        <p:strVal val="visible"/>
                                      </p:to>
                                    </p:set>
                                    <p:animEffect transition="in" filter="fade">
                                      <p:cBhvr>
                                        <p:cTn id="26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103" grpId="0" animBg="1"/>
      <p:bldP spid="13" grpId="0" animBg="1"/>
      <p:bldP spid="129" grpId="0" animBg="1"/>
      <p:bldP spid="10" grpId="0" animBg="1"/>
      <p:bldP spid="11" grpId="0" animBg="1"/>
      <p:bldP spid="12" grpId="0" animBg="1"/>
      <p:bldP spid="14" grpId="0" animBg="1"/>
      <p:bldP spid="15" grpId="0" animBg="1"/>
      <p:bldP spid="16" grpId="0" animBg="1"/>
      <p:bldP spid="17" grpId="0" animBg="1"/>
      <p:bldP spid="18" grpId="0" animBg="1"/>
      <p:bldP spid="20" grpId="0" animBg="1"/>
      <p:bldP spid="21" grpId="0" animBg="1"/>
      <p:bldP spid="22" grpId="0" animBg="1"/>
      <p:bldP spid="23" grpId="0" animBg="1"/>
      <p:bldP spid="24" grpId="0" animBg="1"/>
      <p:bldP spid="25" grpId="0" animBg="1"/>
      <p:bldP spid="26" grpId="0" animBg="1"/>
      <p:bldP spid="28" grpId="0" animBg="1"/>
      <p:bldP spid="33" grpId="0" animBg="1"/>
      <p:bldP spid="34" grpId="0" animBg="1"/>
      <p:bldP spid="40" grpId="0" animBg="1"/>
      <p:bldP spid="41" grpId="0" animBg="1"/>
      <p:bldP spid="42" grpId="0" animBg="1"/>
      <p:bldP spid="51" grpId="0" animBg="1"/>
      <p:bldP spid="52" grpId="0" animBg="1"/>
      <p:bldP spid="54" grpId="0" animBg="1"/>
      <p:bldP spid="58" grpId="0" animBg="1"/>
      <p:bldP spid="60" grpId="0" animBg="1"/>
      <p:bldP spid="61" grpId="0" animBg="1"/>
      <p:bldP spid="69" grpId="0"/>
      <p:bldP spid="70" grpId="0"/>
      <p:bldP spid="71" grpId="0"/>
      <p:bldP spid="72" grpId="0"/>
      <p:bldP spid="113" grpId="0"/>
      <p:bldP spid="117" grpId="0"/>
      <p:bldP spid="118" grpId="0" animBg="1"/>
      <p:bldP spid="119" grpId="0" animBg="1"/>
      <p:bldP spid="120" grpId="0" animBg="1"/>
      <p:bldP spid="121" grpId="0" animBg="1"/>
      <p:bldP spid="122" grpId="0"/>
      <p:bldP spid="123" grpId="0"/>
      <p:bldP spid="124" grpId="0"/>
      <p:bldP spid="127" grpId="0" animBg="1"/>
      <p:bldP spid="132" grpId="0" animBg="1"/>
      <p:bldP spid="134" grpId="0"/>
      <p:bldP spid="135" grpId="0" animBg="1"/>
      <p:bldP spid="136" grpId="0" animBg="1"/>
      <p:bldP spid="137" grpId="0"/>
      <p:bldP spid="138" grpId="0"/>
      <p:bldP spid="140" grpId="0" animBg="1"/>
      <p:bldP spid="141" grpId="0"/>
      <p:bldP spid="142" grpId="0" animBg="1"/>
      <p:bldP spid="143" grpId="0" animBg="1"/>
      <p:bldP spid="144" grpId="0" animBg="1"/>
      <p:bldP spid="145" grpId="0"/>
      <p:bldP spid="147" grpId="0" animBg="1"/>
      <p:bldP spid="148" grpId="0" animBg="1"/>
      <p:bldP spid="151" grpId="0" animBg="1"/>
      <p:bldP spid="152" grpId="0" animBg="1"/>
      <p:bldP spid="153" grpId="0" animBg="1"/>
      <p:bldP spid="154" grpId="0" animBg="1"/>
      <p:bldP spid="10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5271" y="1278862"/>
            <a:ext cx="3264066" cy="3401862"/>
          </a:xfrm>
          <a:prstGeom prst="rect">
            <a:avLst/>
          </a:prstGeom>
        </p:spPr>
      </p:pic>
      <p:sp>
        <p:nvSpPr>
          <p:cNvPr id="3" name="Title 2"/>
          <p:cNvSpPr>
            <a:spLocks noGrp="1"/>
          </p:cNvSpPr>
          <p:nvPr>
            <p:ph type="title"/>
          </p:nvPr>
        </p:nvSpPr>
        <p:spPr/>
        <p:txBody>
          <a:bodyPr/>
          <a:lstStyle/>
          <a:p>
            <a:r>
              <a:rPr lang="en-US" dirty="0"/>
              <a:t>Considerations </a:t>
            </a:r>
            <a:r>
              <a:rPr lang="en-US" dirty="0">
                <a:sym typeface="Wingdings"/>
              </a:rPr>
              <a:t></a:t>
            </a:r>
            <a:r>
              <a:rPr lang="en-US" dirty="0" smtClean="0"/>
              <a:t> Infrastructure Protection</a:t>
            </a:r>
            <a:endParaRPr lang="en-US" dirty="0"/>
          </a:p>
        </p:txBody>
      </p:sp>
      <p:sp>
        <p:nvSpPr>
          <p:cNvPr id="4" name="Content Placeholder 3"/>
          <p:cNvSpPr>
            <a:spLocks noGrp="1"/>
          </p:cNvSpPr>
          <p:nvPr>
            <p:ph sz="half" idx="1"/>
          </p:nvPr>
        </p:nvSpPr>
        <p:spPr/>
        <p:txBody>
          <a:bodyPr/>
          <a:lstStyle/>
          <a:p>
            <a:r>
              <a:rPr lang="en-US" dirty="0"/>
              <a:t>Brand </a:t>
            </a:r>
            <a:r>
              <a:rPr lang="en-US" dirty="0">
                <a:sym typeface="Wingdings"/>
              </a:rPr>
              <a:t> </a:t>
            </a:r>
            <a:r>
              <a:rPr lang="en-US" dirty="0"/>
              <a:t>Image </a:t>
            </a:r>
            <a:r>
              <a:rPr lang="en-US" dirty="0">
                <a:sym typeface="Wingdings"/>
              </a:rPr>
              <a:t> </a:t>
            </a:r>
            <a:r>
              <a:rPr lang="en-US" dirty="0"/>
              <a:t>Credibility</a:t>
            </a:r>
          </a:p>
          <a:p>
            <a:pPr lvl="1"/>
            <a:r>
              <a:rPr lang="en-US" dirty="0" smtClean="0"/>
              <a:t>How important is </a:t>
            </a:r>
            <a:r>
              <a:rPr lang="en-US" dirty="0" smtClean="0">
                <a:solidFill>
                  <a:srgbClr val="C00000"/>
                </a:solidFill>
              </a:rPr>
              <a:t>Trust</a:t>
            </a:r>
            <a:r>
              <a:rPr lang="en-US" dirty="0" smtClean="0">
                <a:solidFill>
                  <a:schemeClr val="accent2">
                    <a:lumMod val="75000"/>
                  </a:schemeClr>
                </a:solidFill>
              </a:rPr>
              <a:t/>
            </a:r>
            <a:br>
              <a:rPr lang="en-US" dirty="0" smtClean="0">
                <a:solidFill>
                  <a:schemeClr val="accent2">
                    <a:lumMod val="75000"/>
                  </a:schemeClr>
                </a:solidFill>
              </a:rPr>
            </a:br>
            <a:r>
              <a:rPr lang="en-US" dirty="0" smtClean="0"/>
              <a:t>to</a:t>
            </a:r>
            <a:r>
              <a:rPr lang="en-US" dirty="0"/>
              <a:t> </a:t>
            </a:r>
            <a:r>
              <a:rPr lang="en-US" dirty="0" smtClean="0"/>
              <a:t>your subscribers?</a:t>
            </a:r>
            <a:endParaRPr lang="en-US" dirty="0"/>
          </a:p>
          <a:p>
            <a:r>
              <a:rPr lang="en-US" dirty="0"/>
              <a:t>Disaster Recovery</a:t>
            </a:r>
          </a:p>
          <a:p>
            <a:pPr lvl="1"/>
            <a:r>
              <a:rPr lang="en-US" dirty="0"/>
              <a:t>Data Loss </a:t>
            </a:r>
            <a:r>
              <a:rPr lang="en-US" dirty="0">
                <a:sym typeface="Wingdings"/>
              </a:rPr>
              <a:t></a:t>
            </a:r>
            <a:r>
              <a:rPr lang="en-US" altLang="en-US" dirty="0"/>
              <a:t> </a:t>
            </a:r>
            <a:r>
              <a:rPr lang="en-US" dirty="0"/>
              <a:t>Is content</a:t>
            </a:r>
            <a:br>
              <a:rPr lang="en-US" dirty="0"/>
            </a:br>
            <a:r>
              <a:rPr lang="en-US" dirty="0"/>
              <a:t>quickly restorable?</a:t>
            </a:r>
          </a:p>
          <a:p>
            <a:r>
              <a:rPr lang="en-US" dirty="0" smtClean="0"/>
              <a:t>Down Time</a:t>
            </a:r>
            <a:endParaRPr lang="en-US" dirty="0"/>
          </a:p>
          <a:p>
            <a:pPr lvl="1"/>
            <a:r>
              <a:rPr lang="en-US" dirty="0" smtClean="0"/>
              <a:t>How </a:t>
            </a:r>
            <a:r>
              <a:rPr lang="en-US" dirty="0"/>
              <a:t>fast can you</a:t>
            </a:r>
            <a:br>
              <a:rPr lang="en-US" dirty="0"/>
            </a:br>
            <a:r>
              <a:rPr lang="en-US" dirty="0" smtClean="0"/>
              <a:t>recover? </a:t>
            </a:r>
            <a:r>
              <a:rPr lang="en-US" dirty="0" smtClean="0">
                <a:sym typeface="Wingdings"/>
              </a:rPr>
              <a:t></a:t>
            </a:r>
            <a:r>
              <a:rPr lang="en-US" altLang="en-US" dirty="0" smtClean="0"/>
              <a:t> Backup</a:t>
            </a:r>
            <a:endParaRPr lang="en-US" altLang="en-US" dirty="0"/>
          </a:p>
          <a:p>
            <a:pPr lvl="1"/>
            <a:r>
              <a:rPr lang="en-US" altLang="en-US" dirty="0" smtClean="0"/>
              <a:t>Redundancy</a:t>
            </a:r>
            <a:r>
              <a:rPr lang="en-US" dirty="0">
                <a:sym typeface="Wingdings"/>
              </a:rPr>
              <a:t> </a:t>
            </a:r>
            <a:r>
              <a:rPr lang="en-US" altLang="en-US" dirty="0"/>
              <a:t> </a:t>
            </a:r>
            <a:r>
              <a:rPr lang="en-US" altLang="en-US" dirty="0" smtClean="0"/>
              <a:t>Repairs</a:t>
            </a:r>
            <a:endParaRPr lang="en-US" altLang="en-US" dirty="0"/>
          </a:p>
        </p:txBody>
      </p:sp>
      <p:sp>
        <p:nvSpPr>
          <p:cNvPr id="2" name="Content Placeholder 1"/>
          <p:cNvSpPr>
            <a:spLocks noGrp="1"/>
          </p:cNvSpPr>
          <p:nvPr>
            <p:ph sz="half" idx="2"/>
          </p:nvPr>
        </p:nvSpPr>
        <p:spPr/>
        <p:txBody>
          <a:bodyPr/>
          <a:lstStyle/>
          <a:p>
            <a:r>
              <a:rPr lang="en-US" altLang="en-US" dirty="0"/>
              <a:t>Security </a:t>
            </a:r>
            <a:r>
              <a:rPr lang="en-US" altLang="en-US" dirty="0">
                <a:sym typeface="Wingdings"/>
              </a:rPr>
              <a:t> </a:t>
            </a:r>
            <a:r>
              <a:rPr lang="en-US" altLang="en-US" dirty="0"/>
              <a:t>Content at </a:t>
            </a:r>
            <a:r>
              <a:rPr lang="en-US" altLang="en-US" dirty="0" smtClean="0"/>
              <a:t>Rest</a:t>
            </a:r>
            <a:br>
              <a:rPr lang="en-US" altLang="en-US" dirty="0" smtClean="0"/>
            </a:br>
            <a:r>
              <a:rPr lang="en-US" altLang="en-US" dirty="0" smtClean="0"/>
              <a:t>       </a:t>
            </a:r>
            <a:r>
              <a:rPr lang="en-US" altLang="en-US" dirty="0" smtClean="0">
                <a:sym typeface="Wingdings"/>
              </a:rPr>
              <a:t> </a:t>
            </a:r>
            <a:r>
              <a:rPr lang="en-US" altLang="en-US" dirty="0"/>
              <a:t>Content in Motion</a:t>
            </a:r>
          </a:p>
          <a:p>
            <a:pPr lvl="1"/>
            <a:r>
              <a:rPr lang="en-US" altLang="en-US" dirty="0" smtClean="0"/>
              <a:t>           </a:t>
            </a:r>
            <a:r>
              <a:rPr lang="en-US" dirty="0" smtClean="0">
                <a:sym typeface="Wingdings"/>
              </a:rPr>
              <a:t></a:t>
            </a:r>
            <a:r>
              <a:rPr lang="en-US" altLang="en-US" dirty="0" smtClean="0"/>
              <a:t> </a:t>
            </a:r>
            <a:r>
              <a:rPr lang="en-US" altLang="en-US" dirty="0">
                <a:solidFill>
                  <a:srgbClr val="C00000"/>
                </a:solidFill>
              </a:rPr>
              <a:t>Digital Rights </a:t>
            </a:r>
            <a:r>
              <a:rPr lang="en-US" altLang="en-US" dirty="0" smtClean="0"/>
              <a:t>Management</a:t>
            </a:r>
            <a:r>
              <a:rPr lang="en-US" altLang="en-US" dirty="0" smtClean="0">
                <a:sym typeface="Wingdings"/>
              </a:rPr>
              <a:t/>
            </a:r>
            <a:br>
              <a:rPr lang="en-US" altLang="en-US" dirty="0" smtClean="0">
                <a:sym typeface="Wingdings"/>
              </a:rPr>
            </a:br>
            <a:r>
              <a:rPr lang="en-US" altLang="en-US" dirty="0" smtClean="0">
                <a:sym typeface="Wingdings"/>
              </a:rPr>
              <a:t>              </a:t>
            </a:r>
            <a:r>
              <a:rPr lang="en-US" dirty="0" smtClean="0">
                <a:sym typeface="Wingdings"/>
              </a:rPr>
              <a:t></a:t>
            </a:r>
            <a:r>
              <a:rPr lang="en-US" altLang="en-US" dirty="0" smtClean="0"/>
              <a:t> </a:t>
            </a:r>
            <a:r>
              <a:rPr lang="en-US" altLang="en-US" dirty="0"/>
              <a:t>URL link </a:t>
            </a:r>
            <a:r>
              <a:rPr lang="en-US" altLang="en-US" dirty="0" smtClean="0"/>
              <a:t>protection</a:t>
            </a:r>
            <a:br>
              <a:rPr lang="en-US" altLang="en-US" dirty="0" smtClean="0"/>
            </a:br>
            <a:r>
              <a:rPr lang="en-US" altLang="en-US" dirty="0" smtClean="0"/>
              <a:t>                </a:t>
            </a:r>
            <a:r>
              <a:rPr lang="en-US" dirty="0" smtClean="0">
                <a:sym typeface="Wingdings"/>
              </a:rPr>
              <a:t></a:t>
            </a:r>
            <a:r>
              <a:rPr lang="en-US" altLang="en-US" dirty="0" smtClean="0"/>
              <a:t> </a:t>
            </a:r>
            <a:r>
              <a:rPr lang="en-US" altLang="en-US" dirty="0"/>
              <a:t>A</a:t>
            </a:r>
            <a:r>
              <a:rPr lang="en-US" altLang="en-US" dirty="0" smtClean="0"/>
              <a:t>uthentication</a:t>
            </a:r>
            <a:endParaRPr lang="en-US" altLang="en-US" dirty="0"/>
          </a:p>
          <a:p>
            <a:r>
              <a:rPr lang="en-US" dirty="0" smtClean="0"/>
              <a:t>                    Legal </a:t>
            </a:r>
            <a:r>
              <a:rPr lang="en-US" dirty="0"/>
              <a:t>Liabilities</a:t>
            </a:r>
          </a:p>
          <a:p>
            <a:pPr marL="1587" lvl="1" indent="0">
              <a:buNone/>
            </a:pPr>
            <a:r>
              <a:rPr lang="en-US" dirty="0" smtClean="0">
                <a:sym typeface="Wingdings"/>
              </a:rPr>
              <a:t>                      </a:t>
            </a:r>
            <a:r>
              <a:rPr lang="en-US" dirty="0" smtClean="0"/>
              <a:t>How </a:t>
            </a:r>
            <a:r>
              <a:rPr lang="en-US" dirty="0"/>
              <a:t>liable </a:t>
            </a:r>
            <a:r>
              <a:rPr lang="en-US" dirty="0" smtClean="0"/>
              <a:t>are you if</a:t>
            </a:r>
            <a:br>
              <a:rPr lang="en-US" dirty="0" smtClean="0"/>
            </a:br>
            <a:r>
              <a:rPr lang="en-US" dirty="0" smtClean="0"/>
              <a:t>                        media is lost or stolen?</a:t>
            </a:r>
            <a:r>
              <a:rPr lang="en-US" dirty="0"/>
              <a:t/>
            </a:r>
            <a:br>
              <a:rPr lang="en-US" dirty="0"/>
            </a:br>
            <a:r>
              <a:rPr lang="en-US" dirty="0" smtClean="0"/>
              <a:t>                   </a:t>
            </a:r>
            <a:r>
              <a:rPr lang="en-US" dirty="0" smtClean="0">
                <a:sym typeface="Wingdings"/>
              </a:rPr>
              <a:t> </a:t>
            </a:r>
            <a:r>
              <a:rPr lang="en-US" dirty="0" smtClean="0"/>
              <a:t>Subscriber Agreements</a:t>
            </a:r>
            <a:br>
              <a:rPr lang="en-US" dirty="0" smtClean="0"/>
            </a:br>
            <a:r>
              <a:rPr lang="en-US" dirty="0" smtClean="0"/>
              <a:t>              </a:t>
            </a:r>
            <a:r>
              <a:rPr lang="en-US" dirty="0" smtClean="0">
                <a:sym typeface="Wingdings"/>
              </a:rPr>
              <a:t> </a:t>
            </a:r>
            <a:r>
              <a:rPr lang="en-US" dirty="0" smtClean="0">
                <a:solidFill>
                  <a:srgbClr val="C00000"/>
                </a:solidFill>
              </a:rPr>
              <a:t>Content Rights</a:t>
            </a:r>
            <a:endParaRPr lang="en-US" dirty="0" smtClean="0"/>
          </a:p>
          <a:p>
            <a:pPr marL="1587" lvl="1" indent="0">
              <a:buNone/>
            </a:pPr>
            <a:endParaRPr lang="en-US" dirty="0"/>
          </a:p>
          <a:p>
            <a:endParaRPr lang="en-US" dirty="0">
              <a:solidFill>
                <a:schemeClr val="accent5">
                  <a:lumMod val="75000"/>
                </a:schemeClr>
              </a:solidFill>
            </a:endParaRPr>
          </a:p>
        </p:txBody>
      </p:sp>
    </p:spTree>
    <p:extLst>
      <p:ext uri="{BB962C8B-B14F-4D97-AF65-F5344CB8AC3E}">
        <p14:creationId xmlns:p14="http://schemas.microsoft.com/office/powerpoint/2010/main" val="383250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fade">
                                      <p:cBhvr>
                                        <p:cTn id="26" dur="500"/>
                                        <p:tgtEl>
                                          <p:spTgt spid="4">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fade">
                                      <p:cBhvr>
                                        <p:cTn id="29" dur="500"/>
                                        <p:tgtEl>
                                          <p:spTgt spid="4">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
                                            <p:txEl>
                                              <p:pRg st="0" end="0"/>
                                            </p:txEl>
                                          </p:spTgt>
                                        </p:tgtEl>
                                        <p:attrNameLst>
                                          <p:attrName>style.visibility</p:attrName>
                                        </p:attrNameLst>
                                      </p:cBhvr>
                                      <p:to>
                                        <p:strVal val="visible"/>
                                      </p:to>
                                    </p:set>
                                    <p:animEffect transition="in" filter="fade">
                                      <p:cBhvr>
                                        <p:cTn id="34" dur="500"/>
                                        <p:tgtEl>
                                          <p:spTgt spid="2">
                                            <p:txEl>
                                              <p:pRg st="0" end="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
                                            <p:txEl>
                                              <p:pRg st="1" end="1"/>
                                            </p:txEl>
                                          </p:spTgt>
                                        </p:tgtEl>
                                        <p:attrNameLst>
                                          <p:attrName>style.visibility</p:attrName>
                                        </p:attrNameLst>
                                      </p:cBhvr>
                                      <p:to>
                                        <p:strVal val="visible"/>
                                      </p:to>
                                    </p:set>
                                    <p:animEffect transition="in" filter="fade">
                                      <p:cBhvr>
                                        <p:cTn id="37" dur="500"/>
                                        <p:tgtEl>
                                          <p:spTgt spid="2">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2" end="2"/>
                                            </p:txEl>
                                          </p:spTgt>
                                        </p:tgtEl>
                                        <p:attrNameLst>
                                          <p:attrName>style.visibility</p:attrName>
                                        </p:attrNameLst>
                                      </p:cBhvr>
                                      <p:to>
                                        <p:strVal val="visible"/>
                                      </p:to>
                                    </p:set>
                                    <p:animEffect transition="in" filter="fade">
                                      <p:cBhvr>
                                        <p:cTn id="42" dur="500"/>
                                        <p:tgtEl>
                                          <p:spTgt spid="2">
                                            <p:txEl>
                                              <p:pRg st="2" end="2"/>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
                                            <p:txEl>
                                              <p:pRg st="3" end="3"/>
                                            </p:txEl>
                                          </p:spTgt>
                                        </p:tgtEl>
                                        <p:attrNameLst>
                                          <p:attrName>style.visibility</p:attrName>
                                        </p:attrNameLst>
                                      </p:cBhvr>
                                      <p:to>
                                        <p:strVal val="visible"/>
                                      </p:to>
                                    </p:set>
                                    <p:animEffect transition="in" filter="fade">
                                      <p:cBhvr>
                                        <p:cTn id="45"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2459139"/>
            <a:ext cx="9144000" cy="495300"/>
          </a:xfrm>
          <a:prstGeom prst="rect">
            <a:avLst/>
          </a:prstGeom>
          <a:solidFill>
            <a:schemeClr val="bg1"/>
          </a:solidFill>
          <a:ln>
            <a:noFill/>
          </a:ln>
        </p:spPr>
        <p:txBody>
          <a:bodyPr vert="horz" wrap="square" lIns="0" tIns="0" rIns="0" bIns="0" rtlCol="0" anchor="ctr">
            <a:noAutofit/>
          </a:bodyPr>
          <a:lstStyle/>
          <a:p>
            <a:pPr algn="r">
              <a:lnSpc>
                <a:spcPct val="80000"/>
              </a:lnSpc>
            </a:pPr>
            <a:endParaRPr lang="en-US" sz="2400" b="0" i="0" dirty="0" smtClean="0">
              <a:solidFill>
                <a:schemeClr val="accent5">
                  <a:lumMod val="50000"/>
                </a:schemeClr>
              </a:solidFill>
              <a:effectLst/>
              <a:ea typeface="Segoe UI" pitchFamily="34" charset="0"/>
            </a:endParaRPr>
          </a:p>
        </p:txBody>
      </p:sp>
      <p:sp>
        <p:nvSpPr>
          <p:cNvPr id="26" name="Rectangle 25"/>
          <p:cNvSpPr/>
          <p:nvPr/>
        </p:nvSpPr>
        <p:spPr>
          <a:xfrm>
            <a:off x="0" y="3532924"/>
            <a:ext cx="9144000" cy="495300"/>
          </a:xfrm>
          <a:prstGeom prst="rect">
            <a:avLst/>
          </a:prstGeom>
          <a:solidFill>
            <a:schemeClr val="bg1"/>
          </a:solidFill>
          <a:ln>
            <a:noFill/>
          </a:ln>
        </p:spPr>
        <p:txBody>
          <a:bodyPr vert="horz" wrap="square" lIns="0" tIns="0" rIns="0" bIns="0" rtlCol="0" anchor="ctr">
            <a:noAutofit/>
          </a:bodyPr>
          <a:lstStyle/>
          <a:p>
            <a:pPr algn="r">
              <a:lnSpc>
                <a:spcPct val="80000"/>
              </a:lnSpc>
            </a:pPr>
            <a:endParaRPr lang="en-US" sz="2400" b="0" i="0" dirty="0" smtClean="0">
              <a:solidFill>
                <a:schemeClr val="accent5">
                  <a:lumMod val="50000"/>
                </a:schemeClr>
              </a:solidFill>
              <a:effectLst/>
              <a:ea typeface="Segoe UI" pitchFamily="34" charset="0"/>
            </a:endParaRPr>
          </a:p>
        </p:txBody>
      </p:sp>
      <p:sp>
        <p:nvSpPr>
          <p:cNvPr id="3" name="Rectangle 2"/>
          <p:cNvSpPr/>
          <p:nvPr/>
        </p:nvSpPr>
        <p:spPr>
          <a:xfrm>
            <a:off x="0" y="1385354"/>
            <a:ext cx="9144000" cy="495300"/>
          </a:xfrm>
          <a:prstGeom prst="rect">
            <a:avLst/>
          </a:prstGeom>
          <a:solidFill>
            <a:schemeClr val="bg1"/>
          </a:solidFill>
          <a:ln>
            <a:noFill/>
          </a:ln>
        </p:spPr>
        <p:txBody>
          <a:bodyPr vert="horz" wrap="square" lIns="0" tIns="0" rIns="0" bIns="0" rtlCol="0" anchor="ctr">
            <a:noAutofit/>
          </a:bodyPr>
          <a:lstStyle/>
          <a:p>
            <a:pPr algn="r">
              <a:lnSpc>
                <a:spcPct val="80000"/>
              </a:lnSpc>
            </a:pPr>
            <a:endParaRPr lang="en-US" sz="2400" b="0" i="0" dirty="0" smtClean="0">
              <a:solidFill>
                <a:schemeClr val="accent5">
                  <a:lumMod val="50000"/>
                </a:schemeClr>
              </a:solidFill>
              <a:effectLst/>
              <a:ea typeface="Segoe UI" pitchFamily="34" charset="0"/>
            </a:endParaRPr>
          </a:p>
        </p:txBody>
      </p:sp>
      <p:sp>
        <p:nvSpPr>
          <p:cNvPr id="2" name="Title 1"/>
          <p:cNvSpPr>
            <a:spLocks noGrp="1"/>
          </p:cNvSpPr>
          <p:nvPr>
            <p:ph type="title"/>
          </p:nvPr>
        </p:nvSpPr>
        <p:spPr/>
        <p:txBody>
          <a:bodyPr/>
          <a:lstStyle/>
          <a:p>
            <a:r>
              <a:rPr lang="en-US" dirty="0" smtClean="0"/>
              <a:t>Cloud </a:t>
            </a:r>
            <a:r>
              <a:rPr lang="en-US" dirty="0" smtClean="0">
                <a:sym typeface="Wingdings"/>
              </a:rPr>
              <a:t></a:t>
            </a:r>
            <a:r>
              <a:rPr lang="en-US" dirty="0" smtClean="0"/>
              <a:t> Computing &amp; Communications</a:t>
            </a:r>
            <a:endParaRPr lang="en-US" dirty="0"/>
          </a:p>
        </p:txBody>
      </p:sp>
      <p:sp>
        <p:nvSpPr>
          <p:cNvPr id="4" name="Content Placeholder 3"/>
          <p:cNvSpPr>
            <a:spLocks noGrp="1"/>
          </p:cNvSpPr>
          <p:nvPr>
            <p:ph sz="half" idx="2"/>
          </p:nvPr>
        </p:nvSpPr>
        <p:spPr/>
        <p:txBody>
          <a:bodyPr/>
          <a:lstStyle/>
          <a:p>
            <a:r>
              <a:rPr lang="en-US" dirty="0"/>
              <a:t>CRM</a:t>
            </a:r>
          </a:p>
          <a:p>
            <a:r>
              <a:rPr lang="en-US" dirty="0"/>
              <a:t>Storage</a:t>
            </a:r>
          </a:p>
          <a:p>
            <a:r>
              <a:rPr lang="en-US" dirty="0"/>
              <a:t>Gaming</a:t>
            </a:r>
          </a:p>
          <a:p>
            <a:r>
              <a:rPr lang="en-US" dirty="0" smtClean="0"/>
              <a:t>Music</a:t>
            </a:r>
            <a:endParaRPr lang="en-US" dirty="0"/>
          </a:p>
          <a:p>
            <a:r>
              <a:rPr lang="en-US" dirty="0"/>
              <a:t>Messaging</a:t>
            </a:r>
          </a:p>
          <a:p>
            <a:r>
              <a:rPr lang="en-US" dirty="0" smtClean="0"/>
              <a:t>Productivity</a:t>
            </a:r>
          </a:p>
          <a:p>
            <a:r>
              <a:rPr lang="en-US" dirty="0" smtClean="0"/>
              <a:t>Social Networking</a:t>
            </a:r>
          </a:p>
          <a:p>
            <a:endParaRPr lang="en-US"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57191" y="3616313"/>
            <a:ext cx="1309971" cy="364336"/>
          </a:xfrm>
          <a:prstGeom prst="rect">
            <a:avLst/>
          </a:prstGeom>
          <a:noFill/>
          <a:ln>
            <a:noFill/>
          </a:ln>
          <a:effectLst>
            <a:outerShdw blurRad="203200" dist="101600" dir="8400000" algn="tl" rotWithShape="0">
              <a:schemeClr val="accent5">
                <a:lumMod val="75000"/>
                <a:alpha val="80000"/>
              </a:scheme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409301" y="916513"/>
            <a:ext cx="1005491" cy="325779"/>
          </a:xfrm>
          <a:prstGeom prst="rect">
            <a:avLst/>
          </a:prstGeom>
          <a:noFill/>
          <a:ln>
            <a:noFill/>
          </a:ln>
          <a:effectLst>
            <a:outerShdw blurRad="203200" dist="101600" dir="8400000" algn="tl" rotWithShape="0">
              <a:schemeClr val="accent5">
                <a:lumMod val="75000"/>
                <a:alpha val="80000"/>
              </a:schemeClr>
            </a:outerShdw>
          </a:effectLst>
        </p:spPr>
      </p:pic>
      <p:pic>
        <p:nvPicPr>
          <p:cNvPr id="9" name="Picture 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072457" y="4132216"/>
            <a:ext cx="403896" cy="332203"/>
          </a:xfrm>
          <a:prstGeom prst="rect">
            <a:avLst/>
          </a:prstGeom>
          <a:noFill/>
          <a:ln>
            <a:noFill/>
          </a:ln>
          <a:effectLst>
            <a:outerShdw blurRad="203200" dist="101600" dir="8400000" algn="tl" rotWithShape="0">
              <a:schemeClr val="accent5">
                <a:lumMod val="75000"/>
                <a:alpha val="80000"/>
              </a:schemeClr>
            </a:outerShdw>
          </a:effectLst>
        </p:spPr>
      </p:pic>
      <p:pic>
        <p:nvPicPr>
          <p:cNvPr id="10" name="Picture 9"/>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518129" y="4111588"/>
            <a:ext cx="379235" cy="371288"/>
          </a:xfrm>
          <a:prstGeom prst="rect">
            <a:avLst/>
          </a:prstGeom>
          <a:noFill/>
          <a:ln>
            <a:noFill/>
          </a:ln>
          <a:effectLst>
            <a:outerShdw blurRad="203200" dist="101600" dir="8400000" algn="tl" rotWithShape="0">
              <a:schemeClr val="accent5">
                <a:lumMod val="75000"/>
                <a:alpha val="80000"/>
              </a:schemeClr>
            </a:outerShdw>
          </a:effectLst>
        </p:spPr>
      </p:pic>
      <p:pic>
        <p:nvPicPr>
          <p:cNvPr id="16" name="Picture 15"/>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202394" y="3060963"/>
            <a:ext cx="373043" cy="381838"/>
          </a:xfrm>
          <a:prstGeom prst="rect">
            <a:avLst/>
          </a:prstGeom>
          <a:noFill/>
          <a:ln>
            <a:noFill/>
          </a:ln>
          <a:effectLst>
            <a:outerShdw blurRad="203200" dist="101600" dir="8400000" algn="tl" rotWithShape="0">
              <a:schemeClr val="accent5">
                <a:lumMod val="75000"/>
                <a:alpha val="80000"/>
              </a:schemeClr>
            </a:outerShdw>
          </a:effectLst>
        </p:spPr>
      </p:pic>
      <p:pic>
        <p:nvPicPr>
          <p:cNvPr id="17" name="Picture 16"/>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772476" y="3096038"/>
            <a:ext cx="735105" cy="357751"/>
          </a:xfrm>
          <a:prstGeom prst="rect">
            <a:avLst/>
          </a:prstGeom>
          <a:noFill/>
          <a:ln>
            <a:noFill/>
          </a:ln>
          <a:effectLst>
            <a:outerShdw blurRad="203200" dist="101600" dir="8400000" algn="tl" rotWithShape="0">
              <a:schemeClr val="accent5">
                <a:lumMod val="75000"/>
                <a:alpha val="80000"/>
              </a:schemeClr>
            </a:outerShdw>
          </a:effectLst>
        </p:spPr>
      </p:pic>
      <p:pic>
        <p:nvPicPr>
          <p:cNvPr id="19" name="Picture 18"/>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718565" y="1447459"/>
            <a:ext cx="1199868" cy="314666"/>
          </a:xfrm>
          <a:prstGeom prst="rect">
            <a:avLst/>
          </a:prstGeom>
          <a:noFill/>
          <a:ln>
            <a:noFill/>
          </a:ln>
          <a:effectLst>
            <a:outerShdw blurRad="203200" dist="101600" dir="8400000" algn="tl" rotWithShape="0">
              <a:schemeClr val="accent5">
                <a:lumMod val="75000"/>
                <a:alpha val="80000"/>
              </a:schemeClr>
            </a:outerShdw>
          </a:effectLst>
        </p:spPr>
      </p:pic>
      <p:pic>
        <p:nvPicPr>
          <p:cNvPr id="20" name="Picture 19"/>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4120105" y="1393890"/>
            <a:ext cx="407264" cy="467714"/>
          </a:xfrm>
          <a:prstGeom prst="rect">
            <a:avLst/>
          </a:prstGeom>
          <a:noFill/>
          <a:ln>
            <a:noFill/>
          </a:ln>
          <a:effectLst>
            <a:outerShdw blurRad="203200" dist="101600" dir="8400000" algn="tl" rotWithShape="0">
              <a:schemeClr val="accent5">
                <a:lumMod val="75000"/>
                <a:alpha val="80000"/>
              </a:schemeClr>
            </a:outerShdw>
          </a:effectLst>
        </p:spPr>
      </p:pic>
      <p:pic>
        <p:nvPicPr>
          <p:cNvPr id="25" name="Picture 24"/>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3126458" y="1956623"/>
            <a:ext cx="388444" cy="388444"/>
          </a:xfrm>
          <a:prstGeom prst="rect">
            <a:avLst/>
          </a:prstGeom>
          <a:noFill/>
          <a:ln>
            <a:noFill/>
          </a:ln>
          <a:effectLst>
            <a:outerShdw blurRad="203200" dist="101600" dir="8400000" algn="tl" rotWithShape="0">
              <a:schemeClr val="accent5">
                <a:lumMod val="75000"/>
                <a:alpha val="80000"/>
              </a:schemeClr>
            </a:outerShdw>
          </a:effectLst>
        </p:spPr>
      </p:pic>
      <p:pic>
        <p:nvPicPr>
          <p:cNvPr id="14" name="Picture 13"/>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3605137" y="713428"/>
            <a:ext cx="952500" cy="731948"/>
          </a:xfrm>
          <a:prstGeom prst="rect">
            <a:avLst/>
          </a:prstGeom>
          <a:noFill/>
          <a:ln>
            <a:noFill/>
          </a:ln>
          <a:effectLst>
            <a:outerShdw blurRad="203200" dist="101600" dir="8400000" algn="tl" rotWithShape="0">
              <a:schemeClr val="accent5">
                <a:lumMod val="75000"/>
                <a:alpha val="80000"/>
              </a:schemeClr>
            </a:outerShdw>
          </a:effectLst>
        </p:spPr>
      </p:pic>
      <p:pic>
        <p:nvPicPr>
          <p:cNvPr id="29" name="Picture 28"/>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2069113" y="2550651"/>
            <a:ext cx="819150" cy="308898"/>
          </a:xfrm>
          <a:prstGeom prst="rect">
            <a:avLst/>
          </a:prstGeom>
          <a:noFill/>
          <a:ln>
            <a:noFill/>
          </a:ln>
          <a:effectLst>
            <a:outerShdw blurRad="203200" dist="101600" dir="8400000" algn="tl" rotWithShape="0">
              <a:schemeClr val="accent5">
                <a:lumMod val="75000"/>
                <a:alpha val="80000"/>
              </a:schemeClr>
            </a:outerShdw>
          </a:effectLst>
        </p:spPr>
      </p:pic>
      <p:pic>
        <p:nvPicPr>
          <p:cNvPr id="30" name="Picture 29"/>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3669236" y="1912150"/>
            <a:ext cx="886708" cy="443354"/>
          </a:xfrm>
          <a:prstGeom prst="rect">
            <a:avLst/>
          </a:prstGeom>
          <a:noFill/>
          <a:ln>
            <a:noFill/>
          </a:ln>
          <a:effectLst>
            <a:outerShdw blurRad="203200" dist="101600" dir="8400000" algn="tl" rotWithShape="0">
              <a:schemeClr val="accent5">
                <a:lumMod val="75000"/>
                <a:alpha val="80000"/>
              </a:schemeClr>
            </a:outerShdw>
          </a:effectLst>
        </p:spPr>
      </p:pic>
      <p:pic>
        <p:nvPicPr>
          <p:cNvPr id="31" name="Picture 30"/>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3126458" y="2619375"/>
            <a:ext cx="1390510" cy="190500"/>
          </a:xfrm>
          <a:prstGeom prst="rect">
            <a:avLst/>
          </a:prstGeom>
          <a:noFill/>
          <a:ln>
            <a:noFill/>
          </a:ln>
          <a:effectLst>
            <a:outerShdw blurRad="203200" dist="101600" dir="8400000" algn="tl" rotWithShape="0">
              <a:schemeClr val="accent5">
                <a:lumMod val="75000"/>
                <a:alpha val="80000"/>
              </a:schemeClr>
            </a:outerShdw>
          </a:effectLst>
        </p:spPr>
      </p:pic>
      <p:pic>
        <p:nvPicPr>
          <p:cNvPr id="34" name="Picture 33"/>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1726376" y="3544101"/>
            <a:ext cx="1358742" cy="436548"/>
          </a:xfrm>
          <a:prstGeom prst="rect">
            <a:avLst/>
          </a:prstGeom>
          <a:noFill/>
          <a:ln>
            <a:noFill/>
          </a:ln>
          <a:effectLst>
            <a:outerShdw blurRad="203200" dist="101600" dir="8400000" algn="tl" rotWithShape="0">
              <a:schemeClr val="accent5">
                <a:lumMod val="75000"/>
                <a:alpha val="80000"/>
              </a:schemeClr>
            </a:outerShdw>
          </a:effectLst>
        </p:spPr>
      </p:pic>
      <p:pic>
        <p:nvPicPr>
          <p:cNvPr id="7" name="Picture 6"/>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360869" y="2550651"/>
            <a:ext cx="1506394" cy="341292"/>
          </a:xfrm>
          <a:prstGeom prst="rect">
            <a:avLst/>
          </a:prstGeom>
          <a:noFill/>
          <a:ln>
            <a:noFill/>
          </a:ln>
          <a:effectLst>
            <a:outerShdw blurRad="203200" dist="101600" dir="8400000" algn="tl" rotWithShape="0">
              <a:schemeClr val="accent5">
                <a:lumMod val="75000"/>
                <a:alpha val="80000"/>
              </a:schemeClr>
            </a:outerShdw>
          </a:effectLst>
        </p:spPr>
      </p:pic>
      <p:pic>
        <p:nvPicPr>
          <p:cNvPr id="8" name="Picture 7"/>
          <p:cNvPicPr>
            <a:picLocks noChangeAspect="1"/>
          </p:cNvPicPr>
          <p:nvPr/>
        </p:nvPicPr>
        <p:blipFill>
          <a:blip r:embed="rId18">
            <a:extLst>
              <a:ext uri="{28A0092B-C50C-407E-A947-70E740481C1C}">
                <a14:useLocalDpi xmlns:a14="http://schemas.microsoft.com/office/drawing/2010/main"/>
              </a:ext>
            </a:extLst>
          </a:blip>
          <a:stretch>
            <a:fillRect/>
          </a:stretch>
        </p:blipFill>
        <p:spPr>
          <a:xfrm>
            <a:off x="1002477" y="1434823"/>
            <a:ext cx="1447797" cy="337820"/>
          </a:xfrm>
          <a:prstGeom prst="rect">
            <a:avLst/>
          </a:prstGeom>
          <a:noFill/>
          <a:ln>
            <a:noFill/>
          </a:ln>
          <a:effectLst>
            <a:outerShdw blurRad="203200" dist="101600" dir="8400000" algn="tl" rotWithShape="0">
              <a:schemeClr val="accent5">
                <a:lumMod val="75000"/>
                <a:alpha val="80000"/>
              </a:schemeClr>
            </a:outerShdw>
          </a:effectLst>
        </p:spPr>
      </p:pic>
      <p:pic>
        <p:nvPicPr>
          <p:cNvPr id="27" name="Picture 26"/>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957425" y="4111588"/>
            <a:ext cx="1522280" cy="371288"/>
          </a:xfrm>
          <a:prstGeom prst="rect">
            <a:avLst/>
          </a:prstGeom>
          <a:noFill/>
          <a:ln>
            <a:noFill/>
          </a:ln>
          <a:effectLst>
            <a:outerShdw blurRad="203200" dist="101600" dir="8400000" algn="tl" rotWithShape="0">
              <a:schemeClr val="accent5">
                <a:lumMod val="75000"/>
                <a:alpha val="80000"/>
              </a:schemeClr>
            </a:outerShdw>
          </a:effectLst>
        </p:spPr>
      </p:pic>
    </p:spTree>
    <p:extLst>
      <p:ext uri="{BB962C8B-B14F-4D97-AF65-F5344CB8AC3E}">
        <p14:creationId xmlns:p14="http://schemas.microsoft.com/office/powerpoint/2010/main" val="187162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
                                        <p:tgtEl>
                                          <p:spTgt spid="6"/>
                                        </p:tgtEl>
                                      </p:cBhvr>
                                    </p:animEffect>
                                  </p:childTnLst>
                                </p:cTn>
                              </p:par>
                            </p:childTnLst>
                          </p:cTn>
                        </p:par>
                        <p:par>
                          <p:cTn id="8" fill="hold">
                            <p:stCondLst>
                              <p:cond delay="2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200"/>
                                        <p:tgtEl>
                                          <p:spTgt spid="14"/>
                                        </p:tgtEl>
                                      </p:cBhvr>
                                    </p:animEffect>
                                  </p:childTnLst>
                                </p:cTn>
                              </p:par>
                            </p:childTnLst>
                          </p:cTn>
                        </p:par>
                        <p:par>
                          <p:cTn id="12" fill="hold">
                            <p:stCondLst>
                              <p:cond delay="400"/>
                            </p:stCondLst>
                            <p:childTnLst>
                              <p:par>
                                <p:cTn id="13" presetID="22" presetClass="entr" presetSubtype="8"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left)">
                                      <p:cBhvr>
                                        <p:cTn id="15" dur="200"/>
                                        <p:tgtEl>
                                          <p:spTgt spid="4">
                                            <p:txEl>
                                              <p:pRg st="0" end="0"/>
                                            </p:txEl>
                                          </p:spTgt>
                                        </p:tgtEl>
                                      </p:cBhvr>
                                    </p:animEffect>
                                  </p:childTnLst>
                                </p:cTn>
                              </p:par>
                            </p:childTnLst>
                          </p:cTn>
                        </p:par>
                        <p:par>
                          <p:cTn id="16" fill="hold">
                            <p:stCondLst>
                              <p:cond delay="600"/>
                            </p:stCondLst>
                            <p:childTnLst>
                              <p:par>
                                <p:cTn id="17" presetID="22" presetClass="entr" presetSubtype="2"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right)">
                                      <p:cBhvr>
                                        <p:cTn id="19" dur="1000"/>
                                        <p:tgtEl>
                                          <p:spTgt spid="3"/>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right)">
                                      <p:cBhvr>
                                        <p:cTn id="22" dur="200"/>
                                        <p:tgtEl>
                                          <p:spTgt spid="4">
                                            <p:txEl>
                                              <p:pRg st="1" end="1"/>
                                            </p:txEl>
                                          </p:spTgt>
                                        </p:tgtEl>
                                      </p:cBhvr>
                                    </p:animEffect>
                                  </p:childTnLst>
                                </p:cTn>
                              </p:par>
                              <p:par>
                                <p:cTn id="23" presetID="22" presetClass="entr" presetSubtype="2" fill="hold" nodeType="withEffect">
                                  <p:stCondLst>
                                    <p:cond delay="200"/>
                                  </p:stCondLst>
                                  <p:childTnLst>
                                    <p:set>
                                      <p:cBhvr>
                                        <p:cTn id="24" dur="1" fill="hold">
                                          <p:stCondLst>
                                            <p:cond delay="0"/>
                                          </p:stCondLst>
                                        </p:cTn>
                                        <p:tgtEl>
                                          <p:spTgt spid="20"/>
                                        </p:tgtEl>
                                        <p:attrNameLst>
                                          <p:attrName>style.visibility</p:attrName>
                                        </p:attrNameLst>
                                      </p:cBhvr>
                                      <p:to>
                                        <p:strVal val="visible"/>
                                      </p:to>
                                    </p:set>
                                    <p:animEffect transition="in" filter="wipe(right)">
                                      <p:cBhvr>
                                        <p:cTn id="25" dur="200"/>
                                        <p:tgtEl>
                                          <p:spTgt spid="20"/>
                                        </p:tgtEl>
                                      </p:cBhvr>
                                    </p:animEffect>
                                  </p:childTnLst>
                                </p:cTn>
                              </p:par>
                              <p:par>
                                <p:cTn id="26" presetID="22" presetClass="entr" presetSubtype="2" fill="hold" nodeType="withEffect">
                                  <p:stCondLst>
                                    <p:cond delay="400"/>
                                  </p:stCondLst>
                                  <p:childTnLst>
                                    <p:set>
                                      <p:cBhvr>
                                        <p:cTn id="27" dur="1" fill="hold">
                                          <p:stCondLst>
                                            <p:cond delay="0"/>
                                          </p:stCondLst>
                                        </p:cTn>
                                        <p:tgtEl>
                                          <p:spTgt spid="19"/>
                                        </p:tgtEl>
                                        <p:attrNameLst>
                                          <p:attrName>style.visibility</p:attrName>
                                        </p:attrNameLst>
                                      </p:cBhvr>
                                      <p:to>
                                        <p:strVal val="visible"/>
                                      </p:to>
                                    </p:set>
                                    <p:animEffect transition="in" filter="wipe(right)">
                                      <p:cBhvr>
                                        <p:cTn id="28" dur="200"/>
                                        <p:tgtEl>
                                          <p:spTgt spid="19"/>
                                        </p:tgtEl>
                                      </p:cBhvr>
                                    </p:animEffect>
                                  </p:childTnLst>
                                </p:cTn>
                              </p:par>
                              <p:par>
                                <p:cTn id="29" presetID="22" presetClass="entr" presetSubtype="2" fill="hold" nodeType="withEffect">
                                  <p:stCondLst>
                                    <p:cond delay="600"/>
                                  </p:stCondLst>
                                  <p:childTnLst>
                                    <p:set>
                                      <p:cBhvr>
                                        <p:cTn id="30" dur="1" fill="hold">
                                          <p:stCondLst>
                                            <p:cond delay="0"/>
                                          </p:stCondLst>
                                        </p:cTn>
                                        <p:tgtEl>
                                          <p:spTgt spid="8"/>
                                        </p:tgtEl>
                                        <p:attrNameLst>
                                          <p:attrName>style.visibility</p:attrName>
                                        </p:attrNameLst>
                                      </p:cBhvr>
                                      <p:to>
                                        <p:strVal val="visible"/>
                                      </p:to>
                                    </p:set>
                                    <p:animEffect transition="in" filter="wipe(right)">
                                      <p:cBhvr>
                                        <p:cTn id="31" dur="200"/>
                                        <p:tgtEl>
                                          <p:spTgt spid="8"/>
                                        </p:tgtEl>
                                      </p:cBhvr>
                                    </p:animEffect>
                                  </p:childTnLst>
                                </p:cTn>
                              </p:par>
                            </p:childTnLst>
                          </p:cTn>
                        </p:par>
                        <p:par>
                          <p:cTn id="32" fill="hold">
                            <p:stCondLst>
                              <p:cond delay="1600"/>
                            </p:stCondLst>
                            <p:childTnLst>
                              <p:par>
                                <p:cTn id="33" presetID="22" presetClass="entr" presetSubtype="8"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200"/>
                                        <p:tgtEl>
                                          <p:spTgt spid="25"/>
                                        </p:tgtEl>
                                      </p:cBhvr>
                                    </p:animEffect>
                                  </p:childTnLst>
                                </p:cTn>
                              </p:par>
                            </p:childTnLst>
                          </p:cTn>
                        </p:par>
                        <p:par>
                          <p:cTn id="36" fill="hold">
                            <p:stCondLst>
                              <p:cond delay="1800"/>
                            </p:stCondLst>
                            <p:childTnLst>
                              <p:par>
                                <p:cTn id="37" presetID="22" presetClass="entr" presetSubtype="8"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left)">
                                      <p:cBhvr>
                                        <p:cTn id="39" dur="200"/>
                                        <p:tgtEl>
                                          <p:spTgt spid="30"/>
                                        </p:tgtEl>
                                      </p:cBhvr>
                                    </p:animEffect>
                                  </p:childTnLst>
                                </p:cTn>
                              </p:par>
                            </p:childTnLst>
                          </p:cTn>
                        </p:par>
                        <p:par>
                          <p:cTn id="40" fill="hold">
                            <p:stCondLst>
                              <p:cond delay="2000"/>
                            </p:stCondLst>
                            <p:childTnLst>
                              <p:par>
                                <p:cTn id="41" presetID="22" presetClass="entr" presetSubtype="8" fill="hold" grpId="0" nodeType="after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Effect transition="in" filter="wipe(left)">
                                      <p:cBhvr>
                                        <p:cTn id="43" dur="200"/>
                                        <p:tgtEl>
                                          <p:spTgt spid="4">
                                            <p:txEl>
                                              <p:pRg st="2" end="2"/>
                                            </p:txEl>
                                          </p:spTgt>
                                        </p:tgtEl>
                                      </p:cBhvr>
                                    </p:animEffect>
                                  </p:childTnLst>
                                </p:cTn>
                              </p:par>
                            </p:childTnLst>
                          </p:cTn>
                        </p:par>
                        <p:par>
                          <p:cTn id="44" fill="hold">
                            <p:stCondLst>
                              <p:cond delay="2200"/>
                            </p:stCondLst>
                            <p:childTnLst>
                              <p:par>
                                <p:cTn id="45" presetID="22" presetClass="entr" presetSubtype="2"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right)">
                                      <p:cBhvr>
                                        <p:cTn id="47" dur="1000"/>
                                        <p:tgtEl>
                                          <p:spTgt spid="24"/>
                                        </p:tgtEl>
                                      </p:cBhvr>
                                    </p:animEffect>
                                  </p:childTnLst>
                                </p:cTn>
                              </p:par>
                              <p:par>
                                <p:cTn id="48" presetID="22" presetClass="entr" presetSubtype="2" fill="hold" grpId="0" nodeType="withEffect">
                                  <p:stCondLst>
                                    <p:cond delay="200"/>
                                  </p:stCondLst>
                                  <p:childTnLst>
                                    <p:set>
                                      <p:cBhvr>
                                        <p:cTn id="49" dur="1" fill="hold">
                                          <p:stCondLst>
                                            <p:cond delay="0"/>
                                          </p:stCondLst>
                                        </p:cTn>
                                        <p:tgtEl>
                                          <p:spTgt spid="4">
                                            <p:txEl>
                                              <p:pRg st="3" end="3"/>
                                            </p:txEl>
                                          </p:spTgt>
                                        </p:tgtEl>
                                        <p:attrNameLst>
                                          <p:attrName>style.visibility</p:attrName>
                                        </p:attrNameLst>
                                      </p:cBhvr>
                                      <p:to>
                                        <p:strVal val="visible"/>
                                      </p:to>
                                    </p:set>
                                    <p:animEffect transition="in" filter="wipe(right)">
                                      <p:cBhvr>
                                        <p:cTn id="50" dur="200"/>
                                        <p:tgtEl>
                                          <p:spTgt spid="4">
                                            <p:txEl>
                                              <p:pRg st="3" end="3"/>
                                            </p:txEl>
                                          </p:spTgt>
                                        </p:tgtEl>
                                      </p:cBhvr>
                                    </p:animEffect>
                                  </p:childTnLst>
                                </p:cTn>
                              </p:par>
                              <p:par>
                                <p:cTn id="51" presetID="22" presetClass="entr" presetSubtype="2" fill="hold" nodeType="withEffect">
                                  <p:stCondLst>
                                    <p:cond delay="400"/>
                                  </p:stCondLst>
                                  <p:childTnLst>
                                    <p:set>
                                      <p:cBhvr>
                                        <p:cTn id="52" dur="1" fill="hold">
                                          <p:stCondLst>
                                            <p:cond delay="0"/>
                                          </p:stCondLst>
                                        </p:cTn>
                                        <p:tgtEl>
                                          <p:spTgt spid="31"/>
                                        </p:tgtEl>
                                        <p:attrNameLst>
                                          <p:attrName>style.visibility</p:attrName>
                                        </p:attrNameLst>
                                      </p:cBhvr>
                                      <p:to>
                                        <p:strVal val="visible"/>
                                      </p:to>
                                    </p:set>
                                    <p:animEffect transition="in" filter="wipe(right)">
                                      <p:cBhvr>
                                        <p:cTn id="53" dur="200"/>
                                        <p:tgtEl>
                                          <p:spTgt spid="31"/>
                                        </p:tgtEl>
                                      </p:cBhvr>
                                    </p:animEffect>
                                  </p:childTnLst>
                                </p:cTn>
                              </p:par>
                              <p:par>
                                <p:cTn id="54" presetID="22" presetClass="entr" presetSubtype="2" fill="hold" nodeType="withEffect">
                                  <p:stCondLst>
                                    <p:cond delay="600"/>
                                  </p:stCondLst>
                                  <p:childTnLst>
                                    <p:set>
                                      <p:cBhvr>
                                        <p:cTn id="55" dur="1" fill="hold">
                                          <p:stCondLst>
                                            <p:cond delay="0"/>
                                          </p:stCondLst>
                                        </p:cTn>
                                        <p:tgtEl>
                                          <p:spTgt spid="29"/>
                                        </p:tgtEl>
                                        <p:attrNameLst>
                                          <p:attrName>style.visibility</p:attrName>
                                        </p:attrNameLst>
                                      </p:cBhvr>
                                      <p:to>
                                        <p:strVal val="visible"/>
                                      </p:to>
                                    </p:set>
                                    <p:animEffect transition="in" filter="wipe(right)">
                                      <p:cBhvr>
                                        <p:cTn id="56" dur="200"/>
                                        <p:tgtEl>
                                          <p:spTgt spid="29"/>
                                        </p:tgtEl>
                                      </p:cBhvr>
                                    </p:animEffect>
                                  </p:childTnLst>
                                </p:cTn>
                              </p:par>
                              <p:par>
                                <p:cTn id="57" presetID="22" presetClass="entr" presetSubtype="2" fill="hold" nodeType="withEffect">
                                  <p:stCondLst>
                                    <p:cond delay="800"/>
                                  </p:stCondLst>
                                  <p:childTnLst>
                                    <p:set>
                                      <p:cBhvr>
                                        <p:cTn id="58" dur="1" fill="hold">
                                          <p:stCondLst>
                                            <p:cond delay="0"/>
                                          </p:stCondLst>
                                        </p:cTn>
                                        <p:tgtEl>
                                          <p:spTgt spid="7"/>
                                        </p:tgtEl>
                                        <p:attrNameLst>
                                          <p:attrName>style.visibility</p:attrName>
                                        </p:attrNameLst>
                                      </p:cBhvr>
                                      <p:to>
                                        <p:strVal val="visible"/>
                                      </p:to>
                                    </p:set>
                                    <p:animEffect transition="in" filter="wipe(right)">
                                      <p:cBhvr>
                                        <p:cTn id="59" dur="200"/>
                                        <p:tgtEl>
                                          <p:spTgt spid="7"/>
                                        </p:tgtEl>
                                      </p:cBhvr>
                                    </p:animEffect>
                                  </p:childTnLst>
                                </p:cTn>
                              </p:par>
                            </p:childTnLst>
                          </p:cTn>
                        </p:par>
                        <p:par>
                          <p:cTn id="60" fill="hold">
                            <p:stCondLst>
                              <p:cond delay="3200"/>
                            </p:stCondLst>
                            <p:childTnLst>
                              <p:par>
                                <p:cTn id="61" presetID="22" presetClass="entr" presetSubtype="8" fill="hold"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left)">
                                      <p:cBhvr>
                                        <p:cTn id="63" dur="200"/>
                                        <p:tgtEl>
                                          <p:spTgt spid="16"/>
                                        </p:tgtEl>
                                      </p:cBhvr>
                                    </p:animEffect>
                                  </p:childTnLst>
                                </p:cTn>
                              </p:par>
                            </p:childTnLst>
                          </p:cTn>
                        </p:par>
                        <p:par>
                          <p:cTn id="64" fill="hold">
                            <p:stCondLst>
                              <p:cond delay="3400"/>
                            </p:stCondLst>
                            <p:childTnLst>
                              <p:par>
                                <p:cTn id="65" presetID="22" presetClass="entr" presetSubtype="8"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left)">
                                      <p:cBhvr>
                                        <p:cTn id="67" dur="200"/>
                                        <p:tgtEl>
                                          <p:spTgt spid="17"/>
                                        </p:tgtEl>
                                      </p:cBhvr>
                                    </p:animEffect>
                                  </p:childTnLst>
                                </p:cTn>
                              </p:par>
                            </p:childTnLst>
                          </p:cTn>
                        </p:par>
                        <p:par>
                          <p:cTn id="68" fill="hold">
                            <p:stCondLst>
                              <p:cond delay="3600"/>
                            </p:stCondLst>
                            <p:childTnLst>
                              <p:par>
                                <p:cTn id="69" presetID="22" presetClass="entr" presetSubtype="8" fill="hold" grpId="0" nodeType="afterEffect">
                                  <p:stCondLst>
                                    <p:cond delay="0"/>
                                  </p:stCondLst>
                                  <p:childTnLst>
                                    <p:set>
                                      <p:cBhvr>
                                        <p:cTn id="70" dur="1" fill="hold">
                                          <p:stCondLst>
                                            <p:cond delay="0"/>
                                          </p:stCondLst>
                                        </p:cTn>
                                        <p:tgtEl>
                                          <p:spTgt spid="4">
                                            <p:txEl>
                                              <p:pRg st="4" end="4"/>
                                            </p:txEl>
                                          </p:spTgt>
                                        </p:tgtEl>
                                        <p:attrNameLst>
                                          <p:attrName>style.visibility</p:attrName>
                                        </p:attrNameLst>
                                      </p:cBhvr>
                                      <p:to>
                                        <p:strVal val="visible"/>
                                      </p:to>
                                    </p:set>
                                    <p:animEffect transition="in" filter="wipe(left)">
                                      <p:cBhvr>
                                        <p:cTn id="71" dur="200"/>
                                        <p:tgtEl>
                                          <p:spTgt spid="4">
                                            <p:txEl>
                                              <p:pRg st="4" end="4"/>
                                            </p:txEl>
                                          </p:spTgt>
                                        </p:tgtEl>
                                      </p:cBhvr>
                                    </p:animEffect>
                                  </p:childTnLst>
                                </p:cTn>
                              </p:par>
                            </p:childTnLst>
                          </p:cTn>
                        </p:par>
                        <p:par>
                          <p:cTn id="72" fill="hold">
                            <p:stCondLst>
                              <p:cond delay="3800"/>
                            </p:stCondLst>
                            <p:childTnLst>
                              <p:par>
                                <p:cTn id="73" presetID="22" presetClass="entr" presetSubtype="2"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right)">
                                      <p:cBhvr>
                                        <p:cTn id="75" dur="1000"/>
                                        <p:tgtEl>
                                          <p:spTgt spid="26"/>
                                        </p:tgtEl>
                                      </p:cBhvr>
                                    </p:animEffect>
                                  </p:childTnLst>
                                </p:cTn>
                              </p:par>
                              <p:par>
                                <p:cTn id="76" presetID="22" presetClass="entr" presetSubtype="2" fill="hold" grpId="0" nodeType="withEffect">
                                  <p:stCondLst>
                                    <p:cond delay="200"/>
                                  </p:stCondLst>
                                  <p:childTnLst>
                                    <p:set>
                                      <p:cBhvr>
                                        <p:cTn id="77" dur="1" fill="hold">
                                          <p:stCondLst>
                                            <p:cond delay="0"/>
                                          </p:stCondLst>
                                        </p:cTn>
                                        <p:tgtEl>
                                          <p:spTgt spid="4">
                                            <p:txEl>
                                              <p:pRg st="5" end="5"/>
                                            </p:txEl>
                                          </p:spTgt>
                                        </p:tgtEl>
                                        <p:attrNameLst>
                                          <p:attrName>style.visibility</p:attrName>
                                        </p:attrNameLst>
                                      </p:cBhvr>
                                      <p:to>
                                        <p:strVal val="visible"/>
                                      </p:to>
                                    </p:set>
                                    <p:animEffect transition="in" filter="wipe(right)">
                                      <p:cBhvr>
                                        <p:cTn id="78" dur="200"/>
                                        <p:tgtEl>
                                          <p:spTgt spid="4">
                                            <p:txEl>
                                              <p:pRg st="5" end="5"/>
                                            </p:txEl>
                                          </p:spTgt>
                                        </p:tgtEl>
                                      </p:cBhvr>
                                    </p:animEffect>
                                  </p:childTnLst>
                                </p:cTn>
                              </p:par>
                              <p:par>
                                <p:cTn id="79" presetID="22" presetClass="entr" presetSubtype="2" fill="hold" nodeType="withEffect">
                                  <p:stCondLst>
                                    <p:cond delay="400"/>
                                  </p:stCondLst>
                                  <p:childTnLst>
                                    <p:set>
                                      <p:cBhvr>
                                        <p:cTn id="80" dur="1" fill="hold">
                                          <p:stCondLst>
                                            <p:cond delay="0"/>
                                          </p:stCondLst>
                                        </p:cTn>
                                        <p:tgtEl>
                                          <p:spTgt spid="5"/>
                                        </p:tgtEl>
                                        <p:attrNameLst>
                                          <p:attrName>style.visibility</p:attrName>
                                        </p:attrNameLst>
                                      </p:cBhvr>
                                      <p:to>
                                        <p:strVal val="visible"/>
                                      </p:to>
                                    </p:set>
                                    <p:animEffect transition="in" filter="wipe(right)">
                                      <p:cBhvr>
                                        <p:cTn id="81" dur="200"/>
                                        <p:tgtEl>
                                          <p:spTgt spid="5"/>
                                        </p:tgtEl>
                                      </p:cBhvr>
                                    </p:animEffect>
                                  </p:childTnLst>
                                </p:cTn>
                              </p:par>
                              <p:par>
                                <p:cTn id="82" presetID="22" presetClass="entr" presetSubtype="2" fill="hold" nodeType="withEffect">
                                  <p:stCondLst>
                                    <p:cond delay="600"/>
                                  </p:stCondLst>
                                  <p:childTnLst>
                                    <p:set>
                                      <p:cBhvr>
                                        <p:cTn id="83" dur="1" fill="hold">
                                          <p:stCondLst>
                                            <p:cond delay="0"/>
                                          </p:stCondLst>
                                        </p:cTn>
                                        <p:tgtEl>
                                          <p:spTgt spid="34"/>
                                        </p:tgtEl>
                                        <p:attrNameLst>
                                          <p:attrName>style.visibility</p:attrName>
                                        </p:attrNameLst>
                                      </p:cBhvr>
                                      <p:to>
                                        <p:strVal val="visible"/>
                                      </p:to>
                                    </p:set>
                                    <p:animEffect transition="in" filter="wipe(right)">
                                      <p:cBhvr>
                                        <p:cTn id="84" dur="200"/>
                                        <p:tgtEl>
                                          <p:spTgt spid="34"/>
                                        </p:tgtEl>
                                      </p:cBhvr>
                                    </p:animEffect>
                                  </p:childTnLst>
                                </p:cTn>
                              </p:par>
                            </p:childTnLst>
                          </p:cTn>
                        </p:par>
                        <p:par>
                          <p:cTn id="85" fill="hold">
                            <p:stCondLst>
                              <p:cond delay="4800"/>
                            </p:stCondLst>
                            <p:childTnLst>
                              <p:par>
                                <p:cTn id="86" presetID="22" presetClass="entr" presetSubtype="8" fill="hold"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left)">
                                      <p:cBhvr>
                                        <p:cTn id="88" dur="200"/>
                                        <p:tgtEl>
                                          <p:spTgt spid="27"/>
                                        </p:tgtEl>
                                      </p:cBhvr>
                                    </p:animEffect>
                                  </p:childTnLst>
                                </p:cTn>
                              </p:par>
                            </p:childTnLst>
                          </p:cTn>
                        </p:par>
                        <p:par>
                          <p:cTn id="89" fill="hold">
                            <p:stCondLst>
                              <p:cond delay="5000"/>
                            </p:stCondLst>
                            <p:childTnLst>
                              <p:par>
                                <p:cTn id="90" presetID="22" presetClass="entr" presetSubtype="8" fill="hold" nodeType="after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wipe(left)">
                                      <p:cBhvr>
                                        <p:cTn id="92" dur="200"/>
                                        <p:tgtEl>
                                          <p:spTgt spid="10"/>
                                        </p:tgtEl>
                                      </p:cBhvr>
                                    </p:animEffect>
                                  </p:childTnLst>
                                </p:cTn>
                              </p:par>
                            </p:childTnLst>
                          </p:cTn>
                        </p:par>
                        <p:par>
                          <p:cTn id="93" fill="hold">
                            <p:stCondLst>
                              <p:cond delay="5200"/>
                            </p:stCondLst>
                            <p:childTnLst>
                              <p:par>
                                <p:cTn id="94" presetID="22" presetClass="entr" presetSubtype="8" fill="hold" nodeType="afterEffect">
                                  <p:stCondLst>
                                    <p:cond delay="0"/>
                                  </p:stCondLst>
                                  <p:childTnLst>
                                    <p:set>
                                      <p:cBhvr>
                                        <p:cTn id="95" dur="1" fill="hold">
                                          <p:stCondLst>
                                            <p:cond delay="0"/>
                                          </p:stCondLst>
                                        </p:cTn>
                                        <p:tgtEl>
                                          <p:spTgt spid="9"/>
                                        </p:tgtEl>
                                        <p:attrNameLst>
                                          <p:attrName>style.visibility</p:attrName>
                                        </p:attrNameLst>
                                      </p:cBhvr>
                                      <p:to>
                                        <p:strVal val="visible"/>
                                      </p:to>
                                    </p:set>
                                    <p:animEffect transition="in" filter="wipe(left)">
                                      <p:cBhvr>
                                        <p:cTn id="96" dur="200"/>
                                        <p:tgtEl>
                                          <p:spTgt spid="9"/>
                                        </p:tgtEl>
                                      </p:cBhvr>
                                    </p:animEffect>
                                  </p:childTnLst>
                                </p:cTn>
                              </p:par>
                            </p:childTnLst>
                          </p:cTn>
                        </p:par>
                        <p:par>
                          <p:cTn id="97" fill="hold">
                            <p:stCondLst>
                              <p:cond delay="5400"/>
                            </p:stCondLst>
                            <p:childTnLst>
                              <p:par>
                                <p:cTn id="98" presetID="22" presetClass="entr" presetSubtype="8" fill="hold" grpId="0" nodeType="afterEffect">
                                  <p:stCondLst>
                                    <p:cond delay="0"/>
                                  </p:stCondLst>
                                  <p:childTnLst>
                                    <p:set>
                                      <p:cBhvr>
                                        <p:cTn id="99" dur="1" fill="hold">
                                          <p:stCondLst>
                                            <p:cond delay="0"/>
                                          </p:stCondLst>
                                        </p:cTn>
                                        <p:tgtEl>
                                          <p:spTgt spid="4">
                                            <p:txEl>
                                              <p:pRg st="6" end="6"/>
                                            </p:txEl>
                                          </p:spTgt>
                                        </p:tgtEl>
                                        <p:attrNameLst>
                                          <p:attrName>style.visibility</p:attrName>
                                        </p:attrNameLst>
                                      </p:cBhvr>
                                      <p:to>
                                        <p:strVal val="visible"/>
                                      </p:to>
                                    </p:set>
                                    <p:animEffect transition="in" filter="wipe(left)">
                                      <p:cBhvr>
                                        <p:cTn id="100" dur="2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3" grpId="0" animBg="1"/>
      <p:bldP spid="4" grpId="0" build="p"/>
    </p:bldLst>
  </p:timing>
</p:sld>
</file>

<file path=ppt/theme/theme1.xml><?xml version="1.0" encoding="utf-8"?>
<a:theme xmlns:a="http://schemas.openxmlformats.org/drawingml/2006/main" name="Gabriel Dusil">
  <a:themeElements>
    <a:clrScheme name="Custom 1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AED9E5"/>
      </a:hlink>
      <a:folHlink>
        <a:srgbClr val="00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alpha val="20000"/>
          </a:schemeClr>
        </a:solidFill>
        <a:ln>
          <a:solidFill>
            <a:schemeClr val="accent1"/>
          </a:solidFill>
        </a:ln>
      </a:spPr>
      <a:bodyPr vert="horz" wrap="square" lIns="0" tIns="0" rIns="0" bIns="0" rtlCol="0" anchor="ctr">
        <a:noAutofit/>
      </a:bodyPr>
      <a:lstStyle>
        <a:defPPr algn="r">
          <a:lnSpc>
            <a:spcPct val="80000"/>
          </a:lnSpc>
          <a:defRPr sz="2400" b="0" i="0" dirty="0" smtClean="0">
            <a:solidFill>
              <a:schemeClr val="accent5">
                <a:lumMod val="50000"/>
              </a:schemeClr>
            </a:solidFill>
            <a:effectLst/>
            <a:ea typeface="Segoe UI" pitchFamily="34" charset="0"/>
          </a:defRPr>
        </a:defPPr>
      </a:lstStyle>
    </a:spDef>
    <a:lnDef>
      <a:spPr>
        <a:ln w="3175">
          <a:solidFill>
            <a:schemeClr val="accent1">
              <a:lumMod val="60000"/>
              <a:lumOff val="40000"/>
              <a:alpha val="40000"/>
            </a:schemeClr>
          </a:solidFill>
          <a:tailEnd type="none" w="sm" len="med"/>
        </a:ln>
        <a:effectLst/>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ctr">
          <a:lnSpc>
            <a:spcPct val="85000"/>
          </a:lnSpc>
          <a:defRPr sz="1100" b="1" dirty="0" smtClean="0">
            <a:solidFill>
              <a:schemeClr val="bg1"/>
            </a:solidFill>
            <a:latin typeface="+mj-lt"/>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Gabriel Dusil</Template>
  <TotalTime>15765</TotalTime>
  <Words>2605</Words>
  <Application>Microsoft Office PowerPoint</Application>
  <PresentationFormat>On-screen Show (16:9)</PresentationFormat>
  <Paragraphs>200</Paragraphs>
  <Slides>15</Slides>
  <Notes>12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Gabriel Dusil</vt:lpstr>
      <vt:lpstr>Defining ROI &amp; TCO for Video Streaming</vt:lpstr>
      <vt:lpstr>Defining ROI &amp; TCO for Video Streaming  Download the Recorded Video Presentation or the Native PowerPoint Slides, here:  • http://dusil.com/</vt:lpstr>
      <vt:lpstr>AGENDA</vt:lpstr>
      <vt:lpstr>Entertainment • OTT  Enterprise • OVP</vt:lpstr>
      <vt:lpstr> ROI  Money ROI  Time</vt:lpstr>
      <vt:lpstr> Build It Yourself Cloud Services</vt:lpstr>
      <vt:lpstr>Examining Total Cost of Ownership</vt:lpstr>
      <vt:lpstr>Considerations  Infrastructure Protection</vt:lpstr>
      <vt:lpstr>Cloud  Computing &amp; Communications</vt:lpstr>
      <vt:lpstr>Cloud  Digital Entertainment</vt:lpstr>
      <vt:lpstr>PowerPoint Presentation</vt:lpstr>
      <vt:lpstr>Considerations  Lingering Concerns</vt:lpstr>
      <vt:lpstr>PowerPoint Presentation</vt:lpstr>
      <vt:lpstr>Synopsis – Defining ROI &amp; TCO for Video Streaming</vt:lpstr>
      <vt:lpstr>Tags – Defining ROI &amp; TCO for Video Streaming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Gabriel Dusil - Master</dc:title>
  <dc:creator>Gabriel Dusil</dc:creator>
  <cp:lastModifiedBy>Gabriel Dusil</cp:lastModifiedBy>
  <cp:revision>1717</cp:revision>
  <dcterms:created xsi:type="dcterms:W3CDTF">2013-04-29T14:53:51Z</dcterms:created>
  <dcterms:modified xsi:type="dcterms:W3CDTF">2014-08-08T14:42:03Z</dcterms:modified>
</cp:coreProperties>
</file>