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527" r:id="rId2"/>
    <p:sldId id="649" r:id="rId3"/>
    <p:sldId id="645" r:id="rId4"/>
    <p:sldId id="647" r:id="rId5"/>
    <p:sldId id="648" r:id="rId6"/>
    <p:sldId id="583" r:id="rId7"/>
    <p:sldId id="584" r:id="rId8"/>
    <p:sldId id="559" r:id="rId9"/>
    <p:sldId id="507" r:id="rId10"/>
    <p:sldId id="646" r:id="rId11"/>
    <p:sldId id="555" r:id="rId12"/>
    <p:sldId id="544" r:id="rId13"/>
    <p:sldId id="546" r:id="rId14"/>
    <p:sldId id="641" r:id="rId15"/>
    <p:sldId id="642" r:id="rId16"/>
    <p:sldId id="588" r:id="rId17"/>
    <p:sldId id="539" r:id="rId18"/>
    <p:sldId id="621" r:id="rId19"/>
  </p:sldIdLst>
  <p:sldSz cx="9144000" cy="5143500" type="screen16x9"/>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6F0"/>
    <a:srgbClr val="673105"/>
    <a:srgbClr val="112F37"/>
    <a:srgbClr val="D0BB94"/>
    <a:srgbClr val="9A7200"/>
    <a:srgbClr val="CC9900"/>
    <a:srgbClr val="FEF4EC"/>
    <a:srgbClr val="5FB5CD"/>
    <a:srgbClr val="006600"/>
    <a:srgbClr val="FFE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9007" autoAdjust="0"/>
    <p:restoredTop sz="97901" autoAdjust="0"/>
  </p:normalViewPr>
  <p:slideViewPr>
    <p:cSldViewPr snapToGrid="0">
      <p:cViewPr>
        <p:scale>
          <a:sx n="100" d="100"/>
          <a:sy n="100" d="100"/>
        </p:scale>
        <p:origin x="-1530" y="-1626"/>
      </p:cViewPr>
      <p:guideLst>
        <p:guide orient="horz" pos="1620"/>
        <p:guide pos="2880"/>
      </p:guideLst>
    </p:cSldViewPr>
  </p:slideViewPr>
  <p:outlineViewPr>
    <p:cViewPr>
      <p:scale>
        <a:sx n="33" d="100"/>
        <a:sy n="33" d="100"/>
      </p:scale>
      <p:origin x="0" y="36552"/>
    </p:cViewPr>
    <p:sldLst>
      <p:sld r:id="rId1" collapse="1"/>
    </p:sldLst>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83" d="100"/>
          <a:sy n="83" d="100"/>
        </p:scale>
        <p:origin x="-1548" y="-78"/>
      </p:cViewPr>
      <p:guideLst>
        <p:guide orient="horz" pos="2211"/>
        <p:guide pos="293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080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87" tIns="46644" rIns="93287" bIns="46644"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5271204" y="0"/>
            <a:ext cx="4032568" cy="350996"/>
          </a:xfrm>
          <a:prstGeom prst="rect">
            <a:avLst/>
          </a:prstGeom>
        </p:spPr>
        <p:txBody>
          <a:bodyPr vert="horz" lIns="93287" tIns="46644" rIns="93287" bIns="46644" rtlCol="0"/>
          <a:lstStyle>
            <a:lvl1pPr algn="r">
              <a:defRPr sz="1200">
                <a:latin typeface="Calibri" panose="020F0502020204030204" pitchFamily="34" charset="0"/>
              </a:defRPr>
            </a:lvl1pPr>
          </a:lstStyle>
          <a:p>
            <a:fld id="{5DAAF5E7-8DCA-CB4B-9F90-B945119CEE34}" type="datetimeFigureOut">
              <a:rPr lang="en-US" smtClean="0"/>
              <a:pPr/>
              <a:t>14-Jul-29</a:t>
            </a:fld>
            <a:endParaRPr lang="en-US" dirty="0"/>
          </a:p>
        </p:txBody>
      </p:sp>
      <p:sp>
        <p:nvSpPr>
          <p:cNvPr id="4" name="Slide Image Placeholder 3"/>
          <p:cNvSpPr>
            <a:spLocks noGrp="1" noRot="1" noChangeAspect="1"/>
          </p:cNvSpPr>
          <p:nvPr>
            <p:ph type="sldImg" idx="2"/>
          </p:nvPr>
        </p:nvSpPr>
        <p:spPr>
          <a:xfrm>
            <a:off x="2312988" y="527050"/>
            <a:ext cx="4679950" cy="263207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930593" y="3334465"/>
            <a:ext cx="7444740" cy="3158966"/>
          </a:xfrm>
          <a:prstGeom prst="rect">
            <a:avLst/>
          </a:prstGeom>
        </p:spPr>
        <p:txBody>
          <a:bodyPr vert="horz" lIns="93287" tIns="46644" rIns="93287" bIns="46644"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6667711"/>
            <a:ext cx="4032568" cy="350996"/>
          </a:xfrm>
          <a:prstGeom prst="rect">
            <a:avLst/>
          </a:prstGeom>
        </p:spPr>
        <p:txBody>
          <a:bodyPr vert="horz" lIns="93287" tIns="46644" rIns="93287" bIns="46644"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5271204" y="6667711"/>
            <a:ext cx="4032568" cy="350996"/>
          </a:xfrm>
          <a:prstGeom prst="rect">
            <a:avLst/>
          </a:prstGeom>
        </p:spPr>
        <p:txBody>
          <a:bodyPr vert="horz" lIns="93287" tIns="46644" rIns="93287" bIns="46644" rtlCol="0" anchor="b"/>
          <a:lstStyle>
            <a:lvl1pPr algn="r">
              <a:defRPr sz="1200">
                <a:latin typeface="Calibri" panose="020F0502020204030204" pitchFamily="34" charset="0"/>
              </a:defRPr>
            </a:lvl1pPr>
          </a:lstStyle>
          <a:p>
            <a:fld id="{8E996818-CAA3-B949-8F14-731318648C76}" type="slidenum">
              <a:rPr lang="en-US" smtClean="0"/>
              <a:pPr/>
              <a:t>‹#›</a:t>
            </a:fld>
            <a:endParaRPr lang="en-US" dirty="0"/>
          </a:p>
        </p:txBody>
      </p:sp>
    </p:spTree>
    <p:extLst>
      <p:ext uri="{BB962C8B-B14F-4D97-AF65-F5344CB8AC3E}">
        <p14:creationId xmlns:p14="http://schemas.microsoft.com/office/powerpoint/2010/main" val="41578175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libri" panose="020F0502020204030204" pitchFamily="34" charset="0"/>
        <a:ea typeface="+mn-ea"/>
        <a:cs typeface="+mn-cs"/>
      </a:defRPr>
    </a:lvl1pPr>
    <a:lvl2pPr marL="457200" algn="l" defTabSz="457200" rtl="0" eaLnBrk="1" latinLnBrk="0" hangingPunct="1">
      <a:defRPr sz="1200" kern="1200">
        <a:solidFill>
          <a:schemeClr val="tx1"/>
        </a:solidFill>
        <a:latin typeface="Calibri" panose="020F0502020204030204" pitchFamily="34" charset="0"/>
        <a:ea typeface="+mn-ea"/>
        <a:cs typeface="+mn-cs"/>
      </a:defRPr>
    </a:lvl2pPr>
    <a:lvl3pPr marL="914400" algn="l" defTabSz="457200" rtl="0" eaLnBrk="1" latinLnBrk="0" hangingPunct="1">
      <a:defRPr sz="1200" kern="1200">
        <a:solidFill>
          <a:schemeClr val="tx1"/>
        </a:solidFill>
        <a:latin typeface="Calibri" panose="020F0502020204030204" pitchFamily="34" charset="0"/>
        <a:ea typeface="+mn-ea"/>
        <a:cs typeface="+mn-cs"/>
      </a:defRPr>
    </a:lvl3pPr>
    <a:lvl4pPr marL="1371600" algn="l" defTabSz="457200" rtl="0" eaLnBrk="1" latinLnBrk="0" hangingPunct="1">
      <a:defRPr sz="1200" kern="1200">
        <a:solidFill>
          <a:schemeClr val="tx1"/>
        </a:solidFill>
        <a:latin typeface="Calibri" panose="020F0502020204030204" pitchFamily="34" charset="0"/>
        <a:ea typeface="+mn-ea"/>
        <a:cs typeface="+mn-cs"/>
      </a:defRPr>
    </a:lvl4pPr>
    <a:lvl5pPr marL="1828800" algn="l" defTabSz="457200" rtl="0" eaLnBrk="1" latinLnBrk="0" hangingPunct="1">
      <a:defRPr sz="1200" kern="1200">
        <a:solidFill>
          <a:schemeClr val="tx1"/>
        </a:solidFill>
        <a:latin typeface="Calibri" panose="020F050202020403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7050"/>
            <a:ext cx="4679950" cy="2632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a:t>
            </a:fld>
            <a:endParaRPr lang="en-US" dirty="0"/>
          </a:p>
        </p:txBody>
      </p:sp>
    </p:spTree>
    <p:extLst>
      <p:ext uri="{BB962C8B-B14F-4D97-AF65-F5344CB8AC3E}">
        <p14:creationId xmlns:p14="http://schemas.microsoft.com/office/powerpoint/2010/main" val="127756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01CAD30-07C1-4A6F-9701-5EEABBBFE763}" type="slidenum">
              <a:rPr lang="en-US" smtClean="0"/>
              <a:pPr>
                <a:defRPr/>
              </a:pPr>
              <a:t>2</a:t>
            </a:fld>
            <a:endParaRPr lang="en-US" dirty="0"/>
          </a:p>
        </p:txBody>
      </p:sp>
    </p:spTree>
    <p:extLst>
      <p:ext uri="{BB962C8B-B14F-4D97-AF65-F5344CB8AC3E}">
        <p14:creationId xmlns:p14="http://schemas.microsoft.com/office/powerpoint/2010/main" val="2639185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3</a:t>
            </a:fld>
            <a:endParaRPr lang="en-US" dirty="0"/>
          </a:p>
        </p:txBody>
      </p:sp>
    </p:spTree>
    <p:extLst>
      <p:ext uri="{BB962C8B-B14F-4D97-AF65-F5344CB8AC3E}">
        <p14:creationId xmlns:p14="http://schemas.microsoft.com/office/powerpoint/2010/main" val="234038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2312988" y="527050"/>
            <a:ext cx="4683125" cy="2633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kenham Rg" pitchFamily="34" charset="-18"/>
              </a:defRPr>
            </a:lvl1pPr>
            <a:lvl2pPr marL="757958" indent="-291522" eaLnBrk="0" hangingPunct="0">
              <a:defRPr>
                <a:solidFill>
                  <a:schemeClr val="tx1"/>
                </a:solidFill>
                <a:latin typeface="Pakenham Rg" pitchFamily="34" charset="-18"/>
              </a:defRPr>
            </a:lvl2pPr>
            <a:lvl3pPr marL="1166089" indent="-233218" eaLnBrk="0" hangingPunct="0">
              <a:defRPr>
                <a:solidFill>
                  <a:schemeClr val="tx1"/>
                </a:solidFill>
                <a:latin typeface="Pakenham Rg" pitchFamily="34" charset="-18"/>
              </a:defRPr>
            </a:lvl3pPr>
            <a:lvl4pPr marL="1632524" indent="-233218" eaLnBrk="0" hangingPunct="0">
              <a:defRPr>
                <a:solidFill>
                  <a:schemeClr val="tx1"/>
                </a:solidFill>
                <a:latin typeface="Pakenham Rg" pitchFamily="34" charset="-18"/>
              </a:defRPr>
            </a:lvl4pPr>
            <a:lvl5pPr marL="2098959" indent="-233218" eaLnBrk="0" hangingPunct="0">
              <a:defRPr>
                <a:solidFill>
                  <a:schemeClr val="tx1"/>
                </a:solidFill>
                <a:latin typeface="Pakenham Rg" pitchFamily="34" charset="-18"/>
              </a:defRPr>
            </a:lvl5pPr>
            <a:lvl6pPr marL="2565395" indent="-233218" eaLnBrk="0" fontAlgn="base" hangingPunct="0">
              <a:spcBef>
                <a:spcPct val="0"/>
              </a:spcBef>
              <a:spcAft>
                <a:spcPct val="0"/>
              </a:spcAft>
              <a:defRPr>
                <a:solidFill>
                  <a:schemeClr val="tx1"/>
                </a:solidFill>
                <a:latin typeface="Pakenham Rg" pitchFamily="34" charset="-18"/>
              </a:defRPr>
            </a:lvl6pPr>
            <a:lvl7pPr marL="3031830" indent="-233218" eaLnBrk="0" fontAlgn="base" hangingPunct="0">
              <a:spcBef>
                <a:spcPct val="0"/>
              </a:spcBef>
              <a:spcAft>
                <a:spcPct val="0"/>
              </a:spcAft>
              <a:defRPr>
                <a:solidFill>
                  <a:schemeClr val="tx1"/>
                </a:solidFill>
                <a:latin typeface="Pakenham Rg" pitchFamily="34" charset="-18"/>
              </a:defRPr>
            </a:lvl7pPr>
            <a:lvl8pPr marL="3498266" indent="-233218" eaLnBrk="0" fontAlgn="base" hangingPunct="0">
              <a:spcBef>
                <a:spcPct val="0"/>
              </a:spcBef>
              <a:spcAft>
                <a:spcPct val="0"/>
              </a:spcAft>
              <a:defRPr>
                <a:solidFill>
                  <a:schemeClr val="tx1"/>
                </a:solidFill>
                <a:latin typeface="Pakenham Rg" pitchFamily="34" charset="-18"/>
              </a:defRPr>
            </a:lvl8pPr>
            <a:lvl9pPr marL="3964701" indent="-233218" eaLnBrk="0" fontAlgn="base" hangingPunct="0">
              <a:spcBef>
                <a:spcPct val="0"/>
              </a:spcBef>
              <a:spcAft>
                <a:spcPct val="0"/>
              </a:spcAft>
              <a:defRPr>
                <a:solidFill>
                  <a:schemeClr val="tx1"/>
                </a:solidFill>
                <a:latin typeface="Pakenham Rg" pitchFamily="34" charset="-18"/>
              </a:defRPr>
            </a:lvl9pPr>
          </a:lstStyle>
          <a:p>
            <a:pPr eaLnBrk="1" hangingPunct="1"/>
            <a:fld id="{15FDAD5C-A4F2-4193-B42A-2B999754F293}" type="slidenum">
              <a:rPr lang="en-US" smtClean="0">
                <a:latin typeface="Arial Unicode MS" pitchFamily="34" charset="-128"/>
              </a:rPr>
              <a:pPr eaLnBrk="1" hangingPunct="1"/>
              <a:t>11</a:t>
            </a:fld>
            <a:endParaRPr lang="en-US" dirty="0" smtClean="0">
              <a:latin typeface="Arial Unicode MS"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2314575" y="527050"/>
            <a:ext cx="4678363" cy="2632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Pakenham Rg" pitchFamily="34" charset="-18"/>
              </a:defRPr>
            </a:lvl1pPr>
            <a:lvl2pPr marL="757958" indent="-291522" eaLnBrk="0" hangingPunct="0">
              <a:defRPr>
                <a:solidFill>
                  <a:schemeClr val="tx1"/>
                </a:solidFill>
                <a:latin typeface="Pakenham Rg" pitchFamily="34" charset="-18"/>
              </a:defRPr>
            </a:lvl2pPr>
            <a:lvl3pPr marL="1166089" indent="-233218" eaLnBrk="0" hangingPunct="0">
              <a:defRPr>
                <a:solidFill>
                  <a:schemeClr val="tx1"/>
                </a:solidFill>
                <a:latin typeface="Pakenham Rg" pitchFamily="34" charset="-18"/>
              </a:defRPr>
            </a:lvl3pPr>
            <a:lvl4pPr marL="1632524" indent="-233218" eaLnBrk="0" hangingPunct="0">
              <a:defRPr>
                <a:solidFill>
                  <a:schemeClr val="tx1"/>
                </a:solidFill>
                <a:latin typeface="Pakenham Rg" pitchFamily="34" charset="-18"/>
              </a:defRPr>
            </a:lvl4pPr>
            <a:lvl5pPr marL="2098959" indent="-233218" eaLnBrk="0" hangingPunct="0">
              <a:defRPr>
                <a:solidFill>
                  <a:schemeClr val="tx1"/>
                </a:solidFill>
                <a:latin typeface="Pakenham Rg" pitchFamily="34" charset="-18"/>
              </a:defRPr>
            </a:lvl5pPr>
            <a:lvl6pPr marL="2565395" indent="-233218" eaLnBrk="0" fontAlgn="base" hangingPunct="0">
              <a:spcBef>
                <a:spcPct val="0"/>
              </a:spcBef>
              <a:spcAft>
                <a:spcPct val="0"/>
              </a:spcAft>
              <a:defRPr>
                <a:solidFill>
                  <a:schemeClr val="tx1"/>
                </a:solidFill>
                <a:latin typeface="Pakenham Rg" pitchFamily="34" charset="-18"/>
              </a:defRPr>
            </a:lvl6pPr>
            <a:lvl7pPr marL="3031830" indent="-233218" eaLnBrk="0" fontAlgn="base" hangingPunct="0">
              <a:spcBef>
                <a:spcPct val="0"/>
              </a:spcBef>
              <a:spcAft>
                <a:spcPct val="0"/>
              </a:spcAft>
              <a:defRPr>
                <a:solidFill>
                  <a:schemeClr val="tx1"/>
                </a:solidFill>
                <a:latin typeface="Pakenham Rg" pitchFamily="34" charset="-18"/>
              </a:defRPr>
            </a:lvl7pPr>
            <a:lvl8pPr marL="3498266" indent="-233218" eaLnBrk="0" fontAlgn="base" hangingPunct="0">
              <a:spcBef>
                <a:spcPct val="0"/>
              </a:spcBef>
              <a:spcAft>
                <a:spcPct val="0"/>
              </a:spcAft>
              <a:defRPr>
                <a:solidFill>
                  <a:schemeClr val="tx1"/>
                </a:solidFill>
                <a:latin typeface="Pakenham Rg" pitchFamily="34" charset="-18"/>
              </a:defRPr>
            </a:lvl8pPr>
            <a:lvl9pPr marL="3964701" indent="-233218" eaLnBrk="0" fontAlgn="base" hangingPunct="0">
              <a:spcBef>
                <a:spcPct val="0"/>
              </a:spcBef>
              <a:spcAft>
                <a:spcPct val="0"/>
              </a:spcAft>
              <a:defRPr>
                <a:solidFill>
                  <a:schemeClr val="tx1"/>
                </a:solidFill>
                <a:latin typeface="Pakenham Rg" pitchFamily="34" charset="-18"/>
              </a:defRPr>
            </a:lvl9pPr>
          </a:lstStyle>
          <a:p>
            <a:pPr eaLnBrk="1" hangingPunct="1"/>
            <a:fld id="{15FDAD5C-A4F2-4193-B42A-2B999754F293}" type="slidenum">
              <a:rPr lang="en-US" smtClean="0">
                <a:latin typeface="Arial Unicode MS" pitchFamily="34" charset="-128"/>
              </a:rPr>
              <a:pPr eaLnBrk="1" hangingPunct="1"/>
              <a:t>12</a:t>
            </a:fld>
            <a:endParaRPr lang="en-US" dirty="0" smtClean="0">
              <a:latin typeface="Arial Unicode MS"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2988" y="527050"/>
            <a:ext cx="4679950" cy="2632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14</a:t>
            </a:fld>
            <a:endParaRPr lang="en-US" dirty="0"/>
          </a:p>
        </p:txBody>
      </p:sp>
    </p:spTree>
    <p:extLst>
      <p:ext uri="{BB962C8B-B14F-4D97-AF65-F5344CB8AC3E}">
        <p14:creationId xmlns:p14="http://schemas.microsoft.com/office/powerpoint/2010/main" val="2950929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MJO Note:</a:t>
            </a:r>
            <a:r>
              <a:rPr lang="en-US" baseline="0" dirty="0" smtClean="0"/>
              <a:t> </a:t>
            </a:r>
            <a:r>
              <a:rPr lang="en-US" dirty="0" smtClean="0"/>
              <a:t>his</a:t>
            </a:r>
            <a:r>
              <a:rPr lang="en-US" baseline="0" dirty="0" smtClean="0"/>
              <a:t> graphic was taken from the website - logos should be available on the shared drive. The list needs to be reviewed and updated, eg Omneon is now Harmonic.</a:t>
            </a:r>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15</a:t>
            </a:fld>
            <a:endParaRPr lang="en-US" dirty="0"/>
          </a:p>
        </p:txBody>
      </p:sp>
    </p:spTree>
    <p:extLst>
      <p:ext uri="{BB962C8B-B14F-4D97-AF65-F5344CB8AC3E}">
        <p14:creationId xmlns:p14="http://schemas.microsoft.com/office/powerpoint/2010/main" val="295092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 Visual Unity team </a:t>
            </a:r>
            <a:r>
              <a:rPr lang="en-US" dirty="0" smtClean="0"/>
              <a:t>has over 20 years of tradition as a </a:t>
            </a:r>
            <a:r>
              <a:rPr lang="en-US" b="1" dirty="0" smtClean="0"/>
              <a:t>Broadcast </a:t>
            </a:r>
            <a:r>
              <a:rPr lang="en-US" b="1" noProof="0" dirty="0" smtClean="0"/>
              <a:t>Systems Integrator </a:t>
            </a:r>
            <a:r>
              <a:rPr lang="en-US" dirty="0" smtClean="0"/>
              <a:t>principally serving </a:t>
            </a:r>
            <a:r>
              <a:rPr lang="en-US" noProof="0" dirty="0" smtClean="0"/>
              <a:t>the Central</a:t>
            </a:r>
            <a:r>
              <a:rPr lang="en-US" dirty="0" smtClean="0"/>
              <a:t> </a:t>
            </a:r>
            <a:r>
              <a:rPr lang="en-US" noProof="0" dirty="0" smtClean="0"/>
              <a:t>European Broadcast market, including</a:t>
            </a:r>
            <a:r>
              <a:rPr lang="en-US" dirty="0" smtClean="0"/>
              <a:t> </a:t>
            </a:r>
            <a:r>
              <a:rPr lang="en-US" noProof="0" dirty="0" smtClean="0"/>
              <a:t>over 15 years as a </a:t>
            </a:r>
            <a:r>
              <a:rPr lang="en-US" b="1" dirty="0" smtClean="0"/>
              <a:t>Multiscreen Systems Integrator </a:t>
            </a:r>
            <a:r>
              <a:rPr lang="en-US" dirty="0" smtClean="0"/>
              <a:t>(MSI) – bringing I</a:t>
            </a:r>
            <a:r>
              <a:rPr lang="en-US" noProof="0" dirty="0" err="1" smtClean="0"/>
              <a:t>nternet</a:t>
            </a:r>
            <a:r>
              <a:rPr lang="en-US" noProof="0" dirty="0" smtClean="0"/>
              <a:t>, cloud and </a:t>
            </a:r>
            <a:r>
              <a:rPr lang="en-US" dirty="0" smtClean="0"/>
              <a:t>mobile technology to video broadcasting.</a:t>
            </a:r>
            <a:endParaRPr lang="en-US" noProof="0" dirty="0" smtClean="0"/>
          </a:p>
          <a:p>
            <a:endParaRPr lang="en-US" dirty="0" smtClean="0"/>
          </a:p>
          <a:p>
            <a:r>
              <a:rPr lang="en-US" noProof="0" dirty="0" smtClean="0"/>
              <a:t>With expected core revenues of $7.2M (2012), and years of demonstrable history of delivering innovative solutions to its clients across the region, the Visual Unity team has been tried and validated. Visual Unity’s expertise as a Multiscreen Systems Integrator with an understanding of traditional broadcast systems gives it a unique competitive advantage – ideally positioned to meet the increasing demand for online and Multiscreen (computer, mobile phone, tablet, </a:t>
            </a:r>
            <a:r>
              <a:rPr lang="en-US" noProof="0" dirty="0" err="1" smtClean="0"/>
              <a:t>smartTV</a:t>
            </a:r>
            <a:r>
              <a:rPr lang="en-US" noProof="0" dirty="0" smtClean="0"/>
              <a:t>, game console etc…) content distribution by TV networks (broadcasters), movie and production studios (content owners), cable companies (aggregators) and </a:t>
            </a:r>
            <a:r>
              <a:rPr lang="en-US" dirty="0" smtClean="0"/>
              <a:t>corporate users of video – both internal and external (e</a:t>
            </a:r>
            <a:r>
              <a:rPr lang="en-US" noProof="0" dirty="0" err="1" smtClean="0"/>
              <a:t>nterprises</a:t>
            </a:r>
            <a:r>
              <a:rPr lang="en-US" dirty="0" smtClean="0"/>
              <a:t>)</a:t>
            </a:r>
            <a:endParaRPr lang="en-US" noProof="0" dirty="0" smtClean="0"/>
          </a:p>
          <a:p>
            <a:endParaRPr lang="en-US" noProof="0" dirty="0" smtClean="0"/>
          </a:p>
          <a:p>
            <a:r>
              <a:rPr lang="en-US" dirty="0" smtClean="0"/>
              <a:t>The team has invested significant resources to develop</a:t>
            </a:r>
            <a:r>
              <a:rPr lang="en-US" b="1" dirty="0" smtClean="0"/>
              <a:t> vuMedia</a:t>
            </a:r>
            <a:r>
              <a:rPr lang="en-US" dirty="0" smtClean="0"/>
              <a:t>™--an integrated, proprietary, content management &amp; delivery platform that helps broadcasters control, manage &amp; monetized their video content in the Multiscreen environment. </a:t>
            </a:r>
          </a:p>
          <a:p>
            <a:endParaRPr lang="en-US" noProof="0" dirty="0" smtClean="0">
              <a:solidFill>
                <a:srgbClr val="FF6600"/>
              </a:solidFill>
            </a:endParaRPr>
          </a:p>
          <a:p>
            <a:r>
              <a:rPr lang="en-US" noProof="0" dirty="0" smtClean="0">
                <a:solidFill>
                  <a:srgbClr val="FF6600"/>
                </a:solidFill>
              </a:rPr>
              <a:t>The investor will access the opportunity to participate in and capitalize on the explosive need for </a:t>
            </a:r>
            <a:r>
              <a:rPr lang="en-US" b="1" noProof="0" dirty="0" smtClean="0">
                <a:solidFill>
                  <a:srgbClr val="FF6600"/>
                </a:solidFill>
              </a:rPr>
              <a:t>Multiscreen broadcast platforms </a:t>
            </a:r>
            <a:r>
              <a:rPr lang="en-US" noProof="0" dirty="0" smtClean="0">
                <a:solidFill>
                  <a:srgbClr val="FF6600"/>
                </a:solidFill>
              </a:rPr>
              <a:t>backed by </a:t>
            </a:r>
            <a:r>
              <a:rPr lang="en-US" b="1" noProof="0" dirty="0" smtClean="0">
                <a:solidFill>
                  <a:srgbClr val="FF6600"/>
                </a:solidFill>
              </a:rPr>
              <a:t>traditional linear broadcast expertise </a:t>
            </a:r>
            <a:r>
              <a:rPr lang="en-US" noProof="0" dirty="0" smtClean="0">
                <a:solidFill>
                  <a:srgbClr val="FF6600"/>
                </a:solidFill>
              </a:rPr>
              <a:t>– a near unique proposition on the market – by backing an experienced group of professionals with a validated value proposition for clients</a:t>
            </a:r>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16</a:t>
            </a:fld>
            <a:endParaRPr lang="en-US" dirty="0"/>
          </a:p>
        </p:txBody>
      </p:sp>
    </p:spTree>
    <p:extLst>
      <p:ext uri="{BB962C8B-B14F-4D97-AF65-F5344CB8AC3E}">
        <p14:creationId xmlns:p14="http://schemas.microsoft.com/office/powerpoint/2010/main" val="174834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dirty="0" smtClean="0"/>
              <a:t>430 characters (with spaces), 61 words</a:t>
            </a:r>
          </a:p>
          <a:p>
            <a:endParaRPr lang="en-US" dirty="0"/>
          </a:p>
        </p:txBody>
      </p:sp>
      <p:sp>
        <p:nvSpPr>
          <p:cNvPr id="4" name="Slide Number Placeholder 3"/>
          <p:cNvSpPr>
            <a:spLocks noGrp="1"/>
          </p:cNvSpPr>
          <p:nvPr>
            <p:ph type="sldNum" sz="quarter" idx="10"/>
          </p:nvPr>
        </p:nvSpPr>
        <p:spPr/>
        <p:txBody>
          <a:bodyPr/>
          <a:lstStyle/>
          <a:p>
            <a:fld id="{8E996818-CAA3-B949-8F14-731318648C76}" type="slidenum">
              <a:rPr lang="en-US" smtClean="0"/>
              <a:pPr/>
              <a:t>18</a:t>
            </a:fld>
            <a:endParaRPr lang="en-US" dirty="0"/>
          </a:p>
        </p:txBody>
      </p:sp>
    </p:spTree>
    <p:extLst>
      <p:ext uri="{BB962C8B-B14F-4D97-AF65-F5344CB8AC3E}">
        <p14:creationId xmlns:p14="http://schemas.microsoft.com/office/powerpoint/2010/main" val="33234694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TextBox 9"/>
          <p:cNvSpPr txBox="1"/>
          <p:nvPr userDrawn="1"/>
        </p:nvSpPr>
        <p:spPr>
          <a:xfrm>
            <a:off x="431316" y="4568395"/>
            <a:ext cx="4630948" cy="399075"/>
          </a:xfrm>
          <a:prstGeom prst="rect">
            <a:avLst/>
          </a:prstGeom>
          <a:noFill/>
        </p:spPr>
        <p:txBody>
          <a:bodyPr wrap="square" lIns="0" tIns="36000" rIns="36000" bIns="36000" rtlCol="0">
            <a:spAutoFit/>
          </a:bodyPr>
          <a:lstStyle/>
          <a:p>
            <a:pPr algn="l">
              <a:lnSpc>
                <a:spcPct val="74000"/>
              </a:lnSpc>
            </a:pPr>
            <a:r>
              <a:rPr lang="en-US" sz="1400" b="1" spc="-60" baseline="0" dirty="0" smtClean="0">
                <a:solidFill>
                  <a:schemeClr val="accent6">
                    <a:lumMod val="20000"/>
                    <a:lumOff val="80000"/>
                  </a:schemeClr>
                </a:solidFill>
                <a:latin typeface="Calibri" panose="020F0502020204030204" pitchFamily="34" charset="0"/>
              </a:rPr>
              <a:t>• Los Angeles • Ottawa • Sao Paulo • Munich • Prague • Moscow</a:t>
            </a:r>
            <a:br>
              <a:rPr lang="en-US" sz="1400" b="1" spc="-60" baseline="0" dirty="0" smtClean="0">
                <a:solidFill>
                  <a:schemeClr val="accent6">
                    <a:lumMod val="20000"/>
                    <a:lumOff val="80000"/>
                  </a:schemeClr>
                </a:solidFill>
                <a:latin typeface="Calibri" panose="020F0502020204030204" pitchFamily="34" charset="0"/>
              </a:rPr>
            </a:br>
            <a:r>
              <a:rPr lang="en-US" sz="1400" b="1" spc="-60" baseline="0" dirty="0" smtClean="0">
                <a:solidFill>
                  <a:schemeClr val="accent6">
                    <a:lumMod val="20000"/>
                    <a:lumOff val="80000"/>
                  </a:schemeClr>
                </a:solidFill>
                <a:latin typeface="Calibri" panose="020F0502020204030204" pitchFamily="34" charset="0"/>
              </a:rPr>
              <a:t>• Istanbul • Dubai • Bangkok • Hong Kong • Nairobi </a:t>
            </a:r>
          </a:p>
        </p:txBody>
      </p:sp>
      <p:sp>
        <p:nvSpPr>
          <p:cNvPr id="2" name="Title 1"/>
          <p:cNvSpPr>
            <a:spLocks noGrp="1"/>
          </p:cNvSpPr>
          <p:nvPr>
            <p:ph type="ctrTitle"/>
          </p:nvPr>
        </p:nvSpPr>
        <p:spPr>
          <a:xfrm>
            <a:off x="431316" y="1256266"/>
            <a:ext cx="4248000" cy="1616518"/>
          </a:xfrm>
        </p:spPr>
        <p:txBody>
          <a:bodyPr lIns="0" tIns="36000" rIns="36000" bIns="36000" anchor="b"/>
          <a:lstStyle>
            <a:lvl1pPr algn="l">
              <a:lnSpc>
                <a:spcPct val="70000"/>
              </a:lnSpc>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1316" y="2962237"/>
            <a:ext cx="4248000" cy="1266411"/>
          </a:xfrm>
          <a:prstGeom prst="rect">
            <a:avLst/>
          </a:prstGeom>
        </p:spPr>
        <p:txBody>
          <a:bodyPr lIns="0" tIns="36000" rIns="36000" bIns="36000">
            <a:noAutofit/>
          </a:bodyPr>
          <a:lstStyle>
            <a:lvl1pPr marL="0" indent="0" algn="l">
              <a:lnSpc>
                <a:spcPct val="74000"/>
              </a:lnSpc>
              <a:spcBef>
                <a:spcPts val="0"/>
              </a:spcBef>
              <a:buNone/>
              <a:defRPr sz="1600" spc="-60" baseline="0">
                <a:solidFill>
                  <a:schemeClr val="accent6">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13129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2" y="974785"/>
            <a:ext cx="8662652" cy="3605761"/>
          </a:xfrm>
          <a:prstGeom prst="rect">
            <a:avLst/>
          </a:prstGeom>
        </p:spPr>
        <p:txBody>
          <a:bodyPr vert="horz" lIns="91440" tIns="45720" rIns="91440" bIns="45720" rtlCol="0">
            <a:noAutofit/>
          </a:bodyPr>
          <a:lstStyle>
            <a:lvl1pPr>
              <a:defRPr lang="en-GB" dirty="0" smtClean="0"/>
            </a:lvl1pPr>
            <a:lvl2pPr>
              <a:defRPr lang="en-GB" dirty="0" smtClean="0"/>
            </a:lvl2pPr>
            <a:lvl3pPr>
              <a:defRPr lang="en-GB" dirty="0" smtClean="0"/>
            </a:lvl3pPr>
            <a:lvl4pPr>
              <a:defRPr lang="en-GB" dirty="0" smtClean="0"/>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2" name="Title 1"/>
          <p:cNvSpPr>
            <a:spLocks noGrp="1"/>
          </p:cNvSpPr>
          <p:nvPr>
            <p:ph type="title"/>
          </p:nvPr>
        </p:nvSpPr>
        <p:spPr>
          <a:xfrm>
            <a:off x="279070" y="236946"/>
            <a:ext cx="8556172" cy="550673"/>
          </a:xfrm>
        </p:spPr>
        <p:txBody>
          <a:bodyPr vert="horz" lIns="36000" tIns="45720" rIns="91440" bIns="45720" rtlCol="0" anchor="t">
            <a:noAutofit/>
          </a:bodyPr>
          <a:lstStyle>
            <a:lvl1pPr algn="l">
              <a:lnSpc>
                <a:spcPct val="72000"/>
              </a:lnSpc>
              <a:defRPr lang="en-US" dirty="0"/>
            </a:lvl1pPr>
          </a:lstStyle>
          <a:p>
            <a:pPr lvl="0" algn="l">
              <a:lnSpc>
                <a:spcPct val="70000"/>
              </a:lnSpc>
            </a:pPr>
            <a:r>
              <a:rPr lang="en-US" dirty="0" smtClean="0"/>
              <a:t>Click to edit Master title style</a:t>
            </a:r>
            <a:endParaRPr lang="en-US" dirty="0"/>
          </a:p>
        </p:txBody>
      </p:sp>
    </p:spTree>
    <p:extLst>
      <p:ext uri="{BB962C8B-B14F-4D97-AF65-F5344CB8AC3E}">
        <p14:creationId xmlns:p14="http://schemas.microsoft.com/office/powerpoint/2010/main" val="2020325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2" name="Content Placeholder 2"/>
          <p:cNvSpPr>
            <a:spLocks noGrp="1"/>
          </p:cNvSpPr>
          <p:nvPr>
            <p:ph idx="1"/>
          </p:nvPr>
        </p:nvSpPr>
        <p:spPr>
          <a:xfrm>
            <a:off x="243842" y="951315"/>
            <a:ext cx="4328158" cy="3629231"/>
          </a:xfrm>
          <a:prstGeom prst="rect">
            <a:avLst/>
          </a:prstGeom>
        </p:spPr>
        <p:txBody>
          <a:bodyPr vert="horz" lIns="91440" tIns="45720" rIns="91440" bIns="45720" rtlCol="0">
            <a:noAutofit/>
          </a:bodyPr>
          <a:lstStyle>
            <a:lvl1pPr>
              <a:defRPr lang="en-GB" dirty="0" smtClean="0"/>
            </a:lvl1pPr>
            <a:lvl2pPr>
              <a:defRPr lang="en-GB" dirty="0" smtClean="0"/>
            </a:lvl2pPr>
            <a:lvl3pPr>
              <a:defRPr lang="en-GB" dirty="0" smtClean="0"/>
            </a:lvl3pPr>
            <a:lvl4pPr>
              <a:defRPr lang="en-GB" dirty="0" smtClean="0"/>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13" name="Content Placeholder 2"/>
          <p:cNvSpPr>
            <a:spLocks noGrp="1"/>
          </p:cNvSpPr>
          <p:nvPr>
            <p:ph idx="10"/>
          </p:nvPr>
        </p:nvSpPr>
        <p:spPr>
          <a:xfrm>
            <a:off x="4690753" y="951315"/>
            <a:ext cx="4243874" cy="3629231"/>
          </a:xfrm>
          <a:prstGeom prst="rect">
            <a:avLst/>
          </a:prstGeom>
        </p:spPr>
        <p:txBody>
          <a:bodyPr vert="horz" lIns="91440" tIns="45720" rIns="91440" bIns="45720" rtlCol="0">
            <a:noAutofit/>
          </a:bodyPr>
          <a:lstStyle>
            <a:lvl1pPr>
              <a:defRPr lang="en-GB" dirty="0" smtClean="0"/>
            </a:lvl1pPr>
            <a:lvl2pPr>
              <a:defRPr lang="en-GB" dirty="0" smtClean="0"/>
            </a:lvl2pPr>
            <a:lvl3pPr>
              <a:defRPr lang="en-GB" dirty="0" smtClean="0"/>
            </a:lvl3pPr>
            <a:lvl4pPr>
              <a:defRPr lang="en-GB" dirty="0" smtClean="0"/>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3" name="Title 2"/>
          <p:cNvSpPr>
            <a:spLocks noGrp="1"/>
          </p:cNvSpPr>
          <p:nvPr>
            <p:ph type="title"/>
          </p:nvPr>
        </p:nvSpPr>
        <p:spPr>
          <a:xfrm>
            <a:off x="279070" y="236493"/>
            <a:ext cx="8556172" cy="550673"/>
          </a:xfrm>
        </p:spPr>
        <p:txBody>
          <a:bodyPr vert="horz" lIns="36000" tIns="45720" rIns="91440" bIns="45720" rtlCol="0" anchor="t">
            <a:noAutofit/>
          </a:bodyPr>
          <a:lstStyle>
            <a:lvl1pPr algn="l">
              <a:lnSpc>
                <a:spcPct val="72000"/>
              </a:lnSpc>
              <a:defRPr lang="en-US" dirty="0"/>
            </a:lvl1pPr>
          </a:lstStyle>
          <a:p>
            <a:pPr lvl="0" algn="l">
              <a:lnSpc>
                <a:spcPct val="70000"/>
              </a:lnSpc>
            </a:pPr>
            <a:r>
              <a:rPr lang="en-US" dirty="0" smtClean="0"/>
              <a:t>Click to edit Master title style</a:t>
            </a:r>
            <a:endParaRPr lang="en-US" dirty="0"/>
          </a:p>
        </p:txBody>
      </p:sp>
    </p:spTree>
    <p:extLst>
      <p:ext uri="{BB962C8B-B14F-4D97-AF65-F5344CB8AC3E}">
        <p14:creationId xmlns:p14="http://schemas.microsoft.com/office/powerpoint/2010/main" val="1633921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a:xfrm>
            <a:off x="280769" y="235639"/>
            <a:ext cx="8556172" cy="550673"/>
          </a:xfrm>
        </p:spPr>
        <p:txBody>
          <a:bodyPr anchor="t"/>
          <a:lstStyle>
            <a:lvl1pPr algn="l">
              <a:lnSpc>
                <a:spcPct val="70000"/>
              </a:lnSpc>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84767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783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27375" y="398033"/>
            <a:ext cx="4089250" cy="4089250"/>
          </a:xfrm>
          <a:prstGeom prst="rect">
            <a:avLst/>
          </a:prstGeom>
        </p:spPr>
      </p:pic>
    </p:spTree>
    <p:extLst>
      <p:ext uri="{BB962C8B-B14F-4D97-AF65-F5344CB8AC3E}">
        <p14:creationId xmlns:p14="http://schemas.microsoft.com/office/powerpoint/2010/main" val="1539006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FEF6F0"/>
          </a:solidFill>
        </p:spPr>
        <p:txBody>
          <a:bodyPr wrap="square" rtlCol="0" anchor="t">
            <a:noAutofit/>
          </a:bodyPr>
          <a:lstStyle/>
          <a:p>
            <a:pPr algn="ctr">
              <a:lnSpc>
                <a:spcPct val="80000"/>
              </a:lnSpc>
            </a:pPr>
            <a:endParaRPr lang="en-US" sz="2000" b="1" dirty="0" smtClean="0">
              <a:solidFill>
                <a:schemeClr val="bg1">
                  <a:lumMod val="95000"/>
                </a:schemeClr>
              </a:solidFill>
              <a:latin typeface="Segoe UI" pitchFamily="34" charset="0"/>
              <a:ea typeface="Segoe UI" pitchFamily="34" charset="0"/>
              <a:cs typeface="Segoe UI" pitchFamily="34" charset="0"/>
            </a:endParaRPr>
          </a:p>
        </p:txBody>
      </p:sp>
      <p:pic>
        <p:nvPicPr>
          <p:cNvPr id="13" name="Picture 12"/>
          <p:cNvPicPr>
            <a:picLocks noChangeAspect="1"/>
          </p:cNvPicPr>
          <p:nvPr userDrawn="1"/>
        </p:nvPicPr>
        <p:blipFill rotWithShape="1">
          <a:blip r:embed="rId8" cstate="email">
            <a:extLst>
              <a:ext uri="{28A0092B-C50C-407E-A947-70E740481C1C}">
                <a14:useLocalDpi xmlns:a14="http://schemas.microsoft.com/office/drawing/2010/main" val="0"/>
              </a:ext>
            </a:extLst>
          </a:blip>
          <a:srcRect/>
          <a:stretch/>
        </p:blipFill>
        <p:spPr>
          <a:xfrm>
            <a:off x="7664040" y="4608576"/>
            <a:ext cx="1152000" cy="534924"/>
          </a:xfrm>
          <a:prstGeom prst="rect">
            <a:avLst/>
          </a:prstGeom>
        </p:spPr>
      </p:pic>
      <p:pic>
        <p:nvPicPr>
          <p:cNvPr id="3" name="Picture 2"/>
          <p:cNvPicPr>
            <a:picLocks noChangeAspect="1"/>
          </p:cNvPicPr>
          <p:nvPr userDrawn="1"/>
        </p:nvPicPr>
        <p:blipFill rotWithShape="1">
          <a:blip r:embed="rId9" cstate="email">
            <a:extLst>
              <a:ext uri="{28A0092B-C50C-407E-A947-70E740481C1C}">
                <a14:useLocalDpi xmlns:a14="http://schemas.microsoft.com/office/drawing/2010/main" val="0"/>
              </a:ext>
            </a:extLst>
          </a:blip>
          <a:srcRect/>
          <a:stretch/>
        </p:blipFill>
        <p:spPr>
          <a:xfrm>
            <a:off x="1994112" y="4608576"/>
            <a:ext cx="5616000" cy="534924"/>
          </a:xfrm>
          <a:prstGeom prst="rect">
            <a:avLst/>
          </a:prstGeom>
        </p:spPr>
      </p:pic>
      <p:pic>
        <p:nvPicPr>
          <p:cNvPr id="12" name="Picture 11"/>
          <p:cNvPicPr>
            <a:picLocks noChangeAspect="1"/>
          </p:cNvPicPr>
          <p:nvPr userDrawn="1"/>
        </p:nvPicPr>
        <p:blipFill rotWithShape="1">
          <a:blip r:embed="rId10" cstate="email">
            <a:extLst>
              <a:ext uri="{28A0092B-C50C-407E-A947-70E740481C1C}">
                <a14:useLocalDpi xmlns:a14="http://schemas.microsoft.com/office/drawing/2010/main" val="0"/>
              </a:ext>
            </a:extLst>
          </a:blip>
          <a:srcRect r="-18648" b="-18999"/>
          <a:stretch/>
        </p:blipFill>
        <p:spPr>
          <a:xfrm>
            <a:off x="0" y="0"/>
            <a:ext cx="1116000" cy="1127412"/>
          </a:xfrm>
          <a:prstGeom prst="rect">
            <a:avLst/>
          </a:prstGeom>
        </p:spPr>
      </p:pic>
      <p:sp>
        <p:nvSpPr>
          <p:cNvPr id="10" name="Rectangle 9"/>
          <p:cNvSpPr/>
          <p:nvPr/>
        </p:nvSpPr>
        <p:spPr>
          <a:xfrm>
            <a:off x="0" y="-1"/>
            <a:ext cx="952091" cy="1022019"/>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p:cNvSpPr>
            <a:spLocks noGrp="1"/>
          </p:cNvSpPr>
          <p:nvPr>
            <p:ph type="title"/>
          </p:nvPr>
        </p:nvSpPr>
        <p:spPr>
          <a:xfrm>
            <a:off x="279070" y="239037"/>
            <a:ext cx="8556172" cy="550673"/>
          </a:xfrm>
          <a:prstGeom prst="rect">
            <a:avLst/>
          </a:prstGeom>
        </p:spPr>
        <p:txBody>
          <a:bodyPr vert="horz" lIns="36000" tIns="45720" rIns="91440" bIns="45720" rtlCol="0" anchor="t">
            <a:noAutofit/>
          </a:bodyPr>
          <a:lstStyle/>
          <a:p>
            <a:pPr lvl="0" algn="l">
              <a:lnSpc>
                <a:spcPct val="70000"/>
              </a:lnSpc>
            </a:pPr>
            <a:r>
              <a:rPr lang="en-US" dirty="0" smtClean="0"/>
              <a:t>Click to edit Master title style</a:t>
            </a:r>
            <a:endParaRPr lang="en-US" dirty="0"/>
          </a:p>
        </p:txBody>
      </p:sp>
      <p:sp>
        <p:nvSpPr>
          <p:cNvPr id="4" name="Text Placeholder 3"/>
          <p:cNvSpPr>
            <a:spLocks noGrp="1"/>
          </p:cNvSpPr>
          <p:nvPr>
            <p:ph type="body" idx="1"/>
          </p:nvPr>
        </p:nvSpPr>
        <p:spPr>
          <a:xfrm>
            <a:off x="279070" y="1010144"/>
            <a:ext cx="8556172" cy="3369832"/>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6"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0716" y="4626864"/>
            <a:ext cx="1502426" cy="438911"/>
          </a:xfrm>
          <a:prstGeom prst="rect">
            <a:avLst/>
          </a:prstGeom>
          <a:noFill/>
        </p:spPr>
      </p:pic>
      <p:sp>
        <p:nvSpPr>
          <p:cNvPr id="11" name="TextBox 10"/>
          <p:cNvSpPr txBox="1"/>
          <p:nvPr userDrawn="1"/>
        </p:nvSpPr>
        <p:spPr>
          <a:xfrm>
            <a:off x="7735824" y="4677823"/>
            <a:ext cx="966336" cy="409920"/>
          </a:xfrm>
          <a:prstGeom prst="rect">
            <a:avLst/>
          </a:prstGeom>
          <a:noFill/>
        </p:spPr>
        <p:txBody>
          <a:bodyPr wrap="square" lIns="0" tIns="0" rIns="0" bIns="0" rtlCol="0">
            <a:spAutoFit/>
          </a:bodyPr>
          <a:lstStyle/>
          <a:p>
            <a:pPr algn="ctr">
              <a:lnSpc>
                <a:spcPct val="74000"/>
              </a:lnSpc>
            </a:pPr>
            <a:r>
              <a:rPr lang="en-US" sz="1200" b="1" spc="-60" dirty="0" smtClean="0">
                <a:solidFill>
                  <a:schemeClr val="accent6">
                    <a:lumMod val="20000"/>
                    <a:lumOff val="80000"/>
                  </a:schemeClr>
                </a:solidFill>
                <a:latin typeface="Calibri" panose="020F0502020204030204" pitchFamily="34" charset="0"/>
                <a:sym typeface="Wingdings"/>
              </a:rPr>
              <a:t> C</a:t>
            </a:r>
            <a:r>
              <a:rPr lang="en-US" sz="1200" b="1" spc="-60" baseline="0" dirty="0" smtClean="0">
                <a:solidFill>
                  <a:schemeClr val="accent6">
                    <a:lumMod val="20000"/>
                    <a:lumOff val="80000"/>
                  </a:schemeClr>
                </a:solidFill>
                <a:latin typeface="Calibri" panose="020F0502020204030204" pitchFamily="34" charset="0"/>
                <a:sym typeface="Wingdings"/>
              </a:rPr>
              <a:t>onfidential</a:t>
            </a:r>
            <a:endParaRPr lang="en-US" sz="1200" b="1" spc="-60" baseline="0" dirty="0" smtClean="0">
              <a:solidFill>
                <a:schemeClr val="accent6">
                  <a:lumMod val="20000"/>
                  <a:lumOff val="80000"/>
                </a:schemeClr>
              </a:solidFill>
              <a:latin typeface="Calibri" panose="020F0502020204030204" pitchFamily="34" charset="0"/>
            </a:endParaRPr>
          </a:p>
          <a:p>
            <a:pPr marL="0" marR="0" indent="0" algn="ctr" defTabSz="457200" rtl="0" eaLnBrk="1" fontAlgn="auto" latinLnBrk="0" hangingPunct="1">
              <a:lnSpc>
                <a:spcPct val="74000"/>
              </a:lnSpc>
              <a:spcBef>
                <a:spcPts val="0"/>
              </a:spcBef>
              <a:spcAft>
                <a:spcPts val="0"/>
              </a:spcAft>
              <a:buClrTx/>
              <a:buSzTx/>
              <a:buFontTx/>
              <a:buNone/>
              <a:tabLst/>
              <a:defRPr/>
            </a:pPr>
            <a:r>
              <a:rPr lang="en-US" sz="1200" b="1" spc="-60" dirty="0" smtClean="0">
                <a:solidFill>
                  <a:schemeClr val="accent6">
                    <a:lumMod val="20000"/>
                    <a:lumOff val="80000"/>
                  </a:schemeClr>
                </a:solidFill>
                <a:latin typeface="Calibri" panose="020F0502020204030204" pitchFamily="34" charset="0"/>
              </a:rPr>
              <a:t>© 2014</a:t>
            </a:r>
            <a:r>
              <a:rPr lang="en-US" sz="1200" b="1" spc="-60" dirty="0" smtClean="0">
                <a:solidFill>
                  <a:schemeClr val="accent6">
                    <a:lumMod val="20000"/>
                    <a:lumOff val="80000"/>
                  </a:schemeClr>
                </a:solidFill>
                <a:latin typeface="Calibri" panose="020F0502020204030204" pitchFamily="34" charset="0"/>
                <a:sym typeface="Wingdings"/>
              </a:rPr>
              <a:t/>
            </a:r>
            <a:br>
              <a:rPr lang="en-US" sz="1200" b="1" spc="-60" dirty="0" smtClean="0">
                <a:solidFill>
                  <a:schemeClr val="accent6">
                    <a:lumMod val="20000"/>
                    <a:lumOff val="80000"/>
                  </a:schemeClr>
                </a:solidFill>
                <a:latin typeface="Calibri" panose="020F0502020204030204" pitchFamily="34" charset="0"/>
                <a:sym typeface="Wingdings"/>
              </a:rPr>
            </a:br>
            <a:r>
              <a:rPr lang="en-US" sz="1200" b="1" spc="-60" dirty="0" smtClean="0">
                <a:solidFill>
                  <a:schemeClr val="accent6">
                    <a:lumMod val="20000"/>
                    <a:lumOff val="80000"/>
                  </a:schemeClr>
                </a:solidFill>
                <a:latin typeface="Calibri" panose="020F0502020204030204" pitchFamily="34" charset="0"/>
                <a:sym typeface="Wingdings"/>
              </a:rPr>
              <a:t> </a:t>
            </a:r>
            <a:r>
              <a:rPr lang="en-US" sz="1200" b="1" spc="-60" dirty="0" smtClean="0">
                <a:solidFill>
                  <a:schemeClr val="accent6">
                    <a:lumMod val="20000"/>
                    <a:lumOff val="80000"/>
                  </a:schemeClr>
                </a:solidFill>
                <a:latin typeface="Calibri" panose="020F0502020204030204" pitchFamily="34" charset="0"/>
              </a:rPr>
              <a:t>Page </a:t>
            </a:r>
            <a:fld id="{8F8EA6FF-30CA-4633-B6DE-E66AD6E96544}" type="slidenum">
              <a:rPr lang="en-US" sz="1200" b="1" spc="-60" smtClean="0">
                <a:solidFill>
                  <a:schemeClr val="accent6">
                    <a:lumMod val="20000"/>
                    <a:lumOff val="80000"/>
                  </a:schemeClr>
                </a:solidFill>
                <a:latin typeface="Calibri" panose="020F0502020204030204" pitchFamily="34" charset="0"/>
              </a:rPr>
              <a:pPr marL="0" marR="0" indent="0" algn="ctr" defTabSz="457200" rtl="0" eaLnBrk="1" fontAlgn="auto" latinLnBrk="0" hangingPunct="1">
                <a:lnSpc>
                  <a:spcPct val="74000"/>
                </a:lnSpc>
                <a:spcBef>
                  <a:spcPts val="0"/>
                </a:spcBef>
                <a:spcAft>
                  <a:spcPts val="0"/>
                </a:spcAft>
                <a:buClrTx/>
                <a:buSzTx/>
                <a:buFontTx/>
                <a:buNone/>
                <a:tabLst/>
                <a:defRPr/>
              </a:pPr>
              <a:t>‹#›</a:t>
            </a:fld>
            <a:endParaRPr lang="en-US" sz="1200" b="1" spc="-60" baseline="0" dirty="0" smtClean="0">
              <a:solidFill>
                <a:schemeClr val="accent6">
                  <a:lumMod val="20000"/>
                  <a:lumOff val="80000"/>
                </a:schemeClr>
              </a:solidFill>
              <a:latin typeface="Calibri" panose="020F0502020204030204" pitchFamily="34" charset="0"/>
            </a:endParaRPr>
          </a:p>
        </p:txBody>
      </p:sp>
      <p:pic>
        <p:nvPicPr>
          <p:cNvPr id="14" name="Picture 13"/>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0" y="4608576"/>
            <a:ext cx="288000" cy="534924"/>
          </a:xfrm>
          <a:prstGeom prst="rect">
            <a:avLst/>
          </a:prstGeom>
        </p:spPr>
      </p:pic>
      <p:pic>
        <p:nvPicPr>
          <p:cNvPr id="21" name="Picture 20"/>
          <p:cNvPicPr>
            <a:picLocks noChangeAspect="1"/>
          </p:cNvPicPr>
          <p:nvPr userDrawn="1"/>
        </p:nvPicPr>
        <p:blipFill rotWithShape="1">
          <a:blip r:embed="rId13">
            <a:extLst>
              <a:ext uri="{28A0092B-C50C-407E-A947-70E740481C1C}">
                <a14:useLocalDpi xmlns:a14="http://schemas.microsoft.com/office/drawing/2010/main" val="0"/>
              </a:ext>
            </a:extLst>
          </a:blip>
          <a:srcRect/>
          <a:stretch/>
        </p:blipFill>
        <p:spPr>
          <a:xfrm>
            <a:off x="8856000" y="4608576"/>
            <a:ext cx="288000" cy="534924"/>
          </a:xfrm>
          <a:prstGeom prst="rect">
            <a:avLst/>
          </a:prstGeom>
        </p:spPr>
      </p:pic>
    </p:spTree>
    <p:extLst>
      <p:ext uri="{BB962C8B-B14F-4D97-AF65-F5344CB8AC3E}">
        <p14:creationId xmlns:p14="http://schemas.microsoft.com/office/powerpoint/2010/main" val="290650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defTabSz="457200" rtl="0" eaLnBrk="1" latinLnBrk="0" hangingPunct="1">
        <a:lnSpc>
          <a:spcPct val="72000"/>
        </a:lnSpc>
        <a:spcBef>
          <a:spcPct val="0"/>
        </a:spcBef>
        <a:buNone/>
        <a:defRPr lang="en-US" sz="4000" b="1" kern="1200" spc="-200" baseline="0" dirty="0">
          <a:solidFill>
            <a:schemeClr val="accent6">
              <a:lumMod val="75000"/>
            </a:schemeClr>
          </a:solidFill>
          <a:effectLst>
            <a:reflection stA="20000" endPos="30000" dist="12700" dir="5400000" sy="-100000" algn="bl" rotWithShape="0"/>
          </a:effectLst>
          <a:latin typeface="Calibri" panose="020F0502020204030204" pitchFamily="34" charset="0"/>
          <a:ea typeface="Segoe UI" pitchFamily="34" charset="0"/>
          <a:cs typeface="Arial" pitchFamily="34" charset="0"/>
        </a:defRPr>
      </a:lvl1pPr>
    </p:titleStyle>
    <p:bodyStyle>
      <a:lvl1pPr marL="0" indent="0" algn="l" defTabSz="457200" rtl="0" eaLnBrk="1" latinLnBrk="0" hangingPunct="1">
        <a:lnSpc>
          <a:spcPct val="80000"/>
        </a:lnSpc>
        <a:spcBef>
          <a:spcPts val="1600"/>
        </a:spcBef>
        <a:buFont typeface="+mj-lt"/>
        <a:buNone/>
        <a:defRPr lang="en-US" sz="2400" b="1" kern="1200" spc="-80" baseline="0" dirty="0" smtClean="0">
          <a:solidFill>
            <a:schemeClr val="accent6">
              <a:lumMod val="50000"/>
            </a:schemeClr>
          </a:solidFill>
          <a:latin typeface="Calibri" panose="020F0502020204030204" pitchFamily="34" charset="0"/>
          <a:ea typeface="Segoe UI" pitchFamily="34" charset="0"/>
          <a:cs typeface="Arial" pitchFamily="34" charset="0"/>
        </a:defRPr>
      </a:lvl1pPr>
      <a:lvl2pPr marL="269875" indent="-165100" algn="l" defTabSz="457200" rtl="0" eaLnBrk="1" latinLnBrk="0" hangingPunct="1">
        <a:lnSpc>
          <a:spcPct val="80000"/>
        </a:lnSpc>
        <a:spcBef>
          <a:spcPts val="200"/>
        </a:spcBef>
        <a:buFont typeface="Arial" pitchFamily="34" charset="0"/>
        <a:buChar char="•"/>
        <a:defRPr lang="en-US" sz="2200" b="0" kern="1200" spc="-60" baseline="0" dirty="0" smtClean="0">
          <a:solidFill>
            <a:schemeClr val="tx1"/>
          </a:solidFill>
          <a:latin typeface="Calibri" panose="020F0502020204030204" pitchFamily="34" charset="0"/>
          <a:ea typeface="Segoe UI" pitchFamily="34" charset="0"/>
          <a:cs typeface="Arial" pitchFamily="34" charset="0"/>
        </a:defRPr>
      </a:lvl2pPr>
      <a:lvl3pPr marL="539750" indent="-182563" algn="l" defTabSz="457200" rtl="0" eaLnBrk="1" latinLnBrk="0" hangingPunct="1">
        <a:lnSpc>
          <a:spcPct val="80000"/>
        </a:lnSpc>
        <a:spcBef>
          <a:spcPts val="0"/>
        </a:spcBef>
        <a:buFont typeface="Arial" pitchFamily="34" charset="0"/>
        <a:buChar char="•"/>
        <a:defRPr lang="en-US" sz="2000" kern="1200" spc="-60" baseline="0" dirty="0" smtClean="0">
          <a:solidFill>
            <a:schemeClr val="accent6">
              <a:lumMod val="75000"/>
            </a:schemeClr>
          </a:solidFill>
          <a:latin typeface="Calibri" panose="020F0502020204030204" pitchFamily="34" charset="0"/>
          <a:ea typeface="Segoe UI" pitchFamily="34" charset="0"/>
          <a:cs typeface="Arial" pitchFamily="34" charset="0"/>
        </a:defRPr>
      </a:lvl3pPr>
      <a:lvl4pPr marL="812800" indent="-176213" algn="l" defTabSz="457200" rtl="0" eaLnBrk="1" latinLnBrk="0" hangingPunct="1">
        <a:lnSpc>
          <a:spcPct val="80000"/>
        </a:lnSpc>
        <a:spcBef>
          <a:spcPts val="0"/>
        </a:spcBef>
        <a:buSzPct val="80000"/>
        <a:buFont typeface="Arial" pitchFamily="34" charset="0"/>
        <a:buChar char="•"/>
        <a:defRPr lang="en-US" sz="1600" kern="1200" spc="-60" baseline="0" dirty="0" smtClean="0">
          <a:solidFill>
            <a:schemeClr val="tx1">
              <a:lumMod val="50000"/>
              <a:lumOff val="50000"/>
            </a:schemeClr>
          </a:solidFill>
          <a:latin typeface="Calibri" panose="020F0502020204030204"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80.emf"/><Relationship Id="rId3" Type="http://schemas.openxmlformats.org/officeDocument/2006/relationships/notesSlide" Target="../notesSlides/notesSlide4.xml"/><Relationship Id="rId21" Type="http://schemas.openxmlformats.org/officeDocument/2006/relationships/image" Target="../media/image62.png"/><Relationship Id="rId34" Type="http://schemas.openxmlformats.org/officeDocument/2006/relationships/image" Target="../media/image75.emf"/><Relationship Id="rId42" Type="http://schemas.openxmlformats.org/officeDocument/2006/relationships/image" Target="../media/image83.png"/><Relationship Id="rId47" Type="http://schemas.openxmlformats.org/officeDocument/2006/relationships/image" Target="../media/image88.emf"/><Relationship Id="rId50" Type="http://schemas.openxmlformats.org/officeDocument/2006/relationships/image" Target="../media/image91.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74.png"/><Relationship Id="rId38" Type="http://schemas.openxmlformats.org/officeDocument/2006/relationships/image" Target="../media/image79.png"/><Relationship Id="rId46" Type="http://schemas.openxmlformats.org/officeDocument/2006/relationships/image" Target="../media/image87.emf"/><Relationship Id="rId2" Type="http://schemas.openxmlformats.org/officeDocument/2006/relationships/slideLayout" Target="../slideLayouts/slideLayout5.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41" Type="http://schemas.openxmlformats.org/officeDocument/2006/relationships/image" Target="../media/image82.png"/><Relationship Id="rId1" Type="http://schemas.openxmlformats.org/officeDocument/2006/relationships/tags" Target="../tags/tag1.xml"/><Relationship Id="rId6" Type="http://schemas.openxmlformats.org/officeDocument/2006/relationships/image" Target="../media/image47.emf"/><Relationship Id="rId11" Type="http://schemas.openxmlformats.org/officeDocument/2006/relationships/image" Target="../media/image52.png"/><Relationship Id="rId24" Type="http://schemas.openxmlformats.org/officeDocument/2006/relationships/image" Target="../media/image65.png"/><Relationship Id="rId32" Type="http://schemas.openxmlformats.org/officeDocument/2006/relationships/image" Target="../media/image73.emf"/><Relationship Id="rId37" Type="http://schemas.openxmlformats.org/officeDocument/2006/relationships/image" Target="../media/image78.emf"/><Relationship Id="rId40" Type="http://schemas.openxmlformats.org/officeDocument/2006/relationships/image" Target="../media/image81.png"/><Relationship Id="rId45" Type="http://schemas.openxmlformats.org/officeDocument/2006/relationships/image" Target="../media/image86.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emf"/><Relationship Id="rId49" Type="http://schemas.openxmlformats.org/officeDocument/2006/relationships/image" Target="../media/image90.png"/><Relationship Id="rId10" Type="http://schemas.openxmlformats.org/officeDocument/2006/relationships/image" Target="../media/image51.png"/><Relationship Id="rId19" Type="http://schemas.openxmlformats.org/officeDocument/2006/relationships/image" Target="../media/image60.png"/><Relationship Id="rId31" Type="http://schemas.openxmlformats.org/officeDocument/2006/relationships/image" Target="../media/image72.png"/><Relationship Id="rId44" Type="http://schemas.openxmlformats.org/officeDocument/2006/relationships/image" Target="../media/image85.png"/><Relationship Id="rId4" Type="http://schemas.openxmlformats.org/officeDocument/2006/relationships/image" Target="../media/image38.png"/><Relationship Id="rId9" Type="http://schemas.openxmlformats.org/officeDocument/2006/relationships/image" Target="../media/image50.emf"/><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43" Type="http://schemas.openxmlformats.org/officeDocument/2006/relationships/image" Target="../media/image84.emf"/><Relationship Id="rId48" Type="http://schemas.openxmlformats.org/officeDocument/2006/relationships/image" Target="../media/image89.png"/><Relationship Id="rId8" Type="http://schemas.openxmlformats.org/officeDocument/2006/relationships/image" Target="../media/image49.emf"/><Relationship Id="rId51" Type="http://schemas.openxmlformats.org/officeDocument/2006/relationships/image" Target="../media/image92.pn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49.emf"/><Relationship Id="rId18" Type="http://schemas.openxmlformats.org/officeDocument/2006/relationships/image" Target="../media/image80.emf"/><Relationship Id="rId26" Type="http://schemas.openxmlformats.org/officeDocument/2006/relationships/image" Target="../media/image85.png"/><Relationship Id="rId39" Type="http://schemas.openxmlformats.org/officeDocument/2006/relationships/image" Target="../media/image59.png"/><Relationship Id="rId3" Type="http://schemas.openxmlformats.org/officeDocument/2006/relationships/notesSlide" Target="../notesSlides/notesSlide5.xml"/><Relationship Id="rId21" Type="http://schemas.openxmlformats.org/officeDocument/2006/relationships/image" Target="../media/image67.png"/><Relationship Id="rId34" Type="http://schemas.openxmlformats.org/officeDocument/2006/relationships/image" Target="../media/image54.png"/><Relationship Id="rId42" Type="http://schemas.openxmlformats.org/officeDocument/2006/relationships/image" Target="../media/image69.png"/><Relationship Id="rId47" Type="http://schemas.openxmlformats.org/officeDocument/2006/relationships/image" Target="../media/image74.png"/><Relationship Id="rId7" Type="http://schemas.openxmlformats.org/officeDocument/2006/relationships/image" Target="../media/image46.png"/><Relationship Id="rId12" Type="http://schemas.openxmlformats.org/officeDocument/2006/relationships/image" Target="../media/image48.png"/><Relationship Id="rId17" Type="http://schemas.openxmlformats.org/officeDocument/2006/relationships/image" Target="../media/image78.emf"/><Relationship Id="rId25" Type="http://schemas.openxmlformats.org/officeDocument/2006/relationships/image" Target="../media/image84.emf"/><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92.png"/><Relationship Id="rId2" Type="http://schemas.openxmlformats.org/officeDocument/2006/relationships/slideLayout" Target="../slideLayouts/slideLayout5.xml"/><Relationship Id="rId16" Type="http://schemas.openxmlformats.org/officeDocument/2006/relationships/image" Target="../media/image77.emf"/><Relationship Id="rId20" Type="http://schemas.openxmlformats.org/officeDocument/2006/relationships/image" Target="../media/image81.png"/><Relationship Id="rId29" Type="http://schemas.openxmlformats.org/officeDocument/2006/relationships/image" Target="../media/image72.png"/><Relationship Id="rId41" Type="http://schemas.openxmlformats.org/officeDocument/2006/relationships/image" Target="../media/image87.emf"/><Relationship Id="rId1" Type="http://schemas.openxmlformats.org/officeDocument/2006/relationships/tags" Target="../tags/tag2.xml"/><Relationship Id="rId6" Type="http://schemas.openxmlformats.org/officeDocument/2006/relationships/image" Target="../media/image62.png"/><Relationship Id="rId11" Type="http://schemas.openxmlformats.org/officeDocument/2006/relationships/image" Target="../media/image47.emf"/><Relationship Id="rId24" Type="http://schemas.openxmlformats.org/officeDocument/2006/relationships/image" Target="../media/image83.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91.png"/><Relationship Id="rId5" Type="http://schemas.openxmlformats.org/officeDocument/2006/relationships/image" Target="../media/image61.png"/><Relationship Id="rId15" Type="http://schemas.openxmlformats.org/officeDocument/2006/relationships/image" Target="../media/image66.png"/><Relationship Id="rId23" Type="http://schemas.openxmlformats.org/officeDocument/2006/relationships/image" Target="../media/image82.png"/><Relationship Id="rId28" Type="http://schemas.openxmlformats.org/officeDocument/2006/relationships/image" Target="../media/image73.emf"/><Relationship Id="rId36" Type="http://schemas.openxmlformats.org/officeDocument/2006/relationships/image" Target="../media/image56.png"/><Relationship Id="rId10" Type="http://schemas.openxmlformats.org/officeDocument/2006/relationships/image" Target="../media/image76.png"/><Relationship Id="rId19" Type="http://schemas.openxmlformats.org/officeDocument/2006/relationships/image" Target="../media/image79.png"/><Relationship Id="rId31" Type="http://schemas.openxmlformats.org/officeDocument/2006/relationships/image" Target="../media/image51.png"/><Relationship Id="rId44" Type="http://schemas.openxmlformats.org/officeDocument/2006/relationships/image" Target="../media/image71.png"/><Relationship Id="rId4" Type="http://schemas.openxmlformats.org/officeDocument/2006/relationships/image" Target="../media/image38.png"/><Relationship Id="rId9" Type="http://schemas.openxmlformats.org/officeDocument/2006/relationships/image" Target="../media/image64.png"/><Relationship Id="rId14" Type="http://schemas.openxmlformats.org/officeDocument/2006/relationships/image" Target="../media/image65.png"/><Relationship Id="rId22" Type="http://schemas.openxmlformats.org/officeDocument/2006/relationships/image" Target="../media/image68.png"/><Relationship Id="rId27" Type="http://schemas.openxmlformats.org/officeDocument/2006/relationships/image" Target="../media/image86.png"/><Relationship Id="rId30" Type="http://schemas.openxmlformats.org/officeDocument/2006/relationships/image" Target="../media/image50.emf"/><Relationship Id="rId35" Type="http://schemas.openxmlformats.org/officeDocument/2006/relationships/image" Target="../media/image55.png"/><Relationship Id="rId43" Type="http://schemas.openxmlformats.org/officeDocument/2006/relationships/image" Target="../media/image70.png"/><Relationship Id="rId48" Type="http://schemas.openxmlformats.org/officeDocument/2006/relationships/image" Target="../media/image75.emf"/></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39" Type="http://schemas.openxmlformats.org/officeDocument/2006/relationships/image" Target="../media/image129.png"/><Relationship Id="rId3" Type="http://schemas.openxmlformats.org/officeDocument/2006/relationships/image" Target="../media/image93.png"/><Relationship Id="rId21" Type="http://schemas.openxmlformats.org/officeDocument/2006/relationships/image" Target="../media/image111.png"/><Relationship Id="rId34" Type="http://schemas.openxmlformats.org/officeDocument/2006/relationships/image" Target="../media/image124.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38" Type="http://schemas.openxmlformats.org/officeDocument/2006/relationships/image" Target="../media/image128.png"/><Relationship Id="rId2" Type="http://schemas.openxmlformats.org/officeDocument/2006/relationships/notesSlide" Target="../notesSlides/notesSlide6.xml"/><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41"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png"/><Relationship Id="rId40" Type="http://schemas.openxmlformats.org/officeDocument/2006/relationships/image" Target="../media/image130.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s>
</file>

<file path=ppt/slides/_rels/slide15.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9" Type="http://schemas.openxmlformats.org/officeDocument/2006/relationships/image" Target="../media/image168.png"/><Relationship Id="rId3" Type="http://schemas.openxmlformats.org/officeDocument/2006/relationships/image" Target="../media/image132.png"/><Relationship Id="rId21" Type="http://schemas.openxmlformats.org/officeDocument/2006/relationships/image" Target="../media/image150.png"/><Relationship Id="rId34" Type="http://schemas.openxmlformats.org/officeDocument/2006/relationships/image" Target="../media/image163.png"/><Relationship Id="rId42" Type="http://schemas.openxmlformats.org/officeDocument/2006/relationships/image" Target="../media/image171.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4.png"/><Relationship Id="rId33" Type="http://schemas.openxmlformats.org/officeDocument/2006/relationships/image" Target="../media/image162.png"/><Relationship Id="rId38" Type="http://schemas.openxmlformats.org/officeDocument/2006/relationships/image" Target="../media/image167.png"/><Relationship Id="rId2" Type="http://schemas.openxmlformats.org/officeDocument/2006/relationships/notesSlide" Target="../notesSlides/notesSlide7.xml"/><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8.png"/><Relationship Id="rId41" Type="http://schemas.openxmlformats.org/officeDocument/2006/relationships/image" Target="../media/image170.png"/><Relationship Id="rId1" Type="http://schemas.openxmlformats.org/officeDocument/2006/relationships/slideLayout" Target="../slideLayouts/slideLayout4.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66.png"/><Relationship Id="rId40" Type="http://schemas.openxmlformats.org/officeDocument/2006/relationships/image" Target="../media/image169.png"/><Relationship Id="rId5" Type="http://schemas.openxmlformats.org/officeDocument/2006/relationships/image" Target="../media/image134.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7.png"/><Relationship Id="rId36" Type="http://schemas.openxmlformats.org/officeDocument/2006/relationships/image" Target="../media/image165.png"/><Relationship Id="rId10" Type="http://schemas.openxmlformats.org/officeDocument/2006/relationships/image" Target="../media/image139.png"/><Relationship Id="rId19" Type="http://schemas.openxmlformats.org/officeDocument/2006/relationships/image" Target="../media/image148.png"/><Relationship Id="rId31" Type="http://schemas.openxmlformats.org/officeDocument/2006/relationships/image" Target="../media/image160.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png"/><Relationship Id="rId35" Type="http://schemas.openxmlformats.org/officeDocument/2006/relationships/image" Target="../media/image164.png"/><Relationship Id="rId43" Type="http://schemas.openxmlformats.org/officeDocument/2006/relationships/image" Target="../media/image17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dusil.co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4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Visual Unity Global Corporate Overview</a:t>
            </a:r>
            <a:endParaRPr lang="en-US" dirty="0"/>
          </a:p>
        </p:txBody>
      </p:sp>
      <p:sp>
        <p:nvSpPr>
          <p:cNvPr id="4" name="Subtitle 3"/>
          <p:cNvSpPr>
            <a:spLocks noGrp="1"/>
          </p:cNvSpPr>
          <p:nvPr>
            <p:ph type="subTitle" idx="1"/>
          </p:nvPr>
        </p:nvSpPr>
        <p:spPr/>
        <p:txBody>
          <a:bodyPr/>
          <a:lstStyle/>
          <a:p>
            <a:r>
              <a:rPr lang="en-US" dirty="0"/>
              <a:t>Gabriel Dusil</a:t>
            </a:r>
          </a:p>
          <a:p>
            <a:r>
              <a:rPr lang="en-US" dirty="0"/>
              <a:t>Chief Marketing &amp; Corporate Strategy Officer</a:t>
            </a:r>
          </a:p>
          <a:p>
            <a:endParaRPr lang="en-US" dirty="0"/>
          </a:p>
          <a:p>
            <a:pPr marL="174625"/>
            <a:r>
              <a:rPr lang="en-US" dirty="0"/>
              <a:t>  </a:t>
            </a:r>
            <a:r>
              <a:rPr lang="en-US" dirty="0" smtClean="0"/>
              <a:t>www.linkedin.com/in/gabrieldusil</a:t>
            </a:r>
            <a:br>
              <a:rPr lang="en-US" dirty="0" smtClean="0"/>
            </a:br>
            <a:r>
              <a:rPr lang="en-US" dirty="0" smtClean="0"/>
              <a:t>  </a:t>
            </a:r>
            <a:r>
              <a:rPr lang="en-US" dirty="0"/>
              <a:t>www.dusil.com</a:t>
            </a:r>
          </a:p>
          <a:p>
            <a:pPr marL="174625"/>
            <a:r>
              <a:rPr lang="en-US" dirty="0" smtClean="0"/>
              <a:t>  gabriel.dusil@visualunity.com</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563" y="3562411"/>
            <a:ext cx="126106" cy="15030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563" y="3739478"/>
            <a:ext cx="137392" cy="145919"/>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563" y="3920715"/>
            <a:ext cx="138517" cy="147512"/>
          </a:xfrm>
          <a:prstGeom prst="rect">
            <a:avLst/>
          </a:prstGeom>
        </p:spPr>
      </p:pic>
    </p:spTree>
    <p:extLst>
      <p:ext uri="{BB962C8B-B14F-4D97-AF65-F5344CB8AC3E}">
        <p14:creationId xmlns:p14="http://schemas.microsoft.com/office/powerpoint/2010/main" val="1703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06"/>
            <a:ext cx="9144000" cy="511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3374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
            <a:ext cx="9144000" cy="5143502"/>
          </a:xfrm>
          <a:prstGeom prst="rect">
            <a:avLst/>
          </a:prstGeom>
        </p:spPr>
      </p:pic>
      <p:sp>
        <p:nvSpPr>
          <p:cNvPr id="89" name="Rounded Rectangle 143"/>
          <p:cNvSpPr/>
          <p:nvPr/>
        </p:nvSpPr>
        <p:spPr>
          <a:xfrm>
            <a:off x="5636522" y="1910778"/>
            <a:ext cx="1440000" cy="1347448"/>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83" name="Rounded Rectangle 9"/>
          <p:cNvSpPr/>
          <p:nvPr/>
        </p:nvSpPr>
        <p:spPr>
          <a:xfrm>
            <a:off x="381890" y="780169"/>
            <a:ext cx="1440000" cy="2806828"/>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84" name="Rounded Rectangle 122"/>
          <p:cNvSpPr/>
          <p:nvPr/>
        </p:nvSpPr>
        <p:spPr>
          <a:xfrm>
            <a:off x="2070257" y="781140"/>
            <a:ext cx="1440000" cy="1402443"/>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86" name="Rounded Rectangle 127"/>
          <p:cNvSpPr/>
          <p:nvPr/>
        </p:nvSpPr>
        <p:spPr>
          <a:xfrm>
            <a:off x="3690944" y="778668"/>
            <a:ext cx="1728000" cy="2825666"/>
          </a:xfrm>
          <a:prstGeom prst="roundRect">
            <a:avLst>
              <a:gd name="adj" fmla="val 2422"/>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87" name="Rounded Rectangle 143"/>
          <p:cNvSpPr/>
          <p:nvPr/>
        </p:nvSpPr>
        <p:spPr>
          <a:xfrm>
            <a:off x="5636522" y="782108"/>
            <a:ext cx="1440000" cy="996706"/>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88" name="Rounded Rectangle 146"/>
          <p:cNvSpPr/>
          <p:nvPr/>
        </p:nvSpPr>
        <p:spPr>
          <a:xfrm>
            <a:off x="7350209" y="779636"/>
            <a:ext cx="1440000" cy="2679025"/>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204" name="TextBox 203"/>
          <p:cNvSpPr txBox="1"/>
          <p:nvPr/>
        </p:nvSpPr>
        <p:spPr>
          <a:xfrm>
            <a:off x="2213194" y="900920"/>
            <a:ext cx="116679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Contribute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pic>
        <p:nvPicPr>
          <p:cNvPr id="24" name="Picture 2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46218" y="1437133"/>
            <a:ext cx="307522" cy="192062"/>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40020" y="1416329"/>
            <a:ext cx="654690" cy="212210"/>
          </a:xfrm>
          <a:prstGeom prst="rect">
            <a:avLst/>
          </a:prstGeom>
        </p:spPr>
      </p:pic>
      <p:pic>
        <p:nvPicPr>
          <p:cNvPr id="30" name="Picture 2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79329" y="1786326"/>
            <a:ext cx="241300" cy="192809"/>
          </a:xfrm>
          <a:prstGeom prst="rect">
            <a:avLst/>
          </a:prstGeom>
        </p:spPr>
      </p:pic>
      <p:pic>
        <p:nvPicPr>
          <p:cNvPr id="31" name="Picture 3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40020" y="1770509"/>
            <a:ext cx="682625" cy="227542"/>
          </a:xfrm>
          <a:prstGeom prst="rect">
            <a:avLst/>
          </a:prstGeom>
        </p:spPr>
      </p:pic>
      <p:sp>
        <p:nvSpPr>
          <p:cNvPr id="207" name="TextBox 206"/>
          <p:cNvSpPr txBox="1"/>
          <p:nvPr/>
        </p:nvSpPr>
        <p:spPr>
          <a:xfrm>
            <a:off x="7499692" y="900920"/>
            <a:ext cx="1121174"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Consume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pic>
        <p:nvPicPr>
          <p:cNvPr id="71" name="Picture 7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55087" y="1418469"/>
            <a:ext cx="1057275" cy="223838"/>
          </a:xfrm>
          <a:prstGeom prst="rect">
            <a:avLst/>
          </a:prstGeom>
        </p:spPr>
      </p:pic>
      <p:grpSp>
        <p:nvGrpSpPr>
          <p:cNvPr id="22" name="Group 21"/>
          <p:cNvGrpSpPr/>
          <p:nvPr/>
        </p:nvGrpSpPr>
        <p:grpSpPr>
          <a:xfrm>
            <a:off x="7674563" y="1768014"/>
            <a:ext cx="781166" cy="202552"/>
            <a:chOff x="7180154" y="2025935"/>
            <a:chExt cx="781166" cy="202552"/>
          </a:xfrm>
        </p:grpSpPr>
        <p:pic>
          <p:nvPicPr>
            <p:cNvPr id="72" name="Picture 7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180154" y="2047836"/>
              <a:ext cx="218833" cy="174625"/>
            </a:xfrm>
            <a:prstGeom prst="rect">
              <a:avLst/>
            </a:prstGeom>
          </p:spPr>
        </p:pic>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9415" y="2025935"/>
              <a:ext cx="241905" cy="202552"/>
            </a:xfrm>
            <a:prstGeom prst="rect">
              <a:avLst/>
            </a:prstGeom>
          </p:spPr>
        </p:pic>
      </p:grpSp>
      <p:grpSp>
        <p:nvGrpSpPr>
          <p:cNvPr id="20" name="Group 19"/>
          <p:cNvGrpSpPr/>
          <p:nvPr/>
        </p:nvGrpSpPr>
        <p:grpSpPr>
          <a:xfrm>
            <a:off x="7724122" y="2102643"/>
            <a:ext cx="727497" cy="225425"/>
            <a:chOff x="7229713" y="2401020"/>
            <a:chExt cx="727497" cy="225425"/>
          </a:xfrm>
        </p:grpSpPr>
        <p:pic>
          <p:nvPicPr>
            <p:cNvPr id="75" name="Picture 7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229713" y="2401020"/>
              <a:ext cx="119715" cy="221996"/>
            </a:xfrm>
            <a:prstGeom prst="rect">
              <a:avLst/>
            </a:prstGeom>
          </p:spPr>
        </p:pic>
        <p:pic>
          <p:nvPicPr>
            <p:cNvPr id="77" name="Picture 76"/>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723524" y="2401020"/>
              <a:ext cx="233686" cy="225425"/>
            </a:xfrm>
            <a:prstGeom prst="rect">
              <a:avLst/>
            </a:prstGeom>
          </p:spPr>
        </p:pic>
      </p:grpSp>
      <p:grpSp>
        <p:nvGrpSpPr>
          <p:cNvPr id="18" name="Group 17"/>
          <p:cNvGrpSpPr/>
          <p:nvPr/>
        </p:nvGrpSpPr>
        <p:grpSpPr>
          <a:xfrm>
            <a:off x="7638723" y="2460145"/>
            <a:ext cx="855433" cy="169275"/>
            <a:chOff x="7144314" y="2805676"/>
            <a:chExt cx="855433" cy="169275"/>
          </a:xfrm>
        </p:grpSpPr>
        <p:pic>
          <p:nvPicPr>
            <p:cNvPr id="82" name="Picture 8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144314" y="2805676"/>
              <a:ext cx="290513" cy="169275"/>
            </a:xfrm>
            <a:prstGeom prst="rect">
              <a:avLst/>
            </a:prstGeom>
          </p:spPr>
        </p:pic>
        <p:pic>
          <p:nvPicPr>
            <p:cNvPr id="85" name="Picture 8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80987" y="2858651"/>
              <a:ext cx="318760" cy="73025"/>
            </a:xfrm>
            <a:prstGeom prst="rect">
              <a:avLst/>
            </a:prstGeom>
          </p:spPr>
        </p:pic>
      </p:grpSp>
      <p:grpSp>
        <p:nvGrpSpPr>
          <p:cNvPr id="17" name="Group 16"/>
          <p:cNvGrpSpPr/>
          <p:nvPr/>
        </p:nvGrpSpPr>
        <p:grpSpPr>
          <a:xfrm>
            <a:off x="7688061" y="2761497"/>
            <a:ext cx="724080" cy="180702"/>
            <a:chOff x="7193652" y="3097669"/>
            <a:chExt cx="724080" cy="180702"/>
          </a:xfrm>
        </p:grpSpPr>
        <p:pic>
          <p:nvPicPr>
            <p:cNvPr id="208" name="Picture 207"/>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193652" y="3101118"/>
              <a:ext cx="191837" cy="177253"/>
            </a:xfrm>
            <a:prstGeom prst="rect">
              <a:avLst/>
            </a:prstGeom>
          </p:spPr>
        </p:pic>
        <p:pic>
          <p:nvPicPr>
            <p:cNvPr id="209" name="Picture 208"/>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7763002" y="3097669"/>
              <a:ext cx="154730" cy="174625"/>
            </a:xfrm>
            <a:prstGeom prst="rect">
              <a:avLst/>
            </a:prstGeom>
          </p:spPr>
        </p:pic>
      </p:grpSp>
      <p:grpSp>
        <p:nvGrpSpPr>
          <p:cNvPr id="16" name="Group 15"/>
          <p:cNvGrpSpPr/>
          <p:nvPr/>
        </p:nvGrpSpPr>
        <p:grpSpPr>
          <a:xfrm>
            <a:off x="7697291" y="3074277"/>
            <a:ext cx="723210" cy="174630"/>
            <a:chOff x="7202882" y="3332198"/>
            <a:chExt cx="723210" cy="174630"/>
          </a:xfrm>
        </p:grpSpPr>
        <p:pic>
          <p:nvPicPr>
            <p:cNvPr id="210" name="Picture 20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202882" y="3332198"/>
              <a:ext cx="173377" cy="170147"/>
            </a:xfrm>
            <a:prstGeom prst="rect">
              <a:avLst/>
            </a:prstGeom>
          </p:spPr>
        </p:pic>
        <p:pic>
          <p:nvPicPr>
            <p:cNvPr id="211" name="Picture 210"/>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7754642" y="3334212"/>
              <a:ext cx="171450" cy="172616"/>
            </a:xfrm>
            <a:prstGeom prst="rect">
              <a:avLst/>
            </a:prstGeom>
          </p:spPr>
        </p:pic>
      </p:grpSp>
      <p:sp>
        <p:nvSpPr>
          <p:cNvPr id="202" name="TextBox 201"/>
          <p:cNvSpPr txBox="1"/>
          <p:nvPr/>
        </p:nvSpPr>
        <p:spPr>
          <a:xfrm>
            <a:off x="661874" y="900920"/>
            <a:ext cx="82275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Create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pic>
        <p:nvPicPr>
          <p:cNvPr id="19" name="Picture 1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6773" y="1640479"/>
            <a:ext cx="314803" cy="179416"/>
          </a:xfrm>
          <a:prstGeom prst="rect">
            <a:avLst/>
          </a:prstGeom>
        </p:spPr>
      </p:pic>
      <p:pic>
        <p:nvPicPr>
          <p:cNvPr id="21" name="Picture 20"/>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262362" y="1640478"/>
            <a:ext cx="165291" cy="184538"/>
          </a:xfrm>
          <a:prstGeom prst="rect">
            <a:avLst/>
          </a:prstGeom>
        </p:spPr>
      </p:pic>
      <p:pic>
        <p:nvPicPr>
          <p:cNvPr id="25" name="Picture 24"/>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679712" y="2232736"/>
            <a:ext cx="288925" cy="184685"/>
          </a:xfrm>
          <a:prstGeom prst="rect">
            <a:avLst/>
          </a:prstGeom>
        </p:spPr>
      </p:pic>
      <p:pic>
        <p:nvPicPr>
          <p:cNvPr id="26" name="Picture 25"/>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1218007" y="2233812"/>
            <a:ext cx="254000" cy="182528"/>
          </a:xfrm>
          <a:prstGeom prst="rect">
            <a:avLst/>
          </a:prstGeom>
        </p:spPr>
      </p:pic>
      <p:pic>
        <p:nvPicPr>
          <p:cNvPr id="32" name="Picture 3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7967" y="2894701"/>
            <a:ext cx="232414" cy="161528"/>
          </a:xfrm>
          <a:prstGeom prst="rect">
            <a:avLst/>
          </a:prstGeom>
        </p:spPr>
      </p:pic>
      <p:pic>
        <p:nvPicPr>
          <p:cNvPr id="34" name="Picture 33"/>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1264045" y="2881704"/>
            <a:ext cx="161925" cy="199822"/>
          </a:xfrm>
          <a:prstGeom prst="rect">
            <a:avLst/>
          </a:prstGeom>
        </p:spPr>
      </p:pic>
      <p:pic>
        <p:nvPicPr>
          <p:cNvPr id="50" name="Picture 49"/>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717915" y="3195772"/>
            <a:ext cx="212519" cy="187324"/>
          </a:xfrm>
          <a:prstGeom prst="rect">
            <a:avLst/>
          </a:prstGeom>
        </p:spPr>
      </p:pic>
      <p:pic>
        <p:nvPicPr>
          <p:cNvPr id="51" name="Picture 50"/>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246582" y="3189422"/>
            <a:ext cx="196850" cy="196850"/>
          </a:xfrm>
          <a:prstGeom prst="rect">
            <a:avLst/>
          </a:prstGeom>
        </p:spPr>
      </p:pic>
      <p:pic>
        <p:nvPicPr>
          <p:cNvPr id="2" name="Picture 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32130" y="2017530"/>
            <a:ext cx="454188" cy="139420"/>
          </a:xfrm>
          <a:prstGeom prst="rect">
            <a:avLst/>
          </a:prstGeom>
        </p:spPr>
      </p:pic>
      <p:pic>
        <p:nvPicPr>
          <p:cNvPr id="3" name="Picture 2"/>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843454" y="2661378"/>
            <a:ext cx="431540" cy="139030"/>
          </a:xfrm>
          <a:prstGeom prst="rect">
            <a:avLst/>
          </a:prstGeom>
        </p:spPr>
      </p:pic>
      <p:pic>
        <p:nvPicPr>
          <p:cNvPr id="4" name="Picture 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37184" y="1446015"/>
            <a:ext cx="244080" cy="112082"/>
          </a:xfrm>
          <a:prstGeom prst="rect">
            <a:avLst/>
          </a:prstGeom>
        </p:spPr>
      </p:pic>
      <p:sp>
        <p:nvSpPr>
          <p:cNvPr id="206" name="TextBox 205"/>
          <p:cNvSpPr txBox="1"/>
          <p:nvPr/>
        </p:nvSpPr>
        <p:spPr>
          <a:xfrm>
            <a:off x="5935525" y="900920"/>
            <a:ext cx="838779"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Deliver</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pic>
        <p:nvPicPr>
          <p:cNvPr id="70" name="Picture 69"/>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595285" y="1424811"/>
            <a:ext cx="241172" cy="200025"/>
          </a:xfrm>
          <a:prstGeom prst="rect">
            <a:avLst/>
          </a:prstGeom>
        </p:spPr>
      </p:pic>
      <p:pic>
        <p:nvPicPr>
          <p:cNvPr id="69" name="Picture 68"/>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5863419" y="1414501"/>
            <a:ext cx="532589" cy="231775"/>
          </a:xfrm>
          <a:prstGeom prst="rect">
            <a:avLst/>
          </a:prstGeom>
        </p:spPr>
      </p:pic>
      <p:pic>
        <p:nvPicPr>
          <p:cNvPr id="27" name="Picture 26"/>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10453827" y="1056734"/>
            <a:ext cx="233059" cy="215302"/>
          </a:xfrm>
          <a:prstGeom prst="rect">
            <a:avLst/>
          </a:prstGeom>
        </p:spPr>
      </p:pic>
      <p:pic>
        <p:nvPicPr>
          <p:cNvPr id="35" name="Picture 3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472474" y="1058250"/>
            <a:ext cx="709356" cy="220203"/>
          </a:xfrm>
          <a:prstGeom prst="rect">
            <a:avLst/>
          </a:prstGeom>
        </p:spPr>
      </p:pic>
      <p:pic>
        <p:nvPicPr>
          <p:cNvPr id="28" name="Picture 2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991218" y="1390243"/>
            <a:ext cx="206156" cy="234950"/>
          </a:xfrm>
          <a:prstGeom prst="rect">
            <a:avLst/>
          </a:prstGeom>
        </p:spPr>
      </p:pic>
      <p:pic>
        <p:nvPicPr>
          <p:cNvPr id="36" name="Picture 35"/>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3896923" y="1405952"/>
            <a:ext cx="641350" cy="226642"/>
          </a:xfrm>
          <a:prstGeom prst="rect">
            <a:avLst/>
          </a:prstGeom>
        </p:spPr>
      </p:pic>
      <p:pic>
        <p:nvPicPr>
          <p:cNvPr id="45" name="Picture 4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904481" y="1757651"/>
            <a:ext cx="669452" cy="226362"/>
          </a:xfrm>
          <a:prstGeom prst="rect">
            <a:avLst/>
          </a:prstGeom>
        </p:spPr>
      </p:pic>
      <p:pic>
        <p:nvPicPr>
          <p:cNvPr id="48" name="Picture 47"/>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4986346" y="1779789"/>
            <a:ext cx="215900" cy="182946"/>
          </a:xfrm>
          <a:prstGeom prst="rect">
            <a:avLst/>
          </a:prstGeom>
        </p:spPr>
      </p:pic>
      <p:pic>
        <p:nvPicPr>
          <p:cNvPr id="47" name="Picture 46"/>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3904481" y="2109070"/>
            <a:ext cx="801655" cy="224272"/>
          </a:xfrm>
          <a:prstGeom prst="rect">
            <a:avLst/>
          </a:prstGeom>
        </p:spPr>
      </p:pic>
      <p:pic>
        <p:nvPicPr>
          <p:cNvPr id="49" name="Picture 48"/>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4966808" y="2114946"/>
            <a:ext cx="254977" cy="183264"/>
          </a:xfrm>
          <a:prstGeom prst="rect">
            <a:avLst/>
          </a:prstGeom>
        </p:spPr>
      </p:pic>
      <p:pic>
        <p:nvPicPr>
          <p:cNvPr id="53" name="Picture 52"/>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914006" y="2467242"/>
            <a:ext cx="889192" cy="222297"/>
          </a:xfrm>
          <a:prstGeom prst="rect">
            <a:avLst/>
          </a:prstGeom>
        </p:spPr>
      </p:pic>
      <p:pic>
        <p:nvPicPr>
          <p:cNvPr id="62" name="Picture 61"/>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rot="16200000">
            <a:off x="4970250" y="2442727"/>
            <a:ext cx="248093" cy="285750"/>
          </a:xfrm>
          <a:prstGeom prst="rect">
            <a:avLst/>
          </a:prstGeom>
        </p:spPr>
      </p:pic>
      <p:pic>
        <p:nvPicPr>
          <p:cNvPr id="63" name="Picture 62"/>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3904481" y="2834705"/>
            <a:ext cx="768350" cy="227122"/>
          </a:xfrm>
          <a:prstGeom prst="rect">
            <a:avLst/>
          </a:prstGeom>
        </p:spPr>
      </p:pic>
      <p:pic>
        <p:nvPicPr>
          <p:cNvPr id="64" name="Picture 63"/>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994431" y="2838618"/>
            <a:ext cx="199731" cy="247181"/>
          </a:xfrm>
          <a:prstGeom prst="rect">
            <a:avLst/>
          </a:prstGeom>
        </p:spPr>
      </p:pic>
      <p:pic>
        <p:nvPicPr>
          <p:cNvPr id="68" name="Picture 67"/>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4972059" y="3210857"/>
            <a:ext cx="244474" cy="241243"/>
          </a:xfrm>
          <a:prstGeom prst="rect">
            <a:avLst/>
          </a:prstGeom>
        </p:spPr>
      </p:pic>
      <p:pic>
        <p:nvPicPr>
          <p:cNvPr id="126" name="Picture 125"/>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3904481" y="3220199"/>
            <a:ext cx="703355" cy="222558"/>
          </a:xfrm>
          <a:prstGeom prst="rect">
            <a:avLst/>
          </a:prstGeom>
        </p:spPr>
      </p:pic>
      <p:sp>
        <p:nvSpPr>
          <p:cNvPr id="205" name="TextBox 204"/>
          <p:cNvSpPr txBox="1"/>
          <p:nvPr/>
        </p:nvSpPr>
        <p:spPr>
          <a:xfrm>
            <a:off x="3786033" y="900920"/>
            <a:ext cx="1404000"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latin typeface="Calibri" panose="020F0502020204030204" pitchFamily="34" charset="0"/>
                <a:cs typeface="Elektra Text Pro"/>
              </a:rPr>
              <a:t>Manage</a:t>
            </a:r>
            <a:endParaRPr lang="en-US" sz="2000" b="1" dirty="0">
              <a:solidFill>
                <a:srgbClr val="DC5A20"/>
              </a:solidFill>
              <a:effectLst>
                <a:reflection blurRad="6350" stA="30000" endA="300" endPos="45500" dist="12700" dir="5400000" sy="-100000" algn="bl" rotWithShape="0"/>
              </a:effectLst>
              <a:latin typeface="Calibri" panose="020F0502020204030204" pitchFamily="34" charset="0"/>
              <a:cs typeface="Elektra Text Pro"/>
            </a:endParaRPr>
          </a:p>
        </p:txBody>
      </p:sp>
      <p:sp>
        <p:nvSpPr>
          <p:cNvPr id="79" name="Rounded Rectangle 78"/>
          <p:cNvSpPr/>
          <p:nvPr/>
        </p:nvSpPr>
        <p:spPr>
          <a:xfrm>
            <a:off x="5657398" y="1970170"/>
            <a:ext cx="1375640" cy="665465"/>
          </a:xfrm>
          <a:prstGeom prst="roundRect">
            <a:avLst>
              <a:gd name="adj" fmla="val 3764"/>
            </a:avLst>
          </a:prstGeom>
          <a:noFill/>
          <a:ln w="3175">
            <a:noFill/>
          </a:ln>
          <a:effectLst/>
        </p:spPr>
        <p:txBody>
          <a:bodyPr wrap="square" lIns="72000" tIns="108000" rIns="72000" bIns="72000" rtlCol="0" anchor="t">
            <a:noAutofit/>
          </a:bodyPr>
          <a:lstStyle/>
          <a:p>
            <a:pPr marL="0" lvl="1" algn="ctr">
              <a:tabLst>
                <a:tab pos="2597150" algn="l"/>
              </a:tabLst>
            </a:pPr>
            <a:r>
              <a:rPr lang="en-US" sz="1000" spc="-80" dirty="0" smtClean="0">
                <a:latin typeface="Elektra Light Pro"/>
              </a:rPr>
              <a:t>CDN Agnostic</a:t>
            </a:r>
          </a:p>
        </p:txBody>
      </p:sp>
      <p:pic>
        <p:nvPicPr>
          <p:cNvPr id="6" name="Picture 5" descr="akamai_logo_pms.eps"/>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6115024" y="2325761"/>
            <a:ext cx="461544" cy="187294"/>
          </a:xfrm>
          <a:prstGeom prst="rect">
            <a:avLst/>
          </a:prstGeom>
        </p:spPr>
      </p:pic>
      <p:pic>
        <p:nvPicPr>
          <p:cNvPr id="23" name="Picture 22" descr="A_standard_logo.png"/>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6079298" y="2618557"/>
            <a:ext cx="532997" cy="144000"/>
          </a:xfrm>
          <a:prstGeom prst="rect">
            <a:avLst/>
          </a:prstGeom>
        </p:spPr>
      </p:pic>
      <p:pic>
        <p:nvPicPr>
          <p:cNvPr id="81" name="Picture 80"/>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002986" y="2868058"/>
            <a:ext cx="685620" cy="180000"/>
          </a:xfrm>
          <a:prstGeom prst="rect">
            <a:avLst/>
          </a:prstGeom>
        </p:spPr>
      </p:pic>
      <p:pic>
        <p:nvPicPr>
          <p:cNvPr id="65" name="Picture 64"/>
          <p:cNvPicPr>
            <a:picLocks noChangeAspect="1"/>
          </p:cNvPicPr>
          <p:nvPr/>
        </p:nvPicPr>
        <p:blipFill>
          <a:blip r:embed="rId50" cstate="email">
            <a:extLst>
              <a:ext uri="{28A0092B-C50C-407E-A947-70E740481C1C}">
                <a14:useLocalDpi xmlns:a14="http://schemas.microsoft.com/office/drawing/2010/main" val="0"/>
              </a:ext>
            </a:extLst>
          </a:blip>
          <a:stretch>
            <a:fillRect/>
          </a:stretch>
        </p:blipFill>
        <p:spPr>
          <a:xfrm>
            <a:off x="7266074" y="4108858"/>
            <a:ext cx="1662078" cy="855972"/>
          </a:xfrm>
          <a:prstGeom prst="rect">
            <a:avLst/>
          </a:prstGeom>
        </p:spPr>
      </p:pic>
      <p:pic>
        <p:nvPicPr>
          <p:cNvPr id="66" name="Picture 65"/>
          <p:cNvPicPr>
            <a:picLocks noChangeAspect="1"/>
          </p:cNvPicPr>
          <p:nvPr/>
        </p:nvPicPr>
        <p:blipFill>
          <a:blip r:embed="rId51" cstate="email">
            <a:extLst>
              <a:ext uri="{28A0092B-C50C-407E-A947-70E740481C1C}">
                <a14:useLocalDpi xmlns:a14="http://schemas.microsoft.com/office/drawing/2010/main" val="0"/>
              </a:ext>
            </a:extLst>
          </a:blip>
          <a:stretch>
            <a:fillRect/>
          </a:stretch>
        </p:blipFill>
        <p:spPr>
          <a:xfrm>
            <a:off x="449165" y="4266782"/>
            <a:ext cx="1342848" cy="540124"/>
          </a:xfrm>
          <a:prstGeom prst="rect">
            <a:avLst/>
          </a:prstGeom>
        </p:spPr>
      </p:pic>
      <p:sp>
        <p:nvSpPr>
          <p:cNvPr id="67" name="TextBox 66"/>
          <p:cNvSpPr txBox="1"/>
          <p:nvPr/>
        </p:nvSpPr>
        <p:spPr>
          <a:xfrm>
            <a:off x="3563752" y="4712873"/>
            <a:ext cx="2164386" cy="280718"/>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sym typeface="Wingdings"/>
              </a:rPr>
              <a:t>  </a:t>
            </a: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rPr>
              <a:t>SaaS  </a:t>
            </a: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sym typeface="Wingdings"/>
              </a:rPr>
              <a:t>   PaaS </a:t>
            </a:r>
            <a:r>
              <a:rPr lang="en-US" sz="2400" b="1" spc="-100" dirty="0">
                <a:solidFill>
                  <a:schemeClr val="accent6">
                    <a:lumMod val="20000"/>
                    <a:lumOff val="80000"/>
                  </a:schemeClr>
                </a:solidFill>
                <a:effectLst>
                  <a:reflection blurRad="12700" stA="20000" endPos="45500" dist="25400" dir="5400000" sy="-100000" algn="bl" rotWithShape="0"/>
                </a:effectLst>
                <a:cs typeface="Elektra Text Pro"/>
                <a:sym typeface="Wingdings"/>
              </a:rPr>
              <a:t> </a:t>
            </a:r>
            <a:endParaRPr lang="en-US" sz="2400" b="1" spc="-100" dirty="0">
              <a:solidFill>
                <a:schemeClr val="accent6">
                  <a:lumMod val="20000"/>
                  <a:lumOff val="80000"/>
                </a:schemeClr>
              </a:solidFill>
              <a:effectLst>
                <a:reflection blurRad="12700" stA="20000" endPos="45500" dist="25400" dir="5400000" sy="-100000" algn="bl" rotWithShape="0"/>
              </a:effectLst>
              <a:cs typeface="Elektra Text Pro"/>
            </a:endParaRPr>
          </a:p>
        </p:txBody>
      </p:sp>
    </p:spTree>
    <p:custDataLst>
      <p:tags r:id="rId1"/>
    </p:custDataLst>
    <p:extLst>
      <p:ext uri="{BB962C8B-B14F-4D97-AF65-F5344CB8AC3E}">
        <p14:creationId xmlns:p14="http://schemas.microsoft.com/office/powerpoint/2010/main" val="407091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
            <a:ext cx="9144000" cy="5143502"/>
          </a:xfrm>
          <a:prstGeom prst="rect">
            <a:avLst/>
          </a:prstGeom>
        </p:spPr>
      </p:pic>
      <p:sp>
        <p:nvSpPr>
          <p:cNvPr id="10" name="Rounded Rectangle 9"/>
          <p:cNvSpPr/>
          <p:nvPr/>
        </p:nvSpPr>
        <p:spPr>
          <a:xfrm>
            <a:off x="399876" y="249471"/>
            <a:ext cx="1296000" cy="3636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90" name="Rounded Rectangle 89"/>
          <p:cNvSpPr/>
          <p:nvPr/>
        </p:nvSpPr>
        <p:spPr>
          <a:xfrm>
            <a:off x="481997" y="709365"/>
            <a:ext cx="1143549" cy="774823"/>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01" name="Rounded Rectangle 100"/>
          <p:cNvSpPr/>
          <p:nvPr/>
        </p:nvSpPr>
        <p:spPr>
          <a:xfrm>
            <a:off x="482958" y="1543087"/>
            <a:ext cx="1143549" cy="797946"/>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ea typeface="Segoe UI" pitchFamily="34" charset="0"/>
                <a:cs typeface="Segoe UI" pitchFamily="34" charset="0"/>
              </a:rPr>
              <a:t> </a:t>
            </a:r>
          </a:p>
        </p:txBody>
      </p:sp>
      <p:sp>
        <p:nvSpPr>
          <p:cNvPr id="108" name="Rounded Rectangle 107"/>
          <p:cNvSpPr/>
          <p:nvPr/>
        </p:nvSpPr>
        <p:spPr>
          <a:xfrm>
            <a:off x="480477" y="2404342"/>
            <a:ext cx="1143549" cy="140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ea typeface="Segoe UI" pitchFamily="34" charset="0"/>
                <a:cs typeface="Segoe UI" pitchFamily="34" charset="0"/>
              </a:rPr>
              <a:t> </a:t>
            </a:r>
          </a:p>
        </p:txBody>
      </p:sp>
      <p:sp>
        <p:nvSpPr>
          <p:cNvPr id="123" name="Rounded Rectangle 122"/>
          <p:cNvSpPr/>
          <p:nvPr/>
        </p:nvSpPr>
        <p:spPr>
          <a:xfrm>
            <a:off x="1826674" y="250442"/>
            <a:ext cx="1296000" cy="3564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24" name="Rounded Rectangle 123"/>
          <p:cNvSpPr/>
          <p:nvPr/>
        </p:nvSpPr>
        <p:spPr>
          <a:xfrm>
            <a:off x="1905693" y="710334"/>
            <a:ext cx="1143549" cy="1482828"/>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25" name="Rounded Rectangle 124"/>
          <p:cNvSpPr/>
          <p:nvPr/>
        </p:nvSpPr>
        <p:spPr>
          <a:xfrm>
            <a:off x="1906654" y="2253029"/>
            <a:ext cx="1143549" cy="1482828"/>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ea typeface="Segoe UI" pitchFamily="34" charset="0"/>
                <a:cs typeface="Segoe UI" pitchFamily="34" charset="0"/>
              </a:rPr>
              <a:t> </a:t>
            </a:r>
          </a:p>
        </p:txBody>
      </p:sp>
      <p:sp>
        <p:nvSpPr>
          <p:cNvPr id="128" name="Rounded Rectangle 127"/>
          <p:cNvSpPr/>
          <p:nvPr/>
        </p:nvSpPr>
        <p:spPr>
          <a:xfrm>
            <a:off x="3250587" y="247969"/>
            <a:ext cx="2628000" cy="4234368"/>
          </a:xfrm>
          <a:prstGeom prst="roundRect">
            <a:avLst>
              <a:gd name="adj" fmla="val 2422"/>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33" name="Rounded Rectangle 132"/>
          <p:cNvSpPr/>
          <p:nvPr/>
        </p:nvSpPr>
        <p:spPr>
          <a:xfrm>
            <a:off x="3327125" y="733335"/>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37" name="Rounded Rectangle 136"/>
          <p:cNvSpPr/>
          <p:nvPr/>
        </p:nvSpPr>
        <p:spPr>
          <a:xfrm>
            <a:off x="3327125" y="2357262"/>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0" name="Rounded Rectangle 139"/>
          <p:cNvSpPr/>
          <p:nvPr/>
        </p:nvSpPr>
        <p:spPr>
          <a:xfrm>
            <a:off x="3327124" y="3056289"/>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1" name="Rounded Rectangle 140"/>
          <p:cNvSpPr/>
          <p:nvPr/>
        </p:nvSpPr>
        <p:spPr>
          <a:xfrm>
            <a:off x="3321202" y="3767505"/>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2" name="Rounded Rectangle 141"/>
          <p:cNvSpPr/>
          <p:nvPr/>
        </p:nvSpPr>
        <p:spPr>
          <a:xfrm>
            <a:off x="3324644" y="1429890"/>
            <a:ext cx="1213908" cy="86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3" name="Rounded Rectangle 142"/>
          <p:cNvSpPr/>
          <p:nvPr/>
        </p:nvSpPr>
        <p:spPr>
          <a:xfrm>
            <a:off x="4588746" y="1430859"/>
            <a:ext cx="1213908" cy="864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r>
              <a:rPr lang="en-US" sz="1050" b="1" spc="-20" dirty="0">
                <a:solidFill>
                  <a:schemeClr val="bg1"/>
                </a:solidFill>
                <a:ea typeface="Segoe UI" pitchFamily="34" charset="0"/>
                <a:cs typeface="Segoe UI" pitchFamily="34" charset="0"/>
              </a:rPr>
              <a:t> </a:t>
            </a:r>
          </a:p>
        </p:txBody>
      </p:sp>
      <p:sp>
        <p:nvSpPr>
          <p:cNvPr id="144" name="Rounded Rectangle 143"/>
          <p:cNvSpPr/>
          <p:nvPr/>
        </p:nvSpPr>
        <p:spPr>
          <a:xfrm>
            <a:off x="6012366" y="251410"/>
            <a:ext cx="1296000" cy="2340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46" name="Rounded Rectangle 145"/>
          <p:cNvSpPr/>
          <p:nvPr/>
        </p:nvSpPr>
        <p:spPr>
          <a:xfrm>
            <a:off x="6090782" y="700978"/>
            <a:ext cx="1143549" cy="180193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7" name="Rounded Rectangle 146"/>
          <p:cNvSpPr/>
          <p:nvPr/>
        </p:nvSpPr>
        <p:spPr>
          <a:xfrm>
            <a:off x="7438674" y="248938"/>
            <a:ext cx="1296000" cy="3708000"/>
          </a:xfrm>
          <a:prstGeom prst="roundRect">
            <a:avLst>
              <a:gd name="adj" fmla="val 4556"/>
            </a:avLst>
          </a:prstGeom>
          <a:solidFill>
            <a:schemeClr val="bg1"/>
          </a:solidFill>
          <a:ln>
            <a:noFill/>
          </a:ln>
          <a:effectLst>
            <a:innerShdw blurRad="25400" dist="254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48" name="Rounded Rectangle 147"/>
          <p:cNvSpPr/>
          <p:nvPr/>
        </p:nvSpPr>
        <p:spPr>
          <a:xfrm>
            <a:off x="7520531" y="705385"/>
            <a:ext cx="1143549" cy="3168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49" name="Rounded Rectangle 148"/>
          <p:cNvSpPr/>
          <p:nvPr/>
        </p:nvSpPr>
        <p:spPr>
          <a:xfrm>
            <a:off x="522707" y="1188209"/>
            <a:ext cx="647004"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Elektra Light Pro"/>
              </a:rPr>
              <a:t>Broadcast</a:t>
            </a:r>
          </a:p>
        </p:txBody>
      </p:sp>
      <p:sp>
        <p:nvSpPr>
          <p:cNvPr id="150" name="Rounded Rectangle 149"/>
          <p:cNvSpPr/>
          <p:nvPr/>
        </p:nvSpPr>
        <p:spPr>
          <a:xfrm>
            <a:off x="1221338" y="1189178"/>
            <a:ext cx="355465" cy="247797"/>
          </a:xfrm>
          <a:prstGeom prst="roundRect">
            <a:avLst>
              <a:gd name="adj" fmla="val 15539"/>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Elektra Light Pro"/>
              </a:rPr>
              <a:t>Web</a:t>
            </a:r>
            <a:endParaRPr lang="en-US" sz="1050" b="1" spc="-20" dirty="0" smtClean="0">
              <a:solidFill>
                <a:schemeClr val="bg1"/>
              </a:solidFill>
              <a:ea typeface="Segoe UI" pitchFamily="34" charset="0"/>
              <a:cs typeface="Segoe UI" pitchFamily="34" charset="0"/>
            </a:endParaRPr>
          </a:p>
        </p:txBody>
      </p:sp>
      <p:sp>
        <p:nvSpPr>
          <p:cNvPr id="151" name="Rounded Rectangle 150"/>
          <p:cNvSpPr/>
          <p:nvPr/>
        </p:nvSpPr>
        <p:spPr>
          <a:xfrm>
            <a:off x="525881" y="2051170"/>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Film</a:t>
            </a:r>
          </a:p>
        </p:txBody>
      </p:sp>
      <p:sp>
        <p:nvSpPr>
          <p:cNvPr id="152" name="Rounded Rectangle 151"/>
          <p:cNvSpPr/>
          <p:nvPr/>
        </p:nvSpPr>
        <p:spPr>
          <a:xfrm>
            <a:off x="1071981" y="2051170"/>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Video</a:t>
            </a:r>
          </a:p>
        </p:txBody>
      </p:sp>
      <p:sp>
        <p:nvSpPr>
          <p:cNvPr id="153" name="Rounded Rectangle 152"/>
          <p:cNvSpPr/>
          <p:nvPr/>
        </p:nvSpPr>
        <p:spPr>
          <a:xfrm>
            <a:off x="529056" y="292841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Image</a:t>
            </a:r>
          </a:p>
        </p:txBody>
      </p:sp>
      <p:sp>
        <p:nvSpPr>
          <p:cNvPr id="154" name="Rounded Rectangle 153"/>
          <p:cNvSpPr/>
          <p:nvPr/>
        </p:nvSpPr>
        <p:spPr>
          <a:xfrm>
            <a:off x="1075156" y="292841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DB</a:t>
            </a:r>
          </a:p>
        </p:txBody>
      </p:sp>
      <p:sp>
        <p:nvSpPr>
          <p:cNvPr id="155" name="Rounded Rectangle 154"/>
          <p:cNvSpPr/>
          <p:nvPr/>
        </p:nvSpPr>
        <p:spPr>
          <a:xfrm>
            <a:off x="525881" y="349769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Audio</a:t>
            </a:r>
          </a:p>
        </p:txBody>
      </p:sp>
      <p:sp>
        <p:nvSpPr>
          <p:cNvPr id="156" name="Rounded Rectangle 155"/>
          <p:cNvSpPr/>
          <p:nvPr/>
        </p:nvSpPr>
        <p:spPr>
          <a:xfrm>
            <a:off x="1071981" y="349769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Disc</a:t>
            </a:r>
          </a:p>
        </p:txBody>
      </p:sp>
      <p:sp>
        <p:nvSpPr>
          <p:cNvPr id="157" name="Rounded Rectangle 156"/>
          <p:cNvSpPr/>
          <p:nvPr/>
        </p:nvSpPr>
        <p:spPr>
          <a:xfrm>
            <a:off x="1948433" y="1312000"/>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Scheduler</a:t>
            </a:r>
          </a:p>
        </p:txBody>
      </p:sp>
      <p:sp>
        <p:nvSpPr>
          <p:cNvPr id="158" name="Rounded Rectangle 157"/>
          <p:cNvSpPr/>
          <p:nvPr/>
        </p:nvSpPr>
        <p:spPr>
          <a:xfrm>
            <a:off x="1948433" y="1605705"/>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Live</a:t>
            </a:r>
          </a:p>
        </p:txBody>
      </p:sp>
      <p:sp>
        <p:nvSpPr>
          <p:cNvPr id="159" name="Rounded Rectangle 158"/>
          <p:cNvSpPr/>
          <p:nvPr/>
        </p:nvSpPr>
        <p:spPr>
          <a:xfrm>
            <a:off x="2494533" y="1605705"/>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VoD</a:t>
            </a:r>
          </a:p>
        </p:txBody>
      </p:sp>
      <p:sp>
        <p:nvSpPr>
          <p:cNvPr id="160" name="Rounded Rectangle 159"/>
          <p:cNvSpPr/>
          <p:nvPr/>
        </p:nvSpPr>
        <p:spPr>
          <a:xfrm>
            <a:off x="1948433" y="1889884"/>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Metadata</a:t>
            </a:r>
          </a:p>
        </p:txBody>
      </p:sp>
      <p:sp>
        <p:nvSpPr>
          <p:cNvPr id="161" name="Rounded Rectangle 160"/>
          <p:cNvSpPr/>
          <p:nvPr/>
        </p:nvSpPr>
        <p:spPr>
          <a:xfrm>
            <a:off x="1948433" y="2859173"/>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Transcode</a:t>
            </a:r>
          </a:p>
        </p:txBody>
      </p:sp>
      <p:sp>
        <p:nvSpPr>
          <p:cNvPr id="162" name="Rounded Rectangle 161"/>
          <p:cNvSpPr/>
          <p:nvPr/>
        </p:nvSpPr>
        <p:spPr>
          <a:xfrm>
            <a:off x="1948433" y="315287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Profiles</a:t>
            </a:r>
          </a:p>
        </p:txBody>
      </p:sp>
      <p:sp>
        <p:nvSpPr>
          <p:cNvPr id="163" name="Rounded Rectangle 162"/>
          <p:cNvSpPr/>
          <p:nvPr/>
        </p:nvSpPr>
        <p:spPr>
          <a:xfrm>
            <a:off x="2494533" y="3152878"/>
            <a:ext cx="5048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Bitrate</a:t>
            </a:r>
          </a:p>
        </p:txBody>
      </p:sp>
      <p:sp>
        <p:nvSpPr>
          <p:cNvPr id="164" name="Rounded Rectangle 163"/>
          <p:cNvSpPr/>
          <p:nvPr/>
        </p:nvSpPr>
        <p:spPr>
          <a:xfrm>
            <a:off x="1948433" y="3437057"/>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Frame Rate</a:t>
            </a:r>
          </a:p>
        </p:txBody>
      </p:sp>
      <p:sp>
        <p:nvSpPr>
          <p:cNvPr id="168" name="Rounded Rectangle 167"/>
          <p:cNvSpPr/>
          <p:nvPr/>
        </p:nvSpPr>
        <p:spPr>
          <a:xfrm>
            <a:off x="4650993" y="1063255"/>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Dashboard</a:t>
            </a:r>
          </a:p>
        </p:txBody>
      </p:sp>
      <p:sp>
        <p:nvSpPr>
          <p:cNvPr id="169" name="Rounded Rectangle 168"/>
          <p:cNvSpPr/>
          <p:nvPr/>
        </p:nvSpPr>
        <p:spPr>
          <a:xfrm>
            <a:off x="4650993" y="785751"/>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Analytics</a:t>
            </a:r>
          </a:p>
        </p:txBody>
      </p:sp>
      <p:sp>
        <p:nvSpPr>
          <p:cNvPr id="170" name="Rounded Rectangle 169"/>
          <p:cNvSpPr/>
          <p:nvPr/>
        </p:nvSpPr>
        <p:spPr>
          <a:xfrm>
            <a:off x="5278836" y="785751"/>
            <a:ext cx="46753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Report</a:t>
            </a:r>
          </a:p>
        </p:txBody>
      </p:sp>
      <p:sp>
        <p:nvSpPr>
          <p:cNvPr id="171" name="Rounded Rectangle 170"/>
          <p:cNvSpPr/>
          <p:nvPr/>
        </p:nvSpPr>
        <p:spPr>
          <a:xfrm>
            <a:off x="4650993" y="2002067"/>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Management</a:t>
            </a:r>
          </a:p>
        </p:txBody>
      </p:sp>
      <p:sp>
        <p:nvSpPr>
          <p:cNvPr id="172" name="Rounded Rectangle 171"/>
          <p:cNvSpPr/>
          <p:nvPr/>
        </p:nvSpPr>
        <p:spPr>
          <a:xfrm>
            <a:off x="3383910" y="2002067"/>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Relationship</a:t>
            </a:r>
          </a:p>
        </p:txBody>
      </p:sp>
      <p:sp>
        <p:nvSpPr>
          <p:cNvPr id="173" name="Rounded Rectangle 172"/>
          <p:cNvSpPr/>
          <p:nvPr/>
        </p:nvSpPr>
        <p:spPr>
          <a:xfrm>
            <a:off x="4650993" y="2703003"/>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Recommendation</a:t>
            </a:r>
          </a:p>
        </p:txBody>
      </p:sp>
      <p:sp>
        <p:nvSpPr>
          <p:cNvPr id="174" name="Rounded Rectangle 173"/>
          <p:cNvSpPr/>
          <p:nvPr/>
        </p:nvSpPr>
        <p:spPr>
          <a:xfrm>
            <a:off x="4650993" y="2418675"/>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Search</a:t>
            </a:r>
          </a:p>
        </p:txBody>
      </p:sp>
      <p:sp>
        <p:nvSpPr>
          <p:cNvPr id="175" name="Rounded Rectangle 174"/>
          <p:cNvSpPr/>
          <p:nvPr/>
        </p:nvSpPr>
        <p:spPr>
          <a:xfrm>
            <a:off x="5284004" y="2418675"/>
            <a:ext cx="46236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Rate</a:t>
            </a:r>
          </a:p>
        </p:txBody>
      </p:sp>
      <p:sp>
        <p:nvSpPr>
          <p:cNvPr id="177" name="Rounded Rectangle 176"/>
          <p:cNvSpPr/>
          <p:nvPr/>
        </p:nvSpPr>
        <p:spPr>
          <a:xfrm>
            <a:off x="4650993" y="3402030"/>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LinkShield</a:t>
            </a:r>
          </a:p>
        </p:txBody>
      </p:sp>
      <p:sp>
        <p:nvSpPr>
          <p:cNvPr id="178" name="Rounded Rectangle 177"/>
          <p:cNvSpPr/>
          <p:nvPr/>
        </p:nvSpPr>
        <p:spPr>
          <a:xfrm>
            <a:off x="4650993" y="3117702"/>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GeoIP</a:t>
            </a:r>
          </a:p>
        </p:txBody>
      </p:sp>
      <p:sp>
        <p:nvSpPr>
          <p:cNvPr id="179" name="Rounded Rectangle 178"/>
          <p:cNvSpPr/>
          <p:nvPr/>
        </p:nvSpPr>
        <p:spPr>
          <a:xfrm>
            <a:off x="5278836" y="3117702"/>
            <a:ext cx="46753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DRM</a:t>
            </a:r>
          </a:p>
        </p:txBody>
      </p:sp>
      <p:sp>
        <p:nvSpPr>
          <p:cNvPr id="181" name="Rounded Rectangle 180"/>
          <p:cNvSpPr/>
          <p:nvPr/>
        </p:nvSpPr>
        <p:spPr>
          <a:xfrm>
            <a:off x="4644643" y="4113246"/>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Gateway</a:t>
            </a:r>
          </a:p>
        </p:txBody>
      </p:sp>
      <p:sp>
        <p:nvSpPr>
          <p:cNvPr id="182" name="Rounded Rectangle 181"/>
          <p:cNvSpPr/>
          <p:nvPr/>
        </p:nvSpPr>
        <p:spPr>
          <a:xfrm>
            <a:off x="4644643" y="3828918"/>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Payment</a:t>
            </a:r>
          </a:p>
        </p:txBody>
      </p:sp>
      <p:sp>
        <p:nvSpPr>
          <p:cNvPr id="183" name="Rounded Rectangle 182"/>
          <p:cNvSpPr/>
          <p:nvPr/>
        </p:nvSpPr>
        <p:spPr>
          <a:xfrm>
            <a:off x="5273552" y="3828918"/>
            <a:ext cx="466468"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Ads</a:t>
            </a:r>
          </a:p>
        </p:txBody>
      </p:sp>
      <p:sp>
        <p:nvSpPr>
          <p:cNvPr id="185" name="Rounded Rectangle 184"/>
          <p:cNvSpPr/>
          <p:nvPr/>
        </p:nvSpPr>
        <p:spPr>
          <a:xfrm>
            <a:off x="6137094" y="1333949"/>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Adaptive</a:t>
            </a:r>
          </a:p>
        </p:txBody>
      </p:sp>
      <p:sp>
        <p:nvSpPr>
          <p:cNvPr id="186" name="Rounded Rectangle 185"/>
          <p:cNvSpPr/>
          <p:nvPr/>
        </p:nvSpPr>
        <p:spPr>
          <a:xfrm>
            <a:off x="6137094" y="1625094"/>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Optimized</a:t>
            </a:r>
          </a:p>
        </p:txBody>
      </p:sp>
      <p:sp>
        <p:nvSpPr>
          <p:cNvPr id="187" name="Rounded Rectangle 186"/>
          <p:cNvSpPr/>
          <p:nvPr/>
        </p:nvSpPr>
        <p:spPr>
          <a:xfrm>
            <a:off x="6137094" y="1916239"/>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Live Streaming</a:t>
            </a:r>
          </a:p>
        </p:txBody>
      </p:sp>
      <p:sp>
        <p:nvSpPr>
          <p:cNvPr id="188" name="Rounded Rectangle 187"/>
          <p:cNvSpPr/>
          <p:nvPr/>
        </p:nvSpPr>
        <p:spPr>
          <a:xfrm>
            <a:off x="6137094" y="2197859"/>
            <a:ext cx="1050925"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Tiered Storage</a:t>
            </a:r>
          </a:p>
        </p:txBody>
      </p:sp>
      <p:sp>
        <p:nvSpPr>
          <p:cNvPr id="189" name="Rounded Rectangle 188"/>
          <p:cNvSpPr/>
          <p:nvPr/>
        </p:nvSpPr>
        <p:spPr>
          <a:xfrm>
            <a:off x="7569648" y="129319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Portal</a:t>
            </a:r>
          </a:p>
        </p:txBody>
      </p:sp>
      <p:sp>
        <p:nvSpPr>
          <p:cNvPr id="190" name="Rounded Rectangle 189"/>
          <p:cNvSpPr/>
          <p:nvPr/>
        </p:nvSpPr>
        <p:spPr>
          <a:xfrm>
            <a:off x="8122098" y="129319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Player</a:t>
            </a:r>
          </a:p>
        </p:txBody>
      </p:sp>
      <p:sp>
        <p:nvSpPr>
          <p:cNvPr id="191" name="Rounded Rectangle 190"/>
          <p:cNvSpPr/>
          <p:nvPr/>
        </p:nvSpPr>
        <p:spPr>
          <a:xfrm>
            <a:off x="7563298" y="188152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Apps</a:t>
            </a:r>
          </a:p>
        </p:txBody>
      </p:sp>
      <p:sp>
        <p:nvSpPr>
          <p:cNvPr id="192" name="Rounded Rectangle 191"/>
          <p:cNvSpPr/>
          <p:nvPr/>
        </p:nvSpPr>
        <p:spPr>
          <a:xfrm>
            <a:off x="8115748" y="188152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eShop</a:t>
            </a:r>
          </a:p>
        </p:txBody>
      </p:sp>
      <p:sp>
        <p:nvSpPr>
          <p:cNvPr id="193" name="Rounded Rectangle 192"/>
          <p:cNvSpPr/>
          <p:nvPr/>
        </p:nvSpPr>
        <p:spPr>
          <a:xfrm>
            <a:off x="7569648" y="2455464"/>
            <a:ext cx="661603"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Responsive</a:t>
            </a:r>
          </a:p>
        </p:txBody>
      </p:sp>
      <p:sp>
        <p:nvSpPr>
          <p:cNvPr id="194" name="Rounded Rectangle 193"/>
          <p:cNvSpPr/>
          <p:nvPr/>
        </p:nvSpPr>
        <p:spPr>
          <a:xfrm>
            <a:off x="8278876" y="2455464"/>
            <a:ext cx="342899"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STB</a:t>
            </a:r>
          </a:p>
        </p:txBody>
      </p:sp>
      <p:sp>
        <p:nvSpPr>
          <p:cNvPr id="195" name="Rounded Rectangle 194"/>
          <p:cNvSpPr/>
          <p:nvPr/>
        </p:nvSpPr>
        <p:spPr>
          <a:xfrm>
            <a:off x="7569648" y="3011304"/>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Social</a:t>
            </a:r>
          </a:p>
        </p:txBody>
      </p:sp>
      <p:sp>
        <p:nvSpPr>
          <p:cNvPr id="196" name="Rounded Rectangle 195"/>
          <p:cNvSpPr/>
          <p:nvPr/>
        </p:nvSpPr>
        <p:spPr>
          <a:xfrm>
            <a:off x="8122098" y="3011304"/>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Secure</a:t>
            </a:r>
          </a:p>
        </p:txBody>
      </p:sp>
      <p:sp>
        <p:nvSpPr>
          <p:cNvPr id="197" name="Rounded Rectangle 196"/>
          <p:cNvSpPr/>
          <p:nvPr/>
        </p:nvSpPr>
        <p:spPr>
          <a:xfrm>
            <a:off x="7566473" y="355835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Library</a:t>
            </a:r>
          </a:p>
        </p:txBody>
      </p:sp>
      <p:sp>
        <p:nvSpPr>
          <p:cNvPr id="198" name="Rounded Rectangle 197"/>
          <p:cNvSpPr/>
          <p:nvPr/>
        </p:nvSpPr>
        <p:spPr>
          <a:xfrm>
            <a:off x="8118923" y="3558359"/>
            <a:ext cx="499677"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Search</a:t>
            </a:r>
          </a:p>
        </p:txBody>
      </p:sp>
      <p:sp>
        <p:nvSpPr>
          <p:cNvPr id="202" name="TextBox 201"/>
          <p:cNvSpPr txBox="1"/>
          <p:nvPr/>
        </p:nvSpPr>
        <p:spPr>
          <a:xfrm>
            <a:off x="656421" y="326377"/>
            <a:ext cx="82275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cs typeface="Elektra Text Pro"/>
              </a:rPr>
              <a:t>Create</a:t>
            </a:r>
            <a:endParaRPr lang="en-US" sz="2000" b="1" dirty="0">
              <a:solidFill>
                <a:srgbClr val="DC5A20"/>
              </a:solidFill>
              <a:effectLst>
                <a:reflection blurRad="6350" stA="30000" endA="300" endPos="45500" dist="12700" dir="5400000" sy="-100000" algn="bl" rotWithShape="0"/>
              </a:effectLst>
              <a:cs typeface="Elektra Text Pro"/>
            </a:endParaRPr>
          </a:p>
        </p:txBody>
      </p:sp>
      <p:sp>
        <p:nvSpPr>
          <p:cNvPr id="204" name="TextBox 203"/>
          <p:cNvSpPr txBox="1"/>
          <p:nvPr/>
        </p:nvSpPr>
        <p:spPr>
          <a:xfrm>
            <a:off x="1905589" y="326377"/>
            <a:ext cx="116679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cs typeface="Elektra Text Pro"/>
              </a:rPr>
              <a:t>Contribute</a:t>
            </a:r>
            <a:endParaRPr lang="en-US" sz="2000" b="1" dirty="0">
              <a:solidFill>
                <a:srgbClr val="DC5A20"/>
              </a:solidFill>
              <a:effectLst>
                <a:reflection blurRad="6350" stA="30000" endA="300" endPos="45500" dist="12700" dir="5400000" sy="-100000" algn="bl" rotWithShape="0"/>
              </a:effectLst>
              <a:cs typeface="Elektra Text Pro"/>
            </a:endParaRPr>
          </a:p>
        </p:txBody>
      </p:sp>
      <p:sp>
        <p:nvSpPr>
          <p:cNvPr id="205" name="TextBox 204"/>
          <p:cNvSpPr txBox="1"/>
          <p:nvPr/>
        </p:nvSpPr>
        <p:spPr>
          <a:xfrm>
            <a:off x="3933435" y="326377"/>
            <a:ext cx="1248166"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cs typeface="Elektra Text Pro"/>
              </a:rPr>
              <a:t>Manage</a:t>
            </a:r>
            <a:endParaRPr lang="en-US" sz="2000" b="1" dirty="0">
              <a:solidFill>
                <a:srgbClr val="DC5A20"/>
              </a:solidFill>
              <a:effectLst>
                <a:reflection blurRad="6350" stA="30000" endA="300" endPos="45500" dist="12700" dir="5400000" sy="-100000" algn="bl" rotWithShape="0"/>
              </a:effectLst>
              <a:cs typeface="Elektra Text Pro"/>
            </a:endParaRPr>
          </a:p>
        </p:txBody>
      </p:sp>
      <p:sp>
        <p:nvSpPr>
          <p:cNvPr id="206" name="TextBox 205"/>
          <p:cNvSpPr txBox="1"/>
          <p:nvPr/>
        </p:nvSpPr>
        <p:spPr>
          <a:xfrm>
            <a:off x="6264433" y="326377"/>
            <a:ext cx="838779"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cs typeface="Elektra Text Pro"/>
              </a:rPr>
              <a:t>Deliver</a:t>
            </a:r>
            <a:endParaRPr lang="en-US" sz="2000" b="1" dirty="0">
              <a:solidFill>
                <a:srgbClr val="DC5A20"/>
              </a:solidFill>
              <a:effectLst>
                <a:reflection blurRad="6350" stA="30000" endA="300" endPos="45500" dist="12700" dir="5400000" sy="-100000" algn="bl" rotWithShape="0"/>
              </a:effectLst>
              <a:cs typeface="Elektra Text Pro"/>
            </a:endParaRPr>
          </a:p>
        </p:txBody>
      </p:sp>
      <p:sp>
        <p:nvSpPr>
          <p:cNvPr id="207" name="TextBox 206"/>
          <p:cNvSpPr txBox="1"/>
          <p:nvPr/>
        </p:nvSpPr>
        <p:spPr>
          <a:xfrm>
            <a:off x="7529767" y="326377"/>
            <a:ext cx="1121174" cy="307777"/>
          </a:xfrm>
          <a:prstGeom prst="rect">
            <a:avLst/>
          </a:prstGeom>
          <a:noFill/>
        </p:spPr>
        <p:txBody>
          <a:bodyPr wrap="square" lIns="0" tIns="0" rIns="0" bIns="0" rtlCol="0">
            <a:spAutoFit/>
          </a:bodyPr>
          <a:lstStyle/>
          <a:p>
            <a:pPr algn="ctr"/>
            <a:r>
              <a:rPr lang="en-US" sz="2000" b="1" dirty="0" smtClean="0">
                <a:solidFill>
                  <a:srgbClr val="DC5A20"/>
                </a:solidFill>
                <a:effectLst>
                  <a:reflection blurRad="6350" stA="30000" endA="300" endPos="45500" dist="12700" dir="5400000" sy="-100000" algn="bl" rotWithShape="0"/>
                </a:effectLst>
                <a:cs typeface="Elektra Text Pro"/>
              </a:rPr>
              <a:t>Consume</a:t>
            </a:r>
            <a:endParaRPr lang="en-US" sz="2000" b="1" dirty="0">
              <a:solidFill>
                <a:srgbClr val="DC5A20"/>
              </a:solidFill>
              <a:effectLst>
                <a:reflection blurRad="6350" stA="30000" endA="300" endPos="45500" dist="12700" dir="5400000" sy="-100000" algn="bl" rotWithShape="0"/>
              </a:effectLst>
              <a:cs typeface="Elektra Text Pro"/>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08" y="966300"/>
            <a:ext cx="314803" cy="179416"/>
          </a:xfrm>
          <a:prstGeom prst="rect">
            <a:avLst/>
          </a:prstGeom>
        </p:spPr>
      </p:pic>
      <p:pic>
        <p:nvPicPr>
          <p:cNvPr id="21" name="Picture 2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16425" y="966299"/>
            <a:ext cx="165291" cy="184538"/>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72737" y="1039829"/>
            <a:ext cx="307522" cy="192062"/>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3831" y="1823911"/>
            <a:ext cx="288925" cy="184685"/>
          </a:xfrm>
          <a:prstGeom prst="rect">
            <a:avLst/>
          </a:prstGeom>
        </p:spPr>
      </p:pic>
      <p:pic>
        <p:nvPicPr>
          <p:cNvPr id="26" name="Picture 2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197393" y="1824987"/>
            <a:ext cx="254000" cy="182528"/>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1949" y="1043525"/>
            <a:ext cx="206156" cy="234950"/>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143275" y="777131"/>
            <a:ext cx="654690" cy="212210"/>
          </a:xfrm>
          <a:prstGeom prst="rect">
            <a:avLst/>
          </a:prstGeom>
        </p:spPr>
      </p:pic>
      <p:pic>
        <p:nvPicPr>
          <p:cNvPr id="30" name="Picture 2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2338960" y="2583406"/>
            <a:ext cx="241300" cy="192809"/>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129409" y="2325694"/>
            <a:ext cx="682625" cy="227542"/>
          </a:xfrm>
          <a:prstGeom prst="rect">
            <a:avLst/>
          </a:prstGeom>
        </p:spPr>
      </p:pic>
      <p:pic>
        <p:nvPicPr>
          <p:cNvPr id="32" name="Picture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5261" y="2700631"/>
            <a:ext cx="232414" cy="161528"/>
          </a:xfrm>
          <a:prstGeom prst="rect">
            <a:avLst/>
          </a:prstGeom>
        </p:spPr>
      </p:pic>
      <p:pic>
        <p:nvPicPr>
          <p:cNvPr id="34" name="Picture 33"/>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246606" y="2687634"/>
            <a:ext cx="161925" cy="199822"/>
          </a:xfrm>
          <a:prstGeom prst="rect">
            <a:avLst/>
          </a:prstGeom>
        </p:spPr>
      </p:pic>
      <p:pic>
        <p:nvPicPr>
          <p:cNvPr id="36" name="Picture 3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542108" y="805401"/>
            <a:ext cx="641350" cy="226642"/>
          </a:xfrm>
          <a:prstGeom prst="rect">
            <a:avLst/>
          </a:prstGeom>
        </p:spPr>
      </p:pic>
      <p:pic>
        <p:nvPicPr>
          <p:cNvPr id="45" name="Picture 44"/>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3542108" y="1488766"/>
            <a:ext cx="669452" cy="226362"/>
          </a:xfrm>
          <a:prstGeom prst="rect">
            <a:avLst/>
          </a:prstGeom>
        </p:spPr>
      </p:pic>
      <p:pic>
        <p:nvPicPr>
          <p:cNvPr id="47" name="Picture 46"/>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4795489" y="1488766"/>
            <a:ext cx="801655" cy="224272"/>
          </a:xfrm>
          <a:prstGeom prst="rect">
            <a:avLst/>
          </a:prstGeom>
        </p:spPr>
      </p:pic>
      <p:pic>
        <p:nvPicPr>
          <p:cNvPr id="48" name="Picture 47"/>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867077" y="1751750"/>
            <a:ext cx="215900" cy="182946"/>
          </a:xfrm>
          <a:prstGeom prst="rect">
            <a:avLst/>
          </a:prstGeom>
        </p:spPr>
      </p:pic>
      <p:pic>
        <p:nvPicPr>
          <p:cNvPr id="49" name="Picture 48"/>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092319" y="1750084"/>
            <a:ext cx="254977" cy="183264"/>
          </a:xfrm>
          <a:prstGeom prst="rect">
            <a:avLst/>
          </a:prstGeom>
        </p:spPr>
      </p:pic>
      <p:pic>
        <p:nvPicPr>
          <p:cNvPr id="50" name="Picture 49"/>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673041" y="3269514"/>
            <a:ext cx="212519" cy="187324"/>
          </a:xfrm>
          <a:prstGeom prst="rect">
            <a:avLst/>
          </a:prstGeom>
        </p:spPr>
      </p:pic>
      <p:pic>
        <p:nvPicPr>
          <p:cNvPr id="51" name="Picture 50"/>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1230732" y="3263164"/>
            <a:ext cx="196850" cy="196850"/>
          </a:xfrm>
          <a:prstGeom prst="rect">
            <a:avLst/>
          </a:prstGeom>
        </p:spPr>
      </p:pic>
      <p:pic>
        <p:nvPicPr>
          <p:cNvPr id="53" name="Picture 5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42109" y="2411622"/>
            <a:ext cx="953692" cy="238422"/>
          </a:xfrm>
          <a:prstGeom prst="rect">
            <a:avLst/>
          </a:prstGeom>
        </p:spPr>
      </p:pic>
      <p:pic>
        <p:nvPicPr>
          <p:cNvPr id="62" name="Picture 61"/>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rot="16200000">
            <a:off x="3850981" y="2663825"/>
            <a:ext cx="248093" cy="285750"/>
          </a:xfrm>
          <a:prstGeom prst="rect">
            <a:avLst/>
          </a:prstGeom>
        </p:spPr>
      </p:pic>
      <p:pic>
        <p:nvPicPr>
          <p:cNvPr id="63" name="Picture 62"/>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542108" y="3106063"/>
            <a:ext cx="768350" cy="227122"/>
          </a:xfrm>
          <a:prstGeom prst="rect">
            <a:avLst/>
          </a:prstGeom>
        </p:spPr>
      </p:pic>
      <p:pic>
        <p:nvPicPr>
          <p:cNvPr id="64" name="Picture 6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75162" y="3372716"/>
            <a:ext cx="199731" cy="247181"/>
          </a:xfrm>
          <a:prstGeom prst="rect">
            <a:avLst/>
          </a:prstGeom>
        </p:spPr>
      </p:pic>
      <p:pic>
        <p:nvPicPr>
          <p:cNvPr id="68" name="Picture 67"/>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852790" y="4090275"/>
            <a:ext cx="244474" cy="241243"/>
          </a:xfrm>
          <a:prstGeom prst="rect">
            <a:avLst/>
          </a:prstGeom>
        </p:spPr>
      </p:pic>
      <p:pic>
        <p:nvPicPr>
          <p:cNvPr id="69" name="Picture 68"/>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6423660" y="758198"/>
            <a:ext cx="532589" cy="231775"/>
          </a:xfrm>
          <a:prstGeom prst="rect">
            <a:avLst/>
          </a:prstGeom>
        </p:spPr>
      </p:pic>
      <p:pic>
        <p:nvPicPr>
          <p:cNvPr id="70" name="Picture 6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538364" y="1031248"/>
            <a:ext cx="241172" cy="200025"/>
          </a:xfrm>
          <a:prstGeom prst="rect">
            <a:avLst/>
          </a:prstGeom>
        </p:spPr>
      </p:pic>
      <p:pic>
        <p:nvPicPr>
          <p:cNvPr id="71" name="Picture 70"/>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7567675" y="758198"/>
            <a:ext cx="1057275" cy="223838"/>
          </a:xfrm>
          <a:prstGeom prst="rect">
            <a:avLst/>
          </a:prstGeom>
        </p:spPr>
      </p:pic>
      <p:pic>
        <p:nvPicPr>
          <p:cNvPr id="72" name="Picture 71"/>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7710070" y="1071258"/>
            <a:ext cx="218833" cy="174625"/>
          </a:xfrm>
          <a:prstGeom prst="rect">
            <a:avLst/>
          </a:prstGeom>
        </p:spPr>
      </p:pic>
      <p:pic>
        <p:nvPicPr>
          <p:cNvPr id="73" name="Picture 7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250984" y="1049357"/>
            <a:ext cx="241905" cy="202552"/>
          </a:xfrm>
          <a:prstGeom prst="rect">
            <a:avLst/>
          </a:prstGeom>
        </p:spPr>
      </p:pic>
      <p:pic>
        <p:nvPicPr>
          <p:cNvPr id="75" name="Picture 74"/>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7753278" y="1621488"/>
            <a:ext cx="119715" cy="221996"/>
          </a:xfrm>
          <a:prstGeom prst="rect">
            <a:avLst/>
          </a:prstGeom>
        </p:spPr>
      </p:pic>
      <p:pic>
        <p:nvPicPr>
          <p:cNvPr id="77" name="Picture 76"/>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8248743" y="1621488"/>
            <a:ext cx="233686" cy="225425"/>
          </a:xfrm>
          <a:prstGeom prst="rect">
            <a:avLst/>
          </a:prstGeom>
        </p:spPr>
      </p:pic>
      <p:pic>
        <p:nvPicPr>
          <p:cNvPr id="82" name="Picture 81"/>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7758175" y="2237786"/>
            <a:ext cx="290513" cy="169275"/>
          </a:xfrm>
          <a:prstGeom prst="rect">
            <a:avLst/>
          </a:prstGeom>
        </p:spPr>
      </p:pic>
      <p:pic>
        <p:nvPicPr>
          <p:cNvPr id="85" name="Picture 84"/>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292850" y="2338298"/>
            <a:ext cx="318760" cy="73025"/>
          </a:xfrm>
          <a:prstGeom prst="rect">
            <a:avLst/>
          </a:prstGeom>
        </p:spPr>
      </p:pic>
      <p:pic>
        <p:nvPicPr>
          <p:cNvPr id="208" name="Picture 207"/>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7742551" y="2795987"/>
            <a:ext cx="191837" cy="177253"/>
          </a:xfrm>
          <a:prstGeom prst="rect">
            <a:avLst/>
          </a:prstGeom>
        </p:spPr>
      </p:pic>
      <p:pic>
        <p:nvPicPr>
          <p:cNvPr id="209" name="Picture 208"/>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8292331" y="2792538"/>
            <a:ext cx="154730" cy="174625"/>
          </a:xfrm>
          <a:prstGeom prst="rect">
            <a:avLst/>
          </a:prstGeom>
        </p:spPr>
      </p:pic>
      <p:pic>
        <p:nvPicPr>
          <p:cNvPr id="210" name="Picture 209"/>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723875" y="3340895"/>
            <a:ext cx="173377" cy="170147"/>
          </a:xfrm>
          <a:prstGeom prst="rect">
            <a:avLst/>
          </a:prstGeom>
        </p:spPr>
      </p:pic>
      <p:pic>
        <p:nvPicPr>
          <p:cNvPr id="211" name="Picture 210"/>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8285226" y="3342909"/>
            <a:ext cx="171450" cy="172616"/>
          </a:xfrm>
          <a:prstGeom prst="rect">
            <a:avLst/>
          </a:prstGeom>
        </p:spPr>
      </p:pic>
      <p:pic>
        <p:nvPicPr>
          <p:cNvPr id="126" name="Picture 125"/>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3542108" y="3844565"/>
            <a:ext cx="749012" cy="237005"/>
          </a:xfrm>
          <a:prstGeom prst="rect">
            <a:avLst/>
          </a:prstGeom>
        </p:spPr>
      </p:pic>
      <p:pic>
        <p:nvPicPr>
          <p:cNvPr id="2" name="Picture 1"/>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26677" y="1608705"/>
            <a:ext cx="454188" cy="139420"/>
          </a:xfrm>
          <a:prstGeom prst="rect">
            <a:avLst/>
          </a:prstGeom>
        </p:spPr>
      </p:pic>
      <p:pic>
        <p:nvPicPr>
          <p:cNvPr id="3" name="Picture 2"/>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838001" y="2467308"/>
            <a:ext cx="431540" cy="139030"/>
          </a:xfrm>
          <a:prstGeom prst="rect">
            <a:avLst/>
          </a:prstGeom>
        </p:spPr>
      </p:pic>
      <p:pic>
        <p:nvPicPr>
          <p:cNvPr id="4" name="Picture 3"/>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31731" y="771836"/>
            <a:ext cx="244080" cy="112082"/>
          </a:xfrm>
          <a:prstGeom prst="rect">
            <a:avLst/>
          </a:prstGeom>
        </p:spPr>
      </p:pic>
      <p:pic>
        <p:nvPicPr>
          <p:cNvPr id="9" name="Picture 8"/>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7266074" y="4108858"/>
            <a:ext cx="1662078" cy="855972"/>
          </a:xfrm>
          <a:prstGeom prst="rect">
            <a:avLst/>
          </a:prstGeom>
        </p:spPr>
      </p:pic>
      <p:pic>
        <p:nvPicPr>
          <p:cNvPr id="6" name="Picture 5"/>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449165" y="4266782"/>
            <a:ext cx="1342848" cy="540124"/>
          </a:xfrm>
          <a:prstGeom prst="rect">
            <a:avLst/>
          </a:prstGeom>
        </p:spPr>
      </p:pic>
      <p:sp>
        <p:nvSpPr>
          <p:cNvPr id="120" name="TextBox 119"/>
          <p:cNvSpPr txBox="1"/>
          <p:nvPr/>
        </p:nvSpPr>
        <p:spPr>
          <a:xfrm>
            <a:off x="3563752" y="4712873"/>
            <a:ext cx="2164386" cy="280718"/>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sym typeface="Wingdings"/>
              </a:rPr>
              <a:t>  </a:t>
            </a: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rPr>
              <a:t>SaaS  </a:t>
            </a:r>
            <a:r>
              <a:rPr lang="en-US" sz="2400" b="1" spc="-100" dirty="0" smtClean="0">
                <a:solidFill>
                  <a:schemeClr val="accent6">
                    <a:lumMod val="20000"/>
                    <a:lumOff val="80000"/>
                  </a:schemeClr>
                </a:solidFill>
                <a:effectLst>
                  <a:reflection blurRad="12700" stA="20000" endPos="45500" dist="25400" dir="5400000" sy="-100000" algn="bl" rotWithShape="0"/>
                </a:effectLst>
                <a:cs typeface="Elektra Text Pro"/>
                <a:sym typeface="Wingdings"/>
              </a:rPr>
              <a:t>   PaaS </a:t>
            </a:r>
            <a:r>
              <a:rPr lang="en-US" sz="2400" b="1" spc="-100" dirty="0">
                <a:solidFill>
                  <a:schemeClr val="accent6">
                    <a:lumMod val="20000"/>
                    <a:lumOff val="80000"/>
                  </a:schemeClr>
                </a:solidFill>
                <a:effectLst>
                  <a:reflection blurRad="12700" stA="20000" endPos="45500" dist="25400" dir="5400000" sy="-100000" algn="bl" rotWithShape="0"/>
                </a:effectLst>
                <a:cs typeface="Elektra Text Pro"/>
                <a:sym typeface="Wingdings"/>
              </a:rPr>
              <a:t> </a:t>
            </a:r>
            <a:endParaRPr lang="en-US" sz="2400" b="1" spc="-100" dirty="0">
              <a:solidFill>
                <a:schemeClr val="accent6">
                  <a:lumMod val="20000"/>
                  <a:lumOff val="80000"/>
                </a:schemeClr>
              </a:solidFill>
              <a:effectLst>
                <a:reflection blurRad="12700" stA="20000" endPos="45500" dist="25400" dir="5400000" sy="-100000" algn="bl" rotWithShape="0"/>
              </a:effectLst>
              <a:cs typeface="Elektra Text Pro"/>
            </a:endParaRPr>
          </a:p>
        </p:txBody>
      </p:sp>
      <p:sp>
        <p:nvSpPr>
          <p:cNvPr id="113" name="Rounded Rectangle 112"/>
          <p:cNvSpPr/>
          <p:nvPr/>
        </p:nvSpPr>
        <p:spPr>
          <a:xfrm>
            <a:off x="9436963" y="361364"/>
            <a:ext cx="2475528" cy="630000"/>
          </a:xfrm>
          <a:prstGeom prst="roundRect">
            <a:avLst>
              <a:gd name="adj" fmla="val 5288"/>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rtlCol="0" anchor="t">
            <a:noAutofit/>
          </a:bodyPr>
          <a:lstStyle/>
          <a:p>
            <a:pPr algn="ctr">
              <a:lnSpc>
                <a:spcPct val="80000"/>
              </a:lnSpc>
            </a:pPr>
            <a:endParaRPr lang="en-US" sz="1050" b="1" spc="-20" dirty="0">
              <a:solidFill>
                <a:schemeClr val="bg1"/>
              </a:solidFill>
              <a:ea typeface="Segoe UI" pitchFamily="34" charset="0"/>
              <a:cs typeface="Segoe UI" pitchFamily="34" charset="0"/>
            </a:endParaRPr>
          </a:p>
        </p:txBody>
      </p:sp>
      <p:sp>
        <p:nvSpPr>
          <p:cNvPr id="114" name="Rounded Rectangle 113"/>
          <p:cNvSpPr/>
          <p:nvPr/>
        </p:nvSpPr>
        <p:spPr>
          <a:xfrm>
            <a:off x="10761792" y="694041"/>
            <a:ext cx="10953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Syndication</a:t>
            </a:r>
          </a:p>
        </p:txBody>
      </p:sp>
      <p:sp>
        <p:nvSpPr>
          <p:cNvPr id="115" name="Rounded Rectangle 114"/>
          <p:cNvSpPr/>
          <p:nvPr/>
        </p:nvSpPr>
        <p:spPr>
          <a:xfrm>
            <a:off x="10761792" y="416537"/>
            <a:ext cx="600076"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Contracts</a:t>
            </a:r>
          </a:p>
        </p:txBody>
      </p:sp>
      <p:sp>
        <p:nvSpPr>
          <p:cNvPr id="116" name="Rounded Rectangle 115"/>
          <p:cNvSpPr/>
          <p:nvPr/>
        </p:nvSpPr>
        <p:spPr>
          <a:xfrm>
            <a:off x="11400207" y="416537"/>
            <a:ext cx="463311" cy="247797"/>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Rights</a:t>
            </a:r>
          </a:p>
        </p:txBody>
      </p:sp>
      <p:pic>
        <p:nvPicPr>
          <p:cNvPr id="117" name="Picture 116"/>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9925483" y="704465"/>
            <a:ext cx="233059" cy="215302"/>
          </a:xfrm>
          <a:prstGeom prst="rect">
            <a:avLst/>
          </a:prstGeom>
        </p:spPr>
      </p:pic>
      <p:pic>
        <p:nvPicPr>
          <p:cNvPr id="118" name="Picture 117"/>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692267" y="429530"/>
            <a:ext cx="709356" cy="220203"/>
          </a:xfrm>
          <a:prstGeom prst="rect">
            <a:avLst/>
          </a:prstGeom>
        </p:spPr>
      </p:pic>
    </p:spTree>
    <p:custDataLst>
      <p:tags r:id="rId1"/>
    </p:custDataLst>
    <p:extLst>
      <p:ext uri="{BB962C8B-B14F-4D97-AF65-F5344CB8AC3E}">
        <p14:creationId xmlns:p14="http://schemas.microsoft.com/office/powerpoint/2010/main" val="4131162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500"/>
                                        <p:tgtEl>
                                          <p:spTgt spid="1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500"/>
                                        <p:tgtEl>
                                          <p:spTgt spid="1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500"/>
                                        <p:tgtEl>
                                          <p:spTgt spid="15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fade">
                                      <p:cBhvr>
                                        <p:cTn id="34" dur="500"/>
                                        <p:tgtEl>
                                          <p:spTgt spid="1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500"/>
                                        <p:tgtEl>
                                          <p:spTgt spid="15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6"/>
                                        </p:tgtEl>
                                        <p:attrNameLst>
                                          <p:attrName>style.visibility</p:attrName>
                                        </p:attrNameLst>
                                      </p:cBhvr>
                                      <p:to>
                                        <p:strVal val="visible"/>
                                      </p:to>
                                    </p:set>
                                    <p:animEffect transition="in" filter="fade">
                                      <p:cBhvr>
                                        <p:cTn id="40" dur="500"/>
                                        <p:tgtEl>
                                          <p:spTgt spid="1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2"/>
                                        </p:tgtEl>
                                        <p:attrNameLst>
                                          <p:attrName>style.visibility</p:attrName>
                                        </p:attrNameLst>
                                      </p:cBhvr>
                                      <p:to>
                                        <p:strVal val="visible"/>
                                      </p:to>
                                    </p:set>
                                    <p:animEffect transition="in" filter="fade">
                                      <p:cBhvr>
                                        <p:cTn id="43" dur="500"/>
                                        <p:tgtEl>
                                          <p:spTgt spid="202"/>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par>
                                <p:cTn id="71" presetID="10"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3"/>
                                        </p:tgtEl>
                                        <p:attrNameLst>
                                          <p:attrName>style.visibility</p:attrName>
                                        </p:attrNameLst>
                                      </p:cBhvr>
                                      <p:to>
                                        <p:strVal val="visible"/>
                                      </p:to>
                                    </p:set>
                                    <p:animEffect transition="in" filter="fade">
                                      <p:cBhvr>
                                        <p:cTn id="81" dur="500"/>
                                        <p:tgtEl>
                                          <p:spTgt spid="12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500"/>
                                        <p:tgtEl>
                                          <p:spTgt spid="204"/>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24"/>
                                        </p:tgtEl>
                                        <p:attrNameLst>
                                          <p:attrName>style.visibility</p:attrName>
                                        </p:attrNameLst>
                                      </p:cBhvr>
                                      <p:to>
                                        <p:strVal val="visible"/>
                                      </p:to>
                                    </p:set>
                                    <p:animEffect transition="in" filter="fade">
                                      <p:cBhvr>
                                        <p:cTn id="88" dur="500"/>
                                        <p:tgtEl>
                                          <p:spTgt spid="12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7"/>
                                        </p:tgtEl>
                                        <p:attrNameLst>
                                          <p:attrName>style.visibility</p:attrName>
                                        </p:attrNameLst>
                                      </p:cBhvr>
                                      <p:to>
                                        <p:strVal val="visible"/>
                                      </p:to>
                                    </p:set>
                                    <p:animEffect transition="in" filter="fade">
                                      <p:cBhvr>
                                        <p:cTn id="91" dur="500"/>
                                        <p:tgtEl>
                                          <p:spTgt spid="15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8"/>
                                        </p:tgtEl>
                                        <p:attrNameLst>
                                          <p:attrName>style.visibility</p:attrName>
                                        </p:attrNameLst>
                                      </p:cBhvr>
                                      <p:to>
                                        <p:strVal val="visible"/>
                                      </p:to>
                                    </p:set>
                                    <p:animEffect transition="in" filter="fade">
                                      <p:cBhvr>
                                        <p:cTn id="94" dur="500"/>
                                        <p:tgtEl>
                                          <p:spTgt spid="15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9"/>
                                        </p:tgtEl>
                                        <p:attrNameLst>
                                          <p:attrName>style.visibility</p:attrName>
                                        </p:attrNameLst>
                                      </p:cBhvr>
                                      <p:to>
                                        <p:strVal val="visible"/>
                                      </p:to>
                                    </p:set>
                                    <p:animEffect transition="in" filter="fade">
                                      <p:cBhvr>
                                        <p:cTn id="97" dur="500"/>
                                        <p:tgtEl>
                                          <p:spTgt spid="15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60"/>
                                        </p:tgtEl>
                                        <p:attrNameLst>
                                          <p:attrName>style.visibility</p:attrName>
                                        </p:attrNameLst>
                                      </p:cBhvr>
                                      <p:to>
                                        <p:strVal val="visible"/>
                                      </p:to>
                                    </p:set>
                                    <p:animEffect transition="in" filter="fade">
                                      <p:cBhvr>
                                        <p:cTn id="100" dur="500"/>
                                        <p:tgtEl>
                                          <p:spTgt spid="160"/>
                                        </p:tgtEl>
                                      </p:cBhvr>
                                    </p:animEffect>
                                  </p:childTnLst>
                                </p:cTn>
                              </p:par>
                              <p:par>
                                <p:cTn id="101" presetID="10"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par>
                                <p:cTn id="104" presetID="10" presetClass="entr" presetSubtype="0" fill="hold" nodeType="with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childTnLst>
                          </p:cTn>
                        </p:par>
                        <p:par>
                          <p:cTn id="107" fill="hold">
                            <p:stCondLst>
                              <p:cond delay="1000"/>
                            </p:stCondLst>
                            <p:childTnLst>
                              <p:par>
                                <p:cTn id="108" presetID="10" presetClass="entr" presetSubtype="0" fill="hold" grpId="0" nodeType="after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61"/>
                                        </p:tgtEl>
                                        <p:attrNameLst>
                                          <p:attrName>style.visibility</p:attrName>
                                        </p:attrNameLst>
                                      </p:cBhvr>
                                      <p:to>
                                        <p:strVal val="visible"/>
                                      </p:to>
                                    </p:set>
                                    <p:animEffect transition="in" filter="fade">
                                      <p:cBhvr>
                                        <p:cTn id="113" dur="500"/>
                                        <p:tgtEl>
                                          <p:spTgt spid="16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2"/>
                                        </p:tgtEl>
                                        <p:attrNameLst>
                                          <p:attrName>style.visibility</p:attrName>
                                        </p:attrNameLst>
                                      </p:cBhvr>
                                      <p:to>
                                        <p:strVal val="visible"/>
                                      </p:to>
                                    </p:set>
                                    <p:animEffect transition="in" filter="fade">
                                      <p:cBhvr>
                                        <p:cTn id="116" dur="500"/>
                                        <p:tgtEl>
                                          <p:spTgt spid="16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63"/>
                                        </p:tgtEl>
                                        <p:attrNameLst>
                                          <p:attrName>style.visibility</p:attrName>
                                        </p:attrNameLst>
                                      </p:cBhvr>
                                      <p:to>
                                        <p:strVal val="visible"/>
                                      </p:to>
                                    </p:set>
                                    <p:animEffect transition="in" filter="fade">
                                      <p:cBhvr>
                                        <p:cTn id="119" dur="500"/>
                                        <p:tgtEl>
                                          <p:spTgt spid="16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64"/>
                                        </p:tgtEl>
                                        <p:attrNameLst>
                                          <p:attrName>style.visibility</p:attrName>
                                        </p:attrNameLst>
                                      </p:cBhvr>
                                      <p:to>
                                        <p:strVal val="visible"/>
                                      </p:to>
                                    </p:set>
                                    <p:animEffect transition="in" filter="fade">
                                      <p:cBhvr>
                                        <p:cTn id="122" dur="500"/>
                                        <p:tgtEl>
                                          <p:spTgt spid="164"/>
                                        </p:tgtEl>
                                      </p:cBhvr>
                                    </p:animEffect>
                                  </p:childTnLst>
                                </p:cTn>
                              </p:par>
                              <p:par>
                                <p:cTn id="123" presetID="10" presetClass="entr" presetSubtype="0"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fade">
                                      <p:cBhvr>
                                        <p:cTn id="125" dur="500"/>
                                        <p:tgtEl>
                                          <p:spTgt spid="30"/>
                                        </p:tgtEl>
                                      </p:cBhvr>
                                    </p:animEffect>
                                  </p:childTnLst>
                                </p:cTn>
                              </p:par>
                              <p:par>
                                <p:cTn id="126" presetID="10" presetClass="entr" presetSubtype="0" fill="hold"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05"/>
                                        </p:tgtEl>
                                        <p:attrNameLst>
                                          <p:attrName>style.visibility</p:attrName>
                                        </p:attrNameLst>
                                      </p:cBhvr>
                                      <p:to>
                                        <p:strVal val="visible"/>
                                      </p:to>
                                    </p:set>
                                    <p:animEffect transition="in" filter="fade">
                                      <p:cBhvr>
                                        <p:cTn id="133" dur="500"/>
                                        <p:tgtEl>
                                          <p:spTgt spid="205"/>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28"/>
                                        </p:tgtEl>
                                        <p:attrNameLst>
                                          <p:attrName>style.visibility</p:attrName>
                                        </p:attrNameLst>
                                      </p:cBhvr>
                                      <p:to>
                                        <p:strVal val="visible"/>
                                      </p:to>
                                    </p:set>
                                    <p:animEffect transition="in" filter="fade">
                                      <p:cBhvr>
                                        <p:cTn id="136" dur="500"/>
                                        <p:tgtEl>
                                          <p:spTgt spid="128"/>
                                        </p:tgtEl>
                                      </p:cBhvr>
                                    </p:animEffect>
                                  </p:childTnLst>
                                </p:cTn>
                              </p:par>
                            </p:childTnLst>
                          </p:cTn>
                        </p:par>
                        <p:par>
                          <p:cTn id="137" fill="hold">
                            <p:stCondLst>
                              <p:cond delay="500"/>
                            </p:stCondLst>
                            <p:childTnLst>
                              <p:par>
                                <p:cTn id="138" presetID="10" presetClass="entr" presetSubtype="0" fill="hold" grpId="0" nodeType="afterEffect">
                                  <p:stCondLst>
                                    <p:cond delay="0"/>
                                  </p:stCondLst>
                                  <p:childTnLst>
                                    <p:set>
                                      <p:cBhvr>
                                        <p:cTn id="139" dur="1" fill="hold">
                                          <p:stCondLst>
                                            <p:cond delay="0"/>
                                          </p:stCondLst>
                                        </p:cTn>
                                        <p:tgtEl>
                                          <p:spTgt spid="133"/>
                                        </p:tgtEl>
                                        <p:attrNameLst>
                                          <p:attrName>style.visibility</p:attrName>
                                        </p:attrNameLst>
                                      </p:cBhvr>
                                      <p:to>
                                        <p:strVal val="visible"/>
                                      </p:to>
                                    </p:set>
                                    <p:animEffect transition="in" filter="fade">
                                      <p:cBhvr>
                                        <p:cTn id="140" dur="500"/>
                                        <p:tgtEl>
                                          <p:spTgt spid="133"/>
                                        </p:tgtEl>
                                      </p:cBhvr>
                                    </p:animEffect>
                                  </p:childTnLst>
                                </p:cTn>
                              </p:par>
                              <p:par>
                                <p:cTn id="141" presetID="10" presetClass="entr" presetSubtype="0" fill="hold" nodeType="withEffect">
                                  <p:stCondLst>
                                    <p:cond delay="0"/>
                                  </p:stCondLst>
                                  <p:childTnLst>
                                    <p:set>
                                      <p:cBhvr>
                                        <p:cTn id="142" dur="1" fill="hold">
                                          <p:stCondLst>
                                            <p:cond delay="0"/>
                                          </p:stCondLst>
                                        </p:cTn>
                                        <p:tgtEl>
                                          <p:spTgt spid="36"/>
                                        </p:tgtEl>
                                        <p:attrNameLst>
                                          <p:attrName>style.visibility</p:attrName>
                                        </p:attrNameLst>
                                      </p:cBhvr>
                                      <p:to>
                                        <p:strVal val="visible"/>
                                      </p:to>
                                    </p:set>
                                    <p:animEffect transition="in" filter="fade">
                                      <p:cBhvr>
                                        <p:cTn id="143" dur="500"/>
                                        <p:tgtEl>
                                          <p:spTgt spid="36"/>
                                        </p:tgtEl>
                                      </p:cBhvr>
                                    </p:animEffect>
                                  </p:childTnLst>
                                </p:cTn>
                              </p:par>
                              <p:par>
                                <p:cTn id="144" presetID="10" presetClass="entr" presetSubtype="0" fill="hold" nodeType="withEffect">
                                  <p:stCondLst>
                                    <p:cond delay="0"/>
                                  </p:stCondLst>
                                  <p:childTnLst>
                                    <p:set>
                                      <p:cBhvr>
                                        <p:cTn id="145" dur="1" fill="hold">
                                          <p:stCondLst>
                                            <p:cond delay="0"/>
                                          </p:stCondLst>
                                        </p:cTn>
                                        <p:tgtEl>
                                          <p:spTgt spid="28"/>
                                        </p:tgtEl>
                                        <p:attrNameLst>
                                          <p:attrName>style.visibility</p:attrName>
                                        </p:attrNameLst>
                                      </p:cBhvr>
                                      <p:to>
                                        <p:strVal val="visible"/>
                                      </p:to>
                                    </p:set>
                                    <p:animEffect transition="in" filter="fade">
                                      <p:cBhvr>
                                        <p:cTn id="146" dur="500"/>
                                        <p:tgtEl>
                                          <p:spTgt spid="28"/>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69"/>
                                        </p:tgtEl>
                                        <p:attrNameLst>
                                          <p:attrName>style.visibility</p:attrName>
                                        </p:attrNameLst>
                                      </p:cBhvr>
                                      <p:to>
                                        <p:strVal val="visible"/>
                                      </p:to>
                                    </p:set>
                                    <p:animEffect transition="in" filter="fade">
                                      <p:cBhvr>
                                        <p:cTn id="149" dur="500"/>
                                        <p:tgtEl>
                                          <p:spTgt spid="169"/>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70"/>
                                        </p:tgtEl>
                                        <p:attrNameLst>
                                          <p:attrName>style.visibility</p:attrName>
                                        </p:attrNameLst>
                                      </p:cBhvr>
                                      <p:to>
                                        <p:strVal val="visible"/>
                                      </p:to>
                                    </p:set>
                                    <p:animEffect transition="in" filter="fade">
                                      <p:cBhvr>
                                        <p:cTn id="152" dur="500"/>
                                        <p:tgtEl>
                                          <p:spTgt spid="170"/>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68"/>
                                        </p:tgtEl>
                                        <p:attrNameLst>
                                          <p:attrName>style.visibility</p:attrName>
                                        </p:attrNameLst>
                                      </p:cBhvr>
                                      <p:to>
                                        <p:strVal val="visible"/>
                                      </p:to>
                                    </p:set>
                                    <p:animEffect transition="in" filter="fade">
                                      <p:cBhvr>
                                        <p:cTn id="155" dur="500"/>
                                        <p:tgtEl>
                                          <p:spTgt spid="168"/>
                                        </p:tgtEl>
                                      </p:cBhvr>
                                    </p:animEffect>
                                  </p:childTnLst>
                                </p:cTn>
                              </p:par>
                            </p:childTnLst>
                          </p:cTn>
                        </p:par>
                        <p:par>
                          <p:cTn id="156" fill="hold">
                            <p:stCondLst>
                              <p:cond delay="1000"/>
                            </p:stCondLst>
                            <p:childTnLst>
                              <p:par>
                                <p:cTn id="157" presetID="10" presetClass="entr" presetSubtype="0" fill="hold" nodeType="after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500"/>
                                        <p:tgtEl>
                                          <p:spTgt spid="4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2"/>
                                        </p:tgtEl>
                                        <p:attrNameLst>
                                          <p:attrName>style.visibility</p:attrName>
                                        </p:attrNameLst>
                                      </p:cBhvr>
                                      <p:to>
                                        <p:strVal val="visible"/>
                                      </p:to>
                                    </p:set>
                                    <p:animEffect transition="in" filter="fade">
                                      <p:cBhvr>
                                        <p:cTn id="162" dur="500"/>
                                        <p:tgtEl>
                                          <p:spTgt spid="142"/>
                                        </p:tgtEl>
                                      </p:cBhvr>
                                    </p:animEffect>
                                  </p:childTnLst>
                                </p:cTn>
                              </p:par>
                              <p:par>
                                <p:cTn id="163" presetID="10" presetClass="entr" presetSubtype="0" fill="hold" nodeType="withEffect">
                                  <p:stCondLst>
                                    <p:cond delay="0"/>
                                  </p:stCondLst>
                                  <p:childTnLst>
                                    <p:set>
                                      <p:cBhvr>
                                        <p:cTn id="164" dur="1" fill="hold">
                                          <p:stCondLst>
                                            <p:cond delay="0"/>
                                          </p:stCondLst>
                                        </p:cTn>
                                        <p:tgtEl>
                                          <p:spTgt spid="48"/>
                                        </p:tgtEl>
                                        <p:attrNameLst>
                                          <p:attrName>style.visibility</p:attrName>
                                        </p:attrNameLst>
                                      </p:cBhvr>
                                      <p:to>
                                        <p:strVal val="visible"/>
                                      </p:to>
                                    </p:set>
                                    <p:animEffect transition="in" filter="fade">
                                      <p:cBhvr>
                                        <p:cTn id="165" dur="500"/>
                                        <p:tgtEl>
                                          <p:spTgt spid="48"/>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72"/>
                                        </p:tgtEl>
                                        <p:attrNameLst>
                                          <p:attrName>style.visibility</p:attrName>
                                        </p:attrNameLst>
                                      </p:cBhvr>
                                      <p:to>
                                        <p:strVal val="visible"/>
                                      </p:to>
                                    </p:set>
                                    <p:animEffect transition="in" filter="fade">
                                      <p:cBhvr>
                                        <p:cTn id="168" dur="500"/>
                                        <p:tgtEl>
                                          <p:spTgt spid="172"/>
                                        </p:tgtEl>
                                      </p:cBhvr>
                                    </p:animEffect>
                                  </p:childTnLst>
                                </p:cTn>
                              </p:par>
                            </p:childTnLst>
                          </p:cTn>
                        </p:par>
                        <p:par>
                          <p:cTn id="169" fill="hold">
                            <p:stCondLst>
                              <p:cond delay="1500"/>
                            </p:stCondLst>
                            <p:childTnLst>
                              <p:par>
                                <p:cTn id="170" presetID="10" presetClass="entr" presetSubtype="0" fill="hold" nodeType="afterEffect">
                                  <p:stCondLst>
                                    <p:cond delay="0"/>
                                  </p:stCondLst>
                                  <p:childTnLst>
                                    <p:set>
                                      <p:cBhvr>
                                        <p:cTn id="171" dur="1" fill="hold">
                                          <p:stCondLst>
                                            <p:cond delay="0"/>
                                          </p:stCondLst>
                                        </p:cTn>
                                        <p:tgtEl>
                                          <p:spTgt spid="47"/>
                                        </p:tgtEl>
                                        <p:attrNameLst>
                                          <p:attrName>style.visibility</p:attrName>
                                        </p:attrNameLst>
                                      </p:cBhvr>
                                      <p:to>
                                        <p:strVal val="visible"/>
                                      </p:to>
                                    </p:set>
                                    <p:animEffect transition="in" filter="fade">
                                      <p:cBhvr>
                                        <p:cTn id="172" dur="500"/>
                                        <p:tgtEl>
                                          <p:spTgt spid="4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43"/>
                                        </p:tgtEl>
                                        <p:attrNameLst>
                                          <p:attrName>style.visibility</p:attrName>
                                        </p:attrNameLst>
                                      </p:cBhvr>
                                      <p:to>
                                        <p:strVal val="visible"/>
                                      </p:to>
                                    </p:set>
                                    <p:animEffect transition="in" filter="fade">
                                      <p:cBhvr>
                                        <p:cTn id="175" dur="500"/>
                                        <p:tgtEl>
                                          <p:spTgt spid="143"/>
                                        </p:tgtEl>
                                      </p:cBhvr>
                                    </p:animEffect>
                                  </p:childTnLst>
                                </p:cTn>
                              </p:par>
                              <p:par>
                                <p:cTn id="176" presetID="10" presetClass="entr" presetSubtype="0" fill="hold" nodeType="withEffect">
                                  <p:stCondLst>
                                    <p:cond delay="0"/>
                                  </p:stCondLst>
                                  <p:childTnLst>
                                    <p:set>
                                      <p:cBhvr>
                                        <p:cTn id="177" dur="1" fill="hold">
                                          <p:stCondLst>
                                            <p:cond delay="0"/>
                                          </p:stCondLst>
                                        </p:cTn>
                                        <p:tgtEl>
                                          <p:spTgt spid="49"/>
                                        </p:tgtEl>
                                        <p:attrNameLst>
                                          <p:attrName>style.visibility</p:attrName>
                                        </p:attrNameLst>
                                      </p:cBhvr>
                                      <p:to>
                                        <p:strVal val="visible"/>
                                      </p:to>
                                    </p:set>
                                    <p:animEffect transition="in" filter="fade">
                                      <p:cBhvr>
                                        <p:cTn id="178" dur="500"/>
                                        <p:tgtEl>
                                          <p:spTgt spid="49"/>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71"/>
                                        </p:tgtEl>
                                        <p:attrNameLst>
                                          <p:attrName>style.visibility</p:attrName>
                                        </p:attrNameLst>
                                      </p:cBhvr>
                                      <p:to>
                                        <p:strVal val="visible"/>
                                      </p:to>
                                    </p:set>
                                    <p:animEffect transition="in" filter="fade">
                                      <p:cBhvr>
                                        <p:cTn id="181" dur="500"/>
                                        <p:tgtEl>
                                          <p:spTgt spid="171"/>
                                        </p:tgtEl>
                                      </p:cBhvr>
                                    </p:animEffect>
                                  </p:childTnLst>
                                </p:cTn>
                              </p:par>
                            </p:childTnLst>
                          </p:cTn>
                        </p:par>
                        <p:par>
                          <p:cTn id="182" fill="hold">
                            <p:stCondLst>
                              <p:cond delay="2000"/>
                            </p:stCondLst>
                            <p:childTnLst>
                              <p:par>
                                <p:cTn id="183" presetID="10" presetClass="entr" presetSubtype="0" fill="hold" nodeType="afterEffect">
                                  <p:stCondLst>
                                    <p:cond delay="0"/>
                                  </p:stCondLst>
                                  <p:childTnLst>
                                    <p:set>
                                      <p:cBhvr>
                                        <p:cTn id="184" dur="1" fill="hold">
                                          <p:stCondLst>
                                            <p:cond delay="0"/>
                                          </p:stCondLst>
                                        </p:cTn>
                                        <p:tgtEl>
                                          <p:spTgt spid="53"/>
                                        </p:tgtEl>
                                        <p:attrNameLst>
                                          <p:attrName>style.visibility</p:attrName>
                                        </p:attrNameLst>
                                      </p:cBhvr>
                                      <p:to>
                                        <p:strVal val="visible"/>
                                      </p:to>
                                    </p:set>
                                    <p:animEffect transition="in" filter="fade">
                                      <p:cBhvr>
                                        <p:cTn id="185" dur="500"/>
                                        <p:tgtEl>
                                          <p:spTgt spid="53"/>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137"/>
                                        </p:tgtEl>
                                        <p:attrNameLst>
                                          <p:attrName>style.visibility</p:attrName>
                                        </p:attrNameLst>
                                      </p:cBhvr>
                                      <p:to>
                                        <p:strVal val="visible"/>
                                      </p:to>
                                    </p:set>
                                    <p:animEffect transition="in" filter="fade">
                                      <p:cBhvr>
                                        <p:cTn id="188" dur="500"/>
                                        <p:tgtEl>
                                          <p:spTgt spid="137"/>
                                        </p:tgtEl>
                                      </p:cBhvr>
                                    </p:animEffect>
                                  </p:childTnLst>
                                </p:cTn>
                              </p:par>
                              <p:par>
                                <p:cTn id="189" presetID="10" presetClass="entr" presetSubtype="0" fill="hold" nodeType="withEffect">
                                  <p:stCondLst>
                                    <p:cond delay="0"/>
                                  </p:stCondLst>
                                  <p:childTnLst>
                                    <p:set>
                                      <p:cBhvr>
                                        <p:cTn id="190" dur="1" fill="hold">
                                          <p:stCondLst>
                                            <p:cond delay="0"/>
                                          </p:stCondLst>
                                        </p:cTn>
                                        <p:tgtEl>
                                          <p:spTgt spid="62"/>
                                        </p:tgtEl>
                                        <p:attrNameLst>
                                          <p:attrName>style.visibility</p:attrName>
                                        </p:attrNameLst>
                                      </p:cBhvr>
                                      <p:to>
                                        <p:strVal val="visible"/>
                                      </p:to>
                                    </p:set>
                                    <p:animEffect transition="in" filter="fade">
                                      <p:cBhvr>
                                        <p:cTn id="191" dur="500"/>
                                        <p:tgtEl>
                                          <p:spTgt spid="62"/>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174"/>
                                        </p:tgtEl>
                                        <p:attrNameLst>
                                          <p:attrName>style.visibility</p:attrName>
                                        </p:attrNameLst>
                                      </p:cBhvr>
                                      <p:to>
                                        <p:strVal val="visible"/>
                                      </p:to>
                                    </p:set>
                                    <p:animEffect transition="in" filter="fade">
                                      <p:cBhvr>
                                        <p:cTn id="194" dur="500"/>
                                        <p:tgtEl>
                                          <p:spTgt spid="174"/>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175"/>
                                        </p:tgtEl>
                                        <p:attrNameLst>
                                          <p:attrName>style.visibility</p:attrName>
                                        </p:attrNameLst>
                                      </p:cBhvr>
                                      <p:to>
                                        <p:strVal val="visible"/>
                                      </p:to>
                                    </p:set>
                                    <p:animEffect transition="in" filter="fade">
                                      <p:cBhvr>
                                        <p:cTn id="197" dur="500"/>
                                        <p:tgtEl>
                                          <p:spTgt spid="175"/>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173"/>
                                        </p:tgtEl>
                                        <p:attrNameLst>
                                          <p:attrName>style.visibility</p:attrName>
                                        </p:attrNameLst>
                                      </p:cBhvr>
                                      <p:to>
                                        <p:strVal val="visible"/>
                                      </p:to>
                                    </p:set>
                                    <p:animEffect transition="in" filter="fade">
                                      <p:cBhvr>
                                        <p:cTn id="200" dur="500"/>
                                        <p:tgtEl>
                                          <p:spTgt spid="173"/>
                                        </p:tgtEl>
                                      </p:cBhvr>
                                    </p:animEffect>
                                  </p:childTnLst>
                                </p:cTn>
                              </p:par>
                            </p:childTnLst>
                          </p:cTn>
                        </p:par>
                        <p:par>
                          <p:cTn id="201" fill="hold">
                            <p:stCondLst>
                              <p:cond delay="2500"/>
                            </p:stCondLst>
                            <p:childTnLst>
                              <p:par>
                                <p:cTn id="202" presetID="10" presetClass="entr" presetSubtype="0" fill="hold" nodeType="afterEffect">
                                  <p:stCondLst>
                                    <p:cond delay="0"/>
                                  </p:stCondLst>
                                  <p:childTnLst>
                                    <p:set>
                                      <p:cBhvr>
                                        <p:cTn id="203" dur="1" fill="hold">
                                          <p:stCondLst>
                                            <p:cond delay="0"/>
                                          </p:stCondLst>
                                        </p:cTn>
                                        <p:tgtEl>
                                          <p:spTgt spid="63"/>
                                        </p:tgtEl>
                                        <p:attrNameLst>
                                          <p:attrName>style.visibility</p:attrName>
                                        </p:attrNameLst>
                                      </p:cBhvr>
                                      <p:to>
                                        <p:strVal val="visible"/>
                                      </p:to>
                                    </p:set>
                                    <p:animEffect transition="in" filter="fade">
                                      <p:cBhvr>
                                        <p:cTn id="204" dur="500"/>
                                        <p:tgtEl>
                                          <p:spTgt spid="63"/>
                                        </p:tgtEl>
                                      </p:cBhvr>
                                    </p:animEffect>
                                  </p:childTnLst>
                                </p:cTn>
                              </p:par>
                              <p:par>
                                <p:cTn id="205" presetID="10" presetClass="entr" presetSubtype="0"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fade">
                                      <p:cBhvr>
                                        <p:cTn id="207" dur="500"/>
                                        <p:tgtEl>
                                          <p:spTgt spid="64"/>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178"/>
                                        </p:tgtEl>
                                        <p:attrNameLst>
                                          <p:attrName>style.visibility</p:attrName>
                                        </p:attrNameLst>
                                      </p:cBhvr>
                                      <p:to>
                                        <p:strVal val="visible"/>
                                      </p:to>
                                    </p:set>
                                    <p:animEffect transition="in" filter="fade">
                                      <p:cBhvr>
                                        <p:cTn id="210" dur="500"/>
                                        <p:tgtEl>
                                          <p:spTgt spid="178"/>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79"/>
                                        </p:tgtEl>
                                        <p:attrNameLst>
                                          <p:attrName>style.visibility</p:attrName>
                                        </p:attrNameLst>
                                      </p:cBhvr>
                                      <p:to>
                                        <p:strVal val="visible"/>
                                      </p:to>
                                    </p:set>
                                    <p:animEffect transition="in" filter="fade">
                                      <p:cBhvr>
                                        <p:cTn id="213" dur="500"/>
                                        <p:tgtEl>
                                          <p:spTgt spid="179"/>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77"/>
                                        </p:tgtEl>
                                        <p:attrNameLst>
                                          <p:attrName>style.visibility</p:attrName>
                                        </p:attrNameLst>
                                      </p:cBhvr>
                                      <p:to>
                                        <p:strVal val="visible"/>
                                      </p:to>
                                    </p:set>
                                    <p:animEffect transition="in" filter="fade">
                                      <p:cBhvr>
                                        <p:cTn id="216" dur="500"/>
                                        <p:tgtEl>
                                          <p:spTgt spid="177"/>
                                        </p:tgtEl>
                                      </p:cBhvr>
                                    </p:animEffect>
                                  </p:childTnLst>
                                </p:cTn>
                              </p:par>
                              <p:par>
                                <p:cTn id="217" presetID="10" presetClass="entr" presetSubtype="0" fill="hold" grpId="0" nodeType="withEffect">
                                  <p:stCondLst>
                                    <p:cond delay="0"/>
                                  </p:stCondLst>
                                  <p:childTnLst>
                                    <p:set>
                                      <p:cBhvr>
                                        <p:cTn id="218" dur="1" fill="hold">
                                          <p:stCondLst>
                                            <p:cond delay="0"/>
                                          </p:stCondLst>
                                        </p:cTn>
                                        <p:tgtEl>
                                          <p:spTgt spid="140"/>
                                        </p:tgtEl>
                                        <p:attrNameLst>
                                          <p:attrName>style.visibility</p:attrName>
                                        </p:attrNameLst>
                                      </p:cBhvr>
                                      <p:to>
                                        <p:strVal val="visible"/>
                                      </p:to>
                                    </p:set>
                                    <p:animEffect transition="in" filter="fade">
                                      <p:cBhvr>
                                        <p:cTn id="219" dur="500"/>
                                        <p:tgtEl>
                                          <p:spTgt spid="140"/>
                                        </p:tgtEl>
                                      </p:cBhvr>
                                    </p:animEffect>
                                  </p:childTnLst>
                                </p:cTn>
                              </p:par>
                            </p:childTnLst>
                          </p:cTn>
                        </p:par>
                        <p:par>
                          <p:cTn id="220" fill="hold">
                            <p:stCondLst>
                              <p:cond delay="3000"/>
                            </p:stCondLst>
                            <p:childTnLst>
                              <p:par>
                                <p:cTn id="221" presetID="10" presetClass="entr" presetSubtype="0" fill="hold" nodeType="afterEffect">
                                  <p:stCondLst>
                                    <p:cond delay="0"/>
                                  </p:stCondLst>
                                  <p:childTnLst>
                                    <p:set>
                                      <p:cBhvr>
                                        <p:cTn id="222" dur="1" fill="hold">
                                          <p:stCondLst>
                                            <p:cond delay="0"/>
                                          </p:stCondLst>
                                        </p:cTn>
                                        <p:tgtEl>
                                          <p:spTgt spid="126"/>
                                        </p:tgtEl>
                                        <p:attrNameLst>
                                          <p:attrName>style.visibility</p:attrName>
                                        </p:attrNameLst>
                                      </p:cBhvr>
                                      <p:to>
                                        <p:strVal val="visible"/>
                                      </p:to>
                                    </p:set>
                                    <p:animEffect transition="in" filter="fade">
                                      <p:cBhvr>
                                        <p:cTn id="223" dur="500"/>
                                        <p:tgtEl>
                                          <p:spTgt spid="126"/>
                                        </p:tgtEl>
                                      </p:cBhvr>
                                    </p:animEffect>
                                  </p:childTnLst>
                                </p:cTn>
                              </p:par>
                              <p:par>
                                <p:cTn id="224" presetID="10" presetClass="entr" presetSubtype="0" fill="hold" nodeType="withEffect">
                                  <p:stCondLst>
                                    <p:cond delay="0"/>
                                  </p:stCondLst>
                                  <p:childTnLst>
                                    <p:set>
                                      <p:cBhvr>
                                        <p:cTn id="225" dur="1" fill="hold">
                                          <p:stCondLst>
                                            <p:cond delay="0"/>
                                          </p:stCondLst>
                                        </p:cTn>
                                        <p:tgtEl>
                                          <p:spTgt spid="68"/>
                                        </p:tgtEl>
                                        <p:attrNameLst>
                                          <p:attrName>style.visibility</p:attrName>
                                        </p:attrNameLst>
                                      </p:cBhvr>
                                      <p:to>
                                        <p:strVal val="visible"/>
                                      </p:to>
                                    </p:set>
                                    <p:animEffect transition="in" filter="fade">
                                      <p:cBhvr>
                                        <p:cTn id="226" dur="500"/>
                                        <p:tgtEl>
                                          <p:spTgt spid="68"/>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83"/>
                                        </p:tgtEl>
                                        <p:attrNameLst>
                                          <p:attrName>style.visibility</p:attrName>
                                        </p:attrNameLst>
                                      </p:cBhvr>
                                      <p:to>
                                        <p:strVal val="visible"/>
                                      </p:to>
                                    </p:set>
                                    <p:animEffect transition="in" filter="fade">
                                      <p:cBhvr>
                                        <p:cTn id="229" dur="500"/>
                                        <p:tgtEl>
                                          <p:spTgt spid="183"/>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82"/>
                                        </p:tgtEl>
                                        <p:attrNameLst>
                                          <p:attrName>style.visibility</p:attrName>
                                        </p:attrNameLst>
                                      </p:cBhvr>
                                      <p:to>
                                        <p:strVal val="visible"/>
                                      </p:to>
                                    </p:set>
                                    <p:animEffect transition="in" filter="fade">
                                      <p:cBhvr>
                                        <p:cTn id="232" dur="500"/>
                                        <p:tgtEl>
                                          <p:spTgt spid="182"/>
                                        </p:tgtEl>
                                      </p:cBhvr>
                                    </p:animEffect>
                                  </p:childTnLst>
                                </p:cTn>
                              </p:par>
                              <p:par>
                                <p:cTn id="233" presetID="10" presetClass="entr" presetSubtype="0" fill="hold" grpId="0" nodeType="withEffect">
                                  <p:stCondLst>
                                    <p:cond delay="0"/>
                                  </p:stCondLst>
                                  <p:childTnLst>
                                    <p:set>
                                      <p:cBhvr>
                                        <p:cTn id="234" dur="1" fill="hold">
                                          <p:stCondLst>
                                            <p:cond delay="0"/>
                                          </p:stCondLst>
                                        </p:cTn>
                                        <p:tgtEl>
                                          <p:spTgt spid="181"/>
                                        </p:tgtEl>
                                        <p:attrNameLst>
                                          <p:attrName>style.visibility</p:attrName>
                                        </p:attrNameLst>
                                      </p:cBhvr>
                                      <p:to>
                                        <p:strVal val="visible"/>
                                      </p:to>
                                    </p:set>
                                    <p:animEffect transition="in" filter="fade">
                                      <p:cBhvr>
                                        <p:cTn id="235" dur="500"/>
                                        <p:tgtEl>
                                          <p:spTgt spid="181"/>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41"/>
                                        </p:tgtEl>
                                        <p:attrNameLst>
                                          <p:attrName>style.visibility</p:attrName>
                                        </p:attrNameLst>
                                      </p:cBhvr>
                                      <p:to>
                                        <p:strVal val="visible"/>
                                      </p:to>
                                    </p:set>
                                    <p:animEffect transition="in" filter="fade">
                                      <p:cBhvr>
                                        <p:cTn id="238" dur="500"/>
                                        <p:tgtEl>
                                          <p:spTgt spid="141"/>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grpId="0" nodeType="clickEffect">
                                  <p:stCondLst>
                                    <p:cond delay="0"/>
                                  </p:stCondLst>
                                  <p:childTnLst>
                                    <p:set>
                                      <p:cBhvr>
                                        <p:cTn id="242" dur="1" fill="hold">
                                          <p:stCondLst>
                                            <p:cond delay="0"/>
                                          </p:stCondLst>
                                        </p:cTn>
                                        <p:tgtEl>
                                          <p:spTgt spid="144"/>
                                        </p:tgtEl>
                                        <p:attrNameLst>
                                          <p:attrName>style.visibility</p:attrName>
                                        </p:attrNameLst>
                                      </p:cBhvr>
                                      <p:to>
                                        <p:strVal val="visible"/>
                                      </p:to>
                                    </p:set>
                                    <p:animEffect transition="in" filter="fade">
                                      <p:cBhvr>
                                        <p:cTn id="243" dur="500"/>
                                        <p:tgtEl>
                                          <p:spTgt spid="144"/>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46"/>
                                        </p:tgtEl>
                                        <p:attrNameLst>
                                          <p:attrName>style.visibility</p:attrName>
                                        </p:attrNameLst>
                                      </p:cBhvr>
                                      <p:to>
                                        <p:strVal val="visible"/>
                                      </p:to>
                                    </p:set>
                                    <p:animEffect transition="in" filter="fade">
                                      <p:cBhvr>
                                        <p:cTn id="246" dur="500"/>
                                        <p:tgtEl>
                                          <p:spTgt spid="146"/>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85"/>
                                        </p:tgtEl>
                                        <p:attrNameLst>
                                          <p:attrName>style.visibility</p:attrName>
                                        </p:attrNameLst>
                                      </p:cBhvr>
                                      <p:to>
                                        <p:strVal val="visible"/>
                                      </p:to>
                                    </p:set>
                                    <p:animEffect transition="in" filter="fade">
                                      <p:cBhvr>
                                        <p:cTn id="249" dur="500"/>
                                        <p:tgtEl>
                                          <p:spTgt spid="185"/>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86"/>
                                        </p:tgtEl>
                                        <p:attrNameLst>
                                          <p:attrName>style.visibility</p:attrName>
                                        </p:attrNameLst>
                                      </p:cBhvr>
                                      <p:to>
                                        <p:strVal val="visible"/>
                                      </p:to>
                                    </p:set>
                                    <p:animEffect transition="in" filter="fade">
                                      <p:cBhvr>
                                        <p:cTn id="252" dur="500"/>
                                        <p:tgtEl>
                                          <p:spTgt spid="186"/>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187"/>
                                        </p:tgtEl>
                                        <p:attrNameLst>
                                          <p:attrName>style.visibility</p:attrName>
                                        </p:attrNameLst>
                                      </p:cBhvr>
                                      <p:to>
                                        <p:strVal val="visible"/>
                                      </p:to>
                                    </p:set>
                                    <p:animEffect transition="in" filter="fade">
                                      <p:cBhvr>
                                        <p:cTn id="255" dur="500"/>
                                        <p:tgtEl>
                                          <p:spTgt spid="187"/>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188"/>
                                        </p:tgtEl>
                                        <p:attrNameLst>
                                          <p:attrName>style.visibility</p:attrName>
                                        </p:attrNameLst>
                                      </p:cBhvr>
                                      <p:to>
                                        <p:strVal val="visible"/>
                                      </p:to>
                                    </p:set>
                                    <p:animEffect transition="in" filter="fade">
                                      <p:cBhvr>
                                        <p:cTn id="258" dur="500"/>
                                        <p:tgtEl>
                                          <p:spTgt spid="188"/>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06"/>
                                        </p:tgtEl>
                                        <p:attrNameLst>
                                          <p:attrName>style.visibility</p:attrName>
                                        </p:attrNameLst>
                                      </p:cBhvr>
                                      <p:to>
                                        <p:strVal val="visible"/>
                                      </p:to>
                                    </p:set>
                                    <p:animEffect transition="in" filter="fade">
                                      <p:cBhvr>
                                        <p:cTn id="261" dur="500"/>
                                        <p:tgtEl>
                                          <p:spTgt spid="206"/>
                                        </p:tgtEl>
                                      </p:cBhvr>
                                    </p:animEffect>
                                  </p:childTnLst>
                                </p:cTn>
                              </p:par>
                              <p:par>
                                <p:cTn id="262" presetID="10" presetClass="entr" presetSubtype="0" fill="hold" nodeType="withEffect">
                                  <p:stCondLst>
                                    <p:cond delay="0"/>
                                  </p:stCondLst>
                                  <p:childTnLst>
                                    <p:set>
                                      <p:cBhvr>
                                        <p:cTn id="263" dur="1" fill="hold">
                                          <p:stCondLst>
                                            <p:cond delay="0"/>
                                          </p:stCondLst>
                                        </p:cTn>
                                        <p:tgtEl>
                                          <p:spTgt spid="69"/>
                                        </p:tgtEl>
                                        <p:attrNameLst>
                                          <p:attrName>style.visibility</p:attrName>
                                        </p:attrNameLst>
                                      </p:cBhvr>
                                      <p:to>
                                        <p:strVal val="visible"/>
                                      </p:to>
                                    </p:set>
                                    <p:animEffect transition="in" filter="fade">
                                      <p:cBhvr>
                                        <p:cTn id="264" dur="500"/>
                                        <p:tgtEl>
                                          <p:spTgt spid="69"/>
                                        </p:tgtEl>
                                      </p:cBhvr>
                                    </p:animEffect>
                                  </p:childTnLst>
                                </p:cTn>
                              </p:par>
                              <p:par>
                                <p:cTn id="265" presetID="10" presetClass="entr" presetSubtype="0" fill="hold" nodeType="withEffect">
                                  <p:stCondLst>
                                    <p:cond delay="0"/>
                                  </p:stCondLst>
                                  <p:childTnLst>
                                    <p:set>
                                      <p:cBhvr>
                                        <p:cTn id="266" dur="1" fill="hold">
                                          <p:stCondLst>
                                            <p:cond delay="0"/>
                                          </p:stCondLst>
                                        </p:cTn>
                                        <p:tgtEl>
                                          <p:spTgt spid="70"/>
                                        </p:tgtEl>
                                        <p:attrNameLst>
                                          <p:attrName>style.visibility</p:attrName>
                                        </p:attrNameLst>
                                      </p:cBhvr>
                                      <p:to>
                                        <p:strVal val="visible"/>
                                      </p:to>
                                    </p:set>
                                    <p:animEffect transition="in" filter="fade">
                                      <p:cBhvr>
                                        <p:cTn id="267" dur="500"/>
                                        <p:tgtEl>
                                          <p:spTgt spid="70"/>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147"/>
                                        </p:tgtEl>
                                        <p:attrNameLst>
                                          <p:attrName>style.visibility</p:attrName>
                                        </p:attrNameLst>
                                      </p:cBhvr>
                                      <p:to>
                                        <p:strVal val="visible"/>
                                      </p:to>
                                    </p:set>
                                    <p:animEffect transition="in" filter="fade">
                                      <p:cBhvr>
                                        <p:cTn id="272" dur="500"/>
                                        <p:tgtEl>
                                          <p:spTgt spid="147"/>
                                        </p:tgtEl>
                                      </p:cBhvr>
                                    </p:animEffect>
                                  </p:childTnLst>
                                </p:cTn>
                              </p:par>
                              <p:par>
                                <p:cTn id="273" presetID="10" presetClass="entr" presetSubtype="0" fill="hold" grpId="0" nodeType="withEffect">
                                  <p:stCondLst>
                                    <p:cond delay="0"/>
                                  </p:stCondLst>
                                  <p:childTnLst>
                                    <p:set>
                                      <p:cBhvr>
                                        <p:cTn id="274" dur="1" fill="hold">
                                          <p:stCondLst>
                                            <p:cond delay="0"/>
                                          </p:stCondLst>
                                        </p:cTn>
                                        <p:tgtEl>
                                          <p:spTgt spid="148"/>
                                        </p:tgtEl>
                                        <p:attrNameLst>
                                          <p:attrName>style.visibility</p:attrName>
                                        </p:attrNameLst>
                                      </p:cBhvr>
                                      <p:to>
                                        <p:strVal val="visible"/>
                                      </p:to>
                                    </p:set>
                                    <p:animEffect transition="in" filter="fade">
                                      <p:cBhvr>
                                        <p:cTn id="275" dur="500"/>
                                        <p:tgtEl>
                                          <p:spTgt spid="148"/>
                                        </p:tgtEl>
                                      </p:cBhvr>
                                    </p:animEffect>
                                  </p:childTnLst>
                                </p:cTn>
                              </p:par>
                              <p:par>
                                <p:cTn id="276" presetID="10" presetClass="entr" presetSubtype="0" fill="hold" grpId="0" nodeType="withEffect">
                                  <p:stCondLst>
                                    <p:cond delay="0"/>
                                  </p:stCondLst>
                                  <p:childTnLst>
                                    <p:set>
                                      <p:cBhvr>
                                        <p:cTn id="277" dur="1" fill="hold">
                                          <p:stCondLst>
                                            <p:cond delay="0"/>
                                          </p:stCondLst>
                                        </p:cTn>
                                        <p:tgtEl>
                                          <p:spTgt spid="189"/>
                                        </p:tgtEl>
                                        <p:attrNameLst>
                                          <p:attrName>style.visibility</p:attrName>
                                        </p:attrNameLst>
                                      </p:cBhvr>
                                      <p:to>
                                        <p:strVal val="visible"/>
                                      </p:to>
                                    </p:set>
                                    <p:animEffect transition="in" filter="fade">
                                      <p:cBhvr>
                                        <p:cTn id="278" dur="500"/>
                                        <p:tgtEl>
                                          <p:spTgt spid="189"/>
                                        </p:tgtEl>
                                      </p:cBhvr>
                                    </p:animEffect>
                                  </p:childTnLst>
                                </p:cTn>
                              </p:par>
                              <p:par>
                                <p:cTn id="279" presetID="10" presetClass="entr" presetSubtype="0" fill="hold" grpId="0" nodeType="withEffect">
                                  <p:stCondLst>
                                    <p:cond delay="0"/>
                                  </p:stCondLst>
                                  <p:childTnLst>
                                    <p:set>
                                      <p:cBhvr>
                                        <p:cTn id="280" dur="1" fill="hold">
                                          <p:stCondLst>
                                            <p:cond delay="0"/>
                                          </p:stCondLst>
                                        </p:cTn>
                                        <p:tgtEl>
                                          <p:spTgt spid="190"/>
                                        </p:tgtEl>
                                        <p:attrNameLst>
                                          <p:attrName>style.visibility</p:attrName>
                                        </p:attrNameLst>
                                      </p:cBhvr>
                                      <p:to>
                                        <p:strVal val="visible"/>
                                      </p:to>
                                    </p:set>
                                    <p:animEffect transition="in" filter="fade">
                                      <p:cBhvr>
                                        <p:cTn id="281" dur="500"/>
                                        <p:tgtEl>
                                          <p:spTgt spid="190"/>
                                        </p:tgtEl>
                                      </p:cBhvr>
                                    </p:animEffect>
                                  </p:childTnLst>
                                </p:cTn>
                              </p:par>
                              <p:par>
                                <p:cTn id="282" presetID="10" presetClass="entr" presetSubtype="0" fill="hold" grpId="0" nodeType="withEffect">
                                  <p:stCondLst>
                                    <p:cond delay="0"/>
                                  </p:stCondLst>
                                  <p:childTnLst>
                                    <p:set>
                                      <p:cBhvr>
                                        <p:cTn id="283" dur="1" fill="hold">
                                          <p:stCondLst>
                                            <p:cond delay="0"/>
                                          </p:stCondLst>
                                        </p:cTn>
                                        <p:tgtEl>
                                          <p:spTgt spid="191"/>
                                        </p:tgtEl>
                                        <p:attrNameLst>
                                          <p:attrName>style.visibility</p:attrName>
                                        </p:attrNameLst>
                                      </p:cBhvr>
                                      <p:to>
                                        <p:strVal val="visible"/>
                                      </p:to>
                                    </p:set>
                                    <p:animEffect transition="in" filter="fade">
                                      <p:cBhvr>
                                        <p:cTn id="284" dur="500"/>
                                        <p:tgtEl>
                                          <p:spTgt spid="191"/>
                                        </p:tgtEl>
                                      </p:cBhvr>
                                    </p:animEffect>
                                  </p:childTnLst>
                                </p:cTn>
                              </p:par>
                              <p:par>
                                <p:cTn id="285" presetID="10" presetClass="entr" presetSubtype="0" fill="hold" grpId="0" nodeType="withEffect">
                                  <p:stCondLst>
                                    <p:cond delay="0"/>
                                  </p:stCondLst>
                                  <p:childTnLst>
                                    <p:set>
                                      <p:cBhvr>
                                        <p:cTn id="286" dur="1" fill="hold">
                                          <p:stCondLst>
                                            <p:cond delay="0"/>
                                          </p:stCondLst>
                                        </p:cTn>
                                        <p:tgtEl>
                                          <p:spTgt spid="192"/>
                                        </p:tgtEl>
                                        <p:attrNameLst>
                                          <p:attrName>style.visibility</p:attrName>
                                        </p:attrNameLst>
                                      </p:cBhvr>
                                      <p:to>
                                        <p:strVal val="visible"/>
                                      </p:to>
                                    </p:set>
                                    <p:animEffect transition="in" filter="fade">
                                      <p:cBhvr>
                                        <p:cTn id="287" dur="500"/>
                                        <p:tgtEl>
                                          <p:spTgt spid="192"/>
                                        </p:tgtEl>
                                      </p:cBhvr>
                                    </p:animEffect>
                                  </p:childTnLst>
                                </p:cTn>
                              </p:par>
                              <p:par>
                                <p:cTn id="288" presetID="10" presetClass="entr" presetSubtype="0" fill="hold" grpId="0" nodeType="withEffect">
                                  <p:stCondLst>
                                    <p:cond delay="0"/>
                                  </p:stCondLst>
                                  <p:childTnLst>
                                    <p:set>
                                      <p:cBhvr>
                                        <p:cTn id="289" dur="1" fill="hold">
                                          <p:stCondLst>
                                            <p:cond delay="0"/>
                                          </p:stCondLst>
                                        </p:cTn>
                                        <p:tgtEl>
                                          <p:spTgt spid="193"/>
                                        </p:tgtEl>
                                        <p:attrNameLst>
                                          <p:attrName>style.visibility</p:attrName>
                                        </p:attrNameLst>
                                      </p:cBhvr>
                                      <p:to>
                                        <p:strVal val="visible"/>
                                      </p:to>
                                    </p:set>
                                    <p:animEffect transition="in" filter="fade">
                                      <p:cBhvr>
                                        <p:cTn id="290" dur="500"/>
                                        <p:tgtEl>
                                          <p:spTgt spid="193"/>
                                        </p:tgtEl>
                                      </p:cBhvr>
                                    </p:animEffect>
                                  </p:childTnLst>
                                </p:cTn>
                              </p:par>
                              <p:par>
                                <p:cTn id="291" presetID="10" presetClass="entr" presetSubtype="0" fill="hold" grpId="0" nodeType="withEffect">
                                  <p:stCondLst>
                                    <p:cond delay="0"/>
                                  </p:stCondLst>
                                  <p:childTnLst>
                                    <p:set>
                                      <p:cBhvr>
                                        <p:cTn id="292" dur="1" fill="hold">
                                          <p:stCondLst>
                                            <p:cond delay="0"/>
                                          </p:stCondLst>
                                        </p:cTn>
                                        <p:tgtEl>
                                          <p:spTgt spid="194"/>
                                        </p:tgtEl>
                                        <p:attrNameLst>
                                          <p:attrName>style.visibility</p:attrName>
                                        </p:attrNameLst>
                                      </p:cBhvr>
                                      <p:to>
                                        <p:strVal val="visible"/>
                                      </p:to>
                                    </p:set>
                                    <p:animEffect transition="in" filter="fade">
                                      <p:cBhvr>
                                        <p:cTn id="293" dur="500"/>
                                        <p:tgtEl>
                                          <p:spTgt spid="194"/>
                                        </p:tgtEl>
                                      </p:cBhvr>
                                    </p:animEffect>
                                  </p:childTnLst>
                                </p:cTn>
                              </p:par>
                              <p:par>
                                <p:cTn id="294" presetID="10" presetClass="entr" presetSubtype="0" fill="hold" grpId="0" nodeType="withEffect">
                                  <p:stCondLst>
                                    <p:cond delay="0"/>
                                  </p:stCondLst>
                                  <p:childTnLst>
                                    <p:set>
                                      <p:cBhvr>
                                        <p:cTn id="295" dur="1" fill="hold">
                                          <p:stCondLst>
                                            <p:cond delay="0"/>
                                          </p:stCondLst>
                                        </p:cTn>
                                        <p:tgtEl>
                                          <p:spTgt spid="195"/>
                                        </p:tgtEl>
                                        <p:attrNameLst>
                                          <p:attrName>style.visibility</p:attrName>
                                        </p:attrNameLst>
                                      </p:cBhvr>
                                      <p:to>
                                        <p:strVal val="visible"/>
                                      </p:to>
                                    </p:set>
                                    <p:animEffect transition="in" filter="fade">
                                      <p:cBhvr>
                                        <p:cTn id="296" dur="500"/>
                                        <p:tgtEl>
                                          <p:spTgt spid="195"/>
                                        </p:tgtEl>
                                      </p:cBhvr>
                                    </p:animEffect>
                                  </p:childTnLst>
                                </p:cTn>
                              </p:par>
                              <p:par>
                                <p:cTn id="297" presetID="10" presetClass="entr" presetSubtype="0" fill="hold" grpId="0" nodeType="withEffect">
                                  <p:stCondLst>
                                    <p:cond delay="0"/>
                                  </p:stCondLst>
                                  <p:childTnLst>
                                    <p:set>
                                      <p:cBhvr>
                                        <p:cTn id="298" dur="1" fill="hold">
                                          <p:stCondLst>
                                            <p:cond delay="0"/>
                                          </p:stCondLst>
                                        </p:cTn>
                                        <p:tgtEl>
                                          <p:spTgt spid="196"/>
                                        </p:tgtEl>
                                        <p:attrNameLst>
                                          <p:attrName>style.visibility</p:attrName>
                                        </p:attrNameLst>
                                      </p:cBhvr>
                                      <p:to>
                                        <p:strVal val="visible"/>
                                      </p:to>
                                    </p:set>
                                    <p:animEffect transition="in" filter="fade">
                                      <p:cBhvr>
                                        <p:cTn id="299" dur="500"/>
                                        <p:tgtEl>
                                          <p:spTgt spid="196"/>
                                        </p:tgtEl>
                                      </p:cBhvr>
                                    </p:animEffect>
                                  </p:childTnLst>
                                </p:cTn>
                              </p:par>
                              <p:par>
                                <p:cTn id="300" presetID="10" presetClass="entr" presetSubtype="0" fill="hold" grpId="0" nodeType="withEffect">
                                  <p:stCondLst>
                                    <p:cond delay="0"/>
                                  </p:stCondLst>
                                  <p:childTnLst>
                                    <p:set>
                                      <p:cBhvr>
                                        <p:cTn id="301" dur="1" fill="hold">
                                          <p:stCondLst>
                                            <p:cond delay="0"/>
                                          </p:stCondLst>
                                        </p:cTn>
                                        <p:tgtEl>
                                          <p:spTgt spid="197"/>
                                        </p:tgtEl>
                                        <p:attrNameLst>
                                          <p:attrName>style.visibility</p:attrName>
                                        </p:attrNameLst>
                                      </p:cBhvr>
                                      <p:to>
                                        <p:strVal val="visible"/>
                                      </p:to>
                                    </p:set>
                                    <p:animEffect transition="in" filter="fade">
                                      <p:cBhvr>
                                        <p:cTn id="302" dur="500"/>
                                        <p:tgtEl>
                                          <p:spTgt spid="197"/>
                                        </p:tgtEl>
                                      </p:cBhvr>
                                    </p:animEffect>
                                  </p:childTnLst>
                                </p:cTn>
                              </p:par>
                              <p:par>
                                <p:cTn id="303" presetID="10" presetClass="entr" presetSubtype="0" fill="hold" grpId="0" nodeType="withEffect">
                                  <p:stCondLst>
                                    <p:cond delay="0"/>
                                  </p:stCondLst>
                                  <p:childTnLst>
                                    <p:set>
                                      <p:cBhvr>
                                        <p:cTn id="304" dur="1" fill="hold">
                                          <p:stCondLst>
                                            <p:cond delay="0"/>
                                          </p:stCondLst>
                                        </p:cTn>
                                        <p:tgtEl>
                                          <p:spTgt spid="198"/>
                                        </p:tgtEl>
                                        <p:attrNameLst>
                                          <p:attrName>style.visibility</p:attrName>
                                        </p:attrNameLst>
                                      </p:cBhvr>
                                      <p:to>
                                        <p:strVal val="visible"/>
                                      </p:to>
                                    </p:set>
                                    <p:animEffect transition="in" filter="fade">
                                      <p:cBhvr>
                                        <p:cTn id="305" dur="500"/>
                                        <p:tgtEl>
                                          <p:spTgt spid="198"/>
                                        </p:tgtEl>
                                      </p:cBhvr>
                                    </p:animEffect>
                                  </p:childTnLst>
                                </p:cTn>
                              </p:par>
                              <p:par>
                                <p:cTn id="306" presetID="10" presetClass="entr" presetSubtype="0" fill="hold" grpId="0" nodeType="withEffect">
                                  <p:stCondLst>
                                    <p:cond delay="0"/>
                                  </p:stCondLst>
                                  <p:childTnLst>
                                    <p:set>
                                      <p:cBhvr>
                                        <p:cTn id="307" dur="1" fill="hold">
                                          <p:stCondLst>
                                            <p:cond delay="0"/>
                                          </p:stCondLst>
                                        </p:cTn>
                                        <p:tgtEl>
                                          <p:spTgt spid="207"/>
                                        </p:tgtEl>
                                        <p:attrNameLst>
                                          <p:attrName>style.visibility</p:attrName>
                                        </p:attrNameLst>
                                      </p:cBhvr>
                                      <p:to>
                                        <p:strVal val="visible"/>
                                      </p:to>
                                    </p:set>
                                    <p:animEffect transition="in" filter="fade">
                                      <p:cBhvr>
                                        <p:cTn id="308" dur="500"/>
                                        <p:tgtEl>
                                          <p:spTgt spid="207"/>
                                        </p:tgtEl>
                                      </p:cBhvr>
                                    </p:animEffect>
                                  </p:childTnLst>
                                </p:cTn>
                              </p:par>
                              <p:par>
                                <p:cTn id="309" presetID="10" presetClass="entr" presetSubtype="0" fill="hold" nodeType="withEffect">
                                  <p:stCondLst>
                                    <p:cond delay="0"/>
                                  </p:stCondLst>
                                  <p:childTnLst>
                                    <p:set>
                                      <p:cBhvr>
                                        <p:cTn id="310" dur="1" fill="hold">
                                          <p:stCondLst>
                                            <p:cond delay="0"/>
                                          </p:stCondLst>
                                        </p:cTn>
                                        <p:tgtEl>
                                          <p:spTgt spid="71"/>
                                        </p:tgtEl>
                                        <p:attrNameLst>
                                          <p:attrName>style.visibility</p:attrName>
                                        </p:attrNameLst>
                                      </p:cBhvr>
                                      <p:to>
                                        <p:strVal val="visible"/>
                                      </p:to>
                                    </p:set>
                                    <p:animEffect transition="in" filter="fade">
                                      <p:cBhvr>
                                        <p:cTn id="311" dur="500"/>
                                        <p:tgtEl>
                                          <p:spTgt spid="71"/>
                                        </p:tgtEl>
                                      </p:cBhvr>
                                    </p:animEffect>
                                  </p:childTnLst>
                                </p:cTn>
                              </p:par>
                              <p:par>
                                <p:cTn id="312" presetID="10" presetClass="entr" presetSubtype="0" fill="hold" nodeType="withEffect">
                                  <p:stCondLst>
                                    <p:cond delay="0"/>
                                  </p:stCondLst>
                                  <p:childTnLst>
                                    <p:set>
                                      <p:cBhvr>
                                        <p:cTn id="313" dur="1" fill="hold">
                                          <p:stCondLst>
                                            <p:cond delay="0"/>
                                          </p:stCondLst>
                                        </p:cTn>
                                        <p:tgtEl>
                                          <p:spTgt spid="72"/>
                                        </p:tgtEl>
                                        <p:attrNameLst>
                                          <p:attrName>style.visibility</p:attrName>
                                        </p:attrNameLst>
                                      </p:cBhvr>
                                      <p:to>
                                        <p:strVal val="visible"/>
                                      </p:to>
                                    </p:set>
                                    <p:animEffect transition="in" filter="fade">
                                      <p:cBhvr>
                                        <p:cTn id="314" dur="500"/>
                                        <p:tgtEl>
                                          <p:spTgt spid="72"/>
                                        </p:tgtEl>
                                      </p:cBhvr>
                                    </p:animEffect>
                                  </p:childTnLst>
                                </p:cTn>
                              </p:par>
                              <p:par>
                                <p:cTn id="315" presetID="10" presetClass="entr" presetSubtype="0" fill="hold" nodeType="withEffect">
                                  <p:stCondLst>
                                    <p:cond delay="0"/>
                                  </p:stCondLst>
                                  <p:childTnLst>
                                    <p:set>
                                      <p:cBhvr>
                                        <p:cTn id="316" dur="1" fill="hold">
                                          <p:stCondLst>
                                            <p:cond delay="0"/>
                                          </p:stCondLst>
                                        </p:cTn>
                                        <p:tgtEl>
                                          <p:spTgt spid="73"/>
                                        </p:tgtEl>
                                        <p:attrNameLst>
                                          <p:attrName>style.visibility</p:attrName>
                                        </p:attrNameLst>
                                      </p:cBhvr>
                                      <p:to>
                                        <p:strVal val="visible"/>
                                      </p:to>
                                    </p:set>
                                    <p:animEffect transition="in" filter="fade">
                                      <p:cBhvr>
                                        <p:cTn id="317" dur="500"/>
                                        <p:tgtEl>
                                          <p:spTgt spid="73"/>
                                        </p:tgtEl>
                                      </p:cBhvr>
                                    </p:animEffect>
                                  </p:childTnLst>
                                </p:cTn>
                              </p:par>
                              <p:par>
                                <p:cTn id="318" presetID="10" presetClass="entr" presetSubtype="0" fill="hold" nodeType="withEffect">
                                  <p:stCondLst>
                                    <p:cond delay="0"/>
                                  </p:stCondLst>
                                  <p:childTnLst>
                                    <p:set>
                                      <p:cBhvr>
                                        <p:cTn id="319" dur="1" fill="hold">
                                          <p:stCondLst>
                                            <p:cond delay="0"/>
                                          </p:stCondLst>
                                        </p:cTn>
                                        <p:tgtEl>
                                          <p:spTgt spid="75"/>
                                        </p:tgtEl>
                                        <p:attrNameLst>
                                          <p:attrName>style.visibility</p:attrName>
                                        </p:attrNameLst>
                                      </p:cBhvr>
                                      <p:to>
                                        <p:strVal val="visible"/>
                                      </p:to>
                                    </p:set>
                                    <p:animEffect transition="in" filter="fade">
                                      <p:cBhvr>
                                        <p:cTn id="320" dur="500"/>
                                        <p:tgtEl>
                                          <p:spTgt spid="75"/>
                                        </p:tgtEl>
                                      </p:cBhvr>
                                    </p:animEffect>
                                  </p:childTnLst>
                                </p:cTn>
                              </p:par>
                              <p:par>
                                <p:cTn id="321" presetID="10" presetClass="entr" presetSubtype="0" fill="hold" nodeType="withEffect">
                                  <p:stCondLst>
                                    <p:cond delay="0"/>
                                  </p:stCondLst>
                                  <p:childTnLst>
                                    <p:set>
                                      <p:cBhvr>
                                        <p:cTn id="322" dur="1" fill="hold">
                                          <p:stCondLst>
                                            <p:cond delay="0"/>
                                          </p:stCondLst>
                                        </p:cTn>
                                        <p:tgtEl>
                                          <p:spTgt spid="77"/>
                                        </p:tgtEl>
                                        <p:attrNameLst>
                                          <p:attrName>style.visibility</p:attrName>
                                        </p:attrNameLst>
                                      </p:cBhvr>
                                      <p:to>
                                        <p:strVal val="visible"/>
                                      </p:to>
                                    </p:set>
                                    <p:animEffect transition="in" filter="fade">
                                      <p:cBhvr>
                                        <p:cTn id="323" dur="500"/>
                                        <p:tgtEl>
                                          <p:spTgt spid="77"/>
                                        </p:tgtEl>
                                      </p:cBhvr>
                                    </p:animEffect>
                                  </p:childTnLst>
                                </p:cTn>
                              </p:par>
                              <p:par>
                                <p:cTn id="324" presetID="10" presetClass="entr" presetSubtype="0" fill="hold" nodeType="withEffect">
                                  <p:stCondLst>
                                    <p:cond delay="0"/>
                                  </p:stCondLst>
                                  <p:childTnLst>
                                    <p:set>
                                      <p:cBhvr>
                                        <p:cTn id="325" dur="1" fill="hold">
                                          <p:stCondLst>
                                            <p:cond delay="0"/>
                                          </p:stCondLst>
                                        </p:cTn>
                                        <p:tgtEl>
                                          <p:spTgt spid="82"/>
                                        </p:tgtEl>
                                        <p:attrNameLst>
                                          <p:attrName>style.visibility</p:attrName>
                                        </p:attrNameLst>
                                      </p:cBhvr>
                                      <p:to>
                                        <p:strVal val="visible"/>
                                      </p:to>
                                    </p:set>
                                    <p:animEffect transition="in" filter="fade">
                                      <p:cBhvr>
                                        <p:cTn id="326" dur="500"/>
                                        <p:tgtEl>
                                          <p:spTgt spid="82"/>
                                        </p:tgtEl>
                                      </p:cBhvr>
                                    </p:animEffect>
                                  </p:childTnLst>
                                </p:cTn>
                              </p:par>
                              <p:par>
                                <p:cTn id="327" presetID="10" presetClass="entr" presetSubtype="0" fill="hold" nodeType="withEffect">
                                  <p:stCondLst>
                                    <p:cond delay="0"/>
                                  </p:stCondLst>
                                  <p:childTnLst>
                                    <p:set>
                                      <p:cBhvr>
                                        <p:cTn id="328" dur="1" fill="hold">
                                          <p:stCondLst>
                                            <p:cond delay="0"/>
                                          </p:stCondLst>
                                        </p:cTn>
                                        <p:tgtEl>
                                          <p:spTgt spid="85"/>
                                        </p:tgtEl>
                                        <p:attrNameLst>
                                          <p:attrName>style.visibility</p:attrName>
                                        </p:attrNameLst>
                                      </p:cBhvr>
                                      <p:to>
                                        <p:strVal val="visible"/>
                                      </p:to>
                                    </p:set>
                                    <p:animEffect transition="in" filter="fade">
                                      <p:cBhvr>
                                        <p:cTn id="329" dur="500"/>
                                        <p:tgtEl>
                                          <p:spTgt spid="85"/>
                                        </p:tgtEl>
                                      </p:cBhvr>
                                    </p:animEffect>
                                  </p:childTnLst>
                                </p:cTn>
                              </p:par>
                              <p:par>
                                <p:cTn id="330" presetID="10" presetClass="entr" presetSubtype="0" fill="hold" nodeType="withEffect">
                                  <p:stCondLst>
                                    <p:cond delay="0"/>
                                  </p:stCondLst>
                                  <p:childTnLst>
                                    <p:set>
                                      <p:cBhvr>
                                        <p:cTn id="331" dur="1" fill="hold">
                                          <p:stCondLst>
                                            <p:cond delay="0"/>
                                          </p:stCondLst>
                                        </p:cTn>
                                        <p:tgtEl>
                                          <p:spTgt spid="208"/>
                                        </p:tgtEl>
                                        <p:attrNameLst>
                                          <p:attrName>style.visibility</p:attrName>
                                        </p:attrNameLst>
                                      </p:cBhvr>
                                      <p:to>
                                        <p:strVal val="visible"/>
                                      </p:to>
                                    </p:set>
                                    <p:animEffect transition="in" filter="fade">
                                      <p:cBhvr>
                                        <p:cTn id="332" dur="500"/>
                                        <p:tgtEl>
                                          <p:spTgt spid="208"/>
                                        </p:tgtEl>
                                      </p:cBhvr>
                                    </p:animEffect>
                                  </p:childTnLst>
                                </p:cTn>
                              </p:par>
                              <p:par>
                                <p:cTn id="333" presetID="10" presetClass="entr" presetSubtype="0" fill="hold" nodeType="withEffect">
                                  <p:stCondLst>
                                    <p:cond delay="0"/>
                                  </p:stCondLst>
                                  <p:childTnLst>
                                    <p:set>
                                      <p:cBhvr>
                                        <p:cTn id="334" dur="1" fill="hold">
                                          <p:stCondLst>
                                            <p:cond delay="0"/>
                                          </p:stCondLst>
                                        </p:cTn>
                                        <p:tgtEl>
                                          <p:spTgt spid="209"/>
                                        </p:tgtEl>
                                        <p:attrNameLst>
                                          <p:attrName>style.visibility</p:attrName>
                                        </p:attrNameLst>
                                      </p:cBhvr>
                                      <p:to>
                                        <p:strVal val="visible"/>
                                      </p:to>
                                    </p:set>
                                    <p:animEffect transition="in" filter="fade">
                                      <p:cBhvr>
                                        <p:cTn id="335" dur="500"/>
                                        <p:tgtEl>
                                          <p:spTgt spid="209"/>
                                        </p:tgtEl>
                                      </p:cBhvr>
                                    </p:animEffect>
                                  </p:childTnLst>
                                </p:cTn>
                              </p:par>
                              <p:par>
                                <p:cTn id="336" presetID="10" presetClass="entr" presetSubtype="0" fill="hold" nodeType="withEffect">
                                  <p:stCondLst>
                                    <p:cond delay="0"/>
                                  </p:stCondLst>
                                  <p:childTnLst>
                                    <p:set>
                                      <p:cBhvr>
                                        <p:cTn id="337" dur="1" fill="hold">
                                          <p:stCondLst>
                                            <p:cond delay="0"/>
                                          </p:stCondLst>
                                        </p:cTn>
                                        <p:tgtEl>
                                          <p:spTgt spid="210"/>
                                        </p:tgtEl>
                                        <p:attrNameLst>
                                          <p:attrName>style.visibility</p:attrName>
                                        </p:attrNameLst>
                                      </p:cBhvr>
                                      <p:to>
                                        <p:strVal val="visible"/>
                                      </p:to>
                                    </p:set>
                                    <p:animEffect transition="in" filter="fade">
                                      <p:cBhvr>
                                        <p:cTn id="338" dur="500"/>
                                        <p:tgtEl>
                                          <p:spTgt spid="210"/>
                                        </p:tgtEl>
                                      </p:cBhvr>
                                    </p:animEffect>
                                  </p:childTnLst>
                                </p:cTn>
                              </p:par>
                              <p:par>
                                <p:cTn id="339" presetID="10" presetClass="entr" presetSubtype="0" fill="hold" nodeType="withEffect">
                                  <p:stCondLst>
                                    <p:cond delay="0"/>
                                  </p:stCondLst>
                                  <p:childTnLst>
                                    <p:set>
                                      <p:cBhvr>
                                        <p:cTn id="340" dur="1" fill="hold">
                                          <p:stCondLst>
                                            <p:cond delay="0"/>
                                          </p:stCondLst>
                                        </p:cTn>
                                        <p:tgtEl>
                                          <p:spTgt spid="211"/>
                                        </p:tgtEl>
                                        <p:attrNameLst>
                                          <p:attrName>style.visibility</p:attrName>
                                        </p:attrNameLst>
                                      </p:cBhvr>
                                      <p:to>
                                        <p:strVal val="visible"/>
                                      </p:to>
                                    </p:set>
                                    <p:animEffect transition="in" filter="fade">
                                      <p:cBhvr>
                                        <p:cTn id="341" dur="500"/>
                                        <p:tgtEl>
                                          <p:spTgt spid="211"/>
                                        </p:tgtEl>
                                      </p:cBhvr>
                                    </p:animEffect>
                                  </p:childTnLst>
                                </p:cTn>
                              </p:par>
                              <p:par>
                                <p:cTn id="342" presetID="10" presetClass="entr" presetSubtype="0" fill="hold" grpId="0" nodeType="withEffect">
                                  <p:stCondLst>
                                    <p:cond delay="0"/>
                                  </p:stCondLst>
                                  <p:childTnLst>
                                    <p:set>
                                      <p:cBhvr>
                                        <p:cTn id="343" dur="1" fill="hold">
                                          <p:stCondLst>
                                            <p:cond delay="0"/>
                                          </p:stCondLst>
                                        </p:cTn>
                                        <p:tgtEl>
                                          <p:spTgt spid="120"/>
                                        </p:tgtEl>
                                        <p:attrNameLst>
                                          <p:attrName>style.visibility</p:attrName>
                                        </p:attrNameLst>
                                      </p:cBhvr>
                                      <p:to>
                                        <p:strVal val="visible"/>
                                      </p:to>
                                    </p:set>
                                    <p:animEffect transition="in" filter="fade">
                                      <p:cBhvr>
                                        <p:cTn id="344" dur="500"/>
                                        <p:tgtEl>
                                          <p:spTgt spid="120"/>
                                        </p:tgtEl>
                                      </p:cBhvr>
                                    </p:animEffect>
                                  </p:childTnLst>
                                </p:cTn>
                              </p:par>
                            </p:childTnLst>
                          </p:cTn>
                        </p:par>
                        <p:par>
                          <p:cTn id="345" fill="hold">
                            <p:stCondLst>
                              <p:cond delay="500"/>
                            </p:stCondLst>
                            <p:childTnLst>
                              <p:par>
                                <p:cTn id="346" presetID="10" presetClass="entr" presetSubtype="0" fill="hold" grpId="0" nodeType="afterEffect">
                                  <p:stCondLst>
                                    <p:cond delay="0"/>
                                  </p:stCondLst>
                                  <p:childTnLst>
                                    <p:set>
                                      <p:cBhvr>
                                        <p:cTn id="347" dur="1" fill="hold">
                                          <p:stCondLst>
                                            <p:cond delay="0"/>
                                          </p:stCondLst>
                                        </p:cTn>
                                        <p:tgtEl>
                                          <p:spTgt spid="113"/>
                                        </p:tgtEl>
                                        <p:attrNameLst>
                                          <p:attrName>style.visibility</p:attrName>
                                        </p:attrNameLst>
                                      </p:cBhvr>
                                      <p:to>
                                        <p:strVal val="visible"/>
                                      </p:to>
                                    </p:set>
                                    <p:animEffect transition="in" filter="fade">
                                      <p:cBhvr>
                                        <p:cTn id="348" dur="500"/>
                                        <p:tgtEl>
                                          <p:spTgt spid="113"/>
                                        </p:tgtEl>
                                      </p:cBhvr>
                                    </p:animEffect>
                                  </p:childTnLst>
                                </p:cTn>
                              </p:par>
                              <p:par>
                                <p:cTn id="349" presetID="10" presetClass="entr" presetSubtype="0" fill="hold" grpId="0" nodeType="withEffect">
                                  <p:stCondLst>
                                    <p:cond delay="0"/>
                                  </p:stCondLst>
                                  <p:childTnLst>
                                    <p:set>
                                      <p:cBhvr>
                                        <p:cTn id="350" dur="1" fill="hold">
                                          <p:stCondLst>
                                            <p:cond delay="0"/>
                                          </p:stCondLst>
                                        </p:cTn>
                                        <p:tgtEl>
                                          <p:spTgt spid="114"/>
                                        </p:tgtEl>
                                        <p:attrNameLst>
                                          <p:attrName>style.visibility</p:attrName>
                                        </p:attrNameLst>
                                      </p:cBhvr>
                                      <p:to>
                                        <p:strVal val="visible"/>
                                      </p:to>
                                    </p:set>
                                    <p:animEffect transition="in" filter="fade">
                                      <p:cBhvr>
                                        <p:cTn id="351" dur="500"/>
                                        <p:tgtEl>
                                          <p:spTgt spid="114"/>
                                        </p:tgtEl>
                                      </p:cBhvr>
                                    </p:animEffect>
                                  </p:childTnLst>
                                </p:cTn>
                              </p:par>
                              <p:par>
                                <p:cTn id="352" presetID="10" presetClass="entr" presetSubtype="0" fill="hold" grpId="0" nodeType="withEffect">
                                  <p:stCondLst>
                                    <p:cond delay="0"/>
                                  </p:stCondLst>
                                  <p:childTnLst>
                                    <p:set>
                                      <p:cBhvr>
                                        <p:cTn id="353" dur="1" fill="hold">
                                          <p:stCondLst>
                                            <p:cond delay="0"/>
                                          </p:stCondLst>
                                        </p:cTn>
                                        <p:tgtEl>
                                          <p:spTgt spid="115"/>
                                        </p:tgtEl>
                                        <p:attrNameLst>
                                          <p:attrName>style.visibility</p:attrName>
                                        </p:attrNameLst>
                                      </p:cBhvr>
                                      <p:to>
                                        <p:strVal val="visible"/>
                                      </p:to>
                                    </p:set>
                                    <p:animEffect transition="in" filter="fade">
                                      <p:cBhvr>
                                        <p:cTn id="354" dur="500"/>
                                        <p:tgtEl>
                                          <p:spTgt spid="115"/>
                                        </p:tgtEl>
                                      </p:cBhvr>
                                    </p:animEffect>
                                  </p:childTnLst>
                                </p:cTn>
                              </p:par>
                              <p:par>
                                <p:cTn id="355" presetID="10" presetClass="entr" presetSubtype="0" fill="hold" grpId="0" nodeType="withEffect">
                                  <p:stCondLst>
                                    <p:cond delay="0"/>
                                  </p:stCondLst>
                                  <p:childTnLst>
                                    <p:set>
                                      <p:cBhvr>
                                        <p:cTn id="356" dur="1" fill="hold">
                                          <p:stCondLst>
                                            <p:cond delay="0"/>
                                          </p:stCondLst>
                                        </p:cTn>
                                        <p:tgtEl>
                                          <p:spTgt spid="116"/>
                                        </p:tgtEl>
                                        <p:attrNameLst>
                                          <p:attrName>style.visibility</p:attrName>
                                        </p:attrNameLst>
                                      </p:cBhvr>
                                      <p:to>
                                        <p:strVal val="visible"/>
                                      </p:to>
                                    </p:set>
                                    <p:animEffect transition="in" filter="fade">
                                      <p:cBhvr>
                                        <p:cTn id="357" dur="500"/>
                                        <p:tgtEl>
                                          <p:spTgt spid="116"/>
                                        </p:tgtEl>
                                      </p:cBhvr>
                                    </p:animEffect>
                                  </p:childTnLst>
                                </p:cTn>
                              </p:par>
                              <p:par>
                                <p:cTn id="358" presetID="10" presetClass="entr" presetSubtype="0" fill="hold" nodeType="withEffect">
                                  <p:stCondLst>
                                    <p:cond delay="0"/>
                                  </p:stCondLst>
                                  <p:childTnLst>
                                    <p:set>
                                      <p:cBhvr>
                                        <p:cTn id="359" dur="1" fill="hold">
                                          <p:stCondLst>
                                            <p:cond delay="0"/>
                                          </p:stCondLst>
                                        </p:cTn>
                                        <p:tgtEl>
                                          <p:spTgt spid="117"/>
                                        </p:tgtEl>
                                        <p:attrNameLst>
                                          <p:attrName>style.visibility</p:attrName>
                                        </p:attrNameLst>
                                      </p:cBhvr>
                                      <p:to>
                                        <p:strVal val="visible"/>
                                      </p:to>
                                    </p:set>
                                    <p:animEffect transition="in" filter="fade">
                                      <p:cBhvr>
                                        <p:cTn id="360" dur="500"/>
                                        <p:tgtEl>
                                          <p:spTgt spid="117"/>
                                        </p:tgtEl>
                                      </p:cBhvr>
                                    </p:animEffect>
                                  </p:childTnLst>
                                </p:cTn>
                              </p:par>
                              <p:par>
                                <p:cTn id="361" presetID="10" presetClass="entr" presetSubtype="0" fill="hold" nodeType="withEffect">
                                  <p:stCondLst>
                                    <p:cond delay="0"/>
                                  </p:stCondLst>
                                  <p:childTnLst>
                                    <p:set>
                                      <p:cBhvr>
                                        <p:cTn id="362" dur="1" fill="hold">
                                          <p:stCondLst>
                                            <p:cond delay="0"/>
                                          </p:stCondLst>
                                        </p:cTn>
                                        <p:tgtEl>
                                          <p:spTgt spid="118"/>
                                        </p:tgtEl>
                                        <p:attrNameLst>
                                          <p:attrName>style.visibility</p:attrName>
                                        </p:attrNameLst>
                                      </p:cBhvr>
                                      <p:to>
                                        <p:strVal val="visible"/>
                                      </p:to>
                                    </p:set>
                                    <p:animEffect transition="in" filter="fade">
                                      <p:cBhvr>
                                        <p:cTn id="363"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0" grpId="0" animBg="1"/>
      <p:bldP spid="101" grpId="0" animBg="1"/>
      <p:bldP spid="108" grpId="0" animBg="1"/>
      <p:bldP spid="123" grpId="0" animBg="1"/>
      <p:bldP spid="124" grpId="0" animBg="1"/>
      <p:bldP spid="125" grpId="0" animBg="1"/>
      <p:bldP spid="128" grpId="0" animBg="1"/>
      <p:bldP spid="133" grpId="0" animBg="1"/>
      <p:bldP spid="137" grpId="0" animBg="1"/>
      <p:bldP spid="140" grpId="0" animBg="1"/>
      <p:bldP spid="141" grpId="0" animBg="1"/>
      <p:bldP spid="142" grpId="0" animBg="1"/>
      <p:bldP spid="143" grpId="0" animBg="1"/>
      <p:bldP spid="144"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8" grpId="0" animBg="1"/>
      <p:bldP spid="169" grpId="0" animBg="1"/>
      <p:bldP spid="170" grpId="0" animBg="1"/>
      <p:bldP spid="171" grpId="0" animBg="1"/>
      <p:bldP spid="172" grpId="0" animBg="1"/>
      <p:bldP spid="173" grpId="0" animBg="1"/>
      <p:bldP spid="174" grpId="0" animBg="1"/>
      <p:bldP spid="175" grpId="0" animBg="1"/>
      <p:bldP spid="177" grpId="0" animBg="1"/>
      <p:bldP spid="178" grpId="0" animBg="1"/>
      <p:bldP spid="179" grpId="0" animBg="1"/>
      <p:bldP spid="181" grpId="0" animBg="1"/>
      <p:bldP spid="182" grpId="0" animBg="1"/>
      <p:bldP spid="183"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202" grpId="0"/>
      <p:bldP spid="204" grpId="0"/>
      <p:bldP spid="205" grpId="0"/>
      <p:bldP spid="206" grpId="0"/>
      <p:bldP spid="207" grpId="0"/>
      <p:bldP spid="120" grpId="0"/>
      <p:bldP spid="113" grpId="0" animBg="1"/>
      <p:bldP spid="114" grpId="0" animBg="1"/>
      <p:bldP spid="115" grpId="0" animBg="1"/>
      <p:bldP spid="1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9144000" cy="5143502"/>
          </a:xfrm>
          <a:prstGeom prst="rect">
            <a:avLst/>
          </a:prstGeom>
        </p:spPr>
      </p:pic>
      <p:sp>
        <p:nvSpPr>
          <p:cNvPr id="3" name="Rounded Rectangle 2"/>
          <p:cNvSpPr/>
          <p:nvPr/>
        </p:nvSpPr>
        <p:spPr>
          <a:xfrm>
            <a:off x="434786" y="742458"/>
            <a:ext cx="8208000" cy="3011961"/>
          </a:xfrm>
          <a:prstGeom prst="roundRect">
            <a:avLst>
              <a:gd name="adj" fmla="val 3306"/>
            </a:avLst>
          </a:prstGeom>
          <a:solidFill>
            <a:schemeClr val="bg1"/>
          </a:solidFill>
          <a:ln>
            <a:noFill/>
          </a:ln>
          <a:effectLst>
            <a:innerShdw blurRad="381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5" name="Rounded Rectangle 4"/>
          <p:cNvSpPr/>
          <p:nvPr/>
        </p:nvSpPr>
        <p:spPr>
          <a:xfrm>
            <a:off x="679882" y="1442769"/>
            <a:ext cx="1624046" cy="2096498"/>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72000" tIns="108000" rIns="72000" bIns="72000" rtlCol="0" anchor="t">
            <a:noAutofit/>
          </a:bodyPr>
          <a:lstStyle/>
          <a:p>
            <a:pPr marL="0" lvl="1" algn="ctr">
              <a:lnSpc>
                <a:spcPct val="80000"/>
              </a:lnSpc>
              <a:tabLst>
                <a:tab pos="2597150" algn="l"/>
              </a:tabLst>
            </a:pPr>
            <a:r>
              <a:rPr lang="en-US" sz="1600" b="1" spc="-80" dirty="0" smtClean="0">
                <a:latin typeface="Calibri" panose="020F0502020204030204" pitchFamily="34" charset="0"/>
              </a:rPr>
              <a:t>Consulting</a:t>
            </a:r>
          </a:p>
        </p:txBody>
      </p:sp>
      <p:sp>
        <p:nvSpPr>
          <p:cNvPr id="6" name="Rounded Rectangle 5"/>
          <p:cNvSpPr/>
          <p:nvPr/>
        </p:nvSpPr>
        <p:spPr>
          <a:xfrm>
            <a:off x="845772" y="1898309"/>
            <a:ext cx="1305755"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a:solidFill>
                  <a:schemeClr val="bg1"/>
                </a:solidFill>
                <a:ea typeface="Segoe UI" pitchFamily="34" charset="0"/>
                <a:cs typeface="Segoe UI" pitchFamily="34" charset="0"/>
              </a:rPr>
              <a:t>OTT </a:t>
            </a:r>
            <a:r>
              <a:rPr lang="en-US" sz="1050" spc="-20" dirty="0" smtClean="0">
                <a:solidFill>
                  <a:schemeClr val="bg1"/>
                </a:solidFill>
                <a:ea typeface="Segoe UI" pitchFamily="34" charset="0"/>
                <a:cs typeface="Segoe UI" pitchFamily="34" charset="0"/>
              </a:rPr>
              <a:t>architecture</a:t>
            </a:r>
            <a:endParaRPr lang="en-US" sz="1050" spc="-20" dirty="0">
              <a:solidFill>
                <a:schemeClr val="bg1"/>
              </a:solidFill>
              <a:ea typeface="Segoe UI" pitchFamily="34" charset="0"/>
              <a:cs typeface="Segoe UI" pitchFamily="34" charset="0"/>
            </a:endParaRPr>
          </a:p>
        </p:txBody>
      </p:sp>
      <p:sp>
        <p:nvSpPr>
          <p:cNvPr id="7" name="Rounded Rectangle 6"/>
          <p:cNvSpPr/>
          <p:nvPr/>
        </p:nvSpPr>
        <p:spPr>
          <a:xfrm>
            <a:off x="2443538" y="1442768"/>
            <a:ext cx="2074670" cy="2099719"/>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72000" tIns="108000" rIns="72000" bIns="72000" rtlCol="0" anchor="t">
            <a:noAutofit/>
          </a:bodyPr>
          <a:lstStyle/>
          <a:p>
            <a:pPr marL="0" lvl="1" algn="ctr">
              <a:lnSpc>
                <a:spcPct val="80000"/>
              </a:lnSpc>
              <a:tabLst>
                <a:tab pos="2597150" algn="l"/>
              </a:tabLst>
            </a:pPr>
            <a:r>
              <a:rPr lang="en-US" sz="1600" b="1" spc="-80" dirty="0" smtClean="0">
                <a:latin typeface="Calibri" panose="020F0502020204030204" pitchFamily="34" charset="0"/>
              </a:rPr>
              <a:t>Design, Build &amp; Support</a:t>
            </a:r>
          </a:p>
        </p:txBody>
      </p:sp>
      <p:sp>
        <p:nvSpPr>
          <p:cNvPr id="9" name="Rounded Rectangle 8"/>
          <p:cNvSpPr/>
          <p:nvPr/>
        </p:nvSpPr>
        <p:spPr>
          <a:xfrm>
            <a:off x="845772" y="2212074"/>
            <a:ext cx="1305755"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Broadcast Design</a:t>
            </a:r>
            <a:endParaRPr lang="en-US" sz="1050" spc="-20" dirty="0">
              <a:solidFill>
                <a:schemeClr val="bg1"/>
              </a:solidFill>
              <a:ea typeface="Segoe UI" pitchFamily="34" charset="0"/>
              <a:cs typeface="Segoe UI" pitchFamily="34" charset="0"/>
            </a:endParaRPr>
          </a:p>
        </p:txBody>
      </p:sp>
      <p:sp>
        <p:nvSpPr>
          <p:cNvPr id="10" name="Rounded Rectangle 9"/>
          <p:cNvSpPr/>
          <p:nvPr/>
        </p:nvSpPr>
        <p:spPr>
          <a:xfrm>
            <a:off x="845772" y="2527632"/>
            <a:ext cx="1305755"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Media Management</a:t>
            </a:r>
          </a:p>
        </p:txBody>
      </p:sp>
      <p:sp>
        <p:nvSpPr>
          <p:cNvPr id="11" name="TextBox 10"/>
          <p:cNvSpPr txBox="1"/>
          <p:nvPr/>
        </p:nvSpPr>
        <p:spPr>
          <a:xfrm>
            <a:off x="3422450" y="975981"/>
            <a:ext cx="2560320" cy="295466"/>
          </a:xfrm>
          <a:prstGeom prst="rect">
            <a:avLst/>
          </a:prstGeom>
          <a:noFill/>
        </p:spPr>
        <p:txBody>
          <a:bodyPr wrap="square" lIns="0" tIns="0" rIns="0" bIns="0" rtlCol="0">
            <a:spAutoFit/>
          </a:bodyPr>
          <a:lstStyle/>
          <a:p>
            <a:pPr algn="ctr">
              <a:lnSpc>
                <a:spcPct val="76000"/>
              </a:lnSpc>
            </a:pPr>
            <a:r>
              <a:rPr lang="en-US" sz="2400" b="1" spc="-100" dirty="0">
                <a:solidFill>
                  <a:schemeClr val="accent6">
                    <a:lumMod val="75000"/>
                  </a:schemeClr>
                </a:solidFill>
                <a:effectLst>
                  <a:reflection blurRad="12700" stA="20000" endPos="45500" dist="25400" dir="5400000" sy="-100000" algn="bl" rotWithShape="0"/>
                </a:effectLst>
                <a:cs typeface="Elektra Text Pro"/>
              </a:rPr>
              <a:t>Professional Services</a:t>
            </a:r>
          </a:p>
        </p:txBody>
      </p:sp>
      <p:sp>
        <p:nvSpPr>
          <p:cNvPr id="12" name="Rounded Rectangle 11"/>
          <p:cNvSpPr/>
          <p:nvPr/>
        </p:nvSpPr>
        <p:spPr>
          <a:xfrm>
            <a:off x="6626470" y="1442769"/>
            <a:ext cx="1800000" cy="2099719"/>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72000" tIns="108000" rIns="72000" bIns="72000" rtlCol="0" anchor="t">
            <a:noAutofit/>
          </a:bodyPr>
          <a:lstStyle/>
          <a:p>
            <a:pPr marL="0" lvl="1" algn="ctr">
              <a:lnSpc>
                <a:spcPct val="80000"/>
              </a:lnSpc>
              <a:tabLst>
                <a:tab pos="2597150" algn="l"/>
              </a:tabLst>
            </a:pPr>
            <a:r>
              <a:rPr lang="en-US" sz="1600" b="1" spc="-80" dirty="0" smtClean="0">
                <a:latin typeface="Calibri" panose="020F0502020204030204" pitchFamily="34" charset="0"/>
              </a:rPr>
              <a:t>System Integration</a:t>
            </a:r>
            <a:endParaRPr lang="en-US" sz="1600" b="1" spc="-80" dirty="0">
              <a:latin typeface="Calibri" panose="020F0502020204030204" pitchFamily="34" charset="0"/>
            </a:endParaRPr>
          </a:p>
        </p:txBody>
      </p:sp>
      <p:sp>
        <p:nvSpPr>
          <p:cNvPr id="13" name="Rounded Rectangle 12"/>
          <p:cNvSpPr/>
          <p:nvPr/>
        </p:nvSpPr>
        <p:spPr>
          <a:xfrm>
            <a:off x="2581335" y="1898309"/>
            <a:ext cx="1800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End-to-End Implementation</a:t>
            </a:r>
            <a:endParaRPr lang="en-US" sz="1050" spc="-20" dirty="0">
              <a:solidFill>
                <a:schemeClr val="bg1"/>
              </a:solidFill>
              <a:ea typeface="Segoe UI" pitchFamily="34" charset="0"/>
              <a:cs typeface="Segoe UI" pitchFamily="34" charset="0"/>
            </a:endParaRPr>
          </a:p>
        </p:txBody>
      </p:sp>
      <p:sp>
        <p:nvSpPr>
          <p:cNvPr id="14" name="Rounded Rectangle 13"/>
          <p:cNvSpPr/>
          <p:nvPr/>
        </p:nvSpPr>
        <p:spPr>
          <a:xfrm>
            <a:off x="2581335" y="2832592"/>
            <a:ext cx="1800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Software Development</a:t>
            </a:r>
          </a:p>
        </p:txBody>
      </p:sp>
      <p:sp>
        <p:nvSpPr>
          <p:cNvPr id="15" name="Rounded Rectangle 14"/>
          <p:cNvSpPr/>
          <p:nvPr/>
        </p:nvSpPr>
        <p:spPr>
          <a:xfrm>
            <a:off x="2581335" y="2515839"/>
            <a:ext cx="1800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Service Level Agreements</a:t>
            </a:r>
            <a:endParaRPr lang="en-US" sz="1050" spc="-20" dirty="0">
              <a:solidFill>
                <a:schemeClr val="bg1"/>
              </a:solidFill>
              <a:ea typeface="Segoe UI" pitchFamily="34" charset="0"/>
              <a:cs typeface="Segoe UI" pitchFamily="34" charset="0"/>
            </a:endParaRPr>
          </a:p>
        </p:txBody>
      </p:sp>
      <p:sp>
        <p:nvSpPr>
          <p:cNvPr id="16" name="Rounded Rectangle 15"/>
          <p:cNvSpPr/>
          <p:nvPr/>
        </p:nvSpPr>
        <p:spPr>
          <a:xfrm>
            <a:off x="2581335" y="3149345"/>
            <a:ext cx="1800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a:solidFill>
                  <a:schemeClr val="bg1"/>
                </a:solidFill>
                <a:ea typeface="Segoe UI" pitchFamily="34" charset="0"/>
                <a:cs typeface="Segoe UI" pitchFamily="34" charset="0"/>
              </a:rPr>
              <a:t>Software Maintenance</a:t>
            </a:r>
          </a:p>
        </p:txBody>
      </p:sp>
      <p:sp>
        <p:nvSpPr>
          <p:cNvPr id="17" name="Rounded Rectangle 16"/>
          <p:cNvSpPr/>
          <p:nvPr/>
        </p:nvSpPr>
        <p:spPr>
          <a:xfrm>
            <a:off x="4693683" y="1442769"/>
            <a:ext cx="1800000" cy="2096498"/>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72000" tIns="108000" rIns="72000" bIns="72000" rtlCol="0" anchor="t">
            <a:noAutofit/>
          </a:bodyPr>
          <a:lstStyle/>
          <a:p>
            <a:pPr marL="0" lvl="1" algn="ctr">
              <a:lnSpc>
                <a:spcPct val="80000"/>
              </a:lnSpc>
              <a:tabLst>
                <a:tab pos="2597150" algn="l"/>
              </a:tabLst>
            </a:pPr>
            <a:r>
              <a:rPr lang="en-US" sz="1600" b="1" spc="-80" dirty="0" smtClean="0">
                <a:latin typeface="Calibri" panose="020F0502020204030204" pitchFamily="34" charset="0"/>
              </a:rPr>
              <a:t>Project Management</a:t>
            </a:r>
          </a:p>
        </p:txBody>
      </p:sp>
      <p:sp>
        <p:nvSpPr>
          <p:cNvPr id="18" name="Rounded Rectangle 17"/>
          <p:cNvSpPr/>
          <p:nvPr/>
        </p:nvSpPr>
        <p:spPr>
          <a:xfrm>
            <a:off x="4831480" y="1898309"/>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Project Planning</a:t>
            </a:r>
            <a:endParaRPr lang="en-US" sz="1050" spc="-20" dirty="0">
              <a:solidFill>
                <a:schemeClr val="bg1"/>
              </a:solidFill>
              <a:ea typeface="Segoe UI" pitchFamily="34" charset="0"/>
              <a:cs typeface="Segoe UI" pitchFamily="34" charset="0"/>
            </a:endParaRPr>
          </a:p>
        </p:txBody>
      </p:sp>
      <p:sp>
        <p:nvSpPr>
          <p:cNvPr id="19" name="Rounded Rectangle 18"/>
          <p:cNvSpPr/>
          <p:nvPr/>
        </p:nvSpPr>
        <p:spPr>
          <a:xfrm>
            <a:off x="4831480" y="2530321"/>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Troubleshooting</a:t>
            </a:r>
          </a:p>
        </p:txBody>
      </p:sp>
      <p:sp>
        <p:nvSpPr>
          <p:cNvPr id="20" name="Rounded Rectangle 19"/>
          <p:cNvSpPr/>
          <p:nvPr/>
        </p:nvSpPr>
        <p:spPr>
          <a:xfrm>
            <a:off x="4831480" y="2214315"/>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Best Practices</a:t>
            </a:r>
            <a:endParaRPr lang="en-US" sz="1050" spc="-20" dirty="0">
              <a:solidFill>
                <a:schemeClr val="bg1"/>
              </a:solidFill>
              <a:ea typeface="Segoe UI" pitchFamily="34" charset="0"/>
              <a:cs typeface="Segoe UI" pitchFamily="34" charset="0"/>
            </a:endParaRPr>
          </a:p>
        </p:txBody>
      </p:sp>
      <p:sp>
        <p:nvSpPr>
          <p:cNvPr id="21" name="Rounded Rectangle 20"/>
          <p:cNvSpPr/>
          <p:nvPr/>
        </p:nvSpPr>
        <p:spPr>
          <a:xfrm>
            <a:off x="4831480" y="2846327"/>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Risk Management</a:t>
            </a:r>
          </a:p>
        </p:txBody>
      </p:sp>
      <p:sp>
        <p:nvSpPr>
          <p:cNvPr id="22" name="Rounded Rectangle 21"/>
          <p:cNvSpPr/>
          <p:nvPr/>
        </p:nvSpPr>
        <p:spPr>
          <a:xfrm>
            <a:off x="845772" y="2841397"/>
            <a:ext cx="1305755"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Compliance</a:t>
            </a:r>
          </a:p>
        </p:txBody>
      </p:sp>
      <p:sp>
        <p:nvSpPr>
          <p:cNvPr id="23" name="Rounded Rectangle 22"/>
          <p:cNvSpPr/>
          <p:nvPr/>
        </p:nvSpPr>
        <p:spPr>
          <a:xfrm>
            <a:off x="845772" y="3155160"/>
            <a:ext cx="1305755"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Advisory Services</a:t>
            </a:r>
          </a:p>
        </p:txBody>
      </p:sp>
      <p:sp>
        <p:nvSpPr>
          <p:cNvPr id="24" name="Rounded Rectangle 23"/>
          <p:cNvSpPr/>
          <p:nvPr/>
        </p:nvSpPr>
        <p:spPr>
          <a:xfrm>
            <a:off x="4831480" y="3162333"/>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Severity Management</a:t>
            </a:r>
          </a:p>
        </p:txBody>
      </p:sp>
      <p:sp>
        <p:nvSpPr>
          <p:cNvPr id="25" name="Rounded Rectangle 24"/>
          <p:cNvSpPr/>
          <p:nvPr/>
        </p:nvSpPr>
        <p:spPr>
          <a:xfrm>
            <a:off x="6767851" y="1898309"/>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Best-in-class Partners</a:t>
            </a:r>
            <a:endParaRPr lang="en-US" sz="1050" spc="-20" dirty="0">
              <a:solidFill>
                <a:schemeClr val="bg1"/>
              </a:solidFill>
              <a:ea typeface="Segoe UI" pitchFamily="34" charset="0"/>
              <a:cs typeface="Segoe UI" pitchFamily="34" charset="0"/>
            </a:endParaRPr>
          </a:p>
        </p:txBody>
      </p:sp>
      <p:sp>
        <p:nvSpPr>
          <p:cNvPr id="26" name="Rounded Rectangle 25"/>
          <p:cNvSpPr/>
          <p:nvPr/>
        </p:nvSpPr>
        <p:spPr>
          <a:xfrm>
            <a:off x="6767851" y="2530321"/>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Optimization</a:t>
            </a:r>
          </a:p>
        </p:txBody>
      </p:sp>
      <p:sp>
        <p:nvSpPr>
          <p:cNvPr id="27" name="Rounded Rectangle 26"/>
          <p:cNvSpPr/>
          <p:nvPr/>
        </p:nvSpPr>
        <p:spPr>
          <a:xfrm>
            <a:off x="6767851" y="2214315"/>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Interfaces Standardization</a:t>
            </a:r>
            <a:endParaRPr lang="en-US" sz="1050" spc="-20" dirty="0">
              <a:solidFill>
                <a:schemeClr val="bg1"/>
              </a:solidFill>
              <a:ea typeface="Segoe UI" pitchFamily="34" charset="0"/>
              <a:cs typeface="Segoe UI" pitchFamily="34" charset="0"/>
            </a:endParaRPr>
          </a:p>
        </p:txBody>
      </p:sp>
      <p:sp>
        <p:nvSpPr>
          <p:cNvPr id="28" name="Rounded Rectangle 27"/>
          <p:cNvSpPr/>
          <p:nvPr/>
        </p:nvSpPr>
        <p:spPr>
          <a:xfrm>
            <a:off x="2583337" y="2209453"/>
            <a:ext cx="1800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Monitoring</a:t>
            </a:r>
            <a:endParaRPr lang="en-US" sz="1050" spc="-20" dirty="0">
              <a:solidFill>
                <a:schemeClr val="bg1"/>
              </a:solidFill>
              <a:ea typeface="Segoe UI" pitchFamily="34" charset="0"/>
              <a:cs typeface="Segoe UI" pitchFamily="34" charset="0"/>
            </a:endParaRPr>
          </a:p>
        </p:txBody>
      </p:sp>
      <p:sp>
        <p:nvSpPr>
          <p:cNvPr id="31" name="Rounded Rectangle 30"/>
          <p:cNvSpPr/>
          <p:nvPr/>
        </p:nvSpPr>
        <p:spPr>
          <a:xfrm>
            <a:off x="6769853" y="2833109"/>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Installation</a:t>
            </a:r>
          </a:p>
        </p:txBody>
      </p:sp>
      <p:sp>
        <p:nvSpPr>
          <p:cNvPr id="32" name="Rounded Rectangle 31"/>
          <p:cNvSpPr/>
          <p:nvPr/>
        </p:nvSpPr>
        <p:spPr>
          <a:xfrm>
            <a:off x="6780211" y="3160963"/>
            <a:ext cx="1512000" cy="248400"/>
          </a:xfrm>
          <a:prstGeom prst="roundRect">
            <a:avLst>
              <a:gd name="adj" fmla="val 11695"/>
            </a:avLst>
          </a:prstGeom>
          <a:solidFill>
            <a:srgbClr val="DC5A20"/>
          </a:solidFill>
          <a:ln>
            <a:noFill/>
          </a:ln>
          <a:effectLst/>
        </p:spPr>
        <p:txBody>
          <a:bodyPr wrap="square" lIns="0" tIns="0" rIns="0" bIns="0" rtlCol="0" anchor="ctr" anchorCtr="0">
            <a:noAutofit/>
          </a:bodyPr>
          <a:lstStyle/>
          <a:p>
            <a:pPr algn="ctr">
              <a:lnSpc>
                <a:spcPct val="80000"/>
              </a:lnSpc>
            </a:pPr>
            <a:r>
              <a:rPr lang="en-US" sz="1050" spc="-20" dirty="0" smtClean="0">
                <a:solidFill>
                  <a:schemeClr val="bg1"/>
                </a:solidFill>
                <a:ea typeface="Segoe UI" pitchFamily="34" charset="0"/>
                <a:cs typeface="Segoe UI" pitchFamily="34" charset="0"/>
              </a:rPr>
              <a:t>Training</a:t>
            </a:r>
          </a:p>
        </p:txBody>
      </p:sp>
    </p:spTree>
    <p:extLst>
      <p:ext uri="{BB962C8B-B14F-4D97-AF65-F5344CB8AC3E}">
        <p14:creationId xmlns:p14="http://schemas.microsoft.com/office/powerpoint/2010/main" val="3410453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04414" y="3993431"/>
            <a:ext cx="900194" cy="42206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b="-15248"/>
          <a:stretch/>
        </p:blipFill>
        <p:spPr>
          <a:xfrm>
            <a:off x="368449" y="803596"/>
            <a:ext cx="909818" cy="6046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271" y="3970964"/>
            <a:ext cx="712080" cy="414194"/>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30634" y="2080477"/>
            <a:ext cx="742988" cy="327608"/>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449" y="1564819"/>
            <a:ext cx="1828938" cy="26519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t="-24023" b="-8105"/>
          <a:stretch/>
        </p:blipFill>
        <p:spPr>
          <a:xfrm>
            <a:off x="1789774" y="930893"/>
            <a:ext cx="1746852" cy="3500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1731" y="2060080"/>
            <a:ext cx="735570" cy="368402"/>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68449" y="2684283"/>
            <a:ext cx="457796" cy="457796"/>
          </a:xfrm>
          <a:prstGeom prst="rect">
            <a:avLst/>
          </a:prstGeom>
        </p:spPr>
      </p:pic>
      <p:pic>
        <p:nvPicPr>
          <p:cNvPr id="22" name="Picture 2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134608" y="2754323"/>
            <a:ext cx="742984" cy="317716"/>
          </a:xfrm>
          <a:prstGeom prst="rect">
            <a:avLst/>
          </a:prstGeom>
        </p:spPr>
      </p:pic>
      <p:pic>
        <p:nvPicPr>
          <p:cNvPr id="23" name="Picture 2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983625" y="1509624"/>
            <a:ext cx="823676" cy="375584"/>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44260" y="2136328"/>
            <a:ext cx="988874" cy="215906"/>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60850" y="2074561"/>
            <a:ext cx="1073702" cy="339440"/>
          </a:xfrm>
          <a:prstGeom prst="rect">
            <a:avLst/>
          </a:prstGeom>
        </p:spPr>
      </p:pic>
      <p:pic>
        <p:nvPicPr>
          <p:cNvPr id="28" name="Picture 27"/>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112220" y="2693245"/>
            <a:ext cx="439872" cy="439872"/>
          </a:xfrm>
          <a:prstGeom prst="rect">
            <a:avLst/>
          </a:prstGeom>
        </p:spPr>
      </p:pic>
      <p:pic>
        <p:nvPicPr>
          <p:cNvPr id="29" name="Picture 2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3397884" y="2105607"/>
            <a:ext cx="1422316" cy="2773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05709" y="1537633"/>
            <a:ext cx="995124" cy="319566"/>
          </a:xfrm>
          <a:prstGeom prst="rect">
            <a:avLst/>
          </a:prstGeom>
        </p:spPr>
      </p:pic>
      <p:pic>
        <p:nvPicPr>
          <p:cNvPr id="31" name="Picture 30"/>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3479184" y="4079011"/>
            <a:ext cx="1186802" cy="250908"/>
          </a:xfrm>
          <a:prstGeom prst="rect">
            <a:avLst/>
          </a:prstGeom>
        </p:spPr>
      </p:pic>
      <p:pic>
        <p:nvPicPr>
          <p:cNvPr id="32" name="Picture 31"/>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2217687" y="2732045"/>
            <a:ext cx="755454" cy="362272"/>
          </a:xfrm>
          <a:prstGeom prst="rect">
            <a:avLst/>
          </a:prstGeom>
        </p:spPr>
      </p:pic>
      <p:pic>
        <p:nvPicPr>
          <p:cNvPr id="33" name="Picture 32"/>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6464334" y="237581"/>
            <a:ext cx="1084146" cy="422816"/>
          </a:xfrm>
          <a:prstGeom prst="rect">
            <a:avLst/>
          </a:prstGeom>
        </p:spPr>
      </p:pic>
      <p:pic>
        <p:nvPicPr>
          <p:cNvPr id="34" name="Picture 33"/>
          <p:cNvPicPr>
            <a:picLocks noChangeAspect="1"/>
          </p:cNvPicPr>
          <p:nvPr/>
        </p:nvPicPr>
        <p:blipFill rotWithShape="1">
          <a:blip r:embed="rId21">
            <a:extLst>
              <a:ext uri="{28A0092B-C50C-407E-A947-70E740481C1C}">
                <a14:useLocalDpi xmlns:a14="http://schemas.microsoft.com/office/drawing/2010/main" val="0"/>
              </a:ext>
            </a:extLst>
          </a:blip>
          <a:srcRect t="-23106" b="-3984"/>
          <a:stretch/>
        </p:blipFill>
        <p:spPr>
          <a:xfrm>
            <a:off x="6008826" y="1522383"/>
            <a:ext cx="1409888" cy="350066"/>
          </a:xfrm>
          <a:prstGeom prst="rect">
            <a:avLst/>
          </a:prstGeom>
        </p:spPr>
      </p:pic>
      <p:pic>
        <p:nvPicPr>
          <p:cNvPr id="35" name="Picture 34"/>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4610079" y="3543423"/>
            <a:ext cx="1136162" cy="232528"/>
          </a:xfrm>
          <a:prstGeom prst="rect">
            <a:avLst/>
          </a:prstGeom>
        </p:spPr>
      </p:pic>
      <p:pic>
        <p:nvPicPr>
          <p:cNvPr id="36" name="Picture 35"/>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375669" y="2683297"/>
            <a:ext cx="328142" cy="459768"/>
          </a:xfrm>
          <a:prstGeom prst="rect">
            <a:avLst/>
          </a:prstGeom>
        </p:spPr>
      </p:pic>
      <p:pic>
        <p:nvPicPr>
          <p:cNvPr id="38" name="Picture 37"/>
          <p:cNvPicPr>
            <a:picLocks noChangeAspect="1"/>
          </p:cNvPicPr>
          <p:nvPr/>
        </p:nvPicPr>
        <p:blipFill rotWithShape="1">
          <a:blip r:embed="rId24">
            <a:extLst>
              <a:ext uri="{28A0092B-C50C-407E-A947-70E740481C1C}">
                <a14:useLocalDpi xmlns:a14="http://schemas.microsoft.com/office/drawing/2010/main" val="0"/>
              </a:ext>
            </a:extLst>
          </a:blip>
          <a:srcRect t="-7691"/>
          <a:stretch/>
        </p:blipFill>
        <p:spPr>
          <a:xfrm>
            <a:off x="6063716" y="3955291"/>
            <a:ext cx="1095656" cy="445538"/>
          </a:xfrm>
          <a:prstGeom prst="rect">
            <a:avLst/>
          </a:prstGeom>
        </p:spPr>
      </p:pic>
      <p:pic>
        <p:nvPicPr>
          <p:cNvPr id="43" name="Picture 42"/>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4266167" y="1554382"/>
            <a:ext cx="1150114" cy="286068"/>
          </a:xfrm>
          <a:prstGeom prst="rect">
            <a:avLst/>
          </a:prstGeom>
        </p:spPr>
      </p:pic>
      <p:pic>
        <p:nvPicPr>
          <p:cNvPr id="44" name="Picture 43"/>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7355614" y="2696636"/>
            <a:ext cx="577758" cy="433090"/>
          </a:xfrm>
          <a:prstGeom prst="rect">
            <a:avLst/>
          </a:prstGeom>
        </p:spPr>
      </p:pic>
      <p:pic>
        <p:nvPicPr>
          <p:cNvPr id="45" name="Picture 44"/>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68449" y="4089950"/>
            <a:ext cx="1526886" cy="229032"/>
          </a:xfrm>
          <a:prstGeom prst="rect">
            <a:avLst/>
          </a:prstGeom>
        </p:spPr>
      </p:pic>
      <p:pic>
        <p:nvPicPr>
          <p:cNvPr id="46" name="Picture 45"/>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7513421" y="4080692"/>
            <a:ext cx="1293880" cy="247546"/>
          </a:xfrm>
          <a:prstGeom prst="rect">
            <a:avLst/>
          </a:prstGeom>
        </p:spPr>
      </p:pic>
      <p:pic>
        <p:nvPicPr>
          <p:cNvPr id="47" name="Picture 46"/>
          <p:cNvPicPr>
            <a:picLocks noChangeAspect="1"/>
          </p:cNvPicPr>
          <p:nvPr/>
        </p:nvPicPr>
        <p:blipFill rotWithShape="1">
          <a:blip r:embed="rId29">
            <a:extLst>
              <a:ext uri="{28A0092B-C50C-407E-A947-70E740481C1C}">
                <a14:useLocalDpi xmlns:a14="http://schemas.microsoft.com/office/drawing/2010/main" val="0"/>
              </a:ext>
            </a:extLst>
          </a:blip>
          <a:srcRect t="-16616"/>
          <a:stretch/>
        </p:blipFill>
        <p:spPr>
          <a:xfrm>
            <a:off x="4097091" y="2589836"/>
            <a:ext cx="614518" cy="646690"/>
          </a:xfrm>
          <a:prstGeom prst="rect">
            <a:avLst/>
          </a:prstGeom>
        </p:spPr>
      </p:pic>
      <p:pic>
        <p:nvPicPr>
          <p:cNvPr id="48" name="Picture 47"/>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368449" y="2153385"/>
            <a:ext cx="1243288" cy="193908"/>
          </a:xfrm>
          <a:prstGeom prst="rect">
            <a:avLst/>
          </a:prstGeom>
        </p:spPr>
      </p:pic>
      <p:pic>
        <p:nvPicPr>
          <p:cNvPr id="49" name="Picture 48"/>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6037651" y="989585"/>
            <a:ext cx="1049856" cy="232684"/>
          </a:xfrm>
          <a:prstGeom prst="rect">
            <a:avLst/>
          </a:prstGeom>
        </p:spPr>
      </p:pic>
      <p:pic>
        <p:nvPicPr>
          <p:cNvPr id="3" name="Picture 2"/>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368449" y="3500940"/>
            <a:ext cx="1564066" cy="317496"/>
          </a:xfrm>
          <a:prstGeom prst="rect">
            <a:avLst/>
          </a:prstGeom>
        </p:spPr>
      </p:pic>
      <p:pic>
        <p:nvPicPr>
          <p:cNvPr id="4" name="Picture 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39631" y="969136"/>
            <a:ext cx="1067670" cy="273580"/>
          </a:xfrm>
          <a:prstGeom prst="rect">
            <a:avLst/>
          </a:prstGeom>
        </p:spPr>
      </p:pic>
      <p:pic>
        <p:nvPicPr>
          <p:cNvPr id="14" name="Picture 13"/>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7820693" y="3544774"/>
            <a:ext cx="986608" cy="229826"/>
          </a:xfrm>
          <a:prstGeom prst="rect">
            <a:avLst/>
          </a:prstGeom>
        </p:spPr>
      </p:pic>
      <p:pic>
        <p:nvPicPr>
          <p:cNvPr id="16" name="Picture 1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084550" y="3566115"/>
            <a:ext cx="984968" cy="187144"/>
          </a:xfrm>
          <a:prstGeom prst="rect">
            <a:avLst/>
          </a:prstGeom>
        </p:spPr>
      </p:pic>
      <p:pic>
        <p:nvPicPr>
          <p:cNvPr id="17" name="Picture 16"/>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7820691" y="146111"/>
            <a:ext cx="986610" cy="605756"/>
          </a:xfrm>
          <a:prstGeom prst="rect">
            <a:avLst/>
          </a:prstGeom>
        </p:spPr>
      </p:pic>
      <p:pic>
        <p:nvPicPr>
          <p:cNvPr id="18" name="Picture 1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104822" y="3555625"/>
            <a:ext cx="1403094" cy="208126"/>
          </a:xfrm>
          <a:prstGeom prst="rect">
            <a:avLst/>
          </a:prstGeom>
        </p:spPr>
      </p:pic>
      <p:pic>
        <p:nvPicPr>
          <p:cNvPr id="20" name="Picture 19"/>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8146413" y="2576810"/>
            <a:ext cx="660888" cy="660888"/>
          </a:xfrm>
          <a:prstGeom prst="rect">
            <a:avLst/>
          </a:prstGeom>
        </p:spPr>
      </p:pic>
      <p:pic>
        <p:nvPicPr>
          <p:cNvPr id="39" name="Picture 38"/>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6047316" y="2660942"/>
            <a:ext cx="851090" cy="535294"/>
          </a:xfrm>
          <a:prstGeom prst="rect">
            <a:avLst/>
          </a:prstGeom>
        </p:spPr>
      </p:pic>
      <p:pic>
        <p:nvPicPr>
          <p:cNvPr id="51" name="Picture 50"/>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3385134" y="3506788"/>
            <a:ext cx="899410" cy="305800"/>
          </a:xfrm>
          <a:prstGeom prst="rect">
            <a:avLst/>
          </a:prstGeom>
        </p:spPr>
      </p:pic>
      <p:pic>
        <p:nvPicPr>
          <p:cNvPr id="52" name="Picture 51"/>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4236213" y="982561"/>
            <a:ext cx="1147580" cy="246730"/>
          </a:xfrm>
          <a:prstGeom prst="rect">
            <a:avLst/>
          </a:prstGeom>
        </p:spPr>
      </p:pic>
    </p:spTree>
    <p:extLst>
      <p:ext uri="{BB962C8B-B14F-4D97-AF65-F5344CB8AC3E}">
        <p14:creationId xmlns:p14="http://schemas.microsoft.com/office/powerpoint/2010/main" val="2887146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896" y="2643159"/>
            <a:ext cx="524826" cy="39513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06795" y="2554165"/>
            <a:ext cx="1314700" cy="57312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0546" y="3397733"/>
            <a:ext cx="921176" cy="27264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6660" y="2578487"/>
            <a:ext cx="519732" cy="524480"/>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72130" y="3391375"/>
            <a:ext cx="1438690" cy="28536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660" y="1537386"/>
            <a:ext cx="737468" cy="285154"/>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275260" y="1472623"/>
            <a:ext cx="596462" cy="396632"/>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209741" y="1441003"/>
            <a:ext cx="819632" cy="480860"/>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56660" y="962664"/>
            <a:ext cx="1128482" cy="343634"/>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44773" y="401335"/>
            <a:ext cx="1152826" cy="244538"/>
          </a:xfrm>
          <a:prstGeom prst="rect">
            <a:avLst/>
          </a:prstGeom>
        </p:spPr>
      </p:pic>
      <p:pic>
        <p:nvPicPr>
          <p:cNvPr id="21" name="Picture 20"/>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769827" y="330083"/>
            <a:ext cx="695422" cy="389566"/>
          </a:xfrm>
          <a:prstGeom prst="rect">
            <a:avLst/>
          </a:prstGeom>
        </p:spPr>
      </p:pic>
      <p:pic>
        <p:nvPicPr>
          <p:cNvPr id="23" name="Picture 22"/>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192679" y="3920532"/>
            <a:ext cx="1188336" cy="389302"/>
          </a:xfrm>
          <a:prstGeom prst="rect">
            <a:avLst/>
          </a:prstGeom>
        </p:spPr>
      </p:pic>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0025" y="1626549"/>
            <a:ext cx="970802" cy="263294"/>
          </a:xfrm>
          <a:prstGeom prst="rect">
            <a:avLst/>
          </a:prstGeom>
        </p:spPr>
      </p:pic>
      <p:pic>
        <p:nvPicPr>
          <p:cNvPr id="10" name="Picture 9"/>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873856" y="1494998"/>
            <a:ext cx="977832" cy="397650"/>
          </a:xfrm>
          <a:prstGeom prst="rect">
            <a:avLst/>
          </a:prstGeom>
        </p:spPr>
      </p:pic>
      <p:pic>
        <p:nvPicPr>
          <p:cNvPr id="13" name="Picture 12"/>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237391" y="2490048"/>
            <a:ext cx="501208" cy="701358"/>
          </a:xfrm>
          <a:prstGeom prst="rect">
            <a:avLst/>
          </a:prstGeom>
        </p:spPr>
      </p:pic>
      <p:pic>
        <p:nvPicPr>
          <p:cNvPr id="18" name="Picture 1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4825712" y="4000764"/>
            <a:ext cx="1120078" cy="295096"/>
          </a:xfrm>
          <a:prstGeom prst="rect">
            <a:avLst/>
          </a:prstGeom>
        </p:spPr>
      </p:pic>
      <p:pic>
        <p:nvPicPr>
          <p:cNvPr id="20" name="Picture 1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88368" y="1016288"/>
            <a:ext cx="779288" cy="236384"/>
          </a:xfrm>
          <a:prstGeom prst="rect">
            <a:avLst/>
          </a:prstGeom>
        </p:spPr>
      </p:pic>
      <p:pic>
        <p:nvPicPr>
          <p:cNvPr id="22" name="Picture 21"/>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562587" y="3948296"/>
            <a:ext cx="779282" cy="400032"/>
          </a:xfrm>
          <a:prstGeom prst="rect">
            <a:avLst/>
          </a:prstGeom>
        </p:spPr>
      </p:pic>
      <p:pic>
        <p:nvPicPr>
          <p:cNvPr id="24" name="Picture 23"/>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6287377" y="995426"/>
            <a:ext cx="1006894" cy="278110"/>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821968" y="4040251"/>
            <a:ext cx="1246854" cy="216122"/>
          </a:xfrm>
          <a:prstGeom prst="rect">
            <a:avLst/>
          </a:prstGeom>
        </p:spPr>
      </p:pic>
      <p:pic>
        <p:nvPicPr>
          <p:cNvPr id="28" name="Picture 27"/>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4011024" y="3390279"/>
            <a:ext cx="1229022" cy="287552"/>
          </a:xfrm>
          <a:prstGeom prst="rect">
            <a:avLst/>
          </a:prstGeom>
        </p:spPr>
      </p:pic>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17755" y="1529257"/>
            <a:ext cx="780584" cy="253268"/>
          </a:xfrm>
          <a:prstGeom prst="rect">
            <a:avLst/>
          </a:prstGeom>
        </p:spPr>
      </p:pic>
      <p:pic>
        <p:nvPicPr>
          <p:cNvPr id="31" name="Picture 30"/>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3220539" y="2606105"/>
            <a:ext cx="1038916" cy="469244"/>
          </a:xfrm>
          <a:prstGeom prst="rect">
            <a:avLst/>
          </a:prstGeom>
        </p:spPr>
      </p:pic>
      <p:pic>
        <p:nvPicPr>
          <p:cNvPr id="33" name="Picture 32"/>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2230350" y="2544230"/>
            <a:ext cx="592994" cy="592994"/>
          </a:xfrm>
          <a:prstGeom prst="rect">
            <a:avLst/>
          </a:prstGeom>
        </p:spPr>
      </p:pic>
      <p:pic>
        <p:nvPicPr>
          <p:cNvPr id="34" name="Picture 33"/>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1258033" y="2570402"/>
            <a:ext cx="539752" cy="540650"/>
          </a:xfrm>
          <a:prstGeom prst="rect">
            <a:avLst/>
          </a:prstGeom>
        </p:spPr>
      </p:pic>
      <p:pic>
        <p:nvPicPr>
          <p:cNvPr id="35" name="Picture 34"/>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7021410" y="2113406"/>
            <a:ext cx="1850312" cy="212078"/>
          </a:xfrm>
          <a:prstGeom prst="rect">
            <a:avLst/>
          </a:prstGeom>
        </p:spPr>
      </p:pic>
      <p:pic>
        <p:nvPicPr>
          <p:cNvPr id="36" name="Picture 35"/>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5250123" y="2098225"/>
            <a:ext cx="1118962" cy="242442"/>
          </a:xfrm>
          <a:prstGeom prst="rect">
            <a:avLst/>
          </a:prstGeom>
        </p:spPr>
      </p:pic>
      <p:pic>
        <p:nvPicPr>
          <p:cNvPr id="38" name="Picture 3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56660" y="3950051"/>
            <a:ext cx="1038920" cy="396522"/>
          </a:xfrm>
          <a:prstGeom prst="rect">
            <a:avLst/>
          </a:prstGeom>
        </p:spPr>
      </p:pic>
      <p:pic>
        <p:nvPicPr>
          <p:cNvPr id="39" name="Picture 3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569856" y="2131083"/>
            <a:ext cx="1180128" cy="176724"/>
          </a:xfrm>
          <a:prstGeom prst="rect">
            <a:avLst/>
          </a:prstGeom>
        </p:spPr>
      </p:pic>
      <p:pic>
        <p:nvPicPr>
          <p:cNvPr id="40" name="Picture 39"/>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969207" y="3370518"/>
            <a:ext cx="1411830" cy="327074"/>
          </a:xfrm>
          <a:prstGeom prst="rect">
            <a:avLst/>
          </a:prstGeom>
        </p:spPr>
      </p:pic>
      <p:pic>
        <p:nvPicPr>
          <p:cNvPr id="41" name="Picture 40"/>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256660" y="3376230"/>
            <a:ext cx="1093192" cy="353464"/>
          </a:xfrm>
          <a:prstGeom prst="rect">
            <a:avLst/>
          </a:prstGeom>
        </p:spPr>
      </p:pic>
      <p:pic>
        <p:nvPicPr>
          <p:cNvPr id="42" name="Picture 41"/>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7203992" y="2584862"/>
            <a:ext cx="779284" cy="511730"/>
          </a:xfrm>
          <a:prstGeom prst="rect">
            <a:avLst/>
          </a:prstGeom>
        </p:spPr>
      </p:pic>
      <p:pic>
        <p:nvPicPr>
          <p:cNvPr id="43" name="Picture 42"/>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832800" y="4085867"/>
            <a:ext cx="1038922" cy="178348"/>
          </a:xfrm>
          <a:prstGeom prst="rect">
            <a:avLst/>
          </a:prstGeom>
        </p:spPr>
      </p:pic>
      <p:pic>
        <p:nvPicPr>
          <p:cNvPr id="44" name="Picture 43"/>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555921" y="2140375"/>
            <a:ext cx="1485140" cy="158140"/>
          </a:xfrm>
          <a:prstGeom prst="rect">
            <a:avLst/>
          </a:prstGeom>
        </p:spPr>
      </p:pic>
      <p:pic>
        <p:nvPicPr>
          <p:cNvPr id="45" name="Picture 4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256660" y="2109695"/>
            <a:ext cx="779290" cy="219500"/>
          </a:xfrm>
          <a:prstGeom prst="rect">
            <a:avLst/>
          </a:prstGeom>
        </p:spPr>
      </p:pic>
      <p:pic>
        <p:nvPicPr>
          <p:cNvPr id="46" name="Picture 45"/>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7832804" y="754159"/>
            <a:ext cx="1038918" cy="481366"/>
          </a:xfrm>
          <a:prstGeom prst="rect">
            <a:avLst/>
          </a:prstGeom>
        </p:spPr>
      </p:pic>
      <p:pic>
        <p:nvPicPr>
          <p:cNvPr id="47" name="Picture 46"/>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392421" y="339690"/>
            <a:ext cx="1246856" cy="367828"/>
          </a:xfrm>
          <a:prstGeom prst="rect">
            <a:avLst/>
          </a:prstGeom>
        </p:spPr>
      </p:pic>
      <p:pic>
        <p:nvPicPr>
          <p:cNvPr id="4" name="Picture 3"/>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4653964" y="1017982"/>
            <a:ext cx="1129294" cy="232998"/>
          </a:xfrm>
          <a:prstGeom prst="rect">
            <a:avLst/>
          </a:prstGeom>
        </p:spPr>
      </p:pic>
      <p:pic>
        <p:nvPicPr>
          <p:cNvPr id="8" name="Picture 7"/>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2601952" y="1537528"/>
            <a:ext cx="1172648" cy="296552"/>
          </a:xfrm>
          <a:prstGeom prst="rect">
            <a:avLst/>
          </a:prstGeom>
        </p:spPr>
      </p:pic>
      <p:pic>
        <p:nvPicPr>
          <p:cNvPr id="16" name="Picture 1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929826" y="1027264"/>
            <a:ext cx="983634" cy="214432"/>
          </a:xfrm>
          <a:prstGeom prst="rect">
            <a:avLst/>
          </a:prstGeom>
        </p:spPr>
      </p:pic>
      <p:pic>
        <p:nvPicPr>
          <p:cNvPr id="25" name="Picture 24"/>
          <p:cNvPicPr>
            <a:picLocks noChangeAspect="1"/>
          </p:cNvPicPr>
          <p:nvPr/>
        </p:nvPicPr>
        <p:blipFill>
          <a:blip r:embed="rId43" cstate="email">
            <a:extLst>
              <a:ext uri="{28A0092B-C50C-407E-A947-70E740481C1C}">
                <a14:useLocalDpi xmlns:a14="http://schemas.microsoft.com/office/drawing/2010/main" val="0"/>
              </a:ext>
            </a:extLst>
          </a:blip>
          <a:stretch>
            <a:fillRect/>
          </a:stretch>
        </p:blipFill>
        <p:spPr>
          <a:xfrm>
            <a:off x="7665338" y="341315"/>
            <a:ext cx="1206384" cy="324796"/>
          </a:xfrm>
          <a:prstGeom prst="rect">
            <a:avLst/>
          </a:prstGeom>
        </p:spPr>
      </p:pic>
    </p:spTree>
    <p:extLst>
      <p:ext uri="{BB962C8B-B14F-4D97-AF65-F5344CB8AC3E}">
        <p14:creationId xmlns:p14="http://schemas.microsoft.com/office/powerpoint/2010/main" val="3502505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267817" y="1008279"/>
            <a:ext cx="2221823" cy="2757527"/>
          </a:xfrm>
          <a:custGeom>
            <a:avLst/>
            <a:gdLst>
              <a:gd name="connsiteX0" fmla="*/ 0 w 139147"/>
              <a:gd name="connsiteY0" fmla="*/ 89453 h 89453"/>
              <a:gd name="connsiteX1" fmla="*/ 69573 w 139147"/>
              <a:gd name="connsiteY1" fmla="*/ 49696 h 89453"/>
              <a:gd name="connsiteX2" fmla="*/ 89452 w 139147"/>
              <a:gd name="connsiteY2" fmla="*/ 19879 h 89453"/>
              <a:gd name="connsiteX3" fmla="*/ 139147 w 139147"/>
              <a:gd name="connsiteY3" fmla="*/ 0 h 89453"/>
              <a:gd name="connsiteX0" fmla="*/ 0 w 139147"/>
              <a:gd name="connsiteY0" fmla="*/ 89453 h 89453"/>
              <a:gd name="connsiteX1" fmla="*/ 89452 w 139147"/>
              <a:gd name="connsiteY1" fmla="*/ 19879 h 89453"/>
              <a:gd name="connsiteX2" fmla="*/ 139147 w 139147"/>
              <a:gd name="connsiteY2" fmla="*/ 0 h 89453"/>
              <a:gd name="connsiteX0" fmla="*/ 0 w 139147"/>
              <a:gd name="connsiteY0" fmla="*/ 89453 h 89453"/>
              <a:gd name="connsiteX1" fmla="*/ 139147 w 139147"/>
              <a:gd name="connsiteY1" fmla="*/ 0 h 89453"/>
              <a:gd name="connsiteX0" fmla="*/ 0 w 139147"/>
              <a:gd name="connsiteY0" fmla="*/ 89453 h 89453"/>
              <a:gd name="connsiteX1" fmla="*/ 139147 w 139147"/>
              <a:gd name="connsiteY1" fmla="*/ 0 h 89453"/>
              <a:gd name="connsiteX0" fmla="*/ 0 w 139147"/>
              <a:gd name="connsiteY0" fmla="*/ 89453 h 89453"/>
              <a:gd name="connsiteX1" fmla="*/ 139147 w 139147"/>
              <a:gd name="connsiteY1" fmla="*/ 0 h 89453"/>
              <a:gd name="connsiteX0" fmla="*/ 0 w 139147"/>
              <a:gd name="connsiteY0" fmla="*/ 89453 h 89453"/>
              <a:gd name="connsiteX1" fmla="*/ 139147 w 139147"/>
              <a:gd name="connsiteY1" fmla="*/ 0 h 89453"/>
              <a:gd name="connsiteX0" fmla="*/ 0 w 139147"/>
              <a:gd name="connsiteY0" fmla="*/ 89453 h 89453"/>
              <a:gd name="connsiteX1" fmla="*/ 139147 w 139147"/>
              <a:gd name="connsiteY1" fmla="*/ 0 h 89453"/>
              <a:gd name="connsiteX0" fmla="*/ 0 w 126956"/>
              <a:gd name="connsiteY0" fmla="*/ 91132 h 91132"/>
              <a:gd name="connsiteX1" fmla="*/ 126956 w 126956"/>
              <a:gd name="connsiteY1" fmla="*/ 0 h 91132"/>
              <a:gd name="connsiteX0" fmla="*/ 0 w 126956"/>
              <a:gd name="connsiteY0" fmla="*/ 91132 h 91132"/>
              <a:gd name="connsiteX1" fmla="*/ 126956 w 126956"/>
              <a:gd name="connsiteY1" fmla="*/ 0 h 91132"/>
              <a:gd name="connsiteX0" fmla="*/ 0 w 126956"/>
              <a:gd name="connsiteY0" fmla="*/ 91132 h 91132"/>
              <a:gd name="connsiteX1" fmla="*/ 126956 w 126956"/>
              <a:gd name="connsiteY1" fmla="*/ 0 h 91132"/>
              <a:gd name="connsiteX0" fmla="*/ 0 w 126956"/>
              <a:gd name="connsiteY0" fmla="*/ 91132 h 91132"/>
              <a:gd name="connsiteX1" fmla="*/ 126956 w 126956"/>
              <a:gd name="connsiteY1" fmla="*/ 0 h 91132"/>
            </a:gdLst>
            <a:ahLst/>
            <a:cxnLst>
              <a:cxn ang="0">
                <a:pos x="connsiteX0" y="connsiteY0"/>
              </a:cxn>
              <a:cxn ang="0">
                <a:pos x="connsiteX1" y="connsiteY1"/>
              </a:cxn>
            </a:cxnLst>
            <a:rect l="l" t="t" r="r" b="b"/>
            <a:pathLst>
              <a:path w="126956" h="91132">
                <a:moveTo>
                  <a:pt x="0" y="91132"/>
                </a:moveTo>
                <a:cubicBezTo>
                  <a:pt x="56289" y="73767"/>
                  <a:pt x="104237" y="62300"/>
                  <a:pt x="126956" y="0"/>
                </a:cubicBezTo>
              </a:path>
            </a:pathLst>
          </a:custGeom>
          <a:noFill/>
          <a:ln w="76200">
            <a:solidFill>
              <a:schemeClr val="accent6">
                <a:lumMod val="20000"/>
                <a:lumOff val="80000"/>
              </a:schemeClr>
            </a:solidFill>
          </a:ln>
        </p:spPr>
        <p:txBody>
          <a:bodyPr rtlCol="0" anchor="ctr"/>
          <a:lstStyle/>
          <a:p>
            <a:pPr algn="ctr"/>
            <a:endParaRPr lang="en-US" dirty="0">
              <a:latin typeface="Calibri" panose="020F0502020204030204" pitchFamily="34" charset="0"/>
            </a:endParaRPr>
          </a:p>
        </p:txBody>
      </p:sp>
      <p:sp>
        <p:nvSpPr>
          <p:cNvPr id="3" name="Content Placeholder 2"/>
          <p:cNvSpPr>
            <a:spLocks noGrp="1"/>
          </p:cNvSpPr>
          <p:nvPr>
            <p:ph idx="1"/>
          </p:nvPr>
        </p:nvSpPr>
        <p:spPr/>
        <p:txBody>
          <a:bodyPr/>
          <a:lstStyle/>
          <a:p>
            <a:r>
              <a:rPr lang="en-US" dirty="0" smtClean="0"/>
              <a:t>Award-winning Platform &amp; Solutions</a:t>
            </a:r>
          </a:p>
          <a:p>
            <a:pPr lvl="1"/>
            <a:r>
              <a:rPr lang="en-US" dirty="0" smtClean="0"/>
              <a:t>Turnkey Broadcasting </a:t>
            </a:r>
            <a:r>
              <a:rPr lang="en-US" dirty="0" smtClean="0">
                <a:sym typeface="Wingdings"/>
              </a:rPr>
              <a:t> OTT &amp; </a:t>
            </a:r>
            <a:r>
              <a:rPr lang="en-US" dirty="0" smtClean="0"/>
              <a:t>Multiscreen</a:t>
            </a:r>
          </a:p>
          <a:p>
            <a:r>
              <a:rPr lang="en-US" noProof="0" dirty="0" smtClean="0"/>
              <a:t>Multiscreen Solution Provider</a:t>
            </a:r>
          </a:p>
          <a:p>
            <a:pPr lvl="1"/>
            <a:r>
              <a:rPr lang="en-US" dirty="0" smtClean="0"/>
              <a:t>60+ staff</a:t>
            </a:r>
          </a:p>
          <a:p>
            <a:pPr lvl="1"/>
            <a:r>
              <a:rPr lang="en-US" dirty="0" smtClean="0"/>
              <a:t>30% in-house</a:t>
            </a:r>
            <a:r>
              <a:rPr lang="en-US" dirty="0"/>
              <a:t> </a:t>
            </a:r>
            <a:r>
              <a:rPr lang="en-US" dirty="0" smtClean="0"/>
              <a:t>developers</a:t>
            </a:r>
          </a:p>
          <a:p>
            <a:r>
              <a:rPr lang="en-US" dirty="0" smtClean="0"/>
              <a:t>OTT &amp; Internet Video</a:t>
            </a:r>
            <a:r>
              <a:rPr lang="en-US" noProof="0" dirty="0" smtClean="0"/>
              <a:t/>
            </a:r>
            <a:br>
              <a:rPr lang="en-US" noProof="0" dirty="0" smtClean="0"/>
            </a:br>
            <a:r>
              <a:rPr lang="en-US" dirty="0" smtClean="0"/>
              <a:t>Expertise</a:t>
            </a:r>
          </a:p>
          <a:p>
            <a:pPr lvl="1"/>
            <a:r>
              <a:rPr lang="en-US" noProof="0" dirty="0" smtClean="0"/>
              <a:t>Media &amp; Broadcast</a:t>
            </a:r>
          </a:p>
          <a:p>
            <a:pPr lvl="1"/>
            <a:r>
              <a:rPr lang="en-US" noProof="0" dirty="0" smtClean="0"/>
              <a:t>Products</a:t>
            </a:r>
            <a:r>
              <a:rPr lang="en-US" dirty="0" smtClean="0"/>
              <a:t> </a:t>
            </a:r>
            <a:r>
              <a:rPr lang="en-US" noProof="0" dirty="0" smtClean="0"/>
              <a:t>&amp; Services</a:t>
            </a:r>
          </a:p>
        </p:txBody>
      </p:sp>
      <p:sp>
        <p:nvSpPr>
          <p:cNvPr id="2" name="Title 1"/>
          <p:cNvSpPr>
            <a:spLocks noGrp="1"/>
          </p:cNvSpPr>
          <p:nvPr>
            <p:ph type="title"/>
          </p:nvPr>
        </p:nvSpPr>
        <p:spPr/>
        <p:txBody>
          <a:bodyPr/>
          <a:lstStyle/>
          <a:p>
            <a:r>
              <a:rPr lang="en-US" noProof="0" dirty="0" smtClean="0"/>
              <a:t>Corporate Overview</a:t>
            </a:r>
            <a:endParaRPr lang="en-US" noProof="0" dirty="0"/>
          </a:p>
        </p:txBody>
      </p:sp>
      <p:sp>
        <p:nvSpPr>
          <p:cNvPr id="9" name="Freeform 8"/>
          <p:cNvSpPr/>
          <p:nvPr/>
        </p:nvSpPr>
        <p:spPr>
          <a:xfrm>
            <a:off x="6507791" y="1148089"/>
            <a:ext cx="2228477" cy="576000"/>
          </a:xfrm>
          <a:custGeom>
            <a:avLst/>
            <a:gdLst>
              <a:gd name="connsiteX0" fmla="*/ 0 w 1700681"/>
              <a:gd name="connsiteY0" fmla="*/ 0 h 862784"/>
              <a:gd name="connsiteX1" fmla="*/ 1700681 w 1700681"/>
              <a:gd name="connsiteY1" fmla="*/ 0 h 862784"/>
              <a:gd name="connsiteX2" fmla="*/ 1700681 w 1700681"/>
              <a:gd name="connsiteY2" fmla="*/ 862784 h 862784"/>
              <a:gd name="connsiteX3" fmla="*/ 0 w 1700681"/>
              <a:gd name="connsiteY3" fmla="*/ 862784 h 862784"/>
              <a:gd name="connsiteX4" fmla="*/ 0 w 1700681"/>
              <a:gd name="connsiteY4" fmla="*/ 0 h 862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81" h="862784">
                <a:moveTo>
                  <a:pt x="0" y="0"/>
                </a:moveTo>
                <a:lnTo>
                  <a:pt x="1700681" y="0"/>
                </a:lnTo>
                <a:lnTo>
                  <a:pt x="1700681" y="862784"/>
                </a:lnTo>
                <a:lnTo>
                  <a:pt x="0" y="862784"/>
                </a:lnTo>
                <a:lnTo>
                  <a:pt x="0" y="0"/>
                </a:lnTo>
                <a:close/>
              </a:path>
            </a:pathLst>
          </a:custGeom>
          <a:solidFill>
            <a:schemeClr val="accent6">
              <a:lumMod val="60000"/>
              <a:lumOff val="40000"/>
            </a:schemeClr>
          </a:solidFill>
          <a:effectLst>
            <a:innerShdw blurRad="38100" dist="12700" dir="13500000">
              <a:prstClr val="black">
                <a:alpha val="80000"/>
              </a:prstClr>
            </a:innerShdw>
          </a:effectLst>
        </p:spPr>
        <p:txBody>
          <a:bodyPr vert="horz" lIns="504000" tIns="108000" rIns="36000" bIns="36000" rtlCol="0" anchor="t">
            <a:noAutofit/>
          </a:bodyPr>
          <a:lstStyle/>
          <a:p>
            <a:pPr>
              <a:lnSpc>
                <a:spcPct val="70000"/>
              </a:lnSpc>
              <a:spcBef>
                <a:spcPts val="1600"/>
              </a:spcBef>
              <a:buFont typeface="+mj-lt"/>
              <a:buNone/>
            </a:pPr>
            <a:r>
              <a:rPr lang="en-US" b="1" dirty="0">
                <a:latin typeface="Calibri" panose="020F0502020204030204" pitchFamily="34" charset="0"/>
                <a:ea typeface="Segoe UI" pitchFamily="34" charset="0"/>
                <a:cs typeface="Arial" pitchFamily="34" charset="0"/>
              </a:rPr>
              <a:t>Years </a:t>
            </a:r>
            <a:r>
              <a:rPr lang="en-US" b="1" dirty="0" smtClean="0">
                <a:latin typeface="Calibri" panose="020F0502020204030204" pitchFamily="34" charset="0"/>
                <a:ea typeface="Segoe UI" pitchFamily="34" charset="0"/>
                <a:cs typeface="Arial" pitchFamily="34" charset="0"/>
              </a:rPr>
              <a:t>Broadcast Experience </a:t>
            </a:r>
            <a:endParaRPr lang="en-US" b="1" dirty="0">
              <a:latin typeface="Calibri" panose="020F0502020204030204" pitchFamily="34" charset="0"/>
              <a:ea typeface="Segoe UI" pitchFamily="34" charset="0"/>
              <a:cs typeface="Arial" pitchFamily="34" charset="0"/>
            </a:endParaRPr>
          </a:p>
        </p:txBody>
      </p:sp>
      <p:sp>
        <p:nvSpPr>
          <p:cNvPr id="10" name="Freeform 9"/>
          <p:cNvSpPr/>
          <p:nvPr/>
        </p:nvSpPr>
        <p:spPr>
          <a:xfrm>
            <a:off x="6058463" y="766608"/>
            <a:ext cx="862352" cy="862352"/>
          </a:xfrm>
          <a:custGeom>
            <a:avLst/>
            <a:gdLst>
              <a:gd name="connsiteX0" fmla="*/ 0 w 862352"/>
              <a:gd name="connsiteY0" fmla="*/ 431176 h 862352"/>
              <a:gd name="connsiteX1" fmla="*/ 431176 w 862352"/>
              <a:gd name="connsiteY1" fmla="*/ 0 h 862352"/>
              <a:gd name="connsiteX2" fmla="*/ 862352 w 862352"/>
              <a:gd name="connsiteY2" fmla="*/ 431176 h 862352"/>
              <a:gd name="connsiteX3" fmla="*/ 431176 w 862352"/>
              <a:gd name="connsiteY3" fmla="*/ 862352 h 862352"/>
              <a:gd name="connsiteX4" fmla="*/ 0 w 862352"/>
              <a:gd name="connsiteY4" fmla="*/ 431176 h 862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352" h="862352">
                <a:moveTo>
                  <a:pt x="0" y="431176"/>
                </a:moveTo>
                <a:cubicBezTo>
                  <a:pt x="0" y="193044"/>
                  <a:pt x="193044" y="0"/>
                  <a:pt x="431176" y="0"/>
                </a:cubicBezTo>
                <a:cubicBezTo>
                  <a:pt x="669308" y="0"/>
                  <a:pt x="862352" y="193044"/>
                  <a:pt x="862352" y="431176"/>
                </a:cubicBezTo>
                <a:cubicBezTo>
                  <a:pt x="862352" y="669308"/>
                  <a:pt x="669308" y="862352"/>
                  <a:pt x="431176" y="862352"/>
                </a:cubicBezTo>
                <a:cubicBezTo>
                  <a:pt x="193044" y="862352"/>
                  <a:pt x="0" y="669308"/>
                  <a:pt x="0" y="431176"/>
                </a:cubicBezTo>
                <a:close/>
              </a:path>
            </a:pathLst>
          </a:custGeom>
          <a:solidFill>
            <a:schemeClr val="accent6">
              <a:lumMod val="40000"/>
              <a:lumOff val="60000"/>
            </a:schemeClr>
          </a:solidFill>
          <a:effectLst>
            <a:innerShdw blurRad="38100" dist="12700" dir="13500000">
              <a:prstClr val="black">
                <a:alpha val="80000"/>
              </a:prstClr>
            </a:innerShdw>
          </a:effectLst>
        </p:spPr>
        <p:txBody>
          <a:bodyPr vert="horz" lIns="36000" tIns="108000" rIns="36000" bIns="36000" rtlCol="0" anchor="ctr">
            <a:noAutofit/>
          </a:bodyPr>
          <a:lstStyle/>
          <a:p>
            <a:pPr marL="273050" indent="-273050" algn="ctr">
              <a:lnSpc>
                <a:spcPct val="70000"/>
              </a:lnSpc>
              <a:spcBef>
                <a:spcPts val="1600"/>
              </a:spcBef>
              <a:buFont typeface="+mj-lt"/>
              <a:buNone/>
            </a:pPr>
            <a:r>
              <a:rPr lang="en-US" sz="4000" b="1" i="1" spc="-100" dirty="0" smtClean="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rPr>
              <a:t>22+</a:t>
            </a:r>
            <a:endParaRPr lang="en-US" sz="4000" b="1" i="1" spc="-100" dirty="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endParaRPr>
          </a:p>
        </p:txBody>
      </p:sp>
      <p:sp>
        <p:nvSpPr>
          <p:cNvPr id="12" name="Freeform 11"/>
          <p:cNvSpPr/>
          <p:nvPr/>
        </p:nvSpPr>
        <p:spPr>
          <a:xfrm>
            <a:off x="4288146" y="3647848"/>
            <a:ext cx="2426980" cy="576000"/>
          </a:xfrm>
          <a:custGeom>
            <a:avLst/>
            <a:gdLst>
              <a:gd name="connsiteX0" fmla="*/ 0 w 2169183"/>
              <a:gd name="connsiteY0" fmla="*/ 0 h 853467"/>
              <a:gd name="connsiteX1" fmla="*/ 2169183 w 2169183"/>
              <a:gd name="connsiteY1" fmla="*/ 0 h 853467"/>
              <a:gd name="connsiteX2" fmla="*/ 2169183 w 2169183"/>
              <a:gd name="connsiteY2" fmla="*/ 853467 h 853467"/>
              <a:gd name="connsiteX3" fmla="*/ 0 w 2169183"/>
              <a:gd name="connsiteY3" fmla="*/ 853467 h 853467"/>
              <a:gd name="connsiteX4" fmla="*/ 0 w 2169183"/>
              <a:gd name="connsiteY4" fmla="*/ 0 h 853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183" h="853467">
                <a:moveTo>
                  <a:pt x="0" y="0"/>
                </a:moveTo>
                <a:lnTo>
                  <a:pt x="2169183" y="0"/>
                </a:lnTo>
                <a:lnTo>
                  <a:pt x="2169183" y="853467"/>
                </a:lnTo>
                <a:lnTo>
                  <a:pt x="0" y="853467"/>
                </a:lnTo>
                <a:lnTo>
                  <a:pt x="0" y="0"/>
                </a:lnTo>
                <a:close/>
              </a:path>
            </a:pathLst>
          </a:custGeom>
          <a:solidFill>
            <a:schemeClr val="accent6">
              <a:lumMod val="60000"/>
              <a:lumOff val="40000"/>
            </a:schemeClr>
          </a:solidFill>
          <a:effectLst>
            <a:innerShdw blurRad="38100" dist="12700" dir="13500000">
              <a:prstClr val="black">
                <a:alpha val="80000"/>
              </a:prstClr>
            </a:innerShdw>
          </a:effectLst>
        </p:spPr>
        <p:txBody>
          <a:bodyPr vert="horz" lIns="504000" tIns="108000" rIns="36000" bIns="36000" rtlCol="0" anchor="t">
            <a:noAutofit/>
          </a:bodyPr>
          <a:lstStyle/>
          <a:p>
            <a:pPr>
              <a:lnSpc>
                <a:spcPct val="70000"/>
              </a:lnSpc>
              <a:spcBef>
                <a:spcPts val="1600"/>
              </a:spcBef>
              <a:buFont typeface="+mj-lt"/>
              <a:buNone/>
            </a:pPr>
            <a:r>
              <a:rPr lang="en-US" b="1" dirty="0">
                <a:latin typeface="Calibri" panose="020F0502020204030204" pitchFamily="34" charset="0"/>
                <a:ea typeface="Segoe UI" pitchFamily="34" charset="0"/>
                <a:cs typeface="Arial" pitchFamily="34" charset="0"/>
              </a:rPr>
              <a:t>Years of </a:t>
            </a:r>
            <a:r>
              <a:rPr lang="en-US" b="1" dirty="0" smtClean="0">
                <a:latin typeface="Calibri" panose="020F0502020204030204" pitchFamily="34" charset="0"/>
                <a:ea typeface="Segoe UI" pitchFamily="34" charset="0"/>
                <a:cs typeface="Arial" pitchFamily="34" charset="0"/>
              </a:rPr>
              <a:t>Internet video experience </a:t>
            </a:r>
            <a:endParaRPr lang="en-US" b="1" dirty="0">
              <a:latin typeface="Calibri" panose="020F0502020204030204" pitchFamily="34" charset="0"/>
              <a:ea typeface="Segoe UI" pitchFamily="34" charset="0"/>
              <a:cs typeface="Arial" pitchFamily="34" charset="0"/>
            </a:endParaRPr>
          </a:p>
        </p:txBody>
      </p:sp>
      <p:sp>
        <p:nvSpPr>
          <p:cNvPr id="13" name="Freeform 12"/>
          <p:cNvSpPr/>
          <p:nvPr/>
        </p:nvSpPr>
        <p:spPr>
          <a:xfrm>
            <a:off x="3872229" y="3288483"/>
            <a:ext cx="853040" cy="853040"/>
          </a:xfrm>
          <a:custGeom>
            <a:avLst/>
            <a:gdLst>
              <a:gd name="connsiteX0" fmla="*/ 0 w 853040"/>
              <a:gd name="connsiteY0" fmla="*/ 426520 h 853040"/>
              <a:gd name="connsiteX1" fmla="*/ 426520 w 853040"/>
              <a:gd name="connsiteY1" fmla="*/ 0 h 853040"/>
              <a:gd name="connsiteX2" fmla="*/ 853040 w 853040"/>
              <a:gd name="connsiteY2" fmla="*/ 426520 h 853040"/>
              <a:gd name="connsiteX3" fmla="*/ 426520 w 853040"/>
              <a:gd name="connsiteY3" fmla="*/ 853040 h 853040"/>
              <a:gd name="connsiteX4" fmla="*/ 0 w 853040"/>
              <a:gd name="connsiteY4" fmla="*/ 426520 h 85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040" h="853040">
                <a:moveTo>
                  <a:pt x="0" y="426520"/>
                </a:moveTo>
                <a:cubicBezTo>
                  <a:pt x="0" y="190960"/>
                  <a:pt x="190960" y="0"/>
                  <a:pt x="426520" y="0"/>
                </a:cubicBezTo>
                <a:cubicBezTo>
                  <a:pt x="662080" y="0"/>
                  <a:pt x="853040" y="190960"/>
                  <a:pt x="853040" y="426520"/>
                </a:cubicBezTo>
                <a:cubicBezTo>
                  <a:pt x="853040" y="662080"/>
                  <a:pt x="662080" y="853040"/>
                  <a:pt x="426520" y="853040"/>
                </a:cubicBezTo>
                <a:cubicBezTo>
                  <a:pt x="190960" y="853040"/>
                  <a:pt x="0" y="662080"/>
                  <a:pt x="0" y="426520"/>
                </a:cubicBezTo>
                <a:close/>
              </a:path>
            </a:pathLst>
          </a:custGeom>
          <a:solidFill>
            <a:schemeClr val="accent6">
              <a:lumMod val="40000"/>
              <a:lumOff val="60000"/>
            </a:schemeClr>
          </a:solidFill>
          <a:effectLst>
            <a:innerShdw blurRad="38100" dist="12700" dir="13500000">
              <a:prstClr val="black">
                <a:alpha val="80000"/>
              </a:prstClr>
            </a:innerShdw>
          </a:effectLst>
        </p:spPr>
        <p:txBody>
          <a:bodyPr vert="horz" lIns="0" tIns="108000" rIns="72000" bIns="36000" rtlCol="0" anchor="ctr">
            <a:noAutofit/>
          </a:bodyPr>
          <a:lstStyle/>
          <a:p>
            <a:pPr marL="273050" indent="-273050" algn="ctr">
              <a:lnSpc>
                <a:spcPct val="70000"/>
              </a:lnSpc>
              <a:spcBef>
                <a:spcPts val="1600"/>
              </a:spcBef>
              <a:buFont typeface="+mj-lt"/>
              <a:buNone/>
            </a:pPr>
            <a:r>
              <a:rPr lang="en-US" sz="4000" b="1" i="1" spc="-100" dirty="0" smtClean="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rPr>
              <a:t>15+</a:t>
            </a:r>
            <a:endParaRPr lang="en-US" sz="4000" b="1" i="1" spc="-100" dirty="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endParaRPr>
          </a:p>
        </p:txBody>
      </p:sp>
      <p:sp>
        <p:nvSpPr>
          <p:cNvPr id="15" name="Freeform 14"/>
          <p:cNvSpPr/>
          <p:nvPr/>
        </p:nvSpPr>
        <p:spPr>
          <a:xfrm>
            <a:off x="6028647" y="2044724"/>
            <a:ext cx="1591353" cy="576000"/>
          </a:xfrm>
          <a:custGeom>
            <a:avLst/>
            <a:gdLst>
              <a:gd name="connsiteX0" fmla="*/ 0 w 1293171"/>
              <a:gd name="connsiteY0" fmla="*/ 0 h 862545"/>
              <a:gd name="connsiteX1" fmla="*/ 1293171 w 1293171"/>
              <a:gd name="connsiteY1" fmla="*/ 0 h 862545"/>
              <a:gd name="connsiteX2" fmla="*/ 1293171 w 1293171"/>
              <a:gd name="connsiteY2" fmla="*/ 862545 h 862545"/>
              <a:gd name="connsiteX3" fmla="*/ 0 w 1293171"/>
              <a:gd name="connsiteY3" fmla="*/ 862545 h 862545"/>
              <a:gd name="connsiteX4" fmla="*/ 0 w 1293171"/>
              <a:gd name="connsiteY4" fmla="*/ 0 h 86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171" h="862545">
                <a:moveTo>
                  <a:pt x="0" y="0"/>
                </a:moveTo>
                <a:lnTo>
                  <a:pt x="1293171" y="0"/>
                </a:lnTo>
                <a:lnTo>
                  <a:pt x="1293171" y="862545"/>
                </a:lnTo>
                <a:lnTo>
                  <a:pt x="0" y="862545"/>
                </a:lnTo>
                <a:lnTo>
                  <a:pt x="0" y="0"/>
                </a:lnTo>
                <a:close/>
              </a:path>
            </a:pathLst>
          </a:custGeom>
          <a:solidFill>
            <a:schemeClr val="accent6">
              <a:lumMod val="60000"/>
              <a:lumOff val="40000"/>
            </a:schemeClr>
          </a:solidFill>
          <a:effectLst>
            <a:innerShdw blurRad="38100" dist="12700" dir="13500000">
              <a:prstClr val="black">
                <a:alpha val="80000"/>
              </a:prstClr>
            </a:innerShdw>
          </a:effectLst>
        </p:spPr>
        <p:txBody>
          <a:bodyPr vert="horz" lIns="504000" tIns="108000" rIns="36000" bIns="36000" rtlCol="0" anchor="t">
            <a:noAutofit/>
          </a:bodyPr>
          <a:lstStyle/>
          <a:p>
            <a:pPr>
              <a:lnSpc>
                <a:spcPct val="70000"/>
              </a:lnSpc>
              <a:spcBef>
                <a:spcPts val="1600"/>
              </a:spcBef>
              <a:buFont typeface="+mj-lt"/>
              <a:buNone/>
            </a:pPr>
            <a:r>
              <a:rPr lang="en-US" b="1" dirty="0" smtClean="0">
                <a:latin typeface="Calibri" panose="020F0502020204030204" pitchFamily="34" charset="0"/>
                <a:ea typeface="Segoe UI" pitchFamily="34" charset="0"/>
                <a:cs typeface="Arial" pitchFamily="34" charset="0"/>
              </a:rPr>
              <a:t>Global</a:t>
            </a:r>
            <a:br>
              <a:rPr lang="en-US" b="1" dirty="0" smtClean="0">
                <a:latin typeface="Calibri" panose="020F0502020204030204" pitchFamily="34" charset="0"/>
                <a:ea typeface="Segoe UI" pitchFamily="34" charset="0"/>
                <a:cs typeface="Arial" pitchFamily="34" charset="0"/>
              </a:rPr>
            </a:br>
            <a:r>
              <a:rPr lang="en-US" b="1" dirty="0" smtClean="0">
                <a:latin typeface="Calibri" panose="020F0502020204030204" pitchFamily="34" charset="0"/>
                <a:ea typeface="Segoe UI" pitchFamily="34" charset="0"/>
                <a:cs typeface="Arial" pitchFamily="34" charset="0"/>
              </a:rPr>
              <a:t>Offices</a:t>
            </a:r>
            <a:endParaRPr lang="en-US" b="1" dirty="0">
              <a:latin typeface="Calibri" panose="020F0502020204030204" pitchFamily="34" charset="0"/>
              <a:ea typeface="Segoe UI" pitchFamily="34" charset="0"/>
              <a:cs typeface="Arial" pitchFamily="34" charset="0"/>
            </a:endParaRPr>
          </a:p>
        </p:txBody>
      </p:sp>
      <p:sp>
        <p:nvSpPr>
          <p:cNvPr id="16" name="Freeform 15"/>
          <p:cNvSpPr/>
          <p:nvPr/>
        </p:nvSpPr>
        <p:spPr>
          <a:xfrm>
            <a:off x="5615860" y="1663585"/>
            <a:ext cx="862114" cy="862114"/>
          </a:xfrm>
          <a:custGeom>
            <a:avLst/>
            <a:gdLst>
              <a:gd name="connsiteX0" fmla="*/ 0 w 862114"/>
              <a:gd name="connsiteY0" fmla="*/ 431057 h 862114"/>
              <a:gd name="connsiteX1" fmla="*/ 431057 w 862114"/>
              <a:gd name="connsiteY1" fmla="*/ 0 h 862114"/>
              <a:gd name="connsiteX2" fmla="*/ 862114 w 862114"/>
              <a:gd name="connsiteY2" fmla="*/ 431057 h 862114"/>
              <a:gd name="connsiteX3" fmla="*/ 431057 w 862114"/>
              <a:gd name="connsiteY3" fmla="*/ 862114 h 862114"/>
              <a:gd name="connsiteX4" fmla="*/ 0 w 862114"/>
              <a:gd name="connsiteY4" fmla="*/ 431057 h 86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14" h="862114">
                <a:moveTo>
                  <a:pt x="0" y="431057"/>
                </a:moveTo>
                <a:cubicBezTo>
                  <a:pt x="0" y="192991"/>
                  <a:pt x="192991" y="0"/>
                  <a:pt x="431057" y="0"/>
                </a:cubicBezTo>
                <a:cubicBezTo>
                  <a:pt x="669123" y="0"/>
                  <a:pt x="862114" y="192991"/>
                  <a:pt x="862114" y="431057"/>
                </a:cubicBezTo>
                <a:cubicBezTo>
                  <a:pt x="862114" y="669123"/>
                  <a:pt x="669123" y="862114"/>
                  <a:pt x="431057" y="862114"/>
                </a:cubicBezTo>
                <a:cubicBezTo>
                  <a:pt x="192991" y="862114"/>
                  <a:pt x="0" y="669123"/>
                  <a:pt x="0" y="431057"/>
                </a:cubicBezTo>
                <a:close/>
              </a:path>
            </a:pathLst>
          </a:custGeom>
          <a:solidFill>
            <a:schemeClr val="accent6">
              <a:lumMod val="40000"/>
              <a:lumOff val="60000"/>
            </a:schemeClr>
          </a:solidFill>
          <a:effectLst>
            <a:innerShdw blurRad="38100" dist="12700" dir="13500000">
              <a:prstClr val="black">
                <a:alpha val="80000"/>
              </a:prstClr>
            </a:innerShdw>
          </a:effectLst>
        </p:spPr>
        <p:txBody>
          <a:bodyPr vert="horz" lIns="36000" tIns="108000" rIns="72000" bIns="36000" rtlCol="0" anchor="ctr">
            <a:noAutofit/>
          </a:bodyPr>
          <a:lstStyle/>
          <a:p>
            <a:pPr marL="273050" indent="-273050" algn="ctr">
              <a:lnSpc>
                <a:spcPct val="70000"/>
              </a:lnSpc>
              <a:spcBef>
                <a:spcPts val="1600"/>
              </a:spcBef>
              <a:buFont typeface="+mj-lt"/>
              <a:buNone/>
            </a:pPr>
            <a:r>
              <a:rPr lang="en-US" sz="4000" b="1" i="1" spc="-100" dirty="0" smtClean="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rPr>
              <a:t>11</a:t>
            </a:r>
            <a:endParaRPr lang="en-US" sz="4000" b="1" i="1" spc="-100" dirty="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endParaRPr>
          </a:p>
        </p:txBody>
      </p:sp>
      <p:sp>
        <p:nvSpPr>
          <p:cNvPr id="18" name="Freeform 17"/>
          <p:cNvSpPr/>
          <p:nvPr/>
        </p:nvSpPr>
        <p:spPr>
          <a:xfrm>
            <a:off x="5306924" y="2881637"/>
            <a:ext cx="2167071" cy="576000"/>
          </a:xfrm>
          <a:custGeom>
            <a:avLst/>
            <a:gdLst>
              <a:gd name="connsiteX0" fmla="*/ 0 w 1283177"/>
              <a:gd name="connsiteY0" fmla="*/ 0 h 855879"/>
              <a:gd name="connsiteX1" fmla="*/ 1283177 w 1283177"/>
              <a:gd name="connsiteY1" fmla="*/ 0 h 855879"/>
              <a:gd name="connsiteX2" fmla="*/ 1283177 w 1283177"/>
              <a:gd name="connsiteY2" fmla="*/ 855879 h 855879"/>
              <a:gd name="connsiteX3" fmla="*/ 0 w 1283177"/>
              <a:gd name="connsiteY3" fmla="*/ 855879 h 855879"/>
              <a:gd name="connsiteX4" fmla="*/ 0 w 1283177"/>
              <a:gd name="connsiteY4" fmla="*/ 0 h 85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77" h="855879">
                <a:moveTo>
                  <a:pt x="0" y="0"/>
                </a:moveTo>
                <a:lnTo>
                  <a:pt x="1283177" y="0"/>
                </a:lnTo>
                <a:lnTo>
                  <a:pt x="1283177" y="855879"/>
                </a:lnTo>
                <a:lnTo>
                  <a:pt x="0" y="855879"/>
                </a:lnTo>
                <a:lnTo>
                  <a:pt x="0" y="0"/>
                </a:lnTo>
                <a:close/>
              </a:path>
            </a:pathLst>
          </a:custGeom>
          <a:solidFill>
            <a:schemeClr val="accent6">
              <a:lumMod val="60000"/>
              <a:lumOff val="40000"/>
            </a:schemeClr>
          </a:solidFill>
          <a:effectLst>
            <a:innerShdw blurRad="38100" dist="12700" dir="13500000">
              <a:prstClr val="black">
                <a:alpha val="80000"/>
              </a:prstClr>
            </a:innerShdw>
          </a:effectLst>
        </p:spPr>
        <p:txBody>
          <a:bodyPr vert="horz" lIns="612000" tIns="108000" rIns="36000" bIns="36000" rtlCol="0" anchor="t">
            <a:noAutofit/>
          </a:bodyPr>
          <a:lstStyle/>
          <a:p>
            <a:pPr>
              <a:lnSpc>
                <a:spcPct val="70000"/>
              </a:lnSpc>
              <a:spcBef>
                <a:spcPts val="1600"/>
              </a:spcBef>
              <a:buFont typeface="+mj-lt"/>
              <a:buNone/>
            </a:pPr>
            <a:r>
              <a:rPr lang="en-US" b="1" dirty="0">
                <a:latin typeface="Calibri" panose="020F0502020204030204" pitchFamily="34" charset="0"/>
                <a:ea typeface="Segoe UI" pitchFamily="34" charset="0"/>
                <a:cs typeface="Arial" pitchFamily="34" charset="0"/>
              </a:rPr>
              <a:t>Million </a:t>
            </a:r>
            <a:r>
              <a:rPr lang="en-US" b="1" dirty="0" smtClean="0">
                <a:latin typeface="Calibri" panose="020F0502020204030204" pitchFamily="34" charset="0"/>
                <a:ea typeface="Segoe UI" pitchFamily="34" charset="0"/>
                <a:cs typeface="Arial" pitchFamily="34" charset="0"/>
              </a:rPr>
              <a:t>USD</a:t>
            </a:r>
            <a:br>
              <a:rPr lang="en-US" b="1" dirty="0" smtClean="0">
                <a:latin typeface="Calibri" panose="020F0502020204030204" pitchFamily="34" charset="0"/>
                <a:ea typeface="Segoe UI" pitchFamily="34" charset="0"/>
                <a:cs typeface="Arial" pitchFamily="34" charset="0"/>
              </a:rPr>
            </a:br>
            <a:r>
              <a:rPr lang="en-US" b="1" dirty="0" smtClean="0">
                <a:latin typeface="Calibri" panose="020F0502020204030204" pitchFamily="34" charset="0"/>
                <a:ea typeface="Segoe UI" pitchFamily="34" charset="0"/>
                <a:cs typeface="Arial" pitchFamily="34" charset="0"/>
              </a:rPr>
              <a:t>‘13 </a:t>
            </a:r>
            <a:r>
              <a:rPr lang="en-US" b="1" dirty="0">
                <a:latin typeface="Calibri" panose="020F0502020204030204" pitchFamily="34" charset="0"/>
                <a:ea typeface="Segoe UI" pitchFamily="34" charset="0"/>
                <a:cs typeface="Arial" pitchFamily="34" charset="0"/>
              </a:rPr>
              <a:t>Revenue</a:t>
            </a:r>
          </a:p>
        </p:txBody>
      </p:sp>
      <p:sp>
        <p:nvSpPr>
          <p:cNvPr id="19" name="Freeform 18"/>
          <p:cNvSpPr/>
          <p:nvPr/>
        </p:nvSpPr>
        <p:spPr>
          <a:xfrm>
            <a:off x="4855525" y="2478191"/>
            <a:ext cx="972689" cy="893816"/>
          </a:xfrm>
          <a:custGeom>
            <a:avLst/>
            <a:gdLst>
              <a:gd name="connsiteX0" fmla="*/ 0 w 855451"/>
              <a:gd name="connsiteY0" fmla="*/ 427726 h 855451"/>
              <a:gd name="connsiteX1" fmla="*/ 427726 w 855451"/>
              <a:gd name="connsiteY1" fmla="*/ 0 h 855451"/>
              <a:gd name="connsiteX2" fmla="*/ 855452 w 855451"/>
              <a:gd name="connsiteY2" fmla="*/ 427726 h 855451"/>
              <a:gd name="connsiteX3" fmla="*/ 427726 w 855451"/>
              <a:gd name="connsiteY3" fmla="*/ 855452 h 855451"/>
              <a:gd name="connsiteX4" fmla="*/ 0 w 855451"/>
              <a:gd name="connsiteY4" fmla="*/ 427726 h 855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451" h="855451">
                <a:moveTo>
                  <a:pt x="0" y="427726"/>
                </a:moveTo>
                <a:cubicBezTo>
                  <a:pt x="0" y="191499"/>
                  <a:pt x="191499" y="0"/>
                  <a:pt x="427726" y="0"/>
                </a:cubicBezTo>
                <a:cubicBezTo>
                  <a:pt x="663953" y="0"/>
                  <a:pt x="855452" y="191499"/>
                  <a:pt x="855452" y="427726"/>
                </a:cubicBezTo>
                <a:cubicBezTo>
                  <a:pt x="855452" y="663953"/>
                  <a:pt x="663953" y="855452"/>
                  <a:pt x="427726" y="855452"/>
                </a:cubicBezTo>
                <a:cubicBezTo>
                  <a:pt x="191499" y="855452"/>
                  <a:pt x="0" y="663953"/>
                  <a:pt x="0" y="427726"/>
                </a:cubicBezTo>
                <a:close/>
              </a:path>
            </a:pathLst>
          </a:custGeom>
          <a:solidFill>
            <a:schemeClr val="accent6">
              <a:lumMod val="40000"/>
              <a:lumOff val="60000"/>
            </a:schemeClr>
          </a:solidFill>
          <a:effectLst>
            <a:innerShdw blurRad="38100" dist="12700" dir="13500000">
              <a:prstClr val="black">
                <a:alpha val="80000"/>
              </a:prstClr>
            </a:innerShdw>
          </a:effectLst>
        </p:spPr>
        <p:txBody>
          <a:bodyPr vert="horz" lIns="36000" tIns="108000" rIns="36000" bIns="36000" rtlCol="0" anchor="ctr">
            <a:noAutofit/>
          </a:bodyPr>
          <a:lstStyle/>
          <a:p>
            <a:pPr marL="273050" indent="-273050" algn="ctr">
              <a:lnSpc>
                <a:spcPct val="70000"/>
              </a:lnSpc>
              <a:spcBef>
                <a:spcPts val="1600"/>
              </a:spcBef>
              <a:buFont typeface="+mj-lt"/>
              <a:buNone/>
            </a:pPr>
            <a:r>
              <a:rPr lang="en-US" sz="4000" b="1" i="1" spc="-100" dirty="0" smtClean="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rPr>
              <a:t>6.4</a:t>
            </a:r>
            <a:endParaRPr lang="en-US" sz="4000" b="1" i="1" spc="-100" dirty="0">
              <a:solidFill>
                <a:schemeClr val="bg1"/>
              </a:solidFill>
              <a:effectLst>
                <a:innerShdw blurRad="63500" dist="50800" dir="13500000">
                  <a:prstClr val="black">
                    <a:alpha val="50000"/>
                  </a:prstClr>
                </a:innerShdw>
              </a:effectLst>
              <a:latin typeface="Calibri" panose="020F0502020204030204" pitchFamily="34" charset="0"/>
              <a:ea typeface="Segoe UI" pitchFamily="34" charset="0"/>
              <a:cs typeface="Arial" pitchFamily="34" charset="0"/>
            </a:endParaRPr>
          </a:p>
        </p:txBody>
      </p:sp>
      <p:sp>
        <p:nvSpPr>
          <p:cNvPr id="17" name="Rectangle 16"/>
          <p:cNvSpPr/>
          <p:nvPr/>
        </p:nvSpPr>
        <p:spPr>
          <a:xfrm>
            <a:off x="2217129" y="4690431"/>
            <a:ext cx="5009744" cy="387798"/>
          </a:xfrm>
          <a:prstGeom prst="rect">
            <a:avLst/>
          </a:prstGeom>
        </p:spPr>
        <p:txBody>
          <a:bodyPr wrap="square">
            <a:spAutoFit/>
          </a:bodyPr>
          <a:lstStyle/>
          <a:p>
            <a:pPr>
              <a:lnSpc>
                <a:spcPct val="80000"/>
              </a:lnSpc>
            </a:pPr>
            <a:r>
              <a:rPr lang="en-US" sz="1200" dirty="0">
                <a:solidFill>
                  <a:schemeClr val="bg1">
                    <a:lumMod val="95000"/>
                  </a:schemeClr>
                </a:solidFill>
                <a:latin typeface="Calibri" panose="020F0502020204030204" pitchFamily="34" charset="0"/>
              </a:rPr>
              <a:t>OTT = Over the top content. </a:t>
            </a:r>
            <a:r>
              <a:rPr lang="en-US" sz="1200" dirty="0" smtClean="0">
                <a:solidFill>
                  <a:schemeClr val="bg1">
                    <a:lumMod val="95000"/>
                  </a:schemeClr>
                </a:solidFill>
                <a:latin typeface="Calibri" panose="020F0502020204030204" pitchFamily="34" charset="0"/>
              </a:rPr>
              <a:t>These are services </a:t>
            </a:r>
            <a:r>
              <a:rPr lang="en-US" sz="1200" dirty="0">
                <a:solidFill>
                  <a:schemeClr val="bg1">
                    <a:lumMod val="95000"/>
                  </a:schemeClr>
                </a:solidFill>
                <a:latin typeface="Calibri" panose="020F0502020204030204" pitchFamily="34" charset="0"/>
              </a:rPr>
              <a:t>that use an internet connected device to an existing ISP service to </a:t>
            </a:r>
            <a:r>
              <a:rPr lang="en-US" sz="1200" dirty="0" smtClean="0">
                <a:solidFill>
                  <a:schemeClr val="bg1">
                    <a:lumMod val="95000"/>
                  </a:schemeClr>
                </a:solidFill>
                <a:latin typeface="Calibri" panose="020F0502020204030204" pitchFamily="34" charset="0"/>
              </a:rPr>
              <a:t>deliver content</a:t>
            </a:r>
            <a:endParaRPr lang="en-US" sz="1200" dirty="0">
              <a:solidFill>
                <a:schemeClr val="bg1">
                  <a:lumMod val="95000"/>
                </a:schemeClr>
              </a:solidFill>
              <a:latin typeface="Calibri" panose="020F0502020204030204" pitchFamily="34" charset="0"/>
            </a:endParaRPr>
          </a:p>
        </p:txBody>
      </p:sp>
    </p:spTree>
    <p:extLst>
      <p:ext uri="{BB962C8B-B14F-4D97-AF65-F5344CB8AC3E}">
        <p14:creationId xmlns:p14="http://schemas.microsoft.com/office/powerpoint/2010/main" val="3091715374"/>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5" grpId="0" animBg="1"/>
      <p:bldP spid="16"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57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600" dirty="0"/>
              <a:t>Visual Unity bridges the gap between linear broadcast, IT and IPTV to help clients reach and engage audiences on any screen. Since 1991, the team has been designing and delivering turnkey broadcast and complex multiscreen solutions worldwide – from HD outside Broadcast (OB) vehicles and major playout facilities to live internet streaming and Video on Demand services</a:t>
            </a:r>
            <a:r>
              <a:rPr lang="en-US" sz="1600" dirty="0" smtClean="0"/>
              <a:t>. Visual </a:t>
            </a:r>
            <a:r>
              <a:rPr lang="en-US" sz="1600" dirty="0"/>
              <a:t>Unity’s award-winning vuMedia</a:t>
            </a:r>
            <a:r>
              <a:rPr lang="en-US" sz="1600" baseline="30000" dirty="0"/>
              <a:t>TM</a:t>
            </a:r>
            <a:r>
              <a:rPr lang="en-US" sz="1600" dirty="0"/>
              <a:t> platform helps broadcasters and content owners control how their brand and assets are managed and monetized in the multiscreen environment. Highly scalable and flexible, vuMedia</a:t>
            </a:r>
            <a:r>
              <a:rPr lang="en-US" sz="1600" baseline="30000" dirty="0"/>
              <a:t>TM</a:t>
            </a:r>
            <a:r>
              <a:rPr lang="en-US" sz="1600" dirty="0"/>
              <a:t> delivers a cutting-edge live viewing experience on the web or any mobile or connected device – all of which can be deployed into existing workflows and business processes</a:t>
            </a:r>
            <a:r>
              <a:rPr lang="en-US" sz="1600" dirty="0" smtClean="0"/>
              <a:t>.</a:t>
            </a:r>
            <a:endParaRPr lang="en-US" sz="1600" dirty="0"/>
          </a:p>
        </p:txBody>
      </p:sp>
      <p:sp>
        <p:nvSpPr>
          <p:cNvPr id="2" name="Content Placeholder 1"/>
          <p:cNvSpPr>
            <a:spLocks noGrp="1"/>
          </p:cNvSpPr>
          <p:nvPr>
            <p:ph idx="10"/>
          </p:nvPr>
        </p:nvSpPr>
        <p:spPr/>
        <p:txBody>
          <a:bodyPr/>
          <a:lstStyle/>
          <a:p>
            <a:r>
              <a:rPr lang="en-US" sz="1600" dirty="0"/>
              <a:t>Visual Unity is </a:t>
            </a:r>
            <a:r>
              <a:rPr lang="en-US" sz="1600" dirty="0" smtClean="0"/>
              <a:t>an OTT Platform and Multiscreen Service Provider, enabling </a:t>
            </a:r>
            <a:r>
              <a:rPr lang="en-US" sz="1600" dirty="0"/>
              <a:t>global clients to deliver premium quality video content</a:t>
            </a:r>
            <a:r>
              <a:rPr lang="en-US" sz="1600" dirty="0" smtClean="0"/>
              <a:t>. Our </a:t>
            </a:r>
            <a:r>
              <a:rPr lang="en-US" sz="1600" dirty="0"/>
              <a:t>clients can measure, analyze and optimize their libraries over time and achieve optimal business success</a:t>
            </a:r>
            <a:r>
              <a:rPr lang="en-US" sz="1600" dirty="0" smtClean="0"/>
              <a:t>. Our vuMedia™ platform inspire clients </a:t>
            </a:r>
            <a:r>
              <a:rPr lang="en-US" sz="1600" dirty="0"/>
              <a:t>to deploy their </a:t>
            </a:r>
            <a:r>
              <a:rPr lang="en-US" sz="1600" dirty="0" smtClean="0"/>
              <a:t>content </a:t>
            </a:r>
            <a:r>
              <a:rPr lang="en-US" sz="1600" dirty="0"/>
              <a:t>across multiple devices, screens, and </a:t>
            </a:r>
            <a:r>
              <a:rPr lang="en-US" sz="1600" dirty="0" smtClean="0"/>
              <a:t>platforms. Visual </a:t>
            </a:r>
            <a:r>
              <a:rPr lang="en-US" sz="1600" dirty="0"/>
              <a:t>Unity helps clients manage, deliver and monetize their digital </a:t>
            </a:r>
            <a:r>
              <a:rPr lang="en-US" sz="1600" dirty="0" smtClean="0"/>
              <a:t>assets.</a:t>
            </a:r>
          </a:p>
          <a:p>
            <a:pPr fontAlgn="base"/>
            <a:r>
              <a:rPr lang="en-US" sz="1600" u="sng" dirty="0" smtClean="0"/>
              <a:t>www.visualunity.com</a:t>
            </a:r>
            <a:r>
              <a:rPr lang="en-US" sz="1600" dirty="0"/>
              <a:t/>
            </a:r>
            <a:br>
              <a:rPr lang="en-US" sz="1600" dirty="0"/>
            </a:br>
            <a:r>
              <a:rPr lang="en-US" sz="1600" dirty="0" smtClean="0"/>
              <a:t>Na Hrebenech </a:t>
            </a:r>
            <a:r>
              <a:rPr lang="en-US" sz="1600" dirty="0"/>
              <a:t>II 1718/8, Prague 4, 147 00, Czech Republic</a:t>
            </a:r>
            <a:br>
              <a:rPr lang="en-US" sz="1600" dirty="0"/>
            </a:br>
            <a:r>
              <a:rPr lang="en-US" sz="1600" dirty="0" smtClean="0"/>
              <a:t>Tel: </a:t>
            </a:r>
            <a:r>
              <a:rPr lang="en-US" sz="1600" dirty="0"/>
              <a:t>+420 271 742 </a:t>
            </a:r>
            <a:r>
              <a:rPr lang="en-US" sz="1600" dirty="0" smtClean="0"/>
              <a:t>111</a:t>
            </a:r>
            <a:br>
              <a:rPr lang="en-US" sz="1600" dirty="0" smtClean="0"/>
            </a:br>
            <a:r>
              <a:rPr lang="en-US" sz="1600" dirty="0" smtClean="0"/>
              <a:t>Fax: </a:t>
            </a:r>
            <a:r>
              <a:rPr lang="en-US" sz="1600" dirty="0"/>
              <a:t>+420 271 742 112</a:t>
            </a:r>
            <a:br>
              <a:rPr lang="en-US" sz="1600" dirty="0"/>
            </a:br>
            <a:r>
              <a:rPr lang="en-US" sz="1600" u="sng" dirty="0" smtClean="0"/>
              <a:t>info@visualunity.com</a:t>
            </a:r>
            <a:endParaRPr lang="en-US" sz="1600" dirty="0"/>
          </a:p>
        </p:txBody>
      </p:sp>
      <p:sp>
        <p:nvSpPr>
          <p:cNvPr id="4" name="Title 3"/>
          <p:cNvSpPr>
            <a:spLocks noGrp="1"/>
          </p:cNvSpPr>
          <p:nvPr>
            <p:ph type="title"/>
          </p:nvPr>
        </p:nvSpPr>
        <p:spPr/>
        <p:txBody>
          <a:bodyPr/>
          <a:lstStyle/>
          <a:p>
            <a:r>
              <a:rPr lang="en-US" dirty="0" smtClean="0"/>
              <a:t>Who is Visual Unity?</a:t>
            </a:r>
            <a:endParaRPr lang="en-US" dirty="0"/>
          </a:p>
        </p:txBody>
      </p:sp>
    </p:spTree>
    <p:extLst>
      <p:ext uri="{BB962C8B-B14F-4D97-AF65-F5344CB8AC3E}">
        <p14:creationId xmlns:p14="http://schemas.microsoft.com/office/powerpoint/2010/main" val="3807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60000"/>
                    <a:lumOff val="40000"/>
                  </a:schemeClr>
                </a:solidFill>
              </a:rPr>
              <a:t>Visual Unity Global Corporate </a:t>
            </a:r>
            <a:r>
              <a:rPr lang="en-US" dirty="0" smtClean="0">
                <a:solidFill>
                  <a:schemeClr val="accent6">
                    <a:lumMod val="60000"/>
                    <a:lumOff val="40000"/>
                  </a:schemeClr>
                </a:solidFill>
              </a:rPr>
              <a:t>Overview</a:t>
            </a:r>
            <a:br>
              <a:rPr lang="en-US" dirty="0" smtClean="0">
                <a:solidFill>
                  <a:schemeClr val="accent6">
                    <a:lumMod val="60000"/>
                    <a:lumOff val="40000"/>
                  </a:schemeClr>
                </a:solidFill>
              </a:rPr>
            </a:br>
            <a:r>
              <a:rPr lang="en-US" dirty="0">
                <a:solidFill>
                  <a:schemeClr val="accent6">
                    <a:lumMod val="60000"/>
                    <a:lumOff val="40000"/>
                  </a:schemeClr>
                </a:solidFill>
              </a:rPr>
              <a:t/>
            </a:r>
            <a:br>
              <a:rPr lang="en-US" dirty="0">
                <a:solidFill>
                  <a:schemeClr val="accent6">
                    <a:lumMod val="60000"/>
                    <a:lumOff val="40000"/>
                  </a:schemeClr>
                </a:solidFill>
              </a:rPr>
            </a:br>
            <a:r>
              <a:rPr lang="en-US" dirty="0" smtClean="0"/>
              <a:t>Download </a:t>
            </a:r>
            <a:r>
              <a:rPr lang="en-US" dirty="0" smtClean="0"/>
              <a:t>the </a:t>
            </a:r>
            <a:r>
              <a:rPr lang="en-US" dirty="0" smtClean="0"/>
              <a:t>Recorded Video Presentation or the </a:t>
            </a:r>
            <a:r>
              <a:rPr lang="en-US" dirty="0" smtClean="0"/>
              <a:t>Native PowerPoint Slides, here:</a:t>
            </a:r>
            <a:br>
              <a:rPr lang="en-US" dirty="0" smtClean="0"/>
            </a:br>
            <a:r>
              <a:rPr lang="en-US" dirty="0" smtClean="0"/>
              <a:t/>
            </a:r>
            <a:br>
              <a:rPr lang="en-US" dirty="0" smtClean="0"/>
            </a:br>
            <a:r>
              <a:rPr lang="en-US" dirty="0" smtClean="0"/>
              <a:t>• </a:t>
            </a:r>
            <a:r>
              <a:rPr lang="en-US" dirty="0" smtClean="0">
                <a:hlinkClick r:id="rId3"/>
              </a:rPr>
              <a:t>http</a:t>
            </a:r>
            <a:r>
              <a:rPr lang="en-US" dirty="0">
                <a:hlinkClick r:id="rId3"/>
              </a:rPr>
              <a:t>://dusil.com</a:t>
            </a:r>
            <a:r>
              <a:rPr lang="en-US" dirty="0" smtClean="0">
                <a:hlinkClick r:id="rId3"/>
              </a:rPr>
              <a:t>/</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38460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90" t="33822" r="990" b="380"/>
          <a:stretch/>
        </p:blipFill>
        <p:spPr>
          <a:xfrm flipH="1">
            <a:off x="0" y="0"/>
            <a:ext cx="5294026" cy="3105150"/>
          </a:xfrm>
          <a:prstGeom prst="rect">
            <a:avLst/>
          </a:prstGeom>
        </p:spPr>
      </p:pic>
      <p:sp>
        <p:nvSpPr>
          <p:cNvPr id="4" name="Rectangle 3"/>
          <p:cNvSpPr/>
          <p:nvPr/>
        </p:nvSpPr>
        <p:spPr>
          <a:xfrm>
            <a:off x="1654247" y="3461347"/>
            <a:ext cx="5971054" cy="924377"/>
          </a:xfrm>
          <a:prstGeom prst="rect">
            <a:avLst/>
          </a:prstGeom>
        </p:spPr>
        <p:txBody>
          <a:bodyPr vert="horz" lIns="36000" tIns="45720" rIns="91440" bIns="45720" rtlCol="0" anchor="t">
            <a:noAutofit/>
          </a:bodyPr>
          <a:lstStyle/>
          <a:p>
            <a:pPr algn="ctr">
              <a:lnSpc>
                <a:spcPct val="80000"/>
              </a:lnSpc>
              <a:spcBef>
                <a:spcPct val="0"/>
              </a:spcBef>
            </a:pPr>
            <a:r>
              <a:rPr lang="en-US" sz="3600" b="1" spc="-200" dirty="0" smtClean="0">
                <a:solidFill>
                  <a:schemeClr val="accent6">
                    <a:lumMod val="75000"/>
                  </a:schemeClr>
                </a:solidFill>
                <a:effectLst>
                  <a:reflection blurRad="12700" stA="20000" endPos="30000" dist="25400" dir="5400000" sy="-100000" algn="bl" rotWithShape="0"/>
                </a:effectLst>
                <a:latin typeface="Calibri" panose="020F0502020204030204" pitchFamily="34" charset="0"/>
                <a:ea typeface="Segoe UI" pitchFamily="34" charset="0"/>
                <a:cs typeface="Arial" pitchFamily="34" charset="0"/>
              </a:rPr>
              <a:t>End-to-end OTT Platform</a:t>
            </a:r>
            <a:br>
              <a:rPr lang="en-US" sz="3600" b="1" spc="-200" dirty="0" smtClean="0">
                <a:solidFill>
                  <a:schemeClr val="accent6">
                    <a:lumMod val="75000"/>
                  </a:schemeClr>
                </a:solidFill>
                <a:effectLst>
                  <a:reflection blurRad="12700" stA="20000" endPos="30000" dist="25400" dir="5400000" sy="-100000" algn="bl" rotWithShape="0"/>
                </a:effectLst>
                <a:latin typeface="Calibri" panose="020F0502020204030204" pitchFamily="34" charset="0"/>
                <a:ea typeface="Segoe UI" pitchFamily="34" charset="0"/>
                <a:cs typeface="Arial" pitchFamily="34" charset="0"/>
              </a:rPr>
            </a:br>
            <a:r>
              <a:rPr lang="en-US" sz="3600" b="1" spc="-200" dirty="0" smtClean="0">
                <a:solidFill>
                  <a:schemeClr val="accent6">
                    <a:lumMod val="75000"/>
                  </a:schemeClr>
                </a:solidFill>
                <a:effectLst>
                  <a:reflection blurRad="12700" stA="20000" endPos="30000" dist="25400" dir="5400000" sy="-100000" algn="bl" rotWithShape="0"/>
                </a:effectLst>
                <a:latin typeface="Calibri" panose="020F0502020204030204" pitchFamily="34" charset="0"/>
                <a:ea typeface="Segoe UI" pitchFamily="34" charset="0"/>
                <a:cs typeface="Arial" pitchFamily="34" charset="0"/>
              </a:rPr>
              <a:t>&amp; Multiscreen Solution </a:t>
            </a:r>
            <a:r>
              <a:rPr lang="en-US" sz="3600" b="1" spc="-200" dirty="0">
                <a:solidFill>
                  <a:schemeClr val="accent6">
                    <a:lumMod val="75000"/>
                  </a:schemeClr>
                </a:solidFill>
                <a:effectLst>
                  <a:reflection blurRad="12700" stA="20000" endPos="30000" dist="25400" dir="5400000" sy="-100000" algn="bl" rotWithShape="0"/>
                </a:effectLst>
                <a:latin typeface="Calibri" panose="020F0502020204030204" pitchFamily="34" charset="0"/>
                <a:ea typeface="Segoe UI" pitchFamily="34" charset="0"/>
                <a:cs typeface="Arial" pitchFamily="34" charset="0"/>
              </a:rPr>
              <a:t>Provider</a:t>
            </a:r>
          </a:p>
        </p:txBody>
      </p:sp>
      <p:sp>
        <p:nvSpPr>
          <p:cNvPr id="7" name="Rectangle 6"/>
          <p:cNvSpPr/>
          <p:nvPr/>
        </p:nvSpPr>
        <p:spPr>
          <a:xfrm>
            <a:off x="5467349" y="119998"/>
            <a:ext cx="3495675" cy="1336071"/>
          </a:xfrm>
          <a:prstGeom prst="rect">
            <a:avLst/>
          </a:prstGeom>
        </p:spPr>
        <p:txBody>
          <a:bodyPr wrap="square">
            <a:spAutoFit/>
          </a:bodyPr>
          <a:lstStyle/>
          <a:p>
            <a:pPr marL="361950" lvl="1" indent="-361950">
              <a:lnSpc>
                <a:spcPct val="80000"/>
              </a:lnSpc>
              <a:buFont typeface="Wingdings" panose="05000000000000000000" pitchFamily="2" charset="2"/>
              <a:buChar char="§"/>
            </a:pPr>
            <a:r>
              <a:rPr lang="en-US" sz="3600" b="1" spc="-140" dirty="0" smtClean="0">
                <a:solidFill>
                  <a:schemeClr val="bg1">
                    <a:lumMod val="50000"/>
                  </a:schemeClr>
                </a:solidFill>
                <a:effectLst>
                  <a:reflection blurRad="12700" stA="20000" endPos="30000" dist="25400" dir="5400000" sy="-100000" algn="bl" rotWithShape="0"/>
                </a:effectLst>
                <a:sym typeface="Wingdings"/>
              </a:rPr>
              <a:t>OTT &amp; Broadcast</a:t>
            </a:r>
          </a:p>
          <a:p>
            <a:pPr marL="361950" lvl="1" indent="-361950">
              <a:lnSpc>
                <a:spcPct val="70000"/>
              </a:lnSpc>
              <a:buFont typeface="Wingdings" panose="05000000000000000000" pitchFamily="2" charset="2"/>
              <a:buChar char="§"/>
            </a:pPr>
            <a:r>
              <a:rPr lang="en-US" sz="3600" b="1" spc="-140" dirty="0" smtClean="0">
                <a:solidFill>
                  <a:schemeClr val="bg1">
                    <a:lumMod val="50000"/>
                  </a:schemeClr>
                </a:solidFill>
                <a:effectLst>
                  <a:reflection blurRad="12700" stA="20000" endPos="30000" dist="25400" dir="5400000" sy="-100000" algn="bl" rotWithShape="0"/>
                </a:effectLst>
              </a:rPr>
              <a:t>Products</a:t>
            </a:r>
          </a:p>
          <a:p>
            <a:pPr marL="361950" lvl="1" indent="-361950">
              <a:lnSpc>
                <a:spcPct val="70000"/>
              </a:lnSpc>
              <a:buFont typeface="Wingdings" panose="05000000000000000000" pitchFamily="2" charset="2"/>
              <a:buChar char="§"/>
            </a:pPr>
            <a:r>
              <a:rPr lang="en-US" sz="3600" b="1" spc="-140" dirty="0" smtClean="0">
                <a:solidFill>
                  <a:schemeClr val="bg1">
                    <a:lumMod val="50000"/>
                  </a:schemeClr>
                </a:solidFill>
                <a:effectLst>
                  <a:reflection blurRad="12700" stA="20000" endPos="30000" dist="25400" dir="5400000" sy="-100000" algn="bl" rotWithShape="0"/>
                </a:effectLst>
              </a:rPr>
              <a:t>Services</a:t>
            </a:r>
            <a:endParaRPr lang="en-US" sz="3600" b="1" spc="-140" dirty="0">
              <a:solidFill>
                <a:schemeClr val="bg1">
                  <a:lumMod val="50000"/>
                </a:schemeClr>
              </a:solidFill>
              <a:effectLst>
                <a:reflection blurRad="12700" stA="20000" endPos="30000" dist="25400" dir="5400000" sy="-100000" algn="bl" rotWithShape="0"/>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898" y="2323289"/>
            <a:ext cx="2917752" cy="852376"/>
          </a:xfrm>
          <a:prstGeom prst="rect">
            <a:avLst/>
          </a:prstGeom>
        </p:spPr>
      </p:pic>
    </p:spTree>
    <p:extLst>
      <p:ext uri="{BB962C8B-B14F-4D97-AF65-F5344CB8AC3E}">
        <p14:creationId xmlns:p14="http://schemas.microsoft.com/office/powerpoint/2010/main" val="159009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EF6F0"/>
          </a:solidFill>
        </p:spPr>
        <p:txBody>
          <a:bodyPr wrap="square" rtlCol="0" anchor="t">
            <a:noAutofit/>
          </a:bodyPr>
          <a:lstStyle/>
          <a:p>
            <a:pPr algn="ctr">
              <a:lnSpc>
                <a:spcPct val="80000"/>
              </a:lnSpc>
            </a:pPr>
            <a:endParaRPr lang="en-US" sz="2000" b="1" dirty="0" smtClean="0">
              <a:solidFill>
                <a:schemeClr val="bg1">
                  <a:lumMod val="95000"/>
                </a:schemeClr>
              </a:solidFill>
              <a:latin typeface="Segoe UI" pitchFamily="34" charset="0"/>
              <a:ea typeface="Segoe UI" pitchFamily="34" charset="0"/>
              <a:cs typeface="Segoe UI"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38" r="34197"/>
          <a:stretch/>
        </p:blipFill>
        <p:spPr>
          <a:xfrm>
            <a:off x="4608000" y="0"/>
            <a:ext cx="4536000" cy="51435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7454" r="16403"/>
          <a:stretch/>
        </p:blipFill>
        <p:spPr>
          <a:xfrm>
            <a:off x="0" y="0"/>
            <a:ext cx="4536000" cy="5143500"/>
          </a:xfrm>
          <a:prstGeom prst="rect">
            <a:avLst/>
          </a:prstGeom>
        </p:spPr>
      </p:pic>
      <p:sp>
        <p:nvSpPr>
          <p:cNvPr id="4" name="Rectangle 3"/>
          <p:cNvSpPr/>
          <p:nvPr/>
        </p:nvSpPr>
        <p:spPr>
          <a:xfrm>
            <a:off x="4530090" y="0"/>
            <a:ext cx="72000" cy="5143500"/>
          </a:xfrm>
          <a:prstGeom prst="rect">
            <a:avLst/>
          </a:prstGeom>
          <a:solidFill>
            <a:srgbClr val="FEF6F0"/>
          </a:solidFill>
          <a:ln>
            <a:noFill/>
          </a:ln>
        </p:spPr>
        <p:txBody>
          <a:bodyPr wrap="square" rtlCol="0" anchor="t">
            <a:noAutofit/>
          </a:bodyPr>
          <a:lstStyle/>
          <a:p>
            <a:pPr algn="ctr">
              <a:lnSpc>
                <a:spcPct val="80000"/>
              </a:lnSpc>
            </a:pPr>
            <a:endParaRPr lang="en-US" sz="2000" b="1" dirty="0" smtClean="0">
              <a:solidFill>
                <a:schemeClr val="bg1">
                  <a:lumMod val="9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5721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nut 1"/>
          <p:cNvSpPr/>
          <p:nvPr/>
        </p:nvSpPr>
        <p:spPr>
          <a:xfrm>
            <a:off x="4428318" y="213506"/>
            <a:ext cx="2497830" cy="2497830"/>
          </a:xfrm>
          <a:prstGeom prst="donut">
            <a:avLst>
              <a:gd name="adj" fmla="val 50000"/>
            </a:avLst>
          </a:prstGeom>
          <a:solidFill>
            <a:schemeClr val="tx2">
              <a:lumMod val="40000"/>
              <a:lumOff val="60000"/>
              <a:alpha val="46000"/>
            </a:schemeClr>
          </a:solidFill>
          <a:ln>
            <a:noFill/>
          </a:ln>
        </p:spPr>
        <p:txBody>
          <a:bodyPr vert="horz" wrap="square" lIns="36000" tIns="180000" rIns="0" bIns="0" rtlCol="0" anchor="t">
            <a:noAutofit/>
          </a:bodyPr>
          <a:lstStyle/>
          <a:p>
            <a:pPr algn="ctr">
              <a:lnSpc>
                <a:spcPct val="80000"/>
              </a:lnSpc>
            </a:pPr>
            <a:endParaRPr lang="en-US" sz="2400" b="1" i="0" spc="-100" dirty="0" smtClean="0">
              <a:solidFill>
                <a:schemeClr val="accent5">
                  <a:lumMod val="50000"/>
                </a:schemeClr>
              </a:solidFill>
              <a:effectLst/>
              <a:latin typeface="Calibri" panose="020F0502020204030204" pitchFamily="34" charset="0"/>
              <a:ea typeface="Segoe UI" pitchFamily="34" charset="0"/>
            </a:endParaRPr>
          </a:p>
        </p:txBody>
      </p:sp>
      <p:sp>
        <p:nvSpPr>
          <p:cNvPr id="3" name="Donut 2"/>
          <p:cNvSpPr/>
          <p:nvPr/>
        </p:nvSpPr>
        <p:spPr>
          <a:xfrm>
            <a:off x="2413657" y="221252"/>
            <a:ext cx="2497830" cy="2497830"/>
          </a:xfrm>
          <a:prstGeom prst="donut">
            <a:avLst>
              <a:gd name="adj" fmla="val 50000"/>
            </a:avLst>
          </a:prstGeom>
          <a:solidFill>
            <a:schemeClr val="accent3">
              <a:lumMod val="60000"/>
              <a:lumOff val="40000"/>
              <a:alpha val="46000"/>
            </a:schemeClr>
          </a:solidFill>
          <a:ln>
            <a:noFill/>
          </a:ln>
        </p:spPr>
        <p:txBody>
          <a:bodyPr vert="horz" wrap="square" lIns="0" tIns="180000" rIns="180000" bIns="540000" rtlCol="0" anchor="t" anchorCtr="0">
            <a:noAutofit/>
          </a:bodyPr>
          <a:lstStyle/>
          <a:p>
            <a:pPr algn="ctr">
              <a:lnSpc>
                <a:spcPct val="80000"/>
              </a:lnSpc>
            </a:pPr>
            <a:endParaRPr lang="en-US" sz="2400" b="1" i="0" spc="-100" dirty="0" smtClean="0">
              <a:solidFill>
                <a:schemeClr val="accent3">
                  <a:lumMod val="50000"/>
                </a:schemeClr>
              </a:solidFill>
              <a:effectLst/>
              <a:latin typeface="Calibri" panose="020F0502020204030204" pitchFamily="34" charset="0"/>
              <a:ea typeface="Segoe UI" pitchFamily="34" charset="0"/>
            </a:endParaRPr>
          </a:p>
        </p:txBody>
      </p:sp>
      <p:sp>
        <p:nvSpPr>
          <p:cNvPr id="4" name="Donut 3"/>
          <p:cNvSpPr/>
          <p:nvPr/>
        </p:nvSpPr>
        <p:spPr>
          <a:xfrm>
            <a:off x="3451325" y="1932968"/>
            <a:ext cx="2497830" cy="2497830"/>
          </a:xfrm>
          <a:prstGeom prst="donut">
            <a:avLst>
              <a:gd name="adj" fmla="val 50000"/>
            </a:avLst>
          </a:prstGeom>
          <a:solidFill>
            <a:schemeClr val="accent4">
              <a:lumMod val="60000"/>
              <a:lumOff val="40000"/>
              <a:alpha val="46000"/>
            </a:schemeClr>
          </a:solidFill>
          <a:ln>
            <a:noFill/>
          </a:ln>
        </p:spPr>
        <p:txBody>
          <a:bodyPr vert="horz" wrap="square" lIns="0" tIns="612000" rIns="0" bIns="0" rtlCol="0" anchor="t" anchorCtr="0">
            <a:noAutofit/>
          </a:bodyPr>
          <a:lstStyle/>
          <a:p>
            <a:pPr algn="ctr">
              <a:lnSpc>
                <a:spcPct val="80000"/>
              </a:lnSpc>
            </a:pPr>
            <a:r>
              <a:rPr lang="en-US" sz="2400" b="1" spc="-100" dirty="0">
                <a:solidFill>
                  <a:schemeClr val="accent4"/>
                </a:solidFill>
                <a:effectLst>
                  <a:innerShdw dist="50800" dir="13500000">
                    <a:schemeClr val="tx1"/>
                  </a:innerShdw>
                </a:effectLst>
                <a:latin typeface="Calibri" panose="020F0502020204030204" pitchFamily="34" charset="0"/>
                <a:ea typeface="Segoe UI" pitchFamily="34" charset="0"/>
              </a:rPr>
              <a:t>Computing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7130" y="1208177"/>
            <a:ext cx="1875723" cy="1263181"/>
          </a:xfrm>
          <a:prstGeom prst="rect">
            <a:avLst/>
          </a:prstGeom>
          <a:effectLst>
            <a:outerShdw blurRad="203200" dist="101600" dir="8400000" algn="tl" rotWithShape="0">
              <a:schemeClr val="accent3">
                <a:lumMod val="50000"/>
                <a:alpha val="52000"/>
              </a:schemeClr>
            </a:outerShdw>
          </a:effectLst>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5872298" y="1225128"/>
            <a:ext cx="1357178" cy="1329705"/>
          </a:xfrm>
          <a:prstGeom prst="rect">
            <a:avLst/>
          </a:prstGeom>
          <a:effectLst>
            <a:outerShdw blurRad="203200" dist="101600" dir="8400000" algn="tl" rotWithShape="0">
              <a:schemeClr val="accent1">
                <a:lumMod val="50000"/>
                <a:alpha val="52000"/>
              </a:scheme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65469" y="3323756"/>
            <a:ext cx="578713" cy="675411"/>
          </a:xfrm>
          <a:prstGeom prst="rect">
            <a:avLst/>
          </a:prstGeom>
          <a:effectLst>
            <a:outerShdw blurRad="203200" dist="101600" dir="8400000" algn="tl" rotWithShape="0">
              <a:schemeClr val="accent4">
                <a:lumMod val="50000"/>
                <a:alpha val="52000"/>
              </a:scheme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93554" y="3251412"/>
            <a:ext cx="843976" cy="984996"/>
          </a:xfrm>
          <a:prstGeom prst="rect">
            <a:avLst/>
          </a:prstGeom>
          <a:effectLst>
            <a:outerShdw blurRad="203200" dist="101600" dir="8400000" algn="tl" rotWithShape="0">
              <a:schemeClr val="accent4">
                <a:lumMod val="50000"/>
                <a:alpha val="52000"/>
              </a:scheme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30576" y="3206538"/>
            <a:ext cx="1097490" cy="1280868"/>
          </a:xfrm>
          <a:prstGeom prst="rect">
            <a:avLst/>
          </a:prstGeom>
          <a:effectLst>
            <a:outerShdw blurRad="203200" dist="101600" dir="8400000" algn="tl" rotWithShape="0">
              <a:schemeClr val="accent4">
                <a:lumMod val="50000"/>
                <a:alpha val="52000"/>
              </a:schemeClr>
            </a:outerShdw>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1222" y="1396565"/>
            <a:ext cx="1429133" cy="1364171"/>
          </a:xfrm>
          <a:prstGeom prst="rect">
            <a:avLst/>
          </a:prstGeom>
        </p:spPr>
      </p:pic>
      <p:sp>
        <p:nvSpPr>
          <p:cNvPr id="11" name="Rectangle 10"/>
          <p:cNvSpPr/>
          <p:nvPr/>
        </p:nvSpPr>
        <p:spPr>
          <a:xfrm>
            <a:off x="2715456" y="785387"/>
            <a:ext cx="1708386" cy="360773"/>
          </a:xfrm>
          <a:prstGeom prst="rect">
            <a:avLst/>
          </a:prstGeom>
        </p:spPr>
        <p:txBody>
          <a:bodyPr wrap="none">
            <a:spAutoFit/>
          </a:bodyPr>
          <a:lstStyle/>
          <a:p>
            <a:pPr algn="ctr">
              <a:lnSpc>
                <a:spcPct val="80000"/>
              </a:lnSpc>
            </a:pPr>
            <a:r>
              <a:rPr lang="en-US" sz="2400" b="1" spc="-100" dirty="0">
                <a:solidFill>
                  <a:schemeClr val="accent3">
                    <a:lumMod val="75000"/>
                  </a:schemeClr>
                </a:solidFill>
                <a:effectLst>
                  <a:innerShdw dist="50800" dir="13500000">
                    <a:schemeClr val="tx1"/>
                  </a:innerShdw>
                </a:effectLst>
                <a:latin typeface="Calibri" panose="020F0502020204030204" pitchFamily="34" charset="0"/>
                <a:ea typeface="Segoe UI" pitchFamily="34" charset="0"/>
              </a:rPr>
              <a:t>Entertainment</a:t>
            </a:r>
          </a:p>
        </p:txBody>
      </p:sp>
      <p:sp>
        <p:nvSpPr>
          <p:cNvPr id="12" name="Rectangle 11"/>
          <p:cNvSpPr/>
          <p:nvPr/>
        </p:nvSpPr>
        <p:spPr>
          <a:xfrm>
            <a:off x="4830560" y="785388"/>
            <a:ext cx="1863396" cy="360773"/>
          </a:xfrm>
          <a:prstGeom prst="rect">
            <a:avLst/>
          </a:prstGeom>
        </p:spPr>
        <p:txBody>
          <a:bodyPr wrap="none">
            <a:spAutoFit/>
          </a:bodyPr>
          <a:lstStyle/>
          <a:p>
            <a:pPr algn="ctr">
              <a:lnSpc>
                <a:spcPct val="80000"/>
              </a:lnSpc>
            </a:pPr>
            <a:r>
              <a:rPr lang="en-US" sz="2400" b="1" spc="-100" dirty="0">
                <a:solidFill>
                  <a:schemeClr val="tx2">
                    <a:lumMod val="60000"/>
                    <a:lumOff val="40000"/>
                  </a:schemeClr>
                </a:solidFill>
                <a:effectLst>
                  <a:innerShdw dist="50800" dir="13500000">
                    <a:schemeClr val="tx1"/>
                  </a:innerShdw>
                </a:effectLst>
                <a:latin typeface="Calibri" panose="020F0502020204030204" pitchFamily="34" charset="0"/>
                <a:ea typeface="Segoe UI" pitchFamily="34" charset="0"/>
              </a:rPr>
              <a:t>Communication</a:t>
            </a:r>
          </a:p>
        </p:txBody>
      </p:sp>
    </p:spTree>
    <p:extLst>
      <p:ext uri="{BB962C8B-B14F-4D97-AF65-F5344CB8AC3E}">
        <p14:creationId xmlns:p14="http://schemas.microsoft.com/office/powerpoint/2010/main" val="3748381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3"/>
          <p:cNvSpPr txBox="1">
            <a:spLocks/>
          </p:cNvSpPr>
          <p:nvPr/>
        </p:nvSpPr>
        <p:spPr>
          <a:xfrm>
            <a:off x="2924175" y="1036378"/>
            <a:ext cx="3095625" cy="3456793"/>
          </a:xfrm>
          <a:prstGeom prst="rect">
            <a:avLst/>
          </a:prstGeom>
          <a:solidFill>
            <a:schemeClr val="bg1"/>
          </a:solidFill>
          <a:effectLst>
            <a:innerShdw blurRad="50800" dist="25400" dir="13500000">
              <a:prstClr val="black">
                <a:alpha val="80000"/>
              </a:prstClr>
            </a:innerShdw>
          </a:effectLst>
        </p:spPr>
        <p:txBody>
          <a:bodyPr lIns="144000" tIns="144000" rIns="108000" bIns="72000"/>
          <a:lstStyle>
            <a:lvl1pPr marL="273050" indent="-273050" algn="l" defTabSz="457200" rtl="0" eaLnBrk="1" latinLnBrk="0" hangingPunct="1">
              <a:lnSpc>
                <a:spcPct val="84000"/>
              </a:lnSpc>
              <a:spcBef>
                <a:spcPts val="1600"/>
              </a:spcBef>
              <a:buFont typeface="+mj-lt"/>
              <a:buNone/>
              <a:defRPr lang="en-US" sz="2400" b="1" kern="1200" spc="-80" baseline="0" dirty="0" smtClean="0">
                <a:solidFill>
                  <a:schemeClr val="tx1"/>
                </a:solidFill>
                <a:latin typeface="Arial" pitchFamily="34" charset="0"/>
                <a:ea typeface="Segoe UI" pitchFamily="34" charset="0"/>
                <a:cs typeface="Arial" pitchFamily="34" charset="0"/>
              </a:defRPr>
            </a:lvl1pPr>
            <a:lvl2pPr marL="449262" indent="-342900" algn="l" defTabSz="457200" rtl="0" eaLnBrk="1" latinLnBrk="0" hangingPunct="1">
              <a:lnSpc>
                <a:spcPct val="84000"/>
              </a:lnSpc>
              <a:spcBef>
                <a:spcPts val="600"/>
              </a:spcBef>
              <a:buFont typeface="Arial" pitchFamily="34" charset="0"/>
              <a:buChar char="•"/>
              <a:defRPr lang="en-US" sz="2200" b="0" kern="1200" spc="-60" baseline="0" dirty="0" smtClean="0">
                <a:solidFill>
                  <a:schemeClr val="tx1"/>
                </a:solidFill>
                <a:latin typeface="Arial" pitchFamily="34" charset="0"/>
                <a:ea typeface="Segoe UI" pitchFamily="34" charset="0"/>
                <a:cs typeface="Arial" pitchFamily="34" charset="0"/>
              </a:defRPr>
            </a:lvl2pPr>
            <a:lvl3pPr marL="701675" indent="-342900" algn="l" defTabSz="457200" rtl="0" eaLnBrk="1" latinLnBrk="0" hangingPunct="1">
              <a:lnSpc>
                <a:spcPct val="84000"/>
              </a:lnSpc>
              <a:spcBef>
                <a:spcPts val="0"/>
              </a:spcBef>
              <a:buFont typeface="Arial" pitchFamily="34" charset="0"/>
              <a:buChar char="•"/>
              <a:defRPr lang="en-US" sz="2000" kern="1200" spc="-60" baseline="0" dirty="0" smtClean="0">
                <a:solidFill>
                  <a:schemeClr val="accent6">
                    <a:lumMod val="75000"/>
                  </a:schemeClr>
                </a:solidFill>
                <a:latin typeface="Arial" pitchFamily="34" charset="0"/>
                <a:ea typeface="Segoe UI" pitchFamily="34" charset="0"/>
                <a:cs typeface="Arial" pitchFamily="34" charset="0"/>
              </a:defRPr>
            </a:lvl3pPr>
            <a:lvl4pPr marL="804863" indent="-176213" algn="l" defTabSz="457200" rtl="0" eaLnBrk="1" latinLnBrk="0" hangingPunct="1">
              <a:lnSpc>
                <a:spcPct val="84000"/>
              </a:lnSpc>
              <a:spcBef>
                <a:spcPts val="0"/>
              </a:spcBef>
              <a:buSzPct val="80000"/>
              <a:buFont typeface="Arial" pitchFamily="34" charset="0"/>
              <a:buChar char="•"/>
              <a:defRPr lang="en-US" sz="2000" kern="1200" spc="-60" baseline="0" dirty="0" smtClean="0">
                <a:solidFill>
                  <a:schemeClr val="tx1">
                    <a:lumMod val="65000"/>
                    <a:lumOff val="35000"/>
                  </a:schemeClr>
                </a:solidFill>
                <a:latin typeface="Arial"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6000"/>
              </a:lnSpc>
            </a:pPr>
            <a:r>
              <a:rPr lang="en-US" sz="2800" dirty="0" smtClean="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rPr>
              <a:t>TV </a:t>
            </a:r>
            <a:r>
              <a:rPr lang="en-US" sz="2800" dirty="0" smtClean="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sym typeface="Wingdings"/>
              </a:rPr>
              <a:t></a:t>
            </a:r>
            <a:r>
              <a:rPr lang="en-US" sz="2800" dirty="0" smtClean="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rPr>
              <a:t> Multiscreen</a:t>
            </a:r>
            <a:r>
              <a:rPr lang="en-US" sz="2800" dirty="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rPr>
              <a:t/>
            </a:r>
            <a:br>
              <a:rPr lang="en-US" sz="2800" dirty="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rPr>
            </a:br>
            <a:r>
              <a:rPr lang="en-US" sz="2800" dirty="0" smtClean="0">
                <a:gradFill flip="none" rotWithShape="1">
                  <a:gsLst>
                    <a:gs pos="35000">
                      <a:schemeClr val="tx1">
                        <a:lumMod val="65000"/>
                        <a:lumOff val="35000"/>
                      </a:schemeClr>
                    </a:gs>
                    <a:gs pos="64000">
                      <a:schemeClr val="accent6">
                        <a:lumMod val="75000"/>
                      </a:schemeClr>
                    </a:gs>
                  </a:gsLst>
                  <a:lin ang="0" scaled="1"/>
                  <a:tileRect/>
                </a:gradFill>
                <a:latin typeface="Calibri" panose="020F0502020204030204" pitchFamily="34" charset="0"/>
              </a:rPr>
              <a:t>OTT Platform</a:t>
            </a:r>
          </a:p>
        </p:txBody>
      </p:sp>
      <p:sp>
        <p:nvSpPr>
          <p:cNvPr id="19" name="Content Placeholder 3"/>
          <p:cNvSpPr txBox="1">
            <a:spLocks/>
          </p:cNvSpPr>
          <p:nvPr/>
        </p:nvSpPr>
        <p:spPr>
          <a:xfrm>
            <a:off x="6221180" y="1036378"/>
            <a:ext cx="2577455" cy="3456793"/>
          </a:xfrm>
          <a:prstGeom prst="rect">
            <a:avLst/>
          </a:prstGeom>
          <a:solidFill>
            <a:schemeClr val="bg1"/>
          </a:solidFill>
          <a:effectLst>
            <a:innerShdw blurRad="50800" dist="25400" dir="13500000">
              <a:prstClr val="black">
                <a:alpha val="80000"/>
              </a:prstClr>
            </a:innerShdw>
          </a:effectLst>
        </p:spPr>
        <p:txBody>
          <a:bodyPr lIns="144000" tIns="144000" rIns="108000" bIns="72000"/>
          <a:lstStyle>
            <a:lvl1pPr marL="273050" indent="-273050" algn="l" defTabSz="457200" rtl="0" eaLnBrk="1" latinLnBrk="0" hangingPunct="1">
              <a:lnSpc>
                <a:spcPct val="84000"/>
              </a:lnSpc>
              <a:spcBef>
                <a:spcPts val="1600"/>
              </a:spcBef>
              <a:buFont typeface="+mj-lt"/>
              <a:buNone/>
              <a:defRPr lang="en-US" sz="2400" b="1" kern="1200" spc="-80" baseline="0" dirty="0" smtClean="0">
                <a:solidFill>
                  <a:schemeClr val="tx1"/>
                </a:solidFill>
                <a:latin typeface="Arial" pitchFamily="34" charset="0"/>
                <a:ea typeface="Segoe UI" pitchFamily="34" charset="0"/>
                <a:cs typeface="Arial" pitchFamily="34" charset="0"/>
              </a:defRPr>
            </a:lvl1pPr>
            <a:lvl2pPr marL="449262" indent="-342900" algn="l" defTabSz="457200" rtl="0" eaLnBrk="1" latinLnBrk="0" hangingPunct="1">
              <a:lnSpc>
                <a:spcPct val="84000"/>
              </a:lnSpc>
              <a:spcBef>
                <a:spcPts val="600"/>
              </a:spcBef>
              <a:buFont typeface="Arial" pitchFamily="34" charset="0"/>
              <a:buChar char="•"/>
              <a:defRPr lang="en-US" sz="2200" b="0" kern="1200" spc="-60" baseline="0" dirty="0" smtClean="0">
                <a:solidFill>
                  <a:schemeClr val="tx1"/>
                </a:solidFill>
                <a:latin typeface="Arial" pitchFamily="34" charset="0"/>
                <a:ea typeface="Segoe UI" pitchFamily="34" charset="0"/>
                <a:cs typeface="Arial" pitchFamily="34" charset="0"/>
              </a:defRPr>
            </a:lvl2pPr>
            <a:lvl3pPr marL="701675" indent="-342900" algn="l" defTabSz="457200" rtl="0" eaLnBrk="1" latinLnBrk="0" hangingPunct="1">
              <a:lnSpc>
                <a:spcPct val="84000"/>
              </a:lnSpc>
              <a:spcBef>
                <a:spcPts val="0"/>
              </a:spcBef>
              <a:buFont typeface="Arial" pitchFamily="34" charset="0"/>
              <a:buChar char="•"/>
              <a:defRPr lang="en-US" sz="2000" kern="1200" spc="-60" baseline="0" dirty="0" smtClean="0">
                <a:solidFill>
                  <a:schemeClr val="accent6">
                    <a:lumMod val="75000"/>
                  </a:schemeClr>
                </a:solidFill>
                <a:latin typeface="Arial" pitchFamily="34" charset="0"/>
                <a:ea typeface="Segoe UI" pitchFamily="34" charset="0"/>
                <a:cs typeface="Arial" pitchFamily="34" charset="0"/>
              </a:defRPr>
            </a:lvl3pPr>
            <a:lvl4pPr marL="804863" indent="-176213" algn="l" defTabSz="457200" rtl="0" eaLnBrk="1" latinLnBrk="0" hangingPunct="1">
              <a:lnSpc>
                <a:spcPct val="84000"/>
              </a:lnSpc>
              <a:spcBef>
                <a:spcPts val="0"/>
              </a:spcBef>
              <a:buSzPct val="80000"/>
              <a:buFont typeface="Arial" pitchFamily="34" charset="0"/>
              <a:buChar char="•"/>
              <a:defRPr lang="en-US" sz="2000" kern="1200" spc="-60" baseline="0" dirty="0" smtClean="0">
                <a:solidFill>
                  <a:schemeClr val="tx1">
                    <a:lumMod val="65000"/>
                    <a:lumOff val="35000"/>
                  </a:schemeClr>
                </a:solidFill>
                <a:latin typeface="Arial"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6000"/>
              </a:lnSpc>
            </a:pPr>
            <a:r>
              <a:rPr lang="en-US" sz="2800" dirty="0" smtClean="0">
                <a:ln w="19050" cmpd="sng">
                  <a:noFill/>
                  <a:prstDash val="solid"/>
                </a:ln>
                <a:solidFill>
                  <a:schemeClr val="accent6">
                    <a:lumMod val="75000"/>
                  </a:schemeClr>
                </a:solidFill>
                <a:latin typeface="Calibri" panose="020F0502020204030204" pitchFamily="34" charset="0"/>
                <a:ea typeface="+mn-ea"/>
                <a:cs typeface="+mn-cs"/>
              </a:rPr>
              <a:t>Multiscreen Development</a:t>
            </a:r>
            <a:endParaRPr lang="en-US" sz="2800" dirty="0">
              <a:ln w="19050" cmpd="sng">
                <a:noFill/>
                <a:prstDash val="solid"/>
              </a:ln>
              <a:solidFill>
                <a:schemeClr val="accent6">
                  <a:lumMod val="75000"/>
                </a:schemeClr>
              </a:solidFill>
              <a:latin typeface="Calibri" panose="020F0502020204030204" pitchFamily="34" charset="0"/>
              <a:ea typeface="+mn-ea"/>
              <a:cs typeface="+mn-cs"/>
            </a:endParaRPr>
          </a:p>
        </p:txBody>
      </p:sp>
      <p:sp>
        <p:nvSpPr>
          <p:cNvPr id="17" name="Content Placeholder 3"/>
          <p:cNvSpPr txBox="1">
            <a:spLocks/>
          </p:cNvSpPr>
          <p:nvPr/>
        </p:nvSpPr>
        <p:spPr>
          <a:xfrm>
            <a:off x="257177" y="1036378"/>
            <a:ext cx="2505073" cy="3456793"/>
          </a:xfrm>
          <a:prstGeom prst="rect">
            <a:avLst/>
          </a:prstGeom>
          <a:solidFill>
            <a:schemeClr val="bg1"/>
          </a:solidFill>
          <a:effectLst>
            <a:innerShdw blurRad="50800" dist="25400" dir="13500000">
              <a:prstClr val="black">
                <a:alpha val="80000"/>
              </a:prstClr>
            </a:innerShdw>
          </a:effectLst>
        </p:spPr>
        <p:txBody>
          <a:bodyPr lIns="144000" tIns="144000" rIns="108000" bIns="72000"/>
          <a:lstStyle>
            <a:lvl1pPr marL="273050" indent="-273050" algn="l" defTabSz="457200" rtl="0" eaLnBrk="1" latinLnBrk="0" hangingPunct="1">
              <a:lnSpc>
                <a:spcPct val="84000"/>
              </a:lnSpc>
              <a:spcBef>
                <a:spcPts val="1600"/>
              </a:spcBef>
              <a:buFont typeface="+mj-lt"/>
              <a:buNone/>
              <a:defRPr lang="en-US" sz="2400" b="1" kern="1200" spc="-80" baseline="0" dirty="0" smtClean="0">
                <a:solidFill>
                  <a:schemeClr val="tx1"/>
                </a:solidFill>
                <a:latin typeface="Arial" pitchFamily="34" charset="0"/>
                <a:ea typeface="Segoe UI" pitchFamily="34" charset="0"/>
                <a:cs typeface="Arial" pitchFamily="34" charset="0"/>
              </a:defRPr>
            </a:lvl1pPr>
            <a:lvl2pPr marL="449262" indent="-342900" algn="l" defTabSz="457200" rtl="0" eaLnBrk="1" latinLnBrk="0" hangingPunct="1">
              <a:lnSpc>
                <a:spcPct val="84000"/>
              </a:lnSpc>
              <a:spcBef>
                <a:spcPts val="600"/>
              </a:spcBef>
              <a:buFont typeface="Arial" pitchFamily="34" charset="0"/>
              <a:buChar char="•"/>
              <a:defRPr lang="en-US" sz="2200" b="0" kern="1200" spc="-60" baseline="0" dirty="0" smtClean="0">
                <a:solidFill>
                  <a:schemeClr val="tx1"/>
                </a:solidFill>
                <a:latin typeface="Arial" pitchFamily="34" charset="0"/>
                <a:ea typeface="Segoe UI" pitchFamily="34" charset="0"/>
                <a:cs typeface="Arial" pitchFamily="34" charset="0"/>
              </a:defRPr>
            </a:lvl2pPr>
            <a:lvl3pPr marL="701675" indent="-342900" algn="l" defTabSz="457200" rtl="0" eaLnBrk="1" latinLnBrk="0" hangingPunct="1">
              <a:lnSpc>
                <a:spcPct val="84000"/>
              </a:lnSpc>
              <a:spcBef>
                <a:spcPts val="0"/>
              </a:spcBef>
              <a:buFont typeface="Arial" pitchFamily="34" charset="0"/>
              <a:buChar char="•"/>
              <a:defRPr lang="en-US" sz="2000" kern="1200" spc="-60" baseline="0" dirty="0" smtClean="0">
                <a:solidFill>
                  <a:schemeClr val="accent6">
                    <a:lumMod val="75000"/>
                  </a:schemeClr>
                </a:solidFill>
                <a:latin typeface="Arial" pitchFamily="34" charset="0"/>
                <a:ea typeface="Segoe UI" pitchFamily="34" charset="0"/>
                <a:cs typeface="Arial" pitchFamily="34" charset="0"/>
              </a:defRPr>
            </a:lvl3pPr>
            <a:lvl4pPr marL="804863" indent="-176213" algn="l" defTabSz="457200" rtl="0" eaLnBrk="1" latinLnBrk="0" hangingPunct="1">
              <a:lnSpc>
                <a:spcPct val="84000"/>
              </a:lnSpc>
              <a:spcBef>
                <a:spcPts val="0"/>
              </a:spcBef>
              <a:buSzPct val="80000"/>
              <a:buFont typeface="Arial" pitchFamily="34" charset="0"/>
              <a:buChar char="•"/>
              <a:defRPr lang="en-US" sz="2000" kern="1200" spc="-60" baseline="0" dirty="0" smtClean="0">
                <a:solidFill>
                  <a:schemeClr val="tx1">
                    <a:lumMod val="65000"/>
                    <a:lumOff val="35000"/>
                  </a:schemeClr>
                </a:solidFill>
                <a:latin typeface="Arial" pitchFamily="34" charset="0"/>
                <a:ea typeface="Segoe UI" pitchFamily="34" charset="0"/>
                <a:cs typeface="Arial" pitchFamily="34" charset="0"/>
              </a:defRPr>
            </a:lvl4pPr>
            <a:lvl5pPr marL="2057400" indent="-228600" algn="l" defTabSz="457200" rtl="0" eaLnBrk="1" latinLnBrk="0" hangingPunct="1">
              <a:lnSpc>
                <a:spcPct val="84000"/>
              </a:lnSpc>
              <a:spcBef>
                <a:spcPts val="0"/>
              </a:spcBef>
              <a:buFont typeface="Arial"/>
              <a:buChar char="»"/>
              <a:defRPr lang="en-US" sz="2000" kern="1200" spc="-60" baseline="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76000"/>
              </a:lnSpc>
            </a:pPr>
            <a:r>
              <a:rPr lang="en-US" sz="2800" dirty="0" smtClean="0">
                <a:ln w="19050" cmpd="sng">
                  <a:noFill/>
                  <a:prstDash val="solid"/>
                </a:ln>
                <a:solidFill>
                  <a:schemeClr val="tx1">
                    <a:lumMod val="65000"/>
                    <a:lumOff val="35000"/>
                  </a:schemeClr>
                </a:solidFill>
                <a:latin typeface="Calibri" panose="020F0502020204030204" pitchFamily="34" charset="0"/>
                <a:ea typeface="+mn-ea"/>
                <a:cs typeface="+mn-cs"/>
              </a:rPr>
              <a:t>Broadcast Services</a:t>
            </a:r>
          </a:p>
        </p:txBody>
      </p:sp>
      <p:sp>
        <p:nvSpPr>
          <p:cNvPr id="4" name="Title 3"/>
          <p:cNvSpPr>
            <a:spLocks noGrp="1"/>
          </p:cNvSpPr>
          <p:nvPr>
            <p:ph type="title"/>
          </p:nvPr>
        </p:nvSpPr>
        <p:spPr/>
        <p:txBody>
          <a:bodyPr/>
          <a:lstStyle/>
          <a:p>
            <a:r>
              <a:rPr lang="en-US" dirty="0" smtClean="0"/>
              <a:t>Bridging Broadcast to Multiscreen Solutions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111" y="1892987"/>
            <a:ext cx="4153544" cy="244009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96" y="2167957"/>
            <a:ext cx="1643791" cy="1042197"/>
          </a:xfrm>
          <a:prstGeom prst="rect">
            <a:avLst/>
          </a:prstGeom>
          <a:effectLst>
            <a:outerShdw blurRad="203200" dist="101600" dir="4200000" rotWithShape="0">
              <a:schemeClr val="tx1">
                <a:lumMod val="95000"/>
                <a:lumOff val="5000"/>
                <a:alpha val="52000"/>
              </a:scheme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0026" y="3210154"/>
            <a:ext cx="294262" cy="566992"/>
          </a:xfrm>
          <a:prstGeom prst="rect">
            <a:avLst/>
          </a:prstGeom>
          <a:effectLst>
            <a:outerShdw blurRad="203200" dist="101600" dir="4200000" rotWithShape="0">
              <a:schemeClr val="tx1">
                <a:lumMod val="95000"/>
                <a:lumOff val="5000"/>
                <a:alpha val="52000"/>
              </a:scheme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981" y="2123711"/>
            <a:ext cx="534116" cy="667646"/>
          </a:xfrm>
          <a:prstGeom prst="rect">
            <a:avLst/>
          </a:prstGeom>
          <a:effectLst>
            <a:outerShdw blurRad="203200" dist="101600" dir="4200000" rotWithShape="0">
              <a:schemeClr val="tx1">
                <a:lumMod val="95000"/>
                <a:lumOff val="5000"/>
                <a:alpha val="52000"/>
              </a:scheme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2199" y="2945937"/>
            <a:ext cx="1006547" cy="657051"/>
          </a:xfrm>
          <a:prstGeom prst="rect">
            <a:avLst/>
          </a:prstGeom>
          <a:effectLst>
            <a:outerShdw blurRad="203200" dist="101600" dir="4200000" rotWithShape="0">
              <a:schemeClr val="tx1">
                <a:lumMod val="95000"/>
                <a:lumOff val="5000"/>
                <a:alpha val="52000"/>
              </a:scheme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0090" y="1951371"/>
            <a:ext cx="1280412" cy="885673"/>
          </a:xfrm>
          <a:prstGeom prst="rect">
            <a:avLst/>
          </a:prstGeom>
          <a:effectLst>
            <a:outerShdw blurRad="203200" dist="101600" dir="4200000" rotWithShape="0">
              <a:schemeClr val="tx1">
                <a:lumMod val="95000"/>
                <a:lumOff val="5000"/>
                <a:alpha val="52000"/>
              </a:schemeClr>
            </a:outerShdw>
          </a:effectLst>
        </p:spPr>
      </p:pic>
      <p:sp>
        <p:nvSpPr>
          <p:cNvPr id="20" name="Rectangle 19"/>
          <p:cNvSpPr/>
          <p:nvPr/>
        </p:nvSpPr>
        <p:spPr>
          <a:xfrm>
            <a:off x="419099" y="1951371"/>
            <a:ext cx="2160000" cy="2381710"/>
          </a:xfrm>
          <a:prstGeom prst="rect">
            <a:avLst/>
          </a:prstGeom>
          <a:solidFill>
            <a:schemeClr val="accent6">
              <a:lumMod val="75000"/>
            </a:schemeClr>
          </a:solidFill>
          <a:effectLst>
            <a:innerShdw blurRad="50800" dist="12700" dir="13500000">
              <a:schemeClr val="tx1">
                <a:alpha val="80000"/>
              </a:schemeClr>
            </a:innerShdw>
          </a:effectLst>
        </p:spPr>
        <p:txBody>
          <a:bodyPr wrap="square" lIns="0" tIns="1080000" rIns="396000" bIns="36000" rtlCol="0" anchor="t">
            <a:noAutofit/>
          </a:bodyPr>
          <a:lstStyle/>
          <a:p>
            <a:pPr algn="l">
              <a:lnSpc>
                <a:spcPct val="28000"/>
              </a:lnSpc>
            </a:pPr>
            <a:r>
              <a:rPr lang="en-US" sz="24000" b="1" i="1" spc="-1600" dirty="0" smtClean="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p>
          <a:p>
            <a:pPr algn="l">
              <a:lnSpc>
                <a:spcPct val="28000"/>
              </a:lnSpc>
            </a:pPr>
            <a:endPar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endParaRPr>
          </a:p>
          <a:p>
            <a:pPr algn="r">
              <a:lnSpc>
                <a:spcPct val="28000"/>
              </a:lnSpc>
            </a:pPr>
            <a:r>
              <a:rPr lang="en-US" sz="24000" b="1" i="1" spc="-1600" dirty="0" smtClean="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endPar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endParaRPr>
          </a:p>
        </p:txBody>
      </p:sp>
      <p:sp>
        <p:nvSpPr>
          <p:cNvPr id="21" name="Rectangle 20"/>
          <p:cNvSpPr/>
          <p:nvPr/>
        </p:nvSpPr>
        <p:spPr>
          <a:xfrm>
            <a:off x="419099" y="2436840"/>
            <a:ext cx="2214082" cy="948406"/>
          </a:xfrm>
          <a:prstGeom prst="rect">
            <a:avLst/>
          </a:prstGeom>
          <a:noFill/>
          <a:effectLst/>
        </p:spPr>
        <p:txBody>
          <a:bodyPr wrap="square" lIns="108000" tIns="0" rIns="108000" bIns="36000" rtlCol="0" anchor="t">
            <a:noAutofit/>
          </a:bodyPr>
          <a:lstStyle/>
          <a:p>
            <a:pPr algn="ctr">
              <a:lnSpc>
                <a:spcPct val="70000"/>
              </a:lnSpc>
            </a:pPr>
            <a: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We Service Traditional Broadcasters</a:t>
            </a:r>
            <a:endParaRPr lang="en-US" sz="3200" b="1" i="1" spc="-220" dirty="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endParaRPr>
          </a:p>
        </p:txBody>
      </p:sp>
      <p:sp>
        <p:nvSpPr>
          <p:cNvPr id="22" name="Rectangle 21"/>
          <p:cNvSpPr/>
          <p:nvPr/>
        </p:nvSpPr>
        <p:spPr>
          <a:xfrm>
            <a:off x="6429375" y="1951371"/>
            <a:ext cx="2179228" cy="2378833"/>
          </a:xfrm>
          <a:prstGeom prst="rect">
            <a:avLst/>
          </a:prstGeom>
          <a:solidFill>
            <a:schemeClr val="accent6">
              <a:lumMod val="75000"/>
            </a:schemeClr>
          </a:solidFill>
          <a:effectLst>
            <a:innerShdw blurRad="50800" dist="12700" dir="13500000">
              <a:schemeClr val="tx1">
                <a:alpha val="80000"/>
              </a:schemeClr>
            </a:innerShdw>
          </a:effectLst>
        </p:spPr>
        <p:txBody>
          <a:bodyPr wrap="square" lIns="0" tIns="1080000" rIns="396000" bIns="36000" rtlCol="0" anchor="t">
            <a:noAutofit/>
          </a:bodyPr>
          <a:lstStyle/>
          <a:p>
            <a:pPr>
              <a:lnSpc>
                <a:spcPct val="28000"/>
              </a:lnSpc>
            </a:pPr>
            <a:r>
              <a:rPr lang="en-US" sz="24000" b="1" i="1" spc="-1600" dirty="0" smtClean="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p>
          <a:p>
            <a:pPr>
              <a:lnSpc>
                <a:spcPct val="28000"/>
              </a:lnSpc>
            </a:pPr>
            <a:endPar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endParaRPr>
          </a:p>
          <a:p>
            <a:pPr algn="r">
              <a:lnSpc>
                <a:spcPct val="28000"/>
              </a:lnSpc>
            </a:pPr>
            <a:r>
              <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p>
        </p:txBody>
      </p:sp>
      <p:sp>
        <p:nvSpPr>
          <p:cNvPr id="23" name="Rectangle 22"/>
          <p:cNvSpPr/>
          <p:nvPr/>
        </p:nvSpPr>
        <p:spPr>
          <a:xfrm>
            <a:off x="6429375" y="2436839"/>
            <a:ext cx="2179228" cy="1141517"/>
          </a:xfrm>
          <a:prstGeom prst="rect">
            <a:avLst/>
          </a:prstGeom>
          <a:noFill/>
          <a:effectLst/>
        </p:spPr>
        <p:txBody>
          <a:bodyPr wrap="square" lIns="108000" tIns="0" rIns="108000" bIns="36000" rtlCol="0" anchor="t">
            <a:noAutofit/>
          </a:bodyPr>
          <a:lstStyle/>
          <a:p>
            <a:pPr algn="ctr">
              <a:lnSpc>
                <a:spcPct val="70000"/>
              </a:lnSpc>
            </a:pPr>
            <a: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We Enable Multiscreen Delivery</a:t>
            </a:r>
            <a:endParaRPr lang="en-US" sz="3200" b="1" i="1" spc="-220" dirty="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endParaRPr>
          </a:p>
        </p:txBody>
      </p:sp>
      <p:sp>
        <p:nvSpPr>
          <p:cNvPr id="24" name="Rectangle 23"/>
          <p:cNvSpPr/>
          <p:nvPr/>
        </p:nvSpPr>
        <p:spPr>
          <a:xfrm>
            <a:off x="3124200" y="1951371"/>
            <a:ext cx="2736000" cy="2378833"/>
          </a:xfrm>
          <a:prstGeom prst="rect">
            <a:avLst/>
          </a:prstGeom>
          <a:solidFill>
            <a:schemeClr val="accent6">
              <a:lumMod val="75000"/>
            </a:schemeClr>
          </a:solidFill>
          <a:effectLst>
            <a:innerShdw blurRad="50800" dist="12700" dir="13500000">
              <a:schemeClr val="tx1">
                <a:alpha val="80000"/>
              </a:schemeClr>
            </a:innerShdw>
          </a:effectLst>
        </p:spPr>
        <p:txBody>
          <a:bodyPr wrap="square" lIns="0" tIns="1080000" rIns="396000" bIns="36000" rtlCol="0" anchor="t">
            <a:noAutofit/>
          </a:bodyPr>
          <a:lstStyle/>
          <a:p>
            <a:pPr>
              <a:lnSpc>
                <a:spcPct val="28000"/>
              </a:lnSpc>
            </a:pPr>
            <a:r>
              <a:rPr lang="en-US" sz="24000" b="1" i="1" spc="-1600" dirty="0" smtClean="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p>
          <a:p>
            <a:pPr>
              <a:lnSpc>
                <a:spcPct val="28000"/>
              </a:lnSpc>
            </a:pPr>
            <a:endPar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endParaRPr>
          </a:p>
          <a:p>
            <a:pPr algn="r">
              <a:lnSpc>
                <a:spcPct val="28000"/>
              </a:lnSpc>
            </a:pPr>
            <a:r>
              <a:rPr lang="en-US" sz="24000" b="1" i="1" spc="-1600" dirty="0">
                <a:solidFill>
                  <a:schemeClr val="accent6">
                    <a:lumMod val="20000"/>
                    <a:lumOff val="80000"/>
                    <a:alpha val="34000"/>
                  </a:schemeClr>
                </a:solidFill>
                <a:effectLst>
                  <a:innerShdw blurRad="38100" dist="12700" dir="13500000">
                    <a:schemeClr val="accent6">
                      <a:lumMod val="75000"/>
                      <a:alpha val="80000"/>
                    </a:schemeClr>
                  </a:innerShdw>
                </a:effectLst>
                <a:latin typeface="Calibri" panose="020F0502020204030204" pitchFamily="34" charset="0"/>
                <a:ea typeface="Segoe UI" pitchFamily="34" charset="0"/>
                <a:cs typeface="Arial" pitchFamily="34" charset="0"/>
              </a:rPr>
              <a:t>’’</a:t>
            </a:r>
          </a:p>
        </p:txBody>
      </p:sp>
      <p:sp>
        <p:nvSpPr>
          <p:cNvPr id="25" name="Rectangle 24"/>
          <p:cNvSpPr/>
          <p:nvPr/>
        </p:nvSpPr>
        <p:spPr>
          <a:xfrm>
            <a:off x="3124200" y="2436839"/>
            <a:ext cx="2736000" cy="1141517"/>
          </a:xfrm>
          <a:prstGeom prst="rect">
            <a:avLst/>
          </a:prstGeom>
          <a:noFill/>
          <a:effectLst/>
        </p:spPr>
        <p:txBody>
          <a:bodyPr wrap="square" lIns="108000" tIns="0" rIns="108000" bIns="36000" rtlCol="0" anchor="t">
            <a:noAutofit/>
          </a:bodyPr>
          <a:lstStyle/>
          <a:p>
            <a:pPr algn="ctr">
              <a:lnSpc>
                <a:spcPct val="70000"/>
              </a:lnSpc>
            </a:pPr>
            <a: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We Bridge Content</a:t>
            </a:r>
            <a:b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br>
            <a: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to </a:t>
            </a:r>
            <a:r>
              <a:rPr lang="en-US" sz="3200" b="1" i="1" spc="-220" dirty="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t</a:t>
            </a:r>
            <a:r>
              <a:rPr lang="en-US" sz="3200" b="1" i="1" spc="-220" dirty="0" smtClean="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rPr>
              <a:t>he Internet</a:t>
            </a:r>
            <a:endParaRPr lang="en-US" sz="3200" b="1" i="1" spc="-220" dirty="0">
              <a:solidFill>
                <a:schemeClr val="bg1"/>
              </a:solidFill>
              <a:effectLst>
                <a:innerShdw blurRad="76200" dist="50800" dir="13500000">
                  <a:prstClr val="black">
                    <a:alpha val="80000"/>
                  </a:prstClr>
                </a:innerShdw>
              </a:effectLst>
              <a:latin typeface="Calibri" panose="020F0502020204030204" pitchFamily="34" charset="0"/>
              <a:ea typeface="Segoe UI" pitchFamily="34" charset="0"/>
              <a:cs typeface="Arial" pitchFamily="34" charset="0"/>
            </a:endParaRPr>
          </a:p>
        </p:txBody>
      </p:sp>
    </p:spTree>
    <p:extLst>
      <p:ext uri="{BB962C8B-B14F-4D97-AF65-F5344CB8AC3E}">
        <p14:creationId xmlns:p14="http://schemas.microsoft.com/office/powerpoint/2010/main" val="143966915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9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7" grpId="0" animBg="1"/>
      <p:bldP spid="20" grpId="0" animBg="1"/>
      <p:bldP spid="21" grpId="0"/>
      <p:bldP spid="22" grpId="0" animBg="1"/>
      <p:bldP spid="23" grpId="0"/>
      <p:bldP spid="24"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Awards &amp; </a:t>
            </a:r>
            <a:r>
              <a:rPr lang="en-US" noProof="0" dirty="0" smtClean="0"/>
              <a:t>Achievements</a:t>
            </a:r>
            <a:endParaRPr lang="en-US" noProof="0" dirty="0"/>
          </a:p>
        </p:txBody>
      </p:sp>
      <p:pic>
        <p:nvPicPr>
          <p:cNvPr id="18" name="Picture 17"/>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923826" y="2848724"/>
            <a:ext cx="1250118" cy="1189137"/>
          </a:xfrm>
          <a:prstGeom prst="rect">
            <a:avLst/>
          </a:prstGeom>
        </p:spPr>
      </p:pic>
      <p:pic>
        <p:nvPicPr>
          <p:cNvPr id="19"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56799" y="1044637"/>
            <a:ext cx="1526340" cy="1509189"/>
          </a:xfrm>
          <a:prstGeom prst="rect">
            <a:avLst/>
          </a:prstGeom>
        </p:spPr>
      </p:pic>
      <p:pic>
        <p:nvPicPr>
          <p:cNvPr id="20" name="Picture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1713" y="1199479"/>
            <a:ext cx="2454382" cy="1106569"/>
          </a:xfrm>
          <a:prstGeom prst="rect">
            <a:avLst/>
          </a:prstGeom>
        </p:spPr>
      </p:pic>
      <p:pic>
        <p:nvPicPr>
          <p:cNvPr id="21" name="Picture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10522" y="1227447"/>
            <a:ext cx="1637818" cy="1205528"/>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78291" y="2764957"/>
            <a:ext cx="1446899" cy="1358988"/>
          </a:xfrm>
          <a:prstGeom prst="rect">
            <a:avLst/>
          </a:prstGeom>
        </p:spPr>
      </p:pic>
      <p:pic>
        <p:nvPicPr>
          <p:cNvPr id="23" name="Picture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0925" y="997809"/>
            <a:ext cx="1511371" cy="1509910"/>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25259" y="2834536"/>
            <a:ext cx="1510308" cy="1269373"/>
          </a:xfrm>
          <a:prstGeom prst="rect">
            <a:avLst/>
          </a:prstGeom>
        </p:spPr>
      </p:pic>
      <p:pic>
        <p:nvPicPr>
          <p:cNvPr id="4" name="Picture 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06476" y="3116383"/>
            <a:ext cx="1672845" cy="823039"/>
          </a:xfrm>
          <a:prstGeom prst="rect">
            <a:avLst/>
          </a:prstGeom>
        </p:spPr>
      </p:pic>
      <p:pic>
        <p:nvPicPr>
          <p:cNvPr id="24" name="Picture 2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22996" y="2850129"/>
            <a:ext cx="1182761" cy="1182761"/>
          </a:xfrm>
          <a:prstGeom prst="rect">
            <a:avLst/>
          </a:prstGeom>
        </p:spPr>
      </p:pic>
    </p:spTree>
    <p:extLst>
      <p:ext uri="{BB962C8B-B14F-4D97-AF65-F5344CB8AC3E}">
        <p14:creationId xmlns:p14="http://schemas.microsoft.com/office/powerpoint/2010/main" val="2915226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71512" y="1682044"/>
            <a:ext cx="2347008" cy="2340244"/>
          </a:xfrm>
          <a:prstGeom prst="rect">
            <a:avLst/>
          </a:prstGeom>
        </p:spPr>
      </p:pic>
      <p:sp>
        <p:nvSpPr>
          <p:cNvPr id="15" name="Rectangle 14"/>
          <p:cNvSpPr/>
          <p:nvPr/>
        </p:nvSpPr>
        <p:spPr>
          <a:xfrm>
            <a:off x="3397956" y="1286933"/>
            <a:ext cx="2596444" cy="2863766"/>
          </a:xfrm>
          <a:prstGeom prst="rect">
            <a:avLst/>
          </a:prstGeom>
          <a:solidFill>
            <a:schemeClr val="bg1"/>
          </a:solidFill>
        </p:spPr>
        <p:txBody>
          <a:bodyPr wrap="square" rtlCol="0" anchor="t">
            <a:noAutofit/>
          </a:bodyPr>
          <a:lstStyle/>
          <a:p>
            <a:pPr algn="ctr">
              <a:lnSpc>
                <a:spcPct val="80000"/>
              </a:lnSpc>
            </a:pPr>
            <a:endParaRPr lang="en-US" sz="2000" b="1" dirty="0" smtClean="0">
              <a:solidFill>
                <a:schemeClr val="bg1">
                  <a:lumMod val="95000"/>
                </a:schemeClr>
              </a:solidFill>
              <a:latin typeface="Segoe UI" pitchFamily="34" charset="0"/>
              <a:ea typeface="Segoe UI" pitchFamily="34" charset="0"/>
              <a:cs typeface="Segoe UI" pitchFamily="34" charset="0"/>
            </a:endParaRPr>
          </a:p>
        </p:txBody>
      </p:sp>
      <p:sp>
        <p:nvSpPr>
          <p:cNvPr id="9" name="Rounded Rectangle 8"/>
          <p:cNvSpPr/>
          <p:nvPr/>
        </p:nvSpPr>
        <p:spPr>
          <a:xfrm>
            <a:off x="317913" y="969264"/>
            <a:ext cx="2967153" cy="3163824"/>
          </a:xfrm>
          <a:prstGeom prst="roundRect">
            <a:avLst>
              <a:gd name="adj" fmla="val 2760"/>
            </a:avLst>
          </a:prstGeom>
          <a:solidFill>
            <a:schemeClr val="bg1"/>
          </a:solidFill>
          <a:ln>
            <a:noFill/>
          </a:ln>
          <a:effectLst>
            <a:innerShdw blurRad="762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0" name="TextBox 9"/>
          <p:cNvSpPr txBox="1"/>
          <p:nvPr/>
        </p:nvSpPr>
        <p:spPr>
          <a:xfrm>
            <a:off x="411216" y="1130709"/>
            <a:ext cx="2516961" cy="280718"/>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75000"/>
                  </a:schemeClr>
                </a:solidFill>
                <a:effectLst>
                  <a:reflection blurRad="12700" stA="20000" endPos="45500" dist="25400" dir="5400000" sy="-100000" algn="bl" rotWithShape="0"/>
                </a:effectLst>
                <a:cs typeface="Elektra Text Pro"/>
              </a:rPr>
              <a:t>Technical Positioning</a:t>
            </a:r>
            <a:endParaRPr lang="en-US" sz="2400" b="1" spc="-100" dirty="0">
              <a:solidFill>
                <a:schemeClr val="accent6">
                  <a:lumMod val="75000"/>
                </a:schemeClr>
              </a:solidFill>
              <a:effectLst>
                <a:reflection blurRad="12700" stA="20000" endPos="45500" dist="25400" dir="5400000" sy="-100000" algn="bl" rotWithShape="0"/>
              </a:effectLst>
              <a:cs typeface="Elektra Text Pro"/>
            </a:endParaRPr>
          </a:p>
        </p:txBody>
      </p:sp>
      <p:sp>
        <p:nvSpPr>
          <p:cNvPr id="2" name="Title 1"/>
          <p:cNvSpPr>
            <a:spLocks noGrp="1"/>
          </p:cNvSpPr>
          <p:nvPr>
            <p:ph type="title"/>
          </p:nvPr>
        </p:nvSpPr>
        <p:spPr/>
        <p:txBody>
          <a:bodyPr/>
          <a:lstStyle/>
          <a:p>
            <a:r>
              <a:rPr lang="en-US" dirty="0" smtClean="0"/>
              <a:t>Technical  &amp; Market Positioning</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69182" y="2693463"/>
            <a:ext cx="2617556" cy="1475646"/>
          </a:xfrm>
          <a:prstGeom prst="rect">
            <a:avLst/>
          </a:prstGeom>
        </p:spPr>
      </p:pic>
      <p:sp>
        <p:nvSpPr>
          <p:cNvPr id="11" name="Rounded Rectangle 10"/>
          <p:cNvSpPr/>
          <p:nvPr/>
        </p:nvSpPr>
        <p:spPr>
          <a:xfrm>
            <a:off x="6073422" y="969264"/>
            <a:ext cx="2707528" cy="3163824"/>
          </a:xfrm>
          <a:prstGeom prst="roundRect">
            <a:avLst>
              <a:gd name="adj" fmla="val 2760"/>
            </a:avLst>
          </a:prstGeom>
          <a:solidFill>
            <a:schemeClr val="bg1"/>
          </a:solidFill>
          <a:ln>
            <a:noFill/>
          </a:ln>
          <a:effectLst>
            <a:innerShdw blurRad="762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12" name="TextBox 11"/>
          <p:cNvSpPr txBox="1"/>
          <p:nvPr/>
        </p:nvSpPr>
        <p:spPr>
          <a:xfrm>
            <a:off x="6204220" y="1141467"/>
            <a:ext cx="2361092" cy="280718"/>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75000"/>
                  </a:schemeClr>
                </a:solidFill>
                <a:effectLst>
                  <a:reflection blurRad="12700" stA="20000" endPos="45500" dist="25400" dir="5400000" sy="-100000" algn="bl" rotWithShape="0"/>
                </a:effectLst>
                <a:cs typeface="Elektra Text Pro"/>
              </a:rPr>
              <a:t>Market Positioning</a:t>
            </a:r>
            <a:endParaRPr lang="en-US" sz="2400" b="1" spc="-100" dirty="0">
              <a:solidFill>
                <a:schemeClr val="accent6">
                  <a:lumMod val="75000"/>
                </a:schemeClr>
              </a:solidFill>
              <a:effectLst>
                <a:reflection blurRad="12700" stA="20000" endPos="45500" dist="25400" dir="5400000" sy="-100000" algn="bl" rotWithShape="0"/>
              </a:effectLst>
              <a:cs typeface="Elektra Text Pro"/>
            </a:endParaRPr>
          </a:p>
        </p:txBody>
      </p:sp>
      <p:sp>
        <p:nvSpPr>
          <p:cNvPr id="5" name="Rectangle 4"/>
          <p:cNvSpPr/>
          <p:nvPr/>
        </p:nvSpPr>
        <p:spPr>
          <a:xfrm>
            <a:off x="6176218" y="1537567"/>
            <a:ext cx="2443957" cy="2554545"/>
          </a:xfrm>
          <a:prstGeom prst="rect">
            <a:avLst/>
          </a:prstGeom>
        </p:spPr>
        <p:txBody>
          <a:bodyPr wrap="square">
            <a:spAutoFit/>
          </a:bodyPr>
          <a:lstStyle/>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smtClean="0">
                <a:solidFill>
                  <a:schemeClr val="accent6">
                    <a:lumMod val="75000"/>
                  </a:schemeClr>
                </a:solidFill>
              </a:rPr>
              <a:t>Thought </a:t>
            </a:r>
            <a:r>
              <a:rPr lang="en-US" sz="2000" spc="-80" dirty="0">
                <a:solidFill>
                  <a:schemeClr val="accent6">
                    <a:lumMod val="75000"/>
                  </a:schemeClr>
                </a:solidFill>
              </a:rPr>
              <a:t>leadership </a:t>
            </a:r>
            <a:r>
              <a:rPr lang="en-US" sz="2000" spc="-80" dirty="0"/>
              <a:t>in online </a:t>
            </a:r>
            <a:r>
              <a:rPr lang="en-US" sz="2000" spc="-80" dirty="0" smtClean="0"/>
              <a:t>video services</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smtClean="0"/>
              <a:t>Multi-cultural </a:t>
            </a:r>
            <a:r>
              <a:rPr lang="en-US" sz="2000" spc="-80" dirty="0"/>
              <a:t>&amp; Multi-lingual solutions</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a:solidFill>
                  <a:schemeClr val="accent6">
                    <a:lumMod val="75000"/>
                  </a:schemeClr>
                </a:solidFill>
              </a:rPr>
              <a:t>Big Enough to Deliver, Small Enough to </a:t>
            </a:r>
            <a:r>
              <a:rPr lang="en-US" sz="2000" spc="-80" dirty="0" smtClean="0">
                <a:solidFill>
                  <a:schemeClr val="accent6">
                    <a:lumMod val="75000"/>
                  </a:schemeClr>
                </a:solidFill>
              </a:rPr>
              <a:t>Listen</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a:t>Successful reference </a:t>
            </a:r>
            <a:r>
              <a:rPr lang="en-US" sz="2000" spc="-80" dirty="0" smtClean="0"/>
              <a:t>accounts</a:t>
            </a:r>
            <a:endParaRPr lang="en-US" sz="2000" spc="-80" dirty="0"/>
          </a:p>
        </p:txBody>
      </p:sp>
      <p:sp>
        <p:nvSpPr>
          <p:cNvPr id="13" name="Rectangle 12"/>
          <p:cNvSpPr/>
          <p:nvPr/>
        </p:nvSpPr>
        <p:spPr>
          <a:xfrm>
            <a:off x="380015" y="1508688"/>
            <a:ext cx="2708307" cy="2492990"/>
          </a:xfrm>
          <a:prstGeom prst="rect">
            <a:avLst/>
          </a:prstGeom>
        </p:spPr>
        <p:txBody>
          <a:bodyPr wrap="square">
            <a:spAutoFit/>
          </a:bodyPr>
          <a:lstStyle/>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smtClean="0"/>
              <a:t>22+ </a:t>
            </a:r>
            <a:r>
              <a:rPr lang="en-US" sz="2000" spc="-80" dirty="0"/>
              <a:t>years </a:t>
            </a:r>
            <a:r>
              <a:rPr lang="en-US" sz="2000" spc="-80" dirty="0" smtClean="0"/>
              <a:t>Broadcast</a:t>
            </a:r>
            <a:br>
              <a:rPr lang="en-US" sz="2000" spc="-80" dirty="0" smtClean="0"/>
            </a:br>
            <a:r>
              <a:rPr lang="en-US" sz="2000" spc="-80" dirty="0" smtClean="0"/>
              <a:t>&amp; 15+ </a:t>
            </a:r>
            <a:r>
              <a:rPr lang="en-US" sz="2000" spc="-80" dirty="0"/>
              <a:t>years </a:t>
            </a:r>
            <a:r>
              <a:rPr lang="en-US" sz="2000" spc="-80" dirty="0">
                <a:solidFill>
                  <a:schemeClr val="accent6">
                    <a:lumMod val="75000"/>
                  </a:schemeClr>
                </a:solidFill>
              </a:rPr>
              <a:t>Internet </a:t>
            </a:r>
            <a:r>
              <a:rPr lang="en-US" sz="2000" spc="-80" dirty="0" smtClean="0">
                <a:solidFill>
                  <a:schemeClr val="accent6">
                    <a:lumMod val="75000"/>
                  </a:schemeClr>
                </a:solidFill>
              </a:rPr>
              <a:t>Video</a:t>
            </a:r>
            <a:r>
              <a:rPr lang="en-US" sz="2000" spc="-80" dirty="0" smtClean="0"/>
              <a:t> </a:t>
            </a:r>
            <a:r>
              <a:rPr lang="en-US" sz="2000" spc="-80" dirty="0"/>
              <a:t>experience</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a:t>Award winning mobile delivery technology</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US" sz="2000" spc="-80" dirty="0" smtClean="0"/>
              <a:t>True </a:t>
            </a:r>
            <a:r>
              <a:rPr lang="en-US" sz="2000" spc="-80" dirty="0">
                <a:solidFill>
                  <a:schemeClr val="accent6">
                    <a:lumMod val="75000"/>
                  </a:schemeClr>
                </a:solidFill>
              </a:rPr>
              <a:t>end-to-end</a:t>
            </a:r>
            <a:r>
              <a:rPr lang="en-US" sz="2000" spc="-80" dirty="0"/>
              <a:t>, </a:t>
            </a:r>
            <a:r>
              <a:rPr lang="en-US" sz="2000" spc="-80" dirty="0" smtClean="0"/>
              <a:t>&amp; modular </a:t>
            </a:r>
            <a:r>
              <a:rPr lang="en-US" sz="2000" spc="-80" dirty="0"/>
              <a:t>video </a:t>
            </a:r>
            <a:r>
              <a:rPr lang="en-US" sz="2000" spc="-80" dirty="0" smtClean="0"/>
              <a:t>platform</a:t>
            </a:r>
          </a:p>
          <a:p>
            <a:pPr marL="182563" indent="-182563">
              <a:lnSpc>
                <a:spcPct val="70000"/>
              </a:lnSpc>
              <a:spcBef>
                <a:spcPts val="1200"/>
              </a:spcBef>
              <a:buClr>
                <a:schemeClr val="accent6">
                  <a:lumMod val="40000"/>
                  <a:lumOff val="60000"/>
                </a:schemeClr>
              </a:buClr>
              <a:buFont typeface="Arial" panose="020B0604020202020204" pitchFamily="34" charset="0"/>
              <a:buChar char="•"/>
            </a:pPr>
            <a:r>
              <a:rPr lang="en-GB" sz="2000" spc="-80" dirty="0"/>
              <a:t>Flexible Deliverables: </a:t>
            </a:r>
            <a:r>
              <a:rPr lang="en-GB" sz="2000" spc="-80" dirty="0" smtClean="0">
                <a:solidFill>
                  <a:schemeClr val="accent6">
                    <a:lumMod val="75000"/>
                  </a:schemeClr>
                </a:solidFill>
              </a:rPr>
              <a:t>In-house, cloud, </a:t>
            </a:r>
            <a:r>
              <a:rPr lang="en-GB" sz="2000" spc="-80" dirty="0">
                <a:solidFill>
                  <a:schemeClr val="accent6">
                    <a:lumMod val="75000"/>
                  </a:schemeClr>
                </a:solidFill>
              </a:rPr>
              <a:t>or </a:t>
            </a:r>
            <a:r>
              <a:rPr lang="en-GB" sz="2000" spc="-80" dirty="0" smtClean="0">
                <a:solidFill>
                  <a:schemeClr val="accent6">
                    <a:lumMod val="75000"/>
                  </a:schemeClr>
                </a:solidFill>
              </a:rPr>
              <a:t>hybrid</a:t>
            </a:r>
            <a:endParaRPr lang="en-US" sz="2000" spc="-80" dirty="0">
              <a:solidFill>
                <a:schemeClr val="accent6">
                  <a:lumMod val="75000"/>
                </a:schemeClr>
              </a:solidFill>
            </a:endParaRPr>
          </a:p>
        </p:txBody>
      </p:sp>
    </p:spTree>
    <p:extLst>
      <p:ext uri="{BB962C8B-B14F-4D97-AF65-F5344CB8AC3E}">
        <p14:creationId xmlns:p14="http://schemas.microsoft.com/office/powerpoint/2010/main" val="3893469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p:bldP spid="11" grpId="0" animBg="1"/>
      <p:bldP spid="12" grpId="0"/>
      <p:bldP spid="5"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
            <a:ext cx="9144000" cy="5143502"/>
          </a:xfrm>
          <a:prstGeom prst="rect">
            <a:avLst/>
          </a:prstGeom>
        </p:spPr>
      </p:pic>
      <p:sp>
        <p:nvSpPr>
          <p:cNvPr id="26" name="Rounded Rectangle 25"/>
          <p:cNvSpPr/>
          <p:nvPr/>
        </p:nvSpPr>
        <p:spPr>
          <a:xfrm>
            <a:off x="3007480" y="493045"/>
            <a:ext cx="2980944" cy="2664000"/>
          </a:xfrm>
          <a:prstGeom prst="roundRect">
            <a:avLst>
              <a:gd name="adj" fmla="val 2760"/>
            </a:avLst>
          </a:prstGeom>
          <a:solidFill>
            <a:schemeClr val="bg1"/>
          </a:solidFill>
          <a:ln>
            <a:noFill/>
          </a:ln>
          <a:effectLst>
            <a:innerShdw blurRad="381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50" name="Rounded Rectangle 49"/>
          <p:cNvSpPr/>
          <p:nvPr/>
        </p:nvSpPr>
        <p:spPr>
          <a:xfrm>
            <a:off x="6105738" y="493045"/>
            <a:ext cx="2556000" cy="2664000"/>
          </a:xfrm>
          <a:prstGeom prst="roundRect">
            <a:avLst>
              <a:gd name="adj" fmla="val 3119"/>
            </a:avLst>
          </a:prstGeom>
          <a:solidFill>
            <a:schemeClr val="bg1"/>
          </a:solidFill>
          <a:ln>
            <a:noFill/>
          </a:ln>
          <a:effectLst>
            <a:innerShdw blurRad="381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noProof="0" dirty="0" smtClean="0"/>
              <a:t/>
            </a:r>
            <a:br>
              <a:rPr lang="en-US" noProof="0" dirty="0" smtClean="0"/>
            </a:br>
            <a:r>
              <a:rPr lang="en-US" noProof="0" dirty="0" smtClean="0"/>
              <a:t/>
            </a:r>
            <a:br>
              <a:rPr lang="en-US" noProof="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noProof="0" dirty="0" smtClean="0">
                <a:solidFill>
                  <a:schemeClr val="accent6">
                    <a:lumMod val="20000"/>
                    <a:lumOff val="80000"/>
                  </a:schemeClr>
                </a:solidFill>
              </a:rPr>
              <a:t>OTT </a:t>
            </a:r>
            <a:r>
              <a:rPr lang="en-US" dirty="0" smtClean="0">
                <a:solidFill>
                  <a:schemeClr val="accent6">
                    <a:lumMod val="20000"/>
                    <a:lumOff val="80000"/>
                  </a:schemeClr>
                </a:solidFill>
              </a:rPr>
              <a:t>&amp;</a:t>
            </a:r>
            <a:br>
              <a:rPr lang="en-US" dirty="0" smtClean="0">
                <a:solidFill>
                  <a:schemeClr val="accent6">
                    <a:lumMod val="20000"/>
                    <a:lumOff val="80000"/>
                  </a:schemeClr>
                </a:solidFill>
              </a:rPr>
            </a:br>
            <a:r>
              <a:rPr lang="en-US" dirty="0" smtClean="0">
                <a:solidFill>
                  <a:schemeClr val="accent6">
                    <a:lumMod val="20000"/>
                    <a:lumOff val="80000"/>
                  </a:schemeClr>
                </a:solidFill>
              </a:rPr>
              <a:t>Multiscreen</a:t>
            </a:r>
            <a:br>
              <a:rPr lang="en-US" dirty="0" smtClean="0">
                <a:solidFill>
                  <a:schemeClr val="accent6">
                    <a:lumMod val="20000"/>
                    <a:lumOff val="80000"/>
                  </a:schemeClr>
                </a:solidFill>
              </a:rPr>
            </a:br>
            <a:r>
              <a:rPr lang="en-US" noProof="0" dirty="0" smtClean="0">
                <a:solidFill>
                  <a:schemeClr val="accent6">
                    <a:lumMod val="20000"/>
                    <a:lumOff val="80000"/>
                  </a:schemeClr>
                </a:solidFill>
              </a:rPr>
              <a:t>Solutions</a:t>
            </a:r>
            <a:endParaRPr lang="en-US" noProof="0" dirty="0">
              <a:solidFill>
                <a:schemeClr val="accent6">
                  <a:lumMod val="20000"/>
                  <a:lumOff val="80000"/>
                </a:schemeClr>
              </a:solidFill>
            </a:endParaRPr>
          </a:p>
        </p:txBody>
      </p:sp>
      <p:pic>
        <p:nvPicPr>
          <p:cNvPr id="30" name="Video - Istock (16006534)-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756" t="1" r="18525" b="21274"/>
          <a:stretch/>
        </p:blipFill>
        <p:spPr>
          <a:xfrm>
            <a:off x="6267859" y="1126715"/>
            <a:ext cx="2232000" cy="1152000"/>
          </a:xfrm>
          <a:prstGeom prst="rect">
            <a:avLst/>
          </a:prstGeom>
          <a:effectLst>
            <a:outerShdw blurRad="38100" dist="25400" dir="2700000" algn="tl" rotWithShape="0">
              <a:prstClr val="black">
                <a:alpha val="40000"/>
              </a:prstClr>
            </a:outerShdw>
          </a:effectLst>
        </p:spPr>
      </p:pic>
      <p:sp>
        <p:nvSpPr>
          <p:cNvPr id="47" name="TextBox 46"/>
          <p:cNvSpPr txBox="1"/>
          <p:nvPr/>
        </p:nvSpPr>
        <p:spPr>
          <a:xfrm>
            <a:off x="3305850" y="669564"/>
            <a:ext cx="2373802" cy="291811"/>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75000"/>
                  </a:schemeClr>
                </a:solidFill>
                <a:effectLst>
                  <a:reflection blurRad="12700" stA="20000" endPos="45500" dist="25400" dir="5400000" sy="-100000" algn="bl" rotWithShape="0"/>
                </a:effectLst>
                <a:cs typeface="Elektra Text Pro"/>
              </a:rPr>
              <a:t>Platform Solutions</a:t>
            </a:r>
            <a:endParaRPr lang="en-US" sz="2400" b="1" spc="-100" dirty="0">
              <a:solidFill>
                <a:schemeClr val="accent6">
                  <a:lumMod val="75000"/>
                </a:schemeClr>
              </a:solidFill>
              <a:effectLst>
                <a:reflection blurRad="12700" stA="20000" endPos="45500" dist="25400" dir="5400000" sy="-100000" algn="bl" rotWithShape="0"/>
              </a:effectLst>
              <a:cs typeface="Elektra Text Pro"/>
            </a:endParaRPr>
          </a:p>
        </p:txBody>
      </p:sp>
      <p:sp>
        <p:nvSpPr>
          <p:cNvPr id="49" name="TextBox 48"/>
          <p:cNvSpPr txBox="1"/>
          <p:nvPr/>
        </p:nvSpPr>
        <p:spPr>
          <a:xfrm>
            <a:off x="6384814" y="669564"/>
            <a:ext cx="1929384" cy="291811"/>
          </a:xfrm>
          <a:prstGeom prst="rect">
            <a:avLst/>
          </a:prstGeom>
          <a:noFill/>
        </p:spPr>
        <p:txBody>
          <a:bodyPr wrap="square" lIns="0" tIns="0" rIns="0" bIns="0" rtlCol="0">
            <a:spAutoFit/>
          </a:bodyPr>
          <a:lstStyle/>
          <a:p>
            <a:pPr algn="ctr">
              <a:lnSpc>
                <a:spcPct val="76000"/>
              </a:lnSpc>
            </a:pPr>
            <a:r>
              <a:rPr lang="en-US" sz="2400" b="1" spc="-100" dirty="0" smtClean="0">
                <a:solidFill>
                  <a:schemeClr val="accent6">
                    <a:lumMod val="75000"/>
                  </a:schemeClr>
                </a:solidFill>
                <a:effectLst>
                  <a:reflection blurRad="12700" stA="20000" endPos="45500" dist="25400" dir="5400000" sy="-100000" algn="bl" rotWithShape="0"/>
                </a:effectLst>
                <a:cs typeface="Elektra Text Pro"/>
              </a:rPr>
              <a:t>Cloud Services</a:t>
            </a:r>
            <a:endParaRPr lang="en-US" sz="2400" b="1" spc="-100" dirty="0">
              <a:solidFill>
                <a:schemeClr val="accent6">
                  <a:lumMod val="75000"/>
                </a:schemeClr>
              </a:solidFill>
              <a:effectLst>
                <a:reflection blurRad="12700" stA="20000" endPos="45500" dist="25400" dir="5400000" sy="-100000" algn="bl" rotWithShape="0"/>
              </a:effectLst>
              <a:cs typeface="Elektra Text Pro"/>
            </a:endParaRPr>
          </a:p>
        </p:txBody>
      </p:sp>
      <p:sp>
        <p:nvSpPr>
          <p:cNvPr id="57" name="Rounded Rectangle 56"/>
          <p:cNvSpPr/>
          <p:nvPr/>
        </p:nvSpPr>
        <p:spPr>
          <a:xfrm>
            <a:off x="3016624" y="3240024"/>
            <a:ext cx="5652000" cy="1224000"/>
          </a:xfrm>
          <a:prstGeom prst="roundRect">
            <a:avLst>
              <a:gd name="adj" fmla="val 6325"/>
            </a:avLst>
          </a:prstGeom>
          <a:solidFill>
            <a:schemeClr val="bg1"/>
          </a:solidFill>
          <a:ln>
            <a:noFill/>
          </a:ln>
          <a:effectLst>
            <a:innerShdw blurRad="38100" dist="38100" dir="13500000">
              <a:schemeClr val="accent6">
                <a:lumMod val="50000"/>
                <a:alpha val="80000"/>
              </a:schemeClr>
            </a:innerShdw>
          </a:effectLst>
        </p:spPr>
        <p:txBody>
          <a:bodyPr wrap="square" rtlCol="0" anchor="t">
            <a:noAutofit/>
          </a:bodyPr>
          <a:lstStyle/>
          <a:p>
            <a:pPr algn="ctr">
              <a:lnSpc>
                <a:spcPct val="80000"/>
              </a:lnSpc>
            </a:pPr>
            <a:endParaRPr lang="en-US" sz="1050" b="1" dirty="0" smtClean="0">
              <a:solidFill>
                <a:schemeClr val="bg1"/>
              </a:solidFill>
              <a:ea typeface="Segoe UI" pitchFamily="34" charset="0"/>
              <a:cs typeface="Segoe UI" pitchFamily="34" charset="0"/>
            </a:endParaRPr>
          </a:p>
        </p:txBody>
      </p:sp>
      <p:sp>
        <p:nvSpPr>
          <p:cNvPr id="58" name="TextBox 57"/>
          <p:cNvSpPr txBox="1"/>
          <p:nvPr/>
        </p:nvSpPr>
        <p:spPr>
          <a:xfrm>
            <a:off x="4740268" y="3376725"/>
            <a:ext cx="2560320" cy="291811"/>
          </a:xfrm>
          <a:prstGeom prst="rect">
            <a:avLst/>
          </a:prstGeom>
          <a:noFill/>
        </p:spPr>
        <p:txBody>
          <a:bodyPr wrap="square" lIns="0" tIns="0" rIns="0" bIns="0" rtlCol="0">
            <a:spAutoFit/>
          </a:bodyPr>
          <a:lstStyle/>
          <a:p>
            <a:pPr algn="ctr">
              <a:lnSpc>
                <a:spcPct val="76000"/>
              </a:lnSpc>
            </a:pPr>
            <a:r>
              <a:rPr lang="en-US" sz="2400" b="1" spc="-100" dirty="0">
                <a:solidFill>
                  <a:schemeClr val="accent6">
                    <a:lumMod val="75000"/>
                  </a:schemeClr>
                </a:solidFill>
                <a:effectLst>
                  <a:reflection blurRad="12700" stA="20000" endPos="45500" dist="25400" dir="5400000" sy="-100000" algn="bl" rotWithShape="0"/>
                </a:effectLst>
                <a:cs typeface="Elektra Text Pro"/>
              </a:rPr>
              <a:t>Professional Services</a:t>
            </a:r>
          </a:p>
        </p:txBody>
      </p:sp>
      <p:sp>
        <p:nvSpPr>
          <p:cNvPr id="60" name="Rounded Rectangle 59"/>
          <p:cNvSpPr/>
          <p:nvPr/>
        </p:nvSpPr>
        <p:spPr>
          <a:xfrm>
            <a:off x="3172072" y="3778970"/>
            <a:ext cx="5379060" cy="558334"/>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468000" tIns="108000" rIns="216000" bIns="72000" rtlCol="0" anchor="t">
            <a:noAutofit/>
          </a:bodyPr>
          <a:lstStyle/>
          <a:p>
            <a:pPr marL="0" lvl="1">
              <a:lnSpc>
                <a:spcPct val="80000"/>
              </a:lnSpc>
              <a:tabLst>
                <a:tab pos="2597150" algn="l"/>
              </a:tabLst>
            </a:pPr>
            <a:r>
              <a:rPr lang="en-US" sz="1600" b="1" spc="-80" dirty="0" smtClean="0">
                <a:latin typeface="Calibri" panose="020F0502020204030204" pitchFamily="34" charset="0"/>
                <a:sym typeface="Wingdings"/>
              </a:rPr>
              <a:t>  </a:t>
            </a:r>
            <a:r>
              <a:rPr lang="en-US" sz="1600" b="1" spc="-80" dirty="0" smtClean="0">
                <a:latin typeface="Calibri" panose="020F0502020204030204" pitchFamily="34" charset="0"/>
              </a:rPr>
              <a:t>Design</a:t>
            </a:r>
            <a:r>
              <a:rPr lang="en-US" sz="1600" b="1" spc="-80" dirty="0">
                <a:latin typeface="Calibri" panose="020F0502020204030204" pitchFamily="34" charset="0"/>
              </a:rPr>
              <a:t>, </a:t>
            </a:r>
            <a:r>
              <a:rPr lang="en-US" sz="1600" b="1" spc="-80" dirty="0" smtClean="0">
                <a:latin typeface="Calibri" panose="020F0502020204030204" pitchFamily="34" charset="0"/>
              </a:rPr>
              <a:t>Build </a:t>
            </a:r>
            <a:r>
              <a:rPr lang="en-US" sz="1600" b="1" spc="-80" dirty="0">
                <a:latin typeface="Calibri" panose="020F0502020204030204" pitchFamily="34" charset="0"/>
              </a:rPr>
              <a:t>&amp; </a:t>
            </a:r>
            <a:r>
              <a:rPr lang="en-US" sz="1600" b="1" spc="-80" dirty="0" smtClean="0">
                <a:latin typeface="Calibri" panose="020F0502020204030204" pitchFamily="34" charset="0"/>
              </a:rPr>
              <a:t>Support	</a:t>
            </a:r>
            <a:r>
              <a:rPr lang="en-US" sz="1600" b="1" spc="-80" dirty="0" smtClean="0">
                <a:latin typeface="Calibri" panose="020F0502020204030204" pitchFamily="34" charset="0"/>
                <a:sym typeface="Wingdings"/>
              </a:rPr>
              <a:t>  </a:t>
            </a:r>
            <a:r>
              <a:rPr lang="en-US" sz="1600" b="1" spc="-80" dirty="0">
                <a:latin typeface="Calibri" panose="020F0502020204030204" pitchFamily="34" charset="0"/>
              </a:rPr>
              <a:t>Project Management</a:t>
            </a:r>
            <a:br>
              <a:rPr lang="en-US" sz="1600" b="1" spc="-80" dirty="0">
                <a:latin typeface="Calibri" panose="020F0502020204030204" pitchFamily="34" charset="0"/>
              </a:rPr>
            </a:br>
            <a:r>
              <a:rPr lang="en-US" sz="1600" b="1" spc="-80" dirty="0">
                <a:latin typeface="Calibri" panose="020F0502020204030204" pitchFamily="34" charset="0"/>
                <a:sym typeface="Wingdings"/>
              </a:rPr>
              <a:t>  </a:t>
            </a:r>
            <a:r>
              <a:rPr lang="en-US" sz="1600" b="1" spc="-80" dirty="0" smtClean="0">
                <a:latin typeface="Calibri" panose="020F0502020204030204" pitchFamily="34" charset="0"/>
              </a:rPr>
              <a:t>Consulting	</a:t>
            </a:r>
            <a:r>
              <a:rPr lang="en-US" sz="1600" b="1" spc="-80" dirty="0" smtClean="0">
                <a:latin typeface="Calibri" panose="020F0502020204030204" pitchFamily="34" charset="0"/>
                <a:sym typeface="Wingdings"/>
              </a:rPr>
              <a:t>  </a:t>
            </a:r>
            <a:r>
              <a:rPr lang="en-US" sz="1600" b="1" spc="-80" dirty="0">
                <a:latin typeface="Calibri" panose="020F0502020204030204" pitchFamily="34" charset="0"/>
              </a:rPr>
              <a:t>System </a:t>
            </a:r>
            <a:r>
              <a:rPr lang="en-US" sz="1600" b="1" spc="-80" dirty="0" smtClean="0">
                <a:latin typeface="Calibri" panose="020F0502020204030204" pitchFamily="34" charset="0"/>
              </a:rPr>
              <a:t>Integration</a:t>
            </a:r>
            <a:endParaRPr lang="en-US" sz="1600" b="1" spc="-80" dirty="0">
              <a:latin typeface="Calibri" panose="020F0502020204030204" pitchFamily="34" charset="0"/>
            </a:endParaRPr>
          </a:p>
        </p:txBody>
      </p:sp>
      <p:sp>
        <p:nvSpPr>
          <p:cNvPr id="61" name="TextBox 60"/>
          <p:cNvSpPr txBox="1"/>
          <p:nvPr/>
        </p:nvSpPr>
        <p:spPr>
          <a:xfrm>
            <a:off x="7579301" y="2003159"/>
            <a:ext cx="940014" cy="289438"/>
          </a:xfrm>
          <a:prstGeom prst="rect">
            <a:avLst/>
          </a:prstGeom>
          <a:noFill/>
        </p:spPr>
        <p:txBody>
          <a:bodyPr wrap="square" lIns="0" tIns="0" rIns="0" bIns="0" rtlCol="0">
            <a:spAutoFit/>
          </a:bodyPr>
          <a:lstStyle/>
          <a:p>
            <a:pPr algn="ctr">
              <a:lnSpc>
                <a:spcPct val="76000"/>
              </a:lnSpc>
            </a:pPr>
            <a:r>
              <a:rPr lang="en-US" sz="2400" b="1" spc="-100" dirty="0" smtClean="0">
                <a:solidFill>
                  <a:schemeClr val="bg1"/>
                </a:solidFill>
                <a:effectLst>
                  <a:reflection blurRad="12700" stA="20000" endPos="45500" dist="25400" dir="5400000" sy="-100000" algn="bl" rotWithShape="0"/>
                </a:effectLst>
                <a:cs typeface="Elektra Text Pro"/>
                <a:sym typeface="Wingdings"/>
              </a:rPr>
              <a:t> </a:t>
            </a:r>
            <a:r>
              <a:rPr lang="en-US" sz="2400" b="1" spc="-100" dirty="0" smtClean="0">
                <a:solidFill>
                  <a:schemeClr val="bg1"/>
                </a:solidFill>
                <a:effectLst>
                  <a:reflection blurRad="12700" stA="20000" endPos="45500" dist="25400" dir="5400000" sy="-100000" algn="bl" rotWithShape="0"/>
                </a:effectLst>
                <a:cs typeface="Elektra Text Pro"/>
              </a:rPr>
              <a:t>SaaS</a:t>
            </a:r>
            <a:endParaRPr lang="en-US" sz="2400" b="1" spc="-100" dirty="0">
              <a:solidFill>
                <a:schemeClr val="bg1"/>
              </a:solidFill>
              <a:effectLst>
                <a:reflection blurRad="12700" stA="20000" endPos="45500" dist="25400" dir="5400000" sy="-100000" algn="bl" rotWithShape="0"/>
              </a:effectLst>
              <a:cs typeface="Elektra Text Pro"/>
            </a:endParaRPr>
          </a:p>
        </p:txBody>
      </p:sp>
      <p:sp>
        <p:nvSpPr>
          <p:cNvPr id="64" name="Rounded Rectangle 63"/>
          <p:cNvSpPr/>
          <p:nvPr/>
        </p:nvSpPr>
        <p:spPr>
          <a:xfrm>
            <a:off x="3179692" y="2418133"/>
            <a:ext cx="2662428" cy="558334"/>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216000" tIns="72000" rIns="216000" bIns="72000" rtlCol="0" anchor="t">
            <a:noAutofit/>
          </a:bodyPr>
          <a:lstStyle/>
          <a:p>
            <a:pPr marL="0" lvl="1">
              <a:lnSpc>
                <a:spcPct val="80000"/>
              </a:lnSpc>
              <a:tabLst>
                <a:tab pos="2597150" algn="l"/>
              </a:tabLst>
            </a:pPr>
            <a:endParaRPr lang="en-US" sz="1600" b="1" spc="-80" dirty="0">
              <a:latin typeface="Calibri" panose="020F0502020204030204" pitchFamily="34" charset="0"/>
            </a:endParaRPr>
          </a:p>
        </p:txBody>
      </p:sp>
      <p:sp>
        <p:nvSpPr>
          <p:cNvPr id="65" name="Rounded Rectangle 64"/>
          <p:cNvSpPr/>
          <p:nvPr/>
        </p:nvSpPr>
        <p:spPr>
          <a:xfrm>
            <a:off x="6265342" y="2418133"/>
            <a:ext cx="2232000" cy="558334"/>
          </a:xfrm>
          <a:prstGeom prst="roundRect">
            <a:avLst>
              <a:gd name="adj" fmla="val 0"/>
            </a:avLst>
          </a:prstGeom>
          <a:solidFill>
            <a:srgbClr val="EFEEED"/>
          </a:solidFill>
          <a:ln w="3175">
            <a:solidFill>
              <a:schemeClr val="bg1">
                <a:lumMod val="85000"/>
              </a:schemeClr>
            </a:solidFill>
          </a:ln>
          <a:effectLst>
            <a:outerShdw blurRad="25400" dist="25400" dir="2700000" algn="tl" rotWithShape="0">
              <a:schemeClr val="tx1">
                <a:lumMod val="65000"/>
                <a:lumOff val="35000"/>
                <a:alpha val="50000"/>
              </a:schemeClr>
            </a:outerShdw>
          </a:effectLst>
        </p:spPr>
        <p:txBody>
          <a:bodyPr wrap="square" lIns="216000" tIns="72000" rIns="216000" bIns="72000" rtlCol="0" anchor="t">
            <a:noAutofit/>
          </a:bodyPr>
          <a:lstStyle/>
          <a:p>
            <a:pPr marL="0" lvl="1">
              <a:lnSpc>
                <a:spcPct val="80000"/>
              </a:lnSpc>
              <a:tabLst>
                <a:tab pos="2597150" algn="l"/>
              </a:tabLst>
            </a:pPr>
            <a:endParaRPr lang="en-US" sz="1600" b="1" spc="-80" dirty="0">
              <a:latin typeface="Calibri" panose="020F0502020204030204" pitchFamily="34" charset="0"/>
            </a:endParaRPr>
          </a:p>
        </p:txBody>
      </p:sp>
      <p:pic>
        <p:nvPicPr>
          <p:cNvPr id="46" name="Picture 4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75663" y="2385281"/>
            <a:ext cx="1193712" cy="614762"/>
          </a:xfrm>
          <a:prstGeom prst="rect">
            <a:avLst/>
          </a:prstGeom>
        </p:spPr>
      </p:pic>
      <p:pic>
        <p:nvPicPr>
          <p:cNvPr id="51" name="Picture 5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545446" y="2501903"/>
            <a:ext cx="1214378" cy="381516"/>
          </a:xfrm>
          <a:prstGeom prst="rect">
            <a:avLst/>
          </a:prstGeom>
        </p:spPr>
      </p:pic>
      <p:pic>
        <p:nvPicPr>
          <p:cNvPr id="44" name="Picture 4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12448" y="2498319"/>
            <a:ext cx="966344" cy="388686"/>
          </a:xfrm>
          <a:prstGeom prst="rect">
            <a:avLst/>
          </a:prstGeom>
        </p:spPr>
      </p:pic>
      <p:pic>
        <p:nvPicPr>
          <p:cNvPr id="48" name="Picture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1319" y="2498489"/>
            <a:ext cx="895324" cy="388345"/>
          </a:xfrm>
          <a:prstGeom prst="rect">
            <a:avLst/>
          </a:prstGeom>
        </p:spPr>
      </p:pic>
      <p:pic>
        <p:nvPicPr>
          <p:cNvPr id="4" name="Picture 3"/>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3173506" y="1126715"/>
            <a:ext cx="2664000" cy="1152000"/>
          </a:xfrm>
          <a:prstGeom prst="rect">
            <a:avLst/>
          </a:prstGeom>
          <a:effectLst>
            <a:outerShdw blurRad="50800" dist="25400" dir="2700000" algn="tl" rotWithShape="0">
              <a:prstClr val="black">
                <a:alpha val="80000"/>
              </a:prstClr>
            </a:outerShdw>
          </a:effectLst>
        </p:spPr>
      </p:pic>
      <p:sp>
        <p:nvSpPr>
          <p:cNvPr id="63" name="TextBox 62"/>
          <p:cNvSpPr txBox="1"/>
          <p:nvPr/>
        </p:nvSpPr>
        <p:spPr>
          <a:xfrm>
            <a:off x="4962864" y="2003159"/>
            <a:ext cx="894294" cy="289438"/>
          </a:xfrm>
          <a:prstGeom prst="rect">
            <a:avLst/>
          </a:prstGeom>
          <a:noFill/>
        </p:spPr>
        <p:txBody>
          <a:bodyPr wrap="square" lIns="0" tIns="0" rIns="0" bIns="0" rtlCol="0">
            <a:spAutoFit/>
          </a:bodyPr>
          <a:lstStyle/>
          <a:p>
            <a:pPr algn="ctr">
              <a:lnSpc>
                <a:spcPct val="76000"/>
              </a:lnSpc>
            </a:pPr>
            <a:r>
              <a:rPr lang="en-US" sz="2400" b="1" spc="-100" dirty="0" smtClean="0">
                <a:solidFill>
                  <a:schemeClr val="bg1"/>
                </a:solidFill>
                <a:effectLst>
                  <a:reflection blurRad="12700" stA="20000" endPos="45500" dist="25400" dir="5400000" sy="-100000" algn="bl" rotWithShape="0"/>
                </a:effectLst>
                <a:cs typeface="Elektra Text Pro"/>
                <a:sym typeface="Wingdings"/>
              </a:rPr>
              <a:t> </a:t>
            </a:r>
            <a:r>
              <a:rPr lang="en-US" sz="2400" b="1" spc="-100" dirty="0" smtClean="0">
                <a:solidFill>
                  <a:schemeClr val="bg1"/>
                </a:solidFill>
                <a:effectLst>
                  <a:reflection blurRad="12700" stA="20000" endPos="45500" dist="25400" dir="5400000" sy="-100000" algn="bl" rotWithShape="0"/>
                </a:effectLst>
                <a:cs typeface="Elektra Text Pro"/>
              </a:rPr>
              <a:t>PaaS</a:t>
            </a:r>
            <a:endParaRPr lang="en-US" sz="2400" b="1" spc="-100" dirty="0">
              <a:solidFill>
                <a:schemeClr val="bg1"/>
              </a:solidFill>
              <a:effectLst>
                <a:reflection blurRad="12700" stA="20000" endPos="45500" dist="25400" dir="5400000" sy="-100000" algn="bl" rotWithShape="0"/>
              </a:effectLst>
              <a:cs typeface="Elektra Text Pro"/>
            </a:endParaRPr>
          </a:p>
        </p:txBody>
      </p:sp>
    </p:spTree>
    <p:extLst>
      <p:ext uri="{BB962C8B-B14F-4D97-AF65-F5344CB8AC3E}">
        <p14:creationId xmlns:p14="http://schemas.microsoft.com/office/powerpoint/2010/main" val="421090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10"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30071" fill="hold"/>
                                        <p:tgtEl>
                                          <p:spTgt spid="30"/>
                                        </p:tgtEl>
                                      </p:cBhvr>
                                    </p:cmd>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repeatCount="indefinite" fill="remove" display="0">
                  <p:stCondLst>
                    <p:cond delay="indefinite"/>
                  </p:stCondLst>
                </p:cTn>
                <p:tgtEl>
                  <p:spTgt spid="30"/>
                </p:tgtEl>
              </p:cMediaNode>
            </p:video>
          </p:childTnLst>
        </p:cTn>
      </p:par>
    </p:tnLst>
    <p:bldLst>
      <p:bldP spid="26" grpId="0" animBg="1"/>
      <p:bldP spid="50" grpId="0" animBg="1"/>
      <p:bldP spid="47" grpId="0"/>
      <p:bldP spid="49" grpId="0"/>
      <p:bldP spid="57" grpId="0" animBg="1"/>
      <p:bldP spid="58" grpId="0"/>
      <p:bldP spid="60" grpId="0" animBg="1"/>
      <p:bldP spid="61" grpId="0"/>
      <p:bldP spid="64" grpId="0" animBg="1"/>
      <p:bldP spid="65" grpId="0" animBg="1"/>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1|2.2|1.8|1.9|2|1.9|2"/>
</p:tagLst>
</file>

<file path=ppt/tags/tag2.xml><?xml version="1.0" encoding="utf-8"?>
<p:tagLst xmlns:a="http://schemas.openxmlformats.org/drawingml/2006/main" xmlns:r="http://schemas.openxmlformats.org/officeDocument/2006/relationships" xmlns:p="http://schemas.openxmlformats.org/presentationml/2006/main">
  <p:tag name="TIMING" val="|2.5|2.1|2.2|1.8|1.9|2|1.9|2"/>
</p:tagLst>
</file>

<file path=ppt/theme/theme1.xml><?xml version="1.0" encoding="utf-8"?>
<a:theme xmlns:a="http://schemas.openxmlformats.org/drawingml/2006/main" name="Visual Unity">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7480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rtlCol="0" anchor="t">
        <a:noAutofit/>
      </a:bodyPr>
      <a:lstStyle>
        <a:defPPr>
          <a:lnSpc>
            <a:spcPct val="80000"/>
          </a:lnSpc>
          <a:defRPr sz="2000" b="1" dirty="0" smtClean="0">
            <a:solidFill>
              <a:schemeClr val="bg1">
                <a:lumMod val="95000"/>
              </a:schemeClr>
            </a:solidFill>
            <a:latin typeface="Segoe UI" pitchFamily="34" charset="0"/>
            <a:ea typeface="Segoe UI" pitchFamily="34" charset="0"/>
            <a:cs typeface="Segoe UI" pitchFamily="34" charset="0"/>
          </a:defRPr>
        </a:defPPr>
      </a:lstStyle>
    </a:spDef>
    <a:lnDef>
      <a:spPr>
        <a:ln w="50800">
          <a:solidFill>
            <a:schemeClr val="accent5">
              <a:lumMod val="60000"/>
              <a:lumOff val="40000"/>
            </a:schemeClr>
          </a:solidFill>
          <a:headEnd type="stealth" w="med" len="lg"/>
          <a:tailEnd type="stealth" w="med"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50779</TotalTime>
  <Words>806</Words>
  <Application>Microsoft Office PowerPoint</Application>
  <PresentationFormat>On-screen Show (16:9)</PresentationFormat>
  <Paragraphs>180</Paragraphs>
  <Slides>18</Slides>
  <Notes>9</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Visual Unity</vt:lpstr>
      <vt:lpstr>Visual Unity Global Corporate Overview</vt:lpstr>
      <vt:lpstr>Visual Unity Global Corporate Overview  Download the Recorded Video Presentation or the Native PowerPoint Slides, here:  • http://dusil.com/</vt:lpstr>
      <vt:lpstr>PowerPoint Presentation</vt:lpstr>
      <vt:lpstr>PowerPoint Presentation</vt:lpstr>
      <vt:lpstr>PowerPoint Presentation</vt:lpstr>
      <vt:lpstr>Bridging Broadcast to Multiscreen Solutions</vt:lpstr>
      <vt:lpstr>Awards &amp; Achievements</vt:lpstr>
      <vt:lpstr>Technical  &amp; Market Positioning</vt:lpstr>
      <vt:lpstr>       OTT &amp; Multiscreen Solutions</vt:lpstr>
      <vt:lpstr>PowerPoint Presentation</vt:lpstr>
      <vt:lpstr>PowerPoint Presentation</vt:lpstr>
      <vt:lpstr>PowerPoint Presentation</vt:lpstr>
      <vt:lpstr>PowerPoint Presentation</vt:lpstr>
      <vt:lpstr>Clients</vt:lpstr>
      <vt:lpstr>Partners</vt:lpstr>
      <vt:lpstr>Corporate Overview</vt:lpstr>
      <vt:lpstr>PowerPoint Presentation</vt:lpstr>
      <vt:lpstr>Who is Visual Unity?</vt:lpstr>
    </vt:vector>
  </TitlesOfParts>
  <Company>Visual Unity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Visual Unity</dc:title>
  <dc:creator>Gabriel Dusil</dc:creator>
  <cp:lastModifiedBy>Gabriel Dusil</cp:lastModifiedBy>
  <cp:revision>3316</cp:revision>
  <cp:lastPrinted>2013-04-03T10:57:46Z</cp:lastPrinted>
  <dcterms:created xsi:type="dcterms:W3CDTF">2012-03-13T13:17:10Z</dcterms:created>
  <dcterms:modified xsi:type="dcterms:W3CDTF">2014-07-29T13:03:56Z</dcterms:modified>
</cp:coreProperties>
</file>