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1398" r:id="rId2"/>
    <p:sldId id="1569" r:id="rId3"/>
    <p:sldId id="1412" r:id="rId4"/>
    <p:sldId id="1565" r:id="rId5"/>
    <p:sldId id="1567" r:id="rId6"/>
    <p:sldId id="1280" r:id="rId7"/>
    <p:sldId id="1407" r:id="rId8"/>
    <p:sldId id="1263" r:id="rId9"/>
    <p:sldId id="1281" r:id="rId10"/>
    <p:sldId id="1408" r:id="rId11"/>
    <p:sldId id="1279" r:id="rId12"/>
    <p:sldId id="1290" r:id="rId13"/>
    <p:sldId id="1568" r:id="rId14"/>
    <p:sldId id="1238" r:id="rId15"/>
    <p:sldId id="1187" r:id="rId16"/>
    <p:sldId id="1265" r:id="rId17"/>
    <p:sldId id="1163" r:id="rId18"/>
    <p:sldId id="139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AD0"/>
    <a:srgbClr val="F0F8F8"/>
    <a:srgbClr val="ECF6F6"/>
    <a:srgbClr val="E6F0F0"/>
    <a:srgbClr val="F6FAFA"/>
    <a:srgbClr val="F0F8FA"/>
    <a:srgbClr val="85A5AD"/>
    <a:srgbClr val="648C96"/>
    <a:srgbClr val="1E5260"/>
    <a:srgbClr val="94B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1" autoAdjust="0"/>
    <p:restoredTop sz="91114" autoAdjust="0"/>
  </p:normalViewPr>
  <p:slideViewPr>
    <p:cSldViewPr snapToGrid="0">
      <p:cViewPr varScale="1">
        <p:scale>
          <a:sx n="201" d="100"/>
          <a:sy n="201" d="100"/>
        </p:scale>
        <p:origin x="-10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U:\B!%20Dusil,%20Gabriel\Employment\Visual%20Unity\Management%20-%20Gabriel%20Dusil%20(Keynote&#8482;,%20v1.9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A!%20Dusil,%20Gabriel\Employment\Visual%20Unity\Management%20-%20Gabriel%20Dusil%20(Keynote&#8482;,%20v1.8)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A!%20Dusil,%20Gabriel\Employment\Visual%20Unity\Management%20-%20Gabriel%20Dusil%20(Keynote,%20v1.7,%20confidential)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D:\A!%20Dusil,%20Gabriel\Employment\Visual%20Unity\Management%20-%20Gabriel%20Dusil%20(Keynote,%20v1.7,%20confidential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!%20Dusil,%20Gabriel\Employment\Visual%20Unity\Management%20-%20Gabriel%20Dusil%20(Keynote&#8482;,%20v1.8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!%20Dusil,%20Gabriel\Employment\Visual%20Unity\Management%20-%20Gabriel%20Dusil%20(Keynote&#8482;,%20v1.8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!%20Dusil,%20Gabriel\Employment\Visual%20Unity\Management%20-%20Gabriel%20Dusil%20(Keynote&#8482;,%20v1.8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!%20Dusil,%20Gabriel\Employment\Visual%20Unity\Management%20-%20Gabriel%20Dusil%20(Keynote&#8482;,%20v1.9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A!%20Dusil,%20Gabriel\Employment\Visual%20Unity\Management%20-%20Visual%20Unity%20(Master,%20v0.8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A!%20Dusil,%20Gabriel\Employment\Visual%20Unity\Management%20-%20Gabriel%20Dusil%20(Keynote&#8482;,%20v1.9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A!%20Dusil,%20Gabriel\Employment\Visual%20Unity\Management%20-%20Visual%20Unity%20(Master,%20v1.2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A!%20Dusil,%20Gabriel\Employment\Visual%20Unity\Management%20-%20Gabriel%20Dusil%20(Keynote&#8482;,%20v1.8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5462449379451"/>
          <c:y val="0.12230297342164966"/>
          <c:w val="0.85234167346641998"/>
          <c:h val="0.710877145905526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'Music Industry'!$A$8</c:f>
              <c:strCache>
                <c:ptCount val="1"/>
                <c:pt idx="0">
                  <c:v> Physical</c:v>
                </c:pt>
              </c:strCache>
            </c:strRef>
          </c:tx>
          <c:spPr>
            <a:solidFill>
              <a:srgbClr val="FBF3F3"/>
            </a:solidFill>
            <a:effectLst>
              <a:innerShdw blurRad="63500" dist="25400" dir="13500000">
                <a:schemeClr val="accent2">
                  <a:lumMod val="50000"/>
                  <a:alpha val="80000"/>
                </a:schemeClr>
              </a:inn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numRef>
              <c:f>'Music Industry'!$C$4:$P$4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'Music Industry'!$C$8:$P$8</c:f>
              <c:numCache>
                <c:formatCode>General</c:formatCode>
                <c:ptCount val="14"/>
                <c:pt idx="0">
                  <c:v>28.5</c:v>
                </c:pt>
                <c:pt idx="1">
                  <c:v>28.6</c:v>
                </c:pt>
                <c:pt idx="2">
                  <c:v>28.1</c:v>
                </c:pt>
                <c:pt idx="3">
                  <c:v>27.7</c:v>
                </c:pt>
                <c:pt idx="4">
                  <c:v>25.8</c:v>
                </c:pt>
                <c:pt idx="5">
                  <c:v>23.9</c:v>
                </c:pt>
                <c:pt idx="6">
                  <c:v>23.3</c:v>
                </c:pt>
                <c:pt idx="7">
                  <c:v>21.8</c:v>
                </c:pt>
                <c:pt idx="8">
                  <c:v>19.8</c:v>
                </c:pt>
                <c:pt idx="9">
                  <c:v>17.3</c:v>
                </c:pt>
                <c:pt idx="10">
                  <c:v>14.8</c:v>
                </c:pt>
                <c:pt idx="11">
                  <c:v>12.9</c:v>
                </c:pt>
                <c:pt idx="12">
                  <c:v>11.1</c:v>
                </c:pt>
                <c:pt idx="13">
                  <c:v>10.199999999999999</c:v>
                </c:pt>
              </c:numCache>
            </c:numRef>
          </c:val>
        </c:ser>
        <c:ser>
          <c:idx val="3"/>
          <c:order val="1"/>
          <c:tx>
            <c:strRef>
              <c:f>'Music Industry'!$A$9</c:f>
              <c:strCache>
                <c:ptCount val="1"/>
                <c:pt idx="0">
                  <c:v> Digital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effectLst>
              <a:innerShdw blurRad="50800" dist="25400" dir="13500000">
                <a:schemeClr val="accent3">
                  <a:lumMod val="50000"/>
                  <a:alpha val="90000"/>
                </a:schemeClr>
              </a:inn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numRef>
              <c:f>'Music Industry'!$C$4:$P$4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'Music Industry'!$C$9:$P$9</c:f>
              <c:numCache>
                <c:formatCode>General</c:formatCode>
                <c:ptCount val="14"/>
                <c:pt idx="6">
                  <c:v>0.4</c:v>
                </c:pt>
                <c:pt idx="7">
                  <c:v>1.2</c:v>
                </c:pt>
                <c:pt idx="8">
                  <c:v>2.2999999999999998</c:v>
                </c:pt>
                <c:pt idx="9">
                  <c:v>3.2</c:v>
                </c:pt>
                <c:pt idx="10">
                  <c:v>4.2</c:v>
                </c:pt>
                <c:pt idx="11">
                  <c:v>4.5999999999999996</c:v>
                </c:pt>
                <c:pt idx="12">
                  <c:v>4.8</c:v>
                </c:pt>
                <c:pt idx="13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100325632"/>
        <c:axId val="100331520"/>
      </c:barChart>
      <c:catAx>
        <c:axId val="10032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n-US"/>
          </a:p>
        </c:txPr>
        <c:crossAx val="100331520"/>
        <c:crosses val="autoZero"/>
        <c:auto val="1"/>
        <c:lblAlgn val="ctr"/>
        <c:lblOffset val="200"/>
        <c:tickLblSkip val="2"/>
        <c:tickMarkSkip val="2"/>
        <c:noMultiLvlLbl val="0"/>
      </c:catAx>
      <c:valAx>
        <c:axId val="100331520"/>
        <c:scaling>
          <c:orientation val="minMax"/>
          <c:max val="29.8"/>
          <c:min val="0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>
                      <a:lumMod val="95000"/>
                      <a:alpha val="2000"/>
                    </a:schemeClr>
                  </a:gs>
                </a:gsLst>
                <a:lin ang="0" scaled="1"/>
                <a:tileRect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defRPr>
                </a:pPr>
                <a:r>
                  <a:rPr lang="en-US" sz="16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billion US$</a:t>
                </a:r>
              </a:p>
            </c:rich>
          </c:tx>
          <c:layout>
            <c:manualLayout>
              <c:xMode val="edge"/>
              <c:yMode val="edge"/>
              <c:x val="0.12713753158241003"/>
              <c:y val="0.4630155084244164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n-US"/>
          </a:p>
        </c:txPr>
        <c:crossAx val="100325632"/>
        <c:crosses val="autoZero"/>
        <c:crossBetween val="between"/>
        <c:majorUnit val="1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851124622080468E-2"/>
          <c:w val="0.88472120562394485"/>
          <c:h val="0.89407169673411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'PaaS SaaS IaaS'!$A$4</c:f>
              <c:strCache>
                <c:ptCount val="1"/>
                <c:pt idx="0">
                  <c:v> SaaS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innerShdw blurRad="50800" dist="25400" dir="13500000">
                <a:prstClr val="black">
                  <a:alpha val="80000"/>
                </a:prstClr>
              </a:innerShdw>
            </a:effectLst>
          </c:spPr>
          <c:invertIfNegative val="0"/>
          <c:cat>
            <c:numRef>
              <c:f>'PaaS SaaS IaaS'!$B$3:$H$3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'PaaS SaaS IaaS'!$B$4:$H$4</c:f>
              <c:numCache>
                <c:formatCode>General</c:formatCode>
                <c:ptCount val="7"/>
                <c:pt idx="0">
                  <c:v>9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23</c:v>
                </c:pt>
                <c:pt idx="6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40"/>
        <c:axId val="102805504"/>
        <c:axId val="102807040"/>
      </c:barChart>
      <c:catAx>
        <c:axId val="10280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800">
                <a:solidFill>
                  <a:schemeClr val="bg1">
                    <a:lumMod val="65000"/>
                  </a:schemeClr>
                </a:solidFill>
                <a:latin typeface="+mn-lt"/>
              </a:defRPr>
            </a:pPr>
            <a:endParaRPr lang="en-US"/>
          </a:p>
        </c:txPr>
        <c:crossAx val="102807040"/>
        <c:crosses val="autoZero"/>
        <c:auto val="1"/>
        <c:lblAlgn val="ctr"/>
        <c:lblOffset val="100"/>
        <c:tickLblSkip val="2"/>
        <c:noMultiLvlLbl val="0"/>
      </c:catAx>
      <c:valAx>
        <c:axId val="102807040"/>
        <c:scaling>
          <c:orientation val="minMax"/>
          <c:max val="28"/>
          <c:min val="8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20000"/>
                    </a:schemeClr>
                  </a:gs>
                </a:gsLst>
                <a:lin ang="10800000" scaled="1"/>
                <a:tileRect/>
              </a:gradFill>
            </a:ln>
          </c:spPr>
        </c:majorGridlines>
        <c:numFmt formatCode="General" sourceLinked="0"/>
        <c:majorTickMark val="out"/>
        <c:minorTickMark val="none"/>
        <c:tickLblPos val="high"/>
        <c:spPr>
          <a:ln>
            <a:noFill/>
          </a:ln>
        </c:spPr>
        <c:txPr>
          <a:bodyPr rot="60000" anchor="t" anchorCtr="0"/>
          <a:lstStyle/>
          <a:p>
            <a:pPr>
              <a:defRPr sz="1800">
                <a:solidFill>
                  <a:schemeClr val="bg1">
                    <a:lumMod val="65000"/>
                  </a:schemeClr>
                </a:solidFill>
                <a:latin typeface="+mn-lt"/>
              </a:defRPr>
            </a:pPr>
            <a:endParaRPr lang="en-US"/>
          </a:p>
        </c:txPr>
        <c:crossAx val="102805504"/>
        <c:crosses val="autoZero"/>
        <c:crossBetween val="between"/>
        <c:majorUnit val="8"/>
      </c:valAx>
      <c:spPr>
        <a:noFill/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34135882209031"/>
          <c:y val="3.5641913080656285E-3"/>
          <c:w val="0.44874413125421703"/>
          <c:h val="0.99643580869193438"/>
        </c:manualLayout>
      </c:layout>
      <c:doughnutChart>
        <c:varyColors val="1"/>
        <c:ser>
          <c:idx val="0"/>
          <c:order val="0"/>
          <c:spPr>
            <a:ln>
              <a:noFill/>
            </a:ln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explosion val="7"/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5.3172738482815301E-3"/>
                  <c:y val="8.9749637379663936E-3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76000"/>
                      </a:lnSpc>
                      <a:defRPr sz="1800" b="0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en-US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</a:rPr>
                      <a:t>OTT,</a:t>
                    </a:r>
                    <a:br>
                      <a:rPr lang="en-US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</a:rPr>
                    </a:br>
                    <a:r>
                      <a:rPr lang="en-US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</a:rPr>
                      <a:t>9%</a:t>
                    </a:r>
                    <a:endParaRPr lang="en-US" b="0" dirty="0">
                      <a:solidFill>
                        <a:schemeClr val="accent5">
                          <a:lumMod val="50000"/>
                        </a:schemeClr>
                      </a:solidFill>
                      <a:latin typeface="Calibri" panose="020F0502020204030204" pitchFamily="34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1"/>
              <c:layout>
                <c:manualLayout>
                  <c:x val="0.15501451506590602"/>
                  <c:y val="0.3275861764357733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76000"/>
                      </a:lnSpc>
                      <a:defRPr sz="1800" b="0">
                        <a:solidFill>
                          <a:schemeClr val="accent4">
                            <a:lumMod val="50000"/>
                          </a:schemeClr>
                        </a:solidFill>
                      </a:defRPr>
                    </a:pPr>
                    <a:r>
                      <a:rPr lang="en-US" dirty="0">
                        <a:latin typeface="Calibri" panose="020F0502020204030204" pitchFamily="34" charset="0"/>
                      </a:rPr>
                      <a:t>TV &amp; Video, 91%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txPr>
              <a:bodyPr/>
              <a:lstStyle/>
              <a:p>
                <a:pPr>
                  <a:lnSpc>
                    <a:spcPct val="76000"/>
                  </a:lnSpc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'Broadcast vs. OTT'!$A$19:$A$20</c:f>
              <c:strCache>
                <c:ptCount val="2"/>
                <c:pt idx="0">
                  <c:v>OTT</c:v>
                </c:pt>
                <c:pt idx="1">
                  <c:v>TV &amp; Video</c:v>
                </c:pt>
              </c:strCache>
            </c:strRef>
          </c:cat>
          <c:val>
            <c:numRef>
              <c:f>'Broadcast vs. OTT'!$H$19:$H$20</c:f>
              <c:numCache>
                <c:formatCode>General</c:formatCode>
                <c:ptCount val="2"/>
                <c:pt idx="0">
                  <c:v>37.200000000000003</c:v>
                </c:pt>
                <c:pt idx="1">
                  <c:v>394.56913638175121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5"/>
        <c:holeSize val="44"/>
      </c:doughnutChart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80453164681098E-2"/>
          <c:y val="0.14201403433802176"/>
          <c:w val="0.83396802863993802"/>
          <c:h val="0.61250875037602015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'Broadcast vs. OTT'!$A$12</c:f>
              <c:strCache>
                <c:ptCount val="1"/>
                <c:pt idx="0">
                  <c:v>Advertising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innerShdw blurRad="38100" dist="12700" dir="13500000">
                <a:prstClr val="black">
                  <a:alpha val="90000"/>
                </a:prstClr>
              </a:innerShdw>
            </a:effectLst>
          </c:spPr>
          <c:invertIfNegative val="0"/>
          <c:cat>
            <c:numRef>
              <c:f>'Broadcast vs. OTT'!$B$11:$H$11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'Broadcast vs. OTT'!$B$12:$H$12</c:f>
              <c:numCache>
                <c:formatCode>General</c:formatCode>
                <c:ptCount val="7"/>
                <c:pt idx="0">
                  <c:v>4</c:v>
                </c:pt>
                <c:pt idx="1">
                  <c:v>5.5</c:v>
                </c:pt>
                <c:pt idx="2">
                  <c:v>7</c:v>
                </c:pt>
                <c:pt idx="3">
                  <c:v>9.8000000000000007</c:v>
                </c:pt>
                <c:pt idx="4">
                  <c:v>13</c:v>
                </c:pt>
                <c:pt idx="5">
                  <c:v>15.5</c:v>
                </c:pt>
                <c:pt idx="6">
                  <c:v>18</c:v>
                </c:pt>
              </c:numCache>
            </c:numRef>
          </c:val>
        </c:ser>
        <c:ser>
          <c:idx val="0"/>
          <c:order val="1"/>
          <c:tx>
            <c:strRef>
              <c:f>'Broadcast vs. OTT'!$A$13</c:f>
              <c:strCache>
                <c:ptCount val="1"/>
                <c:pt idx="0">
                  <c:v>Subscription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invertIfNegative val="0"/>
          <c:cat>
            <c:numRef>
              <c:f>'Broadcast vs. OTT'!$B$11:$H$11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'Broadcast vs. OTT'!$B$13:$H$13</c:f>
              <c:numCache>
                <c:formatCode>General</c:formatCode>
                <c:ptCount val="7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5.2</c:v>
                </c:pt>
                <c:pt idx="4">
                  <c:v>6.5</c:v>
                </c:pt>
                <c:pt idx="5">
                  <c:v>9.5</c:v>
                </c:pt>
                <c:pt idx="6">
                  <c:v>14</c:v>
                </c:pt>
              </c:numCache>
            </c:numRef>
          </c:val>
        </c:ser>
        <c:ser>
          <c:idx val="1"/>
          <c:order val="2"/>
          <c:tx>
            <c:strRef>
              <c:f>'Broadcast vs. OTT'!$A$14</c:f>
              <c:strCache>
                <c:ptCount val="1"/>
                <c:pt idx="0">
                  <c:v>Transaction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invertIfNegative val="0"/>
          <c:cat>
            <c:numRef>
              <c:f>'Broadcast vs. OTT'!$B$11:$H$11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'Broadcast vs. OTT'!$B$14:$H$14</c:f>
              <c:numCache>
                <c:formatCode>General</c:formatCode>
                <c:ptCount val="7"/>
                <c:pt idx="0">
                  <c:v>1.5</c:v>
                </c:pt>
                <c:pt idx="1">
                  <c:v>1.6</c:v>
                </c:pt>
                <c:pt idx="2">
                  <c:v>2.5</c:v>
                </c:pt>
                <c:pt idx="3">
                  <c:v>3.3</c:v>
                </c:pt>
                <c:pt idx="4">
                  <c:v>4.3</c:v>
                </c:pt>
                <c:pt idx="5">
                  <c:v>4.8</c:v>
                </c:pt>
                <c:pt idx="6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102878208"/>
        <c:axId val="102884096"/>
      </c:barChart>
      <c:catAx>
        <c:axId val="10287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-2400000" vert="horz"/>
          <a:lstStyle/>
          <a:p>
            <a:pPr>
              <a:defRPr sz="1800" b="0">
                <a:solidFill>
                  <a:schemeClr val="accent5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102884096"/>
        <c:crosses val="autoZero"/>
        <c:auto val="1"/>
        <c:lblAlgn val="ctr"/>
        <c:lblOffset val="100"/>
        <c:tickLblSkip val="1"/>
        <c:noMultiLvlLbl val="0"/>
      </c:catAx>
      <c:valAx>
        <c:axId val="102884096"/>
        <c:scaling>
          <c:orientation val="minMax"/>
          <c:max val="38"/>
          <c:min val="0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  <a:alpha val="20000"/>
                    </a:schemeClr>
                  </a:gs>
                </a:gsLst>
                <a:lin ang="0" scaled="1"/>
                <a:tileRect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billion  US$</a:t>
                </a:r>
              </a:p>
            </c:rich>
          </c:tx>
          <c:layout>
            <c:manualLayout>
              <c:xMode val="edge"/>
              <c:yMode val="edge"/>
              <c:x val="0.78921011505592098"/>
              <c:y val="0.26328405477665107"/>
            </c:manualLayout>
          </c:layout>
          <c:overlay val="0"/>
        </c:title>
        <c:numFmt formatCode="#,##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02878208"/>
        <c:crosses val="autoZero"/>
        <c:crossBetween val="between"/>
        <c:majorUnit val="1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8.6955846276861471E-3"/>
          <c:y val="0.19595711542624522"/>
          <c:w val="0.38569949912150853"/>
          <c:h val="0.25105707353689494"/>
        </c:manualLayout>
      </c:layout>
      <c:overlay val="0"/>
      <c:txPr>
        <a:bodyPr/>
        <a:lstStyle/>
        <a:p>
          <a:pPr>
            <a:defRPr sz="1800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vert="horz"/>
          <a:lstStyle/>
          <a:p>
            <a:pPr>
              <a:lnSpc>
                <a:spcPct val="70000"/>
              </a:lnSpc>
              <a:defRPr sz="3200" b="1" i="0" u="none" strike="noStrike" baseline="0">
                <a:solidFill>
                  <a:schemeClr val="accent6"/>
                </a:solidFill>
                <a:latin typeface="Calibri"/>
                <a:ea typeface="Calibri"/>
                <a:cs typeface="Calibri"/>
              </a:defRPr>
            </a:pPr>
            <a:r>
              <a:rPr lang="en-US" sz="3200" dirty="0" smtClean="0">
                <a:solidFill>
                  <a:schemeClr val="accent6"/>
                </a:solidFill>
              </a:rPr>
              <a:t>Global</a:t>
            </a:r>
            <a:r>
              <a:rPr lang="en-US" sz="3200" baseline="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Internet</a:t>
            </a:r>
            <a:r>
              <a:rPr lang="en-US" sz="3200" baseline="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</a:rPr>
              <a:t>Traffic</a:t>
            </a:r>
            <a:endParaRPr lang="en-US" sz="320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44686037027553233"/>
          <c:y val="8.442481058145419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4472549869930968E-2"/>
          <c:y val="0.16759768420181248"/>
          <c:w val="0.89410852653550332"/>
          <c:h val="0.68350968255495448"/>
        </c:manualLayout>
      </c:layout>
      <c:lineChart>
        <c:grouping val="standard"/>
        <c:varyColors val="0"/>
        <c:ser>
          <c:idx val="0"/>
          <c:order val="0"/>
          <c:tx>
            <c:strRef>
              <c:f>'Internet Traffic'!$C$1</c:f>
              <c:strCache>
                <c:ptCount val="1"/>
                <c:pt idx="0">
                  <c:v>Fixed Internet Traffic</c:v>
                </c:pt>
              </c:strCache>
            </c:strRef>
          </c:tx>
          <c:spPr>
            <a:ln w="76200">
              <a:solidFill>
                <a:schemeClr val="accent6"/>
              </a:solidFill>
            </a:ln>
          </c:spPr>
          <c:marker>
            <c:symbol val="circle"/>
            <c:size val="18"/>
            <c:spPr>
              <a:solidFill>
                <a:schemeClr val="bg1"/>
              </a:solidFill>
              <a:ln>
                <a:solidFill>
                  <a:schemeClr val="accent6"/>
                </a:solidFill>
              </a:ln>
            </c:spPr>
          </c:marker>
          <c:dPt>
            <c:idx val="13"/>
            <c:bubble3D val="0"/>
          </c:dPt>
          <c:dPt>
            <c:idx val="14"/>
            <c:marker>
              <c:spPr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</c:dPt>
          <c:dPt>
            <c:idx val="15"/>
            <c:marker>
              <c:spPr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</c:dPt>
          <c:dPt>
            <c:idx val="16"/>
            <c:marker>
              <c:spPr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6"/>
                  </a:solidFill>
                </a:ln>
              </c:spPr>
            </c:marker>
            <c:bubble3D val="0"/>
          </c:dPt>
          <c:cat>
            <c:numRef>
              <c:f>'Internet Traffic'!$A$13:$A$29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'Internet Traffic'!$B$13:$B$29</c:f>
              <c:numCache>
                <c:formatCode>General</c:formatCode>
                <c:ptCount val="17"/>
                <c:pt idx="0">
                  <c:v>84</c:v>
                </c:pt>
                <c:pt idx="1">
                  <c:v>197</c:v>
                </c:pt>
                <c:pt idx="2">
                  <c:v>405</c:v>
                </c:pt>
                <c:pt idx="3">
                  <c:v>784</c:v>
                </c:pt>
                <c:pt idx="4" formatCode="#,##0">
                  <c:v>1477</c:v>
                </c:pt>
                <c:pt idx="5" formatCode="#,##0">
                  <c:v>2426</c:v>
                </c:pt>
                <c:pt idx="6" formatCode="#,##0">
                  <c:v>3992</c:v>
                </c:pt>
                <c:pt idx="7" formatCode="#,##0">
                  <c:v>6430</c:v>
                </c:pt>
                <c:pt idx="8" formatCode="#,##0">
                  <c:v>9927</c:v>
                </c:pt>
                <c:pt idx="9" formatCode="#,##0">
                  <c:v>14414</c:v>
                </c:pt>
                <c:pt idx="10" formatCode="#,##0">
                  <c:v>20197</c:v>
                </c:pt>
                <c:pt idx="11" formatCode="#,##0">
                  <c:v>27483</c:v>
                </c:pt>
                <c:pt idx="12" formatCode="#,##0">
                  <c:v>40857</c:v>
                </c:pt>
                <c:pt idx="13" formatCode="#,##0">
                  <c:v>56573</c:v>
                </c:pt>
                <c:pt idx="14" formatCode="#,##0">
                  <c:v>70879</c:v>
                </c:pt>
                <c:pt idx="15" formatCode="#,##0">
                  <c:v>89233</c:v>
                </c:pt>
                <c:pt idx="16" formatCode="#,##0">
                  <c:v>104765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8208"/>
        <c:axId val="100399744"/>
      </c:lineChart>
      <c:catAx>
        <c:axId val="100398208"/>
        <c:scaling>
          <c:orientation val="minMax"/>
        </c:scaling>
        <c:delete val="0"/>
        <c:axPos val="b"/>
        <c:numFmt formatCode="General" sourceLinked="0"/>
        <c:majorTickMark val="in"/>
        <c:minorTickMark val="in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039974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00399744"/>
        <c:scaling>
          <c:orientation val="minMax"/>
          <c:max val="115000"/>
          <c:min val="0"/>
        </c:scaling>
        <c:delete val="0"/>
        <c:axPos val="l"/>
        <c:majorGridlines>
          <c:spPr>
            <a:ln>
              <a:gradFill flip="none" rotWithShape="1">
                <a:gsLst>
                  <a:gs pos="1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c:spPr>
        </c:majorGridlines>
        <c:title>
          <c:tx>
            <c:rich>
              <a:bodyPr rot="0" vert="horz"/>
              <a:lstStyle/>
              <a:p>
                <a:pPr>
                  <a:lnSpc>
                    <a:spcPct val="70000"/>
                  </a:lnSpc>
                  <a:defRPr sz="1800"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exabytes</a:t>
                </a:r>
                <a:b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per</a:t>
                </a:r>
                <a:r>
                  <a:rPr lang="en-US" sz="1800" baseline="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</a:rPr>
                  <a:t>month </a:t>
                </a:r>
              </a:p>
            </c:rich>
          </c:tx>
          <c:layout>
            <c:manualLayout>
              <c:xMode val="edge"/>
              <c:yMode val="edge"/>
              <c:x val="7.9380729104260184E-3"/>
              <c:y val="6.442682173811029E-2"/>
            </c:manualLayout>
          </c:layout>
          <c:overlay val="0"/>
        </c:title>
        <c:numFmt formatCode="#,##0,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0398208"/>
        <c:crossesAt val="1"/>
        <c:crossBetween val="between"/>
      </c:valAx>
      <c:spPr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3043426193314E-2"/>
          <c:y val="1.6355554208795905E-2"/>
          <c:w val="0.51546763207452628"/>
          <c:h val="0.9038959268059553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'Video Forecast'!$A$11</c:f>
              <c:strCache>
                <c:ptCount val="1"/>
                <c:pt idx="0">
                  <c:v>Internet Video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50800" dist="25400" dir="13500000">
                <a:prstClr val="black">
                  <a:alpha val="80000"/>
                </a:prstClr>
              </a:innerShdw>
            </a:effectLst>
          </c:spPr>
          <c:invertIfNegative val="0"/>
          <c:cat>
            <c:numRef>
              <c:f>'Video Forecast'!$B$2:$H$2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'Video Forecast'!$B$11:$H$11</c:f>
              <c:numCache>
                <c:formatCode>#,##0</c:formatCode>
                <c:ptCount val="7"/>
                <c:pt idx="0">
                  <c:v>10423</c:v>
                </c:pt>
                <c:pt idx="1">
                  <c:v>14818</c:v>
                </c:pt>
                <c:pt idx="2">
                  <c:v>19855</c:v>
                </c:pt>
                <c:pt idx="3">
                  <c:v>25800</c:v>
                </c:pt>
                <c:pt idx="4">
                  <c:v>32962</c:v>
                </c:pt>
                <c:pt idx="5">
                  <c:v>41916</c:v>
                </c:pt>
                <c:pt idx="6">
                  <c:v>52752</c:v>
                </c:pt>
              </c:numCache>
            </c:numRef>
          </c:val>
        </c:ser>
        <c:ser>
          <c:idx val="3"/>
          <c:order val="1"/>
          <c:tx>
            <c:strRef>
              <c:f>'Video Forecast'!$A$10</c:f>
              <c:strCache>
                <c:ptCount val="1"/>
                <c:pt idx="0">
                  <c:v>P2P File Sharing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50800" dist="25400" dir="13500000">
                <a:prstClr val="black">
                  <a:alpha val="90000"/>
                </a:prstClr>
              </a:innerShdw>
            </a:effectLst>
          </c:spPr>
          <c:invertIfNegative val="0"/>
          <c:cat>
            <c:numRef>
              <c:f>'Video Forecast'!$B$2:$H$2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'Video Forecast'!$B$10:$H$10</c:f>
              <c:numCache>
                <c:formatCode>#,##0</c:formatCode>
                <c:ptCount val="7"/>
                <c:pt idx="0">
                  <c:v>6013</c:v>
                </c:pt>
                <c:pt idx="1">
                  <c:v>6201</c:v>
                </c:pt>
                <c:pt idx="2">
                  <c:v>7119</c:v>
                </c:pt>
                <c:pt idx="3">
                  <c:v>7816</c:v>
                </c:pt>
                <c:pt idx="4">
                  <c:v>8266</c:v>
                </c:pt>
                <c:pt idx="5">
                  <c:v>8478</c:v>
                </c:pt>
                <c:pt idx="6">
                  <c:v>8667</c:v>
                </c:pt>
              </c:numCache>
            </c:numRef>
          </c:val>
        </c:ser>
        <c:ser>
          <c:idx val="0"/>
          <c:order val="2"/>
          <c:tx>
            <c:strRef>
              <c:f>'Video Forecast'!$A$12</c:f>
              <c:strCache>
                <c:ptCount val="1"/>
                <c:pt idx="0">
                  <c:v>Web, email, Data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50800" dist="25400" dir="13500000">
                <a:prstClr val="black">
                  <a:alpha val="80000"/>
                </a:prstClr>
              </a:innerShdw>
            </a:effectLst>
          </c:spPr>
          <c:invertIfNegative val="0"/>
          <c:cat>
            <c:numRef>
              <c:f>'Video Forecast'!$B$2:$H$2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'Video Forecast'!$B$12:$H$12</c:f>
              <c:numCache>
                <c:formatCode>#,##0</c:formatCode>
                <c:ptCount val="7"/>
                <c:pt idx="0">
                  <c:v>3863</c:v>
                </c:pt>
                <c:pt idx="1">
                  <c:v>5173</c:v>
                </c:pt>
                <c:pt idx="2">
                  <c:v>6336</c:v>
                </c:pt>
                <c:pt idx="3">
                  <c:v>7781</c:v>
                </c:pt>
                <c:pt idx="4">
                  <c:v>9542</c:v>
                </c:pt>
                <c:pt idx="5">
                  <c:v>11828</c:v>
                </c:pt>
                <c:pt idx="6">
                  <c:v>14494</c:v>
                </c:pt>
              </c:numCache>
            </c:numRef>
          </c:val>
        </c:ser>
        <c:ser>
          <c:idx val="5"/>
          <c:order val="3"/>
          <c:tx>
            <c:strRef>
              <c:f>'Video Forecast'!$A$13</c:f>
              <c:strCache>
                <c:ptCount val="1"/>
                <c:pt idx="0">
                  <c:v>Online Gaming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invertIfNegative val="0"/>
          <c:cat>
            <c:numRef>
              <c:f>'Video Forecast'!$B$2:$H$2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'Video Forecast'!$B$13:$H$13</c:f>
              <c:numCache>
                <c:formatCode>General</c:formatCode>
                <c:ptCount val="7"/>
                <c:pt idx="0">
                  <c:v>77</c:v>
                </c:pt>
                <c:pt idx="1">
                  <c:v>22</c:v>
                </c:pt>
                <c:pt idx="2">
                  <c:v>26</c:v>
                </c:pt>
                <c:pt idx="3">
                  <c:v>32</c:v>
                </c:pt>
                <c:pt idx="4">
                  <c:v>39</c:v>
                </c:pt>
                <c:pt idx="5">
                  <c:v>48</c:v>
                </c:pt>
                <c:pt idx="6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8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tickLblSkip val="2"/>
        <c:noMultiLvlLbl val="0"/>
      </c:catAx>
      <c:valAx>
        <c:axId val="98339072"/>
        <c:scaling>
          <c:orientation val="minMax"/>
          <c:max val="78000"/>
          <c:min val="0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20000"/>
                    </a:schemeClr>
                  </a:gs>
                </a:gsLst>
                <a:lin ang="10800000" scaled="1"/>
                <a:tileRect/>
              </a:gradFill>
            </a:ln>
          </c:spPr>
        </c:majorGridlines>
        <c:numFmt formatCode="#,##0,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8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9833753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7.8216833410208273E-3"/>
          <c:y val="4.9630358579538597E-2"/>
          <c:w val="0.38862583056119998"/>
          <c:h val="0.22300116181416671"/>
        </c:manualLayout>
      </c:layout>
      <c:overlay val="1"/>
      <c:txPr>
        <a:bodyPr/>
        <a:lstStyle/>
        <a:p>
          <a:pPr>
            <a:defRPr sz="1800">
              <a:solidFill>
                <a:schemeClr val="bg1">
                  <a:lumMod val="65000"/>
                </a:schemeClr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2422257728011E-2"/>
          <c:y val="4.7408787282448871E-2"/>
          <c:w val="0.12785302584146518"/>
          <c:h val="0.87338673005866219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'Video Forecast'!$A$27</c:f>
              <c:strCache>
                <c:ptCount val="1"/>
                <c:pt idx="0">
                  <c:v>Long-form Video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innerShdw blurRad="50800" dist="25400" dir="13500000">
                <a:prstClr val="black">
                  <a:alpha val="9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innerShdw blurRad="50800" dist="25400" dir="13500000">
                  <a:prstClr val="black">
                    <a:alpha val="90000"/>
                  </a:prstClr>
                </a:innerShdw>
              </a:effectLst>
            </c:spPr>
          </c:dPt>
          <c:cat>
            <c:numRef>
              <c:f>'Video Forecast'!$G$2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'Video Forecast'!$G$27</c:f>
              <c:numCache>
                <c:formatCode>#,##0</c:formatCode>
                <c:ptCount val="1"/>
                <c:pt idx="0">
                  <c:v>17250</c:v>
                </c:pt>
              </c:numCache>
            </c:numRef>
          </c:val>
        </c:ser>
        <c:ser>
          <c:idx val="4"/>
          <c:order val="1"/>
          <c:tx>
            <c:strRef>
              <c:f>'Video Forecast'!$A$26</c:f>
              <c:strCache>
                <c:ptCount val="1"/>
                <c:pt idx="0">
                  <c:v>Short-form Video</c:v>
                </c:pt>
              </c:strCache>
            </c:strRef>
          </c:tx>
          <c:spPr>
            <a:solidFill>
              <a:srgbClr val="F8A764"/>
            </a:solidFill>
            <a:ln>
              <a:noFill/>
            </a:ln>
            <a:effectLst>
              <a:innerShdw blurRad="50800" dist="25400" dir="13500000">
                <a:prstClr val="black">
                  <a:alpha val="90000"/>
                </a:prstClr>
              </a:innerShdw>
            </a:effectLst>
          </c:spPr>
          <c:invertIfNegative val="0"/>
          <c:cat>
            <c:numRef>
              <c:f>'Video Forecast'!$G$2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'Video Forecast'!$G$26</c:f>
              <c:numCache>
                <c:formatCode>#,##0</c:formatCode>
                <c:ptCount val="1"/>
                <c:pt idx="0">
                  <c:v>5306</c:v>
                </c:pt>
              </c:numCache>
            </c:numRef>
          </c:val>
        </c:ser>
        <c:ser>
          <c:idx val="5"/>
          <c:order val="2"/>
          <c:tx>
            <c:strRef>
              <c:f>'Video Forecast'!$A$35</c:f>
              <c:strCache>
                <c:ptCount val="1"/>
                <c:pt idx="0">
                  <c:v>TV &amp; Live Internet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effectLst>
              <a:innerShdw blurRad="50800" dist="25400" dir="13500000">
                <a:prstClr val="black">
                  <a:alpha val="80000"/>
                </a:prstClr>
              </a:innerShdw>
            </a:effectLst>
          </c:spPr>
          <c:invertIfNegative val="0"/>
          <c:cat>
            <c:numRef>
              <c:f>'Video Forecast'!$G$2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'Video Forecast'!$G$35</c:f>
              <c:numCache>
                <c:formatCode>General</c:formatCode>
                <c:ptCount val="1"/>
                <c:pt idx="0">
                  <c:v>9064</c:v>
                </c:pt>
              </c:numCache>
            </c:numRef>
          </c:val>
        </c:ser>
        <c:ser>
          <c:idx val="7"/>
          <c:order val="3"/>
          <c:tx>
            <c:strRef>
              <c:f>'Video Forecast'!$A$36</c:f>
              <c:strCache>
                <c:ptCount val="1"/>
                <c:pt idx="0">
                  <c:v>Multiscreen Video</c:v>
                </c:pt>
              </c:strCache>
            </c:strRef>
          </c:tx>
          <c:spPr>
            <a:solidFill>
              <a:srgbClr val="FCD1AE"/>
            </a:solidFill>
            <a:effectLst>
              <a:innerShdw blurRad="50800" dist="25400" dir="13500000">
                <a:prstClr val="black">
                  <a:alpha val="80000"/>
                </a:prstClr>
              </a:innerShdw>
            </a:effectLst>
          </c:spPr>
          <c:invertIfNegative val="0"/>
          <c:cat>
            <c:numRef>
              <c:f>'Video Forecast'!$G$2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'Video Forecast'!$G$36</c:f>
              <c:numCache>
                <c:formatCode>#,##0</c:formatCode>
                <c:ptCount val="1"/>
                <c:pt idx="0">
                  <c:v>10296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8252288"/>
        <c:axId val="98253824"/>
      </c:barChart>
      <c:catAx>
        <c:axId val="9825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253824"/>
        <c:crosses val="autoZero"/>
        <c:auto val="1"/>
        <c:lblAlgn val="ctr"/>
        <c:lblOffset val="100"/>
        <c:noMultiLvlLbl val="0"/>
      </c:catAx>
      <c:valAx>
        <c:axId val="98253824"/>
        <c:scaling>
          <c:orientation val="minMax"/>
          <c:max val="46000"/>
          <c:min val="0"/>
        </c:scaling>
        <c:delete val="1"/>
        <c:axPos val="l"/>
        <c:numFmt formatCode="#,##0," sourceLinked="0"/>
        <c:majorTickMark val="out"/>
        <c:minorTickMark val="none"/>
        <c:tickLblPos val="high"/>
        <c:crossAx val="98252288"/>
        <c:crosses val="autoZero"/>
        <c:crossBetween val="between"/>
        <c:majorUnit val="1000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2231732971022197"/>
          <c:y val="0.63040435014475082"/>
          <c:w val="0.77682686086279062"/>
          <c:h val="0.29185127561709584"/>
        </c:manualLayout>
      </c:layout>
      <c:overlay val="1"/>
      <c:txPr>
        <a:bodyPr/>
        <a:lstStyle/>
        <a:p>
          <a:pPr>
            <a:defRPr sz="1800">
              <a:solidFill>
                <a:schemeClr val="bg1">
                  <a:lumMod val="65000"/>
                </a:schemeClr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0145535458928"/>
          <c:y val="9.77961685344131E-2"/>
          <c:w val="0.76026604761541927"/>
          <c:h val="0.9170054195351488"/>
        </c:manualLayout>
      </c:layout>
      <c:bubbleChart>
        <c:varyColors val="0"/>
        <c:ser>
          <c:idx val="3"/>
          <c:order val="0"/>
          <c:tx>
            <c:strRef>
              <c:f>'Broadband Speeds'!$E$3</c:f>
              <c:strCache>
                <c:ptCount val="1"/>
                <c:pt idx="0">
                  <c:v>W. Europe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'Broadband Speeds'!$A$6:$A$9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xVal>
          <c:yVal>
            <c:numRef>
              <c:f>'Broadband Speeds'!$D$6:$D$9</c:f>
              <c:numCache>
                <c:formatCode>General</c:formatCode>
                <c:ptCount val="4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</c:numCache>
            </c:numRef>
          </c:yVal>
          <c:bubbleSize>
            <c:numRef>
              <c:f>'Broadband Speeds'!$E$6:$E$9</c:f>
              <c:numCache>
                <c:formatCode>General</c:formatCode>
                <c:ptCount val="4"/>
                <c:pt idx="0">
                  <c:v>18.5</c:v>
                </c:pt>
                <c:pt idx="1">
                  <c:v>24.2</c:v>
                </c:pt>
                <c:pt idx="2">
                  <c:v>31.9</c:v>
                </c:pt>
                <c:pt idx="3">
                  <c:v>41.6</c:v>
                </c:pt>
              </c:numCache>
            </c:numRef>
          </c:bubbleSize>
          <c:bubble3D val="0"/>
        </c:ser>
        <c:ser>
          <c:idx val="2"/>
          <c:order val="1"/>
          <c:tx>
            <c:strRef>
              <c:f>'Broadband Speeds'!$G$3</c:f>
              <c:strCache>
                <c:ptCount val="1"/>
                <c:pt idx="0">
                  <c:v>N. America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'Broadband Speeds'!$A$6:$A$9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xVal>
          <c:yVal>
            <c:numRef>
              <c:f>'Broadband Speeds'!$F$6:$F$9</c:f>
              <c:numCache>
                <c:formatCode>General</c:formatCode>
                <c:ptCount val="4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</c:numCache>
            </c:numRef>
          </c:yVal>
          <c:bubbleSize>
            <c:numRef>
              <c:f>'Broadband Speeds'!$G$6:$G$9</c:f>
              <c:numCache>
                <c:formatCode>General</c:formatCode>
                <c:ptCount val="4"/>
                <c:pt idx="0">
                  <c:v>18</c:v>
                </c:pt>
                <c:pt idx="1">
                  <c:v>23.1</c:v>
                </c:pt>
                <c:pt idx="2">
                  <c:v>29.3</c:v>
                </c:pt>
                <c:pt idx="3">
                  <c:v>36.6</c:v>
                </c:pt>
              </c:numCache>
            </c:numRef>
          </c:bubbleSize>
          <c:bubble3D val="0"/>
        </c:ser>
        <c:ser>
          <c:idx val="4"/>
          <c:order val="2"/>
          <c:tx>
            <c:strRef>
              <c:f>'Broadband Speeds'!$K$3</c:f>
              <c:strCache>
                <c:ptCount val="1"/>
                <c:pt idx="0">
                  <c:v>C&amp;EE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38100" dist="12700" dir="13500000">
                <a:prstClr val="black">
                  <a:alpha val="90000"/>
                </a:prstClr>
              </a:innerShdw>
            </a:effectLst>
          </c:spPr>
          <c:invertIfNegative val="0"/>
          <c:dLbls>
            <c:txPr>
              <a:bodyPr rot="0" vert="horz" anchor="t" anchorCtr="0"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'Broadband Speeds'!$A$6:$A$9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xVal>
          <c:yVal>
            <c:numRef>
              <c:f>'Broadband Speeds'!$J$6:$J$9</c:f>
              <c:numCache>
                <c:formatCode>General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</c:numCache>
            </c:numRef>
          </c:yVal>
          <c:bubbleSize>
            <c:numRef>
              <c:f>'Broadband Speeds'!$K$6:$K$9</c:f>
              <c:numCache>
                <c:formatCode>General</c:formatCode>
                <c:ptCount val="4"/>
                <c:pt idx="0">
                  <c:v>15.3</c:v>
                </c:pt>
                <c:pt idx="1">
                  <c:v>19.100000000000001</c:v>
                </c:pt>
                <c:pt idx="2">
                  <c:v>23.7</c:v>
                </c:pt>
                <c:pt idx="3">
                  <c:v>29.2</c:v>
                </c:pt>
              </c:numCache>
            </c:numRef>
          </c:bubbleSize>
          <c:bubble3D val="0"/>
        </c:ser>
        <c:ser>
          <c:idx val="5"/>
          <c:order val="3"/>
          <c:tx>
            <c:strRef>
              <c:f>'Broadband Speeds'!$O$3</c:f>
              <c:strCache>
                <c:ptCount val="1"/>
                <c:pt idx="0">
                  <c:v>ME&amp;A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'Broadband Speeds'!$A$6:$A$9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xVal>
          <c:yVal>
            <c:numRef>
              <c:f>'Broadband Speeds'!$N$6:$N$9</c:f>
              <c:numCache>
                <c:formatCode>General</c:formatCode>
                <c:ptCount val="4"/>
                <c:pt idx="0">
                  <c:v>3.4</c:v>
                </c:pt>
                <c:pt idx="1">
                  <c:v>3.4</c:v>
                </c:pt>
                <c:pt idx="2">
                  <c:v>3.4</c:v>
                </c:pt>
                <c:pt idx="3">
                  <c:v>3.4</c:v>
                </c:pt>
              </c:numCache>
            </c:numRef>
          </c:yVal>
          <c:bubbleSize>
            <c:numRef>
              <c:f>'Broadband Speeds'!$O$6:$O$9</c:f>
              <c:numCache>
                <c:formatCode>General</c:formatCode>
                <c:ptCount val="4"/>
                <c:pt idx="0">
                  <c:v>5</c:v>
                </c:pt>
                <c:pt idx="1">
                  <c:v>5.9</c:v>
                </c:pt>
                <c:pt idx="2">
                  <c:v>7</c:v>
                </c:pt>
                <c:pt idx="3">
                  <c:v>8.4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101481472"/>
        <c:axId val="101491456"/>
      </c:bubbleChart>
      <c:valAx>
        <c:axId val="101481472"/>
        <c:scaling>
          <c:orientation val="minMax"/>
          <c:max val="2016.4"/>
          <c:min val="2012.8"/>
        </c:scaling>
        <c:delete val="0"/>
        <c:axPos val="t"/>
        <c:numFmt formatCode="&quot;        &quot;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101491456"/>
        <c:crosses val="autoZero"/>
        <c:crossBetween val="midCat"/>
        <c:majorUnit val="1"/>
      </c:valAx>
      <c:valAx>
        <c:axId val="101491456"/>
        <c:scaling>
          <c:orientation val="maxMin"/>
          <c:min val="0"/>
        </c:scaling>
        <c:delete val="1"/>
        <c:axPos val="l"/>
        <c:numFmt formatCode="General" sourceLinked="0"/>
        <c:majorTickMark val="out"/>
        <c:minorTickMark val="none"/>
        <c:tickLblPos val="nextTo"/>
        <c:crossAx val="101481472"/>
        <c:crosses val="autoZero"/>
        <c:crossBetween val="midCat"/>
        <c:majorUnit val="0.5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2.2605544650629961E-2"/>
          <c:w val="0.2667674540820133"/>
          <c:h val="0.86656644098837043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33713500631305E-2"/>
          <c:y val="3.9540091196326246E-2"/>
          <c:w val="0.80502397741972898"/>
          <c:h val="0.59026323663939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Cost of Connectivity'!$C$4</c:f>
              <c:strCache>
                <c:ptCount val="1"/>
                <c:pt idx="0">
                  <c:v>Download Speed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>
              <a:innerShdw blurRad="12700" dist="12700" dir="13500000">
                <a:prstClr val="black">
                  <a:alpha val="80000"/>
                </a:prstClr>
              </a:innerShdw>
            </a:effectLst>
          </c:spPr>
          <c:invertIfNegative val="0"/>
          <c:cat>
            <c:strRef>
              <c:f>' Cost of Connectivity'!$B$5:$B$20</c:f>
              <c:strCache>
                <c:ptCount val="16"/>
                <c:pt idx="0">
                  <c:v>Hong Kong</c:v>
                </c:pt>
                <c:pt idx="1">
                  <c:v>Tokyo</c:v>
                </c:pt>
                <c:pt idx="2">
                  <c:v>San Francisco</c:v>
                </c:pt>
                <c:pt idx="3">
                  <c:v>Riga</c:v>
                </c:pt>
                <c:pt idx="4">
                  <c:v>Seoul</c:v>
                </c:pt>
                <c:pt idx="5">
                  <c:v>Paris</c:v>
                </c:pt>
                <c:pt idx="6">
                  <c:v>Bucharest</c:v>
                </c:pt>
                <c:pt idx="7">
                  <c:v>Berlin</c:v>
                </c:pt>
                <c:pt idx="8">
                  <c:v>London</c:v>
                </c:pt>
                <c:pt idx="9">
                  <c:v>Amsterdam</c:v>
                </c:pt>
                <c:pt idx="10">
                  <c:v>Copenhagen</c:v>
                </c:pt>
                <c:pt idx="11">
                  <c:v>Prague</c:v>
                </c:pt>
                <c:pt idx="12">
                  <c:v>Toronto</c:v>
                </c:pt>
                <c:pt idx="13">
                  <c:v>Zürich</c:v>
                </c:pt>
                <c:pt idx="14">
                  <c:v>New York</c:v>
                </c:pt>
                <c:pt idx="15">
                  <c:v>Washington DC</c:v>
                </c:pt>
              </c:strCache>
            </c:strRef>
          </c:cat>
          <c:val>
            <c:numRef>
              <c:f>' Cost of Connectivity'!$C$5:$C$20</c:f>
              <c:numCache>
                <c:formatCode>General</c:formatCode>
                <c:ptCount val="16"/>
                <c:pt idx="0">
                  <c:v>500</c:v>
                </c:pt>
                <c:pt idx="1">
                  <c:v>200</c:v>
                </c:pt>
                <c:pt idx="2">
                  <c:v>200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60</c:v>
                </c:pt>
                <c:pt idx="9">
                  <c:v>50</c:v>
                </c:pt>
                <c:pt idx="10">
                  <c:v>40</c:v>
                </c:pt>
                <c:pt idx="11">
                  <c:v>30</c:v>
                </c:pt>
                <c:pt idx="12">
                  <c:v>28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46"/>
        <c:axId val="101520896"/>
        <c:axId val="101522816"/>
      </c:barChart>
      <c:lineChart>
        <c:grouping val="standard"/>
        <c:varyColors val="0"/>
        <c:ser>
          <c:idx val="1"/>
          <c:order val="1"/>
          <c:tx>
            <c:strRef>
              <c:f>' Cost of Connectivity'!$D$4</c:f>
              <c:strCache>
                <c:ptCount val="1"/>
                <c:pt idx="0">
                  <c:v>Price (US$)</c:v>
                </c:pt>
              </c:strCache>
            </c:strRef>
          </c:tx>
          <c:spPr>
            <a:ln w="50800"/>
            <a:effectLst>
              <a:innerShdw blurRad="12700" dist="12700" dir="13500000">
                <a:prstClr val="black">
                  <a:alpha val="80000"/>
                </a:prstClr>
              </a:innerShdw>
            </a:effectLst>
          </c:spPr>
          <c:marker>
            <c:symbol val="square"/>
            <c:size val="12"/>
            <c:spPr>
              <a:ln w="0"/>
              <a:effectLst>
                <a:innerShdw blurRad="12700" dist="12700" dir="13500000">
                  <a:prstClr val="black">
                    <a:alpha val="80000"/>
                  </a:prstClr>
                </a:innerShdw>
              </a:effectLst>
            </c:spPr>
          </c:marker>
          <c:cat>
            <c:strRef>
              <c:f>' Cost of Connectivity'!$B$5:$B$20</c:f>
              <c:strCache>
                <c:ptCount val="16"/>
                <c:pt idx="0">
                  <c:v>Hong Kong</c:v>
                </c:pt>
                <c:pt idx="1">
                  <c:v>Tokyo</c:v>
                </c:pt>
                <c:pt idx="2">
                  <c:v>San Francisco</c:v>
                </c:pt>
                <c:pt idx="3">
                  <c:v>Riga</c:v>
                </c:pt>
                <c:pt idx="4">
                  <c:v>Seoul</c:v>
                </c:pt>
                <c:pt idx="5">
                  <c:v>Paris</c:v>
                </c:pt>
                <c:pt idx="6">
                  <c:v>Bucharest</c:v>
                </c:pt>
                <c:pt idx="7">
                  <c:v>Berlin</c:v>
                </c:pt>
                <c:pt idx="8">
                  <c:v>London</c:v>
                </c:pt>
                <c:pt idx="9">
                  <c:v>Amsterdam</c:v>
                </c:pt>
                <c:pt idx="10">
                  <c:v>Copenhagen</c:v>
                </c:pt>
                <c:pt idx="11">
                  <c:v>Prague</c:v>
                </c:pt>
                <c:pt idx="12">
                  <c:v>Toronto</c:v>
                </c:pt>
                <c:pt idx="13">
                  <c:v>Zürich</c:v>
                </c:pt>
                <c:pt idx="14">
                  <c:v>New York</c:v>
                </c:pt>
                <c:pt idx="15">
                  <c:v>Washington DC</c:v>
                </c:pt>
              </c:strCache>
            </c:strRef>
          </c:cat>
          <c:val>
            <c:numRef>
              <c:f>' Cost of Connectivity'!$D$5:$D$20</c:f>
              <c:numCache>
                <c:formatCode>"$"#,##0.00</c:formatCode>
                <c:ptCount val="16"/>
                <c:pt idx="0">
                  <c:v>37.340000000000003</c:v>
                </c:pt>
                <c:pt idx="1">
                  <c:v>26.85</c:v>
                </c:pt>
                <c:pt idx="2">
                  <c:v>37.5</c:v>
                </c:pt>
                <c:pt idx="3">
                  <c:v>31.14</c:v>
                </c:pt>
                <c:pt idx="4">
                  <c:v>31.9</c:v>
                </c:pt>
                <c:pt idx="5">
                  <c:v>34.47</c:v>
                </c:pt>
                <c:pt idx="6">
                  <c:v>28.52</c:v>
                </c:pt>
                <c:pt idx="7">
                  <c:v>24.57</c:v>
                </c:pt>
                <c:pt idx="8">
                  <c:v>28.03</c:v>
                </c:pt>
                <c:pt idx="9">
                  <c:v>33.93</c:v>
                </c:pt>
                <c:pt idx="10">
                  <c:v>37.94</c:v>
                </c:pt>
                <c:pt idx="11">
                  <c:v>35.119999999999997</c:v>
                </c:pt>
                <c:pt idx="12">
                  <c:v>32.78</c:v>
                </c:pt>
                <c:pt idx="13">
                  <c:v>32.89</c:v>
                </c:pt>
                <c:pt idx="14">
                  <c:v>34.99</c:v>
                </c:pt>
                <c:pt idx="15">
                  <c:v>39.99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31008"/>
        <c:axId val="101529088"/>
      </c:lineChart>
      <c:catAx>
        <c:axId val="1015208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01522816"/>
        <c:crosses val="autoZero"/>
        <c:auto val="1"/>
        <c:lblAlgn val="ctr"/>
        <c:lblOffset val="0"/>
        <c:noMultiLvlLbl val="0"/>
      </c:catAx>
      <c:valAx>
        <c:axId val="101522816"/>
        <c:scaling>
          <c:orientation val="minMax"/>
          <c:max val="5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Download Speed (Mbps)</a:t>
                </a:r>
              </a:p>
            </c:rich>
          </c:tx>
          <c:layout>
            <c:manualLayout>
              <c:xMode val="edge"/>
              <c:yMode val="edge"/>
              <c:x val="1.6251595749850775E-3"/>
              <c:y val="5.220830512616679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</a:ln>
        </c:spPr>
        <c:txPr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  <c:crossAx val="101520896"/>
        <c:crosses val="autoZero"/>
        <c:crossBetween val="between"/>
        <c:majorUnit val="100"/>
      </c:valAx>
      <c:valAx>
        <c:axId val="101529088"/>
        <c:scaling>
          <c:orientation val="minMax"/>
          <c:max val="5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accent2"/>
                    </a:solidFill>
                  </a:defRPr>
                </a:pPr>
                <a:r>
                  <a:rPr lang="en-US" sz="1400" dirty="0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Price per Month (US$)</a:t>
                </a:r>
              </a:p>
            </c:rich>
          </c:tx>
          <c:layout>
            <c:manualLayout>
              <c:xMode val="edge"/>
              <c:yMode val="edge"/>
              <c:x val="0.96068619463690885"/>
              <c:y val="8.1890447733121305E-2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spPr>
          <a:ln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</a:ln>
        </c:spPr>
        <c:txPr>
          <a:bodyPr/>
          <a:lstStyle/>
          <a:p>
            <a:pPr>
              <a:defRPr sz="1400">
                <a:solidFill>
                  <a:schemeClr val="accent2"/>
                </a:solidFill>
              </a:defRPr>
            </a:pPr>
            <a:endParaRPr lang="en-US"/>
          </a:p>
        </c:txPr>
        <c:crossAx val="101531008"/>
        <c:crosses val="max"/>
        <c:crossBetween val="between"/>
        <c:majorUnit val="20"/>
      </c:valAx>
      <c:catAx>
        <c:axId val="101531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0152908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 algn="ctr">
              <a:defRPr sz="1400" spc="-100" baseline="0">
                <a:solidFill>
                  <a:schemeClr val="accent6">
                    <a:lumMod val="75000"/>
                  </a:schemeClr>
                </a:solidFill>
              </a:defRPr>
            </a:pPr>
            <a:r>
              <a:rPr lang="en-US" sz="2400" spc="-1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Pay-TV by Country</a:t>
            </a:r>
          </a:p>
          <a:p>
            <a:pPr algn="ctr">
              <a:defRPr sz="1400" spc="-100" baseline="0">
                <a:solidFill>
                  <a:schemeClr val="accent6">
                    <a:lumMod val="75000"/>
                  </a:schemeClr>
                </a:solidFill>
              </a:defRPr>
            </a:pPr>
            <a:r>
              <a:rPr lang="en-US" sz="1400" b="0" spc="-100" baseline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Average Revenue per User</a:t>
            </a:r>
          </a:p>
        </c:rich>
      </c:tx>
      <c:layout>
        <c:manualLayout>
          <c:xMode val="edge"/>
          <c:yMode val="edge"/>
          <c:x val="0.13802374772233875"/>
          <c:y val="0.1246232871593469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40554512845548"/>
          <c:y val="2.5141483250440411E-2"/>
          <c:w val="0.69518356412767623"/>
          <c:h val="0.83443378245011068"/>
        </c:manualLayout>
      </c:layout>
      <c:bubbleChart>
        <c:varyColors val="0"/>
        <c:ser>
          <c:idx val="1"/>
          <c:order val="0"/>
          <c:tx>
            <c:strRef>
              <c:f>'Pay TV ARPU'!$B$3</c:f>
              <c:strCache>
                <c:ptCount val="1"/>
                <c:pt idx="0">
                  <c:v>ARPU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xVal>
            <c:numRef>
              <c:f>'Pay TV ARPU'!$D$5:$D$22</c:f>
              <c:numCache>
                <c:formatCode>0%</c:formatCode>
                <c:ptCount val="18"/>
                <c:pt idx="0">
                  <c:v>0.78</c:v>
                </c:pt>
                <c:pt idx="1">
                  <c:v>0.47</c:v>
                </c:pt>
                <c:pt idx="2">
                  <c:v>0.49</c:v>
                </c:pt>
                <c:pt idx="3">
                  <c:v>0.13</c:v>
                </c:pt>
                <c:pt idx="4">
                  <c:v>0.51</c:v>
                </c:pt>
                <c:pt idx="5">
                  <c:v>0.65</c:v>
                </c:pt>
                <c:pt idx="6">
                  <c:v>0.92</c:v>
                </c:pt>
                <c:pt idx="7">
                  <c:v>0.97</c:v>
                </c:pt>
                <c:pt idx="8">
                  <c:v>0.99</c:v>
                </c:pt>
                <c:pt idx="9">
                  <c:v>0.56000000000000005</c:v>
                </c:pt>
                <c:pt idx="10">
                  <c:v>0.25</c:v>
                </c:pt>
                <c:pt idx="11">
                  <c:v>0.9</c:v>
                </c:pt>
                <c:pt idx="12">
                  <c:v>0.57999999999999996</c:v>
                </c:pt>
                <c:pt idx="13">
                  <c:v>0.31</c:v>
                </c:pt>
                <c:pt idx="14">
                  <c:v>0.28000000000000003</c:v>
                </c:pt>
                <c:pt idx="15">
                  <c:v>0.76</c:v>
                </c:pt>
                <c:pt idx="16" formatCode="0.0%">
                  <c:v>6.2682352941176467E-2</c:v>
                </c:pt>
                <c:pt idx="17">
                  <c:v>0.84</c:v>
                </c:pt>
              </c:numCache>
            </c:numRef>
          </c:xVal>
          <c:yVal>
            <c:numRef>
              <c:f>'Pay TV ARPU'!$B$5:$B$22</c:f>
              <c:numCache>
                <c:formatCode>0</c:formatCode>
                <c:ptCount val="18"/>
                <c:pt idx="0">
                  <c:v>37.92</c:v>
                </c:pt>
                <c:pt idx="1">
                  <c:v>39.5</c:v>
                </c:pt>
                <c:pt idx="2">
                  <c:v>41.08</c:v>
                </c:pt>
                <c:pt idx="3">
                  <c:v>532.46</c:v>
                </c:pt>
                <c:pt idx="4">
                  <c:v>616.20000000000005</c:v>
                </c:pt>
                <c:pt idx="5">
                  <c:v>248.06</c:v>
                </c:pt>
                <c:pt idx="6">
                  <c:v>218.04000000000002</c:v>
                </c:pt>
                <c:pt idx="7">
                  <c:v>308.10000000000002</c:v>
                </c:pt>
                <c:pt idx="8">
                  <c:v>246.48000000000002</c:v>
                </c:pt>
                <c:pt idx="9">
                  <c:v>428.18</c:v>
                </c:pt>
                <c:pt idx="10">
                  <c:v>417.12</c:v>
                </c:pt>
                <c:pt idx="11">
                  <c:v>1001.72</c:v>
                </c:pt>
                <c:pt idx="12">
                  <c:v>576.70000000000005</c:v>
                </c:pt>
                <c:pt idx="13">
                  <c:v>1279.8</c:v>
                </c:pt>
                <c:pt idx="14">
                  <c:v>464.52000000000004</c:v>
                </c:pt>
                <c:pt idx="15">
                  <c:v>718.9</c:v>
                </c:pt>
                <c:pt idx="16">
                  <c:v>285.58558558558559</c:v>
                </c:pt>
                <c:pt idx="17">
                  <c:v>233.84</c:v>
                </c:pt>
              </c:numCache>
            </c:numRef>
          </c:yVal>
          <c:bubbleSize>
            <c:numRef>
              <c:f>'Pay TV ARPU'!$C$5:$C$22</c:f>
              <c:numCache>
                <c:formatCode>0.0</c:formatCode>
                <c:ptCount val="18"/>
                <c:pt idx="0">
                  <c:v>116.7</c:v>
                </c:pt>
                <c:pt idx="1">
                  <c:v>232.8</c:v>
                </c:pt>
                <c:pt idx="2">
                  <c:v>23.6</c:v>
                </c:pt>
                <c:pt idx="3">
                  <c:v>16.2</c:v>
                </c:pt>
                <c:pt idx="4">
                  <c:v>14.4</c:v>
                </c:pt>
                <c:pt idx="5">
                  <c:v>21.8</c:v>
                </c:pt>
                <c:pt idx="6">
                  <c:v>32.107999999999997</c:v>
                </c:pt>
                <c:pt idx="7">
                  <c:v>9.2149999999999999</c:v>
                </c:pt>
                <c:pt idx="8">
                  <c:v>16.532999999999998</c:v>
                </c:pt>
                <c:pt idx="9">
                  <c:v>14.14</c:v>
                </c:pt>
                <c:pt idx="10">
                  <c:v>5.95</c:v>
                </c:pt>
                <c:pt idx="11">
                  <c:v>100.2</c:v>
                </c:pt>
                <c:pt idx="12">
                  <c:v>25.1</c:v>
                </c:pt>
                <c:pt idx="13">
                  <c:v>22.164999999999999</c:v>
                </c:pt>
                <c:pt idx="14">
                  <c:v>4.6871999999999998</c:v>
                </c:pt>
                <c:pt idx="15">
                  <c:v>1.2008000000000001</c:v>
                </c:pt>
                <c:pt idx="16">
                  <c:v>11.1</c:v>
                </c:pt>
                <c:pt idx="17">
                  <c:v>11.205599999999999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90"/>
        <c:showNegBubbles val="0"/>
        <c:axId val="102901632"/>
        <c:axId val="102920192"/>
      </c:bubbleChart>
      <c:valAx>
        <c:axId val="102901632"/>
        <c:scaling>
          <c:orientation val="minMax"/>
          <c:max val="1.02"/>
          <c:min val="0"/>
        </c:scaling>
        <c:delete val="0"/>
        <c:axPos val="b"/>
        <c:majorGridlines>
          <c:spPr>
            <a:ln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Household Penetration</a:t>
                </a:r>
              </a:p>
            </c:rich>
          </c:tx>
          <c:layout>
            <c:manualLayout>
              <c:xMode val="edge"/>
              <c:yMode val="edge"/>
              <c:x val="0.32799694856769679"/>
              <c:y val="0.93885205550413453"/>
            </c:manualLayout>
          </c:layout>
          <c:overlay val="0"/>
        </c:title>
        <c:numFmt formatCode="0%" sourceLinked="1"/>
        <c:majorTickMark val="none"/>
        <c:minorTickMark val="none"/>
        <c:tickLblPos val="low"/>
        <c:spPr>
          <a:ln>
            <a:noFill/>
          </a:ln>
        </c:spPr>
        <c:txPr>
          <a:bodyPr rot="0" anchor="b" anchorCtr="1"/>
          <a:lstStyle/>
          <a:p>
            <a:pPr>
              <a:defRPr sz="14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02920192"/>
        <c:crosses val="autoZero"/>
        <c:crossBetween val="midCat"/>
        <c:majorUnit val="0.2"/>
      </c:valAx>
      <c:valAx>
        <c:axId val="102920192"/>
        <c:scaling>
          <c:orientation val="minMax"/>
          <c:max val="1340"/>
          <c:min val="-200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1400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 sz="1400" dirty="0" smtClean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  <a:p>
                <a:pPr algn="l">
                  <a:defRPr sz="1400"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en-US" sz="1400" dirty="0" smtClean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APRU</a:t>
                </a: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  <a:p>
                <a:pPr algn="l">
                  <a:defRPr sz="1400"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US$/year</a:t>
                </a:r>
              </a:p>
              <a:p>
                <a:pPr algn="l">
                  <a:defRPr sz="1400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  <a:p>
                <a:pPr algn="l">
                  <a:defRPr sz="1400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9.253990756112062E-3"/>
              <c:y val="0.70027067765734086"/>
            </c:manualLayout>
          </c:layout>
          <c:overlay val="0"/>
          <c:spPr>
            <a:solidFill>
              <a:schemeClr val="bg1"/>
            </a:solidFill>
          </c:spPr>
        </c:title>
        <c:numFmt formatCode="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02901632"/>
        <c:crosses val="autoZero"/>
        <c:crossBetween val="midCat"/>
        <c:majorUnit val="2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56609336692175"/>
          <c:y val="7.4398105063403469E-2"/>
          <c:w val="0.78223328974629425"/>
          <c:h val="0.73271420430474621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'Pay TV Subscribers'!$A$2</c:f>
              <c:strCache>
                <c:ptCount val="1"/>
                <c:pt idx="0">
                  <c:v>Cable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innerShdw blurRad="38100" dist="12700" dir="13500000">
                <a:schemeClr val="accent2">
                  <a:lumMod val="50000"/>
                  <a:alpha val="90000"/>
                </a:schemeClr>
              </a:innerShdw>
            </a:effectLst>
          </c:spPr>
          <c:invertIfNegative val="0"/>
          <c:cat>
            <c:strRef>
              <c:f>'Pay TV Subscribers'!$B$1:$O$1</c:f>
              <c:strCache>
                <c:ptCount val="14"/>
                <c:pt idx="0">
                  <c:v>1Q'09</c:v>
                </c:pt>
                <c:pt idx="1">
                  <c:v>2Q'09</c:v>
                </c:pt>
                <c:pt idx="2">
                  <c:v>3Q'09</c:v>
                </c:pt>
                <c:pt idx="3">
                  <c:v>4Q'09</c:v>
                </c:pt>
                <c:pt idx="4">
                  <c:v>1Q'10</c:v>
                </c:pt>
                <c:pt idx="5">
                  <c:v>2Q'10</c:v>
                </c:pt>
                <c:pt idx="6">
                  <c:v>3Q'10</c:v>
                </c:pt>
                <c:pt idx="7">
                  <c:v>4Q'10</c:v>
                </c:pt>
                <c:pt idx="8">
                  <c:v>1Q'11</c:v>
                </c:pt>
                <c:pt idx="9">
                  <c:v>2Q'11</c:v>
                </c:pt>
                <c:pt idx="10">
                  <c:v>3Q'11</c:v>
                </c:pt>
                <c:pt idx="11">
                  <c:v>4Q'11</c:v>
                </c:pt>
                <c:pt idx="12">
                  <c:v>1Q'12</c:v>
                </c:pt>
                <c:pt idx="13">
                  <c:v>2Q'12</c:v>
                </c:pt>
              </c:strCache>
            </c:strRef>
          </c:cat>
          <c:val>
            <c:numRef>
              <c:f>'Pay TV Subscribers'!$B$2:$O$2</c:f>
              <c:numCache>
                <c:formatCode>General</c:formatCode>
                <c:ptCount val="14"/>
                <c:pt idx="0">
                  <c:v>-106</c:v>
                </c:pt>
                <c:pt idx="1">
                  <c:v>-528</c:v>
                </c:pt>
                <c:pt idx="2">
                  <c:v>-440</c:v>
                </c:pt>
                <c:pt idx="3">
                  <c:v>-468</c:v>
                </c:pt>
                <c:pt idx="4">
                  <c:v>-192</c:v>
                </c:pt>
                <c:pt idx="5">
                  <c:v>-680</c:v>
                </c:pt>
                <c:pt idx="6">
                  <c:v>-769</c:v>
                </c:pt>
                <c:pt idx="7">
                  <c:v>-556</c:v>
                </c:pt>
                <c:pt idx="8">
                  <c:v>-195</c:v>
                </c:pt>
                <c:pt idx="9">
                  <c:v>-711</c:v>
                </c:pt>
                <c:pt idx="10">
                  <c:v>-547</c:v>
                </c:pt>
                <c:pt idx="11">
                  <c:v>-318</c:v>
                </c:pt>
                <c:pt idx="12">
                  <c:v>-137</c:v>
                </c:pt>
                <c:pt idx="13">
                  <c:v>-625</c:v>
                </c:pt>
              </c:numCache>
            </c:numRef>
          </c:val>
        </c:ser>
        <c:ser>
          <c:idx val="3"/>
          <c:order val="1"/>
          <c:tx>
            <c:strRef>
              <c:f>'Pay TV Subscribers'!$A$3</c:f>
              <c:strCache>
                <c:ptCount val="1"/>
                <c:pt idx="0">
                  <c:v>Satellite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38100" dist="12700" dir="13500000">
                <a:schemeClr val="accent1">
                  <a:lumMod val="50000"/>
                  <a:alpha val="90000"/>
                </a:schemeClr>
              </a:innerShdw>
            </a:effectLst>
          </c:spPr>
          <c:invertIfNegative val="0"/>
          <c:cat>
            <c:strRef>
              <c:f>'Pay TV Subscribers'!$B$1:$O$1</c:f>
              <c:strCache>
                <c:ptCount val="14"/>
                <c:pt idx="0">
                  <c:v>1Q'09</c:v>
                </c:pt>
                <c:pt idx="1">
                  <c:v>2Q'09</c:v>
                </c:pt>
                <c:pt idx="2">
                  <c:v>3Q'09</c:v>
                </c:pt>
                <c:pt idx="3">
                  <c:v>4Q'09</c:v>
                </c:pt>
                <c:pt idx="4">
                  <c:v>1Q'10</c:v>
                </c:pt>
                <c:pt idx="5">
                  <c:v>2Q'10</c:v>
                </c:pt>
                <c:pt idx="6">
                  <c:v>3Q'10</c:v>
                </c:pt>
                <c:pt idx="7">
                  <c:v>4Q'10</c:v>
                </c:pt>
                <c:pt idx="8">
                  <c:v>1Q'11</c:v>
                </c:pt>
                <c:pt idx="9">
                  <c:v>2Q'11</c:v>
                </c:pt>
                <c:pt idx="10">
                  <c:v>3Q'11</c:v>
                </c:pt>
                <c:pt idx="11">
                  <c:v>4Q'11</c:v>
                </c:pt>
                <c:pt idx="12">
                  <c:v>1Q'12</c:v>
                </c:pt>
                <c:pt idx="13">
                  <c:v>2Q'12</c:v>
                </c:pt>
              </c:strCache>
            </c:strRef>
          </c:cat>
          <c:val>
            <c:numRef>
              <c:f>'Pay TV Subscribers'!$B$3:$O$3</c:f>
              <c:numCache>
                <c:formatCode>General</c:formatCode>
                <c:ptCount val="14"/>
                <c:pt idx="0">
                  <c:v>366</c:v>
                </c:pt>
                <c:pt idx="1">
                  <c:v>250</c:v>
                </c:pt>
                <c:pt idx="2">
                  <c:v>377</c:v>
                </c:pt>
                <c:pt idx="3">
                  <c:v>378</c:v>
                </c:pt>
                <c:pt idx="4">
                  <c:v>327</c:v>
                </c:pt>
                <c:pt idx="5">
                  <c:v>81</c:v>
                </c:pt>
                <c:pt idx="6">
                  <c:v>145</c:v>
                </c:pt>
                <c:pt idx="7">
                  <c:v>133</c:v>
                </c:pt>
                <c:pt idx="8">
                  <c:v>242</c:v>
                </c:pt>
                <c:pt idx="9">
                  <c:v>-109</c:v>
                </c:pt>
                <c:pt idx="10">
                  <c:v>216</c:v>
                </c:pt>
                <c:pt idx="11">
                  <c:v>147</c:v>
                </c:pt>
                <c:pt idx="12">
                  <c:v>185</c:v>
                </c:pt>
                <c:pt idx="13">
                  <c:v>-75</c:v>
                </c:pt>
              </c:numCache>
            </c:numRef>
          </c:val>
        </c:ser>
        <c:ser>
          <c:idx val="0"/>
          <c:order val="2"/>
          <c:tx>
            <c:strRef>
              <c:f>'Pay TV Subscribers'!$A$4</c:f>
              <c:strCache>
                <c:ptCount val="1"/>
                <c:pt idx="0">
                  <c:v>Telco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innerShdw blurRad="38100" dist="12700" dir="13500000">
                <a:schemeClr val="accent5">
                  <a:lumMod val="50000"/>
                  <a:alpha val="80000"/>
                </a:schemeClr>
              </a:innerShdw>
            </a:effectLst>
          </c:spPr>
          <c:invertIfNegative val="0"/>
          <c:cat>
            <c:strRef>
              <c:f>'Pay TV Subscribers'!$B$1:$O$1</c:f>
              <c:strCache>
                <c:ptCount val="14"/>
                <c:pt idx="0">
                  <c:v>1Q'09</c:v>
                </c:pt>
                <c:pt idx="1">
                  <c:v>2Q'09</c:v>
                </c:pt>
                <c:pt idx="2">
                  <c:v>3Q'09</c:v>
                </c:pt>
                <c:pt idx="3">
                  <c:v>4Q'09</c:v>
                </c:pt>
                <c:pt idx="4">
                  <c:v>1Q'10</c:v>
                </c:pt>
                <c:pt idx="5">
                  <c:v>2Q'10</c:v>
                </c:pt>
                <c:pt idx="6">
                  <c:v>3Q'10</c:v>
                </c:pt>
                <c:pt idx="7">
                  <c:v>4Q'10</c:v>
                </c:pt>
                <c:pt idx="8">
                  <c:v>1Q'11</c:v>
                </c:pt>
                <c:pt idx="9">
                  <c:v>2Q'11</c:v>
                </c:pt>
                <c:pt idx="10">
                  <c:v>3Q'11</c:v>
                </c:pt>
                <c:pt idx="11">
                  <c:v>4Q'11</c:v>
                </c:pt>
                <c:pt idx="12">
                  <c:v>1Q'12</c:v>
                </c:pt>
                <c:pt idx="13">
                  <c:v>2Q'12</c:v>
                </c:pt>
              </c:strCache>
            </c:strRef>
          </c:cat>
          <c:val>
            <c:numRef>
              <c:f>'Pay TV Subscribers'!$B$4:$O$4</c:f>
              <c:numCache>
                <c:formatCode>General</c:formatCode>
                <c:ptCount val="14"/>
                <c:pt idx="0">
                  <c:v>584</c:v>
                </c:pt>
                <c:pt idx="1">
                  <c:v>550</c:v>
                </c:pt>
                <c:pt idx="2">
                  <c:v>433</c:v>
                </c:pt>
                <c:pt idx="3">
                  <c:v>405</c:v>
                </c:pt>
                <c:pt idx="4">
                  <c:v>403</c:v>
                </c:pt>
                <c:pt idx="5">
                  <c:v>389</c:v>
                </c:pt>
                <c:pt idx="6">
                  <c:v>448</c:v>
                </c:pt>
                <c:pt idx="7">
                  <c:v>439</c:v>
                </c:pt>
                <c:pt idx="8">
                  <c:v>406</c:v>
                </c:pt>
                <c:pt idx="9">
                  <c:v>378</c:v>
                </c:pt>
                <c:pt idx="10">
                  <c:v>303</c:v>
                </c:pt>
                <c:pt idx="11">
                  <c:v>412</c:v>
                </c:pt>
                <c:pt idx="12">
                  <c:v>375</c:v>
                </c:pt>
                <c:pt idx="13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02650240"/>
        <c:axId val="102651776"/>
      </c:barChart>
      <c:catAx>
        <c:axId val="10265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-2400000" vert="horz"/>
          <a:lstStyle/>
          <a:p>
            <a:pPr>
              <a:defRPr b="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02651776"/>
        <c:crosses val="autoZero"/>
        <c:auto val="1"/>
        <c:lblAlgn val="ctr"/>
        <c:lblOffset val="100"/>
        <c:tickLblSkip val="1"/>
        <c:noMultiLvlLbl val="0"/>
      </c:catAx>
      <c:valAx>
        <c:axId val="102651776"/>
        <c:scaling>
          <c:orientation val="minMax"/>
          <c:max val="1100"/>
          <c:min val="-800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lin ang="0" scaled="1"/>
                <a:tileRect/>
              </a:gradFill>
            </a:ln>
          </c:spPr>
        </c:majorGridlines>
        <c:numFmt formatCode="#,##0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02650240"/>
        <c:crosses val="autoZero"/>
        <c:crossBetween val="between"/>
        <c:majorUnit val="60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7154459392407537E-2"/>
          <c:y val="0.37258326184847335"/>
          <c:w val="0.131729463283773"/>
          <c:h val="0.19633288356652187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94053541765604E-2"/>
          <c:y val="5.1178933531680536E-2"/>
          <c:w val="0.81600052260147704"/>
          <c:h val="0.7862515459198717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'Broadcast vs. OTT'!$A$18</c:f>
              <c:strCache>
                <c:ptCount val="1"/>
                <c:pt idx="0">
                  <c:v>TV &amp; Video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50800" dist="25400" dir="13500000">
                <a:prstClr val="black">
                  <a:alpha val="80000"/>
                </a:prstClr>
              </a:innerShdw>
            </a:effectLst>
          </c:spPr>
          <c:invertIfNegative val="0"/>
          <c:cat>
            <c:numRef>
              <c:f>'Broadcast vs. OTT'!$B$11:$H$11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'Broadcast vs. OTT'!$B$27:$H$27</c:f>
              <c:numCache>
                <c:formatCode>General</c:formatCode>
                <c:ptCount val="7"/>
                <c:pt idx="0">
                  <c:v>0.28000000000000003</c:v>
                </c:pt>
                <c:pt idx="1">
                  <c:v>0.35</c:v>
                </c:pt>
                <c:pt idx="2">
                  <c:v>0.44</c:v>
                </c:pt>
                <c:pt idx="3">
                  <c:v>0.56000000000000005</c:v>
                </c:pt>
                <c:pt idx="4">
                  <c:v>0.71272727272727288</c:v>
                </c:pt>
                <c:pt idx="5">
                  <c:v>0.90710743801652927</c:v>
                </c:pt>
                <c:pt idx="6">
                  <c:v>1.154500375657401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102766848"/>
        <c:axId val="102768640"/>
      </c:barChart>
      <c:catAx>
        <c:axId val="10276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800" b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pPr>
            <a:endParaRPr lang="en-US"/>
          </a:p>
        </c:txPr>
        <c:crossAx val="102768640"/>
        <c:crosses val="autoZero"/>
        <c:auto val="1"/>
        <c:lblAlgn val="ctr"/>
        <c:lblOffset val="100"/>
        <c:tickLblSkip val="2"/>
        <c:noMultiLvlLbl val="0"/>
      </c:catAx>
      <c:valAx>
        <c:axId val="102768640"/>
        <c:scaling>
          <c:orientation val="minMax"/>
          <c:max val="1.1900000000000002"/>
          <c:min val="0.2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20000"/>
                      <a:lumOff val="80000"/>
                      <a:alpha val="20000"/>
                    </a:schemeClr>
                  </a:gs>
                </a:gsLst>
                <a:lin ang="10800000" scaled="1"/>
                <a:tileRect/>
              </a:gradFill>
            </a:ln>
          </c:spPr>
        </c:majorGridlines>
        <c:numFmt formatCode="#,##0.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800">
                <a:solidFill>
                  <a:schemeClr val="accent5"/>
                </a:solidFill>
                <a:latin typeface="+mn-lt"/>
              </a:defRPr>
            </a:pPr>
            <a:endParaRPr lang="en-US"/>
          </a:p>
        </c:txPr>
        <c:crossAx val="102766848"/>
        <c:crosses val="autoZero"/>
        <c:crossBetween val="between"/>
        <c:majorUnit val="0.4"/>
      </c:valAx>
      <c:spPr>
        <a:noFill/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0.11195</cdr:x>
      <cdr:y>0</cdr:y>
    </cdr:from>
    <cdr:to>
      <cdr:x>0.97026</cdr:x>
      <cdr:y>0.0951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7425" y="0"/>
          <a:ext cx="4887075" cy="296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en-US" sz="2000" b="1" i="0" baseline="0"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rPr>
            <a:t>CD &amp; Digital Music - Global Revenue</a:t>
          </a:r>
          <a:endParaRPr lang="en-US" sz="2000">
            <a:solidFill>
              <a:schemeClr val="accent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0.7681</cdr:x>
      <cdr:y>0.24813</cdr:y>
    </cdr:from>
    <cdr:to>
      <cdr:x>0.92007</cdr:x>
      <cdr:y>0.36349</cdr:y>
    </cdr:to>
    <cdr:sp macro="" textlink="">
      <cdr:nvSpPr>
        <cdr:cNvPr id="6" name="Line Callout 2 (Accent Bar) 5"/>
        <cdr:cNvSpPr/>
      </cdr:nvSpPr>
      <cdr:spPr>
        <a:xfrm xmlns:a="http://schemas.openxmlformats.org/drawingml/2006/main">
          <a:off x="4373416" y="773055"/>
          <a:ext cx="865333" cy="359400"/>
        </a:xfrm>
        <a:prstGeom xmlns:a="http://schemas.openxmlformats.org/drawingml/2006/main" prst="accentCallout2">
          <a:avLst>
            <a:gd name="adj1" fmla="val 20711"/>
            <a:gd name="adj2" fmla="val -8333"/>
            <a:gd name="adj3" fmla="val 22672"/>
            <a:gd name="adj4" fmla="val -29710"/>
            <a:gd name="adj5" fmla="val 122304"/>
            <a:gd name="adj6" fmla="val -46546"/>
          </a:avLst>
        </a:prstGeom>
        <a:noFill xmlns:a="http://schemas.openxmlformats.org/drawingml/2006/main"/>
        <a:ln xmlns:a="http://schemas.openxmlformats.org/drawingml/2006/main" w="50800">
          <a:solidFill>
            <a:schemeClr val="accent3">
              <a:lumMod val="60000"/>
              <a:lumOff val="40000"/>
            </a:schemeClr>
          </a:solidFill>
          <a:tailEnd type="oval"/>
        </a:ln>
      </cdr:spPr>
      <cdr:txBody>
        <a:bodyPr xmlns:a="http://schemas.openxmlformats.org/drawingml/2006/main" vert="horz" wrap="square" lIns="0" tIns="7200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74000"/>
            </a:lnSpc>
          </a:pPr>
          <a:r>
            <a:rPr lang="en-US" sz="18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rPr>
            <a:t>Digital Revenue</a:t>
          </a:r>
          <a:endParaRPr lang="en-US" sz="1800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0.53081</cdr:x>
      <cdr:y>0.12754</cdr:y>
    </cdr:from>
    <cdr:to>
      <cdr:x>0.68279</cdr:x>
      <cdr:y>0.2429</cdr:y>
    </cdr:to>
    <cdr:sp macro="" textlink="">
      <cdr:nvSpPr>
        <cdr:cNvPr id="8" name="Line Callout 2 (Accent Bar) 7"/>
        <cdr:cNvSpPr/>
      </cdr:nvSpPr>
      <cdr:spPr>
        <a:xfrm xmlns:a="http://schemas.openxmlformats.org/drawingml/2006/main">
          <a:off x="3022369" y="397360"/>
          <a:ext cx="865333" cy="359400"/>
        </a:xfrm>
        <a:prstGeom xmlns:a="http://schemas.openxmlformats.org/drawingml/2006/main" prst="accentCallout2">
          <a:avLst>
            <a:gd name="adj1" fmla="val 20711"/>
            <a:gd name="adj2" fmla="val -8333"/>
            <a:gd name="adj3" fmla="val 22672"/>
            <a:gd name="adj4" fmla="val -29710"/>
            <a:gd name="adj5" fmla="val 155432"/>
            <a:gd name="adj6" fmla="val -53031"/>
          </a:avLst>
        </a:prstGeom>
        <a:noFill xmlns:a="http://schemas.openxmlformats.org/drawingml/2006/main"/>
        <a:ln xmlns:a="http://schemas.openxmlformats.org/drawingml/2006/main" w="50800">
          <a:solidFill>
            <a:schemeClr val="accent2">
              <a:lumMod val="40000"/>
              <a:lumOff val="60000"/>
            </a:schemeClr>
          </a:solidFill>
          <a:tailEnd type="oval"/>
        </a:ln>
      </cdr:spPr>
      <cdr:txBody>
        <a:bodyPr xmlns:a="http://schemas.openxmlformats.org/drawingml/2006/main" vert="horz" wrap="square" lIns="0" tIns="72000" rIns="0" bIns="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74000"/>
            </a:lnSpc>
          </a:pPr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rPr>
            <a:t>Physical</a:t>
          </a:r>
          <a:b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rPr>
          </a:br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rPr>
            <a:t>Revenue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0.68251</cdr:x>
      <cdr:y>0.02118</cdr:y>
    </cdr:from>
    <cdr:to>
      <cdr:x>1</cdr:x>
      <cdr:y>0.28746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58672" y="93665"/>
          <a:ext cx="1655423" cy="1177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lnSpc>
              <a:spcPct val="76000"/>
            </a:lnSpc>
          </a:pPr>
          <a:r>
            <a:rPr lang="en-US" sz="2400" b="1" i="0" baseline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Consumer Internet Traffic </a:t>
          </a:r>
          <a:r>
            <a:rPr lang="en-US" sz="2400" b="1" i="0" baseline="0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Forecast</a:t>
          </a:r>
          <a:endParaRPr lang="en-US" sz="2400" b="0" dirty="0">
            <a:solidFill>
              <a:schemeClr val="accent6">
                <a:lumMod val="60000"/>
                <a:lumOff val="40000"/>
              </a:schemeClr>
            </a:solidFill>
            <a:effectLst/>
            <a:latin typeface="Calibri" panose="020F0502020204030204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0.0251</cdr:x>
      <cdr:y>0.3119</cdr:y>
    </cdr:from>
    <cdr:to>
      <cdr:x>0.20537</cdr:x>
      <cdr:y>0.42559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0857" y="1379343"/>
          <a:ext cx="939963" cy="5028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0.1668</cdr:x>
      <cdr:y>0.31218</cdr:y>
    </cdr:from>
    <cdr:to>
      <cdr:x>0.89785</cdr:x>
      <cdr:y>0.31218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995365" y="889094"/>
          <a:ext cx="4362449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accent2">
              <a:alpha val="4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0.14568</cdr:x>
      <cdr:y>0.03782</cdr:y>
    </cdr:from>
    <cdr:to>
      <cdr:x>0.58075</cdr:x>
      <cdr:y>0.13501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53722" y="131736"/>
          <a:ext cx="3744213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1600" b="1" dirty="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Arial" pitchFamily="34" charset="0"/>
            </a:rPr>
            <a:t>High-speed</a:t>
          </a:r>
          <a:r>
            <a:rPr lang="en-US" sz="1600" b="1" baseline="0" dirty="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Arial" pitchFamily="34" charset="0"/>
            </a:rPr>
            <a:t> </a:t>
          </a:r>
          <a:r>
            <a:rPr lang="en-US" sz="1600" b="1" dirty="0"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Arial" pitchFamily="34" charset="0"/>
            </a:rPr>
            <a:t>Connections for $35?</a:t>
          </a:r>
        </a:p>
      </cdr:txBody>
    </cdr:sp>
  </cdr:relSizeAnchor>
  <cdr:relSizeAnchor xmlns:cdr="http://schemas.openxmlformats.org/drawingml/2006/chartDrawing">
    <cdr:from>
      <cdr:x>0.46945</cdr:x>
      <cdr:y>0.12976</cdr:y>
    </cdr:from>
    <cdr:to>
      <cdr:x>0.46945</cdr:x>
      <cdr:y>0.31124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3391636" y="379441"/>
          <a:ext cx="0" cy="530679"/>
        </a:xfrm>
        <a:prstGeom xmlns:a="http://schemas.openxmlformats.org/drawingml/2006/main" prst="straightConnector1">
          <a:avLst/>
        </a:prstGeom>
        <a:ln xmlns:a="http://schemas.openxmlformats.org/drawingml/2006/main" w="3175">
          <a:solidFill>
            <a:schemeClr val="accent2">
              <a:alpha val="40000"/>
            </a:schemeClr>
          </a:solidFill>
          <a:prstDash val="sysDot"/>
          <a:headEnd type="none" w="med" len="med"/>
          <a:tailEnd type="oval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0.39919</cdr:x>
      <cdr:y>0.74911</cdr:y>
    </cdr:from>
    <cdr:to>
      <cdr:x>0.49184</cdr:x>
      <cdr:y>0.8134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4175" y="3126476"/>
          <a:ext cx="486048" cy="268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  <a:latin typeface="Calibri" panose="020F0502020204030204" pitchFamily="34" charset="0"/>
            </a:rPr>
            <a:t>China</a:t>
          </a:r>
        </a:p>
      </cdr:txBody>
    </cdr:sp>
  </cdr:relSizeAnchor>
  <cdr:relSizeAnchor xmlns:cdr="http://schemas.openxmlformats.org/drawingml/2006/chartDrawing">
    <cdr:from>
      <cdr:x>0.81204</cdr:x>
      <cdr:y>0.37824</cdr:y>
    </cdr:from>
    <cdr:to>
      <cdr:x>0.95236</cdr:x>
      <cdr:y>0.58668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59999" y="1578632"/>
          <a:ext cx="736128" cy="869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Canada</a:t>
          </a:r>
        </a:p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Poland</a:t>
          </a:r>
        </a:p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Sweden</a:t>
          </a:r>
        </a:p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Netherlands</a:t>
          </a:r>
        </a:p>
      </cdr:txBody>
    </cdr:sp>
  </cdr:relSizeAnchor>
  <cdr:relSizeAnchor xmlns:cdr="http://schemas.openxmlformats.org/drawingml/2006/chartDrawing">
    <cdr:from>
      <cdr:x>0.70335</cdr:x>
      <cdr:y>0.18415</cdr:y>
    </cdr:from>
    <cdr:to>
      <cdr:x>0.77269</cdr:x>
      <cdr:y>0.24844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89831" y="768549"/>
          <a:ext cx="363762" cy="268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  <a:latin typeface="Calibri" panose="020F0502020204030204" pitchFamily="34" charset="0"/>
            </a:rPr>
            <a:t>USA</a:t>
          </a:r>
        </a:p>
      </cdr:txBody>
    </cdr:sp>
  </cdr:relSizeAnchor>
  <cdr:relSizeAnchor xmlns:cdr="http://schemas.openxmlformats.org/drawingml/2006/chartDrawing">
    <cdr:from>
      <cdr:x>0.61712</cdr:x>
      <cdr:y>0.70885</cdr:y>
    </cdr:from>
    <cdr:to>
      <cdr:x>0.6993</cdr:x>
      <cdr:y>0.77314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237449" y="2958454"/>
          <a:ext cx="431121" cy="268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  <a:latin typeface="Calibri" panose="020F0502020204030204" pitchFamily="34" charset="0"/>
            </a:rPr>
            <a:t>India</a:t>
          </a:r>
        </a:p>
      </cdr:txBody>
    </cdr:sp>
  </cdr:relSizeAnchor>
  <cdr:relSizeAnchor xmlns:cdr="http://schemas.openxmlformats.org/drawingml/2006/chartDrawing">
    <cdr:from>
      <cdr:x>0.4959</cdr:x>
      <cdr:y>0.39146</cdr:y>
    </cdr:from>
    <cdr:to>
      <cdr:x>0.57861</cdr:x>
      <cdr:y>0.40689</cdr:y>
    </cdr:to>
    <cdr:cxnSp macro="">
      <cdr:nvCxnSpPr>
        <cdr:cNvPr id="12" name="Straight Connector 11"/>
        <cdr:cNvCxnSpPr/>
      </cdr:nvCxnSpPr>
      <cdr:spPr>
        <a:xfrm xmlns:a="http://schemas.openxmlformats.org/drawingml/2006/main" flipH="1">
          <a:off x="2601522" y="1633814"/>
          <a:ext cx="433901" cy="64399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0.5498</cdr:x>
      <cdr:y>0.44164</cdr:y>
    </cdr:from>
    <cdr:to>
      <cdr:x>0.5772</cdr:x>
      <cdr:y>0.44449</cdr:y>
    </cdr:to>
    <cdr:cxnSp macro="">
      <cdr:nvCxnSpPr>
        <cdr:cNvPr id="16" name="Straight Connector 15"/>
        <cdr:cNvCxnSpPr/>
      </cdr:nvCxnSpPr>
      <cdr:spPr>
        <a:xfrm xmlns:a="http://schemas.openxmlformats.org/drawingml/2006/main" flipH="1" flipV="1">
          <a:off x="2884288" y="1843236"/>
          <a:ext cx="143739" cy="11904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0.53009</cdr:x>
      <cdr:y>0.49731</cdr:y>
    </cdr:from>
    <cdr:to>
      <cdr:x>0.57397</cdr:x>
      <cdr:y>0.51076</cdr:y>
    </cdr:to>
    <cdr:cxnSp macro="">
      <cdr:nvCxnSpPr>
        <cdr:cNvPr id="17" name="Straight Connector 16"/>
        <cdr:cNvCxnSpPr/>
      </cdr:nvCxnSpPr>
      <cdr:spPr>
        <a:xfrm xmlns:a="http://schemas.openxmlformats.org/drawingml/2006/main" flipH="1">
          <a:off x="2780874" y="2075590"/>
          <a:ext cx="230208" cy="56117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0.57055</cdr:x>
      <cdr:y>0.54452</cdr:y>
    </cdr:from>
    <cdr:to>
      <cdr:x>0.57661</cdr:x>
      <cdr:y>0.59031</cdr:y>
    </cdr:to>
    <cdr:cxnSp macro="">
      <cdr:nvCxnSpPr>
        <cdr:cNvPr id="18" name="Straight Connector 17"/>
        <cdr:cNvCxnSpPr/>
      </cdr:nvCxnSpPr>
      <cdr:spPr>
        <a:xfrm xmlns:a="http://schemas.openxmlformats.org/drawingml/2006/main" flipH="1">
          <a:off x="2993145" y="2272625"/>
          <a:ext cx="31787" cy="191096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0.5809</cdr:x>
      <cdr:y>0.36917</cdr:y>
    </cdr:from>
    <cdr:to>
      <cdr:x>0.72121</cdr:x>
      <cdr:y>0.5776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3047437" y="1540785"/>
          <a:ext cx="736075" cy="869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UK</a:t>
          </a:r>
        </a:p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France</a:t>
          </a:r>
        </a:p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Japan</a:t>
          </a:r>
        </a:p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Germany</a:t>
          </a:r>
        </a:p>
      </cdr:txBody>
    </cdr:sp>
  </cdr:relSizeAnchor>
  <cdr:relSizeAnchor xmlns:cdr="http://schemas.openxmlformats.org/drawingml/2006/chartDrawing">
    <cdr:from>
      <cdr:x>0.71277</cdr:x>
      <cdr:y>0.4031</cdr:y>
    </cdr:from>
    <cdr:to>
      <cdr:x>0.80756</cdr:x>
      <cdr:y>0.60197</cdr:y>
    </cdr:to>
    <cdr:cxnSp macro="">
      <cdr:nvCxnSpPr>
        <cdr:cNvPr id="39" name="Straight Connector 38"/>
        <cdr:cNvCxnSpPr/>
      </cdr:nvCxnSpPr>
      <cdr:spPr>
        <a:xfrm xmlns:a="http://schemas.openxmlformats.org/drawingml/2006/main" flipH="1">
          <a:off x="3739223" y="1682387"/>
          <a:ext cx="497274" cy="830004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0.75324</cdr:x>
      <cdr:y>0.45624</cdr:y>
    </cdr:from>
    <cdr:to>
      <cdr:x>0.80862</cdr:x>
      <cdr:y>0.59683</cdr:y>
    </cdr:to>
    <cdr:cxnSp macro="">
      <cdr:nvCxnSpPr>
        <cdr:cNvPr id="40" name="Straight Connector 39"/>
        <cdr:cNvCxnSpPr/>
      </cdr:nvCxnSpPr>
      <cdr:spPr>
        <a:xfrm xmlns:a="http://schemas.openxmlformats.org/drawingml/2006/main" flipH="1">
          <a:off x="3951556" y="1904172"/>
          <a:ext cx="290502" cy="586764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0.79258</cdr:x>
      <cdr:y>0.50466</cdr:y>
    </cdr:from>
    <cdr:to>
      <cdr:x>0.80798</cdr:x>
      <cdr:y>0.56162</cdr:y>
    </cdr:to>
    <cdr:cxnSp macro="">
      <cdr:nvCxnSpPr>
        <cdr:cNvPr id="41" name="Straight Connector 40"/>
        <cdr:cNvCxnSpPr/>
      </cdr:nvCxnSpPr>
      <cdr:spPr>
        <a:xfrm xmlns:a="http://schemas.openxmlformats.org/drawingml/2006/main" flipH="1">
          <a:off x="4157917" y="2106258"/>
          <a:ext cx="80783" cy="237721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0.81476</cdr:x>
      <cdr:y>0.57861</cdr:y>
    </cdr:from>
    <cdr:to>
      <cdr:x>0.81889</cdr:x>
      <cdr:y>0.59462</cdr:y>
    </cdr:to>
    <cdr:cxnSp macro="">
      <cdr:nvCxnSpPr>
        <cdr:cNvPr id="42" name="Straight Connector 41"/>
        <cdr:cNvCxnSpPr/>
      </cdr:nvCxnSpPr>
      <cdr:spPr>
        <a:xfrm xmlns:a="http://schemas.openxmlformats.org/drawingml/2006/main" flipH="1">
          <a:off x="4274255" y="2414906"/>
          <a:ext cx="21666" cy="66819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0.36548</cdr:x>
      <cdr:y>0.03286</cdr:y>
    </cdr:from>
    <cdr:to>
      <cdr:x>0.50581</cdr:x>
      <cdr:y>0.08443</cdr:y>
    </cdr:to>
    <cdr:sp macro="" textlink="">
      <cdr:nvSpPr>
        <cdr:cNvPr id="52" name="TextBox 1"/>
        <cdr:cNvSpPr txBox="1"/>
      </cdr:nvSpPr>
      <cdr:spPr>
        <a:xfrm xmlns:a="http://schemas.openxmlformats.org/drawingml/2006/main">
          <a:off x="1917356" y="137141"/>
          <a:ext cx="736128" cy="215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Australia</a:t>
          </a:r>
        </a:p>
      </cdr:txBody>
    </cdr:sp>
  </cdr:relSizeAnchor>
  <cdr:relSizeAnchor xmlns:cdr="http://schemas.openxmlformats.org/drawingml/2006/chartDrawing">
    <cdr:from>
      <cdr:x>0.18179</cdr:x>
      <cdr:y>0.38127</cdr:y>
    </cdr:from>
    <cdr:to>
      <cdr:x>0.26796</cdr:x>
      <cdr:y>0.43798</cdr:y>
    </cdr:to>
    <cdr:sp macro="" textlink="">
      <cdr:nvSpPr>
        <cdr:cNvPr id="53" name="TextBox 1"/>
        <cdr:cNvSpPr txBox="1"/>
      </cdr:nvSpPr>
      <cdr:spPr>
        <a:xfrm xmlns:a="http://schemas.openxmlformats.org/drawingml/2006/main">
          <a:off x="953669" y="1591266"/>
          <a:ext cx="452053" cy="236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Brazil</a:t>
          </a:r>
        </a:p>
      </cdr:txBody>
    </cdr:sp>
  </cdr:relSizeAnchor>
  <cdr:relSizeAnchor xmlns:cdr="http://schemas.openxmlformats.org/drawingml/2006/chartDrawing">
    <cdr:from>
      <cdr:x>0.34975</cdr:x>
      <cdr:y>0.49927</cdr:y>
    </cdr:from>
    <cdr:to>
      <cdr:x>0.43592</cdr:x>
      <cdr:y>0.58919</cdr:y>
    </cdr:to>
    <cdr:sp macro="" textlink="">
      <cdr:nvSpPr>
        <cdr:cNvPr id="54" name="TextBox 1"/>
        <cdr:cNvSpPr txBox="1"/>
      </cdr:nvSpPr>
      <cdr:spPr>
        <a:xfrm xmlns:a="http://schemas.openxmlformats.org/drawingml/2006/main">
          <a:off x="1834810" y="2083750"/>
          <a:ext cx="452053" cy="375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Italy</a:t>
          </a:r>
        </a:p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Spain</a:t>
          </a:r>
        </a:p>
      </cdr:txBody>
    </cdr:sp>
  </cdr:relSizeAnchor>
  <cdr:relSizeAnchor xmlns:cdr="http://schemas.openxmlformats.org/drawingml/2006/chartDrawing">
    <cdr:from>
      <cdr:x>0.31117</cdr:x>
      <cdr:y>0.54039</cdr:y>
    </cdr:from>
    <cdr:to>
      <cdr:x>0.34798</cdr:x>
      <cdr:y>0.57347</cdr:y>
    </cdr:to>
    <cdr:cxnSp macro="">
      <cdr:nvCxnSpPr>
        <cdr:cNvPr id="55" name="Straight Connector 54"/>
        <cdr:cNvCxnSpPr/>
      </cdr:nvCxnSpPr>
      <cdr:spPr>
        <a:xfrm xmlns:a="http://schemas.openxmlformats.org/drawingml/2006/main">
          <a:off x="1632431" y="2255377"/>
          <a:ext cx="193093" cy="138054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0.33163</cdr:x>
      <cdr:y>0.51476</cdr:y>
    </cdr:from>
    <cdr:to>
      <cdr:x>0.34975</cdr:x>
      <cdr:y>0.52771</cdr:y>
    </cdr:to>
    <cdr:cxnSp macro="">
      <cdr:nvCxnSpPr>
        <cdr:cNvPr id="56" name="Straight Connector 55"/>
        <cdr:cNvCxnSpPr/>
      </cdr:nvCxnSpPr>
      <cdr:spPr>
        <a:xfrm xmlns:a="http://schemas.openxmlformats.org/drawingml/2006/main" flipH="1" flipV="1">
          <a:off x="1739752" y="2148401"/>
          <a:ext cx="95058" cy="54063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0.53363</cdr:x>
      <cdr:y>0.7759</cdr:y>
    </cdr:from>
    <cdr:to>
      <cdr:x>0.6198</cdr:x>
      <cdr:y>0.83261</cdr:y>
    </cdr:to>
    <cdr:sp macro="" textlink="">
      <cdr:nvSpPr>
        <cdr:cNvPr id="57" name="TextBox 1"/>
        <cdr:cNvSpPr txBox="1"/>
      </cdr:nvSpPr>
      <cdr:spPr>
        <a:xfrm xmlns:a="http://schemas.openxmlformats.org/drawingml/2006/main">
          <a:off x="2799468" y="3238314"/>
          <a:ext cx="452054" cy="236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Russia</a:t>
          </a:r>
        </a:p>
      </cdr:txBody>
    </cdr:sp>
  </cdr:relSizeAnchor>
  <cdr:relSizeAnchor xmlns:cdr="http://schemas.openxmlformats.org/drawingml/2006/chartDrawing">
    <cdr:from>
      <cdr:x>0.4834</cdr:x>
      <cdr:y>0.74811</cdr:y>
    </cdr:from>
    <cdr:to>
      <cdr:x>0.5296</cdr:x>
      <cdr:y>0.79379</cdr:y>
    </cdr:to>
    <cdr:cxnSp macro="">
      <cdr:nvCxnSpPr>
        <cdr:cNvPr id="58" name="Straight Connector 57"/>
        <cdr:cNvCxnSpPr/>
      </cdr:nvCxnSpPr>
      <cdr:spPr>
        <a:xfrm xmlns:a="http://schemas.openxmlformats.org/drawingml/2006/main">
          <a:off x="2535945" y="3122307"/>
          <a:ext cx="242382" cy="19066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6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0.1393</cdr:x>
      <cdr:y>0.62467</cdr:y>
    </cdr:from>
    <cdr:to>
      <cdr:x>0.29132</cdr:x>
      <cdr:y>0.72042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730776" y="2607140"/>
          <a:ext cx="797506" cy="399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74000"/>
            </a:lnSpc>
          </a:pPr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Sub-Saharan</a:t>
          </a:r>
          <a:b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</a:br>
          <a:r>
            <a:rPr lang="en-US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Africa</a:t>
          </a:r>
        </a:p>
      </cdr:txBody>
    </cdr:sp>
  </cdr:relSizeAnchor>
  <cdr:relSizeAnchor xmlns:cdr="http://schemas.openxmlformats.org/drawingml/2006/chartDrawing">
    <cdr:from>
      <cdr:x>0.63311</cdr:x>
      <cdr:y>0.30041</cdr:y>
    </cdr:from>
    <cdr:to>
      <cdr:x>0.71928</cdr:x>
      <cdr:y>0.35712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3321313" y="1253809"/>
          <a:ext cx="452053" cy="236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rPr>
            <a:t>Ireland</a:t>
          </a:r>
          <a:endParaRPr lang="en-US" sz="14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0.28698</cdr:x>
      <cdr:y>0</cdr:y>
    </cdr:from>
    <cdr:to>
      <cdr:x>1</cdr:x>
      <cdr:y>0.11354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42828" y="0"/>
          <a:ext cx="5075496" cy="39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i="0" baseline="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Pay TV </a:t>
          </a:r>
          <a:r>
            <a:rPr lang="en-US" sz="1800" b="1" i="0" baseline="0" dirty="0" smtClean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Subscribers </a:t>
          </a:r>
          <a:r>
            <a:rPr lang="en-US" sz="1800" b="1" i="0" baseline="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- </a:t>
          </a:r>
          <a:r>
            <a:rPr lang="en-US" sz="1800" b="1" i="0" baseline="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rPr>
            <a:t>Net </a:t>
          </a:r>
          <a:r>
            <a:rPr lang="en-US" sz="1800" b="1" i="0" baseline="0" dirty="0" smtClean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rPr>
            <a:t>Additions </a:t>
          </a:r>
          <a:r>
            <a:rPr lang="en-US" sz="1800" b="1" i="0" baseline="0" dirty="0" smtClean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rPr>
            <a:t>vs.</a:t>
          </a:r>
          <a:r>
            <a:rPr lang="en-US" sz="1800" b="1" i="0" baseline="0" dirty="0" smtClean="0">
              <a:solidFill>
                <a:schemeClr val="accent2"/>
              </a:solidFill>
              <a:effectLst/>
              <a:latin typeface="Calibri" panose="020F0502020204030204" pitchFamily="34" charset="0"/>
              <a:cs typeface="Arial" pitchFamily="34" charset="0"/>
            </a:rPr>
            <a:t> Cancellations</a:t>
          </a:r>
          <a:endParaRPr lang="en-US" sz="3200" b="1" dirty="0">
            <a:solidFill>
              <a:schemeClr val="accent2"/>
            </a:solidFill>
            <a:effectLst/>
            <a:latin typeface="Calibri" panose="020F0502020204030204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0.01586</cdr:x>
      <cdr:y>0.09411</cdr:y>
    </cdr:from>
    <cdr:to>
      <cdr:x>0.62098</cdr:x>
      <cdr:y>0.20536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9185" y="256602"/>
          <a:ext cx="2257942" cy="303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ct val="72000"/>
            </a:lnSpc>
          </a:pPr>
          <a:r>
            <a:rPr lang="en-US" sz="2200" b="1" i="0" baseline="0" dirty="0" smtClean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Video Platforms</a:t>
          </a:r>
          <a:endParaRPr lang="en-US" sz="2200" b="0" dirty="0">
            <a:solidFill>
              <a:schemeClr val="accent5">
                <a:lumMod val="75000"/>
              </a:schemeClr>
            </a:solidFill>
            <a:effectLst/>
            <a:latin typeface="Calibri" panose="020F0502020204030204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0.02656</cdr:x>
      <cdr:y>0.22288</cdr:y>
    </cdr:from>
    <cdr:to>
      <cdr:x>0.52727</cdr:x>
      <cdr:y>0.35017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9090" y="607690"/>
          <a:ext cx="1868383" cy="3470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0.3572</cdr:x>
      <cdr:y>0.5122</cdr:y>
    </cdr:from>
    <cdr:to>
      <cdr:x>0.77204</cdr:x>
      <cdr:y>0.74068</cdr:y>
    </cdr:to>
    <cdr:sp macro="" textlink="">
      <cdr:nvSpPr>
        <cdr:cNvPr id="5" name="Right Arrow 4"/>
        <cdr:cNvSpPr/>
      </cdr:nvSpPr>
      <cdr:spPr>
        <a:xfrm xmlns:a="http://schemas.openxmlformats.org/drawingml/2006/main" rot="20014800">
          <a:off x="1418806" y="1396540"/>
          <a:ext cx="1647775" cy="622941"/>
        </a:xfrm>
        <a:prstGeom xmlns:a="http://schemas.openxmlformats.org/drawingml/2006/main" prst="rightArrow">
          <a:avLst>
            <a:gd name="adj1" fmla="val 64433"/>
            <a:gd name="adj2" fmla="val 55155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>
          <a:innerShdw blurRad="38100" dist="12700" dir="13500000">
            <a:prstClr val="black">
              <a:alpha val="80000"/>
            </a:prstClr>
          </a:inn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72000" tIns="72000" rIns="0" bIns="7200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rPr>
            <a:t>27</a:t>
          </a:r>
          <a:r>
            <a:rPr lang="en-US" sz="1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rPr>
            <a:t>% CAGR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0.07852</cdr:y>
    </cdr:from>
    <cdr:to>
      <cdr:x>0.80189</cdr:x>
      <cdr:y>0.2348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0" y="222414"/>
          <a:ext cx="3068052" cy="442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en-US" sz="2200" b="1" i="0" baseline="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Cloud </a:t>
          </a:r>
          <a:r>
            <a:rPr lang="en-US" sz="2200" b="1" i="0" baseline="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Infrastructure</a:t>
          </a:r>
          <a:endParaRPr lang="en-US" sz="2200" dirty="0">
            <a:solidFill>
              <a:schemeClr val="accent1">
                <a:lumMod val="75000"/>
              </a:schemeClr>
            </a:solidFill>
            <a:effectLst/>
            <a:latin typeface="Calibri" panose="020F0502020204030204" pitchFamily="34" charset="0"/>
            <a:cs typeface="Arial" pitchFamily="34" charset="0"/>
          </a:endParaRPr>
        </a:p>
      </cdr:txBody>
    </cdr:sp>
  </cdr:relSizeAnchor>
  <cdr:absSizeAnchor xmlns:cdr="http://schemas.openxmlformats.org/drawingml/2006/chartDrawing">
    <cdr:from>
      <cdr:x>0.01078</cdr:x>
      <cdr:y>0.2317</cdr:y>
    </cdr:from>
    <cdr:ext cx="1232620" cy="280420"/>
    <cdr:pic>
      <cdr:nvPicPr>
        <cdr:cNvPr id="7" name="Picture 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1245" y="656333"/>
          <a:ext cx="1232620" cy="280420"/>
        </a:xfrm>
        <a:prstGeom xmlns:a="http://schemas.openxmlformats.org/drawingml/2006/main" prst="rect">
          <a:avLst/>
        </a:prstGeom>
      </cdr:spPr>
    </cdr:pic>
  </cdr:absSizeAnchor>
  <cdr:relSizeAnchor xmlns:cdr="http://schemas.openxmlformats.org/drawingml/2006/chartDrawing">
    <cdr:from>
      <cdr:x>0.31762</cdr:x>
      <cdr:y>0.5067</cdr:y>
    </cdr:from>
    <cdr:to>
      <cdr:x>0.7222</cdr:x>
      <cdr:y>0.72661</cdr:y>
    </cdr:to>
    <cdr:sp macro="" textlink="">
      <cdr:nvSpPr>
        <cdr:cNvPr id="4" name="Right Arrow 3"/>
        <cdr:cNvSpPr/>
      </cdr:nvSpPr>
      <cdr:spPr>
        <a:xfrm xmlns:a="http://schemas.openxmlformats.org/drawingml/2006/main" rot="20014800">
          <a:off x="1215210" y="1435307"/>
          <a:ext cx="1547951" cy="622941"/>
        </a:xfrm>
        <a:prstGeom xmlns:a="http://schemas.openxmlformats.org/drawingml/2006/main" prst="rightArrow">
          <a:avLst>
            <a:gd name="adj1" fmla="val 64433"/>
            <a:gd name="adj2" fmla="val 55155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>
          <a:innerShdw blurRad="38100" dist="12700" dir="13500000">
            <a:prstClr val="black">
              <a:alpha val="80000"/>
            </a:prstClr>
          </a:inn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72000" tIns="72000" rIns="0" bIns="7200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rPr>
            <a:t>20% </a:t>
          </a:r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rPr>
            <a:t>CAGR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0.46776</cdr:x>
      <cdr:y>0.46728</cdr:y>
    </cdr:from>
    <cdr:to>
      <cdr:x>0.61052</cdr:x>
      <cdr:y>0.55533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1828" y="1322433"/>
          <a:ext cx="916159" cy="249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800" b="1" i="0" baseline="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2017</a:t>
          </a:r>
          <a:endParaRPr lang="en-US" sz="1100" dirty="0">
            <a:solidFill>
              <a:schemeClr val="bg1">
                <a:lumMod val="50000"/>
              </a:schemeClr>
            </a:solidFill>
            <a:effectLst/>
            <a:latin typeface="Calibri" panose="020F0502020204030204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0.01445</cdr:x>
      <cdr:y>0</cdr:y>
    </cdr:from>
    <cdr:to>
      <cdr:x>0.98844</cdr:x>
      <cdr:y>0.18828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9528" y="0"/>
          <a:ext cx="4012410" cy="535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tIns="36000" rIns="36000" bIns="3600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en-US" sz="2400" b="1" i="0" baseline="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Global OTT </a:t>
          </a:r>
          <a:r>
            <a:rPr lang="en-US" sz="2400" b="0" i="0" baseline="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Arial" pitchFamily="34" charset="0"/>
            </a:rPr>
            <a:t>Forecast '11-'17</a:t>
          </a:r>
          <a:endParaRPr lang="en-US" sz="4000" b="0" dirty="0">
            <a:solidFill>
              <a:schemeClr val="accent5">
                <a:lumMod val="75000"/>
              </a:schemeClr>
            </a:solidFill>
            <a:effectLst/>
            <a:latin typeface="Calibri" panose="020F0502020204030204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10EF2B9-30CB-4775-8894-17A83AFA69E9}" type="datetimeFigureOut">
              <a:rPr lang="en-US" smtClean="0"/>
              <a:pPr/>
              <a:t>14-Jun-17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D076A9B-7EFC-4D9F-9BF2-E762550033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9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XXX_(film)" TargetMode="External"/><Relationship Id="rId13" Type="http://schemas.openxmlformats.org/officeDocument/2006/relationships/hyperlink" Target="http://en.wikipedia.org/wiki/MPEG-2" TargetMode="External"/><Relationship Id="rId3" Type="http://schemas.openxmlformats.org/officeDocument/2006/relationships/hyperlink" Target="http://en.wikipedia.org/wiki/50_First_Dates" TargetMode="External"/><Relationship Id="rId7" Type="http://schemas.openxmlformats.org/officeDocument/2006/relationships/hyperlink" Target="http://en.wikipedia.org/wiki/Underworld:_Evolution" TargetMode="External"/><Relationship Id="rId12" Type="http://schemas.openxmlformats.org/officeDocument/2006/relationships/hyperlink" Target="http://en.wikipedia.org/wiki/Blu-ray_Disc#cite_note-2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House_of_Flying_Daggers" TargetMode="External"/><Relationship Id="rId11" Type="http://schemas.openxmlformats.org/officeDocument/2006/relationships/hyperlink" Target="http://en.wikipedia.org/wiki/The_Terminator" TargetMode="External"/><Relationship Id="rId5" Type="http://schemas.openxmlformats.org/officeDocument/2006/relationships/hyperlink" Target="http://en.wikipedia.org/wiki/Hitch_(film)" TargetMode="External"/><Relationship Id="rId10" Type="http://schemas.openxmlformats.org/officeDocument/2006/relationships/hyperlink" Target="http://en.wikipedia.org/wiki/Metro-Goldwyn-Mayer" TargetMode="External"/><Relationship Id="rId4" Type="http://schemas.openxmlformats.org/officeDocument/2006/relationships/hyperlink" Target="http://en.wikipedia.org/wiki/The_Fifth_Element" TargetMode="External"/><Relationship Id="rId9" Type="http://schemas.openxmlformats.org/officeDocument/2006/relationships/hyperlink" Target="http://en.wikipedia.org/wiki/Sony" TargetMode="External"/><Relationship Id="rId14" Type="http://schemas.openxmlformats.org/officeDocument/2006/relationships/hyperlink" Target="http://en.wikipedia.org/w/index.php?title=BellKor's_Pragmatic_Chaos&amp;action=edit&amp;redlink=1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65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26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2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05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New enterprise market for video delivery growing</a:t>
            </a:r>
          </a:p>
          <a:p>
            <a:pPr marL="285750" lvl="1"/>
            <a:r>
              <a:rPr lang="en-US" sz="1400" dirty="0" smtClean="0"/>
              <a:t>Continues to have very strong growth and demand for IP-based video products and services.</a:t>
            </a:r>
          </a:p>
          <a:p>
            <a:r>
              <a:rPr lang="en-US" sz="1600" dirty="0" smtClean="0"/>
              <a:t>Viewing is no longer passive; Multiscreen social engagement is key</a:t>
            </a:r>
          </a:p>
          <a:p>
            <a:pPr marL="285750" lvl="1"/>
            <a:r>
              <a:rPr lang="en-US" sz="1400" dirty="0" smtClean="0"/>
              <a:t>Opportunity for new revenue models &amp; monetization</a:t>
            </a:r>
          </a:p>
          <a:p>
            <a:r>
              <a:rPr lang="en-US" sz="1600" dirty="0" smtClean="0"/>
              <a:t>IT suppliers lack real IPTV and Multiscreen expertise</a:t>
            </a:r>
          </a:p>
          <a:p>
            <a:pPr>
              <a:spcBef>
                <a:spcPts val="1200"/>
              </a:spcBef>
            </a:pPr>
            <a:r>
              <a:rPr lang="en-US" sz="1200" dirty="0" smtClean="0"/>
              <a:t>According to the latest forecasts from Informa Telecoms &amp; Media, the global online-video market will be worth $37 billion in 2017, driven by the popularity of services like Netflix and YouTube. </a:t>
            </a:r>
          </a:p>
          <a:p>
            <a:pPr>
              <a:spcBef>
                <a:spcPts val="1200"/>
              </a:spcBef>
            </a:pPr>
            <a:r>
              <a:rPr lang="en-US" sz="1200" dirty="0" smtClean="0"/>
              <a:t>This figure is made up of the three key video-revenue streams of advertising, subscriptions and transactions. Despite the market maturing, advertising will continue to be a larger revenue generator than subscriptions in 2017, as it is in 2012.</a:t>
            </a:r>
          </a:p>
          <a:p>
            <a:pPr>
              <a:spcBef>
                <a:spcPts val="1200"/>
              </a:spcBef>
            </a:pPr>
            <a:r>
              <a:rPr lang="en-US" sz="1200" dirty="0" smtClean="0"/>
              <a:t>Broadcasters, content owners, publishers and others must migrate to Multiscreen delivery to survive. OTT services (media distribution over third party infrastructure) will grow significantly.</a:t>
            </a:r>
          </a:p>
          <a:p>
            <a:r>
              <a:rPr lang="en-US" sz="1200" dirty="0" smtClean="0"/>
              <a:t>“$2 Billion Video Delivery Platforms Market Set to Double by 2017”, Says ABI Research </a:t>
            </a:r>
          </a:p>
          <a:p>
            <a:endParaRPr lang="en-US" sz="1200" dirty="0" smtClean="0"/>
          </a:p>
          <a:p>
            <a:r>
              <a:rPr lang="en-US" sz="1200" dirty="0" smtClean="0"/>
              <a:t>“According to Brightcove (</a:t>
            </a:r>
            <a:r>
              <a:rPr lang="en-US" sz="1200" dirty="0" err="1" smtClean="0"/>
              <a:t>Nasdaq:BCOV</a:t>
            </a:r>
            <a:r>
              <a:rPr lang="en-US" sz="1200" dirty="0" smtClean="0"/>
              <a:t>), there is a large and growing market opportunity for OVPs and it estimates the total addressable market to be approximately $2.3 billion in 2011, growing to approximately $5.8 billion in 2015.” Larry Kless</a:t>
            </a:r>
          </a:p>
          <a:p>
            <a:endParaRPr lang="en-US" sz="1200" dirty="0" smtClean="0"/>
          </a:p>
          <a:p>
            <a:r>
              <a:rPr lang="en-US" dirty="0" smtClean="0"/>
              <a:t>Visual Unity is ideally positioned to take advantage of the growing need for broadcaster's move Multiscreen.</a:t>
            </a:r>
          </a:p>
          <a:p>
            <a:endParaRPr lang="en-US" dirty="0" smtClean="0"/>
          </a:p>
          <a:p>
            <a:r>
              <a:rPr lang="en-US" dirty="0" smtClean="0"/>
              <a:t>“Video Infrastructure Market Reaches $13.2B Worldwide. The impact by OTT video and Multiscreen viewing is still slight but threatening” ACG Research</a:t>
            </a:r>
          </a:p>
          <a:p>
            <a:endParaRPr lang="en-US" dirty="0" smtClean="0"/>
          </a:p>
          <a:p>
            <a:r>
              <a:rPr lang="en-US" dirty="0" smtClean="0"/>
              <a:t>“In 2012, revenues for video platforms distributing video on behalf of media &amp; entertainment companies (including cable &amp; satellite distributors) worldwide will reach $2.1 billion, and will grow to over $4 billion in 2017. In particular, Multiscreen video—“TV Everywhere” to some—is gaining momentum across all </a:t>
            </a:r>
            <a:r>
              <a:rPr lang="en-US" dirty="0" err="1" smtClean="0"/>
              <a:t>pay-TV</a:t>
            </a:r>
            <a:r>
              <a:rPr lang="en-US" dirty="0" smtClean="0"/>
              <a:t> operator types (cable, satellite, and IPTV) in all regions: 83% of the operators we interviewed plan to offer some type of Multiscreen viewing—PC, smartphone, tablet—by 2013.” says Jeff </a:t>
            </a:r>
            <a:r>
              <a:rPr lang="en-US" dirty="0" err="1" smtClean="0"/>
              <a:t>Heynen</a:t>
            </a:r>
            <a:r>
              <a:rPr lang="en-US" dirty="0" smtClean="0"/>
              <a:t>, directing analyst for broadband access and video at Infonetics Research.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8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CAD30-07C1-4A6F-9701-5EEABBBFE76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8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81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9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8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Blu-Ray</a:t>
            </a:r>
            <a:r>
              <a:rPr lang="en-US" baseline="0" dirty="0" smtClean="0"/>
              <a:t> released in 20 Jun 2006</a:t>
            </a:r>
          </a:p>
          <a:p>
            <a:r>
              <a:rPr lang="en-US" sz="1000" b="0" i="1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3" tooltip="50 First Dates"/>
              </a:rPr>
              <a:t>50 First Dates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, </a:t>
            </a:r>
            <a:r>
              <a:rPr lang="en-US" sz="1000" b="0" i="1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4" tooltip="The Fifth Element"/>
              </a:rPr>
              <a:t>The Fifth Element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, </a:t>
            </a:r>
            <a:r>
              <a:rPr lang="en-US" sz="1000" b="0" i="1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5" tooltip="Hitch (film)"/>
              </a:rPr>
              <a:t>Hitch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, </a:t>
            </a:r>
            <a:r>
              <a:rPr lang="en-US" sz="1000" b="0" i="1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6" tooltip="House of Flying Daggers"/>
              </a:rPr>
              <a:t>House of Flying Daggers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, </a:t>
            </a:r>
            <a:r>
              <a:rPr lang="en-US" sz="1000" b="0" i="1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7" tooltip="Underworld: Evolution"/>
              </a:rPr>
              <a:t>Underworld: Evolution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, </a:t>
            </a:r>
            <a:r>
              <a:rPr lang="en-US" sz="1000" b="0" i="1" u="none" strike="noStrike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8" tooltip="XXX (film)"/>
              </a:rPr>
              <a:t>xXx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 (all </a:t>
            </a:r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9" tooltip="Sony"/>
              </a:rPr>
              <a:t>Sony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), and </a:t>
            </a:r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10" tooltip="Metro-Goldwyn-Mayer"/>
              </a:rPr>
              <a:t>MGM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's </a:t>
            </a:r>
            <a:r>
              <a:rPr lang="en-US" sz="1000" b="0" i="1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11" tooltip="The Terminator"/>
              </a:rPr>
              <a:t>The Terminator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.</a:t>
            </a:r>
            <a:r>
              <a:rPr lang="en-US" sz="1000" b="0" i="0" u="none" strike="noStrike" kern="1200" baseline="300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12"/>
              </a:rPr>
              <a:t>[26]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 The earliest releases used </a:t>
            </a:r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13" tooltip="MPEG-2"/>
              </a:rPr>
              <a:t>MPEG-2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 video compression</a:t>
            </a:r>
            <a:endParaRPr lang="en-US" baseline="0" dirty="0" smtClean="0"/>
          </a:p>
          <a:p>
            <a:r>
              <a:rPr lang="en-US" baseline="0" dirty="0" smtClean="0"/>
              <a:t>Netflix prize – 2 Oct 2006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On 21 September 2009, the grand prize of US$1,000,000 was given to the </a:t>
            </a:r>
            <a:r>
              <a:rPr lang="en-US" sz="1000" b="0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  <a:hlinkClick r:id="rId14" tooltip="BellKor's Pragmatic Chaos (page does not exist)"/>
              </a:rPr>
              <a:t>BellKor's Pragmatic Chaos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 team which bested Netflix's own algorithm for predicting ratings by 10.06%</a:t>
            </a:r>
            <a:endParaRPr lang="en-US" baseline="0" dirty="0" smtClean="0"/>
          </a:p>
          <a:p>
            <a:r>
              <a:rPr lang="en-US" baseline="0" dirty="0" smtClean="0"/>
              <a:t>Google buys YouTube –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October 2006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cs typeface="Arial" pitchFamily="34" charset="0"/>
              </a:rPr>
              <a:t>Netflix launches video streaming</a:t>
            </a:r>
            <a:r>
              <a:rPr lang="en-US" spc="-80" baseline="0" dirty="0" smtClean="0">
                <a:solidFill>
                  <a:schemeClr val="accent5">
                    <a:lumMod val="50000"/>
                  </a:schemeClr>
                </a:solidFill>
                <a:effectLst/>
                <a:cs typeface="Arial" pitchFamily="34" charset="0"/>
              </a:rPr>
              <a:t> - 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Jan 16 2007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Apple iPhone </a:t>
            </a:r>
            <a:r>
              <a:rPr lang="en-US" sz="1000" b="1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Original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Arial" charset="0"/>
              </a:rPr>
              <a:t>: June 29, 2007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CAD30-07C1-4A6F-9701-5EEABBBFE76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2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8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5054" cy="51435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4800" b="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5" b="1380"/>
          <a:stretch/>
        </p:blipFill>
        <p:spPr>
          <a:xfrm>
            <a:off x="666750" y="0"/>
            <a:ext cx="3580331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22" y="1785204"/>
            <a:ext cx="7864007" cy="4707632"/>
          </a:xfrm>
          <a:prstGeom prst="rect">
            <a:avLst/>
          </a:prstGeom>
        </p:spPr>
      </p:pic>
      <p:sp>
        <p:nvSpPr>
          <p:cNvPr id="4678664" name="Rectangle 8" descr="dark-metal-texture black cropped"/>
          <p:cNvSpPr>
            <a:spLocks noGrp="1" noChangeArrowheads="1"/>
          </p:cNvSpPr>
          <p:nvPr>
            <p:ph type="ctrTitle"/>
          </p:nvPr>
        </p:nvSpPr>
        <p:spPr>
          <a:xfrm>
            <a:off x="897478" y="238125"/>
            <a:ext cx="3046611" cy="2591702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36000" rIns="0" bIns="36000" numCol="1" anchor="b" anchorCtr="0" compatLnSpc="1">
            <a:normAutofit/>
          </a:bodyPr>
          <a:lstStyle>
            <a:lvl1pPr algn="r">
              <a:lnSpc>
                <a:spcPct val="72000"/>
              </a:lnSpc>
              <a:defRPr lang="en-GB" b="1" spc="-160" baseline="0" noProof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76000"/>
              </a:lnSpc>
            </a:pPr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03626" y="2975356"/>
            <a:ext cx="3040463" cy="0"/>
          </a:xfrm>
          <a:prstGeom prst="line">
            <a:avLst/>
          </a:prstGeom>
          <a:ln w="3175">
            <a:solidFill>
              <a:schemeClr val="bg1"/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379" y="4163232"/>
            <a:ext cx="126106" cy="1503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736" y="4369118"/>
            <a:ext cx="137392" cy="1459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175" y="4590763"/>
            <a:ext cx="138517" cy="147512"/>
          </a:xfrm>
          <a:prstGeom prst="rect">
            <a:avLst/>
          </a:prstGeom>
        </p:spPr>
      </p:pic>
      <p:sp>
        <p:nvSpPr>
          <p:cNvPr id="31" name="Subtitle 5"/>
          <p:cNvSpPr txBox="1">
            <a:spLocks/>
          </p:cNvSpPr>
          <p:nvPr/>
        </p:nvSpPr>
        <p:spPr bwMode="auto">
          <a:xfrm>
            <a:off x="904875" y="3073167"/>
            <a:ext cx="3039214" cy="172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defRPr lang="en-GB" sz="1600" b="0" kern="1200" cap="none" spc="-8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1pPr>
            <a:lvl2pPr marL="180975" indent="-179388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lang="en-GB" sz="2200" b="0" cap="none" spc="-51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2pPr>
            <a:lvl3pPr marL="361950" indent="-180975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§"/>
              <a:defRPr lang="en-GB" sz="2000" b="0" cap="none" spc="-34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3pPr>
            <a:lvl4pPr marL="611496" indent="-170461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4pPr>
            <a:lvl5pPr marL="807662" indent="-194813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5pPr>
            <a:lvl6pPr marL="2142942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6pPr>
            <a:lvl7pPr marL="2532568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7pPr>
            <a:lvl8pPr marL="2922194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8pPr>
            <a:lvl9pPr marL="331182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Gabriel Dusil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Chief Marketing &amp;</a:t>
            </a:r>
            <a:b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Corporate Strategy Officer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Visual Unity</a:t>
            </a:r>
            <a:r>
              <a:rPr lang="en-US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Global a.s.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www.linkedin.com/in/gabrieldusil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www.dusil.com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gabriel@dusil.com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6" y="209997"/>
            <a:ext cx="8753137" cy="486000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76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34" y="935665"/>
            <a:ext cx="8753139" cy="36591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76000"/>
              </a:lnSpc>
              <a:defRPr lang="en-US" spc="-60" baseline="0" dirty="0" smtClean="0"/>
            </a:lvl1pPr>
            <a:lvl2pPr>
              <a:lnSpc>
                <a:spcPct val="76000"/>
              </a:lnSpc>
              <a:spcBef>
                <a:spcPts val="100"/>
              </a:spcBef>
              <a:defRPr lang="en-US" spc="-60" baseline="0" dirty="0" smtClean="0"/>
            </a:lvl2pPr>
            <a:lvl3pPr>
              <a:lnSpc>
                <a:spcPct val="76000"/>
              </a:lnSpc>
              <a:spcBef>
                <a:spcPts val="200"/>
              </a:spcBef>
              <a:defRPr lang="en-US" spc="-60" baseline="0" dirty="0" smtClean="0"/>
            </a:lvl3pPr>
          </a:lstStyle>
          <a:p>
            <a:pPr lvl="0">
              <a:lnSpc>
                <a:spcPct val="78000"/>
              </a:lnSpc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78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288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66" y="220630"/>
            <a:ext cx="8800707" cy="486000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76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988" y="903767"/>
            <a:ext cx="4359420" cy="37253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76000"/>
              </a:lnSpc>
              <a:defRPr lang="en-US" b="1" spc="-60" baseline="0" dirty="0" smtClean="0"/>
            </a:lvl1pPr>
            <a:lvl2pPr>
              <a:lnSpc>
                <a:spcPct val="76000"/>
              </a:lnSpc>
              <a:defRPr lang="en-US" spc="-60" baseline="0" dirty="0" smtClean="0"/>
            </a:lvl2pPr>
            <a:lvl3pPr>
              <a:lnSpc>
                <a:spcPct val="76000"/>
              </a:lnSpc>
              <a:defRPr lang="en-US" spc="-40" baseline="0" dirty="0" smtClean="0"/>
            </a:lvl3pPr>
          </a:lstStyle>
          <a:p>
            <a:pPr lvl="0">
              <a:lnSpc>
                <a:spcPct val="78000"/>
              </a:lnSpc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78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477" y="903767"/>
            <a:ext cx="4224610" cy="37253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76000"/>
              </a:lnSpc>
              <a:defRPr lang="en-US" b="1" spc="-60" baseline="0" dirty="0" smtClean="0"/>
            </a:lvl1pPr>
            <a:lvl2pPr>
              <a:lnSpc>
                <a:spcPct val="76000"/>
              </a:lnSpc>
              <a:defRPr lang="en-US" spc="-60" baseline="0" dirty="0" smtClean="0"/>
            </a:lvl2pPr>
            <a:lvl3pPr>
              <a:lnSpc>
                <a:spcPct val="76000"/>
              </a:lnSpc>
              <a:defRPr lang="en-US" spc="-40" baseline="0" dirty="0" smtClean="0"/>
            </a:lvl3pPr>
          </a:lstStyle>
          <a:p>
            <a:pPr lvl="0">
              <a:lnSpc>
                <a:spcPct val="78000"/>
              </a:lnSpc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78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064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31263"/>
            <a:ext cx="8787823" cy="486000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>
              <a:lnSpc>
                <a:spcPct val="70000"/>
              </a:lnSpc>
              <a:defRPr lang="en-US" dirty="0">
                <a:ln w="18415" cmpd="sng">
                  <a:noFill/>
                  <a:prstDash val="solid"/>
                </a:ln>
              </a:defRPr>
            </a:lvl1pPr>
          </a:lstStyle>
          <a:p>
            <a:pPr lvl="0">
              <a:lnSpc>
                <a:spcPct val="76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5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5054" cy="51435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vert="vert270" wrap="square" lIns="0" tIns="0" rIns="0" bIns="0" rtlCol="0" anchor="ctr"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4800" b="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5" b="1380"/>
          <a:stretch/>
        </p:blipFill>
        <p:spPr>
          <a:xfrm>
            <a:off x="5032731" y="0"/>
            <a:ext cx="3149245" cy="5143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147345" y="3450066"/>
            <a:ext cx="2891757" cy="0"/>
          </a:xfrm>
          <a:prstGeom prst="line">
            <a:avLst/>
          </a:prstGeom>
          <a:ln w="3175">
            <a:solidFill>
              <a:schemeClr val="bg1"/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00" y="1076812"/>
            <a:ext cx="3017398" cy="2732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88" y="1857376"/>
            <a:ext cx="2297038" cy="1375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427" y="3676989"/>
            <a:ext cx="126106" cy="150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784" y="3877639"/>
            <a:ext cx="137392" cy="145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224" y="4086232"/>
            <a:ext cx="138517" cy="147512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5339064" y="3600522"/>
            <a:ext cx="2372062" cy="7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defRPr lang="en-GB" sz="1600" b="0" kern="1200" cap="none" spc="-68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1pPr>
            <a:lvl2pPr marL="180975" indent="-179388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lang="en-GB" sz="2200" b="0" cap="none" spc="-51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2pPr>
            <a:lvl3pPr marL="361950" indent="-180975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§"/>
              <a:defRPr lang="en-GB" sz="2000" b="0" cap="none" spc="-34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3pPr>
            <a:lvl4pPr marL="611496" indent="-170461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4pPr>
            <a:lvl5pPr marL="807662" indent="-194813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5pPr>
            <a:lvl6pPr marL="2142942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6pPr>
            <a:lvl7pPr marL="2532568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7pPr>
            <a:lvl8pPr marL="2922194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8pPr>
            <a:lvl9pPr marL="331182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cz.linkedin.com/in/gabrieldusil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www.dusil.com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gabriel@dusil.com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316" y="4568395"/>
            <a:ext cx="4630948" cy="239672"/>
          </a:xfrm>
          <a:prstGeom prst="rect">
            <a:avLst/>
          </a:prstGeom>
          <a:noFill/>
        </p:spPr>
        <p:txBody>
          <a:bodyPr wrap="square" lIns="0" tIns="36000" rIns="36000" bIns="36000" rtlCol="0">
            <a:spAutoFit/>
          </a:bodyPr>
          <a:lstStyle/>
          <a:p>
            <a:pPr algn="l">
              <a:lnSpc>
                <a:spcPct val="74000"/>
              </a:lnSpc>
            </a:pPr>
            <a:r>
              <a:rPr lang="en-US" sz="1400" b="1" spc="-60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Prague • London • Munich • Los Angeles • Nairobi • Dubai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316" y="241540"/>
            <a:ext cx="2232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16" y="1256266"/>
            <a:ext cx="4248000" cy="1616518"/>
          </a:xfrm>
        </p:spPr>
        <p:txBody>
          <a:bodyPr lIns="0" tIns="36000" rIns="36000" bIns="36000" anchor="b"/>
          <a:lstStyle>
            <a:lvl1pPr algn="l">
              <a:lnSpc>
                <a:spcPct val="7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16" y="2962237"/>
            <a:ext cx="4248000" cy="1266411"/>
          </a:xfrm>
          <a:prstGeom prst="rect">
            <a:avLst/>
          </a:prstGeom>
        </p:spPr>
        <p:txBody>
          <a:bodyPr lIns="0" tIns="36000" rIns="36000" bIns="36000">
            <a:noAutofit/>
          </a:bodyPr>
          <a:lstStyle>
            <a:lvl1pPr marL="0" indent="0" algn="l">
              <a:lnSpc>
                <a:spcPct val="74000"/>
              </a:lnSpc>
              <a:spcBef>
                <a:spcPts val="0"/>
              </a:spcBef>
              <a:buNone/>
              <a:defRPr sz="1600" spc="-60" baseline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6" y="241540"/>
            <a:ext cx="2389518" cy="85305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11143" y="4604595"/>
            <a:ext cx="4630948" cy="2396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l">
              <a:lnSpc>
                <a:spcPct val="74000"/>
              </a:lnSpc>
            </a:pPr>
            <a:r>
              <a:rPr lang="en-US" sz="1400" b="1" spc="-60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Prague • London • Munich • Los Angeles • Nairobi • Dubai </a:t>
            </a:r>
          </a:p>
        </p:txBody>
      </p:sp>
    </p:spTree>
    <p:extLst>
      <p:ext uri="{BB962C8B-B14F-4D97-AF65-F5344CB8AC3E}">
        <p14:creationId xmlns:p14="http://schemas.microsoft.com/office/powerpoint/2010/main" val="20215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8F8"/>
          </a:solidFill>
          <a:ln>
            <a:noFill/>
          </a:ln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4800" b="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7166"/>
          <a:stretch/>
        </p:blipFill>
        <p:spPr>
          <a:xfrm>
            <a:off x="1" y="4753133"/>
            <a:ext cx="9143998" cy="396000"/>
          </a:xfrm>
          <a:prstGeom prst="rect">
            <a:avLst/>
          </a:prstGeom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61194" y="209997"/>
            <a:ext cx="8831874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38963" rIns="77925" bIns="38963" numCol="1" anchor="t" anchorCtr="0" compatLnSpc="1">
            <a:noAutofit/>
          </a:bodyPr>
          <a:lstStyle/>
          <a:p>
            <a:pPr lvl="0">
              <a:lnSpc>
                <a:spcPct val="76000"/>
              </a:lnSpc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192" y="903767"/>
            <a:ext cx="8809892" cy="354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78000"/>
              </a:lnSpc>
            </a:pPr>
            <a:r>
              <a:rPr lang="en-GB" dirty="0" smtClean="0"/>
              <a:t>Click to edit Master text styles</a:t>
            </a:r>
          </a:p>
          <a:p>
            <a:pPr lvl="1">
              <a:lnSpc>
                <a:spcPct val="78000"/>
              </a:lnSpc>
              <a:spcBef>
                <a:spcPts val="0"/>
              </a:spcBef>
            </a:pPr>
            <a:r>
              <a:rPr lang="en-GB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GB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290" y="4366019"/>
            <a:ext cx="1323020" cy="79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984"/>
          <a:stretch/>
        </p:blipFill>
        <p:spPr>
          <a:xfrm>
            <a:off x="7636455" y="4753160"/>
            <a:ext cx="1335140" cy="504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122" y="4772536"/>
            <a:ext cx="1706251" cy="357423"/>
          </a:xfrm>
          <a:prstGeom prst="rect">
            <a:avLst/>
          </a:prstGeom>
          <a:noFill/>
        </p:spPr>
        <p:txBody>
          <a:bodyPr wrap="square" lIns="30679" tIns="30679" rIns="0" bIns="30679" anchor="ctr">
            <a:spAutoFit/>
          </a:bodyPr>
          <a:lstStyle/>
          <a:p>
            <a:pPr marR="0" lvl="0" indent="0" algn="l" defTabSz="779252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© 2014	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Wingdings"/>
              </a:rPr>
              <a:t>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 gabriel@dusil.com</a:t>
            </a:r>
            <a:b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</a:b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	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Wingdings"/>
              </a:rPr>
              <a:t>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 www.dusil.com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568964" y="4777880"/>
            <a:ext cx="422185" cy="202317"/>
          </a:xfrm>
          <a:prstGeom prst="rect">
            <a:avLst/>
          </a:prstGeom>
          <a:noFill/>
        </p:spPr>
        <p:txBody>
          <a:bodyPr wrap="square" lIns="30679" tIns="30679" rIns="0" bIns="30679" anchor="ctr">
            <a:spAutoFit/>
          </a:bodyPr>
          <a:lstStyle/>
          <a:p>
            <a:pPr marR="0" lvl="0" indent="0" algn="r" defTabSz="779252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lang="en-GB" sz="1200" b="0" i="0" kern="0" cap="none" spc="-6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Wingdings"/>
              </a:rPr>
              <a:t></a:t>
            </a:r>
            <a:r>
              <a:rPr lang="en-GB" sz="1200" b="0" i="0" kern="0" cap="none" spc="-6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 </a:t>
            </a:r>
            <a:fld id="{571DDA56-2199-46EB-AB0E-6ABDC16A7DB2}" type="slidenum">
              <a:rPr lang="en-GB" sz="1200" b="0" i="0" kern="0" cap="none" spc="-60" baseline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pPr marR="0" lvl="0" indent="0" algn="r" defTabSz="779252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6575" algn="l"/>
                </a:tabLst>
              </a:pPr>
              <a:t>‹#›</a:t>
            </a:fld>
            <a:endParaRPr lang="en-US" sz="1200" b="0" i="0" kern="0" cap="none" spc="-6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lang="en-GB" sz="3400" b="1" cap="none" spc="-85" baseline="0" dirty="0" smtClean="0">
          <a:ln w="18415" cmpd="sng">
            <a:noFill/>
            <a:prstDash val="solid"/>
          </a:ln>
          <a:solidFill>
            <a:schemeClr val="accent5">
              <a:lumMod val="75000"/>
            </a:schemeClr>
          </a:solidFill>
          <a:effectLst>
            <a:innerShdw blurRad="50800" dist="50800" dir="13500000">
              <a:srgbClr val="3E000D">
                <a:alpha val="50000"/>
              </a:srgbClr>
            </a:innerShdw>
            <a:reflection stA="20000" endPos="30000" dist="25400" dir="5400000" sy="-100000" algn="bl" rotWithShape="0"/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5pPr>
      <a:lvl6pPr marL="389626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6pPr>
      <a:lvl7pPr marL="779252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7pPr>
      <a:lvl8pPr marL="1168878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8pPr>
      <a:lvl9pPr marL="1558503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9pPr>
    </p:titleStyle>
    <p:bodyStyle>
      <a:lvl1pPr algn="l" rtl="0" eaLnBrk="1" fontAlgn="base" hangingPunct="1">
        <a:lnSpc>
          <a:spcPct val="84000"/>
        </a:lnSpc>
        <a:spcBef>
          <a:spcPts val="1800"/>
        </a:spcBef>
        <a:spcAft>
          <a:spcPct val="0"/>
        </a:spcAft>
        <a:defRPr lang="en-GB" sz="2400" b="1" kern="1200" cap="none" spc="-60" baseline="0" dirty="0" smtClean="0">
          <a:ln>
            <a:noFill/>
          </a:ln>
          <a:solidFill>
            <a:schemeClr val="accent5">
              <a:lumMod val="50000"/>
            </a:schemeClr>
          </a:solidFill>
          <a:effectLst/>
          <a:latin typeface="Calibri" panose="020F0502020204030204" pitchFamily="34" charset="0"/>
          <a:ea typeface="Segoe UI" pitchFamily="34" charset="0"/>
          <a:cs typeface="Arial Unicode MS" pitchFamily="34" charset="-128"/>
        </a:defRPr>
      </a:lvl1pPr>
      <a:lvl2pPr marL="180975" indent="-179388" algn="l" rtl="0" eaLnBrk="1" fontAlgn="base" hangingPunct="1">
        <a:lnSpc>
          <a:spcPct val="84000"/>
        </a:lnSpc>
        <a:spcBef>
          <a:spcPts val="100"/>
        </a:spcBef>
        <a:spcAft>
          <a:spcPct val="0"/>
        </a:spcAft>
        <a:buClr>
          <a:schemeClr val="accent5">
            <a:lumMod val="75000"/>
          </a:schemeClr>
        </a:buClr>
        <a:buFont typeface="Arial" pitchFamily="34" charset="0"/>
        <a:buChar char="•"/>
        <a:defRPr lang="en-GB" sz="2200" b="0" cap="none" spc="-60" baseline="0" dirty="0" smtClean="0">
          <a:ln>
            <a:noFill/>
          </a:ln>
          <a:solidFill>
            <a:schemeClr val="accent5">
              <a:lumMod val="75000"/>
            </a:schemeClr>
          </a:solidFill>
          <a:effectLst/>
          <a:latin typeface="Calibri" panose="020F0502020204030204" pitchFamily="34" charset="0"/>
          <a:ea typeface="Segoe UI" pitchFamily="34" charset="0"/>
          <a:cs typeface="Arial Unicode MS" pitchFamily="34" charset="-128"/>
        </a:defRPr>
      </a:lvl2pPr>
      <a:lvl3pPr marL="361950" indent="-180975" algn="l" rtl="0" eaLnBrk="1" fontAlgn="base" hangingPunct="1">
        <a:lnSpc>
          <a:spcPct val="84000"/>
        </a:lnSpc>
        <a:spcBef>
          <a:spcPts val="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§"/>
        <a:defRPr lang="en-GB" sz="2000" b="0" cap="none" spc="-60" baseline="0" dirty="0" smtClean="0">
          <a:ln>
            <a:noFill/>
          </a:ln>
          <a:solidFill>
            <a:schemeClr val="bg1">
              <a:lumMod val="50000"/>
            </a:schemeClr>
          </a:solidFill>
          <a:effectLst/>
          <a:latin typeface="Calibri" panose="020F0502020204030204" pitchFamily="34" charset="0"/>
          <a:ea typeface="Segoe UI" pitchFamily="34" charset="0"/>
          <a:cs typeface="Arial Unicode MS" pitchFamily="34" charset="-128"/>
        </a:defRPr>
      </a:lvl3pPr>
      <a:lvl4pPr marL="611496" indent="-170461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Arial" pitchFamily="34" charset="0"/>
        <a:buChar char="·"/>
        <a:defRPr sz="1400">
          <a:solidFill>
            <a:schemeClr val="tx1"/>
          </a:solidFill>
          <a:latin typeface="+mn-lt"/>
        </a:defRPr>
      </a:lvl4pPr>
      <a:lvl5pPr marL="807662" indent="-194813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50000"/>
        <a:buFont typeface="Arial" pitchFamily="34" charset="0"/>
        <a:buChar char="·"/>
        <a:defRPr sz="1400">
          <a:solidFill>
            <a:schemeClr val="tx1"/>
          </a:solidFill>
          <a:latin typeface="+mn-lt"/>
        </a:defRPr>
      </a:lvl5pPr>
      <a:lvl6pPr marL="2142942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6pPr>
      <a:lvl7pPr marL="2532568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7pPr>
      <a:lvl8pPr marL="2922194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8pPr>
      <a:lvl9pPr marL="3311820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usil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Origins of</a:t>
            </a:r>
            <a:br>
              <a:rPr lang="en-US" dirty="0" smtClean="0"/>
            </a:br>
            <a:r>
              <a:rPr lang="en-US" dirty="0" smtClean="0"/>
              <a:t>Over the Top Video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Connectivity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6571" y="4763387"/>
            <a:ext cx="4320000" cy="371196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The Cost of Connectivity, New America</a:t>
            </a:r>
            <a:b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http://newamerica.net/publications/policy/the_cost_of_connectivity#4]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790" y="244432"/>
            <a:ext cx="2409825" cy="44767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577148"/>
              </p:ext>
            </p:extLst>
          </p:nvPr>
        </p:nvGraphicFramePr>
        <p:xfrm>
          <a:off x="252067" y="999461"/>
          <a:ext cx="8606000" cy="348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47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135" y="127011"/>
            <a:ext cx="8244000" cy="453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22" y="158227"/>
            <a:ext cx="8136000" cy="42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" y="607123"/>
            <a:ext cx="2808000" cy="1633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01" y="4229976"/>
            <a:ext cx="444971" cy="274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01" y="3545383"/>
            <a:ext cx="444971" cy="274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01" y="2816687"/>
            <a:ext cx="451067" cy="2925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7196" y="3951254"/>
            <a:ext cx="580993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USA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8620" y="3258726"/>
            <a:ext cx="22736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spc="-100" dirty="0" smtClean="0">
                <a:solidFill>
                  <a:srgbClr val="9A7200"/>
                </a:solidFill>
                <a:latin typeface="Calibri" panose="020F0502020204030204" pitchFamily="34" charset="0"/>
                <a:cs typeface="Arial" pitchFamily="34" charset="0"/>
              </a:rPr>
              <a:t>Europe, Canada, Asia</a:t>
            </a:r>
          </a:p>
          <a:p>
            <a:pPr>
              <a:lnSpc>
                <a:spcPct val="80000"/>
              </a:lnSpc>
            </a:pPr>
            <a:r>
              <a:rPr lang="en-US" b="1" spc="-100" dirty="0">
                <a:solidFill>
                  <a:srgbClr val="9A72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b="1" spc="-100" dirty="0" smtClean="0">
                <a:solidFill>
                  <a:srgbClr val="9A7200"/>
                </a:solidFill>
                <a:latin typeface="Calibri" panose="020F0502020204030204" pitchFamily="34" charset="0"/>
                <a:cs typeface="Arial" pitchFamily="34" charset="0"/>
              </a:rPr>
              <a:t>              </a:t>
            </a:r>
            <a:r>
              <a:rPr lang="en-US" b="1" spc="-100" dirty="0" smtClean="0">
                <a:solidFill>
                  <a:srgbClr val="9A7200"/>
                </a:solidFill>
                <a:latin typeface="Calibri" panose="020F0502020204030204" pitchFamily="34" charset="0"/>
                <a:cs typeface="Arial" pitchFamily="34" charset="0"/>
                <a:sym typeface="Symbol"/>
              </a:rPr>
              <a:t> 2 years behind</a:t>
            </a:r>
            <a:r>
              <a:rPr lang="en-US" b="1" spc="-100" dirty="0" smtClean="0">
                <a:solidFill>
                  <a:srgbClr val="9A7200"/>
                </a:solidFill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en-US" b="1" spc="-100" dirty="0" smtClean="0">
                <a:solidFill>
                  <a:srgbClr val="9A720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en-US" b="1" spc="-100" dirty="0" smtClean="0">
                <a:solidFill>
                  <a:srgbClr val="9A7200"/>
                </a:solidFill>
                <a:latin typeface="Calibri" panose="020F0502020204030204" pitchFamily="34" charset="0"/>
                <a:cs typeface="Arial" pitchFamily="34" charset="0"/>
              </a:rPr>
              <a:t>               the USA</a:t>
            </a:r>
            <a:endParaRPr lang="en-US" b="1" spc="-100" dirty="0">
              <a:solidFill>
                <a:srgbClr val="9A72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619" y="2514316"/>
            <a:ext cx="2273606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rgbClr val="D6CF9E"/>
                </a:solidFill>
                <a:latin typeface="Calibri" panose="020F0502020204030204" pitchFamily="34" charset="0"/>
                <a:cs typeface="Arial" pitchFamily="34" charset="0"/>
              </a:rPr>
              <a:t>Emerging Markets</a:t>
            </a:r>
          </a:p>
          <a:p>
            <a:pPr>
              <a:lnSpc>
                <a:spcPct val="76000"/>
              </a:lnSpc>
              <a:tabLst>
                <a:tab pos="712788" algn="l"/>
              </a:tabLst>
            </a:pPr>
            <a:r>
              <a:rPr lang="en-US" b="1" spc="-100" dirty="0">
                <a:solidFill>
                  <a:srgbClr val="D6CF9E"/>
                </a:solidFill>
                <a:latin typeface="Calibri" panose="020F0502020204030204" pitchFamily="34" charset="0"/>
              </a:rPr>
              <a:t> </a:t>
            </a:r>
            <a:r>
              <a:rPr lang="en-US" b="1" spc="-100" dirty="0" smtClean="0">
                <a:solidFill>
                  <a:srgbClr val="D6CF9E"/>
                </a:solidFill>
                <a:latin typeface="Calibri" panose="020F0502020204030204" pitchFamily="34" charset="0"/>
              </a:rPr>
              <a:t>              </a:t>
            </a:r>
            <a:r>
              <a:rPr lang="en-US" b="1" spc="-100" dirty="0" smtClean="0">
                <a:solidFill>
                  <a:srgbClr val="D6CF9E"/>
                </a:solidFill>
                <a:latin typeface="Calibri" panose="020F0502020204030204" pitchFamily="34" charset="0"/>
                <a:sym typeface="Symbol"/>
              </a:rPr>
              <a:t></a:t>
            </a:r>
            <a:r>
              <a:rPr lang="en-US" b="1" spc="-100" dirty="0" smtClean="0">
                <a:solidFill>
                  <a:srgbClr val="D6CF9E"/>
                </a:solidFill>
                <a:latin typeface="Calibri" panose="020F0502020204030204" pitchFamily="34" charset="0"/>
              </a:rPr>
              <a:t> </a:t>
            </a:r>
            <a:r>
              <a:rPr lang="en-US" b="1" spc="-100" dirty="0" smtClean="0">
                <a:solidFill>
                  <a:srgbClr val="D6CF9E"/>
                </a:solidFill>
                <a:latin typeface="Calibri" panose="020F0502020204030204" pitchFamily="34" charset="0"/>
                <a:sym typeface="Symbol"/>
              </a:rPr>
              <a:t>4+ years behind</a:t>
            </a:r>
            <a:r>
              <a:rPr lang="en-US" b="1" spc="-100" dirty="0">
                <a:solidFill>
                  <a:srgbClr val="D6CF9E"/>
                </a:solidFill>
                <a:latin typeface="Calibri" panose="020F0502020204030204" pitchFamily="34" charset="0"/>
              </a:rPr>
              <a:t/>
            </a:r>
            <a:br>
              <a:rPr lang="en-US" b="1" spc="-100" dirty="0">
                <a:solidFill>
                  <a:srgbClr val="D6CF9E"/>
                </a:solidFill>
                <a:latin typeface="Calibri" panose="020F0502020204030204" pitchFamily="34" charset="0"/>
              </a:rPr>
            </a:br>
            <a:r>
              <a:rPr lang="en-US" b="1" spc="-100" dirty="0">
                <a:solidFill>
                  <a:srgbClr val="D6CF9E"/>
                </a:solidFill>
                <a:latin typeface="Calibri" panose="020F0502020204030204" pitchFamily="34" charset="0"/>
              </a:rPr>
              <a:t>    </a:t>
            </a:r>
            <a:r>
              <a:rPr lang="en-US" b="1" spc="-100" dirty="0" smtClean="0">
                <a:solidFill>
                  <a:srgbClr val="D6CF9E"/>
                </a:solidFill>
                <a:latin typeface="Calibri" panose="020F0502020204030204" pitchFamily="34" charset="0"/>
              </a:rPr>
              <a:t>           the USA</a:t>
            </a:r>
            <a:endParaRPr lang="en-US" b="1" spc="-100" dirty="0">
              <a:solidFill>
                <a:srgbClr val="D6CF9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             OTT Evolution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025978"/>
              </p:ext>
            </p:extLst>
          </p:nvPr>
        </p:nvGraphicFramePr>
        <p:xfrm>
          <a:off x="1948969" y="148850"/>
          <a:ext cx="5246061" cy="41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Up Arrow 7"/>
          <p:cNvSpPr/>
          <p:nvPr/>
        </p:nvSpPr>
        <p:spPr>
          <a:xfrm rot="2466389">
            <a:off x="6082971" y="-153192"/>
            <a:ext cx="818274" cy="2593505"/>
          </a:xfrm>
          <a:prstGeom prst="upArrow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0760" y="236641"/>
            <a:ext cx="1522696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Developed</a:t>
            </a:r>
          </a:p>
        </p:txBody>
      </p:sp>
      <p:sp>
        <p:nvSpPr>
          <p:cNvPr id="10" name="Up Arrow 7"/>
          <p:cNvSpPr/>
          <p:nvPr/>
        </p:nvSpPr>
        <p:spPr>
          <a:xfrm rot="2466389">
            <a:off x="2371229" y="2943137"/>
            <a:ext cx="748340" cy="2186254"/>
          </a:xfrm>
          <a:prstGeom prst="upArrow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770" y="4036264"/>
            <a:ext cx="1557200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Developing</a:t>
            </a:r>
          </a:p>
        </p:txBody>
      </p:sp>
    </p:spTree>
    <p:extLst>
      <p:ext uri="{BB962C8B-B14F-4D97-AF65-F5344CB8AC3E}">
        <p14:creationId xmlns:p14="http://schemas.microsoft.com/office/powerpoint/2010/main" val="11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 animBg="1"/>
      <p:bldP spid="6" grpId="0"/>
      <p:bldP spid="1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TV - Trending Down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23783" y="4776240"/>
            <a:ext cx="3003332" cy="367260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Business Insider - Mobile  Video  Boom (12.Oct)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884" y="209157"/>
            <a:ext cx="2463640" cy="271356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531268"/>
              </p:ext>
            </p:extLst>
          </p:nvPr>
        </p:nvGraphicFramePr>
        <p:xfrm>
          <a:off x="1558579" y="891778"/>
          <a:ext cx="7118324" cy="351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Up Arrow 7"/>
          <p:cNvSpPr/>
          <p:nvPr/>
        </p:nvSpPr>
        <p:spPr>
          <a:xfrm>
            <a:off x="424782" y="1048144"/>
            <a:ext cx="1018654" cy="1622014"/>
          </a:xfrm>
          <a:prstGeom prst="upArrow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761" y="2057859"/>
            <a:ext cx="1522696" cy="533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Gaining Subscribers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761" y="2754421"/>
            <a:ext cx="1522696" cy="533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spc="-1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Losing Subscribers</a:t>
            </a:r>
          </a:p>
        </p:txBody>
      </p:sp>
      <p:sp>
        <p:nvSpPr>
          <p:cNvPr id="13" name="Up Arrow 12"/>
          <p:cNvSpPr/>
          <p:nvPr/>
        </p:nvSpPr>
        <p:spPr>
          <a:xfrm flipV="1">
            <a:off x="424782" y="2757001"/>
            <a:ext cx="1018654" cy="1404804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7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2977" y="2649726"/>
            <a:ext cx="2861617" cy="0"/>
          </a:xfrm>
          <a:prstGeom prst="line">
            <a:avLst/>
          </a:prstGeom>
          <a:ln w="3175">
            <a:gradFill flip="none" rotWithShape="1">
              <a:gsLst>
                <a:gs pos="100000">
                  <a:schemeClr val="bg1">
                    <a:lumMod val="85000"/>
                    <a:alpha val="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6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  <p:bldP spid="8" grpId="0" animBg="1"/>
      <p:bldP spid="10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81" y="769185"/>
            <a:ext cx="4208368" cy="3825788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00" y="754593"/>
            <a:ext cx="4208368" cy="3825788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26866" y="1923368"/>
            <a:ext cx="4811280" cy="123857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Tier 2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chemeClr val="accent2"/>
                </a:solidFill>
              </a:rPr>
              <a:t>Horizontal: National Companies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dirty="0" smtClean="0">
                <a:solidFill>
                  <a:schemeClr val="accent2"/>
                </a:solidFill>
              </a:rPr>
              <a:t>Vertical: Regional Broadcasters, Affiliates, Aggregators, MSO (i.e. Cable operators)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OTT Evolution - Vertical Tiers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73" y="784625"/>
            <a:ext cx="4208366" cy="3825790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2724686" y="870812"/>
            <a:ext cx="4957983" cy="949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1600"/>
              </a:spcBef>
              <a:buFont typeface="+mj-lt"/>
              <a:buNone/>
              <a:defRPr lang="en-GB" sz="2400" b="1" kern="1200" spc="-8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defRPr>
            </a:lvl1pPr>
            <a:lvl2pPr marL="269875" indent="-165100" algn="l" defTabSz="457200" rtl="0" eaLnBrk="1" latinLnBrk="0" hangingPunct="1">
              <a:lnSpc>
                <a:spcPct val="80000"/>
              </a:lnSpc>
              <a:spcBef>
                <a:spcPts val="200"/>
              </a:spcBef>
              <a:buFont typeface="Arial" pitchFamily="34" charset="0"/>
              <a:buChar char="•"/>
              <a:defRPr lang="en-GB" sz="2200" b="0" kern="1200" spc="-6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defRPr>
            </a:lvl2pPr>
            <a:lvl3pPr marL="539750" indent="-182563" algn="l" defTabSz="4572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 lang="en-GB" sz="2000" kern="1200" spc="-6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defRPr>
            </a:lvl3pPr>
            <a:lvl4pPr marL="812800" indent="-176213" algn="l" defTabSz="457200" rtl="0" eaLnBrk="1" latinLnBrk="0" hangingPunct="1">
              <a:lnSpc>
                <a:spcPct val="80000"/>
              </a:lnSpc>
              <a:spcBef>
                <a:spcPts val="0"/>
              </a:spcBef>
              <a:buSzPct val="80000"/>
              <a:buFont typeface="Arial" pitchFamily="34" charset="0"/>
              <a:buChar char="•"/>
              <a:defRPr lang="en-GB" sz="1600" kern="1200" spc="-6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ct val="84000"/>
              </a:lnSpc>
              <a:spcBef>
                <a:spcPts val="0"/>
              </a:spcBef>
              <a:buFont typeface="Arial"/>
              <a:buChar char="»"/>
              <a:defRPr lang="en-US" sz="2000" kern="1200" spc="-6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Tier 1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Horizontal: Global Companies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Vertical: Broadcasters, Telcos, Enterprises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4289992" y="3239421"/>
            <a:ext cx="3854151" cy="1238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1600"/>
              </a:spcBef>
              <a:buFont typeface="+mj-lt"/>
              <a:buNone/>
              <a:defRPr lang="en-GB" sz="2400" b="1" kern="1200" spc="-80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defRPr>
            </a:lvl1pPr>
            <a:lvl2pPr marL="269875" indent="-165100" algn="l" defTabSz="457200" rtl="0" eaLnBrk="1" latinLnBrk="0" hangingPunct="1">
              <a:lnSpc>
                <a:spcPct val="80000"/>
              </a:lnSpc>
              <a:spcBef>
                <a:spcPts val="200"/>
              </a:spcBef>
              <a:buFont typeface="Arial" pitchFamily="34" charset="0"/>
              <a:buChar char="•"/>
              <a:defRPr lang="en-GB" sz="2200" b="0" kern="1200" spc="-6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defRPr>
            </a:lvl2pPr>
            <a:lvl3pPr marL="539750" indent="-182563" algn="l" defTabSz="4572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 lang="en-GB" sz="2000" kern="1200" spc="-60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defRPr>
            </a:lvl3pPr>
            <a:lvl4pPr marL="812800" indent="-176213" algn="l" defTabSz="457200" rtl="0" eaLnBrk="1" latinLnBrk="0" hangingPunct="1">
              <a:lnSpc>
                <a:spcPct val="80000"/>
              </a:lnSpc>
              <a:spcBef>
                <a:spcPts val="0"/>
              </a:spcBef>
              <a:buSzPct val="80000"/>
              <a:buFont typeface="Arial" pitchFamily="34" charset="0"/>
              <a:buChar char="•"/>
              <a:defRPr lang="en-GB" sz="1600" kern="1200" spc="-6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ct val="84000"/>
              </a:lnSpc>
              <a:spcBef>
                <a:spcPts val="0"/>
              </a:spcBef>
              <a:buFont typeface="Arial"/>
              <a:buChar char="»"/>
              <a:defRPr lang="en-US" sz="2000" kern="1200" spc="-6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Tier 3</a:t>
            </a:r>
          </a:p>
          <a:p>
            <a:pPr lvl="1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Horizontal: Regional Companies</a:t>
            </a:r>
          </a:p>
          <a:p>
            <a:pPr lvl="1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Vertical: Online Retailers, Faith,</a:t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Higher Education,</a:t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Video – Market Opportunities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94869" y="4793917"/>
            <a:ext cx="1813317" cy="354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6000"/>
              </a:lnSpc>
            </a:pP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OTA = Over the 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A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ir</a:t>
            </a:r>
            <a:b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OTT =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Over-the-Top Content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863317" y="3307458"/>
            <a:ext cx="7344000" cy="58096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3175" algn="ctr">
            <a:noFill/>
            <a:round/>
            <a:headEnd/>
            <a:tailEnd/>
          </a:ln>
          <a:effectLst>
            <a:innerShdw blurRad="50800" dist="12700" dir="13500000">
              <a:prstClr val="black">
                <a:alpha val="80000"/>
              </a:prstClr>
            </a:innerShdw>
          </a:effectLst>
        </p:spPr>
        <p:txBody>
          <a:bodyPr vert="horz" lIns="108000" tIns="36000" rIns="77925" bIns="38963" anchor="ctr"/>
          <a:lstStyle/>
          <a:p>
            <a:pPr>
              <a:lnSpc>
                <a:spcPct val="84000"/>
              </a:lnSpc>
              <a:defRPr/>
            </a:pPr>
            <a:r>
              <a:rPr lang="en-US" sz="2400" b="1" spc="-100" dirty="0" smtClean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Network </a:t>
            </a:r>
            <a:r>
              <a:rPr lang="en-US" sz="2400" b="1" spc="-100" dirty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Operators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863317" y="1196366"/>
            <a:ext cx="3168000" cy="2016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3175" algn="ctr">
            <a:noFill/>
            <a:round/>
            <a:headEnd/>
            <a:tailEnd/>
          </a:ln>
          <a:effectLst>
            <a:innerShdw blurRad="50800" dist="12700" dir="13500000">
              <a:prstClr val="black">
                <a:alpha val="80000"/>
              </a:prstClr>
            </a:innerShdw>
          </a:effectLst>
        </p:spPr>
        <p:txBody>
          <a:bodyPr vert="vert270" lIns="144000" tIns="72000" rIns="77925" bIns="108000" anchor="t" anchorCtr="0"/>
          <a:lstStyle/>
          <a:p>
            <a:pPr algn="l">
              <a:lnSpc>
                <a:spcPct val="84000"/>
              </a:lnSpc>
              <a:defRPr/>
            </a:pPr>
            <a:r>
              <a:rPr lang="en-US" sz="2400" b="1" spc="-100" dirty="0" smtClean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Enterprise</a:t>
            </a:r>
            <a:endParaRPr lang="en-US" sz="2400" b="1" spc="-100" dirty="0">
              <a:solidFill>
                <a:schemeClr val="bg1"/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auto">
          <a:xfrm>
            <a:off x="1407420" y="1311140"/>
            <a:ext cx="2484000" cy="1800000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3175" algn="ctr">
            <a:noFill/>
            <a:round/>
            <a:headEnd/>
            <a:tailEnd/>
          </a:ln>
          <a:effectLst>
            <a:innerShdw blurRad="50800" dist="12700" dir="13500000">
              <a:prstClr val="black">
                <a:alpha val="80000"/>
              </a:prstClr>
            </a:innerShdw>
          </a:effectLst>
        </p:spPr>
        <p:txBody>
          <a:bodyPr vert="vert270" lIns="108000" tIns="38963" rIns="77925" bIns="108000" anchor="t"/>
          <a:lstStyle/>
          <a:p>
            <a:pPr>
              <a:lnSpc>
                <a:spcPct val="74000"/>
              </a:lnSpc>
              <a:spcBef>
                <a:spcPct val="10000"/>
              </a:spcBef>
              <a:defRPr/>
            </a:pPr>
            <a:r>
              <a:rPr lang="en-US" sz="2000" b="1" spc="-4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Content</a:t>
            </a:r>
            <a:br>
              <a:rPr lang="en-US" sz="2000" b="1" spc="-4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</a:br>
            <a:r>
              <a:rPr lang="en-US" sz="2000" b="1" spc="-4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Creation</a:t>
            </a:r>
            <a:endParaRPr lang="en-US" sz="2000" b="1" spc="-4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4" name="AutoShape 61"/>
          <p:cNvSpPr>
            <a:spLocks noChangeArrowheads="1"/>
          </p:cNvSpPr>
          <p:nvPr/>
        </p:nvSpPr>
        <p:spPr bwMode="auto">
          <a:xfrm>
            <a:off x="3703952" y="3387944"/>
            <a:ext cx="4356000" cy="404814"/>
          </a:xfrm>
          <a:prstGeom prst="roundRect">
            <a:avLst>
              <a:gd name="adj" fmla="val 0"/>
            </a:avLst>
          </a:prstGeom>
          <a:solidFill>
            <a:srgbClr val="AFDAE7"/>
          </a:solidFill>
          <a:ln w="3175" algn="ctr">
            <a:noFill/>
            <a:round/>
            <a:headEnd/>
            <a:tailEnd/>
          </a:ln>
          <a:effectLst>
            <a:innerShdw blurRad="50800" dist="12700" dir="13500000">
              <a:prstClr val="black">
                <a:alpha val="80000"/>
              </a:prstClr>
            </a:innerShdw>
          </a:effectLst>
        </p:spPr>
        <p:txBody>
          <a:bodyPr vert="horz" lIns="108000" tIns="72000" rIns="77925" bIns="38963" anchor="ctr"/>
          <a:lstStyle/>
          <a:p>
            <a:pPr marL="154227" indent="-154227">
              <a:lnSpc>
                <a:spcPct val="85000"/>
              </a:lnSpc>
            </a:pPr>
            <a:r>
              <a:rPr lang="en-US" sz="2000" b="1" spc="-100" dirty="0" smtClean="0">
                <a:solidFill>
                  <a:srgbClr val="112F37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Delivery</a:t>
            </a:r>
            <a:endParaRPr lang="en-US" sz="2000" b="1" spc="-100" dirty="0">
              <a:solidFill>
                <a:srgbClr val="112F37"/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" name="AutoShape 87"/>
          <p:cNvSpPr>
            <a:spLocks noChangeArrowheads="1"/>
          </p:cNvSpPr>
          <p:nvPr/>
        </p:nvSpPr>
        <p:spPr bwMode="auto">
          <a:xfrm>
            <a:off x="1994397" y="1432525"/>
            <a:ext cx="1800000" cy="23535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0679" tIns="72000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Online </a:t>
            </a:r>
            <a:r>
              <a:rPr lang="en-GB" sz="2000" spc="-12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Retailers</a:t>
            </a:r>
            <a:endParaRPr lang="en-GB" sz="2000" spc="-12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0" name="AutoShape 87"/>
          <p:cNvSpPr>
            <a:spLocks noChangeArrowheads="1"/>
          </p:cNvSpPr>
          <p:nvPr/>
        </p:nvSpPr>
        <p:spPr bwMode="auto">
          <a:xfrm>
            <a:off x="1994397" y="1705290"/>
            <a:ext cx="1800000" cy="23535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0679" tIns="72000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Government</a:t>
            </a:r>
            <a:endParaRPr lang="en-GB" sz="2000" spc="-12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2" name="AutoShape 87"/>
          <p:cNvSpPr>
            <a:spLocks noChangeArrowheads="1"/>
          </p:cNvSpPr>
          <p:nvPr/>
        </p:nvSpPr>
        <p:spPr bwMode="auto">
          <a:xfrm>
            <a:off x="1994397" y="1978055"/>
            <a:ext cx="1800000" cy="23535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0679" tIns="72000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Corporations</a:t>
            </a:r>
          </a:p>
        </p:txBody>
      </p:sp>
      <p:sp>
        <p:nvSpPr>
          <p:cNvPr id="37" name="AutoShape 61"/>
          <p:cNvSpPr>
            <a:spLocks noChangeArrowheads="1"/>
          </p:cNvSpPr>
          <p:nvPr/>
        </p:nvSpPr>
        <p:spPr bwMode="auto">
          <a:xfrm>
            <a:off x="5572331" y="3476895"/>
            <a:ext cx="972000" cy="235355"/>
          </a:xfrm>
          <a:prstGeom prst="roundRect">
            <a:avLst>
              <a:gd name="adj" fmla="val 6450"/>
            </a:avLst>
          </a:prstGeom>
          <a:solidFill>
            <a:schemeClr val="accent5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vert="horz" lIns="77925" tIns="72000" rIns="77925" bIns="38963" anchor="ctr" anchorCtr="0"/>
          <a:lstStyle/>
          <a:p>
            <a:pPr marL="154227" indent="-154227" algn="ctr">
              <a:lnSpc>
                <a:spcPct val="85000"/>
              </a:lnSpc>
              <a:defRPr/>
            </a:pPr>
            <a:r>
              <a:rPr lang="en-US" sz="2000" spc="-6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Satellite</a:t>
            </a:r>
            <a:endParaRPr lang="en-US" sz="2000" spc="-6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64" name="AutoShape 87"/>
          <p:cNvSpPr>
            <a:spLocks noChangeArrowheads="1"/>
          </p:cNvSpPr>
          <p:nvPr/>
        </p:nvSpPr>
        <p:spPr bwMode="auto">
          <a:xfrm>
            <a:off x="1994397" y="2250820"/>
            <a:ext cx="1800000" cy="23535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0679" tIns="72000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Houses of Worship</a:t>
            </a:r>
            <a:endParaRPr lang="en-GB" sz="2000" spc="-12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76" name="AutoShape 87"/>
          <p:cNvSpPr>
            <a:spLocks noChangeArrowheads="1"/>
          </p:cNvSpPr>
          <p:nvPr/>
        </p:nvSpPr>
        <p:spPr bwMode="auto">
          <a:xfrm>
            <a:off x="1994397" y="2523585"/>
            <a:ext cx="1800000" cy="23535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0679" tIns="72000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Education</a:t>
            </a:r>
            <a:endParaRPr lang="en-GB" sz="2000" spc="-12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auto">
          <a:xfrm>
            <a:off x="4135606" y="1196366"/>
            <a:ext cx="4068000" cy="20160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3175" algn="ctr">
            <a:noFill/>
            <a:round/>
            <a:headEnd/>
            <a:tailEnd/>
          </a:ln>
          <a:effectLst>
            <a:innerShdw blurRad="50800" dist="12700" dir="13500000">
              <a:prstClr val="black">
                <a:alpha val="80000"/>
              </a:prstClr>
            </a:innerShdw>
          </a:effectLst>
        </p:spPr>
        <p:txBody>
          <a:bodyPr vert="vert270" lIns="144000" tIns="72000" bIns="108000" anchor="t" anchorCtr="0"/>
          <a:lstStyle/>
          <a:p>
            <a:pPr algn="l">
              <a:lnSpc>
                <a:spcPct val="74000"/>
              </a:lnSpc>
            </a:pPr>
            <a:r>
              <a:rPr lang="en-US" sz="2400" b="1" spc="-120" dirty="0" smtClean="0">
                <a:solidFill>
                  <a:schemeClr val="bg1"/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Media Companies</a:t>
            </a:r>
            <a:endParaRPr lang="en-US" sz="2400" b="1" spc="-120" dirty="0">
              <a:solidFill>
                <a:schemeClr val="bg1"/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6" name="AutoShape 61"/>
          <p:cNvSpPr>
            <a:spLocks noChangeArrowheads="1"/>
          </p:cNvSpPr>
          <p:nvPr/>
        </p:nvSpPr>
        <p:spPr bwMode="auto">
          <a:xfrm>
            <a:off x="4776007" y="3476895"/>
            <a:ext cx="720000" cy="235355"/>
          </a:xfrm>
          <a:prstGeom prst="roundRect">
            <a:avLst>
              <a:gd name="adj" fmla="val 6450"/>
            </a:avLst>
          </a:prstGeom>
          <a:solidFill>
            <a:schemeClr val="accent5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vert="horz" lIns="77925" tIns="72000" rIns="77925" bIns="38963" anchor="ctr" anchorCtr="0"/>
          <a:lstStyle/>
          <a:p>
            <a:pPr marL="154227" indent="-154227" algn="ctr">
              <a:lnSpc>
                <a:spcPct val="85000"/>
              </a:lnSpc>
              <a:defRPr/>
            </a:pPr>
            <a:r>
              <a:rPr lang="en-US" sz="2000" spc="-12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Cable</a:t>
            </a:r>
            <a:endParaRPr lang="en-US" sz="2000" spc="-12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9" name="AutoShape 61"/>
          <p:cNvSpPr>
            <a:spLocks noChangeArrowheads="1"/>
          </p:cNvSpPr>
          <p:nvPr/>
        </p:nvSpPr>
        <p:spPr bwMode="auto">
          <a:xfrm>
            <a:off x="6614255" y="3476895"/>
            <a:ext cx="612000" cy="235355"/>
          </a:xfrm>
          <a:prstGeom prst="roundRect">
            <a:avLst>
              <a:gd name="adj" fmla="val 6450"/>
            </a:avLst>
          </a:prstGeom>
          <a:solidFill>
            <a:schemeClr val="accent5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vert="horz" lIns="77925" tIns="72000" rIns="77925" bIns="38963" anchor="ctr" anchorCtr="0"/>
          <a:lstStyle/>
          <a:p>
            <a:pPr marL="154227" indent="-154227" algn="ctr">
              <a:lnSpc>
                <a:spcPct val="85000"/>
              </a:lnSpc>
              <a:defRPr/>
            </a:pPr>
            <a:r>
              <a:rPr lang="en-US" sz="2000" spc="-12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OTT</a:t>
            </a:r>
            <a:endParaRPr lang="en-US" sz="2000" spc="-12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1" name="AutoShape 87"/>
          <p:cNvSpPr>
            <a:spLocks noChangeArrowheads="1"/>
          </p:cNvSpPr>
          <p:nvPr/>
        </p:nvSpPr>
        <p:spPr bwMode="auto">
          <a:xfrm>
            <a:off x="6480672" y="1311140"/>
            <a:ext cx="1584000" cy="1800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3175" algn="ctr">
            <a:noFill/>
            <a:round/>
            <a:headEnd/>
            <a:tailEnd/>
          </a:ln>
          <a:effectLst>
            <a:innerShdw blurRad="50800" dist="12700" dir="13500000">
              <a:prstClr val="black">
                <a:alpha val="80000"/>
              </a:prstClr>
            </a:innerShdw>
          </a:effectLst>
        </p:spPr>
        <p:txBody>
          <a:bodyPr lIns="108000" tIns="54000" rIns="36000" bIns="36000" anchor="b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b="1" spc="-1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Distribution</a:t>
            </a:r>
            <a:endParaRPr lang="en-GB" sz="2000" b="1" spc="-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88" name="AutoShape 87"/>
          <p:cNvSpPr>
            <a:spLocks noChangeArrowheads="1"/>
          </p:cNvSpPr>
          <p:nvPr/>
        </p:nvSpPr>
        <p:spPr bwMode="auto">
          <a:xfrm>
            <a:off x="6604070" y="1670985"/>
            <a:ext cx="1368000" cy="2353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6000" tIns="72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Theatre</a:t>
            </a:r>
            <a:endParaRPr lang="en-GB" sz="2000" spc="-12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0" name="AutoShape 87"/>
          <p:cNvSpPr>
            <a:spLocks noChangeArrowheads="1"/>
          </p:cNvSpPr>
          <p:nvPr/>
        </p:nvSpPr>
        <p:spPr bwMode="auto">
          <a:xfrm>
            <a:off x="6604071" y="1399963"/>
            <a:ext cx="1368000" cy="2353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6000" tIns="72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Broadcasters</a:t>
            </a:r>
            <a:endParaRPr lang="en-GB" sz="2000" spc="-12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3" name="AutoShape 87"/>
          <p:cNvSpPr>
            <a:spLocks noChangeArrowheads="1"/>
          </p:cNvSpPr>
          <p:nvPr/>
        </p:nvSpPr>
        <p:spPr bwMode="auto">
          <a:xfrm>
            <a:off x="6604070" y="1942007"/>
            <a:ext cx="1368000" cy="2353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6000" tIns="72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Radio</a:t>
            </a:r>
            <a:endParaRPr lang="en-GB" sz="2000" spc="-12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6" name="AutoShape 61"/>
          <p:cNvSpPr>
            <a:spLocks noChangeArrowheads="1"/>
          </p:cNvSpPr>
          <p:nvPr/>
        </p:nvSpPr>
        <p:spPr bwMode="auto">
          <a:xfrm>
            <a:off x="7292418" y="3476895"/>
            <a:ext cx="648000" cy="235355"/>
          </a:xfrm>
          <a:prstGeom prst="roundRect">
            <a:avLst>
              <a:gd name="adj" fmla="val 6450"/>
            </a:avLst>
          </a:prstGeom>
          <a:solidFill>
            <a:schemeClr val="accent5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vert="horz" lIns="77925" tIns="72000" rIns="77925" bIns="38963" anchor="ctr" anchorCtr="0"/>
          <a:lstStyle/>
          <a:p>
            <a:pPr marL="154227" indent="-154227" algn="ctr">
              <a:lnSpc>
                <a:spcPct val="85000"/>
              </a:lnSpc>
              <a:defRPr/>
            </a:pPr>
            <a:r>
              <a:rPr lang="en-US" sz="2000" spc="-12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CDN</a:t>
            </a:r>
            <a:endParaRPr lang="en-US" sz="2000" spc="-12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7" name="AutoShape 87"/>
          <p:cNvSpPr>
            <a:spLocks noChangeArrowheads="1"/>
          </p:cNvSpPr>
          <p:nvPr/>
        </p:nvSpPr>
        <p:spPr bwMode="auto">
          <a:xfrm>
            <a:off x="6604070" y="2213030"/>
            <a:ext cx="1368000" cy="2353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6000" tIns="72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Cinema</a:t>
            </a:r>
            <a:endParaRPr lang="en-GB" sz="2000" spc="-12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35" name="AutoShape 87"/>
          <p:cNvSpPr>
            <a:spLocks noChangeArrowheads="1"/>
          </p:cNvSpPr>
          <p:nvPr/>
        </p:nvSpPr>
        <p:spPr bwMode="auto">
          <a:xfrm>
            <a:off x="6604070" y="2490489"/>
            <a:ext cx="1368000" cy="2353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6000" tIns="72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Online Media</a:t>
            </a:r>
            <a:endParaRPr lang="en-GB" sz="2000" spc="-12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34" name="AutoShape 87"/>
          <p:cNvSpPr>
            <a:spLocks noChangeArrowheads="1"/>
          </p:cNvSpPr>
          <p:nvPr/>
        </p:nvSpPr>
        <p:spPr bwMode="auto">
          <a:xfrm>
            <a:off x="1994397" y="2796349"/>
            <a:ext cx="1800000" cy="23535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0679" tIns="72000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Consumer Brands</a:t>
            </a:r>
            <a:endParaRPr lang="en-GB" sz="2000" spc="-12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6" name="AutoShape 87"/>
          <p:cNvSpPr>
            <a:spLocks noChangeArrowheads="1"/>
          </p:cNvSpPr>
          <p:nvPr/>
        </p:nvSpPr>
        <p:spPr bwMode="auto">
          <a:xfrm>
            <a:off x="4938981" y="1311140"/>
            <a:ext cx="1440000" cy="18000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3175" algn="ctr">
            <a:noFill/>
            <a:round/>
            <a:headEnd/>
            <a:tailEnd/>
          </a:ln>
          <a:effectLst>
            <a:innerShdw blurRad="50800" dist="12700" dir="13500000">
              <a:prstClr val="black">
                <a:alpha val="80000"/>
              </a:prstClr>
            </a:innerShdw>
          </a:effectLst>
        </p:spPr>
        <p:txBody>
          <a:bodyPr lIns="108000" tIns="54000" rIns="36000" bIns="36000" anchor="b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sz="2000" b="1" spc="-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Production</a:t>
            </a:r>
          </a:p>
        </p:txBody>
      </p:sp>
      <p:sp>
        <p:nvSpPr>
          <p:cNvPr id="26" name="AutoShape 87"/>
          <p:cNvSpPr>
            <a:spLocks noChangeArrowheads="1"/>
          </p:cNvSpPr>
          <p:nvPr/>
        </p:nvSpPr>
        <p:spPr bwMode="auto">
          <a:xfrm>
            <a:off x="5041997" y="1399031"/>
            <a:ext cx="1260000" cy="2353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6000" tIns="72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Music</a:t>
            </a: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auto">
          <a:xfrm>
            <a:off x="5041997" y="1669030"/>
            <a:ext cx="1260000" cy="2353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6000" tIns="72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Freelance</a:t>
            </a:r>
          </a:p>
        </p:txBody>
      </p:sp>
      <p:sp>
        <p:nvSpPr>
          <p:cNvPr id="28" name="AutoShape 87"/>
          <p:cNvSpPr>
            <a:spLocks noChangeArrowheads="1"/>
          </p:cNvSpPr>
          <p:nvPr/>
        </p:nvSpPr>
        <p:spPr bwMode="auto">
          <a:xfrm>
            <a:off x="5041997" y="1939029"/>
            <a:ext cx="1260000" cy="2353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6000" tIns="72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Studios</a:t>
            </a:r>
            <a:endParaRPr lang="en-GB" sz="2000" spc="-12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78" name="AutoShape 87"/>
          <p:cNvSpPr>
            <a:spLocks noChangeArrowheads="1"/>
          </p:cNvSpPr>
          <p:nvPr/>
        </p:nvSpPr>
        <p:spPr bwMode="auto">
          <a:xfrm>
            <a:off x="5041997" y="2209028"/>
            <a:ext cx="1260000" cy="2353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6000" tIns="72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Advertising</a:t>
            </a:r>
          </a:p>
        </p:txBody>
      </p:sp>
      <p:sp>
        <p:nvSpPr>
          <p:cNvPr id="79" name="AutoShape 87"/>
          <p:cNvSpPr>
            <a:spLocks noChangeArrowheads="1"/>
          </p:cNvSpPr>
          <p:nvPr/>
        </p:nvSpPr>
        <p:spPr bwMode="auto">
          <a:xfrm>
            <a:off x="5041997" y="2479027"/>
            <a:ext cx="1260000" cy="2353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lIns="36000" tIns="72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z="2000" spc="-1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39370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24" grpId="0" animBg="1"/>
      <p:bldP spid="10" grpId="0" animBg="1"/>
      <p:bldP spid="20" grpId="0" animBg="1"/>
      <p:bldP spid="22" grpId="0" animBg="1"/>
      <p:bldP spid="37" grpId="0" animBg="1"/>
      <p:bldP spid="64" grpId="0" animBg="1"/>
      <p:bldP spid="76" grpId="0" animBg="1"/>
      <p:bldP spid="87" grpId="0" animBg="1"/>
      <p:bldP spid="96" grpId="0" animBg="1"/>
      <p:bldP spid="99" grpId="0" animBg="1"/>
      <p:bldP spid="101" grpId="0" animBg="1"/>
      <p:bldP spid="88" grpId="0" animBg="1"/>
      <p:bldP spid="90" grpId="0" animBg="1"/>
      <p:bldP spid="93" grpId="0" animBg="1"/>
      <p:bldP spid="106" grpId="0" animBg="1"/>
      <p:bldP spid="107" grpId="0" animBg="1"/>
      <p:bldP spid="35" grpId="0" animBg="1"/>
      <p:bldP spid="34" grpId="0" animBg="1"/>
      <p:bldP spid="16" grpId="0" animBg="1"/>
      <p:bldP spid="26" grpId="0" animBg="1"/>
      <p:bldP spid="27" grpId="0" animBg="1"/>
      <p:bldP spid="28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 as a Service </a:t>
            </a:r>
            <a:r>
              <a:rPr lang="en-US" dirty="0" smtClean="0">
                <a:sym typeface="Wingdings"/>
              </a:rPr>
              <a:t>  PaaS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690753" y="951315"/>
            <a:ext cx="4243874" cy="36292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Software as a Service </a:t>
            </a:r>
            <a:r>
              <a:rPr lang="en-US" dirty="0" smtClean="0">
                <a:sym typeface="Wingdings"/>
              </a:rPr>
              <a:t>  SaaS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Sizing  </a:t>
            </a:r>
            <a:r>
              <a:rPr lang="en-US" dirty="0" smtClean="0">
                <a:sym typeface="Wingdings"/>
              </a:rPr>
              <a:t></a:t>
            </a:r>
            <a:r>
              <a:rPr lang="en-US" dirty="0" smtClean="0"/>
              <a:t>  Cloud Infrastructure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37211"/>
              </p:ext>
            </p:extLst>
          </p:nvPr>
        </p:nvGraphicFramePr>
        <p:xfrm>
          <a:off x="323220" y="1449345"/>
          <a:ext cx="3731422" cy="272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260973" y="4740963"/>
            <a:ext cx="2431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Sources: accustream &amp; Gartner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624798"/>
              </p:ext>
            </p:extLst>
          </p:nvPr>
        </p:nvGraphicFramePr>
        <p:xfrm>
          <a:off x="4740443" y="1431752"/>
          <a:ext cx="3826042" cy="283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 rot="16200000">
            <a:off x="2697178" y="2850293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4BACC6"/>
                </a:solidFill>
                <a:latin typeface="+mn-lt"/>
                <a:ea typeface="+mn-ea"/>
                <a:cs typeface="Arial" pitchFamily="34" charset="0"/>
              </a:defRPr>
            </a:pPr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</a:rPr>
              <a:t>billion US$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7218474" y="2874356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4F81BD"/>
                </a:solidFill>
                <a:latin typeface="+mn-lt"/>
                <a:ea typeface="+mn-ea"/>
                <a:cs typeface="Arial" pitchFamily="34" charset="0"/>
              </a:defRPr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</a:rPr>
              <a:t>billions US$</a:t>
            </a:r>
          </a:p>
        </p:txBody>
      </p:sp>
    </p:spTree>
    <p:extLst>
      <p:ext uri="{BB962C8B-B14F-4D97-AF65-F5344CB8AC3E}">
        <p14:creationId xmlns:p14="http://schemas.microsoft.com/office/powerpoint/2010/main" val="17660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Graphic spid="3" grpId="0">
        <p:bldSub>
          <a:bldChart bld="series"/>
        </p:bldSub>
      </p:bldGraphic>
      <p:bldGraphic spid="8" grpId="0">
        <p:bldSub>
          <a:bldChart bld="series"/>
        </p:bldSub>
      </p:bldGraphic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622420"/>
              </p:ext>
            </p:extLst>
          </p:nvPr>
        </p:nvGraphicFramePr>
        <p:xfrm>
          <a:off x="-1569849" y="1662260"/>
          <a:ext cx="6417470" cy="283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90753" y="951315"/>
            <a:ext cx="4243874" cy="36292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OTT </a:t>
            </a:r>
            <a:r>
              <a:rPr lang="en-US" dirty="0" smtClean="0"/>
              <a:t>- 37b </a:t>
            </a:r>
            <a:r>
              <a:rPr lang="en-US" dirty="0"/>
              <a:t>US$ by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- Broadcast &amp; OTT</a:t>
            </a:r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3255451" y="4820818"/>
            <a:ext cx="3382498" cy="24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CAGR = Compounded Annual Growth Rate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TV &amp; Video market estimated at $395b globally, by 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706" y="200661"/>
            <a:ext cx="1442702" cy="54029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387969" y="2121877"/>
            <a:ext cx="1348154" cy="586155"/>
          </a:xfrm>
          <a:prstGeom prst="line">
            <a:avLst/>
          </a:prstGeom>
          <a:ln w="317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  <a:alpha val="36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11415" y="3446585"/>
            <a:ext cx="1441939" cy="211015"/>
          </a:xfrm>
          <a:prstGeom prst="line">
            <a:avLst/>
          </a:prstGeom>
          <a:ln w="3175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  <a:alpha val="36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632460"/>
              </p:ext>
            </p:extLst>
          </p:nvPr>
        </p:nvGraphicFramePr>
        <p:xfrm>
          <a:off x="4704434" y="1500646"/>
          <a:ext cx="4119562" cy="284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80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 build="p"/>
      <p:bldGraphic spid="18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4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Download the Original Video &amp; Presentation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Origins of Over the Top Video Services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View the recorded video presentation, or download the native PowerPoint slides here:</a:t>
            </a:r>
          </a:p>
          <a:p>
            <a:pPr lvl="1"/>
            <a:r>
              <a:rPr lang="en-US" dirty="0" smtClean="0">
                <a:hlinkClick r:id="rId3"/>
              </a:rPr>
              <a:t>http://dusil.com/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38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634268" y="1018096"/>
            <a:ext cx="3999790" cy="3116834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>
            <a:noFill/>
          </a:ln>
        </p:spPr>
        <p:txBody>
          <a:bodyPr vert="horz" wrap="square" lIns="144000" tIns="180000" rIns="0" bIns="7200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spc="-1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License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64644" y="1018096"/>
            <a:ext cx="1880696" cy="311683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vert="horz" wrap="square" lIns="144000" tIns="612000" rIns="0" bIns="7200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spc="-100" dirty="0">
                <a:solidFill>
                  <a:schemeClr val="accent4"/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Own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454" y="1018096"/>
            <a:ext cx="1757082" cy="3116834"/>
          </a:xfrm>
          <a:prstGeom prst="rect">
            <a:avLst/>
          </a:pr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vert="horz" wrap="square" lIns="144000" tIns="180000" rIns="180000" bIns="7200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spc="-100" dirty="0">
                <a:solidFill>
                  <a:schemeClr val="accent3">
                    <a:lumMod val="75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</a:t>
            </a:r>
            <a:r>
              <a:rPr lang="en-US" dirty="0"/>
              <a:t>of Entertainment Consumption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854" y="2714625"/>
            <a:ext cx="1257300" cy="12573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200899" y="3067051"/>
            <a:ext cx="437652" cy="581024"/>
          </a:xfrm>
          <a:prstGeom prst="rightArrow">
            <a:avLst>
              <a:gd name="adj1" fmla="val 50000"/>
              <a:gd name="adj2" fmla="val 6724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50800" dist="25400" dir="13500000">
              <a:schemeClr val="accent5">
                <a:lumMod val="50000"/>
                <a:alpha val="50000"/>
              </a:schemeClr>
            </a:inn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19" y="2571750"/>
            <a:ext cx="11049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631" y="1125957"/>
            <a:ext cx="464169" cy="4641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149" y="1038226"/>
            <a:ext cx="576587" cy="57658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636" y="1426756"/>
            <a:ext cx="343816" cy="34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64" y="1621960"/>
            <a:ext cx="410914" cy="410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604" y="1421669"/>
            <a:ext cx="473277" cy="473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828" y="1591074"/>
            <a:ext cx="552052" cy="552051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504879" y="1215587"/>
            <a:ext cx="400050" cy="531102"/>
          </a:xfrm>
          <a:prstGeom prst="rightArrow">
            <a:avLst>
              <a:gd name="adj1" fmla="val 50000"/>
              <a:gd name="adj2" fmla="val 6724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50800" dist="25400" dir="13500000">
              <a:schemeClr val="accent5">
                <a:lumMod val="50000"/>
                <a:alpha val="50000"/>
              </a:schemeClr>
            </a:inn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6298847" y="1857375"/>
            <a:ext cx="556332" cy="361950"/>
          </a:xfrm>
          <a:prstGeom prst="upArrow">
            <a:avLst>
              <a:gd name="adj1" fmla="val 50000"/>
              <a:gd name="adj2" fmla="val 72222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50800" dist="25400" dir="13500000">
              <a:schemeClr val="accent5">
                <a:lumMod val="50000"/>
                <a:alpha val="50000"/>
              </a:schemeClr>
            </a:inn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275" y="1015726"/>
            <a:ext cx="1200150" cy="8641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325" y="1273554"/>
            <a:ext cx="533400" cy="48184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86486" y="1951618"/>
            <a:ext cx="2867320" cy="2150488"/>
            <a:chOff x="5038725" y="1176338"/>
            <a:chExt cx="3638550" cy="272891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8725" y="1176338"/>
              <a:ext cx="3638550" cy="272891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6229" y="2875595"/>
              <a:ext cx="475545" cy="4295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0979" y="2408870"/>
              <a:ext cx="475545" cy="42958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4854" y="2275520"/>
              <a:ext cx="475545" cy="42958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6880" y="1704020"/>
              <a:ext cx="475545" cy="42958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8729" y="2980370"/>
              <a:ext cx="475545" cy="42958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777" y="2513645"/>
              <a:ext cx="475545" cy="429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4652" y="2970845"/>
              <a:ext cx="475545" cy="4295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7755" y="1484945"/>
              <a:ext cx="475545" cy="42958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94" y="1148119"/>
            <a:ext cx="1123950" cy="88511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3228779" y="2238375"/>
            <a:ext cx="581026" cy="380999"/>
          </a:xfrm>
          <a:prstGeom prst="downArrow">
            <a:avLst>
              <a:gd name="adj1" fmla="val 50000"/>
              <a:gd name="adj2" fmla="val 72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50800" dist="25400" dir="13500000">
              <a:schemeClr val="accent5">
                <a:lumMod val="50000"/>
                <a:alpha val="50000"/>
              </a:schemeClr>
            </a:inn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1124933" y="2090796"/>
            <a:ext cx="600074" cy="390408"/>
          </a:xfrm>
          <a:prstGeom prst="upArrow">
            <a:avLst>
              <a:gd name="adj1" fmla="val 50000"/>
              <a:gd name="adj2" fmla="val 72222"/>
            </a:avLst>
          </a:prstGeom>
          <a:solidFill>
            <a:schemeClr val="accent3"/>
          </a:solidFill>
          <a:ln>
            <a:noFill/>
          </a:ln>
          <a:effectLst>
            <a:innerShdw blurRad="50800" dist="25400" dir="13500000">
              <a:schemeClr val="accent5">
                <a:lumMod val="50000"/>
                <a:alpha val="50000"/>
              </a:schemeClr>
            </a:innerShdw>
          </a:effectLst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Segoe U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98" y="1457325"/>
            <a:ext cx="648818" cy="762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  <p:bldP spid="2" grpId="0" animBg="1"/>
      <p:bldP spid="11" grpId="0" animBg="1"/>
      <p:bldP spid="16" grpId="0" animBg="1"/>
      <p:bldP spid="19" grpId="0" animBg="1"/>
      <p:bldP spid="10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Industry</a:t>
            </a:r>
            <a:br>
              <a:rPr lang="en-US" dirty="0" smtClean="0"/>
            </a:br>
            <a:r>
              <a:rPr lang="en-US" dirty="0" smtClean="0"/>
              <a:t>      Wars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Front Lines</a:t>
            </a:r>
          </a:p>
          <a:p>
            <a:pPr lvl="1"/>
            <a:r>
              <a:rPr lang="en-US" dirty="0" smtClean="0"/>
              <a:t>Subscriber Ownership</a:t>
            </a:r>
          </a:p>
          <a:p>
            <a:pPr lvl="1"/>
            <a:r>
              <a:rPr lang="en-US" dirty="0" smtClean="0"/>
              <a:t>Industry Relevance</a:t>
            </a:r>
          </a:p>
          <a:p>
            <a:pPr lvl="1"/>
            <a:r>
              <a:rPr lang="en-US" dirty="0" smtClean="0"/>
              <a:t>Revenue Protection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17" y="174420"/>
            <a:ext cx="434342" cy="755754"/>
          </a:xfrm>
          <a:prstGeom prst="rect">
            <a:avLst/>
          </a:prstGeom>
        </p:spPr>
      </p:pic>
      <p:sp>
        <p:nvSpPr>
          <p:cNvPr id="16" name="Donut 15"/>
          <p:cNvSpPr/>
          <p:nvPr/>
        </p:nvSpPr>
        <p:spPr>
          <a:xfrm>
            <a:off x="5457461" y="80759"/>
            <a:ext cx="2736000" cy="2736000"/>
          </a:xfrm>
          <a:prstGeom prst="donu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46000"/>
            </a:schemeClr>
          </a:solidFill>
          <a:ln>
            <a:noFill/>
          </a:ln>
        </p:spPr>
        <p:txBody>
          <a:bodyPr vert="horz" wrap="square" lIns="36000" tIns="180000" rIns="0" bIns="0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i="0" spc="-10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17" name="Donut 16"/>
          <p:cNvSpPr/>
          <p:nvPr/>
        </p:nvSpPr>
        <p:spPr>
          <a:xfrm>
            <a:off x="3250700" y="89244"/>
            <a:ext cx="2736000" cy="2736000"/>
          </a:xfrm>
          <a:prstGeom prst="donu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vert="horz" wrap="square" lIns="0" tIns="180000" rIns="180000" bIns="54000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i="0" spc="-1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387311" y="1964173"/>
            <a:ext cx="2736000" cy="2736000"/>
          </a:xfrm>
          <a:prstGeom prst="donu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vert="horz" wrap="square" lIns="0" tIns="61200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-100" dirty="0">
                <a:solidFill>
                  <a:schemeClr val="accent4"/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Computing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736" y="1170273"/>
            <a:ext cx="2054574" cy="1383626"/>
          </a:xfrm>
          <a:prstGeom prst="rect">
            <a:avLst/>
          </a:prstGeom>
          <a:effectLst>
            <a:outerShdw blurRad="203200" dist="101600" dir="8400000" algn="tl" rotWithShape="0">
              <a:schemeClr val="accent3">
                <a:lumMod val="50000"/>
                <a:alpha val="52000"/>
              </a:scheme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125" y="1188840"/>
            <a:ext cx="1486586" cy="1456493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44" y="3487574"/>
            <a:ext cx="633894" cy="739812"/>
          </a:xfrm>
          <a:prstGeom prst="rect">
            <a:avLst/>
          </a:prstGeom>
          <a:effectLst>
            <a:outerShdw blurRad="203200" dist="101600" dir="8400000" algn="tl" rotWithShape="0">
              <a:schemeClr val="accent4">
                <a:lumMod val="50000"/>
                <a:alpha val="52000"/>
              </a:scheme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777" y="3408332"/>
            <a:ext cx="924450" cy="1078916"/>
          </a:xfrm>
          <a:prstGeom prst="rect">
            <a:avLst/>
          </a:prstGeom>
          <a:effectLst>
            <a:outerShdw blurRad="203200" dist="101600" dir="8400000" algn="tl" rotWithShape="0">
              <a:schemeClr val="accent4">
                <a:lumMod val="50000"/>
                <a:alpha val="52000"/>
              </a:scheme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34" y="3359179"/>
            <a:ext cx="1202136" cy="1403000"/>
          </a:xfrm>
          <a:prstGeom prst="rect">
            <a:avLst/>
          </a:prstGeom>
          <a:effectLst>
            <a:outerShdw blurRad="203200" dist="101600" dir="8400000" algn="tl" rotWithShape="0">
              <a:schemeClr val="accent4">
                <a:lumMod val="50000"/>
                <a:alpha val="52000"/>
              </a:scheme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3581276" y="707169"/>
            <a:ext cx="1871282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-100" dirty="0">
                <a:solidFill>
                  <a:schemeClr val="accent3">
                    <a:lumMod val="75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Entertainment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98057" y="707170"/>
            <a:ext cx="2041072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-1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397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 animBg="1"/>
      <p:bldP spid="17" grpId="0" animBg="1"/>
      <p:bldP spid="18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– </a:t>
            </a:r>
            <a:r>
              <a:rPr lang="en-US" dirty="0"/>
              <a:t>Music disc </a:t>
            </a:r>
            <a:r>
              <a:rPr lang="en-US" dirty="0" smtClean="0"/>
              <a:t>Revenue Decline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Online</a:t>
            </a:r>
            <a:r>
              <a:rPr lang="en-US" dirty="0" smtClean="0"/>
              <a:t> have not</a:t>
            </a:r>
            <a:br>
              <a:rPr lang="en-US" dirty="0" smtClean="0"/>
            </a:br>
            <a:r>
              <a:rPr lang="en-US" dirty="0"/>
              <a:t>offset the decline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>
                <a:solidFill>
                  <a:srgbClr val="C00000"/>
                </a:solidFill>
              </a:rPr>
              <a:t>disc</a:t>
            </a:r>
            <a:r>
              <a:rPr lang="en-US" dirty="0" smtClean="0"/>
              <a:t> sales</a:t>
            </a:r>
          </a:p>
          <a:p>
            <a:pPr lvl="1"/>
            <a:r>
              <a:rPr lang="en-US" dirty="0" smtClean="0"/>
              <a:t>“</a:t>
            </a:r>
            <a:r>
              <a:rPr lang="en-US" b="0" dirty="0"/>
              <a:t>Digital single </a:t>
            </a:r>
            <a:r>
              <a:rPr lang="en-US" b="0" dirty="0" smtClean="0"/>
              <a:t>sales</a:t>
            </a:r>
            <a:br>
              <a:rPr lang="en-US" b="0" dirty="0" smtClean="0"/>
            </a:br>
            <a:r>
              <a:rPr lang="en-US" b="0" dirty="0" smtClean="0"/>
              <a:t>growth </a:t>
            </a:r>
            <a:r>
              <a:rPr lang="en-US" b="0" dirty="0"/>
              <a:t>is </a:t>
            </a:r>
            <a:r>
              <a:rPr lang="en-US" b="0" dirty="0" smtClean="0"/>
              <a:t>slowing:</a:t>
            </a:r>
            <a:br>
              <a:rPr lang="en-US" b="0" dirty="0" smtClean="0"/>
            </a:br>
            <a:r>
              <a:rPr lang="en-US" b="0" dirty="0" smtClean="0"/>
              <a:t>we </a:t>
            </a:r>
            <a:r>
              <a:rPr lang="en-US" b="0" dirty="0"/>
              <a:t>almost </a:t>
            </a:r>
            <a:r>
              <a:rPr lang="en-US" b="0" dirty="0" smtClean="0"/>
              <a:t>reached</a:t>
            </a:r>
            <a:br>
              <a:rPr lang="en-US" b="0" dirty="0" smtClean="0"/>
            </a:br>
            <a:r>
              <a:rPr lang="en-US" b="0" dirty="0" smtClean="0"/>
              <a:t>1.4b </a:t>
            </a:r>
            <a:r>
              <a:rPr lang="en-US" b="0" dirty="0"/>
              <a:t>in </a:t>
            </a:r>
            <a:r>
              <a:rPr lang="en-US" b="0" dirty="0" smtClean="0"/>
              <a:t>‘12 </a:t>
            </a:r>
            <a:r>
              <a:rPr lang="en-US" b="0" dirty="0"/>
              <a:t>but it </a:t>
            </a:r>
            <a:r>
              <a:rPr lang="en-US" b="0" dirty="0" smtClean="0"/>
              <a:t>is</a:t>
            </a:r>
            <a:br>
              <a:rPr lang="en-US" b="0" dirty="0" smtClean="0"/>
            </a:br>
            <a:r>
              <a:rPr lang="en-US" b="0" dirty="0" smtClean="0"/>
              <a:t>unlikely </a:t>
            </a:r>
            <a:r>
              <a:rPr lang="en-US" b="0" dirty="0"/>
              <a:t>that they </a:t>
            </a:r>
            <a:r>
              <a:rPr lang="en-US" b="0" dirty="0" smtClean="0"/>
              <a:t>will</a:t>
            </a:r>
            <a:br>
              <a:rPr lang="en-US" b="0" dirty="0" smtClean="0"/>
            </a:br>
            <a:r>
              <a:rPr lang="en-US" b="0" dirty="0" smtClean="0"/>
              <a:t>reach 1.5b </a:t>
            </a:r>
            <a:r>
              <a:rPr lang="en-US" b="0" dirty="0"/>
              <a:t>in </a:t>
            </a:r>
            <a:r>
              <a:rPr lang="en-US" b="0" dirty="0" smtClean="0"/>
              <a:t>’16</a:t>
            </a:r>
            <a:br>
              <a:rPr lang="en-US" b="0" dirty="0" smtClean="0"/>
            </a:br>
            <a:r>
              <a:rPr lang="en-US" b="0" dirty="0" smtClean="0"/>
              <a:t>before </a:t>
            </a:r>
            <a:r>
              <a:rPr lang="en-US" b="0" dirty="0"/>
              <a:t>they begin </a:t>
            </a:r>
            <a:r>
              <a:rPr lang="en-US" b="0" dirty="0" smtClean="0"/>
              <a:t>to</a:t>
            </a:r>
            <a:br>
              <a:rPr lang="en-US" b="0" dirty="0" smtClean="0"/>
            </a:br>
            <a:r>
              <a:rPr lang="en-US" b="0" dirty="0" smtClean="0"/>
              <a:t>decline”</a:t>
            </a:r>
            <a:br>
              <a:rPr lang="en-US" b="0" dirty="0" smtClean="0"/>
            </a:br>
            <a:r>
              <a:rPr lang="en-US" b="0" dirty="0" smtClean="0"/>
              <a:t>- Billboard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509414" y="4772664"/>
            <a:ext cx="471064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http://www.billboard.com/biz/articles/news/digital-and-mobile/1521562/building-the-100-billion-music-business-guest-post-by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09" y="203896"/>
            <a:ext cx="744640" cy="464984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616627"/>
              </p:ext>
            </p:extLst>
          </p:nvPr>
        </p:nvGraphicFramePr>
        <p:xfrm>
          <a:off x="3170754" y="937390"/>
          <a:ext cx="5693834" cy="311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973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820490" y="4819918"/>
            <a:ext cx="95236" cy="95236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8647" y="4722345"/>
            <a:ext cx="411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Internet Traffic, http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://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en.wikipedia.org/wiki/Internet_traffic</a:t>
            </a:r>
          </a:p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Cisco's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Visual Networking Index Forecast</a:t>
            </a:r>
          </a:p>
        </p:txBody>
      </p:sp>
      <p:sp>
        <p:nvSpPr>
          <p:cNvPr id="11" name="Oval 10"/>
          <p:cNvSpPr/>
          <p:nvPr/>
        </p:nvSpPr>
        <p:spPr>
          <a:xfrm>
            <a:off x="2820490" y="4995208"/>
            <a:ext cx="95236" cy="952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90407"/>
              </p:ext>
            </p:extLst>
          </p:nvPr>
        </p:nvGraphicFramePr>
        <p:xfrm>
          <a:off x="233082" y="161841"/>
          <a:ext cx="8220635" cy="368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Line Callout 2 (Accent Bar) 13"/>
          <p:cNvSpPr/>
          <p:nvPr/>
        </p:nvSpPr>
        <p:spPr>
          <a:xfrm rot="5400000" flipH="1">
            <a:off x="3530266" y="830245"/>
            <a:ext cx="676698" cy="1155561"/>
          </a:xfrm>
          <a:prstGeom prst="accentCallout2">
            <a:avLst>
              <a:gd name="adj1" fmla="val 44327"/>
              <a:gd name="adj2" fmla="val 3005"/>
              <a:gd name="adj3" fmla="val 44583"/>
              <a:gd name="adj4" fmla="val -20220"/>
              <a:gd name="adj5" fmla="val -50972"/>
              <a:gd name="adj6" fmla="val -181913"/>
            </a:avLst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  <a:tailEnd type="oval" w="med" len="med"/>
          </a:ln>
        </p:spPr>
        <p:txBody>
          <a:bodyPr vert="vert270" wrap="square" lIns="0" tIns="0" rIns="36000" bIns="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HTML5 is mainstream</a:t>
            </a:r>
          </a:p>
        </p:txBody>
      </p:sp>
      <p:sp>
        <p:nvSpPr>
          <p:cNvPr id="17" name="Line Callout 2 (Accent Bar) 16"/>
          <p:cNvSpPr/>
          <p:nvPr/>
        </p:nvSpPr>
        <p:spPr>
          <a:xfrm rot="5400000">
            <a:off x="4144099" y="3251668"/>
            <a:ext cx="204457" cy="1923690"/>
          </a:xfrm>
          <a:prstGeom prst="accentCallout2">
            <a:avLst>
              <a:gd name="adj1" fmla="val 64263"/>
              <a:gd name="adj2" fmla="val -32019"/>
              <a:gd name="adj3" fmla="val 64821"/>
              <a:gd name="adj4" fmla="val -90751"/>
              <a:gd name="adj5" fmla="val 54435"/>
              <a:gd name="adj6" fmla="val -468367"/>
            </a:avLst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  <a:tailEnd type="oval" w="med" len="med"/>
          </a:ln>
        </p:spPr>
        <p:txBody>
          <a:bodyPr vert="vert270" wrap="square" lIns="0" tIns="0" rIns="0" bIns="0" rtlCol="0" anchor="t">
            <a:noAutofit/>
          </a:bodyPr>
          <a:lstStyle/>
          <a:p>
            <a:pPr>
              <a:lnSpc>
                <a:spcPct val="74000"/>
              </a:lnSpc>
            </a:pP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Netflix streaming</a:t>
            </a:r>
          </a:p>
        </p:txBody>
      </p:sp>
      <p:sp>
        <p:nvSpPr>
          <p:cNvPr id="18" name="Line Callout 2 (Accent Bar) 17"/>
          <p:cNvSpPr/>
          <p:nvPr/>
        </p:nvSpPr>
        <p:spPr>
          <a:xfrm flipH="1">
            <a:off x="2222963" y="3438430"/>
            <a:ext cx="996696" cy="564227"/>
          </a:xfrm>
          <a:prstGeom prst="accentCallout2">
            <a:avLst>
              <a:gd name="adj1" fmla="val 16495"/>
              <a:gd name="adj2" fmla="val -8971"/>
              <a:gd name="adj3" fmla="val 16041"/>
              <a:gd name="adj4" fmla="val -20398"/>
              <a:gd name="adj5" fmla="val -40700"/>
              <a:gd name="adj6" fmla="val -52365"/>
            </a:avLst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  <a:tailEnd type="oval" w="med" len="med"/>
          </a:ln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74000"/>
              </a:lnSpc>
            </a:pP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Blu-Ray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448" y="407687"/>
            <a:ext cx="813024" cy="434899"/>
          </a:xfrm>
          <a:prstGeom prst="rect">
            <a:avLst/>
          </a:prstGeom>
        </p:spPr>
      </p:pic>
      <p:sp>
        <p:nvSpPr>
          <p:cNvPr id="3" name="Line Callout 1 (No Border) 2"/>
          <p:cNvSpPr/>
          <p:nvPr/>
        </p:nvSpPr>
        <p:spPr>
          <a:xfrm flipH="1">
            <a:off x="2110971" y="2729551"/>
            <a:ext cx="1110954" cy="388962"/>
          </a:xfrm>
          <a:prstGeom prst="callout1">
            <a:avLst>
              <a:gd name="adj1" fmla="val -4683"/>
              <a:gd name="adj2" fmla="val -8333"/>
              <a:gd name="adj3" fmla="val 130965"/>
              <a:gd name="adj4" fmla="val -7156"/>
            </a:avLst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  <a:tailEnd type="oval" w="med" len="med"/>
          </a:ln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YouTube Launches</a:t>
            </a:r>
          </a:p>
          <a:p>
            <a:pPr algn="r">
              <a:lnSpc>
                <a:spcPct val="70000"/>
              </a:lnSpc>
            </a:pPr>
            <a:endParaRPr lang="en-US" dirty="0"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Line Callout 1 (No Border) 19"/>
          <p:cNvSpPr/>
          <p:nvPr/>
        </p:nvSpPr>
        <p:spPr>
          <a:xfrm>
            <a:off x="7310847" y="1924336"/>
            <a:ext cx="1059429" cy="1423022"/>
          </a:xfrm>
          <a:prstGeom prst="callout1">
            <a:avLst>
              <a:gd name="adj1" fmla="val 93093"/>
              <a:gd name="adj2" fmla="val -10202"/>
              <a:gd name="adj3" fmla="val -13955"/>
              <a:gd name="adj4" fmla="val -10385"/>
            </a:avLst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  <a:tailEnd type="oval" w="med" len="med"/>
          </a:ln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latin typeface="Calibri" panose="020F0502020204030204" pitchFamily="34" charset="0"/>
              </a:rPr>
              <a:t>100 </a:t>
            </a:r>
            <a:r>
              <a:rPr lang="en-US" dirty="0">
                <a:latin typeface="Calibri" panose="020F0502020204030204" pitchFamily="34" charset="0"/>
              </a:rPr>
              <a:t>hours of video </a:t>
            </a:r>
            <a:r>
              <a:rPr lang="en-US" dirty="0" smtClean="0">
                <a:latin typeface="Calibri" panose="020F0502020204030204" pitchFamily="34" charset="0"/>
              </a:rPr>
              <a:t>uploaded </a:t>
            </a:r>
            <a:r>
              <a:rPr lang="en-US" dirty="0">
                <a:latin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YouTube </a:t>
            </a: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every minute</a:t>
            </a:r>
            <a:endParaRPr lang="en-US" dirty="0">
              <a:latin typeface="Calibri" panose="020F050202020403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Line Callout 2 (Accent Bar) 21"/>
          <p:cNvSpPr/>
          <p:nvPr/>
        </p:nvSpPr>
        <p:spPr>
          <a:xfrm rot="5400000">
            <a:off x="6131404" y="3221182"/>
            <a:ext cx="204906" cy="1967191"/>
          </a:xfrm>
          <a:prstGeom prst="accentCallout2">
            <a:avLst>
              <a:gd name="adj1" fmla="val 13678"/>
              <a:gd name="adj2" fmla="val -31991"/>
              <a:gd name="adj3" fmla="val 13596"/>
              <a:gd name="adj4" fmla="val -102049"/>
              <a:gd name="adj5" fmla="val 67019"/>
              <a:gd name="adj6" fmla="val -696131"/>
            </a:avLst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  <a:tailEnd type="oval" w="med" len="med"/>
          </a:ln>
        </p:spPr>
        <p:txBody>
          <a:bodyPr vert="vert270" wrap="square" lIns="0" tIns="0" rIns="0" bIns="0" rtlCol="0" anchor="t">
            <a:noAutofit/>
          </a:bodyPr>
          <a:lstStyle/>
          <a:p>
            <a:pPr>
              <a:lnSpc>
                <a:spcPct val="74000"/>
              </a:lnSpc>
            </a:pP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Ultraviolet DRM</a:t>
            </a:r>
          </a:p>
        </p:txBody>
      </p:sp>
      <p:sp>
        <p:nvSpPr>
          <p:cNvPr id="23" name="Line Callout 2 (Accent Bar) 22"/>
          <p:cNvSpPr/>
          <p:nvPr/>
        </p:nvSpPr>
        <p:spPr>
          <a:xfrm flipH="1">
            <a:off x="1965277" y="1794295"/>
            <a:ext cx="1237510" cy="887490"/>
          </a:xfrm>
          <a:prstGeom prst="accentCallout2">
            <a:avLst>
              <a:gd name="adj1" fmla="val 68005"/>
              <a:gd name="adj2" fmla="val -8970"/>
              <a:gd name="adj3" fmla="val 68531"/>
              <a:gd name="adj4" fmla="val -28035"/>
              <a:gd name="adj5" fmla="val 143418"/>
              <a:gd name="adj6" fmla="val -113311"/>
            </a:avLst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  <a:tailEnd type="oval" w="med" len="med"/>
          </a:ln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70000"/>
              </a:lnSpc>
            </a:pP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Mobile Data per month exceeds Voice Data</a:t>
            </a:r>
          </a:p>
        </p:txBody>
      </p:sp>
      <p:sp>
        <p:nvSpPr>
          <p:cNvPr id="24" name="Line Callout 2 (Accent Bar) 23"/>
          <p:cNvSpPr/>
          <p:nvPr/>
        </p:nvSpPr>
        <p:spPr>
          <a:xfrm rot="5400000" flipH="1">
            <a:off x="4689088" y="858551"/>
            <a:ext cx="676698" cy="1081698"/>
          </a:xfrm>
          <a:prstGeom prst="accentCallout2">
            <a:avLst>
              <a:gd name="adj1" fmla="val 80683"/>
              <a:gd name="adj2" fmla="val 1730"/>
              <a:gd name="adj3" fmla="val 80657"/>
              <a:gd name="adj4" fmla="val -26902"/>
              <a:gd name="adj5" fmla="val 8981"/>
              <a:gd name="adj6" fmla="val -164169"/>
            </a:avLst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  <a:tailEnd type="oval" w="med" len="med"/>
          </a:ln>
        </p:spPr>
        <p:txBody>
          <a:bodyPr vert="vert270" wrap="square" lIns="0" tIns="0" rIns="36000" bIns="0" rtlCol="0" anchor="b">
            <a:noAutofit/>
          </a:bodyPr>
          <a:lstStyle/>
          <a:p>
            <a:pPr algn="r">
              <a:lnSpc>
                <a:spcPct val="74000"/>
              </a:lnSpc>
            </a:pP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Apple iPad</a:t>
            </a:r>
            <a:b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</a:b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Ships</a:t>
            </a:r>
          </a:p>
        </p:txBody>
      </p:sp>
      <p:sp>
        <p:nvSpPr>
          <p:cNvPr id="26" name="Line Callout 2 (Accent Bar) 25"/>
          <p:cNvSpPr/>
          <p:nvPr/>
        </p:nvSpPr>
        <p:spPr>
          <a:xfrm rot="5400000" flipH="1">
            <a:off x="5980498" y="687720"/>
            <a:ext cx="676698" cy="1440612"/>
          </a:xfrm>
          <a:prstGeom prst="accentCallout2">
            <a:avLst>
              <a:gd name="adj1" fmla="val 34538"/>
              <a:gd name="adj2" fmla="val 3005"/>
              <a:gd name="adj3" fmla="val 34511"/>
              <a:gd name="adj4" fmla="val -21802"/>
              <a:gd name="adj5" fmla="val 19063"/>
              <a:gd name="adj6" fmla="val -43914"/>
            </a:avLst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  <a:tailEnd type="oval" w="med" len="med"/>
          </a:ln>
        </p:spPr>
        <p:txBody>
          <a:bodyPr vert="vert270" wrap="square" lIns="0" tIns="0" rIns="36000" bIns="0" rtlCol="0" anchor="b">
            <a:noAutofit/>
          </a:bodyPr>
          <a:lstStyle/>
          <a:p>
            <a:pPr algn="r">
              <a:lnSpc>
                <a:spcPct val="74000"/>
              </a:lnSpc>
            </a:pP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H.265</a:t>
            </a:r>
            <a:b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</a:b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Finalized</a:t>
            </a:r>
          </a:p>
        </p:txBody>
      </p:sp>
      <p:sp>
        <p:nvSpPr>
          <p:cNvPr id="25" name="Line Callout 2 (Accent Bar) 24"/>
          <p:cNvSpPr/>
          <p:nvPr/>
        </p:nvSpPr>
        <p:spPr>
          <a:xfrm>
            <a:off x="7275493" y="3283154"/>
            <a:ext cx="1094784" cy="719503"/>
          </a:xfrm>
          <a:prstGeom prst="accentCallout2">
            <a:avLst>
              <a:gd name="adj1" fmla="val 18530"/>
              <a:gd name="adj2" fmla="val -7427"/>
              <a:gd name="adj3" fmla="val 19531"/>
              <a:gd name="adj4" fmla="val -23964"/>
              <a:gd name="adj5" fmla="val -123408"/>
              <a:gd name="adj6" fmla="val -86233"/>
            </a:avLst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  <a:tailEnd type="oval" w="med" len="med"/>
          </a:ln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en-US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4K TV ships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996" y="319147"/>
            <a:ext cx="684562" cy="8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  <p:bldP spid="14" grpId="0" animBg="1"/>
      <p:bldP spid="17" grpId="0" animBg="1"/>
      <p:bldP spid="18" grpId="0" animBg="1"/>
      <p:bldP spid="3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933393" y="2644001"/>
            <a:ext cx="5275011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triangle" w="sm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64480" y="2775430"/>
            <a:ext cx="276999" cy="376898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algn="r"/>
            <a:r>
              <a:rPr lang="en-US" spc="-80" dirty="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May</a:t>
            </a:r>
            <a:endParaRPr lang="en-US" spc="-8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5467" y="2775430"/>
            <a:ext cx="276999" cy="217687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algn="r"/>
            <a:r>
              <a:rPr lang="en-US" spc="-80" dirty="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Jul</a:t>
            </a:r>
            <a:endParaRPr lang="en-US" spc="-8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6454" y="2775430"/>
            <a:ext cx="276999" cy="312265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algn="r"/>
            <a:r>
              <a:rPr lang="en-US" spc="-80" dirty="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Sep</a:t>
            </a:r>
            <a:endParaRPr lang="en-US" spc="-8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7441" y="2775430"/>
            <a:ext cx="276999" cy="343299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algn="r"/>
            <a:r>
              <a:rPr lang="en-US" spc="-80" dirty="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Nov</a:t>
            </a:r>
            <a:endParaRPr lang="en-US" spc="-8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428" y="2775430"/>
            <a:ext cx="276999" cy="275395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algn="r"/>
            <a:r>
              <a:rPr lang="en-US" spc="-80" dirty="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Jan</a:t>
            </a:r>
            <a:endParaRPr lang="en-US" spc="-8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9415" y="2775430"/>
            <a:ext cx="276999" cy="357149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algn="r"/>
            <a:r>
              <a:rPr lang="en-US" spc="-80" dirty="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Mar</a:t>
            </a:r>
            <a:endParaRPr lang="en-US" spc="-8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0402" y="2775430"/>
            <a:ext cx="276999" cy="376898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algn="r"/>
            <a:r>
              <a:rPr lang="en-US" spc="-80" dirty="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May</a:t>
            </a:r>
            <a:endParaRPr lang="en-US" spc="-8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1389" y="2775430"/>
            <a:ext cx="276999" cy="217687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pPr algn="r"/>
            <a:r>
              <a:rPr lang="en-US" spc="-80" dirty="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Jul</a:t>
            </a:r>
            <a:endParaRPr lang="en-US" spc="-8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400301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61273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22245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83217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644189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205161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766133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327105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74613" y="2300594"/>
            <a:ext cx="42704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pc="-8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2006</a:t>
            </a:r>
            <a:endParaRPr lang="en-US" spc="-8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64188" y="2300594"/>
            <a:ext cx="42704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pc="-8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2007</a:t>
            </a:r>
            <a:endParaRPr lang="en-US" spc="-8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874126" y="2448714"/>
            <a:ext cx="76200" cy="211667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05070" y="2439190"/>
            <a:ext cx="66941" cy="447414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726489" y="2631810"/>
            <a:ext cx="73822" cy="238125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95275" y="2644001"/>
            <a:ext cx="1351326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87089" y="2300594"/>
            <a:ext cx="42704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pc="-8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2005</a:t>
            </a:r>
            <a:endParaRPr lang="en-US" spc="-8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Turning Point for Digital Video - 2006</a:t>
            </a:r>
            <a:endParaRPr lang="en-US" dirty="0"/>
          </a:p>
        </p:txBody>
      </p:sp>
      <p:sp>
        <p:nvSpPr>
          <p:cNvPr id="34" name="Line Callout 2 (Accent Bar) 33"/>
          <p:cNvSpPr/>
          <p:nvPr/>
        </p:nvSpPr>
        <p:spPr>
          <a:xfrm>
            <a:off x="7416316" y="2066526"/>
            <a:ext cx="916198" cy="473479"/>
          </a:xfrm>
          <a:prstGeom prst="accentCallout2">
            <a:avLst>
              <a:gd name="adj1" fmla="val 83238"/>
              <a:gd name="adj2" fmla="val -3974"/>
              <a:gd name="adj3" fmla="val 83866"/>
              <a:gd name="adj4" fmla="val -15156"/>
              <a:gd name="adj5" fmla="val 122462"/>
              <a:gd name="adj6" fmla="val -19125"/>
            </a:avLst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74000"/>
              </a:lnSpc>
            </a:pP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Apple iPhone</a:t>
            </a:r>
            <a:endParaRPr lang="en-US" spc="-8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385" y="1925184"/>
            <a:ext cx="410858" cy="464962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75000"/>
                <a:alpha val="52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815666"/>
            <a:ext cx="988770" cy="380058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75000"/>
                <a:alpha val="52000"/>
              </a:schemeClr>
            </a:outerShdw>
          </a:effectLst>
        </p:spPr>
      </p:pic>
      <p:sp>
        <p:nvSpPr>
          <p:cNvPr id="40" name="Line Callout 2 (Accent Bar) 39"/>
          <p:cNvSpPr/>
          <p:nvPr/>
        </p:nvSpPr>
        <p:spPr>
          <a:xfrm>
            <a:off x="6156176" y="1160594"/>
            <a:ext cx="1265525" cy="727080"/>
          </a:xfrm>
          <a:prstGeom prst="accentCallout2">
            <a:avLst>
              <a:gd name="adj1" fmla="val 73489"/>
              <a:gd name="adj2" fmla="val -1228"/>
              <a:gd name="adj3" fmla="val 73489"/>
              <a:gd name="adj4" fmla="val -11387"/>
              <a:gd name="adj5" fmla="val 204829"/>
              <a:gd name="adj6" fmla="val -29575"/>
            </a:avLst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74000"/>
              </a:lnSpc>
            </a:pP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Netflix video streaming</a:t>
            </a:r>
          </a:p>
        </p:txBody>
      </p:sp>
      <p:sp>
        <p:nvSpPr>
          <p:cNvPr id="44" name="Line Callout 2 (Accent Bar) 43"/>
          <p:cNvSpPr/>
          <p:nvPr/>
        </p:nvSpPr>
        <p:spPr>
          <a:xfrm>
            <a:off x="5148064" y="3335865"/>
            <a:ext cx="1116124" cy="712049"/>
          </a:xfrm>
          <a:prstGeom prst="accentCallout2">
            <a:avLst>
              <a:gd name="adj1" fmla="val 20676"/>
              <a:gd name="adj2" fmla="val -1228"/>
              <a:gd name="adj3" fmla="val 20882"/>
              <a:gd name="adj4" fmla="val -10467"/>
              <a:gd name="adj5" fmla="val -96901"/>
              <a:gd name="adj6" fmla="val -20331"/>
            </a:avLst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0" rIns="72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74000"/>
              </a:lnSpc>
            </a:pPr>
            <a:r>
              <a:rPr lang="en-US" spc="-8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Google </a:t>
            </a: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buys</a:t>
            </a:r>
          </a:p>
          <a:p>
            <a:pPr algn="l">
              <a:lnSpc>
                <a:spcPct val="74000"/>
              </a:lnSpc>
            </a:pP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YouTube</a:t>
            </a:r>
            <a:endParaRPr lang="en-US" spc="-8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033" y="3412374"/>
            <a:ext cx="1005070" cy="364254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75000"/>
                <a:alpha val="52000"/>
              </a:scheme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062" y="3417554"/>
            <a:ext cx="481480" cy="431082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75000"/>
                <a:alpha val="52000"/>
              </a:schemeClr>
            </a:outerShdw>
          </a:effectLst>
        </p:spPr>
      </p:pic>
      <p:sp>
        <p:nvSpPr>
          <p:cNvPr id="52" name="Line Callout 2 (Accent Bar) 51"/>
          <p:cNvSpPr/>
          <p:nvPr/>
        </p:nvSpPr>
        <p:spPr>
          <a:xfrm>
            <a:off x="6372200" y="3291830"/>
            <a:ext cx="1363664" cy="556806"/>
          </a:xfrm>
          <a:prstGeom prst="accentCallout2">
            <a:avLst>
              <a:gd name="adj1" fmla="val 19009"/>
              <a:gd name="adj2" fmla="val -1228"/>
              <a:gd name="adj3" fmla="val 19009"/>
              <a:gd name="adj4" fmla="val -13910"/>
              <a:gd name="adj5" fmla="val -118012"/>
              <a:gd name="adj6" fmla="val -42489"/>
            </a:avLst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0" rIns="72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74000"/>
              </a:lnSpc>
            </a:pP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Microsoft PlayReady</a:t>
            </a:r>
            <a:endParaRPr lang="en-US" spc="-8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1" name="Line Callout 2 (Accent Bar) 40"/>
          <p:cNvSpPr/>
          <p:nvPr/>
        </p:nvSpPr>
        <p:spPr>
          <a:xfrm flipH="1">
            <a:off x="1943708" y="3348096"/>
            <a:ext cx="1405998" cy="500540"/>
          </a:xfrm>
          <a:prstGeom prst="accentCallout2">
            <a:avLst>
              <a:gd name="adj1" fmla="val 17800"/>
              <a:gd name="adj2" fmla="val -733"/>
              <a:gd name="adj3" fmla="val 17800"/>
              <a:gd name="adj4" fmla="val -8443"/>
              <a:gd name="adj5" fmla="val -140200"/>
              <a:gd name="adj6" fmla="val -35116"/>
            </a:avLst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0" rIns="72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74000"/>
              </a:lnSpc>
            </a:pP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1</a:t>
            </a:r>
            <a:r>
              <a:rPr lang="en-US" spc="-80" baseline="30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st</a:t>
            </a: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 Blu-Ray released</a:t>
            </a:r>
            <a:endParaRPr lang="en-US" spc="-8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876" y="3402739"/>
            <a:ext cx="445897" cy="445897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75000"/>
                <a:alpha val="52000"/>
              </a:schemeClr>
            </a:outerShdw>
          </a:effectLst>
        </p:spPr>
      </p:pic>
      <p:sp>
        <p:nvSpPr>
          <p:cNvPr id="56" name="Line Callout 2 (Accent Bar) 55"/>
          <p:cNvSpPr/>
          <p:nvPr/>
        </p:nvSpPr>
        <p:spPr>
          <a:xfrm>
            <a:off x="3831555" y="1160594"/>
            <a:ext cx="1064481" cy="475052"/>
          </a:xfrm>
          <a:prstGeom prst="accentCallout2">
            <a:avLst>
              <a:gd name="adj1" fmla="val 87610"/>
              <a:gd name="adj2" fmla="val -1373"/>
              <a:gd name="adj3" fmla="val 87764"/>
              <a:gd name="adj4" fmla="val -10746"/>
              <a:gd name="adj5" fmla="val 308995"/>
              <a:gd name="adj6" fmla="val -58013"/>
            </a:avLst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74000"/>
              </a:lnSpc>
            </a:pP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Red One  NAB’06</a:t>
            </a:r>
            <a:endParaRPr lang="en-US" spc="-8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323" y="1175111"/>
            <a:ext cx="419286" cy="421414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75000"/>
                <a:alpha val="52000"/>
              </a:schemeClr>
            </a:outerShdw>
          </a:effectLst>
        </p:spPr>
      </p:pic>
      <p:sp>
        <p:nvSpPr>
          <p:cNvPr id="58" name="Line Callout 2 (Accent Bar) 57"/>
          <p:cNvSpPr/>
          <p:nvPr/>
        </p:nvSpPr>
        <p:spPr>
          <a:xfrm flipH="1">
            <a:off x="750756" y="1160594"/>
            <a:ext cx="1093346" cy="879438"/>
          </a:xfrm>
          <a:prstGeom prst="accentCallout2">
            <a:avLst>
              <a:gd name="adj1" fmla="val 73489"/>
              <a:gd name="adj2" fmla="val -1228"/>
              <a:gd name="adj3" fmla="val 73489"/>
              <a:gd name="adj4" fmla="val -11387"/>
              <a:gd name="adj5" fmla="val 168975"/>
              <a:gd name="adj6" fmla="val -42103"/>
            </a:avLst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74000"/>
              </a:lnSpc>
            </a:pPr>
            <a:r>
              <a:rPr lang="en-US" spc="-8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1080p LCD’s</a:t>
            </a:r>
          </a:p>
          <a:p>
            <a:pPr algn="r">
              <a:lnSpc>
                <a:spcPct val="74000"/>
              </a:lnSpc>
            </a:pP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begin shipping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649" y="1874679"/>
            <a:ext cx="680774" cy="295598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75000"/>
                <a:alpha val="52000"/>
              </a:scheme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094" y="1177925"/>
            <a:ext cx="1113996" cy="173566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75000"/>
                <a:alpha val="52000"/>
              </a:scheme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066" y="1451332"/>
            <a:ext cx="990216" cy="331608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75000"/>
                <a:alpha val="52000"/>
              </a:schemeClr>
            </a:outerShdw>
          </a:effectLst>
        </p:spPr>
      </p:pic>
      <p:sp>
        <p:nvSpPr>
          <p:cNvPr id="49" name="Line Callout 2 (Accent Bar) 48"/>
          <p:cNvSpPr/>
          <p:nvPr/>
        </p:nvSpPr>
        <p:spPr>
          <a:xfrm>
            <a:off x="5112060" y="1779662"/>
            <a:ext cx="792088" cy="751876"/>
          </a:xfrm>
          <a:prstGeom prst="accentCallout2">
            <a:avLst>
              <a:gd name="adj1" fmla="val 73489"/>
              <a:gd name="adj2" fmla="val -1228"/>
              <a:gd name="adj3" fmla="val 72091"/>
              <a:gd name="adj4" fmla="val -15078"/>
              <a:gd name="adj5" fmla="val 116064"/>
              <a:gd name="adj6" fmla="val -27322"/>
            </a:avLst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tailEnd type="oval"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74000"/>
              </a:lnSpc>
            </a:pPr>
            <a:r>
              <a:rPr lang="en-US" spc="-8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Netflix </a:t>
            </a:r>
            <a:r>
              <a:rPr lang="en-US" spc="-8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$1m Prize</a:t>
            </a:r>
            <a:endParaRPr lang="en-US" spc="-8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3680787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241759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802731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363703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924675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485647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046619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607591" y="2634999"/>
            <a:ext cx="0" cy="7200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none" w="med" len="lg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759882"/>
            <a:ext cx="999263" cy="364254"/>
          </a:xfrm>
          <a:prstGeom prst="rect">
            <a:avLst/>
          </a:prstGeom>
          <a:effectLst>
            <a:outerShdw blurRad="203200" dist="101600" dir="8400000" algn="tl" rotWithShape="0">
              <a:schemeClr val="accent5">
                <a:lumMod val="75000"/>
                <a:alpha val="52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0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44" grpId="0" animBg="1"/>
      <p:bldP spid="52" grpId="0" animBg="1"/>
      <p:bldP spid="41" grpId="0" animBg="1"/>
      <p:bldP spid="56" grpId="0" animBg="1"/>
      <p:bldP spid="5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OTT Market</a:t>
            </a:r>
            <a:br>
              <a:rPr lang="en-US" dirty="0" smtClean="0"/>
            </a:br>
            <a:r>
              <a:rPr lang="en-US" dirty="0" smtClean="0"/>
              <a:t>Opportunity</a:t>
            </a:r>
            <a:endParaRPr lang="en-US" spc="-140" dirty="0"/>
          </a:p>
        </p:txBody>
      </p:sp>
      <p:sp>
        <p:nvSpPr>
          <p:cNvPr id="8" name="Rectangle 7"/>
          <p:cNvSpPr/>
          <p:nvPr/>
        </p:nvSpPr>
        <p:spPr>
          <a:xfrm>
            <a:off x="2657646" y="4772304"/>
            <a:ext cx="2785241" cy="371196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Cisco - Visual Networking </a:t>
            </a:r>
            <a:r>
              <a:rPr lang="en-US" sz="1200" b="0" spc="-6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Index Forecast  ‘</a:t>
            </a: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11</a:t>
            </a:r>
            <a:r>
              <a:rPr lang="en-US" sz="1200" b="0" spc="-60" dirty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–’17</a:t>
            </a:r>
          </a:p>
          <a:p>
            <a:pPr>
              <a:lnSpc>
                <a:spcPct val="80000"/>
              </a:lnSpc>
            </a:pPr>
            <a:r>
              <a:rPr lang="en-US" sz="1200" spc="-6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http://</a:t>
            </a:r>
            <a:r>
              <a:rPr lang="en-US" sz="1200" spc="-6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ciscovni.com/forecast-widget/wizard.html</a:t>
            </a:r>
            <a:endParaRPr lang="en-US" sz="1200" b="0" spc="-6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439714"/>
              </p:ext>
            </p:extLst>
          </p:nvPr>
        </p:nvGraphicFramePr>
        <p:xfrm>
          <a:off x="561062" y="136435"/>
          <a:ext cx="5214095" cy="442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5292478" y="1860888"/>
            <a:ext cx="2528048" cy="1115394"/>
          </a:xfrm>
          <a:prstGeom prst="rect">
            <a:avLst/>
          </a:prstGeom>
        </p:spPr>
        <p:txBody>
          <a:bodyPr vert="horz" lIns="36000" tIns="45720" rIns="91440" bIns="45720" rtlCol="0" anchor="t">
            <a:noAutofit/>
          </a:bodyPr>
          <a:lstStyle/>
          <a:p>
            <a:pPr marL="179388" indent="-179388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spc="-2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70</a:t>
            </a:r>
            <a:r>
              <a:rPr lang="en-US" sz="2400" b="1" spc="-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% of Global Traffic </a:t>
            </a:r>
            <a:r>
              <a:rPr lang="en-US" sz="2400" b="1" spc="-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Symbol"/>
              </a:rPr>
              <a:t>by 2017 will be </a:t>
            </a:r>
            <a:r>
              <a:rPr lang="en-US" sz="2400" b="1" spc="-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Video</a:t>
            </a:r>
          </a:p>
          <a:p>
            <a:pPr marL="179388" lvl="1" indent="-179388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spc="-2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Symbol"/>
              </a:rPr>
              <a:t>= 252 </a:t>
            </a:r>
            <a:r>
              <a:rPr lang="en-US" sz="2400" b="1" spc="-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Symbol"/>
              </a:rPr>
              <a:t>billion DVDs in one year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926305" y="1624264"/>
            <a:ext cx="555812" cy="2550694"/>
          </a:xfrm>
          <a:prstGeom prst="rightBrace">
            <a:avLst>
              <a:gd name="adj1" fmla="val 32526"/>
              <a:gd name="adj2" fmla="val 49338"/>
            </a:avLst>
          </a:prstGeom>
          <a:ln w="50800">
            <a:solidFill>
              <a:schemeClr val="accent6">
                <a:lumMod val="20000"/>
                <a:lumOff val="80000"/>
              </a:schemeClr>
            </a:solidFill>
            <a:headEnd type="none" w="med" len="lg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6213" y="4768582"/>
            <a:ext cx="1680926" cy="371196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-6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 Exabyte = 1,000  Petabytes</a:t>
            </a:r>
            <a:r>
              <a:rPr lang="en-US" sz="1200" spc="-6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1200" spc="-6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spc="-6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= </a:t>
            </a:r>
            <a:r>
              <a:rPr lang="en-US" sz="1200" spc="-6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1,000,000  Terabytes</a:t>
            </a:r>
            <a:endParaRPr lang="en-US" sz="1200" b="0" spc="-6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205554"/>
              </p:ext>
            </p:extLst>
          </p:nvPr>
        </p:nvGraphicFramePr>
        <p:xfrm>
          <a:off x="4575494" y="1167064"/>
          <a:ext cx="2727674" cy="336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 rot="16200000">
            <a:off x="2178631" y="2808192"/>
            <a:ext cx="209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Exabytes per month</a:t>
            </a:r>
          </a:p>
        </p:txBody>
      </p:sp>
    </p:spTree>
    <p:extLst>
      <p:ext uri="{BB962C8B-B14F-4D97-AF65-F5344CB8AC3E}">
        <p14:creationId xmlns:p14="http://schemas.microsoft.com/office/powerpoint/2010/main" val="33423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2" grpId="0"/>
      <p:bldP spid="4" grpId="0" animBg="1"/>
      <p:bldGraphic spid="11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Broadband Speeds (Mbps)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52117" y="4767994"/>
            <a:ext cx="4777358" cy="387798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-8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Cisco - VNI Service Adoption Forecast '11-'16</a:t>
            </a:r>
          </a:p>
          <a:p>
            <a:pPr algn="ctr">
              <a:lnSpc>
                <a:spcPct val="80000"/>
              </a:lnSpc>
            </a:pPr>
            <a:r>
              <a:rPr lang="en-US" sz="1200" b="0" spc="-8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C&amp;EE – Central &amp; Eastern Europe, ME&amp;A = Middle East &amp; Africa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794" y="3292084"/>
            <a:ext cx="816906" cy="43697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469728"/>
              </p:ext>
            </p:extLst>
          </p:nvPr>
        </p:nvGraphicFramePr>
        <p:xfrm>
          <a:off x="2899317" y="512096"/>
          <a:ext cx="4360333" cy="356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Line Callout 3 (Accent Bar) 20"/>
          <p:cNvSpPr/>
          <p:nvPr/>
        </p:nvSpPr>
        <p:spPr>
          <a:xfrm>
            <a:off x="7488723" y="1490114"/>
            <a:ext cx="964613" cy="682753"/>
          </a:xfrm>
          <a:prstGeom prst="accentCallout3">
            <a:avLst>
              <a:gd name="adj1" fmla="val 35958"/>
              <a:gd name="adj2" fmla="val -8333"/>
              <a:gd name="adj3" fmla="val 36361"/>
              <a:gd name="adj4" fmla="val -21683"/>
              <a:gd name="adj5" fmla="val -2078"/>
              <a:gd name="adj6" fmla="val -21547"/>
              <a:gd name="adj7" fmla="val -2015"/>
              <a:gd name="adj8" fmla="val -79178"/>
            </a:avLst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Western Europe Leading in bandwidth</a:t>
            </a:r>
            <a:endParaRPr lang="en-US" sz="1450" b="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2" name="Line Callout 3 (Accent Bar) 21"/>
          <p:cNvSpPr/>
          <p:nvPr/>
        </p:nvSpPr>
        <p:spPr>
          <a:xfrm>
            <a:off x="7484230" y="2419808"/>
            <a:ext cx="900100" cy="554165"/>
          </a:xfrm>
          <a:prstGeom prst="accentCallout3">
            <a:avLst>
              <a:gd name="adj1" fmla="val 85417"/>
              <a:gd name="adj2" fmla="val -8333"/>
              <a:gd name="adj3" fmla="val 85353"/>
              <a:gd name="adj4" fmla="val -18496"/>
              <a:gd name="adj5" fmla="val 113269"/>
              <a:gd name="adj6" fmla="val -17264"/>
              <a:gd name="adj7" fmla="val 114485"/>
              <a:gd name="adj8" fmla="val -86193"/>
            </a:avLst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50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Sufficient for 4K @ H.265</a:t>
            </a:r>
            <a:endParaRPr lang="en-US" sz="1450" b="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323" y="3415128"/>
            <a:ext cx="1557200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Developing</a:t>
            </a:r>
          </a:p>
        </p:txBody>
      </p:sp>
      <p:sp>
        <p:nvSpPr>
          <p:cNvPr id="13" name="Up Arrow 7"/>
          <p:cNvSpPr/>
          <p:nvPr/>
        </p:nvSpPr>
        <p:spPr>
          <a:xfrm>
            <a:off x="981596" y="776603"/>
            <a:ext cx="1018654" cy="2009257"/>
          </a:xfrm>
          <a:prstGeom prst="upArrow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100000">
                <a:schemeClr val="accent5">
                  <a:lumMod val="92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14" name="Up Arrow 7"/>
          <p:cNvSpPr/>
          <p:nvPr/>
        </p:nvSpPr>
        <p:spPr>
          <a:xfrm>
            <a:off x="981597" y="2803787"/>
            <a:ext cx="1018654" cy="868516"/>
          </a:xfrm>
          <a:prstGeom prst="upArrow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575" y="1370778"/>
            <a:ext cx="1522696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spc="-1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Developed</a:t>
            </a:r>
          </a:p>
        </p:txBody>
      </p:sp>
    </p:spTree>
    <p:extLst>
      <p:ext uri="{BB962C8B-B14F-4D97-AF65-F5344CB8AC3E}">
        <p14:creationId xmlns:p14="http://schemas.microsoft.com/office/powerpoint/2010/main" val="30955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" grpId="0"/>
      <p:bldP spid="13" grpId="0" animBg="1"/>
      <p:bldP spid="14" grpId="0" animBg="1"/>
      <p:bldP spid="12" grpId="0"/>
    </p:bldLst>
  </p:timing>
</p:sld>
</file>

<file path=ppt/theme/theme1.xml><?xml version="1.0" encoding="utf-8"?>
<a:theme xmlns:a="http://schemas.openxmlformats.org/drawingml/2006/main" name="Gabriel Dusil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ED9E5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0000"/>
          </a:schemeClr>
        </a:solidFill>
        <a:ln>
          <a:solidFill>
            <a:schemeClr val="accent1"/>
          </a:solidFill>
        </a:ln>
      </a:spPr>
      <a:bodyPr vert="horz" wrap="square" lIns="0" tIns="0" rIns="0" bIns="0" rtlCol="0" anchor="ctr">
        <a:noAutofit/>
      </a:bodyPr>
      <a:lstStyle>
        <a:defPPr algn="r">
          <a:lnSpc>
            <a:spcPct val="80000"/>
          </a:lnSpc>
          <a:defRPr sz="2400" b="0" i="0" dirty="0" smtClean="0">
            <a:solidFill>
              <a:schemeClr val="accent5">
                <a:lumMod val="50000"/>
              </a:schemeClr>
            </a:solidFill>
            <a:effectLst/>
            <a:ea typeface="Segoe UI" pitchFamily="34" charset="0"/>
          </a:defRPr>
        </a:defPPr>
      </a:lstStyle>
    </a:spDef>
    <a:lnDef>
      <a:spPr>
        <a:ln w="38100">
          <a:solidFill>
            <a:schemeClr val="accent1">
              <a:lumMod val="60000"/>
              <a:lumOff val="40000"/>
              <a:alpha val="40000"/>
            </a:schemeClr>
          </a:solidFill>
          <a:tailEnd type="none" w="sm" len="med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Gabriel Dusil</Template>
  <TotalTime>12416</TotalTime>
  <Words>908</Words>
  <Application>Microsoft Office PowerPoint</Application>
  <PresentationFormat>On-screen Show (16:9)</PresentationFormat>
  <Paragraphs>218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Gabriel Dusil</vt:lpstr>
      <vt:lpstr> Origins of Over the Top Video Services</vt:lpstr>
      <vt:lpstr>Download the Original Video &amp; Presentation - Origins of Over the Top Video Services</vt:lpstr>
      <vt:lpstr>Evolution of Entertainment Consumption </vt:lpstr>
      <vt:lpstr>      Industry       Wars</vt:lpstr>
      <vt:lpstr>Challenge – Music disc Revenue Decline</vt:lpstr>
      <vt:lpstr>PowerPoint Presentation</vt:lpstr>
      <vt:lpstr>A Turning Point for Digital Video - 2006</vt:lpstr>
      <vt:lpstr>OTT Market Opportunity</vt:lpstr>
      <vt:lpstr>           Broadband Speeds (Mbps)</vt:lpstr>
      <vt:lpstr>Cost of Connectivity</vt:lpstr>
      <vt:lpstr>                               OTT Evolution</vt:lpstr>
      <vt:lpstr>PowerPoint Presentation</vt:lpstr>
      <vt:lpstr>Pay TV - Trending Down</vt:lpstr>
      <vt:lpstr>OTT Evolution - Vertical Tiers</vt:lpstr>
      <vt:lpstr>Online Video – Market Opportunities</vt:lpstr>
      <vt:lpstr>Market Sizing    Cloud Infrastructure</vt:lpstr>
      <vt:lpstr>Market - Broadcast &amp; OTT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 Dusil - Master</dc:title>
  <dc:creator>Gabriel Dusil</dc:creator>
  <cp:lastModifiedBy>Gabriel Dusil</cp:lastModifiedBy>
  <cp:revision>1290</cp:revision>
  <dcterms:created xsi:type="dcterms:W3CDTF">2013-04-29T14:53:51Z</dcterms:created>
  <dcterms:modified xsi:type="dcterms:W3CDTF">2014-06-17T06:55:54Z</dcterms:modified>
</cp:coreProperties>
</file>