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drawings/drawing3.xml" ContentType="application/vnd.openxmlformats-officedocument.drawingml.chartshape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1553" r:id="rId2"/>
    <p:sldId id="1562" r:id="rId3"/>
    <p:sldId id="1552" r:id="rId4"/>
    <p:sldId id="1554" r:id="rId5"/>
    <p:sldId id="1555" r:id="rId6"/>
    <p:sldId id="1556" r:id="rId7"/>
    <p:sldId id="1557" r:id="rId8"/>
    <p:sldId id="1560" r:id="rId9"/>
    <p:sldId id="1561" r:id="rId10"/>
    <p:sldId id="1558" r:id="rId11"/>
    <p:sldId id="1559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BAD0"/>
    <a:srgbClr val="F0F8F8"/>
    <a:srgbClr val="ECF6F6"/>
    <a:srgbClr val="E6F0F0"/>
    <a:srgbClr val="F6FAFA"/>
    <a:srgbClr val="F0F8FA"/>
    <a:srgbClr val="85A5AD"/>
    <a:srgbClr val="648C96"/>
    <a:srgbClr val="1E5260"/>
    <a:srgbClr val="94B5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11" autoAdjust="0"/>
    <p:restoredTop sz="91114" autoAdjust="0"/>
  </p:normalViewPr>
  <p:slideViewPr>
    <p:cSldViewPr snapToGrid="0">
      <p:cViewPr varScale="1">
        <p:scale>
          <a:sx n="186" d="100"/>
          <a:sy n="186" d="100"/>
        </p:scale>
        <p:origin x="-52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652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A!%20Dusil,%20Gabriel\Employment\Visual%20Unity\Management%20-%20Visual%20Unity%20(Master,%20v0.7)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D:\A!%20Dusil,%20Gabriel\Employment\Visual%20Unity\Management%20-%20Visual%20Unity%20(Master,%20v0.7)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D:\A!%20Dusil,%20Gabriel\Employment\Visual%20Unity\Management%20-%20Visual%20Unity%20(Master,%20v0.7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>
        <c:manualLayout>
          <c:layoutTarget val="inner"/>
          <c:xMode val="edge"/>
          <c:yMode val="edge"/>
          <c:x val="8.0113079816183666E-2"/>
          <c:y val="2.5668296866238682E-2"/>
          <c:w val="0.90235772096820022"/>
          <c:h val="0.8601600614098478"/>
        </c:manualLayout>
      </c:layout>
      <c:lineChart>
        <c:grouping val="standard"/>
        <c:varyColors val="0"/>
        <c:ser>
          <c:idx val="1"/>
          <c:order val="0"/>
          <c:tx>
            <c:strRef>
              <c:f>'Time Spend watching video'!$A$3</c:f>
              <c:strCache>
                <c:ptCount val="1"/>
                <c:pt idx="0">
                  <c:v>Live Broadcast</c:v>
                </c:pt>
              </c:strCache>
            </c:strRef>
          </c:tx>
          <c:spPr>
            <a:ln w="50800"/>
            <a:effectLst>
              <a:innerShdw blurRad="38100" dist="12700" dir="13500000">
                <a:prstClr val="black">
                  <a:alpha val="80000"/>
                </a:prstClr>
              </a:innerShdw>
            </a:effectLst>
          </c:spPr>
          <c:marker>
            <c:symbol val="square"/>
            <c:size val="16"/>
            <c:spPr>
              <a:ln w="0">
                <a:noFill/>
              </a:ln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marker>
          <c:cat>
            <c:numRef>
              <c:f>'Time Spend watching video'!$B$1:$N$1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'Time Spend watching video'!$B$3:$N$3</c:f>
              <c:numCache>
                <c:formatCode>[h]:mm</c:formatCode>
                <c:ptCount val="13"/>
                <c:pt idx="0">
                  <c:v>1.3333333333333333</c:v>
                </c:pt>
                <c:pt idx="1">
                  <c:v>1.3236111111111113</c:v>
                </c:pt>
                <c:pt idx="2">
                  <c:v>1.3083333333333333</c:v>
                </c:pt>
                <c:pt idx="3">
                  <c:v>1.2819444444444446</c:v>
                </c:pt>
                <c:pt idx="4">
                  <c:v>1.25</c:v>
                </c:pt>
                <c:pt idx="5">
                  <c:v>1.1916666666666667</c:v>
                </c:pt>
                <c:pt idx="6">
                  <c:v>1.1166666666666667</c:v>
                </c:pt>
                <c:pt idx="7">
                  <c:v>1.0083333333333333</c:v>
                </c:pt>
                <c:pt idx="8">
                  <c:v>0.875</c:v>
                </c:pt>
                <c:pt idx="9">
                  <c:v>0.72916666666666674</c:v>
                </c:pt>
                <c:pt idx="10">
                  <c:v>0.54166666666666663</c:v>
                </c:pt>
                <c:pt idx="11">
                  <c:v>0.4</c:v>
                </c:pt>
                <c:pt idx="12" formatCode="h:mm">
                  <c:v>0.3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'Time Spend watching video'!$A$2</c:f>
              <c:strCache>
                <c:ptCount val="1"/>
                <c:pt idx="0">
                  <c:v>Internet Video</c:v>
                </c:pt>
              </c:strCache>
            </c:strRef>
          </c:tx>
          <c:spPr>
            <a:ln w="50800">
              <a:solidFill>
                <a:schemeClr val="accent5">
                  <a:lumMod val="75000"/>
                </a:schemeClr>
              </a:solidFill>
            </a:ln>
            <a:effectLst>
              <a:innerShdw blurRad="38100" dist="12700" dir="13500000">
                <a:prstClr val="black">
                  <a:alpha val="80000"/>
                </a:prstClr>
              </a:innerShdw>
            </a:effectLst>
          </c:spPr>
          <c:marker>
            <c:symbol val="square"/>
            <c:size val="16"/>
            <c:spPr>
              <a:gradFill>
                <a:gsLst>
                  <a:gs pos="0">
                    <a:schemeClr val="accent5">
                      <a:lumMod val="75000"/>
                    </a:schemeClr>
                  </a:gs>
                  <a:gs pos="98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</c:marker>
          <c:cat>
            <c:numRef>
              <c:f>'Time Spend watching video'!$B$1:$N$1</c:f>
              <c:numCache>
                <c:formatCode>General</c:formatCode>
                <c:ptCount val="13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</c:numCache>
            </c:numRef>
          </c:cat>
          <c:val>
            <c:numRef>
              <c:f>'Time Spend watching video'!$B$2:$N$2</c:f>
              <c:numCache>
                <c:formatCode>h:mm</c:formatCode>
                <c:ptCount val="13"/>
                <c:pt idx="0">
                  <c:v>1.0416666666666666E-2</c:v>
                </c:pt>
                <c:pt idx="1">
                  <c:v>2.0833333333333332E-2</c:v>
                </c:pt>
                <c:pt idx="2">
                  <c:v>4.1666666666666664E-2</c:v>
                </c:pt>
                <c:pt idx="3">
                  <c:v>6.25E-2</c:v>
                </c:pt>
                <c:pt idx="4">
                  <c:v>8.3333333333333329E-2</c:v>
                </c:pt>
                <c:pt idx="5">
                  <c:v>0.125</c:v>
                </c:pt>
                <c:pt idx="6">
                  <c:v>0.19999999999999998</c:v>
                </c:pt>
                <c:pt idx="7">
                  <c:v>0.3</c:v>
                </c:pt>
                <c:pt idx="8">
                  <c:v>0.45</c:v>
                </c:pt>
                <c:pt idx="9">
                  <c:v>0.625</c:v>
                </c:pt>
                <c:pt idx="10">
                  <c:v>0.77083333333333337</c:v>
                </c:pt>
                <c:pt idx="11">
                  <c:v>0.9375</c:v>
                </c:pt>
                <c:pt idx="12" formatCode="[h]:mm">
                  <c:v>1.0666666666666667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8194816"/>
        <c:axId val="128201088"/>
      </c:lineChart>
      <c:catAx>
        <c:axId val="1281948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>
            <a:solidFill>
              <a:schemeClr val="bg1">
                <a:lumMod val="75000"/>
              </a:schemeClr>
            </a:solidFill>
          </a:ln>
        </c:spPr>
        <c:txPr>
          <a:bodyPr rot="0" vert="horz"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28201088"/>
        <c:crosses val="autoZero"/>
        <c:auto val="1"/>
        <c:lblAlgn val="ctr"/>
        <c:lblOffset val="100"/>
        <c:tickLblSkip val="2"/>
        <c:noMultiLvlLbl val="0"/>
      </c:catAx>
      <c:valAx>
        <c:axId val="128201088"/>
        <c:scaling>
          <c:orientation val="minMax"/>
          <c:max val="1.5"/>
        </c:scaling>
        <c:delete val="0"/>
        <c:axPos val="l"/>
        <c:majorGridlines>
          <c:spPr>
            <a:ln>
              <a:gradFill flip="none" rotWithShape="1">
                <a:gsLst>
                  <a:gs pos="0">
                    <a:schemeClr val="bg1">
                      <a:lumMod val="95000"/>
                    </a:schemeClr>
                  </a:gs>
                  <a:gs pos="59000">
                    <a:schemeClr val="bg1">
                      <a:lumMod val="95000"/>
                      <a:alpha val="20000"/>
                    </a:schemeClr>
                  </a:gs>
                  <a:gs pos="100000">
                    <a:schemeClr val="bg1">
                      <a:lumMod val="95000"/>
                      <a:alpha val="0"/>
                    </a:schemeClr>
                  </a:gs>
                </a:gsLst>
                <a:lin ang="18900000" scaled="1"/>
                <a:tileRect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40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defRPr>
                </a:pPr>
                <a:r>
                  <a:rPr lang="en-US" sz="1400" dirty="0">
                    <a:solidFill>
                      <a:schemeClr val="bg1">
                        <a:lumMod val="50000"/>
                      </a:schemeClr>
                    </a:solidFill>
                    <a:latin typeface="Calibri" panose="020F0502020204030204" pitchFamily="34" charset="0"/>
                  </a:rPr>
                  <a:t>Time per week (hours)</a:t>
                </a:r>
              </a:p>
            </c:rich>
          </c:tx>
          <c:layout>
            <c:manualLayout>
              <c:xMode val="edge"/>
              <c:yMode val="edge"/>
              <c:x val="9.0278988289530834E-2"/>
              <c:y val="0.22508568292968154"/>
            </c:manualLayout>
          </c:layout>
          <c:overlay val="0"/>
        </c:title>
        <c:numFmt formatCode="[h]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bg1">
                    <a:lumMod val="50000"/>
                  </a:schemeClr>
                </a:solidFill>
              </a:defRPr>
            </a:pPr>
            <a:endParaRPr lang="en-US"/>
          </a:p>
        </c:txPr>
        <c:crossAx val="128194816"/>
        <c:crosses val="autoZero"/>
        <c:crossBetween val="between"/>
        <c:majorUnit val="0.5"/>
      </c:valAx>
      <c:spPr>
        <a:noFill/>
        <a:ln>
          <a:noFill/>
        </a:ln>
      </c:spPr>
    </c:plotArea>
    <c:legend>
      <c:legendPos val="r"/>
      <c:legendEntry>
        <c:idx val="0"/>
        <c:txPr>
          <a:bodyPr/>
          <a:lstStyle/>
          <a:p>
            <a:pPr>
              <a:defRPr sz="1400">
                <a:solidFill>
                  <a:schemeClr val="accent2">
                    <a:lumMod val="75000"/>
                  </a:schemeClr>
                </a:solidFill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 sz="1400">
                <a:solidFill>
                  <a:schemeClr val="accent5">
                    <a:lumMod val="75000"/>
                  </a:schemeClr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19628989633786736"/>
          <c:y val="0.62160164762869741"/>
          <c:w val="0.28868502633248566"/>
          <c:h val="0.1353859255105743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749228136449407E-2"/>
          <c:y val="6.618454883330542E-2"/>
          <c:w val="0.85827558245973345"/>
          <c:h val="0.856014329390692"/>
        </c:manualLayout>
      </c:layout>
      <c:doughnutChart>
        <c:varyColors val="1"/>
        <c:ser>
          <c:idx val="0"/>
          <c:order val="0"/>
          <c:spPr>
            <a:effectLst>
              <a:innerShdw blurRad="38100" dist="12700" dir="13500000">
                <a:prstClr val="black">
                  <a:alpha val="80000"/>
                </a:prstClr>
              </a:innerShdw>
            </a:effectLst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dPt>
            <c:idx val="2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dPt>
            <c:idx val="3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dLbls>
            <c:dLbl>
              <c:idx val="0"/>
              <c:layout>
                <c:manualLayout>
                  <c:x val="0"/>
                  <c:y val="-5.089711168910283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 Unicode MS" panose="020B0604020202020204" pitchFamily="34" charset="-128"/>
                        <a:cs typeface="Arial Unicode MS" panose="020B0604020202020204" pitchFamily="34" charset="-128"/>
                      </a:rPr>
                      <a:t>OTT
48%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7479113890979611E-3"/>
                  <c:y val="6.7326458883549848E-3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Arial Unicode MS" panose="020B0604020202020204" pitchFamily="34" charset="-128"/>
                        <a:cs typeface="Arial Unicode MS" panose="020B0604020202020204" pitchFamily="34" charset="-128"/>
                      </a:rPr>
                      <a:t>VoD</a:t>
                    </a:r>
                    <a:r>
                      <a:rPr lang="en-US" dirty="0">
                        <a:latin typeface="Arial Unicode MS" panose="020B0604020202020204" pitchFamily="34" charset="-128"/>
                        <a:cs typeface="Arial Unicode MS" panose="020B0604020202020204" pitchFamily="34" charset="-128"/>
                      </a:rPr>
                      <a:t>
29%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1.2133972995620497E-2"/>
                  <c:y val="2.531029203720700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 Unicode MS" panose="020B0604020202020204" pitchFamily="34" charset="-128"/>
                        <a:cs typeface="Arial Unicode MS" panose="020B0604020202020204" pitchFamily="34" charset="-128"/>
                      </a:rPr>
                      <a:t>Cloud
11%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layout>
                <c:manualLayout>
                  <c:x val="-7.8648271537802114E-2"/>
                  <c:y val="-8.527319261295202E-2"/>
                </c:manualLayout>
              </c:layout>
              <c:tx>
                <c:rich>
                  <a:bodyPr rot="0"/>
                  <a:lstStyle/>
                  <a:p>
                    <a:pPr>
                      <a:lnSpc>
                        <a:spcPct val="70000"/>
                      </a:lnSpc>
                      <a:defRPr sz="1200">
                        <a:solidFill>
                          <a:schemeClr val="accent4">
                            <a:lumMod val="75000"/>
                          </a:schemeClr>
                        </a:solidFill>
                      </a:defRPr>
                    </a:pPr>
                    <a:r>
                      <a:rPr lang="en-US" dirty="0" err="1">
                        <a:latin typeface="Arial Unicode MS" panose="020B0604020202020204" pitchFamily="34" charset="-128"/>
                        <a:cs typeface="Arial Unicode MS" panose="020B0604020202020204" pitchFamily="34" charset="-128"/>
                      </a:rPr>
                      <a:t>vConf</a:t>
                    </a:r>
                    <a:r>
                      <a:rPr lang="en-US" dirty="0">
                        <a:latin typeface="Arial Unicode MS" panose="020B0604020202020204" pitchFamily="34" charset="-128"/>
                        <a:cs typeface="Arial Unicode MS" panose="020B0604020202020204" pitchFamily="34" charset="-128"/>
                      </a:rPr>
                      <a:t>.
2%</a:t>
                    </a:r>
                  </a:p>
                </c:rich>
              </c:tx>
              <c:numFmt formatCode="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4"/>
              <c:layout>
                <c:manualLayout>
                  <c:x val="1.4746550913337915E-2"/>
                  <c:y val="4.9025663197554119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Arial Unicode MS" panose="020B0604020202020204" pitchFamily="34" charset="-128"/>
                        <a:cs typeface="Arial Unicode MS" panose="020B0604020202020204" pitchFamily="34" charset="-128"/>
                      </a:rPr>
                      <a:t>linear TV
10%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txPr>
              <a:bodyPr rot="0"/>
              <a:lstStyle/>
              <a:p>
                <a:pPr>
                  <a:lnSpc>
                    <a:spcPct val="70000"/>
                  </a:lnSpc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'Time Spend watching video'!$A$25:$A$29</c:f>
              <c:strCache>
                <c:ptCount val="5"/>
                <c:pt idx="0">
                  <c:v>OTT</c:v>
                </c:pt>
                <c:pt idx="1">
                  <c:v>VoD</c:v>
                </c:pt>
                <c:pt idx="2">
                  <c:v>Cloud</c:v>
                </c:pt>
                <c:pt idx="3">
                  <c:v>vConf.</c:v>
                </c:pt>
                <c:pt idx="4">
                  <c:v>linear TV</c:v>
                </c:pt>
              </c:strCache>
            </c:strRef>
          </c:cat>
          <c:val>
            <c:numRef>
              <c:f>'Time Spend watching video'!$C$25:$C$29</c:f>
              <c:numCache>
                <c:formatCode>[$-F400][h]:mm</c:formatCode>
                <c:ptCount val="5"/>
                <c:pt idx="0">
                  <c:v>0.14000000000000001</c:v>
                </c:pt>
                <c:pt idx="1">
                  <c:v>8.4583333333333358E-2</c:v>
                </c:pt>
                <c:pt idx="2">
                  <c:v>3.2083333333333325E-2</c:v>
                </c:pt>
                <c:pt idx="3">
                  <c:v>5.8333333333333388E-3</c:v>
                </c:pt>
                <c:pt idx="4">
                  <c:v>2.9166666666666705E-2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1"/>
      </c:doughnutChart>
      <c:spPr>
        <a:noFill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010251085046504"/>
          <c:y val="0.11354228118684002"/>
          <c:w val="0.67095658614216502"/>
          <c:h val="0.77291512349460245"/>
        </c:manualLayout>
      </c:layout>
      <c:doughnutChart>
        <c:varyColors val="1"/>
        <c:ser>
          <c:idx val="0"/>
          <c:order val="0"/>
          <c:spPr>
            <a:effectLst>
              <a:innerShdw blurRad="38100" dist="12700" dir="13500000">
                <a:prstClr val="black">
                  <a:alpha val="80000"/>
                </a:prstClr>
              </a:innerShdw>
            </a:effectLst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dPt>
            <c:idx val="3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dPt>
            <c:idx val="4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effectLst>
                <a:innerShdw blurRad="38100" dist="12700" dir="13500000">
                  <a:prstClr val="black">
                    <a:alpha val="80000"/>
                  </a:prstClr>
                </a:innerShdw>
              </a:effectLst>
            </c:spPr>
          </c:dPt>
          <c:dLbls>
            <c:dLbl>
              <c:idx val="0"/>
              <c:layout/>
              <c:tx>
                <c:rich>
                  <a:bodyPr rot="0"/>
                  <a:lstStyle/>
                  <a:p>
                    <a:pPr>
                      <a:lnSpc>
                        <a:spcPct val="80000"/>
                      </a:lnSpc>
                      <a:defRPr sz="1200"/>
                    </a:pPr>
                    <a:r>
                      <a:rPr lang="en-US" dirty="0">
                        <a:latin typeface="Calibri" panose="020F0502020204030204" pitchFamily="34" charset="0"/>
                      </a:rPr>
                      <a:t>OTT
11%</a:t>
                    </a:r>
                  </a:p>
                </c:rich>
              </c:tx>
              <c:numFmt formatCode="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5.2145587697915996E-3"/>
                  <c:y val="2.1002262411135821E-2"/>
                </c:manualLayout>
              </c:layout>
              <c:tx>
                <c:rich>
                  <a:bodyPr/>
                  <a:lstStyle/>
                  <a:p>
                    <a:r>
                      <a:rPr lang="en-US" dirty="0" err="1">
                        <a:latin typeface="Arial Unicode MS" panose="020B0604020202020204" pitchFamily="34" charset="-128"/>
                        <a:cs typeface="Arial Unicode MS" panose="020B0604020202020204" pitchFamily="34" charset="-128"/>
                      </a:rPr>
                      <a:t>VoD</a:t>
                    </a:r>
                    <a:r>
                      <a:rPr lang="en-US" dirty="0">
                        <a:latin typeface="Arial Unicode MS" panose="020B0604020202020204" pitchFamily="34" charset="-128"/>
                        <a:cs typeface="Arial Unicode MS" panose="020B0604020202020204" pitchFamily="34" charset="-128"/>
                      </a:rPr>
                      <a:t>
22%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layout>
                <c:manualLayout>
                  <c:x val="-1.4093736665743699E-2"/>
                  <c:y val="0"/>
                </c:manualLayout>
              </c:layout>
              <c:tx>
                <c:rich>
                  <a:bodyPr rot="0"/>
                  <a:lstStyle/>
                  <a:p>
                    <a:pPr>
                      <a:lnSpc>
                        <a:spcPct val="60000"/>
                      </a:lnSpc>
                      <a:defRPr sz="1200"/>
                    </a:pPr>
                    <a:r>
                      <a:rPr lang="en-US" sz="1200" dirty="0">
                        <a:latin typeface="Arial Unicode MS" panose="020B0604020202020204" pitchFamily="34" charset="-128"/>
                        <a:cs typeface="Arial Unicode MS" panose="020B0604020202020204" pitchFamily="34" charset="-128"/>
                      </a:rPr>
                      <a:t>linear TV
</a:t>
                    </a:r>
                    <a:r>
                      <a:rPr lang="en-US" sz="1200" dirty="0" smtClean="0">
                        <a:latin typeface="Arial Unicode MS" panose="020B0604020202020204" pitchFamily="34" charset="-128"/>
                        <a:cs typeface="Arial Unicode MS" panose="020B0604020202020204" pitchFamily="34" charset="-128"/>
                      </a:rPr>
                      <a:t>  </a:t>
                    </a:r>
                    <a:r>
                      <a:rPr lang="en-US" sz="1200" dirty="0">
                        <a:latin typeface="Arial Unicode MS" panose="020B0604020202020204" pitchFamily="34" charset="-128"/>
                        <a:cs typeface="Arial Unicode MS" panose="020B0604020202020204" pitchFamily="34" charset="-128"/>
                      </a:rPr>
                      <a:t>66%</a:t>
                    </a:r>
                    <a:endParaRPr lang="en-US" dirty="0">
                      <a:latin typeface="Arial Unicode MS" panose="020B0604020202020204" pitchFamily="34" charset="-128"/>
                      <a:cs typeface="Arial Unicode MS" panose="020B0604020202020204" pitchFamily="34" charset="-128"/>
                    </a:endParaRPr>
                  </a:p>
                </c:rich>
              </c:tx>
              <c:numFmt formatCode="0%" sourceLinked="0"/>
              <c:spPr/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%" sourceLinked="0"/>
            <c:txPr>
              <a:bodyPr rot="0"/>
              <a:lstStyle/>
              <a:p>
                <a:pPr>
                  <a:lnSpc>
                    <a:spcPct val="70000"/>
                  </a:lnSpc>
                  <a:defRPr sz="1200"/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'Time Spend watching video'!$A$25:$A$29</c:f>
              <c:strCache>
                <c:ptCount val="5"/>
                <c:pt idx="0">
                  <c:v>OTT</c:v>
                </c:pt>
                <c:pt idx="1">
                  <c:v>VoD</c:v>
                </c:pt>
                <c:pt idx="2">
                  <c:v>Cloud</c:v>
                </c:pt>
                <c:pt idx="3">
                  <c:v>vConf.</c:v>
                </c:pt>
                <c:pt idx="4">
                  <c:v>linear TV</c:v>
                </c:pt>
              </c:strCache>
            </c:strRef>
          </c:cat>
          <c:val>
            <c:numRef>
              <c:f>'Time Spend watching video'!$B$25:$B$29</c:f>
              <c:numCache>
                <c:formatCode>[$-F400][h]:mm</c:formatCode>
                <c:ptCount val="5"/>
                <c:pt idx="0">
                  <c:v>2.2200000000000018E-2</c:v>
                </c:pt>
                <c:pt idx="1">
                  <c:v>4.420000000000001E-2</c:v>
                </c:pt>
                <c:pt idx="2">
                  <c:v>1.0000000000000009E-3</c:v>
                </c:pt>
                <c:pt idx="3">
                  <c:v>4.0000000000000034E-4</c:v>
                </c:pt>
                <c:pt idx="4">
                  <c:v>0.13220000000000001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2"/>
      </c:doughnutChart>
      <c:spPr>
        <a:noFill/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100" b="1">
          <a:solidFill>
            <a:schemeClr val="bg1"/>
          </a:solidFill>
          <a:latin typeface="Arial" pitchFamily="34" charset="0"/>
          <a:cs typeface="Arial" pitchFamily="34" charset="0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0.53772</cdr:x>
      <cdr:y>0.04592</cdr:y>
    </cdr:from>
    <cdr:to>
      <cdr:x>0.94802</cdr:x>
      <cdr:y>0.21408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27399" y="145705"/>
          <a:ext cx="2386282" cy="53356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 rtl="0">
            <a:lnSpc>
              <a:spcPct val="74000"/>
            </a:lnSpc>
          </a:pPr>
          <a:r>
            <a:rPr lang="en-US" sz="1800" b="1" i="0" baseline="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Weekly </a:t>
          </a:r>
          <a:r>
            <a:rPr lang="en-US" sz="1800" b="1" i="0" baseline="0" dirty="0" smtClean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Viewing Times</a:t>
          </a:r>
          <a:br>
            <a:rPr lang="en-US" sz="1800" b="1" i="0" baseline="0" dirty="0" smtClean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</a:br>
          <a:r>
            <a:rPr lang="en-US" sz="1800" b="1" i="0" baseline="0" dirty="0" smtClean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for </a:t>
          </a:r>
          <a:r>
            <a:rPr lang="en-US" sz="1800" b="1" i="0" baseline="0" dirty="0">
              <a:solidFill>
                <a:schemeClr val="accent5">
                  <a:lumMod val="75000"/>
                </a:schemeClr>
              </a:solidFill>
              <a:effectLst/>
              <a:latin typeface="Calibri" panose="020F0502020204030204" pitchFamily="34" charset="0"/>
              <a:ea typeface="+mn-ea"/>
              <a:cs typeface="+mn-cs"/>
            </a:rPr>
            <a:t>Video</a:t>
          </a:r>
          <a:endParaRPr lang="en-US" sz="1800" dirty="0">
            <a:solidFill>
              <a:schemeClr val="accent5">
                <a:lumMod val="75000"/>
              </a:schemeClr>
            </a:solidFill>
            <a:effectLst/>
            <a:latin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0.04731</cdr:x>
      <cdr:y>0.04176</cdr:y>
    </cdr:from>
    <cdr:to>
      <cdr:x>0.95392</cdr:x>
      <cdr:y>0.97478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44449" y="216374"/>
          <a:ext cx="4684736" cy="483393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prstTxWarp prst="textArchUp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2000" b="1" i="0" baseline="0" dirty="0">
              <a:solidFill>
                <a:schemeClr val="bg1">
                  <a:lumMod val="50000"/>
                </a:schemeClr>
              </a:solidFill>
              <a:effectLst/>
              <a:latin typeface="Arial Unicode MS" panose="020B0604020202020204" pitchFamily="34" charset="-128"/>
              <a:ea typeface="+mn-ea"/>
              <a:cs typeface="+mn-cs"/>
            </a:rPr>
            <a:t>2020</a:t>
          </a:r>
          <a:endParaRPr lang="en-US" sz="1600" dirty="0">
            <a:solidFill>
              <a:schemeClr val="bg1">
                <a:lumMod val="50000"/>
              </a:schemeClr>
            </a:solidFill>
            <a:effectLst/>
            <a:latin typeface="Arial Unicode MS" panose="020B0604020202020204" pitchFamily="34" charset="-128"/>
          </a:endParaRPr>
        </a:p>
      </cdr:txBody>
    </cdr:sp>
  </cdr:relSizeAnchor>
  <cdr:relSizeAnchor xmlns:cdr="http://schemas.openxmlformats.org/drawingml/2006/chartDrawing">
    <cdr:from>
      <cdr:x>0.03917</cdr:x>
      <cdr:y>0.04866</cdr:y>
    </cdr:from>
    <cdr:to>
      <cdr:x>0.97127</cdr:x>
      <cdr:y>0.96099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02403" y="252092"/>
          <a:ext cx="4816452" cy="47267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prstTxWarp prst="textArchDown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600" b="1" i="0" baseline="0" dirty="0">
              <a:solidFill>
                <a:schemeClr val="bg1">
                  <a:lumMod val="50000"/>
                </a:schemeClr>
              </a:solidFill>
              <a:effectLst/>
              <a:latin typeface="Arial Unicode MS" panose="020B0604020202020204" pitchFamily="34" charset="-128"/>
              <a:ea typeface="+mn-ea"/>
              <a:cs typeface="+mn-cs"/>
            </a:rPr>
            <a:t> 7.0 hours per day</a:t>
          </a:r>
          <a:endParaRPr lang="en-US" sz="1600" dirty="0">
            <a:solidFill>
              <a:schemeClr val="bg1">
                <a:lumMod val="50000"/>
              </a:schemeClr>
            </a:solidFill>
            <a:effectLst/>
            <a:latin typeface="Arial Unicode MS" panose="020B0604020202020204" pitchFamily="34" charset="-128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0.07689</cdr:x>
      <cdr:y>0.07213</cdr:y>
    </cdr:from>
    <cdr:to>
      <cdr:x>0.91565</cdr:x>
      <cdr:y>0.90701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1957" y="229615"/>
          <a:ext cx="3075846" cy="26577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prstTxWarp prst="textArchUp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2800" b="1" i="0" baseline="0" dirty="0">
              <a:solidFill>
                <a:schemeClr val="bg1">
                  <a:lumMod val="50000"/>
                </a:schemeClr>
              </a:solidFill>
              <a:effectLst/>
              <a:latin typeface="Arial Unicode MS" panose="020B0604020202020204" pitchFamily="34" charset="-128"/>
              <a:ea typeface="+mn-ea"/>
              <a:cs typeface="+mn-cs"/>
            </a:rPr>
            <a:t> </a:t>
          </a:r>
          <a:r>
            <a:rPr lang="en-US" sz="2000" b="1" i="0" baseline="0" dirty="0">
              <a:solidFill>
                <a:schemeClr val="bg1">
                  <a:lumMod val="50000"/>
                </a:schemeClr>
              </a:solidFill>
              <a:effectLst/>
              <a:latin typeface="Arial Unicode MS" panose="020B0604020202020204" pitchFamily="34" charset="-128"/>
              <a:ea typeface="+mn-ea"/>
              <a:cs typeface="+mn-cs"/>
            </a:rPr>
            <a:t>2012</a:t>
          </a:r>
          <a:endParaRPr lang="en-US" sz="2400" b="1" i="0" baseline="0" dirty="0">
            <a:solidFill>
              <a:schemeClr val="bg1">
                <a:lumMod val="50000"/>
              </a:schemeClr>
            </a:solidFill>
            <a:effectLst/>
            <a:latin typeface="Arial Unicode MS" panose="020B0604020202020204" pitchFamily="34" charset="-128"/>
            <a:ea typeface="+mn-ea"/>
            <a:cs typeface="+mn-cs"/>
          </a:endParaRPr>
        </a:p>
      </cdr:txBody>
    </cdr:sp>
  </cdr:relSizeAnchor>
  <cdr:relSizeAnchor xmlns:cdr="http://schemas.openxmlformats.org/drawingml/2006/chartDrawing">
    <cdr:from>
      <cdr:x>0.10293</cdr:x>
      <cdr:y>0.06255</cdr:y>
    </cdr:from>
    <cdr:to>
      <cdr:x>0.88961</cdr:x>
      <cdr:y>0.93973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77449" y="199131"/>
          <a:ext cx="2884862" cy="27923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>
          <a:prstTxWarp prst="textArchDown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/>
          <a:r>
            <a:rPr lang="en-US" sz="1600" b="1" i="0" baseline="0" dirty="0" smtClean="0">
              <a:solidFill>
                <a:schemeClr val="bg1">
                  <a:lumMod val="50000"/>
                </a:schemeClr>
              </a:solidFill>
              <a:effectLst/>
              <a:latin typeface="Arial Unicode MS" panose="020B0604020202020204" pitchFamily="34" charset="-128"/>
              <a:ea typeface="+mn-ea"/>
              <a:cs typeface="+mn-cs"/>
            </a:rPr>
            <a:t> 4.8 </a:t>
          </a:r>
          <a:r>
            <a:rPr lang="en-US" sz="1600" b="1" i="0" baseline="0" dirty="0">
              <a:solidFill>
                <a:schemeClr val="bg1">
                  <a:lumMod val="50000"/>
                </a:schemeClr>
              </a:solidFill>
              <a:effectLst/>
              <a:latin typeface="Arial Unicode MS" panose="020B0604020202020204" pitchFamily="34" charset="-128"/>
              <a:ea typeface="+mn-ea"/>
              <a:cs typeface="+mn-cs"/>
            </a:rPr>
            <a:t>hours per day</a:t>
          </a:r>
          <a:endParaRPr lang="en-US" sz="1600" dirty="0">
            <a:solidFill>
              <a:schemeClr val="bg1">
                <a:lumMod val="50000"/>
              </a:schemeClr>
            </a:solidFill>
            <a:effectLst/>
            <a:latin typeface="Arial Unicode MS" panose="020B0604020202020204" pitchFamily="34" charset="-128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10EF2B9-30CB-4775-8894-17A83AFA69E9}" type="datetimeFigureOut">
              <a:rPr lang="en-US" smtClean="0"/>
              <a:pPr/>
              <a:t>14-Jun-12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anose="020F050202020403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DD076A9B-7EFC-4D9F-9BF2-E762550033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0997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6818-CAA3-B949-8F14-731318648C7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6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01CAD30-07C1-4A6F-9701-5EEABBBFE76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1852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996818-CAA3-B949-8F14-731318648C7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386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A9B-7EFC-4D9F-9BF2-E762550033F8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803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076A9B-7EFC-4D9F-9BF2-E762550033F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23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55054" cy="51435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vert="vert270"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4800" b="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5" b="1380"/>
          <a:stretch/>
        </p:blipFill>
        <p:spPr>
          <a:xfrm>
            <a:off x="666750" y="0"/>
            <a:ext cx="3580331" cy="5143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1922" y="1785204"/>
            <a:ext cx="7864007" cy="4707632"/>
          </a:xfrm>
          <a:prstGeom prst="rect">
            <a:avLst/>
          </a:prstGeom>
        </p:spPr>
      </p:pic>
      <p:sp>
        <p:nvSpPr>
          <p:cNvPr id="4678664" name="Rectangle 8" descr="dark-metal-texture black cropped"/>
          <p:cNvSpPr>
            <a:spLocks noGrp="1" noChangeArrowheads="1"/>
          </p:cNvSpPr>
          <p:nvPr>
            <p:ph type="ctrTitle"/>
          </p:nvPr>
        </p:nvSpPr>
        <p:spPr>
          <a:xfrm>
            <a:off x="897478" y="238125"/>
            <a:ext cx="3046611" cy="2591702"/>
          </a:xfr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36000" rIns="0" bIns="36000" numCol="1" anchor="b" anchorCtr="0" compatLnSpc="1">
            <a:normAutofit/>
          </a:bodyPr>
          <a:lstStyle>
            <a:lvl1pPr algn="r">
              <a:lnSpc>
                <a:spcPct val="72000"/>
              </a:lnSpc>
              <a:defRPr lang="en-GB" b="1" spc="-160" baseline="0" noProof="0" dirty="0" smtClean="0">
                <a:solidFill>
                  <a:schemeClr val="bg1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libri" panose="020F0502020204030204" pitchFamily="34" charset="0"/>
              </a:defRPr>
            </a:lvl1pPr>
          </a:lstStyle>
          <a:p>
            <a:pPr lvl="0">
              <a:lnSpc>
                <a:spcPct val="76000"/>
              </a:lnSpc>
            </a:pPr>
            <a:r>
              <a:rPr lang="en-US" noProof="0" dirty="0" smtClean="0"/>
              <a:t>Click to edit Master title style</a:t>
            </a:r>
            <a:endParaRPr lang="en-GB" noProof="0" dirty="0" smtClean="0"/>
          </a:p>
        </p:txBody>
      </p:sp>
      <p:cxnSp>
        <p:nvCxnSpPr>
          <p:cNvPr id="3" name="Straight Connector 2"/>
          <p:cNvCxnSpPr/>
          <p:nvPr/>
        </p:nvCxnSpPr>
        <p:spPr>
          <a:xfrm>
            <a:off x="903626" y="2975356"/>
            <a:ext cx="3040463" cy="0"/>
          </a:xfrm>
          <a:prstGeom prst="line">
            <a:avLst/>
          </a:prstGeom>
          <a:ln w="3175">
            <a:solidFill>
              <a:schemeClr val="bg1"/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1379" y="4163232"/>
            <a:ext cx="126106" cy="1503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736" y="4369118"/>
            <a:ext cx="137392" cy="1459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5175" y="4590763"/>
            <a:ext cx="138517" cy="147512"/>
          </a:xfrm>
          <a:prstGeom prst="rect">
            <a:avLst/>
          </a:prstGeom>
        </p:spPr>
      </p:pic>
      <p:sp>
        <p:nvSpPr>
          <p:cNvPr id="31" name="Subtitle 5"/>
          <p:cNvSpPr txBox="1">
            <a:spLocks/>
          </p:cNvSpPr>
          <p:nvPr/>
        </p:nvSpPr>
        <p:spPr bwMode="auto">
          <a:xfrm>
            <a:off x="904875" y="3073167"/>
            <a:ext cx="3039214" cy="1720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36000" numCol="1" anchor="t" anchorCtr="0" compatLnSpc="1">
            <a:prstTxWarp prst="textNoShape">
              <a:avLst/>
            </a:prstTxWarp>
            <a:noAutofit/>
          </a:bodyPr>
          <a:lstStyle>
            <a:lvl1pPr algn="r" rtl="0" eaLnBrk="1" fontAlgn="base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defRPr lang="en-GB" sz="1600" b="0" kern="1200" cap="none" spc="-8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1pPr>
            <a:lvl2pPr marL="180975" indent="-179388" algn="l" rtl="0" eaLnBrk="1" fontAlgn="base" hangingPunct="1">
              <a:lnSpc>
                <a:spcPct val="84000"/>
              </a:lnSpc>
              <a:spcBef>
                <a:spcPct val="1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lang="en-GB" sz="2200" b="0" cap="none" spc="-51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2pPr>
            <a:lvl3pPr marL="361950" indent="-180975" algn="l" rtl="0" eaLnBrk="1" fontAlgn="base" hangingPunct="1">
              <a:lnSpc>
                <a:spcPct val="84000"/>
              </a:lnSpc>
              <a:spcBef>
                <a:spcPct val="1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itchFamily="2" charset="2"/>
              <a:buChar char="§"/>
              <a:defRPr lang="en-GB" sz="2000" b="0" cap="none" spc="-34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3pPr>
            <a:lvl4pPr marL="611496" indent="-170461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·"/>
              <a:defRPr sz="1400">
                <a:solidFill>
                  <a:schemeClr val="tx1"/>
                </a:solidFill>
                <a:latin typeface="+mn-lt"/>
              </a:defRPr>
            </a:lvl4pPr>
            <a:lvl5pPr marL="807662" indent="-194813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50000"/>
              <a:buFont typeface="Arial" pitchFamily="34" charset="0"/>
              <a:buChar char="·"/>
              <a:defRPr sz="1400">
                <a:solidFill>
                  <a:schemeClr val="tx1"/>
                </a:solidFill>
                <a:latin typeface="+mn-lt"/>
              </a:defRPr>
            </a:lvl5pPr>
            <a:lvl6pPr marL="2142942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6pPr>
            <a:lvl7pPr marL="2532568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7pPr>
            <a:lvl8pPr marL="2922194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8pPr>
            <a:lvl9pPr marL="3311820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Gabriel Dusil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Chief Marketing &amp;</a:t>
            </a:r>
            <a:b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</a:br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Corporate Strategy Officer</a:t>
            </a:r>
          </a:p>
          <a:p>
            <a:r>
              <a:rPr lang="en-US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Visual Unity</a:t>
            </a:r>
            <a:r>
              <a:rPr lang="en-US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Calibri" panose="020F0502020204030204" pitchFamily="34" charset="0"/>
              </a:rPr>
              <a:t> Global a.s.</a:t>
            </a:r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endParaRPr lang="en-US" dirty="0" smtClean="0">
              <a:solidFill>
                <a:schemeClr val="accent5">
                  <a:lumMod val="40000"/>
                  <a:lumOff val="60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www.linkedin.com/in/gabrieldusil</a:t>
            </a:r>
            <a:br>
              <a:rPr lang="en-US" dirty="0" smtClean="0">
                <a:latin typeface="Calibri" panose="020F0502020204030204" pitchFamily="34" charset="0"/>
              </a:rPr>
            </a:br>
            <a:r>
              <a:rPr lang="en-US" dirty="0" smtClean="0">
                <a:latin typeface="Calibri" panose="020F0502020204030204" pitchFamily="34" charset="0"/>
              </a:rPr>
              <a:t>www.dusil.com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gabriel@dusil.com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136" y="209997"/>
            <a:ext cx="8753137" cy="486000"/>
          </a:xfr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1358" tIns="38963" rIns="77925" bIns="38963" numCol="1" anchor="t" anchorCtr="0" compatLnSpc="1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76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6134" y="935665"/>
            <a:ext cx="8753139" cy="3659196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76000"/>
              </a:lnSpc>
              <a:defRPr lang="en-US" spc="-60" baseline="0" dirty="0" smtClean="0"/>
            </a:lvl1pPr>
            <a:lvl2pPr>
              <a:lnSpc>
                <a:spcPct val="76000"/>
              </a:lnSpc>
              <a:spcBef>
                <a:spcPts val="100"/>
              </a:spcBef>
              <a:defRPr lang="en-US" spc="-60" baseline="0" dirty="0" smtClean="0"/>
            </a:lvl2pPr>
            <a:lvl3pPr>
              <a:lnSpc>
                <a:spcPct val="76000"/>
              </a:lnSpc>
              <a:spcBef>
                <a:spcPts val="200"/>
              </a:spcBef>
              <a:defRPr lang="en-US" spc="-60" baseline="0" dirty="0" smtClean="0"/>
            </a:lvl3pPr>
          </a:lstStyle>
          <a:p>
            <a:pPr lvl="0">
              <a:lnSpc>
                <a:spcPct val="78000"/>
              </a:lnSpc>
            </a:pPr>
            <a:r>
              <a:rPr lang="en-US" dirty="0" smtClean="0"/>
              <a:t>Click to edit Master text styles</a:t>
            </a:r>
          </a:p>
          <a:p>
            <a:pPr lvl="1">
              <a:lnSpc>
                <a:spcPct val="78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78000"/>
              </a:lnSpc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922881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566" y="220630"/>
            <a:ext cx="8800707" cy="486000"/>
          </a:xfr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1358" tIns="38963" rIns="77925" bIns="38963" numCol="1" anchor="t" anchorCtr="0" compatLnSpc="1">
            <a:noAutofit/>
          </a:bodyPr>
          <a:lstStyle>
            <a:lvl1pPr>
              <a:defRPr lang="en-US" dirty="0"/>
            </a:lvl1pPr>
          </a:lstStyle>
          <a:p>
            <a:pPr lvl="0">
              <a:lnSpc>
                <a:spcPct val="76000"/>
              </a:lnSpc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9988" y="903767"/>
            <a:ext cx="4359420" cy="372538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76000"/>
              </a:lnSpc>
              <a:defRPr lang="en-US" b="1" spc="-60" baseline="0" dirty="0" smtClean="0"/>
            </a:lvl1pPr>
            <a:lvl2pPr>
              <a:lnSpc>
                <a:spcPct val="76000"/>
              </a:lnSpc>
              <a:defRPr lang="en-US" spc="-60" baseline="0" dirty="0" smtClean="0"/>
            </a:lvl2pPr>
            <a:lvl3pPr>
              <a:lnSpc>
                <a:spcPct val="76000"/>
              </a:lnSpc>
              <a:defRPr lang="en-US" spc="-40" baseline="0" dirty="0" smtClean="0"/>
            </a:lvl3pPr>
          </a:lstStyle>
          <a:p>
            <a:pPr lvl="0">
              <a:lnSpc>
                <a:spcPct val="78000"/>
              </a:lnSpc>
            </a:pPr>
            <a:r>
              <a:rPr lang="en-US" dirty="0" smtClean="0"/>
              <a:t>Click to edit Master text styles</a:t>
            </a:r>
          </a:p>
          <a:p>
            <a:pPr lvl="1">
              <a:lnSpc>
                <a:spcPct val="78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78000"/>
              </a:lnSpc>
            </a:pPr>
            <a:r>
              <a:rPr lang="en-US" dirty="0" smtClean="0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477" y="903767"/>
            <a:ext cx="4224610" cy="3725383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noAutofit/>
          </a:bodyPr>
          <a:lstStyle>
            <a:lvl1pPr>
              <a:lnSpc>
                <a:spcPct val="76000"/>
              </a:lnSpc>
              <a:defRPr lang="en-US" b="1" spc="-60" baseline="0" dirty="0" smtClean="0"/>
            </a:lvl1pPr>
            <a:lvl2pPr>
              <a:lnSpc>
                <a:spcPct val="76000"/>
              </a:lnSpc>
              <a:defRPr lang="en-US" spc="-60" baseline="0" dirty="0" smtClean="0"/>
            </a:lvl2pPr>
            <a:lvl3pPr>
              <a:lnSpc>
                <a:spcPct val="76000"/>
              </a:lnSpc>
              <a:defRPr lang="en-US" spc="-40" baseline="0" dirty="0" smtClean="0"/>
            </a:lvl3pPr>
          </a:lstStyle>
          <a:p>
            <a:pPr lvl="0">
              <a:lnSpc>
                <a:spcPct val="78000"/>
              </a:lnSpc>
            </a:pPr>
            <a:r>
              <a:rPr lang="en-US" dirty="0" smtClean="0"/>
              <a:t>Click to edit Master text styles</a:t>
            </a:r>
          </a:p>
          <a:p>
            <a:pPr lvl="1">
              <a:lnSpc>
                <a:spcPct val="78000"/>
              </a:lnSpc>
            </a:pPr>
            <a:r>
              <a:rPr lang="en-US" dirty="0" smtClean="0"/>
              <a:t>Second level</a:t>
            </a:r>
          </a:p>
          <a:p>
            <a:pPr lvl="2">
              <a:lnSpc>
                <a:spcPct val="78000"/>
              </a:lnSpc>
            </a:pPr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590641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231263"/>
            <a:ext cx="8787823" cy="486000"/>
          </a:xfr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61358" tIns="38963" rIns="77925" bIns="38963" numCol="1" anchor="t" anchorCtr="0" compatLnSpc="1">
            <a:noAutofit/>
          </a:bodyPr>
          <a:lstStyle>
            <a:lvl1pPr>
              <a:lnSpc>
                <a:spcPct val="70000"/>
              </a:lnSpc>
              <a:defRPr lang="en-US" dirty="0">
                <a:ln w="18415" cmpd="sng">
                  <a:noFill/>
                  <a:prstDash val="solid"/>
                </a:ln>
              </a:defRPr>
            </a:lvl1pPr>
          </a:lstStyle>
          <a:p>
            <a:pPr lvl="0">
              <a:lnSpc>
                <a:spcPct val="76000"/>
              </a:lnSpc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607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3356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&amp;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55054" cy="5143500"/>
          </a:xfrm>
          <a:prstGeom prst="rect">
            <a:avLst/>
          </a:prstGeom>
          <a:solidFill>
            <a:srgbClr val="DBEEF4"/>
          </a:solidFill>
          <a:ln>
            <a:noFill/>
          </a:ln>
        </p:spPr>
        <p:txBody>
          <a:bodyPr vert="vert270" wrap="square" lIns="0" tIns="0" rIns="0" bIns="0" rtlCol="0" anchor="ctr">
            <a:noAutofit/>
          </a:bodyPr>
          <a:lstStyle/>
          <a:p>
            <a:pPr lvl="0" algn="ctr">
              <a:lnSpc>
                <a:spcPct val="90000"/>
              </a:lnSpc>
            </a:pPr>
            <a:endParaRPr lang="en-US" sz="4800" b="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15" b="1380"/>
          <a:stretch/>
        </p:blipFill>
        <p:spPr>
          <a:xfrm>
            <a:off x="5032731" y="0"/>
            <a:ext cx="3149245" cy="5143500"/>
          </a:xfrm>
          <a:prstGeom prst="rect">
            <a:avLst/>
          </a:prstGeom>
        </p:spPr>
      </p:pic>
      <p:cxnSp>
        <p:nvCxnSpPr>
          <p:cNvPr id="3" name="Straight Connector 2"/>
          <p:cNvCxnSpPr/>
          <p:nvPr/>
        </p:nvCxnSpPr>
        <p:spPr>
          <a:xfrm>
            <a:off x="5147345" y="3450066"/>
            <a:ext cx="2891757" cy="0"/>
          </a:xfrm>
          <a:prstGeom prst="line">
            <a:avLst/>
          </a:prstGeom>
          <a:ln w="3175">
            <a:solidFill>
              <a:schemeClr val="bg1"/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5100" y="1076812"/>
            <a:ext cx="3017398" cy="2732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0188" y="1857376"/>
            <a:ext cx="2297038" cy="13750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1427" y="3676989"/>
            <a:ext cx="126106" cy="15030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784" y="3877639"/>
            <a:ext cx="137392" cy="14591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45224" y="4086232"/>
            <a:ext cx="138517" cy="147512"/>
          </a:xfrm>
          <a:prstGeom prst="rect">
            <a:avLst/>
          </a:prstGeom>
        </p:spPr>
      </p:pic>
      <p:sp>
        <p:nvSpPr>
          <p:cNvPr id="18" name="Subtitle 2"/>
          <p:cNvSpPr txBox="1">
            <a:spLocks/>
          </p:cNvSpPr>
          <p:nvPr/>
        </p:nvSpPr>
        <p:spPr bwMode="auto">
          <a:xfrm>
            <a:off x="5339064" y="3600522"/>
            <a:ext cx="2372062" cy="71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8963" rIns="77925" bIns="38963" numCol="1" anchor="t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defRPr lang="en-GB" sz="1600" b="0" kern="1200" cap="none" spc="-68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1pPr>
            <a:lvl2pPr marL="180975" indent="-179388" algn="l" rtl="0" eaLnBrk="1" fontAlgn="base" hangingPunct="1">
              <a:lnSpc>
                <a:spcPct val="84000"/>
              </a:lnSpc>
              <a:spcBef>
                <a:spcPct val="10000"/>
              </a:spcBef>
              <a:spcAft>
                <a:spcPct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 lang="en-GB" sz="2200" b="0" cap="none" spc="-51" baseline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2pPr>
            <a:lvl3pPr marL="361950" indent="-180975" algn="l" rtl="0" eaLnBrk="1" fontAlgn="base" hangingPunct="1">
              <a:lnSpc>
                <a:spcPct val="84000"/>
              </a:lnSpc>
              <a:spcBef>
                <a:spcPct val="1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SzPct val="80000"/>
              <a:buFont typeface="Wingdings" pitchFamily="2" charset="2"/>
              <a:buChar char="§"/>
              <a:defRPr lang="en-GB" sz="2000" b="0" cap="none" spc="-34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Segoe UI" pitchFamily="34" charset="0"/>
                <a:cs typeface="Arial Unicode MS" pitchFamily="34" charset="-128"/>
              </a:defRPr>
            </a:lvl3pPr>
            <a:lvl4pPr marL="611496" indent="-170461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·"/>
              <a:defRPr sz="1400">
                <a:solidFill>
                  <a:schemeClr val="tx1"/>
                </a:solidFill>
                <a:latin typeface="+mn-lt"/>
              </a:defRPr>
            </a:lvl4pPr>
            <a:lvl5pPr marL="807662" indent="-194813"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SzPct val="50000"/>
              <a:buFont typeface="Arial" pitchFamily="34" charset="0"/>
              <a:buChar char="·"/>
              <a:defRPr sz="1400">
                <a:solidFill>
                  <a:schemeClr val="tx1"/>
                </a:solidFill>
                <a:latin typeface="+mn-lt"/>
              </a:defRPr>
            </a:lvl5pPr>
            <a:lvl6pPr marL="2142942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6pPr>
            <a:lvl7pPr marL="2532568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7pPr>
            <a:lvl8pPr marL="2922194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8pPr>
            <a:lvl9pPr marL="3311820" indent="-19481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rgbClr val="0F4DBC"/>
                </a:solidFill>
                <a:latin typeface="+mn-lt"/>
              </a:defRPr>
            </a:lvl9pPr>
          </a:lstStyle>
          <a:p>
            <a:r>
              <a:rPr lang="en-US" dirty="0" smtClean="0">
                <a:latin typeface="Calibri" panose="020F0502020204030204" pitchFamily="34" charset="0"/>
              </a:rPr>
              <a:t>cz.linkedin.com/in/gabrieldusil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www.dusil.com</a:t>
            </a:r>
            <a:endParaRPr lang="en-US" dirty="0" smtClean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r>
              <a:rPr lang="en-US" dirty="0" smtClean="0">
                <a:latin typeface="Calibri" panose="020F0502020204030204" pitchFamily="34" charset="0"/>
              </a:rPr>
              <a:t>gabriel@dusil.com</a:t>
            </a:r>
            <a:endParaRPr lang="en-US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193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0F8F8"/>
          </a:solidFill>
          <a:ln>
            <a:noFill/>
          </a:ln>
        </p:spPr>
        <p:txBody>
          <a:bodyPr vert="vert270"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</a:pPr>
            <a:endParaRPr lang="en-US" sz="4800" b="0" i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Arial Unicode MS" pitchFamily="34" charset="-128"/>
              <a:ea typeface="Segoe UI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67166"/>
          <a:stretch/>
        </p:blipFill>
        <p:spPr>
          <a:xfrm>
            <a:off x="1" y="4753133"/>
            <a:ext cx="9143998" cy="396000"/>
          </a:xfrm>
          <a:prstGeom prst="rect">
            <a:avLst/>
          </a:prstGeom>
        </p:spPr>
      </p:pic>
      <p:sp>
        <p:nvSpPr>
          <p:cNvPr id="1041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61194" y="209997"/>
            <a:ext cx="8831874" cy="4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13500000">
              <a:schemeClr val="tx1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38963" rIns="77925" bIns="38963" numCol="1" anchor="t" anchorCtr="0" compatLnSpc="1">
            <a:noAutofit/>
          </a:bodyPr>
          <a:lstStyle/>
          <a:p>
            <a:pPr lvl="0">
              <a:lnSpc>
                <a:spcPct val="76000"/>
              </a:lnSpc>
            </a:pPr>
            <a:r>
              <a:rPr lang="en-US" dirty="0" smtClean="0"/>
              <a:t>Click to edit Master title style</a:t>
            </a:r>
            <a:endParaRPr lang="en-GB" dirty="0" smtClean="0"/>
          </a:p>
        </p:txBody>
      </p:sp>
      <p:sp>
        <p:nvSpPr>
          <p:cNvPr id="1042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1192" y="903767"/>
            <a:ext cx="8809892" cy="35406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7925" tIns="38963" rIns="77925" bIns="38963" numCol="1" anchor="t" anchorCtr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ct val="78000"/>
              </a:lnSpc>
            </a:pPr>
            <a:r>
              <a:rPr lang="en-GB" dirty="0" smtClean="0"/>
              <a:t>Click to edit Master text styles</a:t>
            </a:r>
          </a:p>
          <a:p>
            <a:pPr lvl="1">
              <a:lnSpc>
                <a:spcPct val="78000"/>
              </a:lnSpc>
              <a:spcBef>
                <a:spcPts val="0"/>
              </a:spcBef>
            </a:pPr>
            <a:r>
              <a:rPr lang="en-GB" dirty="0" smtClean="0"/>
              <a:t>Second level</a:t>
            </a:r>
          </a:p>
          <a:p>
            <a:pPr lvl="2">
              <a:lnSpc>
                <a:spcPct val="78000"/>
              </a:lnSpc>
            </a:pPr>
            <a:r>
              <a:rPr lang="en-GB" dirty="0" smtClean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5290" y="4366019"/>
            <a:ext cx="1323020" cy="792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4984"/>
          <a:stretch/>
        </p:blipFill>
        <p:spPr>
          <a:xfrm>
            <a:off x="7636455" y="4753160"/>
            <a:ext cx="1335140" cy="504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13122" y="4772536"/>
            <a:ext cx="1706251" cy="357423"/>
          </a:xfrm>
          <a:prstGeom prst="rect">
            <a:avLst/>
          </a:prstGeom>
          <a:noFill/>
        </p:spPr>
        <p:txBody>
          <a:bodyPr wrap="square" lIns="30679" tIns="30679" rIns="0" bIns="30679" anchor="ctr">
            <a:spAutoFit/>
          </a:bodyPr>
          <a:lstStyle/>
          <a:p>
            <a:pPr marR="0" lvl="0" indent="0" algn="l" defTabSz="779252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© 2014	</a:t>
            </a: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  <a:sym typeface="Wingdings"/>
              </a:rPr>
              <a:t></a:t>
            </a: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 gabriel@dusil.com</a:t>
            </a:r>
            <a:b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</a:b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	</a:t>
            </a: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  <a:sym typeface="Wingdings"/>
              </a:rPr>
              <a:t></a:t>
            </a:r>
            <a:r>
              <a:rPr lang="en-US" sz="1200" b="0" i="0" kern="0" cap="none" spc="-60" baseline="0" dirty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 www.dusil.com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8568964" y="4777880"/>
            <a:ext cx="422185" cy="202317"/>
          </a:xfrm>
          <a:prstGeom prst="rect">
            <a:avLst/>
          </a:prstGeom>
          <a:noFill/>
        </p:spPr>
        <p:txBody>
          <a:bodyPr wrap="square" lIns="30679" tIns="30679" rIns="0" bIns="30679" anchor="ctr">
            <a:spAutoFit/>
          </a:bodyPr>
          <a:lstStyle/>
          <a:p>
            <a:pPr marR="0" lvl="0" indent="0" algn="r" defTabSz="779252" fontAlgn="base">
              <a:lnSpc>
                <a:spcPct val="76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6575" algn="l"/>
              </a:tabLst>
            </a:pPr>
            <a:r>
              <a:rPr lang="en-GB" sz="1200" b="0" i="0" kern="0" cap="none" spc="-6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  <a:sym typeface="Wingdings"/>
              </a:rPr>
              <a:t></a:t>
            </a:r>
            <a:r>
              <a:rPr lang="en-GB" sz="1200" b="0" i="0" kern="0" cap="none" spc="-60" baseline="0" dirty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 </a:t>
            </a:r>
            <a:fld id="{571DDA56-2199-46EB-AB0E-6ABDC16A7DB2}" type="slidenum">
              <a:rPr lang="en-GB" sz="1200" b="0" i="0" kern="0" cap="none" spc="-60" baseline="0" smtClean="0">
                <a:ln>
                  <a:noFill/>
                </a:ln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pPr marR="0" lvl="0" indent="0" algn="r" defTabSz="779252" fontAlgn="base">
                <a:lnSpc>
                  <a:spcPct val="76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>
                  <a:tab pos="536575" algn="l"/>
                </a:tabLst>
              </a:pPr>
              <a:t>‹#›</a:t>
            </a:fld>
            <a:endParaRPr lang="en-US" sz="1200" b="0" i="0" kern="0" cap="none" spc="-60" baseline="0" dirty="0" smtClean="0">
              <a:ln>
                <a:noFill/>
              </a:ln>
              <a:solidFill>
                <a:schemeClr val="accent5">
                  <a:lumMod val="20000"/>
                  <a:lumOff val="8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lang="en-GB" sz="3400" b="1" cap="none" spc="-85" baseline="0" dirty="0" smtClean="0">
          <a:ln w="18415" cmpd="sng">
            <a:noFill/>
            <a:prstDash val="solid"/>
          </a:ln>
          <a:solidFill>
            <a:schemeClr val="accent5">
              <a:lumMod val="75000"/>
            </a:schemeClr>
          </a:solidFill>
          <a:effectLst>
            <a:innerShdw blurRad="50800" dist="50800" dir="13500000">
              <a:srgbClr val="3E000D">
                <a:alpha val="50000"/>
              </a:srgbClr>
            </a:innerShdw>
            <a:reflection stA="20000" endPos="30000" dist="25400" dir="5400000" sy="-100000" algn="bl" rotWithShape="0"/>
          </a:effectLst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32715"/>
          </a:solidFill>
          <a:latin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32715"/>
          </a:solidFill>
          <a:latin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32715"/>
          </a:solidFill>
          <a:latin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932715"/>
          </a:solidFill>
          <a:latin typeface="Arial" charset="0"/>
        </a:defRPr>
      </a:lvl5pPr>
      <a:lvl6pPr marL="389626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F4DBC"/>
          </a:solidFill>
          <a:latin typeface="Arial" charset="0"/>
        </a:defRPr>
      </a:lvl6pPr>
      <a:lvl7pPr marL="779252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F4DBC"/>
          </a:solidFill>
          <a:latin typeface="Arial" charset="0"/>
        </a:defRPr>
      </a:lvl7pPr>
      <a:lvl8pPr marL="1168878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F4DBC"/>
          </a:solidFill>
          <a:latin typeface="Arial" charset="0"/>
        </a:defRPr>
      </a:lvl8pPr>
      <a:lvl9pPr marL="1558503" algn="l" rtl="0" eaLnBrk="1" fontAlgn="base" hangingPunct="1">
        <a:spcBef>
          <a:spcPct val="0"/>
        </a:spcBef>
        <a:spcAft>
          <a:spcPct val="0"/>
        </a:spcAft>
        <a:defRPr sz="2000" b="1">
          <a:solidFill>
            <a:srgbClr val="0F4DBC"/>
          </a:solidFill>
          <a:latin typeface="Arial" charset="0"/>
        </a:defRPr>
      </a:lvl9pPr>
    </p:titleStyle>
    <p:bodyStyle>
      <a:lvl1pPr algn="l" rtl="0" eaLnBrk="1" fontAlgn="base" hangingPunct="1">
        <a:lnSpc>
          <a:spcPct val="84000"/>
        </a:lnSpc>
        <a:spcBef>
          <a:spcPts val="1800"/>
        </a:spcBef>
        <a:spcAft>
          <a:spcPct val="0"/>
        </a:spcAft>
        <a:defRPr lang="en-GB" sz="2400" b="1" kern="1200" cap="none" spc="-60" baseline="0" dirty="0" smtClean="0">
          <a:ln>
            <a:noFill/>
          </a:ln>
          <a:solidFill>
            <a:schemeClr val="accent5">
              <a:lumMod val="50000"/>
            </a:schemeClr>
          </a:solidFill>
          <a:effectLst/>
          <a:latin typeface="Calibri" panose="020F0502020204030204" pitchFamily="34" charset="0"/>
          <a:ea typeface="Segoe UI" pitchFamily="34" charset="0"/>
          <a:cs typeface="Arial Unicode MS" pitchFamily="34" charset="-128"/>
        </a:defRPr>
      </a:lvl1pPr>
      <a:lvl2pPr marL="180975" indent="-179388" algn="l" rtl="0" eaLnBrk="1" fontAlgn="base" hangingPunct="1">
        <a:lnSpc>
          <a:spcPct val="84000"/>
        </a:lnSpc>
        <a:spcBef>
          <a:spcPts val="100"/>
        </a:spcBef>
        <a:spcAft>
          <a:spcPct val="0"/>
        </a:spcAft>
        <a:buClr>
          <a:schemeClr val="accent5">
            <a:lumMod val="75000"/>
          </a:schemeClr>
        </a:buClr>
        <a:buFont typeface="Arial" pitchFamily="34" charset="0"/>
        <a:buChar char="•"/>
        <a:defRPr lang="en-GB" sz="2200" b="0" cap="none" spc="-60" baseline="0" dirty="0" smtClean="0">
          <a:ln>
            <a:noFill/>
          </a:ln>
          <a:solidFill>
            <a:schemeClr val="accent5">
              <a:lumMod val="75000"/>
            </a:schemeClr>
          </a:solidFill>
          <a:effectLst/>
          <a:latin typeface="Calibri" panose="020F0502020204030204" pitchFamily="34" charset="0"/>
          <a:ea typeface="Segoe UI" pitchFamily="34" charset="0"/>
          <a:cs typeface="Arial Unicode MS" pitchFamily="34" charset="-128"/>
        </a:defRPr>
      </a:lvl2pPr>
      <a:lvl3pPr marL="361950" indent="-180975" algn="l" rtl="0" eaLnBrk="1" fontAlgn="base" hangingPunct="1">
        <a:lnSpc>
          <a:spcPct val="84000"/>
        </a:lnSpc>
        <a:spcBef>
          <a:spcPts val="0"/>
        </a:spcBef>
        <a:spcAft>
          <a:spcPct val="0"/>
        </a:spcAft>
        <a:buClr>
          <a:schemeClr val="tx1">
            <a:lumMod val="50000"/>
            <a:lumOff val="50000"/>
          </a:schemeClr>
        </a:buClr>
        <a:buSzPct val="80000"/>
        <a:buFont typeface="Wingdings" pitchFamily="2" charset="2"/>
        <a:buChar char="§"/>
        <a:defRPr lang="en-GB" sz="2000" b="0" cap="none" spc="-60" baseline="0" dirty="0" smtClean="0">
          <a:ln>
            <a:noFill/>
          </a:ln>
          <a:solidFill>
            <a:schemeClr val="bg1">
              <a:lumMod val="50000"/>
            </a:schemeClr>
          </a:solidFill>
          <a:effectLst/>
          <a:latin typeface="Calibri" panose="020F0502020204030204" pitchFamily="34" charset="0"/>
          <a:ea typeface="Segoe UI" pitchFamily="34" charset="0"/>
          <a:cs typeface="Arial Unicode MS" pitchFamily="34" charset="-128"/>
        </a:defRPr>
      </a:lvl3pPr>
      <a:lvl4pPr marL="611496" indent="-170461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Font typeface="Arial" pitchFamily="34" charset="0"/>
        <a:buChar char="·"/>
        <a:defRPr sz="1400">
          <a:solidFill>
            <a:schemeClr val="tx1"/>
          </a:solidFill>
          <a:latin typeface="+mn-lt"/>
        </a:defRPr>
      </a:lvl4pPr>
      <a:lvl5pPr marL="807662" indent="-194813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buSzPct val="50000"/>
        <a:buFont typeface="Arial" pitchFamily="34" charset="0"/>
        <a:buChar char="·"/>
        <a:defRPr sz="1400">
          <a:solidFill>
            <a:schemeClr val="tx1"/>
          </a:solidFill>
          <a:latin typeface="+mn-lt"/>
        </a:defRPr>
      </a:lvl5pPr>
      <a:lvl6pPr marL="2142942" indent="-1948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F4DBC"/>
          </a:solidFill>
          <a:latin typeface="+mn-lt"/>
        </a:defRPr>
      </a:lvl6pPr>
      <a:lvl7pPr marL="2532568" indent="-1948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F4DBC"/>
          </a:solidFill>
          <a:latin typeface="+mn-lt"/>
        </a:defRPr>
      </a:lvl7pPr>
      <a:lvl8pPr marL="2922194" indent="-1948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F4DBC"/>
          </a:solidFill>
          <a:latin typeface="+mn-lt"/>
        </a:defRPr>
      </a:lvl8pPr>
      <a:lvl9pPr marL="3311820" indent="-194813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F4DBC"/>
          </a:solidFill>
          <a:latin typeface="+mn-lt"/>
        </a:defRPr>
      </a:lvl9pPr>
    </p:bodyStyle>
    <p:otherStyle>
      <a:defPPr>
        <a:defRPr lang="en-US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dusil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Setting the</a:t>
            </a:r>
            <a:br>
              <a:rPr lang="en-US" dirty="0" smtClean="0"/>
            </a:br>
            <a:r>
              <a:rPr lang="en-US" dirty="0" smtClean="0"/>
              <a:t>OTT Stage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353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OVP = Online Video Platform</a:t>
            </a:r>
          </a:p>
          <a:p>
            <a:pPr lvl="1"/>
            <a:r>
              <a:rPr lang="en-US" dirty="0" smtClean="0"/>
              <a:t>A cloud-based content management solution (CMS) for managing and delivering multimedia (namely video) to subscribers</a:t>
            </a:r>
          </a:p>
          <a:p>
            <a:pPr lvl="1"/>
            <a:r>
              <a:rPr lang="en-US" dirty="0" smtClean="0"/>
              <a:t>A solution to manage, publish, measure, and monetize high quality video content on the web.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Terabyte libraries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Deliver OVP</a:t>
            </a:r>
            <a:br>
              <a:rPr lang="en-US" dirty="0" smtClean="0"/>
            </a:br>
            <a:r>
              <a:rPr lang="en-US" dirty="0" smtClean="0"/>
              <a:t>Solutions</a:t>
            </a:r>
            <a:endParaRPr lang="en-US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35" y="219989"/>
            <a:ext cx="3822116" cy="429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2195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/>
              <a:t>Download the Original </a:t>
            </a:r>
            <a:r>
              <a:rPr lang="en-US" dirty="0" smtClean="0"/>
              <a:t>Video &amp; Presentation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</a:b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-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Setting </a:t>
            </a:r>
            <a:r>
              <a:rPr lang="en-US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the OTT </a:t>
            </a:r>
            <a:r>
              <a:rPr lang="en-US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Stage</a:t>
            </a:r>
            <a:endParaRPr lang="en-US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View the recorded video presentation, or download the native PowerP</a:t>
            </a:r>
            <a:r>
              <a:rPr lang="en-US" dirty="0" smtClean="0"/>
              <a:t>oint slides here</a:t>
            </a:r>
            <a:r>
              <a:rPr lang="en-US" dirty="0" smtClean="0"/>
              <a:t>:</a:t>
            </a:r>
            <a:endParaRPr lang="en-US" dirty="0" smtClean="0"/>
          </a:p>
          <a:p>
            <a:pPr lvl="1"/>
            <a:r>
              <a:rPr lang="en-US" dirty="0" smtClean="0">
                <a:hlinkClick r:id="rId3"/>
              </a:rPr>
              <a:t>http://dusil.com/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5527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0" y="0"/>
            <a:ext cx="4867275" cy="2664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54247" y="3449906"/>
            <a:ext cx="5971054" cy="924377"/>
          </a:xfrm>
          <a:prstGeom prst="rect">
            <a:avLst/>
          </a:prstGeom>
        </p:spPr>
        <p:txBody>
          <a:bodyPr vert="horz" lIns="36000" tIns="45720" rIns="91440" bIns="45720" rtlCol="0" anchor="t">
            <a:no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en-US" sz="3600" b="1" spc="-2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12700" stA="20000" endPos="30000" dist="25400" dir="5400000" sy="-100000" algn="bl" rotWithShape="0"/>
                </a:effectLst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End-to-end OTT Platform</a:t>
            </a:r>
            <a:br>
              <a:rPr lang="en-US" sz="3600" b="1" spc="-2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12700" stA="20000" endPos="30000" dist="25400" dir="5400000" sy="-100000" algn="bl" rotWithShape="0"/>
                </a:effectLst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</a:br>
            <a:r>
              <a:rPr lang="en-US" sz="3600" b="1" spc="-200" dirty="0" smtClean="0">
                <a:solidFill>
                  <a:schemeClr val="accent6">
                    <a:lumMod val="75000"/>
                  </a:schemeClr>
                </a:solidFill>
                <a:effectLst>
                  <a:reflection blurRad="12700" stA="20000" endPos="30000" dist="25400" dir="5400000" sy="-100000" algn="bl" rotWithShape="0"/>
                </a:effectLst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&amp; Multiscreen Solution </a:t>
            </a:r>
            <a:r>
              <a:rPr lang="en-US" sz="3600" b="1" spc="-200" dirty="0">
                <a:solidFill>
                  <a:schemeClr val="accent6">
                    <a:lumMod val="75000"/>
                  </a:schemeClr>
                </a:solidFill>
                <a:effectLst>
                  <a:reflection blurRad="12700" stA="20000" endPos="30000" dist="25400" dir="5400000" sy="-100000" algn="bl" rotWithShape="0"/>
                </a:effectLst>
                <a:latin typeface="Calibri" panose="020F0502020204030204" pitchFamily="34" charset="0"/>
                <a:ea typeface="Segoe UI" pitchFamily="34" charset="0"/>
                <a:cs typeface="Arial" pitchFamily="34" charset="0"/>
              </a:rPr>
              <a:t>Provider</a:t>
            </a:r>
          </a:p>
        </p:txBody>
      </p:sp>
      <p:sp>
        <p:nvSpPr>
          <p:cNvPr id="7" name="Rectangle 6"/>
          <p:cNvSpPr/>
          <p:nvPr/>
        </p:nvSpPr>
        <p:spPr>
          <a:xfrm>
            <a:off x="5782090" y="158098"/>
            <a:ext cx="3186974" cy="16989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80000"/>
              </a:lnSpc>
            </a:pPr>
            <a:r>
              <a:rPr lang="en-US" sz="3600" b="1" spc="-100" dirty="0" smtClean="0">
                <a:solidFill>
                  <a:schemeClr val="bg1">
                    <a:lumMod val="50000"/>
                  </a:schemeClr>
                </a:solidFill>
                <a:effectLst>
                  <a:reflection blurRad="12700" stA="20000" endPos="30000" dist="25400" dir="5400000" sy="-100000" algn="bl" rotWithShape="0"/>
                </a:effectLst>
                <a:latin typeface="Calibri" panose="020F0502020204030204" pitchFamily="34" charset="0"/>
                <a:sym typeface="Wingdings"/>
              </a:rPr>
              <a:t>OTT &amp; Broadcast</a:t>
            </a:r>
          </a:p>
          <a:p>
            <a:pPr marL="0" lvl="1" algn="ctr">
              <a:lnSpc>
                <a:spcPct val="70000"/>
              </a:lnSpc>
            </a:pPr>
            <a:r>
              <a:rPr lang="en-US" sz="3600" b="1" spc="-100" dirty="0">
                <a:solidFill>
                  <a:schemeClr val="bg1">
                    <a:lumMod val="50000"/>
                  </a:schemeClr>
                </a:solidFill>
                <a:effectLst>
                  <a:reflection blurRad="12700" stA="20000" endPos="30000" dist="25400" dir="5400000" sy="-100000" algn="bl" rotWithShape="0"/>
                </a:effectLst>
                <a:latin typeface="Calibri" panose="020F0502020204030204" pitchFamily="34" charset="0"/>
                <a:sym typeface="Wingdings"/>
              </a:rPr>
              <a:t> </a:t>
            </a:r>
            <a:r>
              <a:rPr lang="en-US" sz="3600" b="1" spc="-100" dirty="0">
                <a:solidFill>
                  <a:schemeClr val="bg1">
                    <a:lumMod val="50000"/>
                  </a:schemeClr>
                </a:solidFill>
                <a:effectLst>
                  <a:reflection blurRad="12700" stA="20000" endPos="30000" dist="25400" dir="5400000" sy="-100000" algn="bl" rotWithShape="0"/>
                </a:effectLst>
                <a:latin typeface="Calibri" panose="020F0502020204030204" pitchFamily="34" charset="0"/>
              </a:rPr>
              <a:t>Solutions</a:t>
            </a:r>
          </a:p>
          <a:p>
            <a:pPr marL="0" lvl="1" algn="ctr">
              <a:lnSpc>
                <a:spcPct val="70000"/>
              </a:lnSpc>
            </a:pPr>
            <a:r>
              <a:rPr lang="en-US" sz="3600" b="1" spc="-100" dirty="0">
                <a:solidFill>
                  <a:schemeClr val="bg1">
                    <a:lumMod val="50000"/>
                  </a:schemeClr>
                </a:solidFill>
                <a:effectLst>
                  <a:reflection blurRad="12700" stA="20000" endPos="30000" dist="25400" dir="5400000" sy="-100000" algn="bl" rotWithShape="0"/>
                </a:effectLst>
                <a:latin typeface="Calibri" panose="020F0502020204030204" pitchFamily="34" charset="0"/>
                <a:sym typeface="Wingdings"/>
              </a:rPr>
              <a:t> </a:t>
            </a:r>
            <a:r>
              <a:rPr lang="en-US" sz="3600" b="1" spc="-100" dirty="0" smtClean="0">
                <a:solidFill>
                  <a:schemeClr val="bg1">
                    <a:lumMod val="50000"/>
                  </a:schemeClr>
                </a:solidFill>
                <a:effectLst>
                  <a:reflection blurRad="12700" stA="20000" endPos="30000" dist="25400" dir="5400000" sy="-100000" algn="bl" rotWithShape="0"/>
                </a:effectLst>
                <a:latin typeface="Calibri" panose="020F0502020204030204" pitchFamily="34" charset="0"/>
              </a:rPr>
              <a:t>Products </a:t>
            </a:r>
            <a:br>
              <a:rPr lang="en-US" sz="3600" b="1" spc="-100" dirty="0" smtClean="0">
                <a:solidFill>
                  <a:schemeClr val="bg1">
                    <a:lumMod val="50000"/>
                  </a:schemeClr>
                </a:solidFill>
                <a:effectLst>
                  <a:reflection blurRad="12700" stA="20000" endPos="30000" dist="25400" dir="5400000" sy="-100000" algn="bl" rotWithShape="0"/>
                </a:effectLst>
                <a:latin typeface="Calibri" panose="020F0502020204030204" pitchFamily="34" charset="0"/>
              </a:rPr>
            </a:br>
            <a:r>
              <a:rPr lang="en-US" sz="3600" b="1" spc="-100" dirty="0" smtClean="0">
                <a:solidFill>
                  <a:schemeClr val="bg1">
                    <a:lumMod val="50000"/>
                  </a:schemeClr>
                </a:solidFill>
                <a:effectLst>
                  <a:reflection blurRad="12700" stA="20000" endPos="30000" dist="25400" dir="5400000" sy="-100000" algn="bl" rotWithShape="0"/>
                </a:effectLst>
                <a:latin typeface="Calibri" panose="020F0502020204030204" pitchFamily="34" charset="0"/>
                <a:sym typeface="Wingdings"/>
              </a:rPr>
              <a:t> </a:t>
            </a:r>
            <a:r>
              <a:rPr lang="en-US" sz="3600" b="1" spc="-100" dirty="0" smtClean="0">
                <a:solidFill>
                  <a:schemeClr val="bg1">
                    <a:lumMod val="50000"/>
                  </a:schemeClr>
                </a:solidFill>
                <a:effectLst>
                  <a:reflection blurRad="12700" stA="20000" endPos="30000" dist="25400" dir="5400000" sy="-100000" algn="bl" rotWithShape="0"/>
                </a:effectLst>
                <a:latin typeface="Calibri" panose="020F0502020204030204" pitchFamily="34" charset="0"/>
              </a:rPr>
              <a:t>Services</a:t>
            </a:r>
            <a:endParaRPr lang="en-US" sz="3600" b="1" spc="-100" dirty="0">
              <a:solidFill>
                <a:schemeClr val="bg1">
                  <a:lumMod val="50000"/>
                </a:schemeClr>
              </a:solidFill>
              <a:effectLst>
                <a:reflection blurRad="12700" stA="20000" endPos="30000" dist="25400" dir="5400000" sy="-100000" algn="bl" rotWithShape="0"/>
              </a:effectLst>
              <a:latin typeface="Calibri" panose="020F050202020403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898" y="2462492"/>
            <a:ext cx="2917752" cy="85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326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383077"/>
              </p:ext>
            </p:extLst>
          </p:nvPr>
        </p:nvGraphicFramePr>
        <p:xfrm>
          <a:off x="2977116" y="1006493"/>
          <a:ext cx="5816010" cy="31730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Online </a:t>
            </a:r>
            <a:r>
              <a:rPr lang="en-US" dirty="0" smtClean="0"/>
              <a:t>will Surpass Broadcast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02755" y="919040"/>
            <a:ext cx="8809892" cy="3659196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By the end of </a:t>
            </a:r>
            <a:br>
              <a:rPr lang="en-US" dirty="0" smtClean="0"/>
            </a:br>
            <a:r>
              <a:rPr lang="en-US" dirty="0" smtClean="0"/>
              <a:t>this decade,</a:t>
            </a:r>
            <a:br>
              <a:rPr lang="en-US" dirty="0" smtClean="0"/>
            </a:br>
            <a:r>
              <a:rPr lang="en-US" dirty="0" smtClean="0"/>
              <a:t>more people</a:t>
            </a:r>
            <a:br>
              <a:rPr lang="en-US" dirty="0" smtClean="0"/>
            </a:br>
            <a:r>
              <a:rPr lang="en-US" dirty="0" smtClean="0"/>
              <a:t>will be </a:t>
            </a:r>
            <a:br>
              <a:rPr lang="en-US" dirty="0" smtClean="0"/>
            </a:br>
            <a:r>
              <a:rPr lang="en-US" dirty="0" smtClean="0"/>
              <a:t>watching</a:t>
            </a:r>
            <a:br>
              <a:rPr lang="en-US" dirty="0" smtClean="0"/>
            </a:br>
            <a:r>
              <a:rPr lang="en-US" dirty="0" smtClean="0"/>
              <a:t>Internet video</a:t>
            </a:r>
            <a:br>
              <a:rPr lang="en-US" dirty="0" smtClean="0"/>
            </a:br>
            <a:r>
              <a:rPr lang="en-US" dirty="0" smtClean="0"/>
              <a:t>than television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794283" y="4791659"/>
            <a:ext cx="3822647" cy="288253"/>
          </a:xfrm>
          <a:prstGeom prst="rect">
            <a:avLst/>
          </a:prstGeom>
        </p:spPr>
        <p:txBody>
          <a:bodyPr wrap="square" lIns="0" tIns="36000" rIns="0" bIns="360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200" b="0" spc="-60" dirty="0">
                <a:solidFill>
                  <a:schemeClr val="bg1">
                    <a:lumMod val="95000"/>
                  </a:schemeClr>
                </a:solidFill>
                <a:effectLst/>
                <a:latin typeface="Calibri" panose="020F0502020204030204" pitchFamily="34" charset="0"/>
              </a:rPr>
              <a:t>SocialTimes.com - http://socialtimes.com/online-video-to-surpass-us-broadcast-tv-by-end-of-decade_b13470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373" y="160079"/>
            <a:ext cx="1399885" cy="618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672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Chart bld="series"/>
        </p:bldSub>
      </p:bldGraphic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“There will be over</a:t>
            </a:r>
            <a:br>
              <a:rPr lang="en-US" dirty="0" smtClean="0"/>
            </a:br>
            <a:r>
              <a:rPr lang="en-US" dirty="0" smtClean="0"/>
              <a:t>1.8 billion Connected</a:t>
            </a:r>
            <a:br>
              <a:rPr lang="en-US" dirty="0" smtClean="0"/>
            </a:br>
            <a:r>
              <a:rPr lang="en-US" dirty="0" smtClean="0"/>
              <a:t>TVs by 2016”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Deliver “Connected TV”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069315" y="4803263"/>
            <a:ext cx="500974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Arial Unicode MS" panose="020B0604020202020204" pitchFamily="34" charset="-128"/>
              </a:rPr>
              <a:t>OTT Goes Global - Worldwide Survey of OTT Services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822" y="1020052"/>
            <a:ext cx="5153716" cy="3279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02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Deliver Multiscreen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469851" y="4750812"/>
            <a:ext cx="4385595" cy="370696"/>
          </a:xfrm>
          <a:prstGeom prst="rect">
            <a:avLst/>
          </a:prstGeom>
        </p:spPr>
        <p:txBody>
          <a:bodyPr wrap="square" lIns="0" tIns="36000" rIns="0" bIns="360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200" b="0" spc="-60" baseline="30000" dirty="0">
                <a:solidFill>
                  <a:schemeClr val="bg1">
                    <a:lumMod val="95000"/>
                  </a:schemeClr>
                </a:solidFill>
                <a:effectLst/>
                <a:latin typeface="Arial Unicode MS" panose="020B0604020202020204" pitchFamily="34" charset="-128"/>
              </a:rPr>
              <a:t>1</a:t>
            </a:r>
            <a:r>
              <a:rPr lang="en-US" sz="1200" b="0" spc="-60" dirty="0">
                <a:solidFill>
                  <a:schemeClr val="bg1">
                    <a:lumMod val="95000"/>
                  </a:schemeClr>
                </a:solidFill>
                <a:effectLst/>
                <a:latin typeface="Arial Unicode MS" panose="020B0604020202020204" pitchFamily="34" charset="-128"/>
              </a:rPr>
              <a:t> Google - New </a:t>
            </a:r>
            <a:r>
              <a:rPr lang="en-US" sz="1200" b="0" spc="-60" dirty="0" smtClean="0">
                <a:solidFill>
                  <a:schemeClr val="bg1">
                    <a:lumMod val="95000"/>
                  </a:schemeClr>
                </a:solidFill>
                <a:effectLst/>
                <a:latin typeface="Arial Unicode MS" panose="020B0604020202020204" pitchFamily="34" charset="-128"/>
              </a:rPr>
              <a:t>Multiscreen </a:t>
            </a:r>
            <a:r>
              <a:rPr lang="en-US" sz="1200" b="0" spc="-60" dirty="0">
                <a:solidFill>
                  <a:schemeClr val="bg1">
                    <a:lumMod val="95000"/>
                  </a:schemeClr>
                </a:solidFill>
                <a:effectLst/>
                <a:latin typeface="Arial Unicode MS" panose="020B0604020202020204" pitchFamily="34" charset="-128"/>
              </a:rPr>
              <a:t>World (12.Aug</a:t>
            </a:r>
            <a:r>
              <a:rPr lang="en-US" sz="1200" b="0" spc="-60" dirty="0" smtClean="0">
                <a:solidFill>
                  <a:schemeClr val="bg1">
                    <a:lumMod val="95000"/>
                  </a:schemeClr>
                </a:solidFill>
                <a:effectLst/>
                <a:latin typeface="Arial Unicode MS" panose="020B0604020202020204" pitchFamily="34" charset="-128"/>
              </a:rPr>
              <a:t>)</a:t>
            </a:r>
          </a:p>
          <a:p>
            <a:pPr algn="ctr">
              <a:lnSpc>
                <a:spcPct val="80000"/>
              </a:lnSpc>
            </a:pPr>
            <a:r>
              <a:rPr lang="en-US" sz="1200" b="0" spc="-60" dirty="0" smtClean="0">
                <a:solidFill>
                  <a:schemeClr val="bg1">
                    <a:lumMod val="95000"/>
                  </a:schemeClr>
                </a:solidFill>
                <a:effectLst/>
                <a:latin typeface="Arial Unicode MS" panose="020B0604020202020204" pitchFamily="34" charset="-128"/>
              </a:rPr>
              <a:t>Figures for TV, PC, Tablet &amp; Mobile</a:t>
            </a:r>
            <a:endParaRPr lang="en-US" sz="1200" b="0" spc="-60" dirty="0">
              <a:solidFill>
                <a:schemeClr val="bg1">
                  <a:lumMod val="95000"/>
                </a:schemeClr>
              </a:solidFill>
              <a:effectLst/>
              <a:latin typeface="Arial Unicode MS" panose="020B0604020202020204" pitchFamily="34" charset="-128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998" y="744816"/>
            <a:ext cx="8619541" cy="354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92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OTT = Over the Top content</a:t>
            </a:r>
          </a:p>
          <a:p>
            <a:pPr lvl="1"/>
            <a:r>
              <a:rPr lang="en-US" dirty="0" smtClean="0"/>
              <a:t>Entertainment Services that bypasses the traditional broadcaster (eg. internet) to send (and receive) content from the subscriber</a:t>
            </a:r>
          </a:p>
          <a:p>
            <a:pPr lvl="1"/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Petabyte Libraries</a:t>
            </a:r>
          </a:p>
          <a:p>
            <a:r>
              <a:rPr lang="en-US" dirty="0" smtClean="0"/>
              <a:t>OTT will grow 12 fold from ‘12 to ‘20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Deliver OTT Solutions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20292703"/>
              </p:ext>
            </p:extLst>
          </p:nvPr>
        </p:nvGraphicFramePr>
        <p:xfrm>
          <a:off x="4690474" y="686058"/>
          <a:ext cx="3830988" cy="38411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057885"/>
              </p:ext>
            </p:extLst>
          </p:nvPr>
        </p:nvGraphicFramePr>
        <p:xfrm>
          <a:off x="5277907" y="1399096"/>
          <a:ext cx="2672292" cy="231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/>
          <p:cNvSpPr/>
          <p:nvPr/>
        </p:nvSpPr>
        <p:spPr>
          <a:xfrm>
            <a:off x="2888667" y="4766967"/>
            <a:ext cx="3404858" cy="387798"/>
          </a:xfrm>
          <a:prstGeom prst="rect">
            <a:avLst/>
          </a:prstGeom>
        </p:spPr>
        <p:txBody>
          <a:bodyPr wrap="square" lIns="0" tIns="36000" rIns="0" bIns="36000" anchor="ctr" anchorCtr="0">
            <a:noAutofit/>
          </a:bodyPr>
          <a:lstStyle/>
          <a:p>
            <a:pPr algn="ctr">
              <a:lnSpc>
                <a:spcPct val="74000"/>
              </a:lnSpc>
            </a:pPr>
            <a:r>
              <a:rPr lang="en-US" sz="1200" b="0" spc="-60" dirty="0" smtClean="0">
                <a:solidFill>
                  <a:schemeClr val="bg1">
                    <a:lumMod val="95000"/>
                  </a:schemeClr>
                </a:solidFill>
                <a:effectLst/>
                <a:latin typeface="Arial Unicode MS" panose="020B0604020202020204" pitchFamily="34" charset="-128"/>
                <a:cs typeface="Arial Unicode MS" panose="020B0604020202020204" pitchFamily="34" charset="-128"/>
              </a:rPr>
              <a:t>Alcatel-Lucent Bell </a:t>
            </a:r>
            <a:r>
              <a:rPr lang="en-US" sz="1200" b="0" spc="-60" dirty="0">
                <a:solidFill>
                  <a:schemeClr val="bg1">
                    <a:lumMod val="95000"/>
                  </a:schemeClr>
                </a:solidFill>
                <a:effectLst/>
                <a:latin typeface="Arial Unicode MS" panose="020B0604020202020204" pitchFamily="34" charset="-128"/>
                <a:cs typeface="Arial Unicode MS" panose="020B0604020202020204" pitchFamily="34" charset="-128"/>
              </a:rPr>
              <a:t>Labs</a:t>
            </a:r>
            <a:r>
              <a:rPr lang="en-US" sz="1200" b="0" spc="-60" dirty="0" smtClean="0">
                <a:solidFill>
                  <a:schemeClr val="bg1">
                    <a:lumMod val="95000"/>
                  </a:schemeClr>
                </a:solidFill>
                <a:effectLst/>
                <a:latin typeface="Arial Unicode MS" panose="020B0604020202020204" pitchFamily="34" charset="-128"/>
                <a:cs typeface="Arial Unicode MS" panose="020B0604020202020204" pitchFamily="34" charset="-128"/>
              </a:rPr>
              <a:t> - “How </a:t>
            </a:r>
            <a:r>
              <a:rPr lang="en-US" sz="1200" b="0" spc="-60" dirty="0">
                <a:solidFill>
                  <a:schemeClr val="bg1">
                    <a:lumMod val="95000"/>
                  </a:schemeClr>
                </a:solidFill>
                <a:effectLst/>
                <a:latin typeface="Arial Unicode MS" panose="020B0604020202020204" pitchFamily="34" charset="-128"/>
                <a:cs typeface="Arial Unicode MS" panose="020B0604020202020204" pitchFamily="34" charset="-128"/>
              </a:rPr>
              <a:t>the tablet generation is pushing networks to the </a:t>
            </a:r>
            <a:r>
              <a:rPr lang="en-US" sz="1200" b="0" spc="-60" dirty="0" smtClean="0">
                <a:solidFill>
                  <a:schemeClr val="bg1">
                    <a:lumMod val="95000"/>
                  </a:schemeClr>
                </a:solidFill>
                <a:effectLst/>
                <a:latin typeface="Arial Unicode MS" panose="020B0604020202020204" pitchFamily="34" charset="-128"/>
                <a:cs typeface="Arial Unicode MS" panose="020B0604020202020204" pitchFamily="34" charset="-128"/>
              </a:rPr>
              <a:t>edge”, </a:t>
            </a:r>
            <a:r>
              <a:rPr lang="en-US" sz="1200" b="0" spc="-60" dirty="0">
                <a:solidFill>
                  <a:schemeClr val="bg1">
                    <a:lumMod val="95000"/>
                  </a:schemeClr>
                </a:solidFill>
                <a:effectLst/>
                <a:latin typeface="Arial Unicode MS" panose="020B0604020202020204" pitchFamily="34" charset="-128"/>
                <a:cs typeface="Arial Unicode MS" panose="020B0604020202020204" pitchFamily="34" charset="-128"/>
              </a:rPr>
              <a:t>13th Dec. 2012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9583" y="240632"/>
            <a:ext cx="1049499" cy="71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96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Graphic spid="3" grpId="0">
        <p:bldAsOne/>
      </p:bldGraphic>
      <p:bldGraphic spid="4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8" name="Straight Connector 157"/>
          <p:cNvCxnSpPr/>
          <p:nvPr/>
        </p:nvCxnSpPr>
        <p:spPr>
          <a:xfrm>
            <a:off x="2226126" y="1744529"/>
            <a:ext cx="5698674" cy="1706242"/>
          </a:xfrm>
          <a:prstGeom prst="bentConnector3">
            <a:avLst>
              <a:gd name="adj1" fmla="val 89085"/>
            </a:avLst>
          </a:prstGeom>
          <a:ln w="508000">
            <a:solidFill>
              <a:schemeClr val="accent1">
                <a:lumMod val="40000"/>
                <a:lumOff val="6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/>
          <p:cNvCxnSpPr/>
          <p:nvPr/>
        </p:nvCxnSpPr>
        <p:spPr>
          <a:xfrm>
            <a:off x="5262200" y="1761449"/>
            <a:ext cx="2423114" cy="1417180"/>
          </a:xfrm>
          <a:prstGeom prst="bentConnector3">
            <a:avLst>
              <a:gd name="adj1" fmla="val 84338"/>
            </a:avLst>
          </a:prstGeom>
          <a:ln w="38100">
            <a:solidFill>
              <a:schemeClr val="accent1">
                <a:lumMod val="60000"/>
                <a:lumOff val="4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3" name="Group 172"/>
          <p:cNvGrpSpPr/>
          <p:nvPr/>
        </p:nvGrpSpPr>
        <p:grpSpPr>
          <a:xfrm>
            <a:off x="2421684" y="1557302"/>
            <a:ext cx="2455659" cy="358553"/>
            <a:chOff x="2721165" y="2555913"/>
            <a:chExt cx="4395730" cy="429657"/>
          </a:xfrm>
        </p:grpSpPr>
        <p:cxnSp>
          <p:nvCxnSpPr>
            <p:cNvPr id="174" name="Straight Connector 173"/>
            <p:cNvCxnSpPr/>
            <p:nvPr/>
          </p:nvCxnSpPr>
          <p:spPr>
            <a:xfrm>
              <a:off x="2721165" y="2555913"/>
              <a:ext cx="439573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/>
            <p:nvPr/>
          </p:nvCxnSpPr>
          <p:spPr>
            <a:xfrm>
              <a:off x="2721165" y="2627522"/>
              <a:ext cx="439573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/>
            <p:cNvCxnSpPr/>
            <p:nvPr/>
          </p:nvCxnSpPr>
          <p:spPr>
            <a:xfrm>
              <a:off x="2721165" y="2699131"/>
              <a:ext cx="439573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2721165" y="2770740"/>
              <a:ext cx="439573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>
              <a:off x="2721165" y="2842350"/>
              <a:ext cx="439573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/>
            <p:cNvCxnSpPr/>
            <p:nvPr/>
          </p:nvCxnSpPr>
          <p:spPr>
            <a:xfrm>
              <a:off x="2721165" y="2913960"/>
              <a:ext cx="439573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2721165" y="2985570"/>
              <a:ext cx="4395730" cy="0"/>
            </a:xfrm>
            <a:prstGeom prst="line">
              <a:avLst/>
            </a:prstGeom>
            <a:ln w="38100">
              <a:solidFill>
                <a:schemeClr val="accent1">
                  <a:lumMod val="60000"/>
                  <a:lumOff val="4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Broadcast       Over the Top</a:t>
            </a:r>
            <a:endParaRPr lang="en-US" dirty="0"/>
          </a:p>
        </p:txBody>
      </p:sp>
      <p:sp>
        <p:nvSpPr>
          <p:cNvPr id="20" name="Arc 19"/>
          <p:cNvSpPr/>
          <p:nvPr/>
        </p:nvSpPr>
        <p:spPr>
          <a:xfrm>
            <a:off x="5165461" y="1161816"/>
            <a:ext cx="700965" cy="690424"/>
          </a:xfrm>
          <a:prstGeom prst="arc">
            <a:avLst>
              <a:gd name="adj1" fmla="val 13939359"/>
              <a:gd name="adj2" fmla="val 2367936"/>
            </a:avLst>
          </a:prstGeom>
          <a:solidFill>
            <a:schemeClr val="bg1"/>
          </a:solidFill>
          <a:ln w="50800">
            <a:solidFill>
              <a:schemeClr val="accent1">
                <a:lumMod val="20000"/>
                <a:lumOff val="8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Arc 20"/>
          <p:cNvSpPr/>
          <p:nvPr/>
        </p:nvSpPr>
        <p:spPr>
          <a:xfrm>
            <a:off x="5521216" y="1487626"/>
            <a:ext cx="500932" cy="596348"/>
          </a:xfrm>
          <a:prstGeom prst="arc">
            <a:avLst>
              <a:gd name="adj1" fmla="val 15526096"/>
              <a:gd name="adj2" fmla="val 5666392"/>
            </a:avLst>
          </a:prstGeom>
          <a:solidFill>
            <a:schemeClr val="bg1"/>
          </a:solidFill>
          <a:ln w="50800">
            <a:solidFill>
              <a:schemeClr val="accent1">
                <a:lumMod val="20000"/>
                <a:lumOff val="8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Arc 21"/>
          <p:cNvSpPr/>
          <p:nvPr/>
        </p:nvSpPr>
        <p:spPr>
          <a:xfrm>
            <a:off x="5152964" y="1784797"/>
            <a:ext cx="795131" cy="612251"/>
          </a:xfrm>
          <a:prstGeom prst="arc">
            <a:avLst>
              <a:gd name="adj1" fmla="val 18421289"/>
              <a:gd name="adj2" fmla="val 10215800"/>
            </a:avLst>
          </a:prstGeom>
          <a:solidFill>
            <a:schemeClr val="bg1"/>
          </a:solidFill>
          <a:ln w="50800">
            <a:solidFill>
              <a:schemeClr val="accent1">
                <a:lumMod val="20000"/>
                <a:lumOff val="8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274270" y="1488847"/>
            <a:ext cx="532556" cy="7763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</a:pPr>
            <a:endParaRPr lang="en-US" sz="2400" b="0" i="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29" name="Arc 28"/>
          <p:cNvSpPr/>
          <p:nvPr/>
        </p:nvSpPr>
        <p:spPr>
          <a:xfrm>
            <a:off x="4757838" y="1139782"/>
            <a:ext cx="700965" cy="690424"/>
          </a:xfrm>
          <a:prstGeom prst="arc">
            <a:avLst>
              <a:gd name="adj1" fmla="val 11978379"/>
              <a:gd name="adj2" fmla="val 20389921"/>
            </a:avLst>
          </a:prstGeom>
          <a:solidFill>
            <a:schemeClr val="bg1"/>
          </a:solidFill>
          <a:ln w="50800">
            <a:solidFill>
              <a:schemeClr val="accent1">
                <a:lumMod val="20000"/>
                <a:lumOff val="8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Arc 29"/>
          <p:cNvSpPr/>
          <p:nvPr/>
        </p:nvSpPr>
        <p:spPr>
          <a:xfrm>
            <a:off x="4491952" y="1520392"/>
            <a:ext cx="859436" cy="668962"/>
          </a:xfrm>
          <a:prstGeom prst="arc">
            <a:avLst>
              <a:gd name="adj1" fmla="val 1911314"/>
              <a:gd name="adj2" fmla="val 12072958"/>
            </a:avLst>
          </a:prstGeom>
          <a:solidFill>
            <a:schemeClr val="bg1"/>
          </a:solidFill>
          <a:ln w="50800">
            <a:solidFill>
              <a:schemeClr val="accent1">
                <a:lumMod val="20000"/>
                <a:lumOff val="8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1" name="Arc 30"/>
          <p:cNvSpPr/>
          <p:nvPr/>
        </p:nvSpPr>
        <p:spPr>
          <a:xfrm>
            <a:off x="4491953" y="1352072"/>
            <a:ext cx="727234" cy="506776"/>
          </a:xfrm>
          <a:prstGeom prst="arc">
            <a:avLst>
              <a:gd name="adj1" fmla="val 8832111"/>
              <a:gd name="adj2" fmla="val 18220210"/>
            </a:avLst>
          </a:prstGeom>
          <a:solidFill>
            <a:schemeClr val="bg1"/>
          </a:solidFill>
          <a:ln w="50800">
            <a:solidFill>
              <a:schemeClr val="accent1">
                <a:lumMod val="20000"/>
                <a:lumOff val="8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668341" y="1488847"/>
            <a:ext cx="815250" cy="6233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</a:pPr>
            <a:endParaRPr lang="en-US" sz="2400" b="0" i="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891933" y="1665060"/>
            <a:ext cx="850566" cy="2188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76000"/>
              </a:lnSpc>
              <a:spcBef>
                <a:spcPts val="600"/>
              </a:spcBef>
            </a:pPr>
            <a:r>
              <a:rPr lang="en-US" b="1" spc="-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Internet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226126" y="3562816"/>
            <a:ext cx="5626534" cy="0"/>
          </a:xfrm>
          <a:prstGeom prst="line">
            <a:avLst/>
          </a:prstGeom>
          <a:ln w="587375">
            <a:solidFill>
              <a:schemeClr val="accent2">
                <a:lumMod val="40000"/>
                <a:lumOff val="60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2421684" y="3384037"/>
            <a:ext cx="4483865" cy="358553"/>
            <a:chOff x="2721165" y="2555913"/>
            <a:chExt cx="4395730" cy="429657"/>
          </a:xfrm>
        </p:grpSpPr>
        <p:cxnSp>
          <p:nvCxnSpPr>
            <p:cNvPr id="85" name="Straight Connector 84"/>
            <p:cNvCxnSpPr/>
            <p:nvPr/>
          </p:nvCxnSpPr>
          <p:spPr>
            <a:xfrm>
              <a:off x="2721165" y="2555913"/>
              <a:ext cx="4395730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2721165" y="2627522"/>
              <a:ext cx="4395730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>
              <a:off x="2721165" y="2699131"/>
              <a:ext cx="4395730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>
              <a:off x="2721165" y="2770740"/>
              <a:ext cx="4395730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>
              <a:off x="2721165" y="2842350"/>
              <a:ext cx="4395730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2721165" y="2913960"/>
              <a:ext cx="4395730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2721165" y="2985570"/>
              <a:ext cx="4395730" cy="0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  <a:alpha val="4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TextBox 51"/>
          <p:cNvSpPr txBox="1"/>
          <p:nvPr/>
        </p:nvSpPr>
        <p:spPr>
          <a:xfrm>
            <a:off x="380383" y="2663191"/>
            <a:ext cx="3502980" cy="1486818"/>
          </a:xfrm>
          <a:prstGeom prst="rect">
            <a:avLst/>
          </a:prstGeom>
          <a:solidFill>
            <a:schemeClr val="bg1"/>
          </a:solidFill>
          <a:effectLst>
            <a:innerShdw blurRad="762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r>
              <a:rPr lang="en-US" b="1" spc="-1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Broadcast</a:t>
            </a:r>
            <a:br>
              <a:rPr lang="en-US" b="1" spc="-100" dirty="0" smtClean="0">
                <a:solidFill>
                  <a:schemeClr val="accent2"/>
                </a:solidFill>
                <a:latin typeface="Calibri" panose="020F0502020204030204" pitchFamily="34" charset="0"/>
              </a:rPr>
            </a:br>
            <a:r>
              <a:rPr lang="en-US" b="1" spc="-100" dirty="0" smtClean="0">
                <a:solidFill>
                  <a:schemeClr val="accent2"/>
                </a:solidFill>
                <a:latin typeface="Calibri" panose="020F0502020204030204" pitchFamily="34" charset="0"/>
              </a:rPr>
              <a:t>Services</a:t>
            </a:r>
          </a:p>
        </p:txBody>
      </p:sp>
      <p:grpSp>
        <p:nvGrpSpPr>
          <p:cNvPr id="71" name="Group 70"/>
          <p:cNvGrpSpPr/>
          <p:nvPr/>
        </p:nvGrpSpPr>
        <p:grpSpPr>
          <a:xfrm>
            <a:off x="1851457" y="2839443"/>
            <a:ext cx="1899548" cy="943759"/>
            <a:chOff x="301705" y="2263540"/>
            <a:chExt cx="2672848" cy="1327959"/>
          </a:xfrm>
          <a:scene3d>
            <a:camera prst="orthographicFront">
              <a:rot lat="0" lon="0" rev="0"/>
            </a:camera>
            <a:lightRig rig="threePt" dir="t"/>
          </a:scene3d>
        </p:grpSpPr>
        <p:sp>
          <p:nvSpPr>
            <p:cNvPr id="40" name="TextBox 39"/>
            <p:cNvSpPr txBox="1"/>
            <p:nvPr/>
          </p:nvSpPr>
          <p:spPr>
            <a:xfrm>
              <a:off x="301705" y="2263540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64413" y="2263540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216104" y="2263540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67795" y="2263540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301705" y="2538962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64413" y="2538962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1216104" y="2538962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667795" y="2538962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301705" y="2814384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764413" y="2814384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216104" y="2814384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67795" y="2814384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119487" y="2263540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571178" y="2263540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119487" y="2538962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2571178" y="2538962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119487" y="2814384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2571178" y="2814384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01705" y="3089805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64413" y="3089805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1216104" y="3089805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667795" y="3089805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01705" y="3365227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764413" y="3365227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1216104" y="3365227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1667795" y="3365227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2119487" y="3089805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71178" y="3089805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2119487" y="3365227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571178" y="3365227"/>
              <a:ext cx="403375" cy="226272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effectLst>
              <a:innerShdw blurRad="38100" dist="25400" dir="13500000">
                <a:schemeClr val="accent2">
                  <a:lumMod val="50000"/>
                  <a:alpha val="80000"/>
                </a:schemeClr>
              </a:innerShdw>
            </a:effectLst>
          </p:spPr>
          <p:txBody>
            <a:bodyPr wrap="square" lIns="108000" tIns="108000" rIns="36000" bIns="36000" rtlCol="0" anchor="t" anchorCtr="0">
              <a:noAutofit/>
            </a:bodyPr>
            <a:lstStyle/>
            <a:p>
              <a:pPr>
                <a:lnSpc>
                  <a:spcPct val="76000"/>
                </a:lnSpc>
              </a:pPr>
              <a:endPara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73" name="Round Same Side Corner Rectangle 72"/>
          <p:cNvSpPr/>
          <p:nvPr/>
        </p:nvSpPr>
        <p:spPr>
          <a:xfrm>
            <a:off x="1857105" y="3889352"/>
            <a:ext cx="1903093" cy="180000"/>
          </a:xfrm>
          <a:prstGeom prst="round2SameRect">
            <a:avLst/>
          </a:prstGeom>
          <a:noFill/>
          <a:ln w="76200">
            <a:solidFill>
              <a:schemeClr val="accent2">
                <a:lumMod val="75000"/>
              </a:schemeClr>
            </a:solidFill>
          </a:ln>
        </p:spPr>
        <p:txBody>
          <a:bodyPr vert="horz"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</a:pPr>
            <a:endParaRPr lang="en-US" sz="2400" b="0" i="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1719199" y="4029328"/>
            <a:ext cx="2123742" cy="8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</a:pPr>
            <a:endParaRPr lang="en-US" sz="2400" b="0" i="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87062" y="2928692"/>
            <a:ext cx="2279863" cy="124053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TV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380383" y="1107458"/>
            <a:ext cx="3502980" cy="1393892"/>
          </a:xfrm>
          <a:prstGeom prst="rect">
            <a:avLst/>
          </a:prstGeom>
          <a:solidFill>
            <a:schemeClr val="bg1"/>
          </a:solidFill>
          <a:effectLst>
            <a:innerShdw blurRad="76200" dist="25400" dir="13500000">
              <a:schemeClr val="accent1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r>
              <a:rPr lang="en-US" b="1" spc="-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Cloud</a:t>
            </a:r>
            <a:br>
              <a:rPr lang="en-US" b="1" spc="-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</a:br>
            <a:r>
              <a:rPr lang="en-US" b="1" spc="-1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</a:rPr>
              <a:t>Services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595256" y="1333041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3557924" y="2792682"/>
            <a:ext cx="804333" cy="804333"/>
            <a:chOff x="4360333" y="3124200"/>
            <a:chExt cx="804333" cy="804333"/>
          </a:xfrm>
        </p:grpSpPr>
        <p:sp>
          <p:nvSpPr>
            <p:cNvPr id="119" name="Arc 118"/>
            <p:cNvSpPr/>
            <p:nvPr/>
          </p:nvSpPr>
          <p:spPr>
            <a:xfrm>
              <a:off x="4360333" y="3124200"/>
              <a:ext cx="804333" cy="804333"/>
            </a:xfrm>
            <a:prstGeom prst="arc">
              <a:avLst/>
            </a:prstGeom>
            <a:ln w="50800">
              <a:solidFill>
                <a:schemeClr val="accent2">
                  <a:lumMod val="20000"/>
                  <a:lumOff val="8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20" name="Arc 119"/>
            <p:cNvSpPr/>
            <p:nvPr/>
          </p:nvSpPr>
          <p:spPr>
            <a:xfrm>
              <a:off x="4475449" y="3230640"/>
              <a:ext cx="588350" cy="588350"/>
            </a:xfrm>
            <a:prstGeom prst="arc">
              <a:avLst/>
            </a:prstGeom>
            <a:ln w="50800">
              <a:solidFill>
                <a:schemeClr val="accent2">
                  <a:lumMod val="20000"/>
                  <a:lumOff val="8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21" name="Arc 120"/>
            <p:cNvSpPr/>
            <p:nvPr/>
          </p:nvSpPr>
          <p:spPr>
            <a:xfrm>
              <a:off x="4594718" y="3349854"/>
              <a:ext cx="350026" cy="350026"/>
            </a:xfrm>
            <a:prstGeom prst="arc">
              <a:avLst/>
            </a:prstGeom>
            <a:ln w="50800">
              <a:solidFill>
                <a:schemeClr val="accent2">
                  <a:lumMod val="20000"/>
                  <a:lumOff val="80000"/>
                </a:schemeClr>
              </a:solidFill>
              <a:tailEnd type="none" w="sm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</a:endParaRPr>
            </a:p>
          </p:txBody>
        </p:sp>
        <p:sp>
          <p:nvSpPr>
            <p:cNvPr id="122" name="Oval 121"/>
            <p:cNvSpPr/>
            <p:nvPr/>
          </p:nvSpPr>
          <p:spPr>
            <a:xfrm>
              <a:off x="4751332" y="3450092"/>
              <a:ext cx="93284" cy="93284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20000"/>
                  <a:lumOff val="80000"/>
                </a:schemeClr>
              </a:solidFill>
            </a:ln>
          </p:spPr>
          <p:txBody>
            <a:bodyPr vert="horz" wrap="square" lIns="0" tIns="0" rIns="0" bIns="0" rtlCol="0" anchor="ctr">
              <a:noAutofit/>
            </a:bodyPr>
            <a:lstStyle/>
            <a:p>
              <a:pPr algn="r">
                <a:lnSpc>
                  <a:spcPct val="80000"/>
                </a:lnSpc>
              </a:pPr>
              <a:endParaRPr lang="en-US" sz="2400" b="0" i="0" dirty="0" smtClean="0">
                <a:solidFill>
                  <a:schemeClr val="accent5">
                    <a:lumMod val="50000"/>
                  </a:schemeClr>
                </a:solidFill>
                <a:effectLst/>
                <a:latin typeface="Calibri" panose="020F0502020204030204" pitchFamily="34" charset="0"/>
                <a:ea typeface="Segoe UI" pitchFamily="34" charset="0"/>
              </a:endParaRPr>
            </a:p>
          </p:txBody>
        </p:sp>
      </p:grpSp>
      <p:cxnSp>
        <p:nvCxnSpPr>
          <p:cNvPr id="5" name="Straight Connector 4"/>
          <p:cNvCxnSpPr/>
          <p:nvPr/>
        </p:nvCxnSpPr>
        <p:spPr>
          <a:xfrm>
            <a:off x="1546809" y="1299991"/>
            <a:ext cx="0" cy="1057619"/>
          </a:xfrm>
          <a:prstGeom prst="line">
            <a:avLst/>
          </a:prstGeom>
          <a:ln w="50800">
            <a:solidFill>
              <a:schemeClr val="accent1">
                <a:lumMod val="75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2014315" y="1299991"/>
            <a:ext cx="0" cy="1057619"/>
          </a:xfrm>
          <a:prstGeom prst="line">
            <a:avLst/>
          </a:prstGeom>
          <a:ln w="50800">
            <a:solidFill>
              <a:schemeClr val="accent1">
                <a:lumMod val="75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TextBox 124"/>
          <p:cNvSpPr txBox="1"/>
          <p:nvPr/>
        </p:nvSpPr>
        <p:spPr>
          <a:xfrm>
            <a:off x="1595256" y="1511514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1595256" y="1689987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1595256" y="1868460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1595256" y="2046933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1595256" y="2225408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2182384" y="1333041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34" name="Straight Connector 133"/>
          <p:cNvCxnSpPr/>
          <p:nvPr/>
        </p:nvCxnSpPr>
        <p:spPr>
          <a:xfrm>
            <a:off x="2133937" y="1299991"/>
            <a:ext cx="0" cy="1057619"/>
          </a:xfrm>
          <a:prstGeom prst="line">
            <a:avLst/>
          </a:prstGeom>
          <a:ln w="50800">
            <a:solidFill>
              <a:schemeClr val="accent1">
                <a:lumMod val="75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2601443" y="1299991"/>
            <a:ext cx="0" cy="1057619"/>
          </a:xfrm>
          <a:prstGeom prst="line">
            <a:avLst/>
          </a:prstGeom>
          <a:ln w="50800">
            <a:solidFill>
              <a:schemeClr val="accent1">
                <a:lumMod val="75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6" name="TextBox 135"/>
          <p:cNvSpPr txBox="1"/>
          <p:nvPr/>
        </p:nvSpPr>
        <p:spPr>
          <a:xfrm>
            <a:off x="2182384" y="1511514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2182384" y="1689987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2182384" y="1868460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39" name="TextBox 138"/>
          <p:cNvSpPr txBox="1"/>
          <p:nvPr/>
        </p:nvSpPr>
        <p:spPr>
          <a:xfrm>
            <a:off x="2182384" y="2046933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2182384" y="2225408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2758494" y="1333041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42" name="Straight Connector 141"/>
          <p:cNvCxnSpPr/>
          <p:nvPr/>
        </p:nvCxnSpPr>
        <p:spPr>
          <a:xfrm>
            <a:off x="2710047" y="1299991"/>
            <a:ext cx="0" cy="1057619"/>
          </a:xfrm>
          <a:prstGeom prst="line">
            <a:avLst/>
          </a:prstGeom>
          <a:ln w="50800">
            <a:solidFill>
              <a:schemeClr val="accent1">
                <a:lumMod val="75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3177553" y="1299991"/>
            <a:ext cx="0" cy="1057619"/>
          </a:xfrm>
          <a:prstGeom prst="line">
            <a:avLst/>
          </a:prstGeom>
          <a:ln w="50800">
            <a:solidFill>
              <a:schemeClr val="accent1">
                <a:lumMod val="75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4" name="TextBox 143"/>
          <p:cNvSpPr txBox="1"/>
          <p:nvPr/>
        </p:nvSpPr>
        <p:spPr>
          <a:xfrm>
            <a:off x="2758494" y="1511514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5" name="TextBox 144"/>
          <p:cNvSpPr txBox="1"/>
          <p:nvPr/>
        </p:nvSpPr>
        <p:spPr>
          <a:xfrm>
            <a:off x="2758494" y="1689987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2758494" y="1868460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2758494" y="2046933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2758494" y="2225408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83" name="TextBox 182"/>
          <p:cNvSpPr txBox="1"/>
          <p:nvPr/>
        </p:nvSpPr>
        <p:spPr>
          <a:xfrm>
            <a:off x="5926304" y="3175403"/>
            <a:ext cx="352540" cy="78969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</a:t>
            </a:r>
            <a:b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TB</a:t>
            </a:r>
          </a:p>
        </p:txBody>
      </p:sp>
      <p:sp>
        <p:nvSpPr>
          <p:cNvPr id="184" name="TextBox 183"/>
          <p:cNvSpPr txBox="1"/>
          <p:nvPr/>
        </p:nvSpPr>
        <p:spPr>
          <a:xfrm>
            <a:off x="6879062" y="2457024"/>
            <a:ext cx="828926" cy="3543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36000" tIns="108000" rIns="36000" bIns="36000" rtlCol="0" anchor="t" anchorCtr="0">
            <a:noAutofit/>
          </a:bodyPr>
          <a:lstStyle/>
          <a:p>
            <a:pPr algn="ctr">
              <a:lnSpc>
                <a:spcPct val="76000"/>
              </a:lnSpc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router</a:t>
            </a:r>
          </a:p>
          <a:p>
            <a:pPr marL="285750" indent="-285750" algn="ctr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Bent Arrow 11"/>
          <p:cNvSpPr/>
          <p:nvPr/>
        </p:nvSpPr>
        <p:spPr>
          <a:xfrm rot="5400000">
            <a:off x="6761847" y="230874"/>
            <a:ext cx="1189824" cy="2512811"/>
          </a:xfrm>
          <a:prstGeom prst="bentArrow">
            <a:avLst>
              <a:gd name="adj1" fmla="val 27778"/>
              <a:gd name="adj2" fmla="val 22222"/>
              <a:gd name="adj3" fmla="val 36112"/>
              <a:gd name="adj4" fmla="val 14119"/>
            </a:avLst>
          </a:prstGeom>
          <a:solidFill>
            <a:schemeClr val="accent1"/>
          </a:solidFill>
          <a:ln>
            <a:noFill/>
          </a:ln>
        </p:spPr>
        <p:txBody>
          <a:bodyPr vert="horz" wrap="square" lIns="0" tIns="0" rIns="0" bIns="0" rtlCol="0" anchor="ctr">
            <a:noAutofit/>
          </a:bodyPr>
          <a:lstStyle/>
          <a:p>
            <a:pPr algn="r">
              <a:lnSpc>
                <a:spcPct val="80000"/>
              </a:lnSpc>
            </a:pPr>
            <a:endParaRPr lang="en-US" sz="2400" b="0" i="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6240947" y="959981"/>
            <a:ext cx="1593047" cy="21884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76000"/>
              </a:lnSpc>
              <a:spcBef>
                <a:spcPts val="600"/>
              </a:spcBef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“Over the Top”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3337449" y="1333041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cxnSp>
        <p:nvCxnSpPr>
          <p:cNvPr id="187" name="Straight Connector 186"/>
          <p:cNvCxnSpPr/>
          <p:nvPr/>
        </p:nvCxnSpPr>
        <p:spPr>
          <a:xfrm>
            <a:off x="3289002" y="1299991"/>
            <a:ext cx="0" cy="1057619"/>
          </a:xfrm>
          <a:prstGeom prst="line">
            <a:avLst/>
          </a:prstGeom>
          <a:ln w="50800">
            <a:solidFill>
              <a:schemeClr val="accent1">
                <a:lumMod val="75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/>
          <p:cNvCxnSpPr/>
          <p:nvPr/>
        </p:nvCxnSpPr>
        <p:spPr>
          <a:xfrm>
            <a:off x="3756508" y="1299991"/>
            <a:ext cx="0" cy="1057619"/>
          </a:xfrm>
          <a:prstGeom prst="line">
            <a:avLst/>
          </a:prstGeom>
          <a:ln w="50800">
            <a:solidFill>
              <a:schemeClr val="accent1">
                <a:lumMod val="75000"/>
                <a:alpha val="40000"/>
              </a:schemeClr>
            </a:solidFill>
            <a:tailEnd type="none" w="sm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TextBox 188"/>
          <p:cNvSpPr txBox="1"/>
          <p:nvPr/>
        </p:nvSpPr>
        <p:spPr>
          <a:xfrm>
            <a:off x="3337449" y="1511514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0" name="TextBox 189"/>
          <p:cNvSpPr txBox="1"/>
          <p:nvPr/>
        </p:nvSpPr>
        <p:spPr>
          <a:xfrm>
            <a:off x="3337449" y="1689987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3337449" y="1868460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2" name="TextBox 191"/>
          <p:cNvSpPr txBox="1"/>
          <p:nvPr/>
        </p:nvSpPr>
        <p:spPr>
          <a:xfrm>
            <a:off x="3337449" y="2046933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3337449" y="2225408"/>
            <a:ext cx="364382" cy="1101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innerShdw blurRad="38100" dist="25400" dir="13500000">
              <a:schemeClr val="accent1">
                <a:lumMod val="50000"/>
                <a:alpha val="80000"/>
              </a:schemeClr>
            </a:innerShdw>
          </a:effectLst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285750" indent="-285750">
              <a:lnSpc>
                <a:spcPct val="76000"/>
              </a:lnSpc>
              <a:buFontTx/>
              <a:buChar char="-"/>
            </a:pPr>
            <a:endParaRPr lang="en-US" b="1" spc="-100" dirty="0" smtClean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11" name="Picture 1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0660" y="120704"/>
            <a:ext cx="331024" cy="575982"/>
          </a:xfrm>
          <a:prstGeom prst="rect">
            <a:avLst/>
          </a:prstGeom>
        </p:spPr>
      </p:pic>
      <p:sp>
        <p:nvSpPr>
          <p:cNvPr id="112" name="TextBox 111"/>
          <p:cNvSpPr txBox="1"/>
          <p:nvPr/>
        </p:nvSpPr>
        <p:spPr>
          <a:xfrm>
            <a:off x="6479959" y="3494750"/>
            <a:ext cx="917125" cy="587394"/>
          </a:xfrm>
          <a:prstGeom prst="rect">
            <a:avLst/>
          </a:prstGeom>
          <a:solidFill>
            <a:schemeClr val="accent1"/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wrap="square" lIns="108000" tIns="108000" rIns="36000" bIns="36000" rtlCol="0" anchor="t" anchorCtr="0">
            <a:noAutofit/>
          </a:bodyPr>
          <a:lstStyle/>
          <a:p>
            <a:pPr>
              <a:lnSpc>
                <a:spcPct val="76000"/>
              </a:lnSpc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PC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7493988" y="3004457"/>
            <a:ext cx="601438" cy="1077687"/>
          </a:xfrm>
          <a:prstGeom prst="rect">
            <a:avLst/>
          </a:prstGeom>
          <a:solidFill>
            <a:schemeClr val="accent1"/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vert="vert270" wrap="square" lIns="108000" tIns="108000" rIns="36000" bIns="72000" rtlCol="0" anchor="t" anchorCtr="0">
            <a:noAutofit/>
          </a:bodyPr>
          <a:lstStyle/>
          <a:p>
            <a:pPr>
              <a:lnSpc>
                <a:spcPct val="76000"/>
              </a:lnSpc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Tablet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8182391" y="3204754"/>
            <a:ext cx="361952" cy="877390"/>
          </a:xfrm>
          <a:prstGeom prst="rect">
            <a:avLst/>
          </a:prstGeom>
          <a:solidFill>
            <a:schemeClr val="accent1"/>
          </a:solidFill>
          <a:effectLst>
            <a:innerShdw blurRad="38100" dist="25400" dir="13500000">
              <a:schemeClr val="accent2">
                <a:lumMod val="50000"/>
                <a:alpha val="80000"/>
              </a:schemeClr>
            </a:innerShdw>
          </a:effectLst>
        </p:spPr>
        <p:txBody>
          <a:bodyPr vert="vert270" wrap="square" lIns="108000" tIns="108000" rIns="36000" bIns="72000" rtlCol="0" anchor="t" anchorCtr="0">
            <a:noAutofit/>
          </a:bodyPr>
          <a:lstStyle/>
          <a:p>
            <a:pPr>
              <a:lnSpc>
                <a:spcPct val="76000"/>
              </a:lnSpc>
            </a:pPr>
            <a:r>
              <a:rPr lang="en-US" b="1" spc="-100" dirty="0" smtClean="0">
                <a:solidFill>
                  <a:schemeClr val="bg1"/>
                </a:solidFill>
                <a:latin typeface="Calibri" panose="020F0502020204030204" pitchFamily="34" charset="0"/>
              </a:rPr>
              <a:t>mobile</a:t>
            </a:r>
          </a:p>
        </p:txBody>
      </p:sp>
    </p:spTree>
    <p:extLst>
      <p:ext uri="{BB962C8B-B14F-4D97-AF65-F5344CB8AC3E}">
        <p14:creationId xmlns:p14="http://schemas.microsoft.com/office/powerpoint/2010/main" val="201181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2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7" grpId="0" animBg="1"/>
      <p:bldP spid="29" grpId="0" animBg="1"/>
      <p:bldP spid="30" grpId="0" animBg="1"/>
      <p:bldP spid="31" grpId="0" animBg="1"/>
      <p:bldP spid="34" grpId="0" animBg="1"/>
      <p:bldP spid="32" grpId="0"/>
      <p:bldP spid="52" grpId="0" animBg="1"/>
      <p:bldP spid="73" grpId="0" animBg="1"/>
      <p:bldP spid="74" grpId="0" animBg="1"/>
      <p:bldP spid="7" grpId="0" animBg="1"/>
      <p:bldP spid="72" grpId="0" animBg="1"/>
      <p:bldP spid="75" grpId="0" animBg="1"/>
      <p:bldP spid="125" grpId="0" animBg="1"/>
      <p:bldP spid="127" grpId="0" animBg="1"/>
      <p:bldP spid="129" grpId="0" animBg="1"/>
      <p:bldP spid="130" grpId="0" animBg="1"/>
      <p:bldP spid="132" grpId="0" animBg="1"/>
      <p:bldP spid="133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83" grpId="0" animBg="1"/>
      <p:bldP spid="184" grpId="0" animBg="1"/>
      <p:bldP spid="12" grpId="0" animBg="1"/>
      <p:bldP spid="185" grpId="0"/>
      <p:bldP spid="186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12" grpId="0" animBg="1"/>
      <p:bldP spid="113" grpId="0" animBg="1"/>
      <p:bldP spid="1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Donut 15"/>
          <p:cNvSpPr/>
          <p:nvPr/>
        </p:nvSpPr>
        <p:spPr>
          <a:xfrm>
            <a:off x="5457461" y="80759"/>
            <a:ext cx="2736000" cy="2736000"/>
          </a:xfrm>
          <a:prstGeom prst="donut">
            <a:avLst>
              <a:gd name="adj" fmla="val 50000"/>
            </a:avLst>
          </a:prstGeom>
          <a:solidFill>
            <a:schemeClr val="tx2">
              <a:lumMod val="40000"/>
              <a:lumOff val="60000"/>
              <a:alpha val="46000"/>
            </a:schemeClr>
          </a:solidFill>
          <a:ln>
            <a:noFill/>
          </a:ln>
        </p:spPr>
        <p:txBody>
          <a:bodyPr vert="horz" wrap="square" lIns="36000" tIns="180000" rIns="0" bIns="0" rtlCol="0" anchor="t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1" i="0" spc="-100" dirty="0" smtClean="0">
              <a:solidFill>
                <a:schemeClr val="accent5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17" name="Donut 16"/>
          <p:cNvSpPr/>
          <p:nvPr/>
        </p:nvSpPr>
        <p:spPr>
          <a:xfrm>
            <a:off x="3250700" y="89244"/>
            <a:ext cx="2736000" cy="2736000"/>
          </a:xfrm>
          <a:prstGeom prst="donut">
            <a:avLst>
              <a:gd name="adj" fmla="val 50000"/>
            </a:avLst>
          </a:prstGeom>
          <a:solidFill>
            <a:schemeClr val="accent3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vert="horz" wrap="square" lIns="0" tIns="180000" rIns="180000" bIns="54000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endParaRPr lang="en-US" sz="2400" b="1" i="0" spc="-100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Segoe UI" pitchFamily="34" charset="0"/>
            </a:endParaRPr>
          </a:p>
        </p:txBody>
      </p:sp>
      <p:sp>
        <p:nvSpPr>
          <p:cNvPr id="20" name="Donut 19"/>
          <p:cNvSpPr/>
          <p:nvPr/>
        </p:nvSpPr>
        <p:spPr>
          <a:xfrm>
            <a:off x="4387311" y="1964173"/>
            <a:ext cx="2736000" cy="2736000"/>
          </a:xfrm>
          <a:prstGeom prst="donut">
            <a:avLst>
              <a:gd name="adj" fmla="val 50000"/>
            </a:avLst>
          </a:prstGeom>
          <a:solidFill>
            <a:schemeClr val="accent4">
              <a:lumMod val="60000"/>
              <a:lumOff val="40000"/>
              <a:alpha val="46000"/>
            </a:schemeClr>
          </a:solidFill>
          <a:ln>
            <a:noFill/>
          </a:ln>
        </p:spPr>
        <p:txBody>
          <a:bodyPr vert="horz" wrap="square" lIns="0" tIns="612000" rIns="0" bIns="0" rtlCol="0" anchor="t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spc="-100" dirty="0">
                <a:solidFill>
                  <a:schemeClr val="accent4"/>
                </a:solidFill>
                <a:effectLst>
                  <a:innerShdw dist="50800" dir="13500000">
                    <a:schemeClr val="tx1"/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Computing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OTT Binds</a:t>
            </a:r>
            <a:br>
              <a:rPr lang="en-US" dirty="0" smtClean="0"/>
            </a:br>
            <a:r>
              <a:rPr lang="en-US" dirty="0" smtClean="0"/>
              <a:t>All Three</a:t>
            </a:r>
            <a:br>
              <a:rPr lang="en-US" dirty="0" smtClean="0"/>
            </a:br>
            <a:r>
              <a:rPr lang="en-US" dirty="0" smtClean="0"/>
              <a:t>Industries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736" y="1170273"/>
            <a:ext cx="2054574" cy="1383626"/>
          </a:xfrm>
          <a:prstGeom prst="rect">
            <a:avLst/>
          </a:prstGeom>
          <a:effectLst>
            <a:outerShdw blurRad="203200" dist="101600" dir="8400000" algn="tl" rotWithShape="0">
              <a:schemeClr val="accent3">
                <a:lumMod val="50000"/>
                <a:alpha val="52000"/>
              </a:schemeClr>
            </a:outerShdw>
          </a:effec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39125" y="1188840"/>
            <a:ext cx="1486586" cy="1456493"/>
          </a:xfrm>
          <a:prstGeom prst="rect">
            <a:avLst/>
          </a:prstGeom>
          <a:effectLst>
            <a:outerShdw blurRad="203200" dist="101600" dir="8400000" algn="tl" rotWithShape="0">
              <a:schemeClr val="accent1">
                <a:lumMod val="50000"/>
                <a:alpha val="52000"/>
              </a:schemeClr>
            </a:outerShdw>
          </a:effectLst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40944" y="3487574"/>
            <a:ext cx="633894" cy="739812"/>
          </a:xfrm>
          <a:prstGeom prst="rect">
            <a:avLst/>
          </a:prstGeom>
          <a:effectLst>
            <a:outerShdw blurRad="203200" dist="101600" dir="8400000" algn="tl" rotWithShape="0">
              <a:schemeClr val="accent4">
                <a:lumMod val="50000"/>
                <a:alpha val="52000"/>
              </a:schemeClr>
            </a:outerShdw>
          </a:effec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0777" y="3408332"/>
            <a:ext cx="924450" cy="1078916"/>
          </a:xfrm>
          <a:prstGeom prst="rect">
            <a:avLst/>
          </a:prstGeom>
          <a:effectLst>
            <a:outerShdw blurRad="203200" dist="101600" dir="8400000" algn="tl" rotWithShape="0">
              <a:schemeClr val="accent4">
                <a:lumMod val="50000"/>
                <a:alpha val="52000"/>
              </a:schemeClr>
            </a:outerShdw>
          </a:effec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59934" y="3359179"/>
            <a:ext cx="1202136" cy="1403000"/>
          </a:xfrm>
          <a:prstGeom prst="rect">
            <a:avLst/>
          </a:prstGeom>
          <a:effectLst>
            <a:outerShdw blurRad="203200" dist="101600" dir="8400000" algn="tl" rotWithShape="0">
              <a:schemeClr val="accent4">
                <a:lumMod val="50000"/>
                <a:alpha val="52000"/>
              </a:schemeClr>
            </a:outerShdw>
          </a:effectLst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5827" y="1376624"/>
            <a:ext cx="1565402" cy="149424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581276" y="707169"/>
            <a:ext cx="1871282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spc="-100" dirty="0">
                <a:solidFill>
                  <a:schemeClr val="accent3">
                    <a:lumMod val="75000"/>
                  </a:schemeClr>
                </a:solidFill>
                <a:effectLst>
                  <a:innerShdw dist="50800" dir="13500000">
                    <a:schemeClr val="tx1"/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Entertainment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5898057" y="707170"/>
            <a:ext cx="2041072" cy="3951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spc="-1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innerShdw dist="50800" dir="13500000">
                    <a:schemeClr val="tx1"/>
                  </a:innerShdw>
                </a:effectLst>
                <a:latin typeface="Calibri" panose="020F0502020204030204" pitchFamily="34" charset="0"/>
                <a:ea typeface="Segoe UI" pitchFamily="34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78434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abriel Dusil">
  <a:themeElements>
    <a:clrScheme name="Custom 1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AED9E5"/>
      </a:hlink>
      <a:folHlink>
        <a:srgbClr val="000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20000"/>
          </a:schemeClr>
        </a:solidFill>
        <a:ln>
          <a:solidFill>
            <a:schemeClr val="accent1"/>
          </a:solidFill>
        </a:ln>
      </a:spPr>
      <a:bodyPr vert="horz" wrap="square" lIns="0" tIns="0" rIns="0" bIns="0" rtlCol="0" anchor="ctr">
        <a:noAutofit/>
      </a:bodyPr>
      <a:lstStyle>
        <a:defPPr algn="r">
          <a:lnSpc>
            <a:spcPct val="80000"/>
          </a:lnSpc>
          <a:defRPr sz="2400" b="0" i="0" dirty="0" smtClean="0">
            <a:solidFill>
              <a:schemeClr val="accent5">
                <a:lumMod val="50000"/>
              </a:schemeClr>
            </a:solidFill>
            <a:effectLst/>
            <a:ea typeface="Segoe UI" pitchFamily="34" charset="0"/>
          </a:defRPr>
        </a:defPPr>
      </a:lstStyle>
    </a:spDef>
    <a:lnDef>
      <a:spPr>
        <a:ln w="38100">
          <a:solidFill>
            <a:schemeClr val="accent1">
              <a:lumMod val="60000"/>
              <a:lumOff val="40000"/>
              <a:alpha val="40000"/>
            </a:schemeClr>
          </a:solidFill>
          <a:tailEnd type="none" w="sm" len="med"/>
        </a:ln>
        <a:effectLst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ctr">
          <a:lnSpc>
            <a:spcPct val="85000"/>
          </a:lnSpc>
          <a:defRPr sz="1100" b="1" dirty="0" smtClean="0">
            <a:solidFill>
              <a:schemeClr val="bg1"/>
            </a:solidFill>
            <a:latin typeface="+mj-lt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Gabriel Dusil</Template>
  <TotalTime>12277</TotalTime>
  <Words>263</Words>
  <Application>Microsoft Office PowerPoint</Application>
  <PresentationFormat>On-screen Show (16:9)</PresentationFormat>
  <Paragraphs>67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Gabriel Dusil</vt:lpstr>
      <vt:lpstr>Setting the OTT Stage</vt:lpstr>
      <vt:lpstr>Download the Original Video &amp; Presentation - Setting the OTT Stage</vt:lpstr>
      <vt:lpstr>PowerPoint Presentation</vt:lpstr>
      <vt:lpstr>Online will Surpass Broadcast</vt:lpstr>
      <vt:lpstr>We Deliver “Connected TV”</vt:lpstr>
      <vt:lpstr>We Deliver Multiscreen</vt:lpstr>
      <vt:lpstr>We Deliver OTT Solutions</vt:lpstr>
      <vt:lpstr>Broadcast       Over the Top</vt:lpstr>
      <vt:lpstr>        OTT Binds All Three Industries</vt:lpstr>
      <vt:lpstr>We Deliver OVP Solutions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Gabriel Dusil - Master</dc:title>
  <dc:creator>Gabriel Dusil</dc:creator>
  <cp:lastModifiedBy>Gabriel Dusil</cp:lastModifiedBy>
  <cp:revision>1275</cp:revision>
  <dcterms:created xsi:type="dcterms:W3CDTF">2013-04-29T14:53:51Z</dcterms:created>
  <dcterms:modified xsi:type="dcterms:W3CDTF">2014-06-12T19:42:04Z</dcterms:modified>
</cp:coreProperties>
</file>