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charts/chart11.xml" ContentType="application/vnd.openxmlformats-officedocument.drawingml.chart+xml"/>
  <Override PartName="/ppt/drawings/drawing6.xml" ContentType="application/vnd.openxmlformats-officedocument.drawingml.chartshapes+xml"/>
  <Override PartName="/ppt/charts/chart12.xml" ContentType="application/vnd.openxmlformats-officedocument.drawingml.chart+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1123" r:id="rId2"/>
    <p:sldId id="1174" r:id="rId3"/>
    <p:sldId id="1132" r:id="rId4"/>
    <p:sldId id="1149" r:id="rId5"/>
    <p:sldId id="1131" r:id="rId6"/>
    <p:sldId id="1150" r:id="rId7"/>
    <p:sldId id="1129" r:id="rId8"/>
    <p:sldId id="1136" r:id="rId9"/>
    <p:sldId id="1156" r:id="rId10"/>
    <p:sldId id="1153" r:id="rId11"/>
    <p:sldId id="1157" r:id="rId12"/>
    <p:sldId id="1160" r:id="rId13"/>
    <p:sldId id="1159" r:id="rId14"/>
    <p:sldId id="1166" r:id="rId15"/>
    <p:sldId id="1169" r:id="rId16"/>
    <p:sldId id="1163" r:id="rId17"/>
    <p:sldId id="1164" r:id="rId18"/>
    <p:sldId id="1165" r:id="rId19"/>
    <p:sldId id="1138" r:id="rId20"/>
    <p:sldId id="1139" r:id="rId21"/>
    <p:sldId id="1140"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73A9"/>
    <a:srgbClr val="9F8AB8"/>
    <a:srgbClr val="F6882E"/>
    <a:srgbClr val="F8A764"/>
    <a:srgbClr val="008000"/>
    <a:srgbClr val="779DCB"/>
    <a:srgbClr val="3F6EA7"/>
    <a:srgbClr val="FCF600"/>
    <a:srgbClr val="FFFF25"/>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7" autoAdjust="0"/>
    <p:restoredTop sz="92582" autoAdjust="0"/>
  </p:normalViewPr>
  <p:slideViewPr>
    <p:cSldViewPr snapToGrid="0">
      <p:cViewPr>
        <p:scale>
          <a:sx n="100" d="100"/>
          <a:sy n="100" d="100"/>
        </p:scale>
        <p:origin x="-222" y="-132"/>
      </p:cViewPr>
      <p:guideLst>
        <p:guide orient="horz" pos="1620"/>
        <p:guide pos="2880"/>
      </p:guideLst>
    </p:cSldViewPr>
  </p:slideViewPr>
  <p:notesTextViewPr>
    <p:cViewPr>
      <p:scale>
        <a:sx n="1" d="1"/>
        <a:sy n="1" d="1"/>
      </p:scale>
      <p:origin x="0" y="0"/>
    </p:cViewPr>
  </p:notesTextViewPr>
  <p:sorterViewPr>
    <p:cViewPr>
      <p:scale>
        <a:sx n="100" d="100"/>
        <a:sy n="100" d="100"/>
      </p:scale>
      <p:origin x="0" y="1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20Dusil,%20Gabriel\Employment\Visual%20Unity\Management%20-%20Gabriel%20Dusil%20(Keynote,%20v1.7).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A!%20Dusil,%20Gabriel\Employment\Visual%20Unity\Management%20-%20Gabriel%20Dusil%20(Keynote,%20v1.7,%20confidential).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A!%20Dusil,%20Gabriel\Employment\Visual%20Unity\Management%20-%20Gabriel%20Dusil%20(Keynote,%20v1.7,%20confidential).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A!%20Dusil,%20Gabriel\Employment\Visual%20Unity\Management%20-%20Gabriel%20Dusil%20(Keynote,%20v1.7,%20confidentia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A!%20Dusil,%20Gabriel\Employment\Visual%20Unity\Management%20-%20Gabriel%20Dusil%20(Keynote,%20v1.7).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A!%20Dusil,%20Gabriel\Employment\Visual%20Unity\Management%20-%20Gabriel%20Dusil%20(Keynote,%20v1.7,%20confidenti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A!%20Dusil,%20Gabriel\Employment\Visual%20Unity\Management%20-%20Gabriel%20Dusil%20(Keynote,%20v1.7,%20confidential).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A!%20Dusil,%20Gabriel\Employment\Visual%20Unity\Management%20-%20Gabriel%20Dusil%20(Keynote,%20v1.7,%20confidential).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A!%20Dusil,%20Gabriel\Employment\Visual%20Unity\Management%20-%20Gabriel%20Dusil%20(Keynote,%20v1.7,%20confidenti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A!%20Dusil,%20Gabriel\Employment\Visual%20Unity\Management%20-%20Gabriel%20Dusil%20(Keynote,%20v1.7,%20confidenti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A!%20Dusil,%20Gabriel\Employment\Visual%20Unity\Management%20-%20Gabriel%20Dusil%20(Keynote,%20v1.7,%20confidenti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A!%20Dusil,%20Gabriel\Employment\Visual%20Unity\Management%20-%20Gabriel%20Dusil%20(Keynote,%20v1.7,%20confidenti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546549784725185"/>
          <c:y val="4.2696557834729261E-2"/>
          <c:w val="0.54918273146891117"/>
          <c:h val="0.91460688433054149"/>
        </c:manualLayout>
      </c:layout>
      <c:barChart>
        <c:barDir val="col"/>
        <c:grouping val="stacked"/>
        <c:varyColors val="0"/>
        <c:ser>
          <c:idx val="0"/>
          <c:order val="0"/>
          <c:tx>
            <c:strRef>
              <c:f>'ISP vs. OTT'!$B$25:$B$26</c:f>
              <c:strCache>
                <c:ptCount val="1"/>
                <c:pt idx="0">
                  <c:v>Subscribers (m) '12 Internet World Stats ('12), www.pingdom.com</c:v>
                </c:pt>
              </c:strCache>
            </c:strRef>
          </c:tx>
          <c:spPr>
            <a:solidFill>
              <a:schemeClr val="accent5">
                <a:lumMod val="40000"/>
                <a:lumOff val="60000"/>
              </a:schemeClr>
            </a:solidFill>
            <a:ln>
              <a:noFill/>
            </a:ln>
            <a:effectLst>
              <a:innerShdw blurRad="50800" dist="25400" dir="13500000">
                <a:prstClr val="black">
                  <a:alpha val="80000"/>
                </a:prstClr>
              </a:innerShdw>
            </a:effectLst>
          </c:spPr>
          <c:invertIfNegative val="0"/>
          <c:dPt>
            <c:idx val="1"/>
            <c:invertIfNegative val="0"/>
            <c:bubble3D val="0"/>
            <c:spPr>
              <a:solidFill>
                <a:schemeClr val="accent4">
                  <a:lumMod val="40000"/>
                  <a:lumOff val="60000"/>
                </a:schemeClr>
              </a:solidFill>
              <a:ln>
                <a:noFill/>
              </a:ln>
              <a:effectLst>
                <a:innerShdw blurRad="50800" dist="25400" dir="13500000">
                  <a:prstClr val="black">
                    <a:alpha val="80000"/>
                  </a:prstClr>
                </a:innerShdw>
              </a:effectLst>
            </c:spPr>
          </c:dPt>
          <c:dPt>
            <c:idx val="2"/>
            <c:invertIfNegative val="0"/>
            <c:bubble3D val="0"/>
            <c:spPr>
              <a:solidFill>
                <a:schemeClr val="accent6">
                  <a:lumMod val="40000"/>
                  <a:lumOff val="60000"/>
                </a:schemeClr>
              </a:solidFill>
              <a:ln>
                <a:noFill/>
              </a:ln>
              <a:effectLst>
                <a:innerShdw blurRad="50800" dist="25400" dir="13500000">
                  <a:prstClr val="black">
                    <a:alpha val="80000"/>
                  </a:prstClr>
                </a:innerShdw>
              </a:effectLst>
            </c:spPr>
          </c:dPt>
          <c:dPt>
            <c:idx val="3"/>
            <c:invertIfNegative val="0"/>
            <c:bubble3D val="0"/>
            <c:spPr>
              <a:solidFill>
                <a:schemeClr val="accent2">
                  <a:lumMod val="40000"/>
                  <a:lumOff val="60000"/>
                </a:schemeClr>
              </a:solidFill>
              <a:ln>
                <a:noFill/>
              </a:ln>
              <a:effectLst>
                <a:innerShdw blurRad="50800" dist="25400" dir="13500000">
                  <a:prstClr val="black">
                    <a:alpha val="80000"/>
                  </a:prstClr>
                </a:innerShdw>
              </a:effectLst>
            </c:spPr>
          </c:dPt>
          <c:dLbls>
            <c:dLbl>
              <c:idx val="0"/>
              <c:layout/>
              <c:tx>
                <c:rich>
                  <a:bodyPr/>
                  <a:lstStyle/>
                  <a:p>
                    <a:r>
                      <a:rPr lang="en-US" b="1" spc="-160" baseline="0"/>
                      <a:t>61%</a:t>
                    </a:r>
                    <a:endParaRPr lang="en-US"/>
                  </a:p>
                </c:rich>
              </c:tx>
              <c:dLblPos val="inBase"/>
              <c:showLegendKey val="0"/>
              <c:showVal val="1"/>
              <c:showCatName val="0"/>
              <c:showSerName val="0"/>
              <c:showPercent val="0"/>
              <c:showBubbleSize val="0"/>
            </c:dLbl>
            <c:dLbl>
              <c:idx val="1"/>
              <c:layout/>
              <c:tx>
                <c:rich>
                  <a:bodyPr/>
                  <a:lstStyle/>
                  <a:p>
                    <a:r>
                      <a:rPr lang="en-US" b="1" spc="-160" baseline="0"/>
                      <a:t>79%</a:t>
                    </a:r>
                    <a:endParaRPr lang="en-US"/>
                  </a:p>
                </c:rich>
              </c:tx>
              <c:dLblPos val="inBase"/>
              <c:showLegendKey val="0"/>
              <c:showVal val="1"/>
              <c:showCatName val="0"/>
              <c:showSerName val="0"/>
              <c:showPercent val="0"/>
              <c:showBubbleSize val="0"/>
            </c:dLbl>
            <c:dLbl>
              <c:idx val="2"/>
              <c:layout>
                <c:manualLayout>
                  <c:x val="0"/>
                  <c:y val="-7.4080946888008425E-2"/>
                </c:manualLayout>
              </c:layout>
              <c:tx>
                <c:rich>
                  <a:bodyPr/>
                  <a:lstStyle/>
                  <a:p>
                    <a:r>
                      <a:rPr lang="en-US" b="1" spc="-160" baseline="0">
                        <a:solidFill>
                          <a:schemeClr val="accent6"/>
                        </a:solidFill>
                      </a:rPr>
                      <a:t>9%</a:t>
                    </a:r>
                    <a:endParaRPr lang="en-US">
                      <a:solidFill>
                        <a:schemeClr val="accent6"/>
                      </a:solidFill>
                    </a:endParaRPr>
                  </a:p>
                </c:rich>
              </c:tx>
              <c:dLblPos val="ctr"/>
              <c:showLegendKey val="0"/>
              <c:showVal val="1"/>
              <c:showCatName val="0"/>
              <c:showSerName val="0"/>
              <c:showPercent val="0"/>
              <c:showBubbleSize val="0"/>
            </c:dLbl>
            <c:dLbl>
              <c:idx val="3"/>
              <c:layout/>
              <c:tx>
                <c:rich>
                  <a:bodyPr/>
                  <a:lstStyle/>
                  <a:p>
                    <a:pPr>
                      <a:defRPr sz="1800" b="1" spc="-160" baseline="0">
                        <a:solidFill>
                          <a:schemeClr val="accent2"/>
                        </a:solidFill>
                      </a:defRPr>
                    </a:pPr>
                    <a:r>
                      <a:rPr lang="en-US" b="1" spc="-160" baseline="0">
                        <a:solidFill>
                          <a:schemeClr val="accent2"/>
                        </a:solidFill>
                      </a:rPr>
                      <a:t>1%</a:t>
                    </a:r>
                    <a:endParaRPr lang="en-US">
                      <a:solidFill>
                        <a:schemeClr val="accent2"/>
                      </a:solidFill>
                    </a:endParaRPr>
                  </a:p>
                </c:rich>
              </c:tx>
              <c:spPr/>
              <c:dLblPos val="inBase"/>
              <c:showLegendKey val="0"/>
              <c:showVal val="1"/>
              <c:showCatName val="0"/>
              <c:showSerName val="0"/>
              <c:showPercent val="0"/>
              <c:showBubbleSize val="0"/>
            </c:dLbl>
            <c:txPr>
              <a:bodyPr/>
              <a:lstStyle/>
              <a:p>
                <a:pPr>
                  <a:defRPr sz="1800" b="1" spc="-160" baseline="0">
                    <a:solidFill>
                      <a:schemeClr val="bg1"/>
                    </a:solidFill>
                  </a:defRPr>
                </a:pPr>
                <a:endParaRPr lang="en-US"/>
              </a:p>
            </c:txPr>
            <c:dLblPos val="inBase"/>
            <c:showLegendKey val="0"/>
            <c:showVal val="1"/>
            <c:showCatName val="0"/>
            <c:showSerName val="0"/>
            <c:showPercent val="0"/>
            <c:showBubbleSize val="0"/>
            <c:showLeaderLines val="0"/>
          </c:dLbls>
          <c:cat>
            <c:strRef>
              <c:f>'ISP vs. OTT'!$A$27:$A$30</c:f>
              <c:strCache>
                <c:ptCount val="4"/>
                <c:pt idx="0">
                  <c:v>Europe</c:v>
                </c:pt>
                <c:pt idx="1">
                  <c:v>North
America</c:v>
                </c:pt>
                <c:pt idx="2">
                  <c:v>Netflix
HD</c:v>
                </c:pt>
                <c:pt idx="3">
                  <c:v>Top
1%</c:v>
                </c:pt>
              </c:strCache>
            </c:strRef>
          </c:cat>
          <c:val>
            <c:numRef>
              <c:f>'ISP vs. OTT'!$B$27:$B$30</c:f>
              <c:numCache>
                <c:formatCode>General</c:formatCode>
                <c:ptCount val="4"/>
                <c:pt idx="0">
                  <c:v>501</c:v>
                </c:pt>
                <c:pt idx="1">
                  <c:v>273</c:v>
                </c:pt>
                <c:pt idx="2">
                  <c:v>30</c:v>
                </c:pt>
                <c:pt idx="3">
                  <c:v>7.74</c:v>
                </c:pt>
              </c:numCache>
            </c:numRef>
          </c:val>
        </c:ser>
        <c:dLbls>
          <c:showLegendKey val="0"/>
          <c:showVal val="0"/>
          <c:showCatName val="0"/>
          <c:showSerName val="0"/>
          <c:showPercent val="0"/>
          <c:showBubbleSize val="0"/>
        </c:dLbls>
        <c:gapWidth val="16"/>
        <c:overlap val="100"/>
        <c:axId val="176252032"/>
        <c:axId val="176253568"/>
      </c:barChart>
      <c:catAx>
        <c:axId val="176252032"/>
        <c:scaling>
          <c:orientation val="minMax"/>
        </c:scaling>
        <c:delete val="1"/>
        <c:axPos val="t"/>
        <c:numFmt formatCode="General" sourceLinked="1"/>
        <c:majorTickMark val="out"/>
        <c:minorTickMark val="none"/>
        <c:tickLblPos val="low"/>
        <c:crossAx val="176253568"/>
        <c:crosses val="autoZero"/>
        <c:auto val="1"/>
        <c:lblAlgn val="ctr"/>
        <c:lblOffset val="100"/>
        <c:tickLblSkip val="1"/>
        <c:noMultiLvlLbl val="0"/>
      </c:catAx>
      <c:valAx>
        <c:axId val="176253568"/>
        <c:scaling>
          <c:orientation val="maxMin"/>
          <c:max val="510"/>
          <c:min val="0"/>
        </c:scaling>
        <c:delete val="0"/>
        <c:axPos val="l"/>
        <c:majorGridlines>
          <c:spPr>
            <a:ln>
              <a:gradFill flip="none" rotWithShape="1">
                <a:gsLst>
                  <a:gs pos="0">
                    <a:schemeClr val="accent5">
                      <a:lumMod val="40000"/>
                      <a:lumOff val="60000"/>
                    </a:schemeClr>
                  </a:gs>
                  <a:gs pos="100000">
                    <a:schemeClr val="accent5">
                      <a:lumMod val="20000"/>
                      <a:lumOff val="80000"/>
                      <a:alpha val="20000"/>
                    </a:schemeClr>
                  </a:gs>
                </a:gsLst>
                <a:lin ang="0" scaled="1"/>
                <a:tileRect/>
              </a:gradFill>
            </a:ln>
          </c:spPr>
        </c:majorGridlines>
        <c:title>
          <c:tx>
            <c:rich>
              <a:bodyPr rot="-5400000" vert="horz"/>
              <a:lstStyle/>
              <a:p>
                <a:pPr>
                  <a:defRPr sz="1800">
                    <a:solidFill>
                      <a:schemeClr val="accent5">
                        <a:lumMod val="40000"/>
                        <a:lumOff val="60000"/>
                      </a:schemeClr>
                    </a:solidFill>
                  </a:defRPr>
                </a:pPr>
                <a:r>
                  <a:rPr lang="en-US" sz="1800" dirty="0">
                    <a:solidFill>
                      <a:schemeClr val="accent5">
                        <a:lumMod val="40000"/>
                        <a:lumOff val="60000"/>
                      </a:schemeClr>
                    </a:solidFill>
                  </a:rPr>
                  <a:t>millions</a:t>
                </a:r>
              </a:p>
            </c:rich>
          </c:tx>
          <c:layout>
            <c:manualLayout>
              <c:xMode val="edge"/>
              <c:yMode val="edge"/>
              <c:x val="0.19316938830921998"/>
              <c:y val="0.62630589966063166"/>
            </c:manualLayout>
          </c:layout>
          <c:overlay val="0"/>
        </c:title>
        <c:numFmt formatCode="0\ &quot; &quot;" sourceLinked="0"/>
        <c:majorTickMark val="none"/>
        <c:minorTickMark val="none"/>
        <c:tickLblPos val="low"/>
        <c:spPr>
          <a:ln>
            <a:noFill/>
          </a:ln>
        </c:spPr>
        <c:txPr>
          <a:bodyPr/>
          <a:lstStyle/>
          <a:p>
            <a:pPr>
              <a:defRPr sz="1800" spc="-160" baseline="0">
                <a:solidFill>
                  <a:schemeClr val="accent5">
                    <a:lumMod val="60000"/>
                    <a:lumOff val="40000"/>
                  </a:schemeClr>
                </a:solidFill>
              </a:defRPr>
            </a:pPr>
            <a:endParaRPr lang="en-US"/>
          </a:p>
        </c:txPr>
        <c:crossAx val="176252032"/>
        <c:crosses val="autoZero"/>
        <c:crossBetween val="between"/>
        <c:majorUnit val="200"/>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2615712192602433E-3"/>
          <c:y val="0.15148612227106006"/>
          <c:w val="0.77955662690291794"/>
          <c:h val="0.7401961754154639"/>
        </c:manualLayout>
      </c:layout>
      <c:barChart>
        <c:barDir val="col"/>
        <c:grouping val="stacked"/>
        <c:varyColors val="0"/>
        <c:ser>
          <c:idx val="0"/>
          <c:order val="0"/>
          <c:spPr>
            <a:solidFill>
              <a:srgbClr val="E68EA1"/>
            </a:solidFill>
            <a:ln>
              <a:noFill/>
            </a:ln>
            <a:effectLst>
              <a:innerShdw blurRad="38100" dist="12700" dir="13500000">
                <a:prstClr val="black">
                  <a:alpha val="80000"/>
                </a:prstClr>
              </a:innerShdw>
            </a:effectLst>
          </c:spPr>
          <c:invertIfNegative val="0"/>
          <c:cat>
            <c:numRef>
              <c:f>P2P!$E$2:$J$2</c:f>
              <c:numCache>
                <c:formatCode>General</c:formatCode>
                <c:ptCount val="6"/>
                <c:pt idx="0">
                  <c:v>2001</c:v>
                </c:pt>
                <c:pt idx="1">
                  <c:v>2002</c:v>
                </c:pt>
                <c:pt idx="2">
                  <c:v>2003</c:v>
                </c:pt>
                <c:pt idx="3">
                  <c:v>2004</c:v>
                </c:pt>
                <c:pt idx="4">
                  <c:v>2005</c:v>
                </c:pt>
                <c:pt idx="5">
                  <c:v>2006</c:v>
                </c:pt>
              </c:numCache>
            </c:numRef>
          </c:cat>
          <c:val>
            <c:numRef>
              <c:f>P2P!$C$2:$E$2</c:f>
              <c:numCache>
                <c:formatCode>General</c:formatCode>
                <c:ptCount val="3"/>
                <c:pt idx="0">
                  <c:v>1999</c:v>
                </c:pt>
                <c:pt idx="1">
                  <c:v>2000</c:v>
                </c:pt>
                <c:pt idx="2">
                  <c:v>2001</c:v>
                </c:pt>
              </c:numCache>
            </c:numRef>
          </c:val>
        </c:ser>
        <c:ser>
          <c:idx val="1"/>
          <c:order val="1"/>
          <c:spPr>
            <a:solidFill>
              <a:schemeClr val="accent5">
                <a:lumMod val="40000"/>
                <a:lumOff val="60000"/>
              </a:schemeClr>
            </a:solidFill>
            <a:effectLst>
              <a:innerShdw blurRad="50800" dist="25400" dir="13500000">
                <a:prstClr val="black">
                  <a:alpha val="80000"/>
                </a:prstClr>
              </a:innerShdw>
            </a:effectLst>
          </c:spPr>
          <c:invertIfNegative val="0"/>
          <c:cat>
            <c:numRef>
              <c:f>P2P!$E$2:$J$2</c:f>
              <c:numCache>
                <c:formatCode>General</c:formatCode>
                <c:ptCount val="6"/>
                <c:pt idx="0">
                  <c:v>2001</c:v>
                </c:pt>
                <c:pt idx="1">
                  <c:v>2002</c:v>
                </c:pt>
                <c:pt idx="2">
                  <c:v>2003</c:v>
                </c:pt>
                <c:pt idx="3">
                  <c:v>2004</c:v>
                </c:pt>
                <c:pt idx="4">
                  <c:v>2005</c:v>
                </c:pt>
                <c:pt idx="5">
                  <c:v>2006</c:v>
                </c:pt>
              </c:numCache>
            </c:numRef>
          </c:cat>
          <c:val>
            <c:numRef>
              <c:f>P2P!$E$4:$J$4</c:f>
              <c:numCache>
                <c:formatCode>#,##0,,"m"</c:formatCode>
                <c:ptCount val="6"/>
                <c:pt idx="0">
                  <c:v>16000000</c:v>
                </c:pt>
                <c:pt idx="1">
                  <c:v>32000000</c:v>
                </c:pt>
                <c:pt idx="2">
                  <c:v>34500000</c:v>
                </c:pt>
                <c:pt idx="3">
                  <c:v>20000000</c:v>
                </c:pt>
                <c:pt idx="4">
                  <c:v>10000000</c:v>
                </c:pt>
                <c:pt idx="5">
                  <c:v>5000000</c:v>
                </c:pt>
              </c:numCache>
            </c:numRef>
          </c:val>
        </c:ser>
        <c:dLbls>
          <c:showLegendKey val="0"/>
          <c:showVal val="0"/>
          <c:showCatName val="0"/>
          <c:showSerName val="0"/>
          <c:showPercent val="0"/>
          <c:showBubbleSize val="0"/>
        </c:dLbls>
        <c:gapWidth val="16"/>
        <c:overlap val="60"/>
        <c:axId val="180164480"/>
        <c:axId val="180166016"/>
      </c:barChart>
      <c:catAx>
        <c:axId val="180164480"/>
        <c:scaling>
          <c:orientation val="minMax"/>
        </c:scaling>
        <c:delete val="1"/>
        <c:axPos val="b"/>
        <c:numFmt formatCode="General" sourceLinked="1"/>
        <c:majorTickMark val="out"/>
        <c:minorTickMark val="none"/>
        <c:tickLblPos val="low"/>
        <c:crossAx val="180166016"/>
        <c:crosses val="autoZero"/>
        <c:auto val="1"/>
        <c:lblAlgn val="ctr"/>
        <c:lblOffset val="100"/>
        <c:tickLblSkip val="2"/>
        <c:noMultiLvlLbl val="0"/>
      </c:catAx>
      <c:valAx>
        <c:axId val="180166016"/>
        <c:scaling>
          <c:orientation val="minMax"/>
          <c:max val="250000000"/>
        </c:scaling>
        <c:delete val="1"/>
        <c:axPos val="l"/>
        <c:numFmt formatCode="#,##0" sourceLinked="0"/>
        <c:majorTickMark val="out"/>
        <c:minorTickMark val="none"/>
        <c:tickLblPos val="high"/>
        <c:crossAx val="180164480"/>
        <c:crosses val="autoZero"/>
        <c:crossBetween val="between"/>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34135882209031"/>
          <c:y val="3.5641913080656285E-3"/>
          <c:w val="0.44874413125421703"/>
          <c:h val="0.99643580869193438"/>
        </c:manualLayout>
      </c:layout>
      <c:doughnutChart>
        <c:varyColors val="1"/>
        <c:ser>
          <c:idx val="0"/>
          <c:order val="0"/>
          <c:spPr>
            <a:ln>
              <a:noFill/>
            </a:ln>
            <a:effectLst>
              <a:innerShdw blurRad="38100" dist="12700" dir="13500000">
                <a:prstClr val="black">
                  <a:alpha val="80000"/>
                </a:prstClr>
              </a:innerShdw>
            </a:effectLst>
          </c:spPr>
          <c:explosion val="7"/>
          <c:dPt>
            <c:idx val="0"/>
            <c:bubble3D val="0"/>
            <c:spPr>
              <a:solidFill>
                <a:schemeClr val="accent5">
                  <a:lumMod val="20000"/>
                  <a:lumOff val="80000"/>
                </a:schemeClr>
              </a:solidFill>
              <a:ln>
                <a:noFill/>
              </a:ln>
              <a:effectLst>
                <a:innerShdw blurRad="38100" dist="12700" dir="13500000">
                  <a:prstClr val="black">
                    <a:alpha val="80000"/>
                  </a:prstClr>
                </a:innerShdw>
              </a:effectLst>
            </c:spPr>
          </c:dPt>
          <c:dPt>
            <c:idx val="1"/>
            <c:bubble3D val="0"/>
            <c:spPr>
              <a:solidFill>
                <a:schemeClr val="accent4">
                  <a:lumMod val="40000"/>
                  <a:lumOff val="60000"/>
                </a:schemeClr>
              </a:solidFill>
              <a:ln>
                <a:noFill/>
              </a:ln>
              <a:effectLst>
                <a:innerShdw blurRad="38100" dist="12700" dir="13500000">
                  <a:prstClr val="black">
                    <a:alpha val="80000"/>
                  </a:prstClr>
                </a:innerShdw>
              </a:effectLst>
            </c:spPr>
          </c:dPt>
          <c:dPt>
            <c:idx val="2"/>
            <c:bubble3D val="0"/>
            <c:spPr>
              <a:solidFill>
                <a:schemeClr val="accent4">
                  <a:lumMod val="20000"/>
                  <a:lumOff val="80000"/>
                </a:schemeClr>
              </a:solidFill>
              <a:ln>
                <a:noFill/>
              </a:ln>
              <a:effectLst>
                <a:innerShdw blurRad="38100" dist="12700" dir="13500000">
                  <a:prstClr val="black">
                    <a:alpha val="80000"/>
                  </a:prstClr>
                </a:innerShdw>
              </a:effectLst>
            </c:spPr>
          </c:dPt>
          <c:dPt>
            <c:idx val="3"/>
            <c:bubble3D val="0"/>
            <c:spPr>
              <a:solidFill>
                <a:schemeClr val="accent3">
                  <a:lumMod val="20000"/>
                  <a:lumOff val="80000"/>
                </a:schemeClr>
              </a:solidFill>
              <a:ln>
                <a:noFill/>
              </a:ln>
              <a:effectLst>
                <a:innerShdw blurRad="38100" dist="12700" dir="13500000">
                  <a:prstClr val="black">
                    <a:alpha val="80000"/>
                  </a:prstClr>
                </a:innerShdw>
              </a:effectLst>
            </c:spPr>
          </c:dPt>
          <c:dPt>
            <c:idx val="4"/>
            <c:bubble3D val="0"/>
            <c:spPr>
              <a:solidFill>
                <a:schemeClr val="bg1">
                  <a:lumMod val="75000"/>
                </a:schemeClr>
              </a:solidFill>
              <a:ln>
                <a:noFill/>
              </a:ln>
              <a:effectLst>
                <a:innerShdw blurRad="38100" dist="12700" dir="13500000">
                  <a:prstClr val="black">
                    <a:alpha val="80000"/>
                  </a:prstClr>
                </a:innerShdw>
              </a:effectLst>
            </c:spPr>
          </c:dPt>
          <c:dLbls>
            <c:dLbl>
              <c:idx val="0"/>
              <c:layout>
                <c:manualLayout>
                  <c:x val="5.3172738482815301E-3"/>
                  <c:y val="8.9749637379663936E-3"/>
                </c:manualLayout>
              </c:layout>
              <c:tx>
                <c:rich>
                  <a:bodyPr/>
                  <a:lstStyle/>
                  <a:p>
                    <a:pPr>
                      <a:lnSpc>
                        <a:spcPct val="76000"/>
                      </a:lnSpc>
                      <a:defRPr sz="1800" b="0">
                        <a:solidFill>
                          <a:schemeClr val="accent5">
                            <a:lumMod val="50000"/>
                          </a:schemeClr>
                        </a:solidFill>
                      </a:defRPr>
                    </a:pPr>
                    <a:r>
                      <a:rPr lang="en-US" sz="1800" b="0">
                        <a:solidFill>
                          <a:schemeClr val="accent5">
                            <a:lumMod val="50000"/>
                          </a:schemeClr>
                        </a:solidFill>
                      </a:rPr>
                      <a:t>OTT,</a:t>
                    </a:r>
                    <a:br>
                      <a:rPr lang="en-US" sz="1800" b="0">
                        <a:solidFill>
                          <a:schemeClr val="accent5">
                            <a:lumMod val="50000"/>
                          </a:schemeClr>
                        </a:solidFill>
                      </a:rPr>
                    </a:br>
                    <a:r>
                      <a:rPr lang="en-US" sz="1800" b="0">
                        <a:solidFill>
                          <a:schemeClr val="accent5">
                            <a:lumMod val="50000"/>
                          </a:schemeClr>
                        </a:solidFill>
                      </a:rPr>
                      <a:t>9%</a:t>
                    </a:r>
                    <a:endParaRPr lang="en-US" b="0">
                      <a:solidFill>
                        <a:schemeClr val="accent5">
                          <a:lumMod val="50000"/>
                        </a:schemeClr>
                      </a:solidFill>
                    </a:endParaRPr>
                  </a:p>
                </c:rich>
              </c:tx>
              <c:spPr/>
              <c:showLegendKey val="0"/>
              <c:showVal val="0"/>
              <c:showCatName val="1"/>
              <c:showSerName val="0"/>
              <c:showPercent val="1"/>
              <c:showBubbleSize val="0"/>
              <c:separator>, </c:separator>
            </c:dLbl>
            <c:dLbl>
              <c:idx val="1"/>
              <c:layout>
                <c:manualLayout>
                  <c:x val="0.15501451506590602"/>
                  <c:y val="0.32758617643577337"/>
                </c:manualLayout>
              </c:layout>
              <c:spPr/>
              <c:txPr>
                <a:bodyPr/>
                <a:lstStyle/>
                <a:p>
                  <a:pPr>
                    <a:lnSpc>
                      <a:spcPct val="76000"/>
                    </a:lnSpc>
                    <a:defRPr sz="1800" b="0">
                      <a:solidFill>
                        <a:schemeClr val="accent4">
                          <a:lumMod val="50000"/>
                        </a:schemeClr>
                      </a:solidFill>
                    </a:defRPr>
                  </a:pPr>
                  <a:endParaRPr lang="en-US"/>
                </a:p>
              </c:txPr>
              <c:showLegendKey val="0"/>
              <c:showVal val="0"/>
              <c:showCatName val="1"/>
              <c:showSerName val="0"/>
              <c:showPercent val="1"/>
              <c:showBubbleSize val="0"/>
              <c:separator>, </c:separator>
            </c:dLbl>
            <c:txPr>
              <a:bodyPr/>
              <a:lstStyle/>
              <a:p>
                <a:pPr>
                  <a:lnSpc>
                    <a:spcPct val="76000"/>
                  </a:lnSpc>
                  <a:defRPr sz="1800"/>
                </a:pPr>
                <a:endParaRPr lang="en-US"/>
              </a:p>
            </c:txPr>
            <c:showLegendKey val="0"/>
            <c:showVal val="0"/>
            <c:showCatName val="1"/>
            <c:showSerName val="0"/>
            <c:showPercent val="1"/>
            <c:showBubbleSize val="0"/>
            <c:separator>, </c:separator>
            <c:showLeaderLines val="1"/>
          </c:dLbls>
          <c:cat>
            <c:strRef>
              <c:f>'Broadcast vs. OTT'!$A$19:$A$20</c:f>
              <c:strCache>
                <c:ptCount val="2"/>
                <c:pt idx="0">
                  <c:v>OTT</c:v>
                </c:pt>
                <c:pt idx="1">
                  <c:v>TV &amp; Video</c:v>
                </c:pt>
              </c:strCache>
            </c:strRef>
          </c:cat>
          <c:val>
            <c:numRef>
              <c:f>'Broadcast vs. OTT'!$H$19:$H$20</c:f>
              <c:numCache>
                <c:formatCode>General</c:formatCode>
                <c:ptCount val="2"/>
                <c:pt idx="0">
                  <c:v>37.200000000000003</c:v>
                </c:pt>
                <c:pt idx="1">
                  <c:v>394.56913638175121</c:v>
                </c:pt>
              </c:numCache>
            </c:numRef>
          </c:val>
        </c:ser>
        <c:dLbls>
          <c:showLegendKey val="0"/>
          <c:showVal val="1"/>
          <c:showCatName val="0"/>
          <c:showSerName val="0"/>
          <c:showPercent val="0"/>
          <c:showBubbleSize val="0"/>
          <c:showLeaderLines val="1"/>
        </c:dLbls>
        <c:firstSliceAng val="75"/>
        <c:holeSize val="44"/>
      </c:doughnutChart>
      <c:spPr>
        <a:noFill/>
      </c:spPr>
    </c:plotArea>
    <c:plotVisOnly val="1"/>
    <c:dispBlanksAs val="gap"/>
    <c:showDLblsOverMax val="0"/>
  </c:chart>
  <c:spPr>
    <a:noFill/>
    <a:ln>
      <a:noFill/>
    </a:ln>
  </c:spPr>
  <c:txPr>
    <a:bodyPr/>
    <a:lstStyle/>
    <a:p>
      <a:pPr>
        <a:defRPr sz="1400" b="1">
          <a:solidFill>
            <a:schemeClr val="bg1"/>
          </a:solidFill>
          <a:latin typeface="Arial" pitchFamily="34" charset="0"/>
          <a:cs typeface="Arial" pitchFamily="34" charset="0"/>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6180453164681098E-2"/>
          <c:y val="0.14201403433802176"/>
          <c:w val="0.83396802863993802"/>
          <c:h val="0.61250875037602015"/>
        </c:manualLayout>
      </c:layout>
      <c:barChart>
        <c:barDir val="col"/>
        <c:grouping val="stacked"/>
        <c:varyColors val="0"/>
        <c:ser>
          <c:idx val="3"/>
          <c:order val="0"/>
          <c:tx>
            <c:strRef>
              <c:f>'Broadcast vs. OTT'!$A$12</c:f>
              <c:strCache>
                <c:ptCount val="1"/>
                <c:pt idx="0">
                  <c:v>Advertising</c:v>
                </c:pt>
              </c:strCache>
            </c:strRef>
          </c:tx>
          <c:spPr>
            <a:solidFill>
              <a:schemeClr val="accent5"/>
            </a:solidFill>
            <a:ln>
              <a:noFill/>
            </a:ln>
            <a:effectLst>
              <a:innerShdw blurRad="38100" dist="12700" dir="13500000">
                <a:prstClr val="black">
                  <a:alpha val="90000"/>
                </a:prstClr>
              </a:innerShdw>
            </a:effectLst>
          </c:spPr>
          <c:invertIfNegative val="0"/>
          <c:cat>
            <c:numRef>
              <c:f>'Broadcast vs. OTT'!$B$11:$H$11</c:f>
              <c:numCache>
                <c:formatCode>General</c:formatCode>
                <c:ptCount val="7"/>
                <c:pt idx="0">
                  <c:v>2011</c:v>
                </c:pt>
                <c:pt idx="1">
                  <c:v>2012</c:v>
                </c:pt>
                <c:pt idx="2">
                  <c:v>2013</c:v>
                </c:pt>
                <c:pt idx="3">
                  <c:v>2014</c:v>
                </c:pt>
                <c:pt idx="4">
                  <c:v>2015</c:v>
                </c:pt>
                <c:pt idx="5">
                  <c:v>2016</c:v>
                </c:pt>
                <c:pt idx="6">
                  <c:v>2017</c:v>
                </c:pt>
              </c:numCache>
            </c:numRef>
          </c:cat>
          <c:val>
            <c:numRef>
              <c:f>'Broadcast vs. OTT'!$B$12:$H$12</c:f>
              <c:numCache>
                <c:formatCode>General</c:formatCode>
                <c:ptCount val="7"/>
                <c:pt idx="0">
                  <c:v>4</c:v>
                </c:pt>
                <c:pt idx="1">
                  <c:v>5.5</c:v>
                </c:pt>
                <c:pt idx="2">
                  <c:v>7</c:v>
                </c:pt>
                <c:pt idx="3">
                  <c:v>9.8000000000000007</c:v>
                </c:pt>
                <c:pt idx="4">
                  <c:v>13</c:v>
                </c:pt>
                <c:pt idx="5">
                  <c:v>15.5</c:v>
                </c:pt>
                <c:pt idx="6">
                  <c:v>18</c:v>
                </c:pt>
              </c:numCache>
            </c:numRef>
          </c:val>
        </c:ser>
        <c:ser>
          <c:idx val="0"/>
          <c:order val="1"/>
          <c:tx>
            <c:strRef>
              <c:f>'Broadcast vs. OTT'!$A$13</c:f>
              <c:strCache>
                <c:ptCount val="1"/>
                <c:pt idx="0">
                  <c:v>Subscription</c:v>
                </c:pt>
              </c:strCache>
            </c:strRef>
          </c:tx>
          <c:spPr>
            <a:solidFill>
              <a:schemeClr val="accent5">
                <a:lumMod val="40000"/>
                <a:lumOff val="60000"/>
              </a:schemeClr>
            </a:solidFill>
            <a:ln>
              <a:noFill/>
            </a:ln>
            <a:effectLst>
              <a:innerShdw blurRad="38100" dist="12700" dir="13500000">
                <a:prstClr val="black">
                  <a:alpha val="80000"/>
                </a:prstClr>
              </a:innerShdw>
            </a:effectLst>
          </c:spPr>
          <c:invertIfNegative val="0"/>
          <c:cat>
            <c:numRef>
              <c:f>'Broadcast vs. OTT'!$B$11:$H$11</c:f>
              <c:numCache>
                <c:formatCode>General</c:formatCode>
                <c:ptCount val="7"/>
                <c:pt idx="0">
                  <c:v>2011</c:v>
                </c:pt>
                <c:pt idx="1">
                  <c:v>2012</c:v>
                </c:pt>
                <c:pt idx="2">
                  <c:v>2013</c:v>
                </c:pt>
                <c:pt idx="3">
                  <c:v>2014</c:v>
                </c:pt>
                <c:pt idx="4">
                  <c:v>2015</c:v>
                </c:pt>
                <c:pt idx="5">
                  <c:v>2016</c:v>
                </c:pt>
                <c:pt idx="6">
                  <c:v>2017</c:v>
                </c:pt>
              </c:numCache>
            </c:numRef>
          </c:cat>
          <c:val>
            <c:numRef>
              <c:f>'Broadcast vs. OTT'!$B$13:$H$13</c:f>
              <c:numCache>
                <c:formatCode>General</c:formatCode>
                <c:ptCount val="7"/>
                <c:pt idx="0">
                  <c:v>2.5</c:v>
                </c:pt>
                <c:pt idx="1">
                  <c:v>3.5</c:v>
                </c:pt>
                <c:pt idx="2">
                  <c:v>4.5</c:v>
                </c:pt>
                <c:pt idx="3">
                  <c:v>5.2</c:v>
                </c:pt>
                <c:pt idx="4">
                  <c:v>6.5</c:v>
                </c:pt>
                <c:pt idx="5">
                  <c:v>9.5</c:v>
                </c:pt>
                <c:pt idx="6">
                  <c:v>14</c:v>
                </c:pt>
              </c:numCache>
            </c:numRef>
          </c:val>
        </c:ser>
        <c:ser>
          <c:idx val="1"/>
          <c:order val="2"/>
          <c:tx>
            <c:strRef>
              <c:f>'Broadcast vs. OTT'!$A$14</c:f>
              <c:strCache>
                <c:ptCount val="1"/>
                <c:pt idx="0">
                  <c:v>Transaction</c:v>
                </c:pt>
              </c:strCache>
            </c:strRef>
          </c:tx>
          <c:spPr>
            <a:solidFill>
              <a:schemeClr val="accent5">
                <a:lumMod val="20000"/>
                <a:lumOff val="80000"/>
              </a:schemeClr>
            </a:solidFill>
            <a:effectLst>
              <a:innerShdw blurRad="38100" dist="12700" dir="13500000">
                <a:prstClr val="black">
                  <a:alpha val="80000"/>
                </a:prstClr>
              </a:innerShdw>
            </a:effectLst>
          </c:spPr>
          <c:invertIfNegative val="0"/>
          <c:cat>
            <c:numRef>
              <c:f>'Broadcast vs. OTT'!$B$11:$H$11</c:f>
              <c:numCache>
                <c:formatCode>General</c:formatCode>
                <c:ptCount val="7"/>
                <c:pt idx="0">
                  <c:v>2011</c:v>
                </c:pt>
                <c:pt idx="1">
                  <c:v>2012</c:v>
                </c:pt>
                <c:pt idx="2">
                  <c:v>2013</c:v>
                </c:pt>
                <c:pt idx="3">
                  <c:v>2014</c:v>
                </c:pt>
                <c:pt idx="4">
                  <c:v>2015</c:v>
                </c:pt>
                <c:pt idx="5">
                  <c:v>2016</c:v>
                </c:pt>
                <c:pt idx="6">
                  <c:v>2017</c:v>
                </c:pt>
              </c:numCache>
            </c:numRef>
          </c:cat>
          <c:val>
            <c:numRef>
              <c:f>'Broadcast vs. OTT'!$B$14:$H$14</c:f>
              <c:numCache>
                <c:formatCode>General</c:formatCode>
                <c:ptCount val="7"/>
                <c:pt idx="0">
                  <c:v>1.5</c:v>
                </c:pt>
                <c:pt idx="1">
                  <c:v>1.6</c:v>
                </c:pt>
                <c:pt idx="2">
                  <c:v>2.5</c:v>
                </c:pt>
                <c:pt idx="3">
                  <c:v>3.3</c:v>
                </c:pt>
                <c:pt idx="4">
                  <c:v>4.3</c:v>
                </c:pt>
                <c:pt idx="5">
                  <c:v>4.8</c:v>
                </c:pt>
                <c:pt idx="6">
                  <c:v>5.2</c:v>
                </c:pt>
              </c:numCache>
            </c:numRef>
          </c:val>
        </c:ser>
        <c:dLbls>
          <c:showLegendKey val="0"/>
          <c:showVal val="0"/>
          <c:showCatName val="0"/>
          <c:showSerName val="0"/>
          <c:showPercent val="0"/>
          <c:showBubbleSize val="0"/>
        </c:dLbls>
        <c:gapWidth val="16"/>
        <c:overlap val="100"/>
        <c:axId val="179362048"/>
        <c:axId val="179367936"/>
      </c:barChart>
      <c:catAx>
        <c:axId val="179362048"/>
        <c:scaling>
          <c:orientation val="minMax"/>
        </c:scaling>
        <c:delete val="0"/>
        <c:axPos val="b"/>
        <c:numFmt formatCode="General" sourceLinked="1"/>
        <c:majorTickMark val="out"/>
        <c:minorTickMark val="none"/>
        <c:tickLblPos val="low"/>
        <c:spPr>
          <a:ln>
            <a:noFill/>
          </a:ln>
        </c:spPr>
        <c:txPr>
          <a:bodyPr rot="-2400000" vert="horz"/>
          <a:lstStyle/>
          <a:p>
            <a:pPr>
              <a:defRPr sz="1800" b="0">
                <a:solidFill>
                  <a:schemeClr val="accent5">
                    <a:lumMod val="60000"/>
                    <a:lumOff val="40000"/>
                  </a:schemeClr>
                </a:solidFill>
              </a:defRPr>
            </a:pPr>
            <a:endParaRPr lang="en-US"/>
          </a:p>
        </c:txPr>
        <c:crossAx val="179367936"/>
        <c:crosses val="autoZero"/>
        <c:auto val="1"/>
        <c:lblAlgn val="ctr"/>
        <c:lblOffset val="100"/>
        <c:tickLblSkip val="1"/>
        <c:noMultiLvlLbl val="0"/>
      </c:catAx>
      <c:valAx>
        <c:axId val="179367936"/>
        <c:scaling>
          <c:orientation val="minMax"/>
          <c:max val="38"/>
          <c:min val="0"/>
        </c:scaling>
        <c:delete val="0"/>
        <c:axPos val="l"/>
        <c:majorGridlines>
          <c:spPr>
            <a:ln>
              <a:gradFill flip="none" rotWithShape="1">
                <a:gsLst>
                  <a:gs pos="0">
                    <a:schemeClr val="accent5">
                      <a:lumMod val="40000"/>
                      <a:lumOff val="60000"/>
                    </a:schemeClr>
                  </a:gs>
                  <a:gs pos="100000">
                    <a:schemeClr val="accent5">
                      <a:lumMod val="20000"/>
                      <a:lumOff val="80000"/>
                      <a:alpha val="20000"/>
                    </a:schemeClr>
                  </a:gs>
                </a:gsLst>
                <a:lin ang="0" scaled="1"/>
                <a:tileRect/>
              </a:gradFill>
            </a:ln>
          </c:spPr>
        </c:majorGridlines>
        <c:title>
          <c:tx>
            <c:rich>
              <a:bodyPr rot="-5400000" vert="horz"/>
              <a:lstStyle/>
              <a:p>
                <a:pPr>
                  <a:defRPr sz="1800">
                    <a:solidFill>
                      <a:schemeClr val="bg1"/>
                    </a:solidFill>
                  </a:defRPr>
                </a:pPr>
                <a:r>
                  <a:rPr lang="en-US" sz="1800">
                    <a:solidFill>
                      <a:schemeClr val="bg1"/>
                    </a:solidFill>
                  </a:rPr>
                  <a:t>billion  US$</a:t>
                </a:r>
              </a:p>
            </c:rich>
          </c:tx>
          <c:layout>
            <c:manualLayout>
              <c:xMode val="edge"/>
              <c:yMode val="edge"/>
              <c:x val="0.78921011505592098"/>
              <c:y val="0.26328405477665107"/>
            </c:manualLayout>
          </c:layout>
          <c:overlay val="0"/>
        </c:title>
        <c:numFmt formatCode="#,##0" sourceLinked="0"/>
        <c:majorTickMark val="out"/>
        <c:minorTickMark val="none"/>
        <c:tickLblPos val="high"/>
        <c:spPr>
          <a:ln>
            <a:noFill/>
          </a:ln>
        </c:spPr>
        <c:txPr>
          <a:bodyPr/>
          <a:lstStyle/>
          <a:p>
            <a:pPr>
              <a:defRPr sz="1800">
                <a:solidFill>
                  <a:schemeClr val="bg1">
                    <a:lumMod val="50000"/>
                  </a:schemeClr>
                </a:solidFill>
              </a:defRPr>
            </a:pPr>
            <a:endParaRPr lang="en-US"/>
          </a:p>
        </c:txPr>
        <c:crossAx val="179362048"/>
        <c:crosses val="autoZero"/>
        <c:crossBetween val="between"/>
        <c:majorUnit val="10"/>
      </c:valAx>
      <c:spPr>
        <a:noFill/>
        <a:ln>
          <a:noFill/>
        </a:ln>
      </c:spPr>
    </c:plotArea>
    <c:legend>
      <c:legendPos val="r"/>
      <c:layout>
        <c:manualLayout>
          <c:xMode val="edge"/>
          <c:yMode val="edge"/>
          <c:x val="8.6955846276861471E-3"/>
          <c:y val="0.19595711542624522"/>
          <c:w val="0.38569949912150853"/>
          <c:h val="0.25105707353689494"/>
        </c:manualLayout>
      </c:layout>
      <c:overlay val="0"/>
      <c:txPr>
        <a:bodyPr/>
        <a:lstStyle/>
        <a:p>
          <a:pPr>
            <a:defRPr sz="1800">
              <a:solidFill>
                <a:schemeClr val="bg1">
                  <a:lumMod val="50000"/>
                </a:schemeClr>
              </a:solidFill>
            </a:defRPr>
          </a:pPr>
          <a:endParaRPr lang="en-US"/>
        </a:p>
      </c:txPr>
    </c:legend>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1323156856032383"/>
          <c:y val="3.0962508287210505E-2"/>
          <c:w val="0.55551268367668871"/>
          <c:h val="0.73064400937106588"/>
        </c:manualLayout>
      </c:layout>
      <c:barChart>
        <c:barDir val="col"/>
        <c:grouping val="stacked"/>
        <c:varyColors val="0"/>
        <c:ser>
          <c:idx val="0"/>
          <c:order val="0"/>
          <c:tx>
            <c:strRef>
              <c:f>'ISP vs. OTT'!$E$25:$E$26</c:f>
              <c:strCache>
                <c:ptCount val="1"/>
                <c:pt idx="0">
                  <c:v>Usage Sandvine - Global Internet Phenomena Report (13.1H)</c:v>
                </c:pt>
              </c:strCache>
            </c:strRef>
          </c:tx>
          <c:spPr>
            <a:solidFill>
              <a:schemeClr val="accent5">
                <a:lumMod val="40000"/>
                <a:lumOff val="60000"/>
              </a:schemeClr>
            </a:solidFill>
            <a:ln>
              <a:noFill/>
            </a:ln>
            <a:effectLst>
              <a:innerShdw blurRad="50800" dist="25400" dir="13500000">
                <a:prstClr val="black">
                  <a:alpha val="80000"/>
                </a:prstClr>
              </a:innerShdw>
            </a:effectLst>
          </c:spPr>
          <c:invertIfNegative val="0"/>
          <c:dPt>
            <c:idx val="1"/>
            <c:invertIfNegative val="0"/>
            <c:bubble3D val="0"/>
            <c:spPr>
              <a:solidFill>
                <a:schemeClr val="accent4">
                  <a:lumMod val="40000"/>
                  <a:lumOff val="60000"/>
                </a:schemeClr>
              </a:solidFill>
              <a:ln>
                <a:noFill/>
              </a:ln>
              <a:effectLst>
                <a:innerShdw blurRad="50800" dist="25400" dir="13500000">
                  <a:prstClr val="black">
                    <a:alpha val="80000"/>
                  </a:prstClr>
                </a:innerShdw>
              </a:effectLst>
            </c:spPr>
          </c:dPt>
          <c:dPt>
            <c:idx val="2"/>
            <c:invertIfNegative val="0"/>
            <c:bubble3D val="0"/>
            <c:spPr>
              <a:solidFill>
                <a:schemeClr val="accent6">
                  <a:lumMod val="40000"/>
                  <a:lumOff val="60000"/>
                </a:schemeClr>
              </a:solidFill>
              <a:ln>
                <a:noFill/>
              </a:ln>
              <a:effectLst>
                <a:innerShdw blurRad="50800" dist="25400" dir="13500000">
                  <a:prstClr val="black">
                    <a:alpha val="80000"/>
                  </a:prstClr>
                </a:innerShdw>
              </a:effectLst>
            </c:spPr>
          </c:dPt>
          <c:dPt>
            <c:idx val="3"/>
            <c:invertIfNegative val="0"/>
            <c:bubble3D val="0"/>
            <c:spPr>
              <a:solidFill>
                <a:schemeClr val="accent2">
                  <a:lumMod val="40000"/>
                  <a:lumOff val="60000"/>
                </a:schemeClr>
              </a:solidFill>
              <a:ln>
                <a:noFill/>
              </a:ln>
              <a:effectLst>
                <a:innerShdw blurRad="50800" dist="25400" dir="13500000">
                  <a:prstClr val="black">
                    <a:alpha val="80000"/>
                  </a:prstClr>
                </a:innerShdw>
              </a:effectLst>
            </c:spPr>
          </c:dPt>
          <c:dLbls>
            <c:dLbl>
              <c:idx val="0"/>
              <c:layout>
                <c:manualLayout>
                  <c:x val="2.9882838708310986E-17"/>
                  <c:y val="-6.8043047993946892E-2"/>
                </c:manualLayout>
              </c:layout>
              <c:numFmt formatCode="#,##0" sourceLinked="0"/>
              <c:spPr/>
              <c:txPr>
                <a:bodyPr/>
                <a:lstStyle/>
                <a:p>
                  <a:pPr>
                    <a:defRPr sz="1800" b="1">
                      <a:solidFill>
                        <a:schemeClr val="accent5"/>
                      </a:solidFill>
                    </a:defRPr>
                  </a:pPr>
                  <a:endParaRPr lang="en-US"/>
                </a:p>
              </c:txPr>
              <c:dLblPos val="ctr"/>
              <c:showLegendKey val="0"/>
              <c:showVal val="1"/>
              <c:showCatName val="0"/>
              <c:showSerName val="0"/>
              <c:showPercent val="0"/>
              <c:showBubbleSize val="0"/>
            </c:dLbl>
            <c:dLbl>
              <c:idx val="3"/>
              <c:layout/>
              <c:tx>
                <c:rich>
                  <a:bodyPr/>
                  <a:lstStyle/>
                  <a:p>
                    <a:pPr>
                      <a:defRPr sz="1800" b="1" spc="-160" baseline="0">
                        <a:solidFill>
                          <a:schemeClr val="bg1"/>
                        </a:solidFill>
                      </a:defRPr>
                    </a:pPr>
                    <a:r>
                      <a:rPr lang="en-US" spc="-160" baseline="0" dirty="0" smtClean="0"/>
                      <a:t>160+</a:t>
                    </a:r>
                    <a:endParaRPr lang="en-US" spc="-160" baseline="0" dirty="0"/>
                  </a:p>
                </c:rich>
              </c:tx>
              <c:numFmt formatCode="#,##0" sourceLinked="0"/>
              <c:spPr/>
              <c:dLblPos val="inBase"/>
              <c:showLegendKey val="0"/>
              <c:showVal val="1"/>
              <c:showCatName val="0"/>
              <c:showSerName val="0"/>
              <c:showPercent val="0"/>
              <c:showBubbleSize val="0"/>
            </c:dLbl>
            <c:numFmt formatCode="#,##0" sourceLinked="0"/>
            <c:txPr>
              <a:bodyPr/>
              <a:lstStyle/>
              <a:p>
                <a:pPr>
                  <a:defRPr sz="1800" b="1">
                    <a:solidFill>
                      <a:schemeClr val="bg1"/>
                    </a:solidFill>
                  </a:defRPr>
                </a:pPr>
                <a:endParaRPr lang="en-US"/>
              </a:p>
            </c:txPr>
            <c:dLblPos val="inBase"/>
            <c:showLegendKey val="0"/>
            <c:showVal val="1"/>
            <c:showCatName val="0"/>
            <c:showSerName val="0"/>
            <c:showPercent val="0"/>
            <c:showBubbleSize val="0"/>
            <c:showLeaderLines val="0"/>
          </c:dLbls>
          <c:cat>
            <c:strRef>
              <c:f>'ISP vs. OTT'!$A$27:$A$30</c:f>
              <c:strCache>
                <c:ptCount val="4"/>
                <c:pt idx="0">
                  <c:v>Europe</c:v>
                </c:pt>
                <c:pt idx="1">
                  <c:v>North
America</c:v>
                </c:pt>
                <c:pt idx="2">
                  <c:v>Netflix
HD</c:v>
                </c:pt>
                <c:pt idx="3">
                  <c:v>Top
1%</c:v>
                </c:pt>
              </c:strCache>
            </c:strRef>
          </c:cat>
          <c:val>
            <c:numRef>
              <c:f>'ISP vs. OTT'!$E$27:$E$30</c:f>
              <c:numCache>
                <c:formatCode>General</c:formatCode>
                <c:ptCount val="4"/>
                <c:pt idx="0">
                  <c:v>13.4</c:v>
                </c:pt>
                <c:pt idx="1">
                  <c:v>44.7</c:v>
                </c:pt>
                <c:pt idx="2" formatCode="0.0">
                  <c:v>80</c:v>
                </c:pt>
                <c:pt idx="3">
                  <c:v>160</c:v>
                </c:pt>
              </c:numCache>
            </c:numRef>
          </c:val>
        </c:ser>
        <c:dLbls>
          <c:dLblPos val="inBase"/>
          <c:showLegendKey val="0"/>
          <c:showVal val="1"/>
          <c:showCatName val="0"/>
          <c:showSerName val="0"/>
          <c:showPercent val="0"/>
          <c:showBubbleSize val="0"/>
        </c:dLbls>
        <c:gapWidth val="16"/>
        <c:overlap val="100"/>
        <c:axId val="176371200"/>
        <c:axId val="176372736"/>
      </c:barChart>
      <c:catAx>
        <c:axId val="176371200"/>
        <c:scaling>
          <c:orientation val="minMax"/>
        </c:scaling>
        <c:delete val="0"/>
        <c:axPos val="b"/>
        <c:numFmt formatCode="General" sourceLinked="1"/>
        <c:majorTickMark val="out"/>
        <c:minorTickMark val="none"/>
        <c:tickLblPos val="low"/>
        <c:spPr>
          <a:ln>
            <a:noFill/>
          </a:ln>
        </c:spPr>
        <c:txPr>
          <a:bodyPr rot="-5400000" vert="horz"/>
          <a:lstStyle/>
          <a:p>
            <a:pPr>
              <a:lnSpc>
                <a:spcPct val="76000"/>
              </a:lnSpc>
              <a:defRPr sz="1800" b="0">
                <a:solidFill>
                  <a:schemeClr val="bg1">
                    <a:lumMod val="65000"/>
                  </a:schemeClr>
                </a:solidFill>
              </a:defRPr>
            </a:pPr>
            <a:endParaRPr lang="en-US"/>
          </a:p>
        </c:txPr>
        <c:crossAx val="176372736"/>
        <c:crosses val="autoZero"/>
        <c:auto val="1"/>
        <c:lblAlgn val="ctr"/>
        <c:lblOffset val="100"/>
        <c:tickLblSkip val="1"/>
        <c:noMultiLvlLbl val="0"/>
      </c:catAx>
      <c:valAx>
        <c:axId val="176372736"/>
        <c:scaling>
          <c:orientation val="minMax"/>
          <c:max val="160"/>
          <c:min val="0"/>
        </c:scaling>
        <c:delete val="0"/>
        <c:axPos val="l"/>
        <c:majorGridlines>
          <c:spPr>
            <a:ln>
              <a:gradFill flip="none" rotWithShape="1">
                <a:gsLst>
                  <a:gs pos="0">
                    <a:schemeClr val="accent2">
                      <a:lumMod val="40000"/>
                      <a:lumOff val="60000"/>
                    </a:schemeClr>
                  </a:gs>
                  <a:gs pos="100000">
                    <a:schemeClr val="accent2">
                      <a:lumMod val="20000"/>
                      <a:lumOff val="80000"/>
                      <a:alpha val="20000"/>
                    </a:schemeClr>
                  </a:gs>
                </a:gsLst>
                <a:lin ang="10800000" scaled="1"/>
                <a:tileRect/>
              </a:gradFill>
            </a:ln>
          </c:spPr>
        </c:majorGridlines>
        <c:title>
          <c:tx>
            <c:rich>
              <a:bodyPr rot="-5400000" vert="horz"/>
              <a:lstStyle/>
              <a:p>
                <a:pPr>
                  <a:defRPr sz="1800">
                    <a:solidFill>
                      <a:schemeClr val="accent2">
                        <a:lumMod val="20000"/>
                        <a:lumOff val="80000"/>
                      </a:schemeClr>
                    </a:solidFill>
                  </a:defRPr>
                </a:pPr>
                <a:r>
                  <a:rPr lang="en-US" sz="1800">
                    <a:solidFill>
                      <a:schemeClr val="accent2">
                        <a:lumMod val="20000"/>
                        <a:lumOff val="80000"/>
                      </a:schemeClr>
                    </a:solidFill>
                  </a:rPr>
                  <a:t>GB per</a:t>
                </a:r>
                <a:r>
                  <a:rPr lang="en-US" sz="1800" baseline="0">
                    <a:solidFill>
                      <a:schemeClr val="accent2">
                        <a:lumMod val="20000"/>
                        <a:lumOff val="80000"/>
                      </a:schemeClr>
                    </a:solidFill>
                  </a:rPr>
                  <a:t> Month</a:t>
                </a:r>
                <a:endParaRPr lang="en-US" sz="1800">
                  <a:solidFill>
                    <a:schemeClr val="accent2">
                      <a:lumMod val="20000"/>
                      <a:lumOff val="80000"/>
                    </a:schemeClr>
                  </a:solidFill>
                </a:endParaRPr>
              </a:p>
            </c:rich>
          </c:tx>
          <c:layout>
            <c:manualLayout>
              <c:xMode val="edge"/>
              <c:yMode val="edge"/>
              <c:x val="0.75707371541882451"/>
              <c:y val="5.0706671547238014E-2"/>
            </c:manualLayout>
          </c:layout>
          <c:overlay val="0"/>
        </c:title>
        <c:numFmt formatCode="&quot;  &quot;0" sourceLinked="0"/>
        <c:majorTickMark val="out"/>
        <c:minorTickMark val="none"/>
        <c:tickLblPos val="high"/>
        <c:spPr>
          <a:ln>
            <a:noFill/>
          </a:ln>
        </c:spPr>
        <c:txPr>
          <a:bodyPr/>
          <a:lstStyle/>
          <a:p>
            <a:pPr>
              <a:defRPr sz="1800" spc="-160" baseline="0">
                <a:solidFill>
                  <a:schemeClr val="accent2">
                    <a:lumMod val="40000"/>
                    <a:lumOff val="60000"/>
                  </a:schemeClr>
                </a:solidFill>
              </a:defRPr>
            </a:pPr>
            <a:endParaRPr lang="en-US"/>
          </a:p>
        </c:txPr>
        <c:crossAx val="176371200"/>
        <c:crosses val="autoZero"/>
        <c:crossBetween val="between"/>
        <c:majorUnit val="50"/>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9259143901505473E-2"/>
          <c:y val="1.6355554208795905E-2"/>
          <c:w val="0.48555778287174989"/>
          <c:h val="0.90389592680595532"/>
        </c:manualLayout>
      </c:layout>
      <c:barChart>
        <c:barDir val="col"/>
        <c:grouping val="stacked"/>
        <c:varyColors val="0"/>
        <c:ser>
          <c:idx val="4"/>
          <c:order val="0"/>
          <c:tx>
            <c:strRef>
              <c:f>'Video Forecast'!$A$10</c:f>
              <c:strCache>
                <c:ptCount val="1"/>
              </c:strCache>
            </c:strRef>
          </c:tx>
          <c:spPr>
            <a:noFill/>
            <a:ln>
              <a:noFill/>
            </a:ln>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Forecast'!$B$10:$G$10</c:f>
              <c:numCache>
                <c:formatCode>#,##0</c:formatCode>
                <c:ptCount val="6"/>
                <c:pt idx="0">
                  <c:v>10423</c:v>
                </c:pt>
                <c:pt idx="1">
                  <c:v>16880</c:v>
                </c:pt>
                <c:pt idx="2">
                  <c:v>20904</c:v>
                </c:pt>
                <c:pt idx="3">
                  <c:v>26722</c:v>
                </c:pt>
                <c:pt idx="4">
                  <c:v>34755</c:v>
                </c:pt>
                <c:pt idx="5">
                  <c:v>45280</c:v>
                </c:pt>
              </c:numCache>
            </c:numRef>
          </c:val>
        </c:ser>
        <c:ser>
          <c:idx val="3"/>
          <c:order val="1"/>
          <c:tx>
            <c:strRef>
              <c:f>'Video Forecast'!$A$9</c:f>
              <c:strCache>
                <c:ptCount val="1"/>
                <c:pt idx="0">
                  <c:v>P2P File Sharing</c:v>
                </c:pt>
              </c:strCache>
            </c:strRef>
          </c:tx>
          <c:spPr>
            <a:solidFill>
              <a:schemeClr val="accent3"/>
            </a:solidFill>
            <a:ln>
              <a:noFill/>
            </a:ln>
            <a:effectLst>
              <a:innerShdw blurRad="38100" dist="12700" dir="13500000">
                <a:prstClr val="black">
                  <a:alpha val="9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Forecast'!$B$9:$G$9</c:f>
              <c:numCache>
                <c:formatCode>#,##0</c:formatCode>
                <c:ptCount val="6"/>
                <c:pt idx="0">
                  <c:v>6013</c:v>
                </c:pt>
                <c:pt idx="1">
                  <c:v>7403</c:v>
                </c:pt>
                <c:pt idx="2">
                  <c:v>9153</c:v>
                </c:pt>
                <c:pt idx="3">
                  <c:v>11569</c:v>
                </c:pt>
                <c:pt idx="4">
                  <c:v>14758</c:v>
                </c:pt>
                <c:pt idx="5">
                  <c:v>18892</c:v>
                </c:pt>
              </c:numCache>
            </c:numRef>
          </c:val>
        </c:ser>
        <c:ser>
          <c:idx val="0"/>
          <c:order val="2"/>
          <c:tx>
            <c:strRef>
              <c:f>'Video Forecast'!$A$11</c:f>
              <c:strCache>
                <c:ptCount val="1"/>
                <c:pt idx="0">
                  <c:v>Web, email, Data</c:v>
                </c:pt>
              </c:strCache>
            </c:strRef>
          </c:tx>
          <c:spPr>
            <a:solidFill>
              <a:schemeClr val="accent1">
                <a:lumMod val="60000"/>
                <a:lumOff val="40000"/>
              </a:schemeClr>
            </a:solidFill>
            <a:ln>
              <a:noFill/>
            </a:ln>
            <a:effectLst>
              <a:innerShdw blurRad="38100" dist="12700" dir="13500000">
                <a:prstClr val="black">
                  <a:alpha val="8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Forecast'!$B$11:$G$11</c:f>
              <c:numCache>
                <c:formatCode>#,##0</c:formatCode>
                <c:ptCount val="6"/>
                <c:pt idx="0">
                  <c:v>3863</c:v>
                </c:pt>
                <c:pt idx="1">
                  <c:v>5422</c:v>
                </c:pt>
                <c:pt idx="2">
                  <c:v>7274</c:v>
                </c:pt>
                <c:pt idx="3">
                  <c:v>9783</c:v>
                </c:pt>
                <c:pt idx="4">
                  <c:v>13119</c:v>
                </c:pt>
                <c:pt idx="5">
                  <c:v>17583</c:v>
                </c:pt>
              </c:numCache>
            </c:numRef>
          </c:val>
        </c:ser>
        <c:ser>
          <c:idx val="5"/>
          <c:order val="3"/>
          <c:tx>
            <c:strRef>
              <c:f>'Video Forecast'!$A$17</c:f>
              <c:strCache>
                <c:ptCount val="1"/>
                <c:pt idx="0">
                  <c:v>Other Data</c:v>
                </c:pt>
              </c:strCache>
            </c:strRef>
          </c:tx>
          <c:spPr>
            <a:solidFill>
              <a:schemeClr val="accent1">
                <a:lumMod val="40000"/>
                <a:lumOff val="60000"/>
              </a:schemeClr>
            </a:solidFill>
            <a:ln>
              <a:noFill/>
            </a:ln>
            <a:effectLst>
              <a:innerShdw blurRad="38100" dist="12700" dir="13500000">
                <a:prstClr val="black">
                  <a:alpha val="8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Forecast'!$B$17:$G$17</c:f>
              <c:numCache>
                <c:formatCode>#,##0</c:formatCode>
                <c:ptCount val="6"/>
                <c:pt idx="0">
                  <c:v>5493</c:v>
                </c:pt>
                <c:pt idx="1">
                  <c:v>7539</c:v>
                </c:pt>
                <c:pt idx="2">
                  <c:v>9867</c:v>
                </c:pt>
                <c:pt idx="3">
                  <c:v>11578</c:v>
                </c:pt>
                <c:pt idx="4">
                  <c:v>13471</c:v>
                </c:pt>
                <c:pt idx="5">
                  <c:v>15397</c:v>
                </c:pt>
              </c:numCache>
            </c:numRef>
          </c:val>
        </c:ser>
        <c:dLbls>
          <c:showLegendKey val="0"/>
          <c:showVal val="0"/>
          <c:showCatName val="0"/>
          <c:showSerName val="0"/>
          <c:showPercent val="0"/>
          <c:showBubbleSize val="0"/>
        </c:dLbls>
        <c:gapWidth val="20"/>
        <c:overlap val="100"/>
        <c:axId val="173667072"/>
        <c:axId val="173668608"/>
      </c:barChart>
      <c:catAx>
        <c:axId val="173667072"/>
        <c:scaling>
          <c:orientation val="minMax"/>
        </c:scaling>
        <c:delete val="0"/>
        <c:axPos val="b"/>
        <c:numFmt formatCode="General" sourceLinked="1"/>
        <c:majorTickMark val="out"/>
        <c:minorTickMark val="none"/>
        <c:tickLblPos val="nextTo"/>
        <c:txPr>
          <a:bodyPr rot="-1800000" vert="horz"/>
          <a:lstStyle/>
          <a:p>
            <a:pPr>
              <a:defRPr sz="1600">
                <a:solidFill>
                  <a:schemeClr val="bg1">
                    <a:lumMod val="65000"/>
                  </a:schemeClr>
                </a:solidFill>
              </a:defRPr>
            </a:pPr>
            <a:endParaRPr lang="en-US"/>
          </a:p>
        </c:txPr>
        <c:crossAx val="173668608"/>
        <c:crosses val="autoZero"/>
        <c:auto val="1"/>
        <c:lblAlgn val="ctr"/>
        <c:lblOffset val="100"/>
        <c:tickLblSkip val="1"/>
        <c:noMultiLvlLbl val="0"/>
      </c:catAx>
      <c:valAx>
        <c:axId val="173668608"/>
        <c:scaling>
          <c:orientation val="minMax"/>
          <c:max val="98000"/>
          <c:min val="0"/>
        </c:scaling>
        <c:delete val="0"/>
        <c:axPos val="l"/>
        <c:majorGridlines>
          <c:spPr>
            <a:ln>
              <a:gradFill flip="none" rotWithShape="1">
                <a:gsLst>
                  <a:gs pos="0">
                    <a:schemeClr val="accent1">
                      <a:lumMod val="20000"/>
                      <a:lumOff val="80000"/>
                    </a:schemeClr>
                  </a:gs>
                  <a:gs pos="100000">
                    <a:schemeClr val="accent1">
                      <a:lumMod val="20000"/>
                      <a:lumOff val="80000"/>
                      <a:alpha val="10000"/>
                    </a:schemeClr>
                  </a:gs>
                </a:gsLst>
                <a:lin ang="10800000" scaled="1"/>
                <a:tileRect/>
              </a:gradFill>
            </a:ln>
          </c:spPr>
        </c:majorGridlines>
        <c:title>
          <c:tx>
            <c:rich>
              <a:bodyPr rot="0" vert="horz"/>
              <a:lstStyle/>
              <a:p>
                <a:pPr>
                  <a:defRPr sz="1600" spc="-100" baseline="0">
                    <a:solidFill>
                      <a:schemeClr val="accent1">
                        <a:lumMod val="40000"/>
                        <a:lumOff val="60000"/>
                      </a:schemeClr>
                    </a:solidFill>
                  </a:defRPr>
                </a:pPr>
                <a:r>
                  <a:rPr lang="en-US" sz="1600" spc="-100" baseline="0" dirty="0">
                    <a:solidFill>
                      <a:schemeClr val="accent1">
                        <a:lumMod val="40000"/>
                        <a:lumOff val="60000"/>
                      </a:schemeClr>
                    </a:solidFill>
                  </a:rPr>
                  <a:t>Exabytes</a:t>
                </a:r>
              </a:p>
            </c:rich>
          </c:tx>
          <c:layout>
            <c:manualLayout>
              <c:xMode val="edge"/>
              <c:yMode val="edge"/>
              <c:x val="0.27846588945896261"/>
              <c:y val="9.9199202931811697E-2"/>
            </c:manualLayout>
          </c:layout>
          <c:overlay val="0"/>
        </c:title>
        <c:numFmt formatCode="#,##0," sourceLinked="0"/>
        <c:majorTickMark val="out"/>
        <c:minorTickMark val="none"/>
        <c:tickLblPos val="high"/>
        <c:spPr>
          <a:ln>
            <a:noFill/>
          </a:ln>
        </c:spPr>
        <c:txPr>
          <a:bodyPr/>
          <a:lstStyle/>
          <a:p>
            <a:pPr>
              <a:defRPr>
                <a:solidFill>
                  <a:schemeClr val="bg1">
                    <a:lumMod val="65000"/>
                  </a:schemeClr>
                </a:solidFill>
              </a:defRPr>
            </a:pPr>
            <a:endParaRPr lang="en-US"/>
          </a:p>
        </c:txPr>
        <c:crossAx val="173667072"/>
        <c:crosses val="autoZero"/>
        <c:crossBetween val="between"/>
        <c:majorUnit val="20000"/>
      </c:valAx>
      <c:spPr>
        <a:noFill/>
        <a:ln>
          <a:noFill/>
        </a:ln>
      </c:spPr>
    </c:plotArea>
    <c:legend>
      <c:legendPos val="r"/>
      <c:layout>
        <c:manualLayout>
          <c:xMode val="edge"/>
          <c:yMode val="edge"/>
          <c:x val="0.63152359581638584"/>
          <c:y val="0.443401639795035"/>
          <c:w val="0.32302708136790376"/>
          <c:h val="0.16571571288268971"/>
        </c:manualLayout>
      </c:layout>
      <c:overlay val="1"/>
      <c:txPr>
        <a:bodyPr/>
        <a:lstStyle/>
        <a:p>
          <a:pPr>
            <a:defRPr sz="1600" spc="-160" baseline="0">
              <a:solidFill>
                <a:schemeClr val="bg1">
                  <a:lumMod val="65000"/>
                </a:schemeClr>
              </a:solidFill>
            </a:defRPr>
          </a:pPr>
          <a:endParaRPr lang="en-US"/>
        </a:p>
      </c:txPr>
    </c:legend>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7421720164716784E-2"/>
          <c:y val="0.12987837931068469"/>
          <c:w val="0.47038581149231457"/>
          <c:h val="0.74915240038240538"/>
        </c:manualLayout>
      </c:layout>
      <c:barChart>
        <c:barDir val="col"/>
        <c:grouping val="stacked"/>
        <c:varyColors val="0"/>
        <c:ser>
          <c:idx val="3"/>
          <c:order val="0"/>
          <c:tx>
            <c:strRef>
              <c:f>'Video Forecast'!$A$30</c:f>
              <c:strCache>
                <c:ptCount val="1"/>
                <c:pt idx="0">
                  <c:v>Long-form Video</c:v>
                </c:pt>
              </c:strCache>
            </c:strRef>
          </c:tx>
          <c:spPr>
            <a:solidFill>
              <a:schemeClr val="accent2"/>
            </a:solidFill>
            <a:ln>
              <a:noFill/>
            </a:ln>
            <a:effectLst>
              <a:innerShdw blurRad="38100" dist="12700" dir="13500000">
                <a:prstClr val="black">
                  <a:alpha val="9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Forecast'!$B$30:$G$30</c:f>
              <c:numCache>
                <c:formatCode>#,##0</c:formatCode>
                <c:ptCount val="6"/>
                <c:pt idx="0">
                  <c:v>6372</c:v>
                </c:pt>
                <c:pt idx="1">
                  <c:v>9922</c:v>
                </c:pt>
                <c:pt idx="2">
                  <c:v>10959</c:v>
                </c:pt>
                <c:pt idx="3">
                  <c:v>12438</c:v>
                </c:pt>
                <c:pt idx="4">
                  <c:v>14489</c:v>
                </c:pt>
                <c:pt idx="5">
                  <c:v>17250</c:v>
                </c:pt>
              </c:numCache>
            </c:numRef>
          </c:val>
        </c:ser>
        <c:ser>
          <c:idx val="4"/>
          <c:order val="1"/>
          <c:tx>
            <c:strRef>
              <c:f>'Video Forecast'!$A$29</c:f>
              <c:strCache>
                <c:ptCount val="1"/>
                <c:pt idx="0">
                  <c:v>Short-form Video</c:v>
                </c:pt>
              </c:strCache>
            </c:strRef>
          </c:tx>
          <c:spPr>
            <a:solidFill>
              <a:schemeClr val="accent2">
                <a:lumMod val="60000"/>
                <a:lumOff val="40000"/>
              </a:schemeClr>
            </a:solidFill>
            <a:ln>
              <a:noFill/>
            </a:ln>
            <a:effectLst>
              <a:innerShdw blurRad="38100" dist="12700" dir="13500000">
                <a:prstClr val="black">
                  <a:alpha val="9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Forecast'!$B$29:$G$29</c:f>
              <c:numCache>
                <c:formatCode>#,##0</c:formatCode>
                <c:ptCount val="6"/>
                <c:pt idx="0">
                  <c:v>1211</c:v>
                </c:pt>
                <c:pt idx="1">
                  <c:v>1688</c:v>
                </c:pt>
                <c:pt idx="2">
                  <c:v>2263</c:v>
                </c:pt>
                <c:pt idx="3">
                  <c:v>2997</c:v>
                </c:pt>
                <c:pt idx="4">
                  <c:v>4023</c:v>
                </c:pt>
                <c:pt idx="5">
                  <c:v>5306</c:v>
                </c:pt>
              </c:numCache>
            </c:numRef>
          </c:val>
        </c:ser>
        <c:ser>
          <c:idx val="5"/>
          <c:order val="2"/>
          <c:tx>
            <c:strRef>
              <c:f>'Video Forecast'!$A$38</c:f>
              <c:strCache>
                <c:ptCount val="1"/>
                <c:pt idx="0">
                  <c:v>TV &amp; Live Internet</c:v>
                </c:pt>
              </c:strCache>
            </c:strRef>
          </c:tx>
          <c:spPr>
            <a:solidFill>
              <a:schemeClr val="accent2">
                <a:lumMod val="40000"/>
                <a:lumOff val="60000"/>
              </a:schemeClr>
            </a:solidFill>
            <a:ln>
              <a:noFill/>
            </a:ln>
            <a:effectLst>
              <a:innerShdw blurRad="38100" dist="12700" dir="13500000">
                <a:prstClr val="black">
                  <a:alpha val="8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Forecast'!$B$38:$G$38</c:f>
              <c:numCache>
                <c:formatCode>General</c:formatCode>
                <c:ptCount val="6"/>
                <c:pt idx="0">
                  <c:v>1842</c:v>
                </c:pt>
                <c:pt idx="1">
                  <c:v>3297</c:v>
                </c:pt>
                <c:pt idx="2">
                  <c:v>4183</c:v>
                </c:pt>
                <c:pt idx="3">
                  <c:v>5593</c:v>
                </c:pt>
                <c:pt idx="4">
                  <c:v>7229</c:v>
                </c:pt>
                <c:pt idx="5">
                  <c:v>9064</c:v>
                </c:pt>
              </c:numCache>
            </c:numRef>
          </c:val>
        </c:ser>
        <c:ser>
          <c:idx val="7"/>
          <c:order val="3"/>
          <c:tx>
            <c:strRef>
              <c:f>'Video Forecast'!$A$39</c:f>
              <c:strCache>
                <c:ptCount val="1"/>
                <c:pt idx="0">
                  <c:v>Other Video</c:v>
                </c:pt>
              </c:strCache>
            </c:strRef>
          </c:tx>
          <c:spPr>
            <a:solidFill>
              <a:srgbClr val="F9EEED"/>
            </a:solidFill>
            <a:effectLst>
              <a:innerShdw blurRad="38100" dist="12700" dir="13500000">
                <a:prstClr val="black">
                  <a:alpha val="8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Forecast'!$B$39:$G$39</c:f>
              <c:numCache>
                <c:formatCode>General</c:formatCode>
                <c:ptCount val="6"/>
                <c:pt idx="0">
                  <c:v>998</c:v>
                </c:pt>
                <c:pt idx="1">
                  <c:v>1973</c:v>
                </c:pt>
                <c:pt idx="2">
                  <c:v>3499</c:v>
                </c:pt>
                <c:pt idx="3">
                  <c:v>5694</c:v>
                </c:pt>
                <c:pt idx="4">
                  <c:v>9014</c:v>
                </c:pt>
                <c:pt idx="5">
                  <c:v>13660</c:v>
                </c:pt>
              </c:numCache>
            </c:numRef>
          </c:val>
        </c:ser>
        <c:dLbls>
          <c:showLegendKey val="0"/>
          <c:showVal val="0"/>
          <c:showCatName val="0"/>
          <c:showSerName val="0"/>
          <c:showPercent val="0"/>
          <c:showBubbleSize val="0"/>
        </c:dLbls>
        <c:gapWidth val="20"/>
        <c:overlap val="100"/>
        <c:axId val="173712512"/>
        <c:axId val="173714048"/>
      </c:barChart>
      <c:catAx>
        <c:axId val="173712512"/>
        <c:scaling>
          <c:orientation val="minMax"/>
        </c:scaling>
        <c:delete val="1"/>
        <c:axPos val="b"/>
        <c:numFmt formatCode="General" sourceLinked="1"/>
        <c:majorTickMark val="out"/>
        <c:minorTickMark val="none"/>
        <c:tickLblPos val="nextTo"/>
        <c:crossAx val="173714048"/>
        <c:crosses val="autoZero"/>
        <c:auto val="1"/>
        <c:lblAlgn val="ctr"/>
        <c:lblOffset val="100"/>
        <c:noMultiLvlLbl val="0"/>
      </c:catAx>
      <c:valAx>
        <c:axId val="173714048"/>
        <c:scaling>
          <c:orientation val="minMax"/>
          <c:max val="46000"/>
          <c:min val="0"/>
        </c:scaling>
        <c:delete val="1"/>
        <c:axPos val="l"/>
        <c:numFmt formatCode="#,##0," sourceLinked="0"/>
        <c:majorTickMark val="out"/>
        <c:minorTickMark val="none"/>
        <c:tickLblPos val="high"/>
        <c:crossAx val="173712512"/>
        <c:crosses val="autoZero"/>
        <c:crossBetween val="between"/>
        <c:majorUnit val="10000"/>
      </c:valAx>
      <c:spPr>
        <a:noFill/>
        <a:ln>
          <a:noFill/>
        </a:ln>
      </c:spPr>
    </c:plotArea>
    <c:legend>
      <c:legendPos val="r"/>
      <c:layout>
        <c:manualLayout>
          <c:xMode val="edge"/>
          <c:yMode val="edge"/>
          <c:x val="0.61470092776752261"/>
          <c:y val="0.48379902033253502"/>
          <c:w val="0.29821403140199343"/>
          <c:h val="0.39968904921005688"/>
        </c:manualLayout>
      </c:layout>
      <c:overlay val="1"/>
      <c:txPr>
        <a:bodyPr/>
        <a:lstStyle/>
        <a:p>
          <a:pPr>
            <a:defRPr sz="1600" spc="-160" baseline="0">
              <a:solidFill>
                <a:schemeClr val="bg1">
                  <a:lumMod val="65000"/>
                </a:schemeClr>
              </a:solidFill>
            </a:defRPr>
          </a:pPr>
          <a:endParaRPr lang="en-US"/>
        </a:p>
      </c:txPr>
    </c:legend>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982019096822722"/>
          <c:y val="6.6796377379669147E-2"/>
          <c:w val="0.22532716732112504"/>
          <c:h val="0.7605548404051562"/>
        </c:manualLayout>
      </c:layout>
      <c:doughnutChart>
        <c:varyColors val="1"/>
        <c:ser>
          <c:idx val="2"/>
          <c:order val="0"/>
          <c:tx>
            <c:strRef>
              <c:f>Torrents!$C$49</c:f>
              <c:strCache>
                <c:ptCount val="1"/>
                <c:pt idx="0">
                  <c:v>Infringed</c:v>
                </c:pt>
              </c:strCache>
            </c:strRef>
          </c:tx>
          <c:spPr>
            <a:ln>
              <a:noFill/>
            </a:ln>
            <a:effectLst>
              <a:innerShdw blurRad="50800" dist="25400" dir="13500000">
                <a:prstClr val="black">
                  <a:alpha val="80000"/>
                </a:prstClr>
              </a:innerShdw>
            </a:effectLst>
          </c:spPr>
          <c:dPt>
            <c:idx val="1"/>
            <c:bubble3D val="0"/>
            <c:spPr>
              <a:solidFill>
                <a:schemeClr val="accent2">
                  <a:lumMod val="60000"/>
                  <a:lumOff val="40000"/>
                </a:schemeClr>
              </a:solidFill>
              <a:ln>
                <a:noFill/>
              </a:ln>
              <a:effectLst>
                <a:innerShdw blurRad="50800" dist="25400" dir="13500000">
                  <a:prstClr val="black">
                    <a:alpha val="80000"/>
                  </a:prstClr>
                </a:innerShdw>
              </a:effectLst>
            </c:spPr>
          </c:dPt>
          <c:dPt>
            <c:idx val="7"/>
            <c:bubble3D val="0"/>
            <c:spPr>
              <a:solidFill>
                <a:schemeClr val="accent1">
                  <a:lumMod val="75000"/>
                </a:schemeClr>
              </a:solidFill>
              <a:ln>
                <a:noFill/>
              </a:ln>
              <a:effectLst>
                <a:innerShdw blurRad="50800" dist="25400" dir="13500000">
                  <a:prstClr val="black">
                    <a:alpha val="80000"/>
                  </a:prstClr>
                </a:innerShdw>
              </a:effectLst>
            </c:spPr>
          </c:dPt>
          <c:dPt>
            <c:idx val="8"/>
            <c:bubble3D val="0"/>
            <c:spPr>
              <a:solidFill>
                <a:schemeClr val="accent2">
                  <a:lumMod val="20000"/>
                  <a:lumOff val="80000"/>
                </a:schemeClr>
              </a:solidFill>
              <a:ln>
                <a:noFill/>
              </a:ln>
              <a:effectLst>
                <a:innerShdw blurRad="50800" dist="25400" dir="13500000">
                  <a:prstClr val="black">
                    <a:alpha val="80000"/>
                  </a:prstClr>
                </a:innerShdw>
              </a:effectLst>
            </c:spPr>
          </c:dPt>
          <c:dLbls>
            <c:dLbl>
              <c:idx val="0"/>
              <c:layout>
                <c:manualLayout>
                  <c:x val="7.6808668047338824E-2"/>
                  <c:y val="1.1689832343010813E-2"/>
                </c:manualLayout>
              </c:layout>
              <c:tx>
                <c:rich>
                  <a:bodyPr/>
                  <a:lstStyle/>
                  <a:p>
                    <a:r>
                      <a:rPr lang="en-US" dirty="0" smtClean="0"/>
                      <a:t>BitTorrent</a:t>
                    </a:r>
                    <a:br>
                      <a:rPr lang="en-US" dirty="0" smtClean="0"/>
                    </a:br>
                    <a:r>
                      <a:rPr lang="en-US" dirty="0" smtClean="0"/>
                      <a:t>12</a:t>
                    </a:r>
                    <a:r>
                      <a:rPr lang="en-US" dirty="0"/>
                      <a:t>%</a:t>
                    </a:r>
                  </a:p>
                </c:rich>
              </c:tx>
              <c:showLegendKey val="1"/>
              <c:showVal val="0"/>
              <c:showCatName val="1"/>
              <c:showSerName val="0"/>
              <c:showPercent val="1"/>
              <c:showBubbleSize val="0"/>
              <c:separator>, </c:separator>
            </c:dLbl>
            <c:dLbl>
              <c:idx val="1"/>
              <c:layout>
                <c:manualLayout>
                  <c:x val="8.1863132014189419E-2"/>
                  <c:y val="0.14647520556243485"/>
                </c:manualLayout>
              </c:layout>
              <c:tx>
                <c:rich>
                  <a:bodyPr/>
                  <a:lstStyle/>
                  <a:p>
                    <a:r>
                      <a:rPr lang="en-US" dirty="0"/>
                      <a:t>Cyber </a:t>
                    </a:r>
                    <a:r>
                      <a:rPr lang="en-US" dirty="0" smtClean="0"/>
                      <a:t>lockers</a:t>
                    </a:r>
                    <a:br>
                      <a:rPr lang="en-US" dirty="0" smtClean="0"/>
                    </a:br>
                    <a:r>
                      <a:rPr lang="en-US" dirty="0" smtClean="0"/>
                      <a:t>5</a:t>
                    </a:r>
                    <a:r>
                      <a:rPr lang="en-US" dirty="0"/>
                      <a:t>%</a:t>
                    </a:r>
                  </a:p>
                </c:rich>
              </c:tx>
              <c:showLegendKey val="1"/>
              <c:showVal val="0"/>
              <c:showCatName val="1"/>
              <c:showSerName val="0"/>
              <c:showPercent val="1"/>
              <c:showBubbleSize val="0"/>
              <c:separator>, </c:separator>
            </c:dLbl>
            <c:dLbl>
              <c:idx val="2"/>
              <c:layout>
                <c:manualLayout>
                  <c:x val="5.9718528687129346E-2"/>
                  <c:y val="0.19779621702760727"/>
                </c:manualLayout>
              </c:layout>
              <c:showLegendKey val="1"/>
              <c:showVal val="0"/>
              <c:showCatName val="1"/>
              <c:showSerName val="0"/>
              <c:showPercent val="1"/>
              <c:showBubbleSize val="0"/>
              <c:separator>, </c:separator>
            </c:dLbl>
            <c:dLbl>
              <c:idx val="3"/>
              <c:layout>
                <c:manualLayout>
                  <c:x val="0.22654950715627306"/>
                  <c:y val="0.24738843282584874"/>
                </c:manualLayout>
              </c:layout>
              <c:showLegendKey val="1"/>
              <c:showVal val="0"/>
              <c:showCatName val="1"/>
              <c:showSerName val="0"/>
              <c:showPercent val="1"/>
              <c:showBubbleSize val="0"/>
              <c:separator>, </c:separator>
            </c:dLbl>
            <c:dLbl>
              <c:idx val="4"/>
              <c:layout>
                <c:manualLayout>
                  <c:x val="0.30712962459286225"/>
                  <c:y val="8.0775959217125604E-2"/>
                </c:manualLayout>
              </c:layout>
              <c:showLegendKey val="1"/>
              <c:showVal val="0"/>
              <c:showCatName val="1"/>
              <c:showSerName val="0"/>
              <c:showPercent val="1"/>
              <c:showBubbleSize val="0"/>
              <c:separator>, </c:separator>
            </c:dLbl>
            <c:dLbl>
              <c:idx val="5"/>
              <c:layout>
                <c:manualLayout>
                  <c:x val="-0.10307270201336458"/>
                  <c:y val="-7.1945181865963492E-2"/>
                </c:manualLayout>
              </c:layout>
              <c:showLegendKey val="1"/>
              <c:showVal val="0"/>
              <c:showCatName val="1"/>
              <c:showSerName val="0"/>
              <c:showPercent val="1"/>
              <c:showBubbleSize val="0"/>
              <c:separator>, </c:separator>
            </c:dLbl>
            <c:dLbl>
              <c:idx val="6"/>
              <c:layout>
                <c:manualLayout>
                  <c:x val="-5.5479223062898313E-2"/>
                  <c:y val="-0.23693715312731062"/>
                </c:manualLayout>
              </c:layout>
              <c:showLegendKey val="1"/>
              <c:showVal val="0"/>
              <c:showCatName val="1"/>
              <c:showSerName val="0"/>
              <c:showPercent val="1"/>
              <c:showBubbleSize val="0"/>
              <c:separator>, </c:separator>
            </c:dLbl>
            <c:dLbl>
              <c:idx val="7"/>
              <c:layout>
                <c:manualLayout>
                  <c:x val="8.20236330810349E-2"/>
                  <c:y val="3.1327113751970993E-3"/>
                </c:manualLayout>
              </c:layout>
              <c:tx>
                <c:rich>
                  <a:bodyPr rot="0" vert="horz" anchor="t" anchorCtr="0"/>
                  <a:lstStyle/>
                  <a:p>
                    <a:pPr>
                      <a:lnSpc>
                        <a:spcPct val="76000"/>
                      </a:lnSpc>
                      <a:defRPr sz="1800" b="1">
                        <a:solidFill>
                          <a:schemeClr val="accent1">
                            <a:lumMod val="75000"/>
                          </a:schemeClr>
                        </a:solidFill>
                        <a:latin typeface="Arial" pitchFamily="34" charset="0"/>
                        <a:cs typeface="Arial" pitchFamily="34" charset="0"/>
                      </a:defRPr>
                    </a:pPr>
                    <a:r>
                      <a:rPr lang="en-US" sz="1800" b="1" dirty="0">
                        <a:solidFill>
                          <a:schemeClr val="accent1">
                            <a:lumMod val="75000"/>
                          </a:schemeClr>
                        </a:solidFill>
                      </a:rPr>
                      <a:t>Legitimate</a:t>
                    </a:r>
                    <a:br>
                      <a:rPr lang="en-US" sz="1800" b="1" dirty="0">
                        <a:solidFill>
                          <a:schemeClr val="accent1">
                            <a:lumMod val="75000"/>
                          </a:schemeClr>
                        </a:solidFill>
                      </a:rPr>
                    </a:br>
                    <a:r>
                      <a:rPr lang="en-US" sz="1800" b="1" dirty="0" smtClean="0">
                        <a:solidFill>
                          <a:schemeClr val="accent1">
                            <a:lumMod val="75000"/>
                          </a:schemeClr>
                        </a:solidFill>
                      </a:rPr>
                      <a:t>76%</a:t>
                    </a:r>
                    <a:endParaRPr lang="en-US" dirty="0">
                      <a:solidFill>
                        <a:schemeClr val="accent1">
                          <a:lumMod val="75000"/>
                        </a:schemeClr>
                      </a:solidFill>
                    </a:endParaRPr>
                  </a:p>
                </c:rich>
              </c:tx>
              <c:spPr/>
              <c:showLegendKey val="1"/>
              <c:showVal val="0"/>
              <c:showCatName val="1"/>
              <c:showSerName val="0"/>
              <c:showPercent val="1"/>
              <c:showBubbleSize val="0"/>
              <c:separator>, </c:separator>
            </c:dLbl>
            <c:dLbl>
              <c:idx val="8"/>
              <c:layout>
                <c:manualLayout>
                  <c:x val="8.4100744523705251E-2"/>
                  <c:y val="-0.12374474401575014"/>
                </c:manualLayout>
              </c:layout>
              <c:tx>
                <c:rich>
                  <a:bodyPr/>
                  <a:lstStyle/>
                  <a:p>
                    <a:r>
                      <a:rPr lang="en-US" dirty="0" err="1"/>
                      <a:t>eDonkey</a:t>
                    </a:r>
                    <a:r>
                      <a:rPr lang="en-US" dirty="0"/>
                      <a:t>, </a:t>
                    </a:r>
                    <a:r>
                      <a:rPr lang="en-US" dirty="0" err="1"/>
                      <a:t>gnutella</a:t>
                    </a:r>
                    <a:r>
                      <a:rPr lang="en-US" dirty="0"/>
                      <a:t>, other P2P, </a:t>
                    </a:r>
                    <a:r>
                      <a:rPr lang="en-US" dirty="0" smtClean="0"/>
                      <a:t>UseNet</a:t>
                    </a:r>
                    <a:r>
                      <a:rPr lang="en-US" dirty="0"/>
                      <a:t>, 7%</a:t>
                    </a:r>
                  </a:p>
                </c:rich>
              </c:tx>
              <c:showLegendKey val="1"/>
              <c:showVal val="0"/>
              <c:showCatName val="1"/>
              <c:showSerName val="0"/>
              <c:showPercent val="1"/>
              <c:showBubbleSize val="0"/>
              <c:separator>, </c:separator>
            </c:dLbl>
            <c:txPr>
              <a:bodyPr rot="0" vert="horz" anchor="t" anchorCtr="0"/>
              <a:lstStyle/>
              <a:p>
                <a:pPr>
                  <a:lnSpc>
                    <a:spcPct val="76000"/>
                  </a:lnSpc>
                  <a:defRPr sz="1800" b="1">
                    <a:solidFill>
                      <a:schemeClr val="accent2"/>
                    </a:solidFill>
                    <a:latin typeface="Arial" pitchFamily="34" charset="0"/>
                    <a:cs typeface="Arial" pitchFamily="34" charset="0"/>
                  </a:defRPr>
                </a:pPr>
                <a:endParaRPr lang="en-US"/>
              </a:p>
            </c:txPr>
            <c:showLegendKey val="1"/>
            <c:showVal val="0"/>
            <c:showCatName val="1"/>
            <c:showSerName val="0"/>
            <c:showPercent val="1"/>
            <c:showBubbleSize val="0"/>
            <c:separator>, </c:separator>
            <c:showLeaderLines val="1"/>
          </c:dLbls>
          <c:cat>
            <c:strRef>
              <c:f>Torrents!$A$50:$A$58</c:f>
              <c:strCache>
                <c:ptCount val="9"/>
                <c:pt idx="0">
                  <c:v>BitTorrent</c:v>
                </c:pt>
                <c:pt idx="1">
                  <c:v>Cyber lockers</c:v>
                </c:pt>
                <c:pt idx="2">
                  <c:v>eDonkey</c:v>
                </c:pt>
                <c:pt idx="3">
                  <c:v>Other P2P</c:v>
                </c:pt>
                <c:pt idx="4">
                  <c:v>gnutella</c:v>
                </c:pt>
                <c:pt idx="5">
                  <c:v>Streaming</c:v>
                </c:pt>
                <c:pt idx="6">
                  <c:v>UseNet</c:v>
                </c:pt>
                <c:pt idx="7">
                  <c:v>Legitimate</c:v>
                </c:pt>
                <c:pt idx="8">
                  <c:v>eDonkey, gnutella, other P2P, streaming, UseNet</c:v>
                </c:pt>
              </c:strCache>
            </c:strRef>
          </c:cat>
          <c:val>
            <c:numRef>
              <c:f>Torrents!$C$50:$C$58</c:f>
              <c:numCache>
                <c:formatCode>0.0%</c:formatCode>
                <c:ptCount val="9"/>
                <c:pt idx="0">
                  <c:v>0.1139</c:v>
                </c:pt>
                <c:pt idx="1">
                  <c:v>5.1200000000000002E-2</c:v>
                </c:pt>
                <c:pt idx="7">
                  <c:v>0.76229999999999998</c:v>
                </c:pt>
                <c:pt idx="8">
                  <c:v>7.2599999999999998E-2</c:v>
                </c:pt>
              </c:numCache>
            </c:numRef>
          </c:val>
        </c:ser>
        <c:dLbls>
          <c:showLegendKey val="0"/>
          <c:showVal val="1"/>
          <c:showCatName val="0"/>
          <c:showSerName val="0"/>
          <c:showPercent val="0"/>
          <c:showBubbleSize val="0"/>
          <c:showLeaderLines val="1"/>
        </c:dLbls>
        <c:firstSliceAng val="72"/>
        <c:holeSize val="55"/>
      </c:doughnutChart>
    </c:plotArea>
    <c:plotVisOnly val="1"/>
    <c:dispBlanksAs val="gap"/>
    <c:showDLblsOverMax val="0"/>
  </c:chart>
  <c:spPr>
    <a:noFill/>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16269375175033"/>
          <c:y val="3.8331699012326558E-3"/>
          <c:w val="0.85827558245973246"/>
          <c:h val="0.85601432939069211"/>
        </c:manualLayout>
      </c:layout>
      <c:doughnutChart>
        <c:varyColors val="1"/>
        <c:ser>
          <c:idx val="0"/>
          <c:order val="0"/>
          <c:spPr>
            <a:ln>
              <a:noFill/>
            </a:ln>
            <a:effectLst>
              <a:innerShdw blurRad="50800" dist="25400" dir="13500000">
                <a:prstClr val="black">
                  <a:alpha val="80000"/>
                </a:prstClr>
              </a:innerShdw>
            </a:effectLst>
          </c:spPr>
          <c:dPt>
            <c:idx val="0"/>
            <c:bubble3D val="0"/>
            <c:spPr>
              <a:solidFill>
                <a:schemeClr val="accent6">
                  <a:lumMod val="20000"/>
                  <a:lumOff val="80000"/>
                </a:schemeClr>
              </a:solidFill>
              <a:ln>
                <a:noFill/>
              </a:ln>
              <a:effectLst>
                <a:innerShdw blurRad="50800" dist="25400" dir="13500000">
                  <a:prstClr val="black">
                    <a:alpha val="80000"/>
                  </a:prstClr>
                </a:innerShdw>
              </a:effectLst>
            </c:spPr>
          </c:dPt>
          <c:dPt>
            <c:idx val="1"/>
            <c:bubble3D val="0"/>
            <c:spPr>
              <a:solidFill>
                <a:schemeClr val="accent5">
                  <a:lumMod val="20000"/>
                  <a:lumOff val="80000"/>
                </a:schemeClr>
              </a:solidFill>
              <a:ln>
                <a:noFill/>
              </a:ln>
              <a:effectLst>
                <a:innerShdw blurRad="50800" dist="25400" dir="13500000">
                  <a:prstClr val="black">
                    <a:alpha val="80000"/>
                  </a:prstClr>
                </a:innerShdw>
              </a:effectLst>
            </c:spPr>
          </c:dPt>
          <c:dPt>
            <c:idx val="2"/>
            <c:bubble3D val="0"/>
            <c:spPr>
              <a:solidFill>
                <a:schemeClr val="accent4">
                  <a:lumMod val="20000"/>
                  <a:lumOff val="80000"/>
                </a:schemeClr>
              </a:solidFill>
              <a:ln>
                <a:noFill/>
              </a:ln>
              <a:effectLst>
                <a:innerShdw blurRad="50800" dist="25400" dir="13500000">
                  <a:prstClr val="black">
                    <a:alpha val="80000"/>
                  </a:prstClr>
                </a:innerShdw>
              </a:effectLst>
            </c:spPr>
          </c:dPt>
          <c:dPt>
            <c:idx val="3"/>
            <c:bubble3D val="0"/>
            <c:spPr>
              <a:solidFill>
                <a:schemeClr val="accent3">
                  <a:lumMod val="20000"/>
                  <a:lumOff val="80000"/>
                </a:schemeClr>
              </a:solidFill>
              <a:ln>
                <a:noFill/>
              </a:ln>
              <a:effectLst>
                <a:innerShdw blurRad="50800" dist="25400" dir="13500000">
                  <a:prstClr val="black">
                    <a:alpha val="80000"/>
                  </a:prstClr>
                </a:innerShdw>
              </a:effectLst>
            </c:spPr>
          </c:dPt>
          <c:dPt>
            <c:idx val="4"/>
            <c:bubble3D val="0"/>
            <c:spPr>
              <a:solidFill>
                <a:schemeClr val="bg1">
                  <a:lumMod val="75000"/>
                </a:schemeClr>
              </a:solidFill>
              <a:ln>
                <a:noFill/>
              </a:ln>
              <a:effectLst>
                <a:innerShdw blurRad="50800" dist="25400" dir="13500000">
                  <a:prstClr val="black">
                    <a:alpha val="80000"/>
                  </a:prstClr>
                </a:innerShdw>
              </a:effectLst>
            </c:spPr>
          </c:dPt>
          <c:dLbls>
            <c:dLbl>
              <c:idx val="0"/>
              <c:layout>
                <c:manualLayout>
                  <c:x val="-8.8187894225073143E-3"/>
                  <c:y val="-1.3462534097739854E-2"/>
                </c:manualLayout>
              </c:layout>
              <c:showLegendKey val="1"/>
              <c:showVal val="0"/>
              <c:showCatName val="1"/>
              <c:showSerName val="0"/>
              <c:showPercent val="1"/>
              <c:showBubbleSize val="0"/>
              <c:separator>
</c:separator>
            </c:dLbl>
            <c:dLbl>
              <c:idx val="1"/>
              <c:layout>
                <c:manualLayout>
                  <c:x val="5.3299567590202664E-2"/>
                  <c:y val="-9.5752001723930225E-2"/>
                </c:manualLayout>
              </c:layout>
              <c:tx>
                <c:rich>
                  <a:bodyPr/>
                  <a:lstStyle/>
                  <a:p>
                    <a:r>
                      <a:rPr lang="en-US"/>
                      <a:t>Films,</a:t>
                    </a:r>
                    <a:r>
                      <a:rPr lang="en-US" baseline="0"/>
                      <a:t/>
                    </a:r>
                    <a:br>
                      <a:rPr lang="en-US" baseline="0"/>
                    </a:br>
                    <a:r>
                      <a:rPr lang="en-US"/>
                      <a:t>35%</a:t>
                    </a:r>
                  </a:p>
                </c:rich>
              </c:tx>
              <c:showLegendKey val="1"/>
              <c:showVal val="0"/>
              <c:showCatName val="1"/>
              <c:showSerName val="0"/>
              <c:showPercent val="1"/>
              <c:showBubbleSize val="0"/>
              <c:separator>
</c:separator>
            </c:dLbl>
            <c:dLbl>
              <c:idx val="2"/>
              <c:layout>
                <c:manualLayout>
                  <c:x val="0.10450462639484133"/>
                  <c:y val="-5.0551249987355606E-2"/>
                </c:manualLayout>
              </c:layout>
              <c:showLegendKey val="1"/>
              <c:showVal val="0"/>
              <c:showCatName val="1"/>
              <c:showSerName val="0"/>
              <c:showPercent val="1"/>
              <c:showBubbleSize val="0"/>
              <c:separator>, </c:separator>
            </c:dLbl>
            <c:dLbl>
              <c:idx val="3"/>
              <c:layout>
                <c:manualLayout>
                  <c:x val="0.11131267866834253"/>
                  <c:y val="-8.3478807827452484E-2"/>
                </c:manualLayout>
              </c:layout>
              <c:showLegendKey val="1"/>
              <c:showVal val="0"/>
              <c:showCatName val="1"/>
              <c:showSerName val="0"/>
              <c:showPercent val="1"/>
              <c:showBubbleSize val="0"/>
              <c:separator>, </c:separator>
            </c:dLbl>
            <c:dLbl>
              <c:idx val="4"/>
              <c:layout>
                <c:manualLayout>
                  <c:x val="0.13136133375774733"/>
                  <c:y val="-6.1041046643899588E-2"/>
                </c:manualLayout>
              </c:layout>
              <c:showLegendKey val="1"/>
              <c:showVal val="0"/>
              <c:showCatName val="1"/>
              <c:showSerName val="0"/>
              <c:showPercent val="1"/>
              <c:showBubbleSize val="0"/>
              <c:separator>, </c:separator>
            </c:dLbl>
            <c:dLbl>
              <c:idx val="5"/>
              <c:layout>
                <c:manualLayout>
                  <c:x val="0.11690130350409457"/>
                  <c:y val="-2.7039097719930615E-3"/>
                </c:manualLayout>
              </c:layout>
              <c:showLegendKey val="1"/>
              <c:showVal val="0"/>
              <c:showCatName val="1"/>
              <c:showSerName val="0"/>
              <c:showPercent val="1"/>
              <c:showBubbleSize val="0"/>
              <c:separator>, </c:separator>
            </c:dLbl>
            <c:dLbl>
              <c:idx val="6"/>
              <c:layout>
                <c:manualLayout>
                  <c:x val="0.11352462025521906"/>
                  <c:y val="8.2558295295393172E-2"/>
                </c:manualLayout>
              </c:layout>
              <c:showLegendKey val="1"/>
              <c:showVal val="0"/>
              <c:showCatName val="1"/>
              <c:showSerName val="0"/>
              <c:showPercent val="1"/>
              <c:showBubbleSize val="0"/>
              <c:separator>, </c:separator>
            </c:dLbl>
            <c:dLbl>
              <c:idx val="7"/>
              <c:layout>
                <c:manualLayout>
                  <c:x val="8.5682806378147999E-2"/>
                  <c:y val="0.16571126069141739"/>
                </c:manualLayout>
              </c:layout>
              <c:showLegendKey val="1"/>
              <c:showVal val="0"/>
              <c:showCatName val="1"/>
              <c:showSerName val="0"/>
              <c:showPercent val="1"/>
              <c:showBubbleSize val="0"/>
              <c:separator>, </c:separator>
            </c:dLbl>
            <c:dLbl>
              <c:idx val="8"/>
              <c:layout>
                <c:manualLayout>
                  <c:x val="0.10239402057619937"/>
                  <c:y val="0.21988661158017664"/>
                </c:manualLayout>
              </c:layout>
              <c:showLegendKey val="1"/>
              <c:showVal val="0"/>
              <c:showCatName val="1"/>
              <c:showSerName val="0"/>
              <c:showPercent val="1"/>
              <c:showBubbleSize val="0"/>
              <c:separator>, </c:separator>
            </c:dLbl>
            <c:txPr>
              <a:bodyPr/>
              <a:lstStyle/>
              <a:p>
                <a:pPr>
                  <a:lnSpc>
                    <a:spcPct val="76000"/>
                  </a:lnSpc>
                  <a:defRPr sz="1800">
                    <a:solidFill>
                      <a:schemeClr val="bg1">
                        <a:lumMod val="50000"/>
                      </a:schemeClr>
                    </a:solidFill>
                  </a:defRPr>
                </a:pPr>
                <a:endParaRPr lang="en-US"/>
              </a:p>
            </c:txPr>
            <c:showLegendKey val="1"/>
            <c:showVal val="0"/>
            <c:showCatName val="1"/>
            <c:showSerName val="0"/>
            <c:showPercent val="1"/>
            <c:showBubbleSize val="0"/>
            <c:separator>, </c:separator>
            <c:showLeaderLines val="1"/>
          </c:dLbls>
          <c:cat>
            <c:strRef>
              <c:f>Torrents!$A$4:$A$11</c:f>
              <c:strCache>
                <c:ptCount val="8"/>
                <c:pt idx="0">
                  <c:v>Pornography</c:v>
                </c:pt>
                <c:pt idx="1">
                  <c:v>Films</c:v>
                </c:pt>
                <c:pt idx="2">
                  <c:v>TV</c:v>
                </c:pt>
                <c:pt idx="3">
                  <c:v>Games</c:v>
                </c:pt>
                <c:pt idx="4">
                  <c:v>Software</c:v>
                </c:pt>
                <c:pt idx="5">
                  <c:v>Music</c:v>
                </c:pt>
                <c:pt idx="6">
                  <c:v>Anime</c:v>
                </c:pt>
                <c:pt idx="7">
                  <c:v>Other</c:v>
                </c:pt>
              </c:strCache>
            </c:strRef>
          </c:cat>
          <c:val>
            <c:numRef>
              <c:f>Torrents!$B$4:$B$11</c:f>
              <c:numCache>
                <c:formatCode>General</c:formatCode>
                <c:ptCount val="8"/>
                <c:pt idx="0">
                  <c:v>3583</c:v>
                </c:pt>
                <c:pt idx="1">
                  <c:v>3516</c:v>
                </c:pt>
                <c:pt idx="2">
                  <c:v>1271</c:v>
                </c:pt>
                <c:pt idx="3">
                  <c:v>674</c:v>
                </c:pt>
                <c:pt idx="4">
                  <c:v>421</c:v>
                </c:pt>
                <c:pt idx="5">
                  <c:v>291</c:v>
                </c:pt>
                <c:pt idx="6">
                  <c:v>145</c:v>
                </c:pt>
                <c:pt idx="7">
                  <c:v>99</c:v>
                </c:pt>
              </c:numCache>
            </c:numRef>
          </c:val>
        </c:ser>
        <c:dLbls>
          <c:showLegendKey val="0"/>
          <c:showVal val="1"/>
          <c:showCatName val="0"/>
          <c:showSerName val="0"/>
          <c:showPercent val="0"/>
          <c:showBubbleSize val="0"/>
          <c:showLeaderLines val="1"/>
        </c:dLbls>
        <c:firstSliceAng val="115"/>
        <c:holeSize val="50"/>
      </c:doughnutChart>
      <c:spPr>
        <a:noFill/>
      </c:spPr>
    </c:plotArea>
    <c:plotVisOnly val="1"/>
    <c:dispBlanksAs val="gap"/>
    <c:showDLblsOverMax val="0"/>
  </c:chart>
  <c:spPr>
    <a:noFill/>
    <a:ln>
      <a:noFill/>
    </a:ln>
  </c:spPr>
  <c:txPr>
    <a:bodyPr/>
    <a:lstStyle/>
    <a:p>
      <a:pPr>
        <a:defRPr sz="1400" b="1">
          <a:solidFill>
            <a:schemeClr val="bg1"/>
          </a:solidFill>
          <a:latin typeface="Arial" pitchFamily="34" charset="0"/>
          <a:cs typeface="Arial"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0712545148929846E-2"/>
          <c:y val="0.15148624167908328"/>
          <c:w val="0.77955662690291794"/>
          <c:h val="0.7401961754154639"/>
        </c:manualLayout>
      </c:layout>
      <c:barChart>
        <c:barDir val="col"/>
        <c:grouping val="stacked"/>
        <c:varyColors val="0"/>
        <c:ser>
          <c:idx val="0"/>
          <c:order val="0"/>
          <c:spPr>
            <a:solidFill>
              <a:srgbClr val="E68EA1"/>
            </a:solidFill>
            <a:ln>
              <a:noFill/>
            </a:ln>
            <a:effectLst>
              <a:innerShdw blurRad="38100" dist="12700" dir="13500000">
                <a:prstClr val="black">
                  <a:alpha val="80000"/>
                </a:prstClr>
              </a:innerShdw>
            </a:effectLst>
          </c:spPr>
          <c:invertIfNegative val="0"/>
          <c:cat>
            <c:numRef>
              <c:f>P2P!$E$2:$P$2</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P2P!$C$2:$E$2</c:f>
              <c:numCache>
                <c:formatCode>General</c:formatCode>
                <c:ptCount val="3"/>
                <c:pt idx="0">
                  <c:v>1999</c:v>
                </c:pt>
                <c:pt idx="1">
                  <c:v>2000</c:v>
                </c:pt>
                <c:pt idx="2">
                  <c:v>2001</c:v>
                </c:pt>
              </c:numCache>
            </c:numRef>
          </c:val>
        </c:ser>
        <c:ser>
          <c:idx val="1"/>
          <c:order val="1"/>
          <c:spPr>
            <a:solidFill>
              <a:schemeClr val="accent4">
                <a:lumMod val="60000"/>
                <a:lumOff val="40000"/>
              </a:schemeClr>
            </a:solidFill>
            <a:effectLst>
              <a:innerShdw blurRad="50800" dist="25400" dir="13500000">
                <a:prstClr val="black">
                  <a:alpha val="80000"/>
                </a:prstClr>
              </a:innerShdw>
            </a:effectLst>
          </c:spPr>
          <c:invertIfNegative val="0"/>
          <c:cat>
            <c:numRef>
              <c:f>P2P!$E$2:$P$2</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P2P!$E$6:$P$6</c:f>
              <c:numCache>
                <c:formatCode>#,##0,,"m"</c:formatCode>
                <c:ptCount val="12"/>
                <c:pt idx="0">
                  <c:v>2601229.487374892</c:v>
                </c:pt>
                <c:pt idx="1">
                  <c:v>3901844.2310623378</c:v>
                </c:pt>
                <c:pt idx="2">
                  <c:v>5852766.3465935066</c:v>
                </c:pt>
                <c:pt idx="3">
                  <c:v>8779149.51989026</c:v>
                </c:pt>
                <c:pt idx="4">
                  <c:v>13168724.27983539</c:v>
                </c:pt>
                <c:pt idx="5">
                  <c:v>19753086.419753086</c:v>
                </c:pt>
                <c:pt idx="6">
                  <c:v>29629629.629629627</c:v>
                </c:pt>
                <c:pt idx="7">
                  <c:v>44444444.44444444</c:v>
                </c:pt>
                <c:pt idx="8">
                  <c:v>66666666.666666664</c:v>
                </c:pt>
                <c:pt idx="9">
                  <c:v>100000000</c:v>
                </c:pt>
                <c:pt idx="10">
                  <c:v>150000000</c:v>
                </c:pt>
                <c:pt idx="11">
                  <c:v>225000000</c:v>
                </c:pt>
              </c:numCache>
            </c:numRef>
          </c:val>
        </c:ser>
        <c:dLbls>
          <c:showLegendKey val="0"/>
          <c:showVal val="0"/>
          <c:showCatName val="0"/>
          <c:showSerName val="0"/>
          <c:showPercent val="0"/>
          <c:showBubbleSize val="0"/>
        </c:dLbls>
        <c:gapWidth val="16"/>
        <c:overlap val="60"/>
        <c:axId val="178897664"/>
        <c:axId val="178899200"/>
      </c:barChart>
      <c:catAx>
        <c:axId val="178897664"/>
        <c:scaling>
          <c:orientation val="minMax"/>
        </c:scaling>
        <c:delete val="1"/>
        <c:axPos val="b"/>
        <c:numFmt formatCode="General" sourceLinked="1"/>
        <c:majorTickMark val="out"/>
        <c:minorTickMark val="none"/>
        <c:tickLblPos val="low"/>
        <c:crossAx val="178899200"/>
        <c:crosses val="autoZero"/>
        <c:auto val="1"/>
        <c:lblAlgn val="ctr"/>
        <c:lblOffset val="100"/>
        <c:tickLblSkip val="2"/>
        <c:noMultiLvlLbl val="0"/>
      </c:catAx>
      <c:valAx>
        <c:axId val="178899200"/>
        <c:scaling>
          <c:orientation val="minMax"/>
          <c:max val="250000000"/>
        </c:scaling>
        <c:delete val="1"/>
        <c:axPos val="l"/>
        <c:numFmt formatCode="#,##0" sourceLinked="0"/>
        <c:majorTickMark val="out"/>
        <c:minorTickMark val="none"/>
        <c:tickLblPos val="high"/>
        <c:crossAx val="178897664"/>
        <c:crosses val="autoZero"/>
        <c:crossBetween val="between"/>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2615712192602433E-3"/>
          <c:y val="0.15148612227106006"/>
          <c:w val="0.77955662690291794"/>
          <c:h val="0.7401961754154639"/>
        </c:manualLayout>
      </c:layout>
      <c:barChart>
        <c:barDir val="col"/>
        <c:grouping val="stacked"/>
        <c:varyColors val="0"/>
        <c:ser>
          <c:idx val="0"/>
          <c:order val="0"/>
          <c:spPr>
            <a:solidFill>
              <a:srgbClr val="E68EA1"/>
            </a:solidFill>
            <a:ln>
              <a:noFill/>
            </a:ln>
            <a:effectLst>
              <a:innerShdw blurRad="38100" dist="12700" dir="13500000">
                <a:prstClr val="black">
                  <a:alpha val="80000"/>
                </a:prstClr>
              </a:innerShdw>
            </a:effectLst>
          </c:spPr>
          <c:invertIfNegative val="0"/>
          <c:cat>
            <c:numRef>
              <c:f>P2P!$I$2:$O$2</c:f>
              <c:numCache>
                <c:formatCode>General</c:formatCode>
                <c:ptCount val="7"/>
                <c:pt idx="0">
                  <c:v>2005</c:v>
                </c:pt>
                <c:pt idx="1">
                  <c:v>2006</c:v>
                </c:pt>
                <c:pt idx="2">
                  <c:v>2007</c:v>
                </c:pt>
                <c:pt idx="3">
                  <c:v>2008</c:v>
                </c:pt>
                <c:pt idx="4">
                  <c:v>2009</c:v>
                </c:pt>
                <c:pt idx="5">
                  <c:v>2010</c:v>
                </c:pt>
                <c:pt idx="6">
                  <c:v>2011</c:v>
                </c:pt>
              </c:numCache>
            </c:numRef>
          </c:cat>
          <c:val>
            <c:numRef>
              <c:f>P2P!$C$2:$E$2</c:f>
              <c:numCache>
                <c:formatCode>General</c:formatCode>
                <c:ptCount val="3"/>
                <c:pt idx="0">
                  <c:v>1999</c:v>
                </c:pt>
                <c:pt idx="1">
                  <c:v>2000</c:v>
                </c:pt>
                <c:pt idx="2">
                  <c:v>2001</c:v>
                </c:pt>
              </c:numCache>
            </c:numRef>
          </c:val>
        </c:ser>
        <c:ser>
          <c:idx val="1"/>
          <c:order val="1"/>
          <c:spPr>
            <a:solidFill>
              <a:schemeClr val="accent3">
                <a:lumMod val="40000"/>
                <a:lumOff val="60000"/>
              </a:schemeClr>
            </a:solidFill>
            <a:effectLst>
              <a:innerShdw blurRad="50800" dist="25400" dir="13500000">
                <a:prstClr val="black">
                  <a:alpha val="80000"/>
                </a:prstClr>
              </a:innerShdw>
            </a:effectLst>
          </c:spPr>
          <c:invertIfNegative val="0"/>
          <c:cat>
            <c:numRef>
              <c:f>P2P!$I$2:$O$2</c:f>
              <c:numCache>
                <c:formatCode>General</c:formatCode>
                <c:ptCount val="7"/>
                <c:pt idx="0">
                  <c:v>2005</c:v>
                </c:pt>
                <c:pt idx="1">
                  <c:v>2006</c:v>
                </c:pt>
                <c:pt idx="2">
                  <c:v>2007</c:v>
                </c:pt>
                <c:pt idx="3">
                  <c:v>2008</c:v>
                </c:pt>
                <c:pt idx="4">
                  <c:v>2009</c:v>
                </c:pt>
                <c:pt idx="5">
                  <c:v>2010</c:v>
                </c:pt>
                <c:pt idx="6">
                  <c:v>2011</c:v>
                </c:pt>
              </c:numCache>
            </c:numRef>
          </c:cat>
          <c:val>
            <c:numRef>
              <c:f>P2P!$I$5:$O$5</c:f>
              <c:numCache>
                <c:formatCode>#,##0,,"m"</c:formatCode>
                <c:ptCount val="7"/>
                <c:pt idx="0">
                  <c:v>15802469.13580247</c:v>
                </c:pt>
                <c:pt idx="1">
                  <c:v>23703703.703703705</c:v>
                </c:pt>
                <c:pt idx="2">
                  <c:v>35555555.55555556</c:v>
                </c:pt>
                <c:pt idx="3">
                  <c:v>53333333.333333336</c:v>
                </c:pt>
                <c:pt idx="4">
                  <c:v>80000000</c:v>
                </c:pt>
                <c:pt idx="5">
                  <c:v>120000000</c:v>
                </c:pt>
                <c:pt idx="6">
                  <c:v>180000000</c:v>
                </c:pt>
              </c:numCache>
            </c:numRef>
          </c:val>
        </c:ser>
        <c:dLbls>
          <c:showLegendKey val="0"/>
          <c:showVal val="0"/>
          <c:showCatName val="0"/>
          <c:showSerName val="0"/>
          <c:showPercent val="0"/>
          <c:showBubbleSize val="0"/>
        </c:dLbls>
        <c:gapWidth val="16"/>
        <c:overlap val="60"/>
        <c:axId val="178911488"/>
        <c:axId val="178933760"/>
      </c:barChart>
      <c:catAx>
        <c:axId val="178911488"/>
        <c:scaling>
          <c:orientation val="minMax"/>
        </c:scaling>
        <c:delete val="1"/>
        <c:axPos val="b"/>
        <c:numFmt formatCode="General" sourceLinked="1"/>
        <c:majorTickMark val="out"/>
        <c:minorTickMark val="none"/>
        <c:tickLblPos val="low"/>
        <c:crossAx val="178933760"/>
        <c:crosses val="autoZero"/>
        <c:auto val="1"/>
        <c:lblAlgn val="ctr"/>
        <c:lblOffset val="100"/>
        <c:tickLblSkip val="2"/>
        <c:noMultiLvlLbl val="0"/>
      </c:catAx>
      <c:valAx>
        <c:axId val="178933760"/>
        <c:scaling>
          <c:orientation val="minMax"/>
          <c:max val="250000000"/>
        </c:scaling>
        <c:delete val="1"/>
        <c:axPos val="l"/>
        <c:numFmt formatCode="#,##0" sourceLinked="0"/>
        <c:majorTickMark val="out"/>
        <c:minorTickMark val="none"/>
        <c:tickLblPos val="high"/>
        <c:crossAx val="178911488"/>
        <c:crosses val="autoZero"/>
        <c:crossBetween val="between"/>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2615712192602433E-3"/>
          <c:y val="0.15148612227106006"/>
          <c:w val="0.77955662690291794"/>
          <c:h val="0.7401961754154639"/>
        </c:manualLayout>
      </c:layout>
      <c:barChart>
        <c:barDir val="col"/>
        <c:grouping val="stacked"/>
        <c:varyColors val="0"/>
        <c:ser>
          <c:idx val="0"/>
          <c:order val="0"/>
          <c:spPr>
            <a:solidFill>
              <a:srgbClr val="E68EA1"/>
            </a:solidFill>
            <a:ln>
              <a:noFill/>
            </a:ln>
            <a:effectLst>
              <a:innerShdw blurRad="38100" dist="12700" dir="13500000">
                <a:prstClr val="black">
                  <a:alpha val="80000"/>
                </a:prstClr>
              </a:innerShdw>
            </a:effectLst>
          </c:spPr>
          <c:invertIfNegative val="0"/>
          <c:cat>
            <c:numRef>
              <c:f>P2P!$C$2:$E$2</c:f>
              <c:numCache>
                <c:formatCode>General</c:formatCode>
                <c:ptCount val="3"/>
                <c:pt idx="0">
                  <c:v>1999</c:v>
                </c:pt>
                <c:pt idx="1">
                  <c:v>2000</c:v>
                </c:pt>
                <c:pt idx="2">
                  <c:v>2001</c:v>
                </c:pt>
              </c:numCache>
            </c:numRef>
          </c:cat>
          <c:val>
            <c:numRef>
              <c:f>P2P!$C$2:$E$2</c:f>
              <c:numCache>
                <c:formatCode>General</c:formatCode>
                <c:ptCount val="3"/>
                <c:pt idx="0">
                  <c:v>1999</c:v>
                </c:pt>
                <c:pt idx="1">
                  <c:v>2000</c:v>
                </c:pt>
                <c:pt idx="2">
                  <c:v>2001</c:v>
                </c:pt>
              </c:numCache>
            </c:numRef>
          </c:val>
        </c:ser>
        <c:ser>
          <c:idx val="1"/>
          <c:order val="1"/>
          <c:spPr>
            <a:solidFill>
              <a:schemeClr val="accent2">
                <a:lumMod val="20000"/>
                <a:lumOff val="80000"/>
              </a:schemeClr>
            </a:solidFill>
            <a:effectLst>
              <a:innerShdw blurRad="50800" dist="25400" dir="13500000">
                <a:prstClr val="black">
                  <a:alpha val="80000"/>
                </a:prstClr>
              </a:innerShdw>
            </a:effectLst>
          </c:spPr>
          <c:invertIfNegative val="0"/>
          <c:cat>
            <c:numRef>
              <c:f>P2P!$C$2:$E$2</c:f>
              <c:numCache>
                <c:formatCode>General</c:formatCode>
                <c:ptCount val="3"/>
                <c:pt idx="0">
                  <c:v>1999</c:v>
                </c:pt>
                <c:pt idx="1">
                  <c:v>2000</c:v>
                </c:pt>
                <c:pt idx="2">
                  <c:v>2001</c:v>
                </c:pt>
              </c:numCache>
            </c:numRef>
          </c:cat>
          <c:val>
            <c:numRef>
              <c:f>P2P!$C$3:$E$3</c:f>
              <c:numCache>
                <c:formatCode>#,##0,,"m"</c:formatCode>
                <c:ptCount val="3"/>
                <c:pt idx="0">
                  <c:v>6500000</c:v>
                </c:pt>
                <c:pt idx="1">
                  <c:v>13000000</c:v>
                </c:pt>
                <c:pt idx="2">
                  <c:v>26000000</c:v>
                </c:pt>
              </c:numCache>
            </c:numRef>
          </c:val>
        </c:ser>
        <c:dLbls>
          <c:showLegendKey val="0"/>
          <c:showVal val="0"/>
          <c:showCatName val="0"/>
          <c:showSerName val="0"/>
          <c:showPercent val="0"/>
          <c:showBubbleSize val="0"/>
        </c:dLbls>
        <c:gapWidth val="16"/>
        <c:overlap val="60"/>
        <c:axId val="178958336"/>
        <c:axId val="178959872"/>
      </c:barChart>
      <c:catAx>
        <c:axId val="178958336"/>
        <c:scaling>
          <c:orientation val="minMax"/>
        </c:scaling>
        <c:delete val="1"/>
        <c:axPos val="b"/>
        <c:numFmt formatCode="General" sourceLinked="1"/>
        <c:majorTickMark val="out"/>
        <c:minorTickMark val="none"/>
        <c:tickLblPos val="low"/>
        <c:crossAx val="178959872"/>
        <c:crosses val="autoZero"/>
        <c:auto val="1"/>
        <c:lblAlgn val="ctr"/>
        <c:lblOffset val="100"/>
        <c:tickLblSkip val="2"/>
        <c:noMultiLvlLbl val="0"/>
      </c:catAx>
      <c:valAx>
        <c:axId val="178959872"/>
        <c:scaling>
          <c:orientation val="minMax"/>
          <c:max val="250000000"/>
        </c:scaling>
        <c:delete val="1"/>
        <c:axPos val="l"/>
        <c:numFmt formatCode="#,##0" sourceLinked="0"/>
        <c:majorTickMark val="out"/>
        <c:minorTickMark val="none"/>
        <c:tickLblPos val="high"/>
        <c:crossAx val="178958336"/>
        <c:crosses val="autoZero"/>
        <c:crossBetween val="between"/>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07/relationships/hdphoto" Target="../media/hdphoto1.wdp"/><Relationship Id="rId1" Type="http://schemas.openxmlformats.org/officeDocument/2006/relationships/image" Target="../media/image9.jpeg"/><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07/relationships/hdphoto" Target="../media/hdphoto3.wdp"/><Relationship Id="rId1" Type="http://schemas.openxmlformats.org/officeDocument/2006/relationships/image" Target="../media/image13.jpeg"/><Relationship Id="rId5" Type="http://schemas.openxmlformats.org/officeDocument/2006/relationships/image" Target="../media/image16.jpe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07/relationships/hdphoto" Target="../media/hdphoto1.wdp"/><Relationship Id="rId1" Type="http://schemas.openxmlformats.org/officeDocument/2006/relationships/image" Target="../media/image9.jpeg"/><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07/relationships/hdphoto" Target="../media/hdphoto3.wdp"/><Relationship Id="rId1" Type="http://schemas.openxmlformats.org/officeDocument/2006/relationships/image" Target="../media/image13.jpeg"/><Relationship Id="rId5" Type="http://schemas.openxmlformats.org/officeDocument/2006/relationships/image" Target="../media/image16.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FA3D2-C3E9-4FCF-B14A-827A034D8686}"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643CD49B-2E98-4CAC-BECE-D7C7227662AD}">
      <dgm:prSet phldrT="[Text]" custT="1"/>
      <dgm:spPr>
        <a:blipFill rotWithShape="0">
          <a:blip xmlns:r="http://schemas.openxmlformats.org/officeDocument/2006/relationships" r:embed="rId1">
            <a:extLst>
              <a:ext uri="{BEBA8EAE-BF5A-486C-A8C5-ECC9F3942E4B}">
                <a14:imgProps xmlns:a14="http://schemas.microsoft.com/office/drawing/2010/main">
                  <a14:imgLayer r:embed="rId2">
                    <a14:imgEffect>
                      <a14:artisticTexturizer/>
                    </a14:imgEffect>
                    <a14:imgEffect>
                      <a14:colorTemperature colorTemp="7200"/>
                    </a14:imgEffect>
                  </a14:imgLayer>
                </a14:imgProps>
              </a:ext>
            </a:extLst>
          </a:blip>
          <a:stretch>
            <a:fillRect/>
          </a:stretch>
        </a:blipFill>
        <a:ln>
          <a:noFill/>
        </a:ln>
        <a:effectLst>
          <a:innerShdw blurRad="50800" dist="38100" dir="13500000">
            <a:prstClr val="black">
              <a:alpha val="80000"/>
            </a:prstClr>
          </a:innerShdw>
        </a:effectLst>
      </dgm:spPr>
      <dgm:t>
        <a:bodyPr lIns="360000" tIns="0" rIns="0" bIns="0"/>
        <a:lstStyle/>
        <a:p>
          <a:pPr algn="l">
            <a:lnSpc>
              <a:spcPct val="74000"/>
            </a:lnSpc>
          </a:pPr>
          <a:endParaRPr lang="en-US" sz="3600" b="1" spc="-300" baseline="0" dirty="0">
            <a:effectLst>
              <a:innerShdw blurRad="25400" dist="25400" dir="13500000">
                <a:schemeClr val="tx1"/>
              </a:innerShdw>
            </a:effectLst>
            <a:latin typeface="Arial" pitchFamily="34" charset="0"/>
            <a:cs typeface="Arial" pitchFamily="34" charset="0"/>
          </a:endParaRPr>
        </a:p>
      </dgm:t>
    </dgm:pt>
    <dgm:pt modelId="{DFFEE5A1-3F6A-4229-A8C5-09E8EDB5B795}" type="parTrans" cxnId="{9A555C83-98C0-49FC-A08F-8F06B879BA2A}">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D27A48BA-DDA2-434B-930F-337A1516A8FA}" type="sibTrans" cxnId="{9A555C83-98C0-49FC-A08F-8F06B879BA2A}">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7F11C2B2-53BE-4486-AA53-AD95D7CF92F2}">
      <dgm:prSet phldrT="[Text]" custT="1"/>
      <dgm:spPr>
        <a:noFill/>
      </dgm:spPr>
      <dgm:t>
        <a:bodyPr/>
        <a:lstStyle/>
        <a:p>
          <a:pPr algn="l">
            <a:lnSpc>
              <a:spcPct val="76000"/>
            </a:lnSpc>
          </a:pPr>
          <a:r>
            <a:rPr lang="en-US" sz="2400" b="1" spc="-60" baseline="0" dirty="0" smtClean="0">
              <a:solidFill>
                <a:schemeClr val="accent1"/>
              </a:solidFill>
              <a:effectLst>
                <a:innerShdw blurRad="63500" dist="50800" dir="13500000">
                  <a:prstClr val="black">
                    <a:alpha val="50000"/>
                  </a:prstClr>
                </a:innerShdw>
              </a:effectLst>
              <a:latin typeface="Arial" pitchFamily="34" charset="0"/>
              <a:cs typeface="Arial" pitchFamily="34" charset="0"/>
            </a:rPr>
            <a:t>Capacity</a:t>
          </a:r>
          <a:endParaRPr lang="en-US" sz="2400" b="1" spc="-60" baseline="0" dirty="0" smtClean="0">
            <a:solidFill>
              <a:schemeClr val="accent1"/>
            </a:solidFill>
            <a:effectLst/>
            <a:latin typeface="Arial" pitchFamily="34" charset="0"/>
            <a:cs typeface="Arial" pitchFamily="34" charset="0"/>
          </a:endParaRPr>
        </a:p>
        <a:p>
          <a:pPr marL="890588" indent="0" algn="l">
            <a:lnSpc>
              <a:spcPct val="76000"/>
            </a:lnSpc>
          </a:pPr>
          <a:r>
            <a:rPr lang="en-US" sz="1800" b="1" spc="-60" baseline="0" dirty="0" smtClean="0">
              <a:ln>
                <a:noFill/>
              </a:ln>
              <a:solidFill>
                <a:schemeClr val="accent1">
                  <a:lumMod val="60000"/>
                  <a:lumOff val="40000"/>
                </a:schemeClr>
              </a:solidFill>
              <a:effectLst>
                <a:innerShdw blurRad="63500" dist="50800" dir="13500000">
                  <a:prstClr val="black">
                    <a:alpha val="50000"/>
                  </a:prstClr>
                </a:innerShdw>
              </a:effectLst>
              <a:latin typeface="Arial" pitchFamily="34" charset="0"/>
              <a:cs typeface="Arial" pitchFamily="34" charset="0"/>
            </a:rPr>
            <a:t>100+ Exabytes* 70% is video</a:t>
          </a:r>
          <a:endParaRPr lang="en-US" sz="1400" b="1" spc="-60" baseline="0" dirty="0">
            <a:ln>
              <a:noFill/>
            </a:ln>
            <a:solidFill>
              <a:schemeClr val="accent1">
                <a:lumMod val="60000"/>
                <a:lumOff val="40000"/>
              </a:schemeClr>
            </a:solidFill>
            <a:effectLst>
              <a:innerShdw blurRad="63500" dist="50800" dir="13500000">
                <a:prstClr val="black">
                  <a:alpha val="50000"/>
                </a:prstClr>
              </a:innerShdw>
            </a:effectLst>
            <a:latin typeface="Arial" pitchFamily="34" charset="0"/>
            <a:cs typeface="Arial" pitchFamily="34" charset="0"/>
          </a:endParaRPr>
        </a:p>
      </dgm:t>
    </dgm:pt>
    <dgm:pt modelId="{C8A2A067-2682-4AB4-88CC-0C46744BF3C1}" type="parTrans" cxnId="{A9FCE933-A233-4CBC-8E7F-B94B020B32F2}">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52D5D403-FF85-4C33-9DEC-504589DED06C}" type="sibTrans" cxnId="{A9FCE933-A233-4CBC-8E7F-B94B020B32F2}">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ED33C036-AE4E-454D-A830-B0E13628D21F}">
      <dgm:prSet phldrT="[Text]" custT="1"/>
      <dgm:spPr/>
      <dgm:t>
        <a:bodyPr rIns="0"/>
        <a:lstStyle/>
        <a:p>
          <a:pPr algn="l">
            <a:lnSpc>
              <a:spcPct val="76000"/>
            </a:lnSpc>
          </a:pPr>
          <a:r>
            <a:rPr lang="en-US" sz="2400" b="1" spc="-60" baseline="0" dirty="0" smtClean="0">
              <a:solidFill>
                <a:schemeClr val="accent3">
                  <a:lumMod val="50000"/>
                </a:schemeClr>
              </a:solidFill>
              <a:effectLst>
                <a:innerShdw blurRad="63500" dist="50800" dir="13500000">
                  <a:prstClr val="black">
                    <a:alpha val="50000"/>
                  </a:prstClr>
                </a:innerShdw>
              </a:effectLst>
              <a:latin typeface="Arial" pitchFamily="34" charset="0"/>
              <a:cs typeface="Arial" pitchFamily="34" charset="0"/>
            </a:rPr>
            <a:t>Entertainment</a:t>
          </a:r>
          <a:endParaRPr lang="en-US" sz="2400" b="1" spc="-60" baseline="0" dirty="0" smtClean="0">
            <a:solidFill>
              <a:schemeClr val="accent3">
                <a:lumMod val="50000"/>
              </a:schemeClr>
            </a:solidFill>
            <a:effectLst/>
            <a:latin typeface="Arial" pitchFamily="34" charset="0"/>
            <a:cs typeface="Arial" pitchFamily="34" charset="0"/>
          </a:endParaRPr>
        </a:p>
        <a:p>
          <a:pPr marL="623888" indent="0" algn="l">
            <a:lnSpc>
              <a:spcPct val="76000"/>
            </a:lnSpc>
          </a:pPr>
          <a:r>
            <a:rPr lang="en-US" sz="1800" b="1" spc="-60" baseline="0" dirty="0" smtClean="0">
              <a:solidFill>
                <a:schemeClr val="accent3"/>
              </a:solidFill>
              <a:effectLst>
                <a:innerShdw blurRad="63500" dist="50800" dir="13500000">
                  <a:prstClr val="black">
                    <a:alpha val="50000"/>
                  </a:prstClr>
                </a:innerShdw>
              </a:effectLst>
              <a:latin typeface="Arial" pitchFamily="34" charset="0"/>
              <a:cs typeface="Arial" pitchFamily="34" charset="0"/>
            </a:rPr>
            <a:t>1.8b+ TV’s Connected**</a:t>
          </a:r>
        </a:p>
      </dgm:t>
    </dgm:pt>
    <dgm:pt modelId="{F07C6BAA-6317-415B-A121-2371208E0FA3}" type="parTrans" cxnId="{D9805F07-E770-416B-B70A-8AC620B9C880}">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ABBE7EE5-03DA-4CDC-B817-C23A538C22EB}" type="sibTrans" cxnId="{D9805F07-E770-416B-B70A-8AC620B9C880}">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E97108DD-6DEB-49BD-AC5D-EC0DB15AA8BF}">
      <dgm:prSet phldrT="[Text]" custT="1"/>
      <dgm:spPr/>
      <dgm:t>
        <a:bodyPr/>
        <a:lstStyle/>
        <a:p>
          <a:pPr algn="l">
            <a:lnSpc>
              <a:spcPct val="76000"/>
            </a:lnSpc>
          </a:pPr>
          <a:r>
            <a:rPr lang="en-US" sz="2400" b="1" spc="-60" baseline="0" dirty="0" smtClean="0">
              <a:solidFill>
                <a:schemeClr val="accent4">
                  <a:lumMod val="75000"/>
                </a:schemeClr>
              </a:solidFill>
              <a:effectLst>
                <a:innerShdw blurRad="63500" dist="50800" dir="13500000">
                  <a:prstClr val="black">
                    <a:alpha val="50000"/>
                  </a:prstClr>
                </a:innerShdw>
              </a:effectLst>
              <a:latin typeface="Arial" pitchFamily="34" charset="0"/>
              <a:cs typeface="Arial" pitchFamily="34" charset="0"/>
            </a:rPr>
            <a:t>Devices</a:t>
          </a:r>
          <a:endParaRPr lang="en-US" sz="2400" b="1" spc="-60" baseline="0" dirty="0" smtClean="0">
            <a:solidFill>
              <a:schemeClr val="accent4">
                <a:lumMod val="75000"/>
              </a:schemeClr>
            </a:solidFill>
            <a:effectLst/>
            <a:latin typeface="Arial" pitchFamily="34" charset="0"/>
            <a:cs typeface="Arial" pitchFamily="34" charset="0"/>
          </a:endParaRPr>
        </a:p>
        <a:p>
          <a:pPr marL="265113" indent="0" algn="l">
            <a:lnSpc>
              <a:spcPct val="74000"/>
            </a:lnSpc>
            <a:tabLst/>
          </a:pPr>
          <a:r>
            <a:rPr lang="en-US" sz="1800" b="1" spc="-60" baseline="0" dirty="0" smtClean="0">
              <a:solidFill>
                <a:schemeClr val="accent4"/>
              </a:solidFill>
              <a:effectLst>
                <a:innerShdw blurRad="63500" dist="50800" dir="13500000">
                  <a:prstClr val="black">
                    <a:alpha val="50000"/>
                  </a:prstClr>
                </a:innerShdw>
              </a:effectLst>
              <a:latin typeface="Arial" pitchFamily="34" charset="0"/>
              <a:cs typeface="Arial" pitchFamily="34" charset="0"/>
            </a:rPr>
            <a:t>30b+ Devices***</a:t>
          </a:r>
        </a:p>
        <a:p>
          <a:pPr marL="265113" indent="0" algn="l">
            <a:lnSpc>
              <a:spcPct val="74000"/>
            </a:lnSpc>
            <a:tabLst/>
          </a:pPr>
          <a:r>
            <a:rPr lang="en-US" sz="1800" b="1" spc="-60" baseline="0" dirty="0" smtClean="0">
              <a:solidFill>
                <a:schemeClr val="accent4"/>
              </a:solidFill>
              <a:effectLst>
                <a:innerShdw blurRad="63500" dist="50800" dir="13500000">
                  <a:prstClr val="black">
                    <a:alpha val="50000"/>
                  </a:prstClr>
                </a:innerShdw>
              </a:effectLst>
              <a:latin typeface="Arial" pitchFamily="34" charset="0"/>
              <a:cs typeface="Arial" pitchFamily="34" charset="0"/>
            </a:rPr>
            <a:t>“Internet of Things”</a:t>
          </a:r>
          <a:endParaRPr lang="en-US" sz="1800" b="1" spc="-60" baseline="0" dirty="0">
            <a:solidFill>
              <a:schemeClr val="accent4"/>
            </a:solidFill>
            <a:effectLst>
              <a:innerShdw blurRad="63500" dist="50800" dir="13500000">
                <a:prstClr val="black">
                  <a:alpha val="50000"/>
                </a:prstClr>
              </a:innerShdw>
            </a:effectLst>
            <a:latin typeface="Arial" pitchFamily="34" charset="0"/>
            <a:cs typeface="Arial" pitchFamily="34" charset="0"/>
          </a:endParaRPr>
        </a:p>
      </dgm:t>
    </dgm:pt>
    <dgm:pt modelId="{FD64DC66-DE57-4CDE-851D-5E4F83BBAC17}" type="parTrans" cxnId="{17889C4F-D096-479D-A16D-2033CFECF7AD}">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75B55AF7-2DED-4002-8BC0-32927471CB83}" type="sibTrans" cxnId="{17889C4F-D096-479D-A16D-2033CFECF7AD}">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AA00CD71-68B1-4610-8598-CB80F70F9968}" type="pres">
      <dgm:prSet presAssocID="{E56FA3D2-C3E9-4FCF-B14A-827A034D8686}" presName="Name0" presStyleCnt="0">
        <dgm:presLayoutVars>
          <dgm:chMax val="1"/>
          <dgm:chPref val="1"/>
          <dgm:dir/>
          <dgm:resizeHandles/>
        </dgm:presLayoutVars>
      </dgm:prSet>
      <dgm:spPr/>
      <dgm:t>
        <a:bodyPr/>
        <a:lstStyle/>
        <a:p>
          <a:endParaRPr lang="en-US"/>
        </a:p>
      </dgm:t>
    </dgm:pt>
    <dgm:pt modelId="{7BCEB666-DABE-4867-8EFA-EAB01A2D4115}" type="pres">
      <dgm:prSet presAssocID="{643CD49B-2E98-4CAC-BECE-D7C7227662AD}" presName="Parent" presStyleLbl="node1" presStyleIdx="0" presStyleCnt="2" custScaleX="142018" custScaleY="142011" custLinFactNeighborX="27077" custLinFactNeighborY="3466">
        <dgm:presLayoutVars>
          <dgm:chMax val="4"/>
          <dgm:chPref val="3"/>
        </dgm:presLayoutVars>
      </dgm:prSet>
      <dgm:spPr/>
      <dgm:t>
        <a:bodyPr/>
        <a:lstStyle/>
        <a:p>
          <a:endParaRPr lang="en-US"/>
        </a:p>
      </dgm:t>
    </dgm:pt>
    <dgm:pt modelId="{E719C724-745B-43CE-90DD-E1F455C7F53A}" type="pres">
      <dgm:prSet presAssocID="{7F11C2B2-53BE-4486-AA53-AD95D7CF92F2}" presName="Accent" presStyleLbl="node1" presStyleIdx="1" presStyleCnt="2" custScaleX="46492" custScaleY="46492" custLinFactNeighborX="6767"/>
      <dgm:spPr>
        <a:noFill/>
        <a:ln>
          <a:noFill/>
        </a:ln>
      </dgm:spPr>
    </dgm:pt>
    <dgm:pt modelId="{6C7B9146-16BA-46A1-8684-16CF740727B4}" type="pres">
      <dgm:prSet presAssocID="{7F11C2B2-53BE-4486-AA53-AD95D7CF92F2}" presName="Image1" presStyleLbl="fgImgPlace1" presStyleIdx="0" presStyleCnt="3" custScaleX="112759" custScaleY="112727" custLinFactNeighborX="41091" custLinFactNeighborY="24463"/>
      <dgm:spPr>
        <a:blipFill>
          <a:blip xmlns:r="http://schemas.openxmlformats.org/officeDocument/2006/relationships"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l="-1000" r="-1000"/>
          </a:stretch>
        </a:blipFill>
        <a:ln>
          <a:noFill/>
        </a:ln>
        <a:effectLst>
          <a:outerShdw blurRad="203200" dist="101600" dir="8100000" algn="tr" rotWithShape="0">
            <a:schemeClr val="accent1">
              <a:lumMod val="50000"/>
              <a:alpha val="52000"/>
            </a:schemeClr>
          </a:outerShdw>
        </a:effectLst>
      </dgm:spPr>
      <dgm:t>
        <a:bodyPr/>
        <a:lstStyle/>
        <a:p>
          <a:endParaRPr lang="en-US"/>
        </a:p>
      </dgm:t>
    </dgm:pt>
    <dgm:pt modelId="{7DEC66D0-6F9A-40B0-9118-47C1DCD17253}" type="pres">
      <dgm:prSet presAssocID="{7F11C2B2-53BE-4486-AA53-AD95D7CF92F2}" presName="Child1" presStyleLbl="revTx" presStyleIdx="0" presStyleCnt="3" custScaleX="207107" custScaleY="84167" custLinFactNeighborX="9984" custLinFactNeighborY="-15817">
        <dgm:presLayoutVars>
          <dgm:chMax val="0"/>
          <dgm:chPref val="0"/>
          <dgm:bulletEnabled val="1"/>
        </dgm:presLayoutVars>
      </dgm:prSet>
      <dgm:spPr/>
      <dgm:t>
        <a:bodyPr/>
        <a:lstStyle/>
        <a:p>
          <a:endParaRPr lang="en-US"/>
        </a:p>
      </dgm:t>
    </dgm:pt>
    <dgm:pt modelId="{E2EB0BB5-50AF-4213-8F17-AB471DFF1230}" type="pres">
      <dgm:prSet presAssocID="{ED33C036-AE4E-454D-A830-B0E13628D21F}" presName="Image2" presStyleCnt="0"/>
      <dgm:spPr/>
    </dgm:pt>
    <dgm:pt modelId="{382ED0F1-666E-4907-84B9-E3DC8A251E3C}" type="pres">
      <dgm:prSet presAssocID="{ED33C036-AE4E-454D-A830-B0E13628D21F}" presName="Image" presStyleLbl="fgImgPlace1" presStyleIdx="1" presStyleCnt="3" custScaleX="112759" custScaleY="112727" custLinFactNeighborX="38008" custLinFactNeighborY="31422"/>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8000" r="-18000"/>
          </a:stretch>
        </a:blipFill>
        <a:ln>
          <a:noFill/>
        </a:ln>
        <a:effectLst>
          <a:outerShdw blurRad="203200" dist="101600" dir="8100000" algn="tr" rotWithShape="0">
            <a:schemeClr val="accent1">
              <a:lumMod val="50000"/>
              <a:alpha val="52000"/>
            </a:schemeClr>
          </a:outerShdw>
        </a:effectLst>
      </dgm:spPr>
      <dgm:t>
        <a:bodyPr/>
        <a:lstStyle/>
        <a:p>
          <a:endParaRPr lang="en-US"/>
        </a:p>
      </dgm:t>
    </dgm:pt>
    <dgm:pt modelId="{2F6F6379-A72E-4034-B3A5-9B41EB64FF65}" type="pres">
      <dgm:prSet presAssocID="{ED33C036-AE4E-454D-A830-B0E13628D21F}" presName="Child2" presStyleLbl="revTx" presStyleIdx="1" presStyleCnt="3" custScaleX="161374" custScaleY="91776" custLinFactNeighborX="910" custLinFactNeighborY="-1418">
        <dgm:presLayoutVars>
          <dgm:chMax val="0"/>
          <dgm:chPref val="0"/>
          <dgm:bulletEnabled val="1"/>
        </dgm:presLayoutVars>
      </dgm:prSet>
      <dgm:spPr/>
      <dgm:t>
        <a:bodyPr/>
        <a:lstStyle/>
        <a:p>
          <a:endParaRPr lang="en-US"/>
        </a:p>
      </dgm:t>
    </dgm:pt>
    <dgm:pt modelId="{033A1495-DC5F-441C-BC75-1EB5C6D59E7E}" type="pres">
      <dgm:prSet presAssocID="{E97108DD-6DEB-49BD-AC5D-EC0DB15AA8BF}" presName="Image3" presStyleCnt="0"/>
      <dgm:spPr/>
    </dgm:pt>
    <dgm:pt modelId="{C7EBA404-A736-4275-8497-FCCBB1A554A2}" type="pres">
      <dgm:prSet presAssocID="{E97108DD-6DEB-49BD-AC5D-EC0DB15AA8BF}" presName="Image" presStyleLbl="fgImgPlace1" presStyleIdx="2" presStyleCnt="3" custScaleX="112759" custScaleY="101735" custLinFactNeighborX="12203" custLinFactNeighborY="15868"/>
      <dgm:spPr>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17356" t="22343" r="-644" b="-22343"/>
          </a:stretch>
        </a:blipFill>
        <a:ln>
          <a:noFill/>
        </a:ln>
        <a:effectLst>
          <a:outerShdw blurRad="203200" dist="101600" dir="8100000" algn="tr" rotWithShape="0">
            <a:schemeClr val="accent1">
              <a:lumMod val="50000"/>
              <a:alpha val="52000"/>
            </a:schemeClr>
          </a:outerShdw>
        </a:effectLst>
      </dgm:spPr>
      <dgm:t>
        <a:bodyPr/>
        <a:lstStyle/>
        <a:p>
          <a:endParaRPr lang="en-US"/>
        </a:p>
      </dgm:t>
    </dgm:pt>
    <dgm:pt modelId="{D11637AC-4736-41C4-A97E-C1387700492F}" type="pres">
      <dgm:prSet presAssocID="{E97108DD-6DEB-49BD-AC5D-EC0DB15AA8BF}" presName="Child3" presStyleLbl="revTx" presStyleIdx="2" presStyleCnt="3" custScaleX="184333" custScaleY="84060" custLinFactNeighborX="26860" custLinFactNeighborY="7040">
        <dgm:presLayoutVars>
          <dgm:chMax val="0"/>
          <dgm:chPref val="0"/>
          <dgm:bulletEnabled val="1"/>
        </dgm:presLayoutVars>
      </dgm:prSet>
      <dgm:spPr/>
      <dgm:t>
        <a:bodyPr/>
        <a:lstStyle/>
        <a:p>
          <a:endParaRPr lang="en-US"/>
        </a:p>
      </dgm:t>
    </dgm:pt>
  </dgm:ptLst>
  <dgm:cxnLst>
    <dgm:cxn modelId="{9A555C83-98C0-49FC-A08F-8F06B879BA2A}" srcId="{E56FA3D2-C3E9-4FCF-B14A-827A034D8686}" destId="{643CD49B-2E98-4CAC-BECE-D7C7227662AD}" srcOrd="0" destOrd="0" parTransId="{DFFEE5A1-3F6A-4229-A8C5-09E8EDB5B795}" sibTransId="{D27A48BA-DDA2-434B-930F-337A1516A8FA}"/>
    <dgm:cxn modelId="{879F670A-F28B-4096-B599-1A9946DBA5BC}" type="presOf" srcId="{643CD49B-2E98-4CAC-BECE-D7C7227662AD}" destId="{7BCEB666-DABE-4867-8EFA-EAB01A2D4115}" srcOrd="0" destOrd="0" presId="urn:microsoft.com/office/officeart/2011/layout/RadialPictureList"/>
    <dgm:cxn modelId="{90842B1E-F367-45B9-B608-E13B667CFD3F}" type="presOf" srcId="{ED33C036-AE4E-454D-A830-B0E13628D21F}" destId="{2F6F6379-A72E-4034-B3A5-9B41EB64FF65}" srcOrd="0" destOrd="0" presId="urn:microsoft.com/office/officeart/2011/layout/RadialPictureList"/>
    <dgm:cxn modelId="{1EE97AA6-B385-4221-8EBB-FE37E3C04B9E}" type="presOf" srcId="{E97108DD-6DEB-49BD-AC5D-EC0DB15AA8BF}" destId="{D11637AC-4736-41C4-A97E-C1387700492F}" srcOrd="0" destOrd="0" presId="urn:microsoft.com/office/officeart/2011/layout/RadialPictureList"/>
    <dgm:cxn modelId="{D9805F07-E770-416B-B70A-8AC620B9C880}" srcId="{643CD49B-2E98-4CAC-BECE-D7C7227662AD}" destId="{ED33C036-AE4E-454D-A830-B0E13628D21F}" srcOrd="1" destOrd="0" parTransId="{F07C6BAA-6317-415B-A121-2371208E0FA3}" sibTransId="{ABBE7EE5-03DA-4CDC-B817-C23A538C22EB}"/>
    <dgm:cxn modelId="{C24964B7-A113-404A-9B53-7DA7E234E3F1}" type="presOf" srcId="{E56FA3D2-C3E9-4FCF-B14A-827A034D8686}" destId="{AA00CD71-68B1-4610-8598-CB80F70F9968}" srcOrd="0" destOrd="0" presId="urn:microsoft.com/office/officeart/2011/layout/RadialPictureList"/>
    <dgm:cxn modelId="{C2E437CD-F265-4C0C-9B5B-C99123E64A12}" type="presOf" srcId="{7F11C2B2-53BE-4486-AA53-AD95D7CF92F2}" destId="{7DEC66D0-6F9A-40B0-9118-47C1DCD17253}" srcOrd="0" destOrd="0" presId="urn:microsoft.com/office/officeart/2011/layout/RadialPictureList"/>
    <dgm:cxn modelId="{A9FCE933-A233-4CBC-8E7F-B94B020B32F2}" srcId="{643CD49B-2E98-4CAC-BECE-D7C7227662AD}" destId="{7F11C2B2-53BE-4486-AA53-AD95D7CF92F2}" srcOrd="0" destOrd="0" parTransId="{C8A2A067-2682-4AB4-88CC-0C46744BF3C1}" sibTransId="{52D5D403-FF85-4C33-9DEC-504589DED06C}"/>
    <dgm:cxn modelId="{17889C4F-D096-479D-A16D-2033CFECF7AD}" srcId="{643CD49B-2E98-4CAC-BECE-D7C7227662AD}" destId="{E97108DD-6DEB-49BD-AC5D-EC0DB15AA8BF}" srcOrd="2" destOrd="0" parTransId="{FD64DC66-DE57-4CDE-851D-5E4F83BBAC17}" sibTransId="{75B55AF7-2DED-4002-8BC0-32927471CB83}"/>
    <dgm:cxn modelId="{E19E9D35-52E5-4042-B0B1-1947E1FF7F53}" type="presParOf" srcId="{AA00CD71-68B1-4610-8598-CB80F70F9968}" destId="{7BCEB666-DABE-4867-8EFA-EAB01A2D4115}" srcOrd="0" destOrd="0" presId="urn:microsoft.com/office/officeart/2011/layout/RadialPictureList"/>
    <dgm:cxn modelId="{BA8453FD-2D5E-466D-A913-20939D2E8390}" type="presParOf" srcId="{AA00CD71-68B1-4610-8598-CB80F70F9968}" destId="{E719C724-745B-43CE-90DD-E1F455C7F53A}" srcOrd="1" destOrd="0" presId="urn:microsoft.com/office/officeart/2011/layout/RadialPictureList"/>
    <dgm:cxn modelId="{37DDDD04-E5DC-48C0-A816-1C4D1209C5BD}" type="presParOf" srcId="{AA00CD71-68B1-4610-8598-CB80F70F9968}" destId="{6C7B9146-16BA-46A1-8684-16CF740727B4}" srcOrd="2" destOrd="0" presId="urn:microsoft.com/office/officeart/2011/layout/RadialPictureList"/>
    <dgm:cxn modelId="{E717CB9F-6B72-4244-8BB1-CA4F0E8253E7}" type="presParOf" srcId="{AA00CD71-68B1-4610-8598-CB80F70F9968}" destId="{7DEC66D0-6F9A-40B0-9118-47C1DCD17253}" srcOrd="3" destOrd="0" presId="urn:microsoft.com/office/officeart/2011/layout/RadialPictureList"/>
    <dgm:cxn modelId="{E1FC971F-D6D3-4B8E-A930-8F4BC5B37FE6}" type="presParOf" srcId="{AA00CD71-68B1-4610-8598-CB80F70F9968}" destId="{E2EB0BB5-50AF-4213-8F17-AB471DFF1230}" srcOrd="4" destOrd="0" presId="urn:microsoft.com/office/officeart/2011/layout/RadialPictureList"/>
    <dgm:cxn modelId="{8C81B805-0AF3-4D62-B2AF-82F9084F6F7B}" type="presParOf" srcId="{E2EB0BB5-50AF-4213-8F17-AB471DFF1230}" destId="{382ED0F1-666E-4907-84B9-E3DC8A251E3C}" srcOrd="0" destOrd="0" presId="urn:microsoft.com/office/officeart/2011/layout/RadialPictureList"/>
    <dgm:cxn modelId="{1FD0612C-5E51-434F-A663-6B96FF68DD6B}" type="presParOf" srcId="{AA00CD71-68B1-4610-8598-CB80F70F9968}" destId="{2F6F6379-A72E-4034-B3A5-9B41EB64FF65}" srcOrd="5" destOrd="0" presId="urn:microsoft.com/office/officeart/2011/layout/RadialPictureList"/>
    <dgm:cxn modelId="{2868F819-3D5C-4ECD-9C7C-489DF53A6C76}" type="presParOf" srcId="{AA00CD71-68B1-4610-8598-CB80F70F9968}" destId="{033A1495-DC5F-441C-BC75-1EB5C6D59E7E}" srcOrd="6" destOrd="0" presId="urn:microsoft.com/office/officeart/2011/layout/RadialPictureList"/>
    <dgm:cxn modelId="{3C5B5822-AE89-45AA-A57A-C2880A264F94}" type="presParOf" srcId="{033A1495-DC5F-441C-BC75-1EB5C6D59E7E}" destId="{C7EBA404-A736-4275-8497-FCCBB1A554A2}" srcOrd="0" destOrd="0" presId="urn:microsoft.com/office/officeart/2011/layout/RadialPictureList"/>
    <dgm:cxn modelId="{C093EA03-D978-4ED4-9575-77686640F699}" type="presParOf" srcId="{AA00CD71-68B1-4610-8598-CB80F70F9968}" destId="{D11637AC-4736-41C4-A97E-C1387700492F}"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6FA3D2-C3E9-4FCF-B14A-827A034D8686}"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643CD49B-2E98-4CAC-BECE-D7C7227662AD}">
      <dgm:prSet phldrT="[Text]" custT="1"/>
      <dgm:spPr>
        <a:blipFill rotWithShape="0">
          <a:blip xmlns:r="http://schemas.openxmlformats.org/officeDocument/2006/relationships" r:embed="rId1">
            <a:grayscl/>
            <a:extLst>
              <a:ext uri="{BEBA8EAE-BF5A-486C-A8C5-ECC9F3942E4B}">
                <a14:imgProps xmlns:a14="http://schemas.microsoft.com/office/drawing/2010/main">
                  <a14:imgLayer r:embed="rId2">
                    <a14:imgEffect>
                      <a14:artisticGlowEdges/>
                    </a14:imgEffect>
                  </a14:imgLayer>
                </a14:imgProps>
              </a:ext>
            </a:extLst>
          </a:blip>
          <a:stretch>
            <a:fillRect/>
          </a:stretch>
        </a:blipFill>
        <a:ln>
          <a:noFill/>
        </a:ln>
        <a:effectLst>
          <a:innerShdw blurRad="50800" dist="38100" dir="13500000">
            <a:prstClr val="black">
              <a:alpha val="80000"/>
            </a:prstClr>
          </a:innerShdw>
        </a:effectLst>
      </dgm:spPr>
      <dgm:t>
        <a:bodyPr/>
        <a:lstStyle/>
        <a:p>
          <a:pPr>
            <a:lnSpc>
              <a:spcPct val="74000"/>
            </a:lnSpc>
          </a:pPr>
          <a:endParaRPr lang="en-US" sz="3600" b="1" spc="-300" baseline="0" dirty="0">
            <a:solidFill>
              <a:schemeClr val="bg1"/>
            </a:solidFill>
            <a:effectLst>
              <a:innerShdw blurRad="25400" dist="25400" dir="13500000">
                <a:schemeClr val="tx1"/>
              </a:innerShdw>
            </a:effectLst>
            <a:latin typeface="Arial" pitchFamily="34" charset="0"/>
            <a:cs typeface="Arial" pitchFamily="34" charset="0"/>
          </a:endParaRPr>
        </a:p>
      </dgm:t>
    </dgm:pt>
    <dgm:pt modelId="{DFFEE5A1-3F6A-4229-A8C5-09E8EDB5B795}" type="parTrans" cxnId="{9A555C83-98C0-49FC-A08F-8F06B879BA2A}">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D27A48BA-DDA2-434B-930F-337A1516A8FA}" type="sibTrans" cxnId="{9A555C83-98C0-49FC-A08F-8F06B879BA2A}">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7F11C2B2-53BE-4486-AA53-AD95D7CF92F2}">
      <dgm:prSet phldrT="[Text]" custT="1"/>
      <dgm:spPr>
        <a:noFill/>
      </dgm:spPr>
      <dgm:t>
        <a:bodyPr lIns="0"/>
        <a:lstStyle/>
        <a:p>
          <a:pPr algn="r">
            <a:lnSpc>
              <a:spcPct val="76000"/>
            </a:lnSpc>
          </a:pPr>
          <a:r>
            <a:rPr lang="en-US" sz="2400" b="1" spc="-60" baseline="0" dirty="0" smtClean="0">
              <a:solidFill>
                <a:schemeClr val="accent1"/>
              </a:solidFill>
              <a:effectLst>
                <a:innerShdw blurRad="63500" dist="50800" dir="13500000">
                  <a:prstClr val="black">
                    <a:alpha val="50000"/>
                  </a:prstClr>
                </a:innerShdw>
              </a:effectLst>
              <a:latin typeface="Arial" pitchFamily="34" charset="0"/>
              <a:cs typeface="Arial" pitchFamily="34" charset="0"/>
            </a:rPr>
            <a:t>Connectivity</a:t>
          </a:r>
          <a:endParaRPr lang="en-US" sz="2400" b="1" spc="-60" baseline="0" dirty="0">
            <a:solidFill>
              <a:schemeClr val="accent1"/>
            </a:solidFill>
            <a:effectLst>
              <a:innerShdw blurRad="63500" dist="50800" dir="13500000">
                <a:prstClr val="black">
                  <a:alpha val="50000"/>
                </a:prstClr>
              </a:innerShdw>
            </a:effectLst>
            <a:latin typeface="Arial" pitchFamily="34" charset="0"/>
            <a:cs typeface="Arial" pitchFamily="34" charset="0"/>
          </a:endParaRPr>
        </a:p>
      </dgm:t>
    </dgm:pt>
    <dgm:pt modelId="{C8A2A067-2682-4AB4-88CC-0C46744BF3C1}" type="parTrans" cxnId="{A9FCE933-A233-4CBC-8E7F-B94B020B32F2}">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52D5D403-FF85-4C33-9DEC-504589DED06C}" type="sibTrans" cxnId="{A9FCE933-A233-4CBC-8E7F-B94B020B32F2}">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ED33C036-AE4E-454D-A830-B0E13628D21F}">
      <dgm:prSet phldrT="[Text]" custT="1"/>
      <dgm:spPr/>
      <dgm:t>
        <a:bodyPr/>
        <a:lstStyle/>
        <a:p>
          <a:pPr algn="r">
            <a:lnSpc>
              <a:spcPct val="76000"/>
            </a:lnSpc>
          </a:pPr>
          <a:r>
            <a:rPr lang="en-US" sz="2400" b="1" spc="-60" baseline="0" dirty="0" smtClean="0">
              <a:solidFill>
                <a:schemeClr val="accent4"/>
              </a:solidFill>
              <a:effectLst>
                <a:innerShdw blurRad="63500" dist="50800" dir="13500000">
                  <a:prstClr val="black">
                    <a:alpha val="50000"/>
                  </a:prstClr>
                </a:innerShdw>
              </a:effectLst>
              <a:latin typeface="Arial" pitchFamily="34" charset="0"/>
              <a:cs typeface="Arial" pitchFamily="34" charset="0"/>
            </a:rPr>
            <a:t>Data</a:t>
          </a:r>
          <a:endParaRPr lang="en-US" sz="2400" b="1" spc="-60" baseline="0" dirty="0">
            <a:solidFill>
              <a:schemeClr val="accent4"/>
            </a:solidFill>
            <a:effectLst>
              <a:innerShdw blurRad="63500" dist="50800" dir="13500000">
                <a:prstClr val="black">
                  <a:alpha val="50000"/>
                </a:prstClr>
              </a:innerShdw>
            </a:effectLst>
            <a:latin typeface="Arial" pitchFamily="34" charset="0"/>
            <a:cs typeface="Arial" pitchFamily="34" charset="0"/>
          </a:endParaRPr>
        </a:p>
      </dgm:t>
    </dgm:pt>
    <dgm:pt modelId="{F07C6BAA-6317-415B-A121-2371208E0FA3}" type="parTrans" cxnId="{D9805F07-E770-416B-B70A-8AC620B9C880}">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ABBE7EE5-03DA-4CDC-B817-C23A538C22EB}" type="sibTrans" cxnId="{D9805F07-E770-416B-B70A-8AC620B9C880}">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7DABA6EE-93D6-4908-8C25-BEC6333905CA}">
      <dgm:prSet phldrT="[Text]" custT="1"/>
      <dgm:spPr>
        <a:noFill/>
      </dgm:spPr>
      <dgm:t>
        <a:bodyPr/>
        <a:lstStyle/>
        <a:p>
          <a:pPr algn="r">
            <a:lnSpc>
              <a:spcPct val="76000"/>
            </a:lnSpc>
          </a:pPr>
          <a:r>
            <a:rPr lang="en-US" sz="2400" b="1" spc="-60" baseline="0" dirty="0" smtClean="0">
              <a:solidFill>
                <a:schemeClr val="accent3"/>
              </a:solidFill>
              <a:effectLst>
                <a:innerShdw blurRad="63500" dist="50800" dir="13500000">
                  <a:prstClr val="black">
                    <a:alpha val="50000"/>
                  </a:prstClr>
                </a:innerShdw>
              </a:effectLst>
              <a:latin typeface="Arial" pitchFamily="34" charset="0"/>
              <a:cs typeface="Arial" pitchFamily="34" charset="0"/>
            </a:rPr>
            <a:t>People</a:t>
          </a:r>
          <a:endParaRPr lang="en-US" sz="2400" b="1" spc="-60" baseline="0" dirty="0">
            <a:solidFill>
              <a:schemeClr val="accent3"/>
            </a:solidFill>
            <a:effectLst>
              <a:innerShdw blurRad="63500" dist="50800" dir="13500000">
                <a:prstClr val="black">
                  <a:alpha val="50000"/>
                </a:prstClr>
              </a:innerShdw>
            </a:effectLst>
            <a:latin typeface="Arial" pitchFamily="34" charset="0"/>
            <a:cs typeface="Arial" pitchFamily="34" charset="0"/>
          </a:endParaRPr>
        </a:p>
      </dgm:t>
    </dgm:pt>
    <dgm:pt modelId="{36519A99-D0A3-4C54-B05F-9BF2BF5C8792}" type="parTrans" cxnId="{14E48A8A-A88C-4E1B-BF5C-979AE2669C24}">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62544BB0-5DCD-41AB-AB7D-FD3346229653}" type="sibTrans" cxnId="{14E48A8A-A88C-4E1B-BF5C-979AE2669C24}">
      <dgm:prSet/>
      <dgm:spPr/>
      <dgm:t>
        <a:bodyPr/>
        <a:lstStyle/>
        <a:p>
          <a:endParaRPr lang="en-US" b="1">
            <a:effectLst>
              <a:innerShdw blurRad="63500" dist="50800" dir="13500000">
                <a:prstClr val="black">
                  <a:alpha val="50000"/>
                </a:prstClr>
              </a:innerShdw>
            </a:effectLst>
            <a:latin typeface="Arial" pitchFamily="34" charset="0"/>
            <a:cs typeface="Arial" pitchFamily="34" charset="0"/>
          </a:endParaRPr>
        </a:p>
      </dgm:t>
    </dgm:pt>
    <dgm:pt modelId="{AA00CD71-68B1-4610-8598-CB80F70F9968}" type="pres">
      <dgm:prSet presAssocID="{E56FA3D2-C3E9-4FCF-B14A-827A034D8686}" presName="Name0" presStyleCnt="0">
        <dgm:presLayoutVars>
          <dgm:chMax val="1"/>
          <dgm:chPref val="1"/>
          <dgm:dir/>
          <dgm:resizeHandles/>
        </dgm:presLayoutVars>
      </dgm:prSet>
      <dgm:spPr/>
      <dgm:t>
        <a:bodyPr/>
        <a:lstStyle/>
        <a:p>
          <a:endParaRPr lang="en-US"/>
        </a:p>
      </dgm:t>
    </dgm:pt>
    <dgm:pt modelId="{7BCEB666-DABE-4867-8EFA-EAB01A2D4115}" type="pres">
      <dgm:prSet presAssocID="{643CD49B-2E98-4CAC-BECE-D7C7227662AD}" presName="Parent" presStyleLbl="node1" presStyleIdx="0" presStyleCnt="2" custScaleX="171790" custScaleY="165838" custLinFactX="411" custLinFactNeighborX="100000">
        <dgm:presLayoutVars>
          <dgm:chMax val="4"/>
          <dgm:chPref val="3"/>
        </dgm:presLayoutVars>
      </dgm:prSet>
      <dgm:spPr/>
      <dgm:t>
        <a:bodyPr/>
        <a:lstStyle/>
        <a:p>
          <a:endParaRPr lang="en-US"/>
        </a:p>
      </dgm:t>
    </dgm:pt>
    <dgm:pt modelId="{E719C724-745B-43CE-90DD-E1F455C7F53A}" type="pres">
      <dgm:prSet presAssocID="{7F11C2B2-53BE-4486-AA53-AD95D7CF92F2}" presName="Accent" presStyleLbl="node1" presStyleIdx="1" presStyleCnt="2" custLinFactNeighborX="-7501"/>
      <dgm:spPr>
        <a:noFill/>
        <a:ln>
          <a:noFill/>
        </a:ln>
      </dgm:spPr>
    </dgm:pt>
    <dgm:pt modelId="{6C7B9146-16BA-46A1-8684-16CF740727B4}" type="pres">
      <dgm:prSet presAssocID="{7F11C2B2-53BE-4486-AA53-AD95D7CF92F2}" presName="Image1" presStyleLbl="fgImgPlace1" presStyleIdx="0" presStyleCnt="3" custScaleX="102030" custScaleY="102002" custLinFactY="100000" custLinFactNeighborX="-31609" custLinFactNeighborY="119087"/>
      <dgm:spPr>
        <a:blipFill>
          <a:blip xmlns:r="http://schemas.openxmlformats.org/officeDocument/2006/relationships"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203200" dist="101600" dir="8400000" algn="tr" rotWithShape="0">
            <a:schemeClr val="accent1">
              <a:lumMod val="50000"/>
              <a:alpha val="52000"/>
            </a:schemeClr>
          </a:outerShdw>
        </a:effectLst>
      </dgm:spPr>
      <dgm:t>
        <a:bodyPr/>
        <a:lstStyle/>
        <a:p>
          <a:endParaRPr lang="en-US"/>
        </a:p>
      </dgm:t>
    </dgm:pt>
    <dgm:pt modelId="{7DEC66D0-6F9A-40B0-9118-47C1DCD17253}" type="pres">
      <dgm:prSet presAssocID="{7F11C2B2-53BE-4486-AA53-AD95D7CF92F2}" presName="Child1" presStyleLbl="revTx" presStyleIdx="0" presStyleCnt="3" custScaleX="201538" custScaleY="42354" custLinFactX="-100000" custLinFactY="100000" custLinFactNeighborX="-157573" custLinFactNeighborY="134105">
        <dgm:presLayoutVars>
          <dgm:chMax val="0"/>
          <dgm:chPref val="0"/>
          <dgm:bulletEnabled val="1"/>
        </dgm:presLayoutVars>
      </dgm:prSet>
      <dgm:spPr/>
      <dgm:t>
        <a:bodyPr/>
        <a:lstStyle/>
        <a:p>
          <a:endParaRPr lang="en-US"/>
        </a:p>
      </dgm:t>
    </dgm:pt>
    <dgm:pt modelId="{E2EB0BB5-50AF-4213-8F17-AB471DFF1230}" type="pres">
      <dgm:prSet presAssocID="{ED33C036-AE4E-454D-A830-B0E13628D21F}" presName="Image2" presStyleCnt="0"/>
      <dgm:spPr/>
    </dgm:pt>
    <dgm:pt modelId="{382ED0F1-666E-4907-84B9-E3DC8A251E3C}" type="pres">
      <dgm:prSet presAssocID="{ED33C036-AE4E-454D-A830-B0E13628D21F}" presName="Image" presStyleLbl="fgImgPlace1" presStyleIdx="1" presStyleCnt="3" custScaleX="102030" custScaleY="102002" custLinFactX="-33788" custLinFactNeighborX="-100000" custLinFactNeighborY="949"/>
      <dgm:spPr>
        <a:blipFill>
          <a:blip xmlns:r="http://schemas.openxmlformats.org/officeDocument/2006/relationships" r:embed="rId4"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203200" dist="101600" dir="8400000" algn="tr" rotWithShape="0">
            <a:schemeClr val="accent1">
              <a:lumMod val="50000"/>
              <a:alpha val="52000"/>
            </a:schemeClr>
          </a:outerShdw>
        </a:effectLst>
      </dgm:spPr>
      <dgm:t>
        <a:bodyPr/>
        <a:lstStyle/>
        <a:p>
          <a:endParaRPr lang="en-US"/>
        </a:p>
      </dgm:t>
    </dgm:pt>
    <dgm:pt modelId="{2F6F6379-A72E-4034-B3A5-9B41EB64FF65}" type="pres">
      <dgm:prSet presAssocID="{ED33C036-AE4E-454D-A830-B0E13628D21F}" presName="Child2" presStyleLbl="revTx" presStyleIdx="1" presStyleCnt="3" custScaleX="83456" custScaleY="47513" custLinFactX="-100000" custLinFactNeighborX="-175439" custLinFactNeighborY="4013">
        <dgm:presLayoutVars>
          <dgm:chMax val="0"/>
          <dgm:chPref val="0"/>
          <dgm:bulletEnabled val="1"/>
        </dgm:presLayoutVars>
      </dgm:prSet>
      <dgm:spPr/>
      <dgm:t>
        <a:bodyPr/>
        <a:lstStyle/>
        <a:p>
          <a:endParaRPr lang="en-US"/>
        </a:p>
      </dgm:t>
    </dgm:pt>
    <dgm:pt modelId="{2B20D6F4-F593-4A95-8179-3E56D50491D5}" type="pres">
      <dgm:prSet presAssocID="{7DABA6EE-93D6-4908-8C25-BEC6333905CA}" presName="Image3" presStyleCnt="0"/>
      <dgm:spPr/>
    </dgm:pt>
    <dgm:pt modelId="{AD726C88-C36E-4539-91C2-B921507AD10E}" type="pres">
      <dgm:prSet presAssocID="{7DABA6EE-93D6-4908-8C25-BEC6333905CA}" presName="Image" presStyleLbl="fgImgPlace1" presStyleIdx="2" presStyleCnt="3" custScaleX="102030" custScaleY="102002" custLinFactY="-100000" custLinFactNeighborX="-39510" custLinFactNeighborY="-121825"/>
      <dgm:spPr>
        <a:blipFill>
          <a:blip xmlns:r="http://schemas.openxmlformats.org/officeDocument/2006/relationships" r:embed="rId5"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203200" dist="101600" dir="8400000" algn="tr" rotWithShape="0">
            <a:schemeClr val="accent1">
              <a:lumMod val="50000"/>
              <a:alpha val="52000"/>
            </a:schemeClr>
          </a:outerShdw>
        </a:effectLst>
      </dgm:spPr>
      <dgm:t>
        <a:bodyPr/>
        <a:lstStyle/>
        <a:p>
          <a:endParaRPr lang="en-US"/>
        </a:p>
      </dgm:t>
    </dgm:pt>
    <dgm:pt modelId="{C749C144-8EAF-483E-B092-5B7637037713}" type="pres">
      <dgm:prSet presAssocID="{7DABA6EE-93D6-4908-8C25-BEC6333905CA}" presName="Child3" presStyleLbl="revTx" presStyleIdx="2" presStyleCnt="3" custScaleX="119087" custScaleY="46639" custLinFactX="-100000" custLinFactY="-100000" custLinFactNeighborX="-124894" custLinFactNeighborY="-128402">
        <dgm:presLayoutVars>
          <dgm:chMax val="0"/>
          <dgm:chPref val="0"/>
          <dgm:bulletEnabled val="1"/>
        </dgm:presLayoutVars>
      </dgm:prSet>
      <dgm:spPr/>
      <dgm:t>
        <a:bodyPr/>
        <a:lstStyle/>
        <a:p>
          <a:endParaRPr lang="en-US"/>
        </a:p>
      </dgm:t>
    </dgm:pt>
  </dgm:ptLst>
  <dgm:cxnLst>
    <dgm:cxn modelId="{9A555C83-98C0-49FC-A08F-8F06B879BA2A}" srcId="{E56FA3D2-C3E9-4FCF-B14A-827A034D8686}" destId="{643CD49B-2E98-4CAC-BECE-D7C7227662AD}" srcOrd="0" destOrd="0" parTransId="{DFFEE5A1-3F6A-4229-A8C5-09E8EDB5B795}" sibTransId="{D27A48BA-DDA2-434B-930F-337A1516A8FA}"/>
    <dgm:cxn modelId="{14E48A8A-A88C-4E1B-BF5C-979AE2669C24}" srcId="{643CD49B-2E98-4CAC-BECE-D7C7227662AD}" destId="{7DABA6EE-93D6-4908-8C25-BEC6333905CA}" srcOrd="2" destOrd="0" parTransId="{36519A99-D0A3-4C54-B05F-9BF2BF5C8792}" sibTransId="{62544BB0-5DCD-41AB-AB7D-FD3346229653}"/>
    <dgm:cxn modelId="{D9805F07-E770-416B-B70A-8AC620B9C880}" srcId="{643CD49B-2E98-4CAC-BECE-D7C7227662AD}" destId="{ED33C036-AE4E-454D-A830-B0E13628D21F}" srcOrd="1" destOrd="0" parTransId="{F07C6BAA-6317-415B-A121-2371208E0FA3}" sibTransId="{ABBE7EE5-03DA-4CDC-B817-C23A538C22EB}"/>
    <dgm:cxn modelId="{A9FCE933-A233-4CBC-8E7F-B94B020B32F2}" srcId="{643CD49B-2E98-4CAC-BECE-D7C7227662AD}" destId="{7F11C2B2-53BE-4486-AA53-AD95D7CF92F2}" srcOrd="0" destOrd="0" parTransId="{C8A2A067-2682-4AB4-88CC-0C46744BF3C1}" sibTransId="{52D5D403-FF85-4C33-9DEC-504589DED06C}"/>
    <dgm:cxn modelId="{BEFE601F-BD3E-4FC0-909D-FE2CC2CBF710}" type="presOf" srcId="{7F11C2B2-53BE-4486-AA53-AD95D7CF92F2}" destId="{7DEC66D0-6F9A-40B0-9118-47C1DCD17253}" srcOrd="0" destOrd="0" presId="urn:microsoft.com/office/officeart/2011/layout/RadialPictureList"/>
    <dgm:cxn modelId="{9501F0BE-4EFA-4838-9C0A-BCD4469F6FBF}" type="presOf" srcId="{E56FA3D2-C3E9-4FCF-B14A-827A034D8686}" destId="{AA00CD71-68B1-4610-8598-CB80F70F9968}" srcOrd="0" destOrd="0" presId="urn:microsoft.com/office/officeart/2011/layout/RadialPictureList"/>
    <dgm:cxn modelId="{C2D4B99C-CFBB-4C9F-B7C3-992B84D34CC1}" type="presOf" srcId="{7DABA6EE-93D6-4908-8C25-BEC6333905CA}" destId="{C749C144-8EAF-483E-B092-5B7637037713}" srcOrd="0" destOrd="0" presId="urn:microsoft.com/office/officeart/2011/layout/RadialPictureList"/>
    <dgm:cxn modelId="{8F104988-9B49-4980-8583-1444D1E067AF}" type="presOf" srcId="{643CD49B-2E98-4CAC-BECE-D7C7227662AD}" destId="{7BCEB666-DABE-4867-8EFA-EAB01A2D4115}" srcOrd="0" destOrd="0" presId="urn:microsoft.com/office/officeart/2011/layout/RadialPictureList"/>
    <dgm:cxn modelId="{32BD0420-E7BC-48F3-A0EE-47D445E2A508}" type="presOf" srcId="{ED33C036-AE4E-454D-A830-B0E13628D21F}" destId="{2F6F6379-A72E-4034-B3A5-9B41EB64FF65}" srcOrd="0" destOrd="0" presId="urn:microsoft.com/office/officeart/2011/layout/RadialPictureList"/>
    <dgm:cxn modelId="{7F08E84E-9099-4162-94F4-059AFDD8E95D}" type="presParOf" srcId="{AA00CD71-68B1-4610-8598-CB80F70F9968}" destId="{7BCEB666-DABE-4867-8EFA-EAB01A2D4115}" srcOrd="0" destOrd="0" presId="urn:microsoft.com/office/officeart/2011/layout/RadialPictureList"/>
    <dgm:cxn modelId="{C4E7C781-7534-470D-9CE0-D24311F73338}" type="presParOf" srcId="{AA00CD71-68B1-4610-8598-CB80F70F9968}" destId="{E719C724-745B-43CE-90DD-E1F455C7F53A}" srcOrd="1" destOrd="0" presId="urn:microsoft.com/office/officeart/2011/layout/RadialPictureList"/>
    <dgm:cxn modelId="{C79AC328-ADBB-4BDD-8168-8C3092DD9D2B}" type="presParOf" srcId="{AA00CD71-68B1-4610-8598-CB80F70F9968}" destId="{6C7B9146-16BA-46A1-8684-16CF740727B4}" srcOrd="2" destOrd="0" presId="urn:microsoft.com/office/officeart/2011/layout/RadialPictureList"/>
    <dgm:cxn modelId="{6AD0D83E-595C-454A-99FF-B1D0A047AAFB}" type="presParOf" srcId="{AA00CD71-68B1-4610-8598-CB80F70F9968}" destId="{7DEC66D0-6F9A-40B0-9118-47C1DCD17253}" srcOrd="3" destOrd="0" presId="urn:microsoft.com/office/officeart/2011/layout/RadialPictureList"/>
    <dgm:cxn modelId="{36B6A464-DF2E-4D9C-99FD-ACCF9C24744C}" type="presParOf" srcId="{AA00CD71-68B1-4610-8598-CB80F70F9968}" destId="{E2EB0BB5-50AF-4213-8F17-AB471DFF1230}" srcOrd="4" destOrd="0" presId="urn:microsoft.com/office/officeart/2011/layout/RadialPictureList"/>
    <dgm:cxn modelId="{5BE83462-D68E-4B86-9C77-68E761B44A92}" type="presParOf" srcId="{E2EB0BB5-50AF-4213-8F17-AB471DFF1230}" destId="{382ED0F1-666E-4907-84B9-E3DC8A251E3C}" srcOrd="0" destOrd="0" presId="urn:microsoft.com/office/officeart/2011/layout/RadialPictureList"/>
    <dgm:cxn modelId="{730A4B5E-A804-4ED1-BAFF-A8FB56C9C04E}" type="presParOf" srcId="{AA00CD71-68B1-4610-8598-CB80F70F9968}" destId="{2F6F6379-A72E-4034-B3A5-9B41EB64FF65}" srcOrd="5" destOrd="0" presId="urn:microsoft.com/office/officeart/2011/layout/RadialPictureList"/>
    <dgm:cxn modelId="{5BB9F9B3-7A93-4627-ADA7-43AAE9F70051}" type="presParOf" srcId="{AA00CD71-68B1-4610-8598-CB80F70F9968}" destId="{2B20D6F4-F593-4A95-8179-3E56D50491D5}" srcOrd="6" destOrd="0" presId="urn:microsoft.com/office/officeart/2011/layout/RadialPictureList"/>
    <dgm:cxn modelId="{EA3BFD77-AE52-4315-86C0-22FCA5C82899}" type="presParOf" srcId="{2B20D6F4-F593-4A95-8179-3E56D50491D5}" destId="{AD726C88-C36E-4539-91C2-B921507AD10E}" srcOrd="0" destOrd="0" presId="urn:microsoft.com/office/officeart/2011/layout/RadialPictureList"/>
    <dgm:cxn modelId="{0C46CC41-AD1D-4D9E-BC25-BD8028409BD4}" type="presParOf" srcId="{AA00CD71-68B1-4610-8598-CB80F70F9968}" destId="{C749C144-8EAF-483E-B092-5B7637037713}" srcOrd="7" destOrd="0" presId="urn:microsoft.com/office/officeart/2011/layout/RadialPictur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FE2710-743E-498B-A501-27D2FDC5A57F}" type="doc">
      <dgm:prSet loTypeId="urn:microsoft.com/office/officeart/2005/8/layout/cycle8" loCatId="cycle" qsTypeId="urn:microsoft.com/office/officeart/2005/8/quickstyle/simple1" qsCatId="simple" csTypeId="urn:microsoft.com/office/officeart/2005/8/colors/accent2_3" csCatId="accent2" phldr="1"/>
      <dgm:spPr/>
    </dgm:pt>
    <dgm:pt modelId="{A3A57F80-FAA9-412C-B139-4BC5EA7156B8}">
      <dgm:prSet phldrT="[Text]" custT="1"/>
      <dgm:spPr>
        <a:solidFill>
          <a:schemeClr val="accent1">
            <a:lumMod val="50000"/>
          </a:schemeClr>
        </a:solidFill>
        <a:ln>
          <a:noFill/>
        </a:ln>
        <a:effectLst>
          <a:innerShdw blurRad="63500" dist="38100" dir="13500000">
            <a:schemeClr val="tx1">
              <a:lumMod val="95000"/>
              <a:lumOff val="5000"/>
              <a:alpha val="80000"/>
            </a:schemeClr>
          </a:innerShdw>
        </a:effectLst>
      </dgm:spPr>
      <dgm:t>
        <a:bodyPr lIns="72000" tIns="108000" rIns="0" bIns="0" anchor="t" anchorCtr="0"/>
        <a:lstStyle/>
        <a:p>
          <a:pPr algn="ctr">
            <a:lnSpc>
              <a:spcPct val="76000"/>
            </a:lnSpc>
          </a:pPr>
          <a:r>
            <a:rPr lang="en-US" sz="1800" b="1" spc="-10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t>Viewing Stats</a:t>
          </a:r>
          <a:endParaRPr lang="en-US" sz="1800" b="1" spc="-100" baseline="0" dirty="0">
            <a:solidFill>
              <a:schemeClr val="bg1"/>
            </a:solidFill>
            <a:effectLst>
              <a:innerShdw blurRad="12700" dist="12700" dir="13500000">
                <a:schemeClr val="tx1">
                  <a:alpha val="80000"/>
                </a:schemeClr>
              </a:innerShdw>
            </a:effectLst>
            <a:latin typeface="Arial" pitchFamily="34" charset="0"/>
            <a:cs typeface="Arial" pitchFamily="34" charset="0"/>
          </a:endParaRPr>
        </a:p>
      </dgm:t>
    </dgm:pt>
    <dgm:pt modelId="{EDD3E467-5F58-4E24-AD82-372FFC8E4BFD}" type="parTrans" cxnId="{CEDA2AB6-4480-427C-8A33-0DD14856904B}">
      <dgm:prSet/>
      <dgm:spPr/>
      <dgm:t>
        <a:bodyPr/>
        <a:lstStyle/>
        <a:p>
          <a:pPr>
            <a:lnSpc>
              <a:spcPct val="76000"/>
            </a:lnSpc>
          </a:pPr>
          <a:endParaRPr lang="en-US" sz="1800" b="1">
            <a:latin typeface="Arial" pitchFamily="34" charset="0"/>
            <a:cs typeface="Arial" pitchFamily="34" charset="0"/>
          </a:endParaRPr>
        </a:p>
      </dgm:t>
    </dgm:pt>
    <dgm:pt modelId="{44991F7D-2633-414F-B94B-2C4EDEC3EEC3}" type="sibTrans" cxnId="{CEDA2AB6-4480-427C-8A33-0DD14856904B}">
      <dgm:prSet/>
      <dgm:spPr/>
      <dgm:t>
        <a:bodyPr/>
        <a:lstStyle/>
        <a:p>
          <a:pPr>
            <a:lnSpc>
              <a:spcPct val="76000"/>
            </a:lnSpc>
          </a:pPr>
          <a:endParaRPr lang="en-US" sz="1800" b="1">
            <a:latin typeface="Arial" pitchFamily="34" charset="0"/>
            <a:cs typeface="Arial" pitchFamily="34" charset="0"/>
          </a:endParaRPr>
        </a:p>
      </dgm:t>
    </dgm:pt>
    <dgm:pt modelId="{4DAC809E-B417-46CE-8A33-C387ED25525C}">
      <dgm:prSet phldrT="[Text]" custT="1"/>
      <dgm:spPr>
        <a:solidFill>
          <a:srgbClr val="3F6EA7"/>
        </a:solidFill>
        <a:ln>
          <a:noFill/>
        </a:ln>
        <a:effectLst>
          <a:innerShdw blurRad="63500" dist="38100" dir="13500000">
            <a:schemeClr val="tx1">
              <a:lumMod val="95000"/>
              <a:lumOff val="5000"/>
              <a:alpha val="80000"/>
            </a:schemeClr>
          </a:innerShdw>
        </a:effectLst>
      </dgm:spPr>
      <dgm:t>
        <a:bodyPr lIns="0" tIns="252000" rIns="0" bIns="72000" anchor="b" anchorCtr="0"/>
        <a:lstStyle/>
        <a:p>
          <a:pPr algn="r">
            <a:lnSpc>
              <a:spcPct val="76000"/>
            </a:lnSpc>
          </a:pPr>
          <a:r>
            <a:rPr lang="en-US" sz="1800" b="1" spc="-10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t>Buying Behavior</a:t>
          </a:r>
          <a:endParaRPr lang="en-US" sz="1800" b="1" spc="-100" baseline="0" dirty="0">
            <a:solidFill>
              <a:schemeClr val="bg1"/>
            </a:solidFill>
            <a:effectLst>
              <a:innerShdw blurRad="12700" dist="12700" dir="13500000">
                <a:schemeClr val="tx1">
                  <a:alpha val="80000"/>
                </a:schemeClr>
              </a:innerShdw>
            </a:effectLst>
            <a:latin typeface="Arial" pitchFamily="34" charset="0"/>
            <a:cs typeface="Arial" pitchFamily="34" charset="0"/>
          </a:endParaRPr>
        </a:p>
      </dgm:t>
    </dgm:pt>
    <dgm:pt modelId="{FC84FEA9-6FAC-475B-943A-FE25384103A3}" type="parTrans" cxnId="{507C526B-4733-4D24-8908-37C1E5C7E16C}">
      <dgm:prSet/>
      <dgm:spPr/>
      <dgm:t>
        <a:bodyPr/>
        <a:lstStyle/>
        <a:p>
          <a:pPr>
            <a:lnSpc>
              <a:spcPct val="76000"/>
            </a:lnSpc>
          </a:pPr>
          <a:endParaRPr lang="en-US" sz="1800" b="1">
            <a:latin typeface="Arial" pitchFamily="34" charset="0"/>
            <a:cs typeface="Arial" pitchFamily="34" charset="0"/>
          </a:endParaRPr>
        </a:p>
      </dgm:t>
    </dgm:pt>
    <dgm:pt modelId="{3EC26ECB-D42E-4317-8B53-A7A2DA72AE30}" type="sibTrans" cxnId="{507C526B-4733-4D24-8908-37C1E5C7E16C}">
      <dgm:prSet/>
      <dgm:spPr/>
      <dgm:t>
        <a:bodyPr/>
        <a:lstStyle/>
        <a:p>
          <a:pPr>
            <a:lnSpc>
              <a:spcPct val="76000"/>
            </a:lnSpc>
          </a:pPr>
          <a:endParaRPr lang="en-US" sz="1800" b="1">
            <a:latin typeface="Arial" pitchFamily="34" charset="0"/>
            <a:cs typeface="Arial" pitchFamily="34" charset="0"/>
          </a:endParaRPr>
        </a:p>
      </dgm:t>
    </dgm:pt>
    <dgm:pt modelId="{604670C1-DEED-4BF7-967A-2E96B7289EF5}">
      <dgm:prSet phldrT="[Text]" custT="1"/>
      <dgm:spPr>
        <a:solidFill>
          <a:srgbClr val="779DCB"/>
        </a:solidFill>
        <a:ln>
          <a:noFill/>
        </a:ln>
        <a:effectLst>
          <a:innerShdw blurRad="63500" dist="25400" dir="13500000">
            <a:schemeClr val="tx1">
              <a:lumMod val="95000"/>
              <a:lumOff val="5000"/>
              <a:alpha val="80000"/>
            </a:schemeClr>
          </a:innerShdw>
        </a:effectLst>
      </dgm:spPr>
      <dgm:t>
        <a:bodyPr lIns="0" tIns="0" rIns="0" bIns="0" anchor="b" anchorCtr="0"/>
        <a:lstStyle/>
        <a:p>
          <a:pPr>
            <a:lnSpc>
              <a:spcPct val="76000"/>
            </a:lnSpc>
          </a:pPr>
          <a:r>
            <a:rPr lang="en-US" sz="1800" b="1" spc="-24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t>Preference</a:t>
          </a:r>
          <a:br>
            <a:rPr lang="en-US" sz="1800" b="1" spc="-24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br>
          <a:r>
            <a:rPr lang="en-US" sz="1800" b="1" spc="-24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t>“Likes/</a:t>
          </a:r>
          <a:br>
            <a:rPr lang="en-US" sz="1800" b="1" spc="-24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br>
          <a:r>
            <a:rPr lang="en-US" sz="1800" b="1" spc="-24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t>Dislikes”</a:t>
          </a:r>
          <a:endParaRPr lang="en-US" sz="1800" b="1" spc="-240" baseline="0" dirty="0">
            <a:solidFill>
              <a:schemeClr val="bg1"/>
            </a:solidFill>
            <a:effectLst>
              <a:innerShdw blurRad="12700" dist="12700" dir="13500000">
                <a:schemeClr val="tx1">
                  <a:alpha val="80000"/>
                </a:schemeClr>
              </a:innerShdw>
            </a:effectLst>
            <a:latin typeface="Arial" pitchFamily="34" charset="0"/>
            <a:cs typeface="Arial" pitchFamily="34" charset="0"/>
          </a:endParaRPr>
        </a:p>
      </dgm:t>
    </dgm:pt>
    <dgm:pt modelId="{81587C58-066B-4E48-8448-60F258059A45}" type="parTrans" cxnId="{C81C6816-E1E9-42AD-A992-4CD57EA907B8}">
      <dgm:prSet/>
      <dgm:spPr/>
      <dgm:t>
        <a:bodyPr/>
        <a:lstStyle/>
        <a:p>
          <a:pPr>
            <a:lnSpc>
              <a:spcPct val="76000"/>
            </a:lnSpc>
          </a:pPr>
          <a:endParaRPr lang="en-US" sz="1800" b="1">
            <a:latin typeface="Arial" pitchFamily="34" charset="0"/>
            <a:cs typeface="Arial" pitchFamily="34" charset="0"/>
          </a:endParaRPr>
        </a:p>
      </dgm:t>
    </dgm:pt>
    <dgm:pt modelId="{2B80CD61-F51A-402E-831B-38B4A5E0EB97}" type="sibTrans" cxnId="{C81C6816-E1E9-42AD-A992-4CD57EA907B8}">
      <dgm:prSet/>
      <dgm:spPr/>
      <dgm:t>
        <a:bodyPr/>
        <a:lstStyle/>
        <a:p>
          <a:pPr>
            <a:lnSpc>
              <a:spcPct val="76000"/>
            </a:lnSpc>
          </a:pPr>
          <a:endParaRPr lang="en-US" sz="1800" b="1">
            <a:latin typeface="Arial" pitchFamily="34" charset="0"/>
            <a:cs typeface="Arial" pitchFamily="34" charset="0"/>
          </a:endParaRPr>
        </a:p>
      </dgm:t>
    </dgm:pt>
    <dgm:pt modelId="{7C133DEF-A89E-42FA-99DC-11C755CA429B}">
      <dgm:prSet phldrT="[Text]" custT="1"/>
      <dgm:spPr>
        <a:solidFill>
          <a:schemeClr val="accent1">
            <a:lumMod val="60000"/>
            <a:lumOff val="40000"/>
          </a:schemeClr>
        </a:solidFill>
        <a:ln>
          <a:noFill/>
        </a:ln>
        <a:effectLst>
          <a:innerShdw blurRad="63500" dist="38100" dir="13500000">
            <a:schemeClr val="tx1">
              <a:lumMod val="95000"/>
              <a:lumOff val="5000"/>
              <a:alpha val="80000"/>
            </a:schemeClr>
          </a:innerShdw>
        </a:effectLst>
      </dgm:spPr>
      <dgm:t>
        <a:bodyPr lIns="0" tIns="288000" rIns="0" bIns="0" anchor="t" anchorCtr="0"/>
        <a:lstStyle/>
        <a:p>
          <a:pPr algn="ctr">
            <a:lnSpc>
              <a:spcPct val="76000"/>
            </a:lnSpc>
          </a:pPr>
          <a:r>
            <a:rPr lang="en-US" sz="1800" b="1" spc="-100" baseline="0" dirty="0" smtClean="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rPr>
            <a:t>Media, News, &amp; Ads</a:t>
          </a:r>
          <a:endParaRPr lang="en-US" sz="1800" b="1" spc="-100" baseline="0" dirty="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endParaRPr>
        </a:p>
      </dgm:t>
    </dgm:pt>
    <dgm:pt modelId="{253CCEB3-9E66-412B-B29A-7423C54D2780}" type="parTrans" cxnId="{2B6E80BE-AEFD-4926-80FD-BAD91BE5E326}">
      <dgm:prSet/>
      <dgm:spPr/>
      <dgm:t>
        <a:bodyPr/>
        <a:lstStyle/>
        <a:p>
          <a:pPr>
            <a:lnSpc>
              <a:spcPct val="76000"/>
            </a:lnSpc>
          </a:pPr>
          <a:endParaRPr lang="en-US" sz="1800" b="1">
            <a:latin typeface="Arial" pitchFamily="34" charset="0"/>
            <a:cs typeface="Arial" pitchFamily="34" charset="0"/>
          </a:endParaRPr>
        </a:p>
      </dgm:t>
    </dgm:pt>
    <dgm:pt modelId="{0F199C0C-CFC8-4450-98B3-DE62B37D3096}" type="sibTrans" cxnId="{2B6E80BE-AEFD-4926-80FD-BAD91BE5E326}">
      <dgm:prSet/>
      <dgm:spPr/>
      <dgm:t>
        <a:bodyPr/>
        <a:lstStyle/>
        <a:p>
          <a:pPr>
            <a:lnSpc>
              <a:spcPct val="76000"/>
            </a:lnSpc>
          </a:pPr>
          <a:endParaRPr lang="en-US" sz="1800" b="1">
            <a:latin typeface="Arial" pitchFamily="34" charset="0"/>
            <a:cs typeface="Arial" pitchFamily="34" charset="0"/>
          </a:endParaRPr>
        </a:p>
      </dgm:t>
    </dgm:pt>
    <dgm:pt modelId="{997AEC33-1836-4CC0-858E-CEBA4AE56C82}">
      <dgm:prSet phldrT="[Text]" custT="1"/>
      <dgm:spPr>
        <a:solidFill>
          <a:schemeClr val="accent1">
            <a:lumMod val="40000"/>
            <a:lumOff val="60000"/>
          </a:schemeClr>
        </a:solidFill>
        <a:ln>
          <a:noFill/>
        </a:ln>
        <a:effectLst>
          <a:innerShdw blurRad="63500" dist="38100" dir="13500000">
            <a:schemeClr val="tx1">
              <a:lumMod val="95000"/>
              <a:lumOff val="5000"/>
              <a:alpha val="80000"/>
            </a:schemeClr>
          </a:innerShdw>
        </a:effectLst>
      </dgm:spPr>
      <dgm:t>
        <a:bodyPr lIns="0" tIns="0" rIns="0" bIns="36000" anchor="b" anchorCtr="0"/>
        <a:lstStyle/>
        <a:p>
          <a:pPr algn="l">
            <a:lnSpc>
              <a:spcPct val="76000"/>
            </a:lnSpc>
          </a:pPr>
          <a:r>
            <a:rPr lang="en-US" sz="1800" b="1" spc="-200" baseline="0" dirty="0" smtClean="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rPr>
            <a:t>Collaborate “viewers </a:t>
          </a:r>
          <a:br>
            <a:rPr lang="en-US" sz="1800" b="1" spc="-200" baseline="0" dirty="0" smtClean="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rPr>
          </a:br>
          <a:r>
            <a:rPr lang="en-US" sz="1800" b="1" spc="-200" baseline="0" dirty="0" smtClean="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rPr>
            <a:t>  also liked”</a:t>
          </a:r>
          <a:endParaRPr lang="en-US" sz="1800" b="1" spc="-200" baseline="0" dirty="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endParaRPr>
        </a:p>
      </dgm:t>
    </dgm:pt>
    <dgm:pt modelId="{27CF099C-FC95-4075-8A54-655000FDEA7C}" type="parTrans" cxnId="{5055A121-30A9-4569-8E73-116819E2D87E}">
      <dgm:prSet/>
      <dgm:spPr/>
      <dgm:t>
        <a:bodyPr/>
        <a:lstStyle/>
        <a:p>
          <a:pPr>
            <a:lnSpc>
              <a:spcPct val="76000"/>
            </a:lnSpc>
          </a:pPr>
          <a:endParaRPr lang="en-US" sz="1800" b="1">
            <a:latin typeface="Arial" pitchFamily="34" charset="0"/>
            <a:cs typeface="Arial" pitchFamily="34" charset="0"/>
          </a:endParaRPr>
        </a:p>
      </dgm:t>
    </dgm:pt>
    <dgm:pt modelId="{AEB90E94-8A42-4DD0-9118-CB81E99FB734}" type="sibTrans" cxnId="{5055A121-30A9-4569-8E73-116819E2D87E}">
      <dgm:prSet/>
      <dgm:spPr/>
      <dgm:t>
        <a:bodyPr/>
        <a:lstStyle/>
        <a:p>
          <a:pPr>
            <a:lnSpc>
              <a:spcPct val="76000"/>
            </a:lnSpc>
          </a:pPr>
          <a:endParaRPr lang="en-US" sz="1800" b="1">
            <a:latin typeface="Arial" pitchFamily="34" charset="0"/>
            <a:cs typeface="Arial" pitchFamily="34" charset="0"/>
          </a:endParaRPr>
        </a:p>
      </dgm:t>
    </dgm:pt>
    <dgm:pt modelId="{860341A4-B490-43C4-BB05-59D2E811C21A}">
      <dgm:prSet phldrT="[Text]" custT="1"/>
      <dgm:spPr>
        <a:solidFill>
          <a:schemeClr val="accent1">
            <a:lumMod val="75000"/>
          </a:schemeClr>
        </a:solidFill>
        <a:ln>
          <a:noFill/>
        </a:ln>
        <a:effectLst>
          <a:innerShdw blurRad="63500" dist="38100" dir="13500000">
            <a:schemeClr val="tx1">
              <a:lumMod val="95000"/>
              <a:lumOff val="5000"/>
              <a:alpha val="80000"/>
            </a:schemeClr>
          </a:innerShdw>
        </a:effectLst>
      </dgm:spPr>
      <dgm:t>
        <a:bodyPr lIns="0" tIns="72000" rIns="108000" bIns="0" anchor="t" anchorCtr="0"/>
        <a:lstStyle/>
        <a:p>
          <a:pPr algn="r">
            <a:lnSpc>
              <a:spcPct val="76000"/>
            </a:lnSpc>
          </a:pPr>
          <a:r>
            <a:rPr lang="en-US" sz="1800" b="1" spc="-10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t>Social Media</a:t>
          </a:r>
          <a:endParaRPr lang="en-US" sz="1800" b="1" spc="-100" baseline="0" dirty="0">
            <a:solidFill>
              <a:schemeClr val="bg1"/>
            </a:solidFill>
            <a:effectLst>
              <a:innerShdw blurRad="12700" dist="12700" dir="13500000">
                <a:schemeClr val="tx1">
                  <a:alpha val="80000"/>
                </a:schemeClr>
              </a:innerShdw>
            </a:effectLst>
            <a:latin typeface="Arial" pitchFamily="34" charset="0"/>
            <a:cs typeface="Arial" pitchFamily="34" charset="0"/>
          </a:endParaRPr>
        </a:p>
      </dgm:t>
    </dgm:pt>
    <dgm:pt modelId="{28CDE238-44E6-4638-9CCD-1566A2ED7550}" type="parTrans" cxnId="{6358A2A3-873B-4354-AFA7-F45B6EF7AA49}">
      <dgm:prSet/>
      <dgm:spPr/>
      <dgm:t>
        <a:bodyPr/>
        <a:lstStyle/>
        <a:p>
          <a:pPr>
            <a:lnSpc>
              <a:spcPct val="76000"/>
            </a:lnSpc>
          </a:pPr>
          <a:endParaRPr lang="en-US" sz="1800" b="1">
            <a:latin typeface="Arial" pitchFamily="34" charset="0"/>
            <a:cs typeface="Arial" pitchFamily="34" charset="0"/>
          </a:endParaRPr>
        </a:p>
      </dgm:t>
    </dgm:pt>
    <dgm:pt modelId="{91BFC87D-2A87-49DD-9860-03BA0BD65F81}" type="sibTrans" cxnId="{6358A2A3-873B-4354-AFA7-F45B6EF7AA49}">
      <dgm:prSet/>
      <dgm:spPr/>
      <dgm:t>
        <a:bodyPr/>
        <a:lstStyle/>
        <a:p>
          <a:pPr>
            <a:lnSpc>
              <a:spcPct val="76000"/>
            </a:lnSpc>
          </a:pPr>
          <a:endParaRPr lang="en-US" sz="1800" b="1">
            <a:latin typeface="Arial" pitchFamily="34" charset="0"/>
            <a:cs typeface="Arial" pitchFamily="34" charset="0"/>
          </a:endParaRPr>
        </a:p>
      </dgm:t>
    </dgm:pt>
    <dgm:pt modelId="{C4245EC1-AC0E-4AC6-9C9A-30332CA82E0E}">
      <dgm:prSet phldrT="[Text]" custT="1"/>
      <dgm:spPr>
        <a:solidFill>
          <a:schemeClr val="accent1">
            <a:lumMod val="20000"/>
            <a:lumOff val="80000"/>
          </a:schemeClr>
        </a:solidFill>
        <a:ln>
          <a:noFill/>
        </a:ln>
        <a:effectLst>
          <a:innerShdw blurRad="63500" dist="38100" dir="13500000">
            <a:schemeClr val="tx1">
              <a:lumMod val="95000"/>
              <a:lumOff val="5000"/>
              <a:alpha val="80000"/>
            </a:schemeClr>
          </a:innerShdw>
        </a:effectLst>
      </dgm:spPr>
      <dgm:t>
        <a:bodyPr lIns="108000" tIns="72000" rIns="0" bIns="144000"/>
        <a:lstStyle/>
        <a:p>
          <a:pPr algn="l">
            <a:lnSpc>
              <a:spcPct val="76000"/>
            </a:lnSpc>
          </a:pPr>
          <a:r>
            <a:rPr lang="en-US" sz="1800" b="1" spc="-180" baseline="0" dirty="0" smtClean="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rPr>
            <a:t>“Friend’s Viewed</a:t>
          </a:r>
          <a:br>
            <a:rPr lang="en-US" sz="1800" b="1" spc="-180" baseline="0" dirty="0" smtClean="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rPr>
          </a:br>
          <a:r>
            <a:rPr lang="en-US" sz="1800" b="1" spc="-180" baseline="0" dirty="0" smtClean="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rPr>
            <a:t>&amp; Liked”</a:t>
          </a:r>
          <a:endParaRPr lang="en-US" sz="1800" b="1" spc="-180" baseline="0" dirty="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endParaRPr>
        </a:p>
      </dgm:t>
    </dgm:pt>
    <dgm:pt modelId="{A2E7BF82-26EA-4127-8FB2-12110C8A7F0A}" type="parTrans" cxnId="{D5C14DE6-9FE8-4C0D-930A-5FC9DEFC8125}">
      <dgm:prSet/>
      <dgm:spPr/>
      <dgm:t>
        <a:bodyPr/>
        <a:lstStyle/>
        <a:p>
          <a:endParaRPr lang="en-US" sz="1800"/>
        </a:p>
      </dgm:t>
    </dgm:pt>
    <dgm:pt modelId="{CDEF2CF4-F514-405B-8E69-8CE2E3C788D6}" type="sibTrans" cxnId="{D5C14DE6-9FE8-4C0D-930A-5FC9DEFC8125}">
      <dgm:prSet/>
      <dgm:spPr/>
      <dgm:t>
        <a:bodyPr/>
        <a:lstStyle/>
        <a:p>
          <a:endParaRPr lang="en-US" sz="1800"/>
        </a:p>
      </dgm:t>
    </dgm:pt>
    <dgm:pt modelId="{6ADDCBCA-C520-4314-BF97-6AEDB102DCC7}">
      <dgm:prSet phldrT="[Text]" custT="1"/>
      <dgm:spPr>
        <a:solidFill>
          <a:schemeClr val="bg1"/>
        </a:solidFill>
        <a:effectLst>
          <a:innerShdw blurRad="63500" dist="38100" dir="13500000">
            <a:schemeClr val="tx1">
              <a:lumMod val="95000"/>
              <a:lumOff val="5000"/>
              <a:alpha val="80000"/>
            </a:schemeClr>
          </a:innerShdw>
        </a:effectLst>
      </dgm:spPr>
      <dgm:t>
        <a:bodyPr/>
        <a:lstStyle/>
        <a:p>
          <a:endParaRPr lang="en-US" sz="1800"/>
        </a:p>
      </dgm:t>
    </dgm:pt>
    <dgm:pt modelId="{645236C9-CF4C-49DB-B7B6-B7BADDD283F0}" type="parTrans" cxnId="{6F104835-70B2-46F3-B9A5-1C00E30F6EEA}">
      <dgm:prSet/>
      <dgm:spPr/>
      <dgm:t>
        <a:bodyPr/>
        <a:lstStyle/>
        <a:p>
          <a:endParaRPr lang="en-US" sz="1800"/>
        </a:p>
      </dgm:t>
    </dgm:pt>
    <dgm:pt modelId="{8CBAA1D5-6E3A-472F-8AB5-76B65C8ECF7E}" type="sibTrans" cxnId="{6F104835-70B2-46F3-B9A5-1C00E30F6EEA}">
      <dgm:prSet/>
      <dgm:spPr/>
      <dgm:t>
        <a:bodyPr/>
        <a:lstStyle/>
        <a:p>
          <a:endParaRPr lang="en-US" sz="1800"/>
        </a:p>
      </dgm:t>
    </dgm:pt>
    <dgm:pt modelId="{B5CB5359-11EC-4FBB-B898-E5777E595D0B}" type="pres">
      <dgm:prSet presAssocID="{C1FE2710-743E-498B-A501-27D2FDC5A57F}" presName="compositeShape" presStyleCnt="0">
        <dgm:presLayoutVars>
          <dgm:chMax val="7"/>
          <dgm:dir/>
          <dgm:resizeHandles val="exact"/>
        </dgm:presLayoutVars>
      </dgm:prSet>
      <dgm:spPr/>
    </dgm:pt>
    <dgm:pt modelId="{8153C031-15C2-4092-9CD7-76AFBA1C2605}" type="pres">
      <dgm:prSet presAssocID="{C1FE2710-743E-498B-A501-27D2FDC5A57F}" presName="wedge1" presStyleLbl="node1" presStyleIdx="0" presStyleCnt="7" custScaleX="111059" custScaleY="111059" custLinFactNeighborX="2621" custLinFactNeighborY="4573"/>
      <dgm:spPr/>
      <dgm:t>
        <a:bodyPr/>
        <a:lstStyle/>
        <a:p>
          <a:endParaRPr lang="en-US"/>
        </a:p>
      </dgm:t>
    </dgm:pt>
    <dgm:pt modelId="{5D975EA0-AD19-4348-9DD9-C8696BA28B8A}" type="pres">
      <dgm:prSet presAssocID="{C1FE2710-743E-498B-A501-27D2FDC5A57F}" presName="dummy1a" presStyleCnt="0"/>
      <dgm:spPr/>
    </dgm:pt>
    <dgm:pt modelId="{5B86AD5E-F03A-4266-9EBA-FB196714C782}" type="pres">
      <dgm:prSet presAssocID="{C1FE2710-743E-498B-A501-27D2FDC5A57F}" presName="dummy1b" presStyleCnt="0"/>
      <dgm:spPr/>
    </dgm:pt>
    <dgm:pt modelId="{877128AF-8396-4A18-93A6-30E2DD265949}" type="pres">
      <dgm:prSet presAssocID="{C1FE2710-743E-498B-A501-27D2FDC5A57F}" presName="wedge1Tx" presStyleLbl="node1" presStyleIdx="0" presStyleCnt="7">
        <dgm:presLayoutVars>
          <dgm:chMax val="0"/>
          <dgm:chPref val="0"/>
          <dgm:bulletEnabled val="1"/>
        </dgm:presLayoutVars>
      </dgm:prSet>
      <dgm:spPr/>
      <dgm:t>
        <a:bodyPr/>
        <a:lstStyle/>
        <a:p>
          <a:endParaRPr lang="en-US"/>
        </a:p>
      </dgm:t>
    </dgm:pt>
    <dgm:pt modelId="{8B725B72-80C3-47E0-800D-0C72EB90AC4B}" type="pres">
      <dgm:prSet presAssocID="{C1FE2710-743E-498B-A501-27D2FDC5A57F}" presName="wedge2" presStyleLbl="node1" presStyleIdx="1" presStyleCnt="7" custScaleX="116265" custScaleY="106086" custLinFactNeighborX="1629" custLinFactNeighborY="3883"/>
      <dgm:spPr/>
      <dgm:t>
        <a:bodyPr/>
        <a:lstStyle/>
        <a:p>
          <a:endParaRPr lang="en-US"/>
        </a:p>
      </dgm:t>
    </dgm:pt>
    <dgm:pt modelId="{42625E95-ACF7-43B8-92EF-57A35B75D652}" type="pres">
      <dgm:prSet presAssocID="{C1FE2710-743E-498B-A501-27D2FDC5A57F}" presName="dummy2a" presStyleCnt="0"/>
      <dgm:spPr/>
    </dgm:pt>
    <dgm:pt modelId="{749B1B56-5750-4993-9AFF-8909C742AB43}" type="pres">
      <dgm:prSet presAssocID="{C1FE2710-743E-498B-A501-27D2FDC5A57F}" presName="dummy2b" presStyleCnt="0"/>
      <dgm:spPr/>
    </dgm:pt>
    <dgm:pt modelId="{828D9CB6-283F-4BBA-889B-0AD361211C19}" type="pres">
      <dgm:prSet presAssocID="{C1FE2710-743E-498B-A501-27D2FDC5A57F}" presName="wedge2Tx" presStyleLbl="node1" presStyleIdx="1" presStyleCnt="7">
        <dgm:presLayoutVars>
          <dgm:chMax val="0"/>
          <dgm:chPref val="0"/>
          <dgm:bulletEnabled val="1"/>
        </dgm:presLayoutVars>
      </dgm:prSet>
      <dgm:spPr/>
      <dgm:t>
        <a:bodyPr/>
        <a:lstStyle/>
        <a:p>
          <a:endParaRPr lang="en-US"/>
        </a:p>
      </dgm:t>
    </dgm:pt>
    <dgm:pt modelId="{03D458CF-D0E5-4A2E-AFD1-D447DCB436FE}" type="pres">
      <dgm:prSet presAssocID="{C1FE2710-743E-498B-A501-27D2FDC5A57F}" presName="wedge3" presStyleLbl="node1" presStyleIdx="2" presStyleCnt="7" custScaleX="110977" custScaleY="111744" custLinFactNeighborX="4075" custLinFactNeighborY="3026"/>
      <dgm:spPr/>
      <dgm:t>
        <a:bodyPr/>
        <a:lstStyle/>
        <a:p>
          <a:endParaRPr lang="en-US"/>
        </a:p>
      </dgm:t>
    </dgm:pt>
    <dgm:pt modelId="{8C75D8CD-6AB4-4DF5-8C1A-F88C08CAF1EB}" type="pres">
      <dgm:prSet presAssocID="{C1FE2710-743E-498B-A501-27D2FDC5A57F}" presName="dummy3a" presStyleCnt="0"/>
      <dgm:spPr/>
    </dgm:pt>
    <dgm:pt modelId="{E34EAB44-80F2-4B4D-BCBB-150E79F83C64}" type="pres">
      <dgm:prSet presAssocID="{C1FE2710-743E-498B-A501-27D2FDC5A57F}" presName="dummy3b" presStyleCnt="0"/>
      <dgm:spPr/>
    </dgm:pt>
    <dgm:pt modelId="{8A763960-C424-4982-8233-657C55262245}" type="pres">
      <dgm:prSet presAssocID="{C1FE2710-743E-498B-A501-27D2FDC5A57F}" presName="wedge3Tx" presStyleLbl="node1" presStyleIdx="2" presStyleCnt="7">
        <dgm:presLayoutVars>
          <dgm:chMax val="0"/>
          <dgm:chPref val="0"/>
          <dgm:bulletEnabled val="1"/>
        </dgm:presLayoutVars>
      </dgm:prSet>
      <dgm:spPr/>
      <dgm:t>
        <a:bodyPr/>
        <a:lstStyle/>
        <a:p>
          <a:endParaRPr lang="en-US"/>
        </a:p>
      </dgm:t>
    </dgm:pt>
    <dgm:pt modelId="{19323780-FE44-406F-B4FF-C5857ED30745}" type="pres">
      <dgm:prSet presAssocID="{C1FE2710-743E-498B-A501-27D2FDC5A57F}" presName="wedge4" presStyleLbl="node1" presStyleIdx="3" presStyleCnt="7" custScaleX="110552" custScaleY="116681" custLinFactNeighborX="3956" custLinFactNeighborY="263"/>
      <dgm:spPr/>
      <dgm:t>
        <a:bodyPr/>
        <a:lstStyle/>
        <a:p>
          <a:endParaRPr lang="en-US"/>
        </a:p>
      </dgm:t>
    </dgm:pt>
    <dgm:pt modelId="{5FC6C018-782E-4B4C-8AE8-57E2572BB01B}" type="pres">
      <dgm:prSet presAssocID="{C1FE2710-743E-498B-A501-27D2FDC5A57F}" presName="dummy4a" presStyleCnt="0"/>
      <dgm:spPr/>
    </dgm:pt>
    <dgm:pt modelId="{54E0C113-CEDF-41CB-984F-530DA346E420}" type="pres">
      <dgm:prSet presAssocID="{C1FE2710-743E-498B-A501-27D2FDC5A57F}" presName="dummy4b" presStyleCnt="0"/>
      <dgm:spPr/>
    </dgm:pt>
    <dgm:pt modelId="{E0B67069-0D9B-4EAC-8D41-CA2E93A4C1BA}" type="pres">
      <dgm:prSet presAssocID="{C1FE2710-743E-498B-A501-27D2FDC5A57F}" presName="wedge4Tx" presStyleLbl="node1" presStyleIdx="3" presStyleCnt="7">
        <dgm:presLayoutVars>
          <dgm:chMax val="0"/>
          <dgm:chPref val="0"/>
          <dgm:bulletEnabled val="1"/>
        </dgm:presLayoutVars>
      </dgm:prSet>
      <dgm:spPr/>
      <dgm:t>
        <a:bodyPr/>
        <a:lstStyle/>
        <a:p>
          <a:endParaRPr lang="en-US"/>
        </a:p>
      </dgm:t>
    </dgm:pt>
    <dgm:pt modelId="{9F06FA13-89CC-4B95-8B8F-0322459C534C}" type="pres">
      <dgm:prSet presAssocID="{C1FE2710-743E-498B-A501-27D2FDC5A57F}" presName="wedge5" presStyleLbl="node1" presStyleIdx="4" presStyleCnt="7" custScaleX="117723" custScaleY="111679" custLinFactNeighborX="4898" custLinFactNeighborY="1556"/>
      <dgm:spPr/>
      <dgm:t>
        <a:bodyPr/>
        <a:lstStyle/>
        <a:p>
          <a:endParaRPr lang="en-US"/>
        </a:p>
      </dgm:t>
    </dgm:pt>
    <dgm:pt modelId="{284354A9-9D4E-4C33-B469-2A92364495BC}" type="pres">
      <dgm:prSet presAssocID="{C1FE2710-743E-498B-A501-27D2FDC5A57F}" presName="dummy5a" presStyleCnt="0"/>
      <dgm:spPr/>
    </dgm:pt>
    <dgm:pt modelId="{870B18E3-C058-4E01-B61B-1404CB705B61}" type="pres">
      <dgm:prSet presAssocID="{C1FE2710-743E-498B-A501-27D2FDC5A57F}" presName="dummy5b" presStyleCnt="0"/>
      <dgm:spPr/>
    </dgm:pt>
    <dgm:pt modelId="{E954EC6E-085A-4BB9-897C-C9A7A7E0D1E7}" type="pres">
      <dgm:prSet presAssocID="{C1FE2710-743E-498B-A501-27D2FDC5A57F}" presName="wedge5Tx" presStyleLbl="node1" presStyleIdx="4" presStyleCnt="7">
        <dgm:presLayoutVars>
          <dgm:chMax val="0"/>
          <dgm:chPref val="0"/>
          <dgm:bulletEnabled val="1"/>
        </dgm:presLayoutVars>
      </dgm:prSet>
      <dgm:spPr/>
      <dgm:t>
        <a:bodyPr/>
        <a:lstStyle/>
        <a:p>
          <a:endParaRPr lang="en-US"/>
        </a:p>
      </dgm:t>
    </dgm:pt>
    <dgm:pt modelId="{99B8F6EA-A102-4978-886C-C3DC5FB3A609}" type="pres">
      <dgm:prSet presAssocID="{C1FE2710-743E-498B-A501-27D2FDC5A57F}" presName="wedge6" presStyleLbl="node1" presStyleIdx="5" presStyleCnt="7" custScaleX="112382" custLinFactNeighborX="2357" custLinFactNeighborY="3242"/>
      <dgm:spPr/>
      <dgm:t>
        <a:bodyPr/>
        <a:lstStyle/>
        <a:p>
          <a:endParaRPr lang="en-US"/>
        </a:p>
      </dgm:t>
    </dgm:pt>
    <dgm:pt modelId="{8A6A3A97-2069-462B-A480-845018B6CA9F}" type="pres">
      <dgm:prSet presAssocID="{C1FE2710-743E-498B-A501-27D2FDC5A57F}" presName="dummy6a" presStyleCnt="0"/>
      <dgm:spPr/>
    </dgm:pt>
    <dgm:pt modelId="{FD591F6F-9A94-4B68-968D-B5167DA174AF}" type="pres">
      <dgm:prSet presAssocID="{C1FE2710-743E-498B-A501-27D2FDC5A57F}" presName="dummy6b" presStyleCnt="0"/>
      <dgm:spPr/>
    </dgm:pt>
    <dgm:pt modelId="{4EAEEDE9-DB7B-4003-9594-FC7B030D4D3C}" type="pres">
      <dgm:prSet presAssocID="{C1FE2710-743E-498B-A501-27D2FDC5A57F}" presName="wedge6Tx" presStyleLbl="node1" presStyleIdx="5" presStyleCnt="7">
        <dgm:presLayoutVars>
          <dgm:chMax val="0"/>
          <dgm:chPref val="0"/>
          <dgm:bulletEnabled val="1"/>
        </dgm:presLayoutVars>
      </dgm:prSet>
      <dgm:spPr/>
      <dgm:t>
        <a:bodyPr/>
        <a:lstStyle/>
        <a:p>
          <a:endParaRPr lang="en-US"/>
        </a:p>
      </dgm:t>
    </dgm:pt>
    <dgm:pt modelId="{A3F992EB-03D8-49DC-A20E-842620E29166}" type="pres">
      <dgm:prSet presAssocID="{C1FE2710-743E-498B-A501-27D2FDC5A57F}" presName="wedge7" presStyleLbl="node1" presStyleIdx="6" presStyleCnt="7" custScaleX="113380" custScaleY="113380" custLinFactNeighborX="3780" custLinFactNeighborY="5902"/>
      <dgm:spPr/>
      <dgm:t>
        <a:bodyPr/>
        <a:lstStyle/>
        <a:p>
          <a:endParaRPr lang="en-US"/>
        </a:p>
      </dgm:t>
    </dgm:pt>
    <dgm:pt modelId="{CB5E069F-B4C9-49C7-BDB9-9DE5E6ADFEA6}" type="pres">
      <dgm:prSet presAssocID="{C1FE2710-743E-498B-A501-27D2FDC5A57F}" presName="dummy7a" presStyleCnt="0"/>
      <dgm:spPr/>
    </dgm:pt>
    <dgm:pt modelId="{424D4D07-4F8E-4A5E-A1C4-931200ABB681}" type="pres">
      <dgm:prSet presAssocID="{C1FE2710-743E-498B-A501-27D2FDC5A57F}" presName="dummy7b" presStyleCnt="0"/>
      <dgm:spPr/>
    </dgm:pt>
    <dgm:pt modelId="{B8D57B86-DE34-4159-A226-F26E4E3F5AA3}" type="pres">
      <dgm:prSet presAssocID="{C1FE2710-743E-498B-A501-27D2FDC5A57F}" presName="wedge7Tx" presStyleLbl="node1" presStyleIdx="6" presStyleCnt="7">
        <dgm:presLayoutVars>
          <dgm:chMax val="0"/>
          <dgm:chPref val="0"/>
          <dgm:bulletEnabled val="1"/>
        </dgm:presLayoutVars>
      </dgm:prSet>
      <dgm:spPr/>
      <dgm:t>
        <a:bodyPr/>
        <a:lstStyle/>
        <a:p>
          <a:endParaRPr lang="en-US"/>
        </a:p>
      </dgm:t>
    </dgm:pt>
    <dgm:pt modelId="{D1CA7F0E-4040-4FB1-B7D2-D2653675F591}" type="pres">
      <dgm:prSet presAssocID="{44991F7D-2633-414F-B94B-2C4EDEC3EEC3}" presName="arrowWedge1" presStyleLbl="fgSibTrans2D1" presStyleIdx="0" presStyleCnt="7" custLinFactNeighborX="-1137" custLinFactNeighborY="2189"/>
      <dgm:spPr>
        <a:noFill/>
      </dgm:spPr>
    </dgm:pt>
    <dgm:pt modelId="{20E5D7C6-112F-47FD-99F6-8FF7FAF1EB04}" type="pres">
      <dgm:prSet presAssocID="{91BFC87D-2A87-49DD-9860-03BA0BD65F81}" presName="arrowWedge2" presStyleLbl="fgSibTrans2D1" presStyleIdx="1" presStyleCnt="7" custLinFactNeighborX="-4423" custLinFactNeighborY="983"/>
      <dgm:spPr>
        <a:noFill/>
      </dgm:spPr>
    </dgm:pt>
    <dgm:pt modelId="{17108F5C-A041-40DF-B851-5EC517D45DB2}" type="pres">
      <dgm:prSet presAssocID="{3EC26ECB-D42E-4317-8B53-A7A2DA72AE30}" presName="arrowWedge3" presStyleLbl="fgSibTrans2D1" presStyleIdx="2" presStyleCnt="7" custLinFactNeighborX="9822" custLinFactNeighborY="11003"/>
      <dgm:spPr>
        <a:noFill/>
      </dgm:spPr>
    </dgm:pt>
    <dgm:pt modelId="{3BCEFB5B-2F3D-490B-8CE0-5E0369C4DFDC}" type="pres">
      <dgm:prSet presAssocID="{2B80CD61-F51A-402E-831B-38B4A5E0EB97}" presName="arrowWedge4" presStyleLbl="fgSibTrans2D1" presStyleIdx="3" presStyleCnt="7" custLinFactNeighborX="-567" custLinFactNeighborY="2259"/>
      <dgm:spPr>
        <a:noFill/>
      </dgm:spPr>
    </dgm:pt>
    <dgm:pt modelId="{0E7D683F-472A-409C-8054-C7CFCB51D908}" type="pres">
      <dgm:prSet presAssocID="{0F199C0C-CFC8-4450-98B3-DE62B37D3096}" presName="arrowWedge5" presStyleLbl="fgSibTrans2D1" presStyleIdx="4" presStyleCnt="7" custLinFactNeighborX="-155" custLinFactNeighborY="858"/>
      <dgm:spPr>
        <a:noFill/>
      </dgm:spPr>
    </dgm:pt>
    <dgm:pt modelId="{BAC33A26-6C2F-4987-A581-FEC1BAAC3768}" type="pres">
      <dgm:prSet presAssocID="{AEB90E94-8A42-4DD0-9118-CB81E99FB734}" presName="arrowWedge6" presStyleLbl="fgSibTrans2D1" presStyleIdx="5" presStyleCnt="7" custScaleX="106278" custLinFactNeighborX="-7383" custLinFactNeighborY="-1193"/>
      <dgm:spPr>
        <a:noFill/>
      </dgm:spPr>
    </dgm:pt>
    <dgm:pt modelId="{8D93E483-352F-4110-BC7B-D37109D8ACDA}" type="pres">
      <dgm:prSet presAssocID="{CDEF2CF4-F514-405B-8E69-8CE2E3C788D6}" presName="arrowWedge7" presStyleLbl="fgSibTrans2D1" presStyleIdx="6" presStyleCnt="7" custLinFactNeighborX="-2718" custLinFactNeighborY="-4181"/>
      <dgm:spPr>
        <a:noFill/>
      </dgm:spPr>
    </dgm:pt>
  </dgm:ptLst>
  <dgm:cxnLst>
    <dgm:cxn modelId="{6358A2A3-873B-4354-AFA7-F45B6EF7AA49}" srcId="{C1FE2710-743E-498B-A501-27D2FDC5A57F}" destId="{860341A4-B490-43C4-BB05-59D2E811C21A}" srcOrd="1" destOrd="0" parTransId="{28CDE238-44E6-4638-9CCD-1566A2ED7550}" sibTransId="{91BFC87D-2A87-49DD-9860-03BA0BD65F81}"/>
    <dgm:cxn modelId="{D5C14DE6-9FE8-4C0D-930A-5FC9DEFC8125}" srcId="{C1FE2710-743E-498B-A501-27D2FDC5A57F}" destId="{C4245EC1-AC0E-4AC6-9C9A-30332CA82E0E}" srcOrd="6" destOrd="0" parTransId="{A2E7BF82-26EA-4127-8FB2-12110C8A7F0A}" sibTransId="{CDEF2CF4-F514-405B-8E69-8CE2E3C788D6}"/>
    <dgm:cxn modelId="{BFF88EFB-D896-4992-A3A9-6B5B5B046681}" type="presOf" srcId="{4DAC809E-B417-46CE-8A33-C387ED25525C}" destId="{8A763960-C424-4982-8233-657C55262245}" srcOrd="1" destOrd="0" presId="urn:microsoft.com/office/officeart/2005/8/layout/cycle8"/>
    <dgm:cxn modelId="{8FF0639E-8E86-460C-A3CD-5B136E43AE95}" type="presOf" srcId="{860341A4-B490-43C4-BB05-59D2E811C21A}" destId="{8B725B72-80C3-47E0-800D-0C72EB90AC4B}" srcOrd="0" destOrd="0" presId="urn:microsoft.com/office/officeart/2005/8/layout/cycle8"/>
    <dgm:cxn modelId="{DE911E6C-15EE-4F27-8778-E012A30FDE58}" type="presOf" srcId="{604670C1-DEED-4BF7-967A-2E96B7289EF5}" destId="{19323780-FE44-406F-B4FF-C5857ED30745}" srcOrd="0" destOrd="0" presId="urn:microsoft.com/office/officeart/2005/8/layout/cycle8"/>
    <dgm:cxn modelId="{DD80234C-8FEA-4F07-9982-765F656667AC}" type="presOf" srcId="{997AEC33-1836-4CC0-858E-CEBA4AE56C82}" destId="{99B8F6EA-A102-4978-886C-C3DC5FB3A609}" srcOrd="0" destOrd="0" presId="urn:microsoft.com/office/officeart/2005/8/layout/cycle8"/>
    <dgm:cxn modelId="{83DECA2D-BB6D-430D-A8B5-FBB6407EE3BB}" type="presOf" srcId="{A3A57F80-FAA9-412C-B139-4BC5EA7156B8}" destId="{877128AF-8396-4A18-93A6-30E2DD265949}" srcOrd="1" destOrd="0" presId="urn:microsoft.com/office/officeart/2005/8/layout/cycle8"/>
    <dgm:cxn modelId="{79FFE3EC-9ED7-41F6-AAB1-49941E7DA913}" type="presOf" srcId="{4DAC809E-B417-46CE-8A33-C387ED25525C}" destId="{03D458CF-D0E5-4A2E-AFD1-D447DCB436FE}" srcOrd="0" destOrd="0" presId="urn:microsoft.com/office/officeart/2005/8/layout/cycle8"/>
    <dgm:cxn modelId="{1B882981-2DCE-45EE-BFDF-A0D1A6E11FCE}" type="presOf" srcId="{860341A4-B490-43C4-BB05-59D2E811C21A}" destId="{828D9CB6-283F-4BBA-889B-0AD361211C19}" srcOrd="1" destOrd="0" presId="urn:microsoft.com/office/officeart/2005/8/layout/cycle8"/>
    <dgm:cxn modelId="{CEDA2AB6-4480-427C-8A33-0DD14856904B}" srcId="{C1FE2710-743E-498B-A501-27D2FDC5A57F}" destId="{A3A57F80-FAA9-412C-B139-4BC5EA7156B8}" srcOrd="0" destOrd="0" parTransId="{EDD3E467-5F58-4E24-AD82-372FFC8E4BFD}" sibTransId="{44991F7D-2633-414F-B94B-2C4EDEC3EEC3}"/>
    <dgm:cxn modelId="{1E79DF3B-9FC7-4858-95C2-8FE8126A8F68}" type="presOf" srcId="{C1FE2710-743E-498B-A501-27D2FDC5A57F}" destId="{B5CB5359-11EC-4FBB-B898-E5777E595D0B}" srcOrd="0" destOrd="0" presId="urn:microsoft.com/office/officeart/2005/8/layout/cycle8"/>
    <dgm:cxn modelId="{B95B12C7-98E3-43F7-AE67-C8D9656A1A13}" type="presOf" srcId="{997AEC33-1836-4CC0-858E-CEBA4AE56C82}" destId="{4EAEEDE9-DB7B-4003-9594-FC7B030D4D3C}" srcOrd="1" destOrd="0" presId="urn:microsoft.com/office/officeart/2005/8/layout/cycle8"/>
    <dgm:cxn modelId="{7BAB7244-613A-44E6-AF0F-CEDB73AD3429}" type="presOf" srcId="{C4245EC1-AC0E-4AC6-9C9A-30332CA82E0E}" destId="{A3F992EB-03D8-49DC-A20E-842620E29166}" srcOrd="0" destOrd="0" presId="urn:microsoft.com/office/officeart/2005/8/layout/cycle8"/>
    <dgm:cxn modelId="{AC9A9492-0530-4E75-B78D-85155D6307C8}" type="presOf" srcId="{604670C1-DEED-4BF7-967A-2E96B7289EF5}" destId="{E0B67069-0D9B-4EAC-8D41-CA2E93A4C1BA}" srcOrd="1" destOrd="0" presId="urn:microsoft.com/office/officeart/2005/8/layout/cycle8"/>
    <dgm:cxn modelId="{6F104835-70B2-46F3-B9A5-1C00E30F6EEA}" srcId="{C1FE2710-743E-498B-A501-27D2FDC5A57F}" destId="{6ADDCBCA-C520-4314-BF97-6AEDB102DCC7}" srcOrd="7" destOrd="0" parTransId="{645236C9-CF4C-49DB-B7B6-B7BADDD283F0}" sibTransId="{8CBAA1D5-6E3A-472F-8AB5-76B65C8ECF7E}"/>
    <dgm:cxn modelId="{73C416E3-0D2A-485F-84AD-7BE418176E67}" type="presOf" srcId="{7C133DEF-A89E-42FA-99DC-11C755CA429B}" destId="{E954EC6E-085A-4BB9-897C-C9A7A7E0D1E7}" srcOrd="1" destOrd="0" presId="urn:microsoft.com/office/officeart/2005/8/layout/cycle8"/>
    <dgm:cxn modelId="{507C526B-4733-4D24-8908-37C1E5C7E16C}" srcId="{C1FE2710-743E-498B-A501-27D2FDC5A57F}" destId="{4DAC809E-B417-46CE-8A33-C387ED25525C}" srcOrd="2" destOrd="0" parTransId="{FC84FEA9-6FAC-475B-943A-FE25384103A3}" sibTransId="{3EC26ECB-D42E-4317-8B53-A7A2DA72AE30}"/>
    <dgm:cxn modelId="{02733670-8F26-474B-9946-C4A86E60955C}" type="presOf" srcId="{C4245EC1-AC0E-4AC6-9C9A-30332CA82E0E}" destId="{B8D57B86-DE34-4159-A226-F26E4E3F5AA3}" srcOrd="1" destOrd="0" presId="urn:microsoft.com/office/officeart/2005/8/layout/cycle8"/>
    <dgm:cxn modelId="{C81C6816-E1E9-42AD-A992-4CD57EA907B8}" srcId="{C1FE2710-743E-498B-A501-27D2FDC5A57F}" destId="{604670C1-DEED-4BF7-967A-2E96B7289EF5}" srcOrd="3" destOrd="0" parTransId="{81587C58-066B-4E48-8448-60F258059A45}" sibTransId="{2B80CD61-F51A-402E-831B-38B4A5E0EB97}"/>
    <dgm:cxn modelId="{4406DDA0-30F5-49C8-8C26-C5F8830886F6}" type="presOf" srcId="{A3A57F80-FAA9-412C-B139-4BC5EA7156B8}" destId="{8153C031-15C2-4092-9CD7-76AFBA1C2605}" srcOrd="0" destOrd="0" presId="urn:microsoft.com/office/officeart/2005/8/layout/cycle8"/>
    <dgm:cxn modelId="{5055A121-30A9-4569-8E73-116819E2D87E}" srcId="{C1FE2710-743E-498B-A501-27D2FDC5A57F}" destId="{997AEC33-1836-4CC0-858E-CEBA4AE56C82}" srcOrd="5" destOrd="0" parTransId="{27CF099C-FC95-4075-8A54-655000FDEA7C}" sibTransId="{AEB90E94-8A42-4DD0-9118-CB81E99FB734}"/>
    <dgm:cxn modelId="{7490C38E-4D31-4CD5-BBE4-C9D9F84AF834}" type="presOf" srcId="{7C133DEF-A89E-42FA-99DC-11C755CA429B}" destId="{9F06FA13-89CC-4B95-8B8F-0322459C534C}" srcOrd="0" destOrd="0" presId="urn:microsoft.com/office/officeart/2005/8/layout/cycle8"/>
    <dgm:cxn modelId="{2B6E80BE-AEFD-4926-80FD-BAD91BE5E326}" srcId="{C1FE2710-743E-498B-A501-27D2FDC5A57F}" destId="{7C133DEF-A89E-42FA-99DC-11C755CA429B}" srcOrd="4" destOrd="0" parTransId="{253CCEB3-9E66-412B-B29A-7423C54D2780}" sibTransId="{0F199C0C-CFC8-4450-98B3-DE62B37D3096}"/>
    <dgm:cxn modelId="{4341DFB6-87CD-4B2E-BBBD-7751A53D6383}" type="presParOf" srcId="{B5CB5359-11EC-4FBB-B898-E5777E595D0B}" destId="{8153C031-15C2-4092-9CD7-76AFBA1C2605}" srcOrd="0" destOrd="0" presId="urn:microsoft.com/office/officeart/2005/8/layout/cycle8"/>
    <dgm:cxn modelId="{F699B72C-7D68-43E1-8896-E2AC740DD163}" type="presParOf" srcId="{B5CB5359-11EC-4FBB-B898-E5777E595D0B}" destId="{5D975EA0-AD19-4348-9DD9-C8696BA28B8A}" srcOrd="1" destOrd="0" presId="urn:microsoft.com/office/officeart/2005/8/layout/cycle8"/>
    <dgm:cxn modelId="{D52473EE-07DF-4CA7-87F1-7844C2A2720B}" type="presParOf" srcId="{B5CB5359-11EC-4FBB-B898-E5777E595D0B}" destId="{5B86AD5E-F03A-4266-9EBA-FB196714C782}" srcOrd="2" destOrd="0" presId="urn:microsoft.com/office/officeart/2005/8/layout/cycle8"/>
    <dgm:cxn modelId="{519438B8-E5B2-4AEB-82A4-62931D6A2719}" type="presParOf" srcId="{B5CB5359-11EC-4FBB-B898-E5777E595D0B}" destId="{877128AF-8396-4A18-93A6-30E2DD265949}" srcOrd="3" destOrd="0" presId="urn:microsoft.com/office/officeart/2005/8/layout/cycle8"/>
    <dgm:cxn modelId="{0F5E4797-3A31-42FD-969A-FE25B22C6D68}" type="presParOf" srcId="{B5CB5359-11EC-4FBB-B898-E5777E595D0B}" destId="{8B725B72-80C3-47E0-800D-0C72EB90AC4B}" srcOrd="4" destOrd="0" presId="urn:microsoft.com/office/officeart/2005/8/layout/cycle8"/>
    <dgm:cxn modelId="{AB098DD2-E4FC-4E41-8FD5-3BE9B36F36C7}" type="presParOf" srcId="{B5CB5359-11EC-4FBB-B898-E5777E595D0B}" destId="{42625E95-ACF7-43B8-92EF-57A35B75D652}" srcOrd="5" destOrd="0" presId="urn:microsoft.com/office/officeart/2005/8/layout/cycle8"/>
    <dgm:cxn modelId="{42A5DF6E-A6F4-4EB6-A399-11FB40CA955E}" type="presParOf" srcId="{B5CB5359-11EC-4FBB-B898-E5777E595D0B}" destId="{749B1B56-5750-4993-9AFF-8909C742AB43}" srcOrd="6" destOrd="0" presId="urn:microsoft.com/office/officeart/2005/8/layout/cycle8"/>
    <dgm:cxn modelId="{EE3C3B92-0653-48C6-AC5B-2C44DA4D7AEB}" type="presParOf" srcId="{B5CB5359-11EC-4FBB-B898-E5777E595D0B}" destId="{828D9CB6-283F-4BBA-889B-0AD361211C19}" srcOrd="7" destOrd="0" presId="urn:microsoft.com/office/officeart/2005/8/layout/cycle8"/>
    <dgm:cxn modelId="{1CD122AC-752C-4E03-935A-763064E56706}" type="presParOf" srcId="{B5CB5359-11EC-4FBB-B898-E5777E595D0B}" destId="{03D458CF-D0E5-4A2E-AFD1-D447DCB436FE}" srcOrd="8" destOrd="0" presId="urn:microsoft.com/office/officeart/2005/8/layout/cycle8"/>
    <dgm:cxn modelId="{99E8C1E5-22EE-4B4D-B930-B580F623E1E9}" type="presParOf" srcId="{B5CB5359-11EC-4FBB-B898-E5777E595D0B}" destId="{8C75D8CD-6AB4-4DF5-8C1A-F88C08CAF1EB}" srcOrd="9" destOrd="0" presId="urn:microsoft.com/office/officeart/2005/8/layout/cycle8"/>
    <dgm:cxn modelId="{61EEE436-193B-4D96-A02B-1EFBCE77CFA2}" type="presParOf" srcId="{B5CB5359-11EC-4FBB-B898-E5777E595D0B}" destId="{E34EAB44-80F2-4B4D-BCBB-150E79F83C64}" srcOrd="10" destOrd="0" presId="urn:microsoft.com/office/officeart/2005/8/layout/cycle8"/>
    <dgm:cxn modelId="{B8B83560-4870-48DA-842B-95F56C76DD36}" type="presParOf" srcId="{B5CB5359-11EC-4FBB-B898-E5777E595D0B}" destId="{8A763960-C424-4982-8233-657C55262245}" srcOrd="11" destOrd="0" presId="urn:microsoft.com/office/officeart/2005/8/layout/cycle8"/>
    <dgm:cxn modelId="{2E53D867-7D7E-4A4F-BC0E-D0697F64C5CF}" type="presParOf" srcId="{B5CB5359-11EC-4FBB-B898-E5777E595D0B}" destId="{19323780-FE44-406F-B4FF-C5857ED30745}" srcOrd="12" destOrd="0" presId="urn:microsoft.com/office/officeart/2005/8/layout/cycle8"/>
    <dgm:cxn modelId="{DFF0BB95-532E-41FA-A2C4-7770EC8B4459}" type="presParOf" srcId="{B5CB5359-11EC-4FBB-B898-E5777E595D0B}" destId="{5FC6C018-782E-4B4C-8AE8-57E2572BB01B}" srcOrd="13" destOrd="0" presId="urn:microsoft.com/office/officeart/2005/8/layout/cycle8"/>
    <dgm:cxn modelId="{735B0BAC-BC26-4B75-83F9-ACAE60DA88CD}" type="presParOf" srcId="{B5CB5359-11EC-4FBB-B898-E5777E595D0B}" destId="{54E0C113-CEDF-41CB-984F-530DA346E420}" srcOrd="14" destOrd="0" presId="urn:microsoft.com/office/officeart/2005/8/layout/cycle8"/>
    <dgm:cxn modelId="{8F58EAF5-18BC-433E-91DD-7B7DF080D049}" type="presParOf" srcId="{B5CB5359-11EC-4FBB-B898-E5777E595D0B}" destId="{E0B67069-0D9B-4EAC-8D41-CA2E93A4C1BA}" srcOrd="15" destOrd="0" presId="urn:microsoft.com/office/officeart/2005/8/layout/cycle8"/>
    <dgm:cxn modelId="{5938BAFD-5E12-46FF-9C7F-BF7F4A709730}" type="presParOf" srcId="{B5CB5359-11EC-4FBB-B898-E5777E595D0B}" destId="{9F06FA13-89CC-4B95-8B8F-0322459C534C}" srcOrd="16" destOrd="0" presId="urn:microsoft.com/office/officeart/2005/8/layout/cycle8"/>
    <dgm:cxn modelId="{DF312338-2788-485D-8E19-B00661023F6F}" type="presParOf" srcId="{B5CB5359-11EC-4FBB-B898-E5777E595D0B}" destId="{284354A9-9D4E-4C33-B469-2A92364495BC}" srcOrd="17" destOrd="0" presId="urn:microsoft.com/office/officeart/2005/8/layout/cycle8"/>
    <dgm:cxn modelId="{AA7D9BF9-D76D-4951-B944-AF02B0BC8732}" type="presParOf" srcId="{B5CB5359-11EC-4FBB-B898-E5777E595D0B}" destId="{870B18E3-C058-4E01-B61B-1404CB705B61}" srcOrd="18" destOrd="0" presId="urn:microsoft.com/office/officeart/2005/8/layout/cycle8"/>
    <dgm:cxn modelId="{2132167E-F2EB-4CE3-8CFA-63520EC85098}" type="presParOf" srcId="{B5CB5359-11EC-4FBB-B898-E5777E595D0B}" destId="{E954EC6E-085A-4BB9-897C-C9A7A7E0D1E7}" srcOrd="19" destOrd="0" presId="urn:microsoft.com/office/officeart/2005/8/layout/cycle8"/>
    <dgm:cxn modelId="{AC503230-F5A1-403E-8EC7-472FCE541411}" type="presParOf" srcId="{B5CB5359-11EC-4FBB-B898-E5777E595D0B}" destId="{99B8F6EA-A102-4978-886C-C3DC5FB3A609}" srcOrd="20" destOrd="0" presId="urn:microsoft.com/office/officeart/2005/8/layout/cycle8"/>
    <dgm:cxn modelId="{C9A4EA70-8457-40FB-86A7-59C8EBA1D617}" type="presParOf" srcId="{B5CB5359-11EC-4FBB-B898-E5777E595D0B}" destId="{8A6A3A97-2069-462B-A480-845018B6CA9F}" srcOrd="21" destOrd="0" presId="urn:microsoft.com/office/officeart/2005/8/layout/cycle8"/>
    <dgm:cxn modelId="{21E4D741-B638-41AC-B0CD-28D634A27A20}" type="presParOf" srcId="{B5CB5359-11EC-4FBB-B898-E5777E595D0B}" destId="{FD591F6F-9A94-4B68-968D-B5167DA174AF}" srcOrd="22" destOrd="0" presId="urn:microsoft.com/office/officeart/2005/8/layout/cycle8"/>
    <dgm:cxn modelId="{E2D6979E-7C77-4A2B-8779-A31274450206}" type="presParOf" srcId="{B5CB5359-11EC-4FBB-B898-E5777E595D0B}" destId="{4EAEEDE9-DB7B-4003-9594-FC7B030D4D3C}" srcOrd="23" destOrd="0" presId="urn:microsoft.com/office/officeart/2005/8/layout/cycle8"/>
    <dgm:cxn modelId="{EFBF359E-A394-49E0-B2DD-F63CA8B55068}" type="presParOf" srcId="{B5CB5359-11EC-4FBB-B898-E5777E595D0B}" destId="{A3F992EB-03D8-49DC-A20E-842620E29166}" srcOrd="24" destOrd="0" presId="urn:microsoft.com/office/officeart/2005/8/layout/cycle8"/>
    <dgm:cxn modelId="{72326957-34A0-4C26-A1FE-8D182AB5A34D}" type="presParOf" srcId="{B5CB5359-11EC-4FBB-B898-E5777E595D0B}" destId="{CB5E069F-B4C9-49C7-BDB9-9DE5E6ADFEA6}" srcOrd="25" destOrd="0" presId="urn:microsoft.com/office/officeart/2005/8/layout/cycle8"/>
    <dgm:cxn modelId="{7448EC60-4D4B-4BB5-AD01-D50195544E72}" type="presParOf" srcId="{B5CB5359-11EC-4FBB-B898-E5777E595D0B}" destId="{424D4D07-4F8E-4A5E-A1C4-931200ABB681}" srcOrd="26" destOrd="0" presId="urn:microsoft.com/office/officeart/2005/8/layout/cycle8"/>
    <dgm:cxn modelId="{069CFCBB-55C6-4FB9-B194-66F807F67BBE}" type="presParOf" srcId="{B5CB5359-11EC-4FBB-B898-E5777E595D0B}" destId="{B8D57B86-DE34-4159-A226-F26E4E3F5AA3}" srcOrd="27" destOrd="0" presId="urn:microsoft.com/office/officeart/2005/8/layout/cycle8"/>
    <dgm:cxn modelId="{04CBAB02-33D3-4AC7-AB05-8E2F5BB07396}" type="presParOf" srcId="{B5CB5359-11EC-4FBB-B898-E5777E595D0B}" destId="{D1CA7F0E-4040-4FB1-B7D2-D2653675F591}" srcOrd="28" destOrd="0" presId="urn:microsoft.com/office/officeart/2005/8/layout/cycle8"/>
    <dgm:cxn modelId="{6B867848-5F8F-42B4-8DDB-70E0D64FABB5}" type="presParOf" srcId="{B5CB5359-11EC-4FBB-B898-E5777E595D0B}" destId="{20E5D7C6-112F-47FD-99F6-8FF7FAF1EB04}" srcOrd="29" destOrd="0" presId="urn:microsoft.com/office/officeart/2005/8/layout/cycle8"/>
    <dgm:cxn modelId="{EA0D3C9D-3B2C-492E-80DC-5A1594D36C0D}" type="presParOf" srcId="{B5CB5359-11EC-4FBB-B898-E5777E595D0B}" destId="{17108F5C-A041-40DF-B851-5EC517D45DB2}" srcOrd="30" destOrd="0" presId="urn:microsoft.com/office/officeart/2005/8/layout/cycle8"/>
    <dgm:cxn modelId="{FF92833B-AB30-4EFA-85CD-52122CAB5547}" type="presParOf" srcId="{B5CB5359-11EC-4FBB-B898-E5777E595D0B}" destId="{3BCEFB5B-2F3D-490B-8CE0-5E0369C4DFDC}" srcOrd="31" destOrd="0" presId="urn:microsoft.com/office/officeart/2005/8/layout/cycle8"/>
    <dgm:cxn modelId="{A4552F26-0480-4B15-B286-99169D9A99B2}" type="presParOf" srcId="{B5CB5359-11EC-4FBB-B898-E5777E595D0B}" destId="{0E7D683F-472A-409C-8054-C7CFCB51D908}" srcOrd="32" destOrd="0" presId="urn:microsoft.com/office/officeart/2005/8/layout/cycle8"/>
    <dgm:cxn modelId="{046B1659-41FC-485C-AA77-FE3C6B226428}" type="presParOf" srcId="{B5CB5359-11EC-4FBB-B898-E5777E595D0B}" destId="{BAC33A26-6C2F-4987-A581-FEC1BAAC3768}" srcOrd="33" destOrd="0" presId="urn:microsoft.com/office/officeart/2005/8/layout/cycle8"/>
    <dgm:cxn modelId="{5E05E574-3C22-402D-9B1F-17DF230F74F3}" type="presParOf" srcId="{B5CB5359-11EC-4FBB-B898-E5777E595D0B}" destId="{8D93E483-352F-4110-BC7B-D37109D8ACDA}"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FE2710-743E-498B-A501-27D2FDC5A57F}" type="doc">
      <dgm:prSet loTypeId="urn:microsoft.com/office/officeart/2005/8/layout/cycle8" loCatId="cycle" qsTypeId="urn:microsoft.com/office/officeart/2005/8/quickstyle/simple1" qsCatId="simple" csTypeId="urn:microsoft.com/office/officeart/2005/8/colors/accent2_3" csCatId="accent2" phldr="1"/>
      <dgm:spPr/>
    </dgm:pt>
    <dgm:pt modelId="{A3A57F80-FAA9-412C-B139-4BC5EA7156B8}">
      <dgm:prSet phldrT="[Text]" custT="1"/>
      <dgm:spPr>
        <a:solidFill>
          <a:schemeClr val="accent6">
            <a:lumMod val="75000"/>
          </a:schemeClr>
        </a:solidFill>
        <a:effectLst>
          <a:innerShdw blurRad="63500" dist="38100" dir="13500000">
            <a:schemeClr val="tx1">
              <a:lumMod val="95000"/>
              <a:lumOff val="5000"/>
              <a:alpha val="80000"/>
            </a:schemeClr>
          </a:innerShdw>
        </a:effectLst>
      </dgm:spPr>
      <dgm:t>
        <a:bodyPr lIns="72000" tIns="252000" rIns="0" bIns="0" anchor="t" anchorCtr="0"/>
        <a:lstStyle/>
        <a:p>
          <a:pPr algn="l">
            <a:lnSpc>
              <a:spcPct val="76000"/>
            </a:lnSpc>
          </a:pPr>
          <a:r>
            <a:rPr lang="en-US" sz="2000" b="1" spc="-10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t>Coms</a:t>
          </a:r>
          <a:endParaRPr lang="en-US" sz="2000" b="1" spc="-100" baseline="0" dirty="0">
            <a:solidFill>
              <a:schemeClr val="bg1"/>
            </a:solidFill>
            <a:effectLst>
              <a:innerShdw blurRad="12700" dist="12700" dir="13500000">
                <a:schemeClr val="tx1">
                  <a:alpha val="80000"/>
                </a:schemeClr>
              </a:innerShdw>
            </a:effectLst>
            <a:latin typeface="Arial" pitchFamily="34" charset="0"/>
            <a:cs typeface="Arial" pitchFamily="34" charset="0"/>
          </a:endParaRPr>
        </a:p>
      </dgm:t>
    </dgm:pt>
    <dgm:pt modelId="{EDD3E467-5F58-4E24-AD82-372FFC8E4BFD}" type="parTrans" cxnId="{CEDA2AB6-4480-427C-8A33-0DD14856904B}">
      <dgm:prSet/>
      <dgm:spPr/>
      <dgm:t>
        <a:bodyPr/>
        <a:lstStyle/>
        <a:p>
          <a:pPr>
            <a:lnSpc>
              <a:spcPct val="76000"/>
            </a:lnSpc>
          </a:pPr>
          <a:endParaRPr lang="en-US" sz="1800" b="1">
            <a:latin typeface="Arial" pitchFamily="34" charset="0"/>
            <a:cs typeface="Arial" pitchFamily="34" charset="0"/>
          </a:endParaRPr>
        </a:p>
      </dgm:t>
    </dgm:pt>
    <dgm:pt modelId="{44991F7D-2633-414F-B94B-2C4EDEC3EEC3}" type="sibTrans" cxnId="{CEDA2AB6-4480-427C-8A33-0DD14856904B}">
      <dgm:prSet/>
      <dgm:spPr/>
      <dgm:t>
        <a:bodyPr/>
        <a:lstStyle/>
        <a:p>
          <a:pPr>
            <a:lnSpc>
              <a:spcPct val="76000"/>
            </a:lnSpc>
          </a:pPr>
          <a:endParaRPr lang="en-US" sz="1800" b="1">
            <a:latin typeface="Arial" pitchFamily="34" charset="0"/>
            <a:cs typeface="Arial" pitchFamily="34" charset="0"/>
          </a:endParaRPr>
        </a:p>
      </dgm:t>
    </dgm:pt>
    <dgm:pt modelId="{4DAC809E-B417-46CE-8A33-C387ED25525C}">
      <dgm:prSet phldrT="[Text]" custT="1"/>
      <dgm:spPr>
        <a:solidFill>
          <a:schemeClr val="accent6"/>
        </a:solidFill>
        <a:effectLst>
          <a:innerShdw blurRad="63500" dist="38100" dir="13500000">
            <a:schemeClr val="tx1">
              <a:lumMod val="95000"/>
              <a:lumOff val="5000"/>
              <a:alpha val="80000"/>
            </a:schemeClr>
          </a:innerShdw>
        </a:effectLst>
      </dgm:spPr>
      <dgm:t>
        <a:bodyPr lIns="0" tIns="720000" rIns="0" bIns="0" anchor="ctr" anchorCtr="0"/>
        <a:lstStyle/>
        <a:p>
          <a:pPr algn="r">
            <a:lnSpc>
              <a:spcPct val="76000"/>
            </a:lnSpc>
          </a:pPr>
          <a:r>
            <a:rPr lang="en-US" sz="2000" b="1" spc="-100" baseline="0" dirty="0" smtClean="0">
              <a:solidFill>
                <a:schemeClr val="accent6">
                  <a:lumMod val="20000"/>
                  <a:lumOff val="80000"/>
                </a:schemeClr>
              </a:solidFill>
              <a:effectLst>
                <a:innerShdw blurRad="12700" dist="12700" dir="13500000">
                  <a:schemeClr val="tx1">
                    <a:alpha val="80000"/>
                  </a:schemeClr>
                </a:innerShdw>
              </a:effectLst>
              <a:latin typeface="Arial" pitchFamily="34" charset="0"/>
              <a:cs typeface="Arial" pitchFamily="34" charset="0"/>
            </a:rPr>
            <a:t>Music</a:t>
          </a:r>
          <a:endParaRPr lang="en-US" sz="2000" b="1" spc="-100" baseline="0" dirty="0">
            <a:solidFill>
              <a:schemeClr val="accent6">
                <a:lumMod val="20000"/>
                <a:lumOff val="80000"/>
              </a:schemeClr>
            </a:solidFill>
            <a:effectLst>
              <a:innerShdw blurRad="12700" dist="12700" dir="13500000">
                <a:schemeClr val="tx1">
                  <a:alpha val="80000"/>
                </a:schemeClr>
              </a:innerShdw>
            </a:effectLst>
            <a:latin typeface="Arial" pitchFamily="34" charset="0"/>
            <a:cs typeface="Arial" pitchFamily="34" charset="0"/>
          </a:endParaRPr>
        </a:p>
      </dgm:t>
    </dgm:pt>
    <dgm:pt modelId="{FC84FEA9-6FAC-475B-943A-FE25384103A3}" type="parTrans" cxnId="{507C526B-4733-4D24-8908-37C1E5C7E16C}">
      <dgm:prSet/>
      <dgm:spPr/>
      <dgm:t>
        <a:bodyPr/>
        <a:lstStyle/>
        <a:p>
          <a:pPr>
            <a:lnSpc>
              <a:spcPct val="76000"/>
            </a:lnSpc>
          </a:pPr>
          <a:endParaRPr lang="en-US" sz="1800" b="1">
            <a:latin typeface="Arial" pitchFamily="34" charset="0"/>
            <a:cs typeface="Arial" pitchFamily="34" charset="0"/>
          </a:endParaRPr>
        </a:p>
      </dgm:t>
    </dgm:pt>
    <dgm:pt modelId="{3EC26ECB-D42E-4317-8B53-A7A2DA72AE30}" type="sibTrans" cxnId="{507C526B-4733-4D24-8908-37C1E5C7E16C}">
      <dgm:prSet/>
      <dgm:spPr/>
      <dgm:t>
        <a:bodyPr/>
        <a:lstStyle/>
        <a:p>
          <a:pPr>
            <a:lnSpc>
              <a:spcPct val="76000"/>
            </a:lnSpc>
          </a:pPr>
          <a:endParaRPr lang="en-US" sz="1800" b="1">
            <a:latin typeface="Arial" pitchFamily="34" charset="0"/>
            <a:cs typeface="Arial" pitchFamily="34" charset="0"/>
          </a:endParaRPr>
        </a:p>
      </dgm:t>
    </dgm:pt>
    <dgm:pt modelId="{604670C1-DEED-4BF7-967A-2E96B7289EF5}">
      <dgm:prSet phldrT="[Text]" custT="1"/>
      <dgm:spPr>
        <a:solidFill>
          <a:srgbClr val="F8A764"/>
        </a:solidFill>
        <a:ln>
          <a:noFill/>
        </a:ln>
        <a:effectLst>
          <a:innerShdw blurRad="63500" dist="38100" dir="13500000">
            <a:schemeClr val="tx1">
              <a:lumMod val="95000"/>
              <a:lumOff val="5000"/>
              <a:alpha val="80000"/>
            </a:schemeClr>
          </a:innerShdw>
        </a:effectLst>
      </dgm:spPr>
      <dgm:t>
        <a:bodyPr lIns="0" tIns="648000" rIns="0" bIns="0" anchor="t" anchorCtr="0"/>
        <a:lstStyle/>
        <a:p>
          <a:pPr>
            <a:lnSpc>
              <a:spcPct val="76000"/>
            </a:lnSpc>
          </a:pPr>
          <a:r>
            <a:rPr lang="en-US" sz="2000" b="1" spc="-100" baseline="0" dirty="0" smtClean="0">
              <a:solidFill>
                <a:schemeClr val="accent6">
                  <a:lumMod val="75000"/>
                </a:schemeClr>
              </a:solidFill>
              <a:effectLst>
                <a:innerShdw blurRad="63500" dist="50800" dir="13500000">
                  <a:prstClr val="black">
                    <a:alpha val="50000"/>
                  </a:prstClr>
                </a:innerShdw>
              </a:effectLst>
              <a:latin typeface="Arial" pitchFamily="34" charset="0"/>
              <a:cs typeface="Arial" pitchFamily="34" charset="0"/>
            </a:rPr>
            <a:t>Gaming</a:t>
          </a:r>
          <a:endParaRPr lang="en-US" sz="2000" b="1" spc="-100" baseline="0" dirty="0">
            <a:solidFill>
              <a:schemeClr val="accent6">
                <a:lumMod val="75000"/>
              </a:schemeClr>
            </a:solidFill>
            <a:effectLst>
              <a:innerShdw blurRad="12700" dist="12700" dir="13500000">
                <a:schemeClr val="tx1">
                  <a:alpha val="80000"/>
                </a:schemeClr>
              </a:innerShdw>
            </a:effectLst>
            <a:latin typeface="Arial" pitchFamily="34" charset="0"/>
            <a:cs typeface="Arial" pitchFamily="34" charset="0"/>
          </a:endParaRPr>
        </a:p>
      </dgm:t>
    </dgm:pt>
    <dgm:pt modelId="{81587C58-066B-4E48-8448-60F258059A45}" type="parTrans" cxnId="{C81C6816-E1E9-42AD-A992-4CD57EA907B8}">
      <dgm:prSet/>
      <dgm:spPr/>
      <dgm:t>
        <a:bodyPr/>
        <a:lstStyle/>
        <a:p>
          <a:pPr>
            <a:lnSpc>
              <a:spcPct val="76000"/>
            </a:lnSpc>
          </a:pPr>
          <a:endParaRPr lang="en-US" sz="1800" b="1">
            <a:latin typeface="Arial" pitchFamily="34" charset="0"/>
            <a:cs typeface="Arial" pitchFamily="34" charset="0"/>
          </a:endParaRPr>
        </a:p>
      </dgm:t>
    </dgm:pt>
    <dgm:pt modelId="{2B80CD61-F51A-402E-831B-38B4A5E0EB97}" type="sibTrans" cxnId="{C81C6816-E1E9-42AD-A992-4CD57EA907B8}">
      <dgm:prSet/>
      <dgm:spPr/>
      <dgm:t>
        <a:bodyPr/>
        <a:lstStyle/>
        <a:p>
          <a:pPr>
            <a:lnSpc>
              <a:spcPct val="76000"/>
            </a:lnSpc>
          </a:pPr>
          <a:endParaRPr lang="en-US" sz="1800" b="1">
            <a:latin typeface="Arial" pitchFamily="34" charset="0"/>
            <a:cs typeface="Arial" pitchFamily="34" charset="0"/>
          </a:endParaRPr>
        </a:p>
      </dgm:t>
    </dgm:pt>
    <dgm:pt modelId="{7C133DEF-A89E-42FA-99DC-11C755CA429B}">
      <dgm:prSet phldrT="[Text]" custT="1"/>
      <dgm:spPr>
        <a:solidFill>
          <a:srgbClr val="F8A764"/>
        </a:solidFill>
        <a:ln>
          <a:noFill/>
        </a:ln>
        <a:effectLst>
          <a:innerShdw blurRad="63500" dist="38100" dir="13500000">
            <a:schemeClr val="tx1">
              <a:lumMod val="95000"/>
              <a:lumOff val="5000"/>
              <a:alpha val="80000"/>
            </a:schemeClr>
          </a:innerShdw>
        </a:effectLst>
      </dgm:spPr>
      <dgm:t>
        <a:bodyPr lIns="0" tIns="540000" rIns="108000" bIns="0" anchor="t" anchorCtr="0"/>
        <a:lstStyle/>
        <a:p>
          <a:pPr algn="r">
            <a:lnSpc>
              <a:spcPct val="76000"/>
            </a:lnSpc>
          </a:pPr>
          <a:r>
            <a:rPr lang="en-US" sz="2000" b="1" spc="-100" baseline="0" dirty="0" smtClean="0">
              <a:solidFill>
                <a:schemeClr val="accent6">
                  <a:lumMod val="75000"/>
                </a:schemeClr>
              </a:solidFill>
              <a:effectLst>
                <a:innerShdw blurRad="12700" dist="12700" dir="13500000">
                  <a:schemeClr val="tx1">
                    <a:alpha val="80000"/>
                  </a:schemeClr>
                </a:innerShdw>
              </a:effectLst>
              <a:latin typeface="Arial" pitchFamily="34" charset="0"/>
              <a:cs typeface="Arial" pitchFamily="34" charset="0"/>
            </a:rPr>
            <a:t>Storage</a:t>
          </a:r>
          <a:endParaRPr lang="en-US" sz="2000" b="1" spc="-100" baseline="0" dirty="0">
            <a:solidFill>
              <a:schemeClr val="accent6">
                <a:lumMod val="75000"/>
              </a:schemeClr>
            </a:solidFill>
            <a:effectLst>
              <a:innerShdw blurRad="63500" dist="50800" dir="13500000">
                <a:prstClr val="black">
                  <a:alpha val="50000"/>
                </a:prstClr>
              </a:innerShdw>
            </a:effectLst>
            <a:latin typeface="Arial" pitchFamily="34" charset="0"/>
            <a:cs typeface="Arial" pitchFamily="34" charset="0"/>
          </a:endParaRPr>
        </a:p>
      </dgm:t>
    </dgm:pt>
    <dgm:pt modelId="{253CCEB3-9E66-412B-B29A-7423C54D2780}" type="parTrans" cxnId="{2B6E80BE-AEFD-4926-80FD-BAD91BE5E326}">
      <dgm:prSet/>
      <dgm:spPr/>
      <dgm:t>
        <a:bodyPr/>
        <a:lstStyle/>
        <a:p>
          <a:pPr>
            <a:lnSpc>
              <a:spcPct val="76000"/>
            </a:lnSpc>
          </a:pPr>
          <a:endParaRPr lang="en-US" sz="1800" b="1">
            <a:latin typeface="Arial" pitchFamily="34" charset="0"/>
            <a:cs typeface="Arial" pitchFamily="34" charset="0"/>
          </a:endParaRPr>
        </a:p>
      </dgm:t>
    </dgm:pt>
    <dgm:pt modelId="{0F199C0C-CFC8-4450-98B3-DE62B37D3096}" type="sibTrans" cxnId="{2B6E80BE-AEFD-4926-80FD-BAD91BE5E326}">
      <dgm:prSet/>
      <dgm:spPr/>
      <dgm:t>
        <a:bodyPr/>
        <a:lstStyle/>
        <a:p>
          <a:pPr>
            <a:lnSpc>
              <a:spcPct val="76000"/>
            </a:lnSpc>
          </a:pPr>
          <a:endParaRPr lang="en-US" sz="1800" b="1">
            <a:latin typeface="Arial" pitchFamily="34" charset="0"/>
            <a:cs typeface="Arial" pitchFamily="34" charset="0"/>
          </a:endParaRPr>
        </a:p>
      </dgm:t>
    </dgm:pt>
    <dgm:pt modelId="{997AEC33-1836-4CC0-858E-CEBA4AE56C82}">
      <dgm:prSet phldrT="[Text]" custT="1"/>
      <dgm:spPr>
        <a:solidFill>
          <a:schemeClr val="accent6">
            <a:lumMod val="40000"/>
            <a:lumOff val="60000"/>
          </a:schemeClr>
        </a:solidFill>
        <a:effectLst>
          <a:innerShdw blurRad="63500" dist="38100" dir="13500000">
            <a:schemeClr val="tx1">
              <a:lumMod val="95000"/>
              <a:lumOff val="5000"/>
              <a:alpha val="80000"/>
            </a:schemeClr>
          </a:innerShdw>
        </a:effectLst>
      </dgm:spPr>
      <dgm:t>
        <a:bodyPr lIns="0" tIns="36000" rIns="0" bIns="0" anchor="t" anchorCtr="0"/>
        <a:lstStyle/>
        <a:p>
          <a:pPr algn="r">
            <a:lnSpc>
              <a:spcPct val="76000"/>
            </a:lnSpc>
          </a:pPr>
          <a:r>
            <a:rPr lang="en-US" sz="2000" b="1" spc="-200" baseline="0" dirty="0" smtClean="0">
              <a:solidFill>
                <a:schemeClr val="accent6">
                  <a:lumMod val="75000"/>
                </a:schemeClr>
              </a:solidFill>
              <a:effectLst>
                <a:innerShdw blurRad="63500" dist="50800" dir="13500000">
                  <a:prstClr val="black">
                    <a:alpha val="50000"/>
                  </a:prstClr>
                </a:innerShdw>
              </a:effectLst>
              <a:latin typeface="Arial" pitchFamily="34" charset="0"/>
              <a:cs typeface="Arial" pitchFamily="34" charset="0"/>
            </a:rPr>
            <a:t>Productivity</a:t>
          </a:r>
          <a:endParaRPr lang="en-US" sz="2000" b="1" spc="-200" baseline="0" dirty="0">
            <a:solidFill>
              <a:schemeClr val="accent6">
                <a:lumMod val="75000"/>
              </a:schemeClr>
            </a:solidFill>
            <a:effectLst>
              <a:innerShdw blurRad="63500" dist="50800" dir="13500000">
                <a:prstClr val="black">
                  <a:alpha val="50000"/>
                </a:prstClr>
              </a:innerShdw>
            </a:effectLst>
            <a:latin typeface="Arial" pitchFamily="34" charset="0"/>
            <a:cs typeface="Arial" pitchFamily="34" charset="0"/>
          </a:endParaRPr>
        </a:p>
      </dgm:t>
    </dgm:pt>
    <dgm:pt modelId="{27CF099C-FC95-4075-8A54-655000FDEA7C}" type="parTrans" cxnId="{5055A121-30A9-4569-8E73-116819E2D87E}">
      <dgm:prSet/>
      <dgm:spPr/>
      <dgm:t>
        <a:bodyPr/>
        <a:lstStyle/>
        <a:p>
          <a:pPr>
            <a:lnSpc>
              <a:spcPct val="76000"/>
            </a:lnSpc>
          </a:pPr>
          <a:endParaRPr lang="en-US" sz="1800" b="1">
            <a:latin typeface="Arial" pitchFamily="34" charset="0"/>
            <a:cs typeface="Arial" pitchFamily="34" charset="0"/>
          </a:endParaRPr>
        </a:p>
      </dgm:t>
    </dgm:pt>
    <dgm:pt modelId="{AEB90E94-8A42-4DD0-9118-CB81E99FB734}" type="sibTrans" cxnId="{5055A121-30A9-4569-8E73-116819E2D87E}">
      <dgm:prSet/>
      <dgm:spPr/>
      <dgm:t>
        <a:bodyPr/>
        <a:lstStyle/>
        <a:p>
          <a:pPr>
            <a:lnSpc>
              <a:spcPct val="76000"/>
            </a:lnSpc>
          </a:pPr>
          <a:endParaRPr lang="en-US" sz="1800" b="1">
            <a:latin typeface="Arial" pitchFamily="34" charset="0"/>
            <a:cs typeface="Arial" pitchFamily="34" charset="0"/>
          </a:endParaRPr>
        </a:p>
      </dgm:t>
    </dgm:pt>
    <dgm:pt modelId="{860341A4-B490-43C4-BB05-59D2E811C21A}">
      <dgm:prSet phldrT="[Text]" custT="1"/>
      <dgm:spPr>
        <a:solidFill>
          <a:srgbClr val="F6882E"/>
        </a:solidFill>
        <a:effectLst>
          <a:innerShdw blurRad="63500" dist="38100" dir="13500000">
            <a:schemeClr val="tx1">
              <a:lumMod val="95000"/>
              <a:lumOff val="5000"/>
              <a:alpha val="80000"/>
            </a:schemeClr>
          </a:innerShdw>
        </a:effectLst>
      </dgm:spPr>
      <dgm:t>
        <a:bodyPr lIns="0" tIns="144000" rIns="0" bIns="0" anchor="t" anchorCtr="0"/>
        <a:lstStyle/>
        <a:p>
          <a:pPr algn="r">
            <a:lnSpc>
              <a:spcPct val="76000"/>
            </a:lnSpc>
          </a:pPr>
          <a:r>
            <a:rPr lang="en-US" sz="2000" b="1" spc="-100" baseline="0" dirty="0" smtClean="0">
              <a:solidFill>
                <a:schemeClr val="accent6">
                  <a:lumMod val="20000"/>
                  <a:lumOff val="80000"/>
                </a:schemeClr>
              </a:solidFill>
              <a:effectLst>
                <a:innerShdw blurRad="12700" dist="12700" dir="13500000">
                  <a:schemeClr val="tx1">
                    <a:alpha val="80000"/>
                  </a:schemeClr>
                </a:innerShdw>
              </a:effectLst>
              <a:latin typeface="Arial" pitchFamily="34" charset="0"/>
              <a:cs typeface="Arial" pitchFamily="34" charset="0"/>
            </a:rPr>
            <a:t>Video</a:t>
          </a:r>
          <a:endParaRPr lang="en-US" sz="2000" b="1" spc="-100" baseline="0" dirty="0">
            <a:solidFill>
              <a:schemeClr val="accent6">
                <a:lumMod val="20000"/>
                <a:lumOff val="80000"/>
              </a:schemeClr>
            </a:solidFill>
            <a:effectLst>
              <a:innerShdw blurRad="12700" dist="12700" dir="13500000">
                <a:schemeClr val="tx1">
                  <a:alpha val="80000"/>
                </a:schemeClr>
              </a:innerShdw>
            </a:effectLst>
            <a:latin typeface="Arial" pitchFamily="34" charset="0"/>
            <a:cs typeface="Arial" pitchFamily="34" charset="0"/>
          </a:endParaRPr>
        </a:p>
      </dgm:t>
    </dgm:pt>
    <dgm:pt modelId="{28CDE238-44E6-4638-9CCD-1566A2ED7550}" type="parTrans" cxnId="{6358A2A3-873B-4354-AFA7-F45B6EF7AA49}">
      <dgm:prSet/>
      <dgm:spPr/>
      <dgm:t>
        <a:bodyPr/>
        <a:lstStyle/>
        <a:p>
          <a:pPr>
            <a:lnSpc>
              <a:spcPct val="76000"/>
            </a:lnSpc>
          </a:pPr>
          <a:endParaRPr lang="en-US" sz="1800" b="1">
            <a:latin typeface="Arial" pitchFamily="34" charset="0"/>
            <a:cs typeface="Arial" pitchFamily="34" charset="0"/>
          </a:endParaRPr>
        </a:p>
      </dgm:t>
    </dgm:pt>
    <dgm:pt modelId="{91BFC87D-2A87-49DD-9860-03BA0BD65F81}" type="sibTrans" cxnId="{6358A2A3-873B-4354-AFA7-F45B6EF7AA49}">
      <dgm:prSet/>
      <dgm:spPr/>
      <dgm:t>
        <a:bodyPr/>
        <a:lstStyle/>
        <a:p>
          <a:pPr>
            <a:lnSpc>
              <a:spcPct val="76000"/>
            </a:lnSpc>
          </a:pPr>
          <a:endParaRPr lang="en-US" sz="1800" b="1">
            <a:latin typeface="Arial" pitchFamily="34" charset="0"/>
            <a:cs typeface="Arial" pitchFamily="34" charset="0"/>
          </a:endParaRPr>
        </a:p>
      </dgm:t>
    </dgm:pt>
    <dgm:pt modelId="{C4245EC1-AC0E-4AC6-9C9A-30332CA82E0E}">
      <dgm:prSet phldrT="[Text]" custT="1"/>
      <dgm:spPr>
        <a:solidFill>
          <a:schemeClr val="accent6">
            <a:lumMod val="20000"/>
            <a:lumOff val="80000"/>
          </a:schemeClr>
        </a:solidFill>
        <a:effectLst>
          <a:innerShdw blurRad="63500" dist="38100" dir="13500000">
            <a:schemeClr val="tx1">
              <a:lumMod val="95000"/>
              <a:lumOff val="5000"/>
              <a:alpha val="80000"/>
            </a:schemeClr>
          </a:innerShdw>
        </a:effectLst>
      </dgm:spPr>
      <dgm:t>
        <a:bodyPr lIns="0" tIns="180000" rIns="36000" bIns="0"/>
        <a:lstStyle/>
        <a:p>
          <a:pPr algn="r">
            <a:lnSpc>
              <a:spcPct val="76000"/>
            </a:lnSpc>
          </a:pPr>
          <a:r>
            <a:rPr lang="en-US" sz="2000" b="1" spc="-100" baseline="0" dirty="0" smtClean="0">
              <a:solidFill>
                <a:schemeClr val="accent6">
                  <a:lumMod val="75000"/>
                </a:schemeClr>
              </a:solidFill>
              <a:effectLst>
                <a:innerShdw blurRad="63500" dist="50800" dir="13500000">
                  <a:prstClr val="black">
                    <a:alpha val="50000"/>
                  </a:prstClr>
                </a:innerShdw>
              </a:effectLst>
              <a:latin typeface="Arial" pitchFamily="34" charset="0"/>
              <a:cs typeface="Arial" pitchFamily="34" charset="0"/>
            </a:rPr>
            <a:t>Social Media</a:t>
          </a:r>
          <a:endParaRPr lang="en-US" sz="2000" b="1" spc="-100" baseline="0" dirty="0">
            <a:solidFill>
              <a:schemeClr val="accent6">
                <a:lumMod val="75000"/>
              </a:schemeClr>
            </a:solidFill>
            <a:effectLst>
              <a:innerShdw blurRad="63500" dist="50800" dir="13500000">
                <a:prstClr val="black">
                  <a:alpha val="50000"/>
                </a:prstClr>
              </a:innerShdw>
            </a:effectLst>
            <a:latin typeface="Arial" pitchFamily="34" charset="0"/>
            <a:cs typeface="Arial" pitchFamily="34" charset="0"/>
          </a:endParaRPr>
        </a:p>
      </dgm:t>
    </dgm:pt>
    <dgm:pt modelId="{A2E7BF82-26EA-4127-8FB2-12110C8A7F0A}" type="parTrans" cxnId="{D5C14DE6-9FE8-4C0D-930A-5FC9DEFC8125}">
      <dgm:prSet/>
      <dgm:spPr/>
      <dgm:t>
        <a:bodyPr/>
        <a:lstStyle/>
        <a:p>
          <a:endParaRPr lang="en-US"/>
        </a:p>
      </dgm:t>
    </dgm:pt>
    <dgm:pt modelId="{CDEF2CF4-F514-405B-8E69-8CE2E3C788D6}" type="sibTrans" cxnId="{D5C14DE6-9FE8-4C0D-930A-5FC9DEFC8125}">
      <dgm:prSet/>
      <dgm:spPr/>
      <dgm:t>
        <a:bodyPr/>
        <a:lstStyle/>
        <a:p>
          <a:endParaRPr lang="en-US"/>
        </a:p>
      </dgm:t>
    </dgm:pt>
    <dgm:pt modelId="{B5CB5359-11EC-4FBB-B898-E5777E595D0B}" type="pres">
      <dgm:prSet presAssocID="{C1FE2710-743E-498B-A501-27D2FDC5A57F}" presName="compositeShape" presStyleCnt="0">
        <dgm:presLayoutVars>
          <dgm:chMax val="7"/>
          <dgm:dir/>
          <dgm:resizeHandles val="exact"/>
        </dgm:presLayoutVars>
      </dgm:prSet>
      <dgm:spPr/>
    </dgm:pt>
    <dgm:pt modelId="{8153C031-15C2-4092-9CD7-76AFBA1C2605}" type="pres">
      <dgm:prSet presAssocID="{C1FE2710-743E-498B-A501-27D2FDC5A57F}" presName="wedge1" presStyleLbl="node1" presStyleIdx="0" presStyleCnt="7" custScaleX="111059" custScaleY="111059" custLinFactNeighborX="4271" custLinFactNeighborY="1644"/>
      <dgm:spPr/>
      <dgm:t>
        <a:bodyPr/>
        <a:lstStyle/>
        <a:p>
          <a:endParaRPr lang="en-US"/>
        </a:p>
      </dgm:t>
    </dgm:pt>
    <dgm:pt modelId="{5D975EA0-AD19-4348-9DD9-C8696BA28B8A}" type="pres">
      <dgm:prSet presAssocID="{C1FE2710-743E-498B-A501-27D2FDC5A57F}" presName="dummy1a" presStyleCnt="0"/>
      <dgm:spPr/>
    </dgm:pt>
    <dgm:pt modelId="{5B86AD5E-F03A-4266-9EBA-FB196714C782}" type="pres">
      <dgm:prSet presAssocID="{C1FE2710-743E-498B-A501-27D2FDC5A57F}" presName="dummy1b" presStyleCnt="0"/>
      <dgm:spPr/>
    </dgm:pt>
    <dgm:pt modelId="{877128AF-8396-4A18-93A6-30E2DD265949}" type="pres">
      <dgm:prSet presAssocID="{C1FE2710-743E-498B-A501-27D2FDC5A57F}" presName="wedge1Tx" presStyleLbl="node1" presStyleIdx="0" presStyleCnt="7">
        <dgm:presLayoutVars>
          <dgm:chMax val="0"/>
          <dgm:chPref val="0"/>
          <dgm:bulletEnabled val="1"/>
        </dgm:presLayoutVars>
      </dgm:prSet>
      <dgm:spPr/>
      <dgm:t>
        <a:bodyPr/>
        <a:lstStyle/>
        <a:p>
          <a:endParaRPr lang="en-US"/>
        </a:p>
      </dgm:t>
    </dgm:pt>
    <dgm:pt modelId="{8B725B72-80C3-47E0-800D-0C72EB90AC4B}" type="pres">
      <dgm:prSet presAssocID="{C1FE2710-743E-498B-A501-27D2FDC5A57F}" presName="wedge2" presStyleLbl="node1" presStyleIdx="1" presStyleCnt="7" custScaleX="116265" custScaleY="106086" custLinFactNeighborX="3712" custLinFactNeighborY="2479"/>
      <dgm:spPr/>
      <dgm:t>
        <a:bodyPr/>
        <a:lstStyle/>
        <a:p>
          <a:endParaRPr lang="en-US"/>
        </a:p>
      </dgm:t>
    </dgm:pt>
    <dgm:pt modelId="{42625E95-ACF7-43B8-92EF-57A35B75D652}" type="pres">
      <dgm:prSet presAssocID="{C1FE2710-743E-498B-A501-27D2FDC5A57F}" presName="dummy2a" presStyleCnt="0"/>
      <dgm:spPr/>
    </dgm:pt>
    <dgm:pt modelId="{749B1B56-5750-4993-9AFF-8909C742AB43}" type="pres">
      <dgm:prSet presAssocID="{C1FE2710-743E-498B-A501-27D2FDC5A57F}" presName="dummy2b" presStyleCnt="0"/>
      <dgm:spPr/>
    </dgm:pt>
    <dgm:pt modelId="{828D9CB6-283F-4BBA-889B-0AD361211C19}" type="pres">
      <dgm:prSet presAssocID="{C1FE2710-743E-498B-A501-27D2FDC5A57F}" presName="wedge2Tx" presStyleLbl="node1" presStyleIdx="1" presStyleCnt="7">
        <dgm:presLayoutVars>
          <dgm:chMax val="0"/>
          <dgm:chPref val="0"/>
          <dgm:bulletEnabled val="1"/>
        </dgm:presLayoutVars>
      </dgm:prSet>
      <dgm:spPr/>
      <dgm:t>
        <a:bodyPr/>
        <a:lstStyle/>
        <a:p>
          <a:endParaRPr lang="en-US"/>
        </a:p>
      </dgm:t>
    </dgm:pt>
    <dgm:pt modelId="{03D458CF-D0E5-4A2E-AFD1-D447DCB436FE}" type="pres">
      <dgm:prSet presAssocID="{C1FE2710-743E-498B-A501-27D2FDC5A57F}" presName="wedge3" presStyleLbl="node1" presStyleIdx="2" presStyleCnt="7" custScaleX="110977" custScaleY="111744" custLinFactNeighborX="5573" custLinFactNeighborY="3484"/>
      <dgm:spPr/>
      <dgm:t>
        <a:bodyPr/>
        <a:lstStyle/>
        <a:p>
          <a:endParaRPr lang="en-US"/>
        </a:p>
      </dgm:t>
    </dgm:pt>
    <dgm:pt modelId="{8C75D8CD-6AB4-4DF5-8C1A-F88C08CAF1EB}" type="pres">
      <dgm:prSet presAssocID="{C1FE2710-743E-498B-A501-27D2FDC5A57F}" presName="dummy3a" presStyleCnt="0"/>
      <dgm:spPr/>
    </dgm:pt>
    <dgm:pt modelId="{E34EAB44-80F2-4B4D-BCBB-150E79F83C64}" type="pres">
      <dgm:prSet presAssocID="{C1FE2710-743E-498B-A501-27D2FDC5A57F}" presName="dummy3b" presStyleCnt="0"/>
      <dgm:spPr/>
    </dgm:pt>
    <dgm:pt modelId="{8A763960-C424-4982-8233-657C55262245}" type="pres">
      <dgm:prSet presAssocID="{C1FE2710-743E-498B-A501-27D2FDC5A57F}" presName="wedge3Tx" presStyleLbl="node1" presStyleIdx="2" presStyleCnt="7">
        <dgm:presLayoutVars>
          <dgm:chMax val="0"/>
          <dgm:chPref val="0"/>
          <dgm:bulletEnabled val="1"/>
        </dgm:presLayoutVars>
      </dgm:prSet>
      <dgm:spPr/>
      <dgm:t>
        <a:bodyPr/>
        <a:lstStyle/>
        <a:p>
          <a:endParaRPr lang="en-US"/>
        </a:p>
      </dgm:t>
    </dgm:pt>
    <dgm:pt modelId="{19323780-FE44-406F-B4FF-C5857ED30745}" type="pres">
      <dgm:prSet presAssocID="{C1FE2710-743E-498B-A501-27D2FDC5A57F}" presName="wedge4" presStyleLbl="node1" presStyleIdx="3" presStyleCnt="7" custScaleX="110552" custScaleY="116681" custLinFactNeighborX="3524" custLinFactNeighborY="3184"/>
      <dgm:spPr/>
      <dgm:t>
        <a:bodyPr/>
        <a:lstStyle/>
        <a:p>
          <a:endParaRPr lang="en-US"/>
        </a:p>
      </dgm:t>
    </dgm:pt>
    <dgm:pt modelId="{5FC6C018-782E-4B4C-8AE8-57E2572BB01B}" type="pres">
      <dgm:prSet presAssocID="{C1FE2710-743E-498B-A501-27D2FDC5A57F}" presName="dummy4a" presStyleCnt="0"/>
      <dgm:spPr/>
    </dgm:pt>
    <dgm:pt modelId="{54E0C113-CEDF-41CB-984F-530DA346E420}" type="pres">
      <dgm:prSet presAssocID="{C1FE2710-743E-498B-A501-27D2FDC5A57F}" presName="dummy4b" presStyleCnt="0"/>
      <dgm:spPr/>
    </dgm:pt>
    <dgm:pt modelId="{E0B67069-0D9B-4EAC-8D41-CA2E93A4C1BA}" type="pres">
      <dgm:prSet presAssocID="{C1FE2710-743E-498B-A501-27D2FDC5A57F}" presName="wedge4Tx" presStyleLbl="node1" presStyleIdx="3" presStyleCnt="7">
        <dgm:presLayoutVars>
          <dgm:chMax val="0"/>
          <dgm:chPref val="0"/>
          <dgm:bulletEnabled val="1"/>
        </dgm:presLayoutVars>
      </dgm:prSet>
      <dgm:spPr/>
      <dgm:t>
        <a:bodyPr/>
        <a:lstStyle/>
        <a:p>
          <a:endParaRPr lang="en-US"/>
        </a:p>
      </dgm:t>
    </dgm:pt>
    <dgm:pt modelId="{9F06FA13-89CC-4B95-8B8F-0322459C534C}" type="pres">
      <dgm:prSet presAssocID="{C1FE2710-743E-498B-A501-27D2FDC5A57F}" presName="wedge5" presStyleLbl="node1" presStyleIdx="4" presStyleCnt="7" custScaleX="110552" custScaleY="116681" custLinFactNeighborX="2027" custLinFactNeighborY="3184"/>
      <dgm:spPr/>
      <dgm:t>
        <a:bodyPr/>
        <a:lstStyle/>
        <a:p>
          <a:endParaRPr lang="en-US"/>
        </a:p>
      </dgm:t>
    </dgm:pt>
    <dgm:pt modelId="{284354A9-9D4E-4C33-B469-2A92364495BC}" type="pres">
      <dgm:prSet presAssocID="{C1FE2710-743E-498B-A501-27D2FDC5A57F}" presName="dummy5a" presStyleCnt="0"/>
      <dgm:spPr/>
    </dgm:pt>
    <dgm:pt modelId="{870B18E3-C058-4E01-B61B-1404CB705B61}" type="pres">
      <dgm:prSet presAssocID="{C1FE2710-743E-498B-A501-27D2FDC5A57F}" presName="dummy5b" presStyleCnt="0"/>
      <dgm:spPr/>
    </dgm:pt>
    <dgm:pt modelId="{E954EC6E-085A-4BB9-897C-C9A7A7E0D1E7}" type="pres">
      <dgm:prSet presAssocID="{C1FE2710-743E-498B-A501-27D2FDC5A57F}" presName="wedge5Tx" presStyleLbl="node1" presStyleIdx="4" presStyleCnt="7">
        <dgm:presLayoutVars>
          <dgm:chMax val="0"/>
          <dgm:chPref val="0"/>
          <dgm:bulletEnabled val="1"/>
        </dgm:presLayoutVars>
      </dgm:prSet>
      <dgm:spPr/>
      <dgm:t>
        <a:bodyPr/>
        <a:lstStyle/>
        <a:p>
          <a:endParaRPr lang="en-US"/>
        </a:p>
      </dgm:t>
    </dgm:pt>
    <dgm:pt modelId="{99B8F6EA-A102-4978-886C-C3DC5FB3A609}" type="pres">
      <dgm:prSet presAssocID="{C1FE2710-743E-498B-A501-27D2FDC5A57F}" presName="wedge6" presStyleLbl="node1" presStyleIdx="5" presStyleCnt="7" custScaleX="112382" custLinFactNeighborX="1353" custLinFactNeighborY="1330"/>
      <dgm:spPr/>
      <dgm:t>
        <a:bodyPr/>
        <a:lstStyle/>
        <a:p>
          <a:endParaRPr lang="en-US"/>
        </a:p>
      </dgm:t>
    </dgm:pt>
    <dgm:pt modelId="{8A6A3A97-2069-462B-A480-845018B6CA9F}" type="pres">
      <dgm:prSet presAssocID="{C1FE2710-743E-498B-A501-27D2FDC5A57F}" presName="dummy6a" presStyleCnt="0"/>
      <dgm:spPr/>
    </dgm:pt>
    <dgm:pt modelId="{FD591F6F-9A94-4B68-968D-B5167DA174AF}" type="pres">
      <dgm:prSet presAssocID="{C1FE2710-743E-498B-A501-27D2FDC5A57F}" presName="dummy6b" presStyleCnt="0"/>
      <dgm:spPr/>
    </dgm:pt>
    <dgm:pt modelId="{4EAEEDE9-DB7B-4003-9594-FC7B030D4D3C}" type="pres">
      <dgm:prSet presAssocID="{C1FE2710-743E-498B-A501-27D2FDC5A57F}" presName="wedge6Tx" presStyleLbl="node1" presStyleIdx="5" presStyleCnt="7">
        <dgm:presLayoutVars>
          <dgm:chMax val="0"/>
          <dgm:chPref val="0"/>
          <dgm:bulletEnabled val="1"/>
        </dgm:presLayoutVars>
      </dgm:prSet>
      <dgm:spPr/>
      <dgm:t>
        <a:bodyPr/>
        <a:lstStyle/>
        <a:p>
          <a:endParaRPr lang="en-US"/>
        </a:p>
      </dgm:t>
    </dgm:pt>
    <dgm:pt modelId="{A3F992EB-03D8-49DC-A20E-842620E29166}" type="pres">
      <dgm:prSet presAssocID="{C1FE2710-743E-498B-A501-27D2FDC5A57F}" presName="wedge7" presStyleLbl="node1" presStyleIdx="6" presStyleCnt="7" custScaleX="113380" custScaleY="113380" custLinFactNeighborX="3814" custLinFactNeighborY="3002"/>
      <dgm:spPr/>
      <dgm:t>
        <a:bodyPr/>
        <a:lstStyle/>
        <a:p>
          <a:endParaRPr lang="en-US"/>
        </a:p>
      </dgm:t>
    </dgm:pt>
    <dgm:pt modelId="{CB5E069F-B4C9-49C7-BDB9-9DE5E6ADFEA6}" type="pres">
      <dgm:prSet presAssocID="{C1FE2710-743E-498B-A501-27D2FDC5A57F}" presName="dummy7a" presStyleCnt="0"/>
      <dgm:spPr/>
    </dgm:pt>
    <dgm:pt modelId="{424D4D07-4F8E-4A5E-A1C4-931200ABB681}" type="pres">
      <dgm:prSet presAssocID="{C1FE2710-743E-498B-A501-27D2FDC5A57F}" presName="dummy7b" presStyleCnt="0"/>
      <dgm:spPr/>
    </dgm:pt>
    <dgm:pt modelId="{B8D57B86-DE34-4159-A226-F26E4E3F5AA3}" type="pres">
      <dgm:prSet presAssocID="{C1FE2710-743E-498B-A501-27D2FDC5A57F}" presName="wedge7Tx" presStyleLbl="node1" presStyleIdx="6" presStyleCnt="7">
        <dgm:presLayoutVars>
          <dgm:chMax val="0"/>
          <dgm:chPref val="0"/>
          <dgm:bulletEnabled val="1"/>
        </dgm:presLayoutVars>
      </dgm:prSet>
      <dgm:spPr/>
      <dgm:t>
        <a:bodyPr/>
        <a:lstStyle/>
        <a:p>
          <a:endParaRPr lang="en-US"/>
        </a:p>
      </dgm:t>
    </dgm:pt>
    <dgm:pt modelId="{D1CA7F0E-4040-4FB1-B7D2-D2653675F591}" type="pres">
      <dgm:prSet presAssocID="{44991F7D-2633-414F-B94B-2C4EDEC3EEC3}" presName="arrowWedge1" presStyleLbl="fgSibTrans2D1" presStyleIdx="0" presStyleCnt="7"/>
      <dgm:spPr>
        <a:noFill/>
      </dgm:spPr>
    </dgm:pt>
    <dgm:pt modelId="{20E5D7C6-112F-47FD-99F6-8FF7FAF1EB04}" type="pres">
      <dgm:prSet presAssocID="{91BFC87D-2A87-49DD-9860-03BA0BD65F81}" presName="arrowWedge2" presStyleLbl="fgSibTrans2D1" presStyleIdx="1" presStyleCnt="7" custLinFactNeighborX="-4531" custLinFactNeighborY="1866"/>
      <dgm:spPr>
        <a:noFill/>
      </dgm:spPr>
    </dgm:pt>
    <dgm:pt modelId="{17108F5C-A041-40DF-B851-5EC517D45DB2}" type="pres">
      <dgm:prSet presAssocID="{3EC26ECB-D42E-4317-8B53-A7A2DA72AE30}" presName="arrowWedge3" presStyleLbl="fgSibTrans2D1" presStyleIdx="2" presStyleCnt="7" custLinFactNeighborX="5644" custLinFactNeighborY="7317"/>
      <dgm:spPr>
        <a:noFill/>
      </dgm:spPr>
    </dgm:pt>
    <dgm:pt modelId="{3BCEFB5B-2F3D-490B-8CE0-5E0369C4DFDC}" type="pres">
      <dgm:prSet presAssocID="{2B80CD61-F51A-402E-831B-38B4A5E0EB97}" presName="arrowWedge4" presStyleLbl="fgSibTrans2D1" presStyleIdx="3" presStyleCnt="7" custScaleX="53559" custScaleY="44726" custLinFactNeighborY="1881"/>
      <dgm:spPr>
        <a:noFill/>
      </dgm:spPr>
    </dgm:pt>
    <dgm:pt modelId="{0E7D683F-472A-409C-8054-C7CFCB51D908}" type="pres">
      <dgm:prSet presAssocID="{0F199C0C-CFC8-4450-98B3-DE62B37D3096}" presName="arrowWedge5" presStyleLbl="fgSibTrans2D1" presStyleIdx="4" presStyleCnt="7"/>
      <dgm:spPr>
        <a:noFill/>
      </dgm:spPr>
    </dgm:pt>
    <dgm:pt modelId="{BAC33A26-6C2F-4987-A581-FEC1BAAC3768}" type="pres">
      <dgm:prSet presAssocID="{AEB90E94-8A42-4DD0-9118-CB81E99FB734}" presName="arrowWedge6" presStyleLbl="fgSibTrans2D1" presStyleIdx="5" presStyleCnt="7" custScaleX="106278" custLinFactNeighborX="-7383" custLinFactNeighborY="-1193"/>
      <dgm:spPr>
        <a:noFill/>
      </dgm:spPr>
    </dgm:pt>
    <dgm:pt modelId="{8D93E483-352F-4110-BC7B-D37109D8ACDA}" type="pres">
      <dgm:prSet presAssocID="{CDEF2CF4-F514-405B-8E69-8CE2E3C788D6}" presName="arrowWedge7" presStyleLbl="fgSibTrans2D1" presStyleIdx="6" presStyleCnt="7" custScaleX="26846" custScaleY="24914" custLinFactNeighborX="-2718" custLinFactNeighborY="-4181"/>
      <dgm:spPr>
        <a:noFill/>
      </dgm:spPr>
    </dgm:pt>
  </dgm:ptLst>
  <dgm:cxnLst>
    <dgm:cxn modelId="{6358A2A3-873B-4354-AFA7-F45B6EF7AA49}" srcId="{C1FE2710-743E-498B-A501-27D2FDC5A57F}" destId="{860341A4-B490-43C4-BB05-59D2E811C21A}" srcOrd="1" destOrd="0" parTransId="{28CDE238-44E6-4638-9CCD-1566A2ED7550}" sibTransId="{91BFC87D-2A87-49DD-9860-03BA0BD65F81}"/>
    <dgm:cxn modelId="{D5C14DE6-9FE8-4C0D-930A-5FC9DEFC8125}" srcId="{C1FE2710-743E-498B-A501-27D2FDC5A57F}" destId="{C4245EC1-AC0E-4AC6-9C9A-30332CA82E0E}" srcOrd="6" destOrd="0" parTransId="{A2E7BF82-26EA-4127-8FB2-12110C8A7F0A}" sibTransId="{CDEF2CF4-F514-405B-8E69-8CE2E3C788D6}"/>
    <dgm:cxn modelId="{A5388D2A-FA87-4BCB-B970-4B51C3B55516}" type="presOf" srcId="{7C133DEF-A89E-42FA-99DC-11C755CA429B}" destId="{E954EC6E-085A-4BB9-897C-C9A7A7E0D1E7}" srcOrd="1" destOrd="0" presId="urn:microsoft.com/office/officeart/2005/8/layout/cycle8"/>
    <dgm:cxn modelId="{B35CB0F6-06A5-4020-90B3-A9C0E5DBC991}" type="presOf" srcId="{A3A57F80-FAA9-412C-B139-4BC5EA7156B8}" destId="{8153C031-15C2-4092-9CD7-76AFBA1C2605}" srcOrd="0" destOrd="0" presId="urn:microsoft.com/office/officeart/2005/8/layout/cycle8"/>
    <dgm:cxn modelId="{62A2F6A5-9243-4170-AEBF-A70452D900C0}" type="presOf" srcId="{A3A57F80-FAA9-412C-B139-4BC5EA7156B8}" destId="{877128AF-8396-4A18-93A6-30E2DD265949}" srcOrd="1" destOrd="0" presId="urn:microsoft.com/office/officeart/2005/8/layout/cycle8"/>
    <dgm:cxn modelId="{E293DE45-15C6-4F15-9FA3-07422107898F}" type="presOf" srcId="{860341A4-B490-43C4-BB05-59D2E811C21A}" destId="{828D9CB6-283F-4BBA-889B-0AD361211C19}" srcOrd="1" destOrd="0" presId="urn:microsoft.com/office/officeart/2005/8/layout/cycle8"/>
    <dgm:cxn modelId="{2896A13C-6D2B-4165-ACAF-768FF0E50A6B}" type="presOf" srcId="{7C133DEF-A89E-42FA-99DC-11C755CA429B}" destId="{9F06FA13-89CC-4B95-8B8F-0322459C534C}" srcOrd="0" destOrd="0" presId="urn:microsoft.com/office/officeart/2005/8/layout/cycle8"/>
    <dgm:cxn modelId="{9A826F3E-9BFD-4037-87CE-B123DABAC6F6}" type="presOf" srcId="{C4245EC1-AC0E-4AC6-9C9A-30332CA82E0E}" destId="{B8D57B86-DE34-4159-A226-F26E4E3F5AA3}" srcOrd="1" destOrd="0" presId="urn:microsoft.com/office/officeart/2005/8/layout/cycle8"/>
    <dgm:cxn modelId="{CEDA2AB6-4480-427C-8A33-0DD14856904B}" srcId="{C1FE2710-743E-498B-A501-27D2FDC5A57F}" destId="{A3A57F80-FAA9-412C-B139-4BC5EA7156B8}" srcOrd="0" destOrd="0" parTransId="{EDD3E467-5F58-4E24-AD82-372FFC8E4BFD}" sibTransId="{44991F7D-2633-414F-B94B-2C4EDEC3EEC3}"/>
    <dgm:cxn modelId="{D3B62479-25A5-49FA-B3CE-55D5D928C8D7}" type="presOf" srcId="{997AEC33-1836-4CC0-858E-CEBA4AE56C82}" destId="{4EAEEDE9-DB7B-4003-9594-FC7B030D4D3C}" srcOrd="1" destOrd="0" presId="urn:microsoft.com/office/officeart/2005/8/layout/cycle8"/>
    <dgm:cxn modelId="{34512487-FC69-4DF6-B966-0943FEF1A7BE}" type="presOf" srcId="{4DAC809E-B417-46CE-8A33-C387ED25525C}" destId="{8A763960-C424-4982-8233-657C55262245}" srcOrd="1" destOrd="0" presId="urn:microsoft.com/office/officeart/2005/8/layout/cycle8"/>
    <dgm:cxn modelId="{E093D51D-5AC5-4AFF-9288-BE9218BD2CD6}" type="presOf" srcId="{4DAC809E-B417-46CE-8A33-C387ED25525C}" destId="{03D458CF-D0E5-4A2E-AFD1-D447DCB436FE}" srcOrd="0" destOrd="0" presId="urn:microsoft.com/office/officeart/2005/8/layout/cycle8"/>
    <dgm:cxn modelId="{DA5FC176-E714-4178-8CB5-01BA869FD6A7}" type="presOf" srcId="{997AEC33-1836-4CC0-858E-CEBA4AE56C82}" destId="{99B8F6EA-A102-4978-886C-C3DC5FB3A609}" srcOrd="0" destOrd="0" presId="urn:microsoft.com/office/officeart/2005/8/layout/cycle8"/>
    <dgm:cxn modelId="{507C526B-4733-4D24-8908-37C1E5C7E16C}" srcId="{C1FE2710-743E-498B-A501-27D2FDC5A57F}" destId="{4DAC809E-B417-46CE-8A33-C387ED25525C}" srcOrd="2" destOrd="0" parTransId="{FC84FEA9-6FAC-475B-943A-FE25384103A3}" sibTransId="{3EC26ECB-D42E-4317-8B53-A7A2DA72AE30}"/>
    <dgm:cxn modelId="{CBC62B27-927B-437D-9835-4B6B50A9B2E0}" type="presOf" srcId="{860341A4-B490-43C4-BB05-59D2E811C21A}" destId="{8B725B72-80C3-47E0-800D-0C72EB90AC4B}" srcOrd="0" destOrd="0" presId="urn:microsoft.com/office/officeart/2005/8/layout/cycle8"/>
    <dgm:cxn modelId="{44A6CCBF-6BF8-4CA6-B022-E31FF8FC29F0}" type="presOf" srcId="{604670C1-DEED-4BF7-967A-2E96B7289EF5}" destId="{19323780-FE44-406F-B4FF-C5857ED30745}" srcOrd="0" destOrd="0" presId="urn:microsoft.com/office/officeart/2005/8/layout/cycle8"/>
    <dgm:cxn modelId="{C81C6816-E1E9-42AD-A992-4CD57EA907B8}" srcId="{C1FE2710-743E-498B-A501-27D2FDC5A57F}" destId="{604670C1-DEED-4BF7-967A-2E96B7289EF5}" srcOrd="3" destOrd="0" parTransId="{81587C58-066B-4E48-8448-60F258059A45}" sibTransId="{2B80CD61-F51A-402E-831B-38B4A5E0EB97}"/>
    <dgm:cxn modelId="{93D15214-A4C9-410E-ACF3-B80EC847BCAC}" type="presOf" srcId="{604670C1-DEED-4BF7-967A-2E96B7289EF5}" destId="{E0B67069-0D9B-4EAC-8D41-CA2E93A4C1BA}" srcOrd="1" destOrd="0" presId="urn:microsoft.com/office/officeart/2005/8/layout/cycle8"/>
    <dgm:cxn modelId="{5055A121-30A9-4569-8E73-116819E2D87E}" srcId="{C1FE2710-743E-498B-A501-27D2FDC5A57F}" destId="{997AEC33-1836-4CC0-858E-CEBA4AE56C82}" srcOrd="5" destOrd="0" parTransId="{27CF099C-FC95-4075-8A54-655000FDEA7C}" sibTransId="{AEB90E94-8A42-4DD0-9118-CB81E99FB734}"/>
    <dgm:cxn modelId="{8E090878-4B5E-4ED2-AE41-92A878E77010}" type="presOf" srcId="{C1FE2710-743E-498B-A501-27D2FDC5A57F}" destId="{B5CB5359-11EC-4FBB-B898-E5777E595D0B}" srcOrd="0" destOrd="0" presId="urn:microsoft.com/office/officeart/2005/8/layout/cycle8"/>
    <dgm:cxn modelId="{610BACD9-1CF4-4216-88BC-6A96427F9D1B}" type="presOf" srcId="{C4245EC1-AC0E-4AC6-9C9A-30332CA82E0E}" destId="{A3F992EB-03D8-49DC-A20E-842620E29166}" srcOrd="0" destOrd="0" presId="urn:microsoft.com/office/officeart/2005/8/layout/cycle8"/>
    <dgm:cxn modelId="{2B6E80BE-AEFD-4926-80FD-BAD91BE5E326}" srcId="{C1FE2710-743E-498B-A501-27D2FDC5A57F}" destId="{7C133DEF-A89E-42FA-99DC-11C755CA429B}" srcOrd="4" destOrd="0" parTransId="{253CCEB3-9E66-412B-B29A-7423C54D2780}" sibTransId="{0F199C0C-CFC8-4450-98B3-DE62B37D3096}"/>
    <dgm:cxn modelId="{C94E91FB-0FD6-43AA-8816-52B47F4CCD81}" type="presParOf" srcId="{B5CB5359-11EC-4FBB-B898-E5777E595D0B}" destId="{8153C031-15C2-4092-9CD7-76AFBA1C2605}" srcOrd="0" destOrd="0" presId="urn:microsoft.com/office/officeart/2005/8/layout/cycle8"/>
    <dgm:cxn modelId="{B1D9F8D8-E978-44C3-AF66-FE1CBD051DC4}" type="presParOf" srcId="{B5CB5359-11EC-4FBB-B898-E5777E595D0B}" destId="{5D975EA0-AD19-4348-9DD9-C8696BA28B8A}" srcOrd="1" destOrd="0" presId="urn:microsoft.com/office/officeart/2005/8/layout/cycle8"/>
    <dgm:cxn modelId="{EF19B742-35D8-4F36-9A40-F65CD67AEFBB}" type="presParOf" srcId="{B5CB5359-11EC-4FBB-B898-E5777E595D0B}" destId="{5B86AD5E-F03A-4266-9EBA-FB196714C782}" srcOrd="2" destOrd="0" presId="urn:microsoft.com/office/officeart/2005/8/layout/cycle8"/>
    <dgm:cxn modelId="{3B5085E4-15BE-4177-8AEA-EA7BF32BC179}" type="presParOf" srcId="{B5CB5359-11EC-4FBB-B898-E5777E595D0B}" destId="{877128AF-8396-4A18-93A6-30E2DD265949}" srcOrd="3" destOrd="0" presId="urn:microsoft.com/office/officeart/2005/8/layout/cycle8"/>
    <dgm:cxn modelId="{D3B630B3-633D-400B-AB7C-9751925BDEEE}" type="presParOf" srcId="{B5CB5359-11EC-4FBB-B898-E5777E595D0B}" destId="{8B725B72-80C3-47E0-800D-0C72EB90AC4B}" srcOrd="4" destOrd="0" presId="urn:microsoft.com/office/officeart/2005/8/layout/cycle8"/>
    <dgm:cxn modelId="{2BE4A784-52E4-4655-81BE-B772B2553CF2}" type="presParOf" srcId="{B5CB5359-11EC-4FBB-B898-E5777E595D0B}" destId="{42625E95-ACF7-43B8-92EF-57A35B75D652}" srcOrd="5" destOrd="0" presId="urn:microsoft.com/office/officeart/2005/8/layout/cycle8"/>
    <dgm:cxn modelId="{4D14139B-C7B3-4B71-A179-AFFEEB30641F}" type="presParOf" srcId="{B5CB5359-11EC-4FBB-B898-E5777E595D0B}" destId="{749B1B56-5750-4993-9AFF-8909C742AB43}" srcOrd="6" destOrd="0" presId="urn:microsoft.com/office/officeart/2005/8/layout/cycle8"/>
    <dgm:cxn modelId="{CA956D6B-7C07-44C4-B2C8-7C5956218F37}" type="presParOf" srcId="{B5CB5359-11EC-4FBB-B898-E5777E595D0B}" destId="{828D9CB6-283F-4BBA-889B-0AD361211C19}" srcOrd="7" destOrd="0" presId="urn:microsoft.com/office/officeart/2005/8/layout/cycle8"/>
    <dgm:cxn modelId="{EA1B90C1-913A-4442-B25C-43773B423892}" type="presParOf" srcId="{B5CB5359-11EC-4FBB-B898-E5777E595D0B}" destId="{03D458CF-D0E5-4A2E-AFD1-D447DCB436FE}" srcOrd="8" destOrd="0" presId="urn:microsoft.com/office/officeart/2005/8/layout/cycle8"/>
    <dgm:cxn modelId="{A7D361A6-9651-464D-A254-89DAD04CC0BB}" type="presParOf" srcId="{B5CB5359-11EC-4FBB-B898-E5777E595D0B}" destId="{8C75D8CD-6AB4-4DF5-8C1A-F88C08CAF1EB}" srcOrd="9" destOrd="0" presId="urn:microsoft.com/office/officeart/2005/8/layout/cycle8"/>
    <dgm:cxn modelId="{0FB2AA3C-6550-4916-9292-7485093F6391}" type="presParOf" srcId="{B5CB5359-11EC-4FBB-B898-E5777E595D0B}" destId="{E34EAB44-80F2-4B4D-BCBB-150E79F83C64}" srcOrd="10" destOrd="0" presId="urn:microsoft.com/office/officeart/2005/8/layout/cycle8"/>
    <dgm:cxn modelId="{C69F9790-E946-48AB-8EC4-46A79D177139}" type="presParOf" srcId="{B5CB5359-11EC-4FBB-B898-E5777E595D0B}" destId="{8A763960-C424-4982-8233-657C55262245}" srcOrd="11" destOrd="0" presId="urn:microsoft.com/office/officeart/2005/8/layout/cycle8"/>
    <dgm:cxn modelId="{97EA1BDF-9237-4DEE-87F4-652F68236F33}" type="presParOf" srcId="{B5CB5359-11EC-4FBB-B898-E5777E595D0B}" destId="{19323780-FE44-406F-B4FF-C5857ED30745}" srcOrd="12" destOrd="0" presId="urn:microsoft.com/office/officeart/2005/8/layout/cycle8"/>
    <dgm:cxn modelId="{079B4291-5B10-48B0-A301-7DD10A5A55CD}" type="presParOf" srcId="{B5CB5359-11EC-4FBB-B898-E5777E595D0B}" destId="{5FC6C018-782E-4B4C-8AE8-57E2572BB01B}" srcOrd="13" destOrd="0" presId="urn:microsoft.com/office/officeart/2005/8/layout/cycle8"/>
    <dgm:cxn modelId="{982B303C-3B6C-48FF-A932-090B59626156}" type="presParOf" srcId="{B5CB5359-11EC-4FBB-B898-E5777E595D0B}" destId="{54E0C113-CEDF-41CB-984F-530DA346E420}" srcOrd="14" destOrd="0" presId="urn:microsoft.com/office/officeart/2005/8/layout/cycle8"/>
    <dgm:cxn modelId="{4B95F8E0-634E-4C77-B467-0734175EBA7F}" type="presParOf" srcId="{B5CB5359-11EC-4FBB-B898-E5777E595D0B}" destId="{E0B67069-0D9B-4EAC-8D41-CA2E93A4C1BA}" srcOrd="15" destOrd="0" presId="urn:microsoft.com/office/officeart/2005/8/layout/cycle8"/>
    <dgm:cxn modelId="{47AC566F-1EFA-4B7B-9155-21EA2C8E6558}" type="presParOf" srcId="{B5CB5359-11EC-4FBB-B898-E5777E595D0B}" destId="{9F06FA13-89CC-4B95-8B8F-0322459C534C}" srcOrd="16" destOrd="0" presId="urn:microsoft.com/office/officeart/2005/8/layout/cycle8"/>
    <dgm:cxn modelId="{6DDC8D95-283C-4884-80D2-72F268D780F3}" type="presParOf" srcId="{B5CB5359-11EC-4FBB-B898-E5777E595D0B}" destId="{284354A9-9D4E-4C33-B469-2A92364495BC}" srcOrd="17" destOrd="0" presId="urn:microsoft.com/office/officeart/2005/8/layout/cycle8"/>
    <dgm:cxn modelId="{217C152A-8C87-4D60-936B-2C18AC9DCDC8}" type="presParOf" srcId="{B5CB5359-11EC-4FBB-B898-E5777E595D0B}" destId="{870B18E3-C058-4E01-B61B-1404CB705B61}" srcOrd="18" destOrd="0" presId="urn:microsoft.com/office/officeart/2005/8/layout/cycle8"/>
    <dgm:cxn modelId="{59BBC14E-A504-4290-B866-71FE37BC0FCF}" type="presParOf" srcId="{B5CB5359-11EC-4FBB-B898-E5777E595D0B}" destId="{E954EC6E-085A-4BB9-897C-C9A7A7E0D1E7}" srcOrd="19" destOrd="0" presId="urn:microsoft.com/office/officeart/2005/8/layout/cycle8"/>
    <dgm:cxn modelId="{40AAFA92-E489-4357-8CDF-214D73B16B05}" type="presParOf" srcId="{B5CB5359-11EC-4FBB-B898-E5777E595D0B}" destId="{99B8F6EA-A102-4978-886C-C3DC5FB3A609}" srcOrd="20" destOrd="0" presId="urn:microsoft.com/office/officeart/2005/8/layout/cycle8"/>
    <dgm:cxn modelId="{65B0B035-0B55-4512-BDE6-479243E28E48}" type="presParOf" srcId="{B5CB5359-11EC-4FBB-B898-E5777E595D0B}" destId="{8A6A3A97-2069-462B-A480-845018B6CA9F}" srcOrd="21" destOrd="0" presId="urn:microsoft.com/office/officeart/2005/8/layout/cycle8"/>
    <dgm:cxn modelId="{A6AA01F2-F997-4728-8EE2-A25DD98AA613}" type="presParOf" srcId="{B5CB5359-11EC-4FBB-B898-E5777E595D0B}" destId="{FD591F6F-9A94-4B68-968D-B5167DA174AF}" srcOrd="22" destOrd="0" presId="urn:microsoft.com/office/officeart/2005/8/layout/cycle8"/>
    <dgm:cxn modelId="{2DCF6712-54F1-4FE3-A767-ED4232366DC4}" type="presParOf" srcId="{B5CB5359-11EC-4FBB-B898-E5777E595D0B}" destId="{4EAEEDE9-DB7B-4003-9594-FC7B030D4D3C}" srcOrd="23" destOrd="0" presId="urn:microsoft.com/office/officeart/2005/8/layout/cycle8"/>
    <dgm:cxn modelId="{81FD8784-7FA8-4304-832D-C7EED613B232}" type="presParOf" srcId="{B5CB5359-11EC-4FBB-B898-E5777E595D0B}" destId="{A3F992EB-03D8-49DC-A20E-842620E29166}" srcOrd="24" destOrd="0" presId="urn:microsoft.com/office/officeart/2005/8/layout/cycle8"/>
    <dgm:cxn modelId="{A60B0A74-3DED-43CD-907B-31F80C5F5933}" type="presParOf" srcId="{B5CB5359-11EC-4FBB-B898-E5777E595D0B}" destId="{CB5E069F-B4C9-49C7-BDB9-9DE5E6ADFEA6}" srcOrd="25" destOrd="0" presId="urn:microsoft.com/office/officeart/2005/8/layout/cycle8"/>
    <dgm:cxn modelId="{9595B922-DDE6-4672-866B-3B7FDCD6E771}" type="presParOf" srcId="{B5CB5359-11EC-4FBB-B898-E5777E595D0B}" destId="{424D4D07-4F8E-4A5E-A1C4-931200ABB681}" srcOrd="26" destOrd="0" presId="urn:microsoft.com/office/officeart/2005/8/layout/cycle8"/>
    <dgm:cxn modelId="{656D88FB-6192-406D-92F1-751CC798E7EF}" type="presParOf" srcId="{B5CB5359-11EC-4FBB-B898-E5777E595D0B}" destId="{B8D57B86-DE34-4159-A226-F26E4E3F5AA3}" srcOrd="27" destOrd="0" presId="urn:microsoft.com/office/officeart/2005/8/layout/cycle8"/>
    <dgm:cxn modelId="{ECCD14F3-474E-43CC-BB05-5330B4B8ECE1}" type="presParOf" srcId="{B5CB5359-11EC-4FBB-B898-E5777E595D0B}" destId="{D1CA7F0E-4040-4FB1-B7D2-D2653675F591}" srcOrd="28" destOrd="0" presId="urn:microsoft.com/office/officeart/2005/8/layout/cycle8"/>
    <dgm:cxn modelId="{F4D32712-2905-4FD7-973D-2FEB7639A8B4}" type="presParOf" srcId="{B5CB5359-11EC-4FBB-B898-E5777E595D0B}" destId="{20E5D7C6-112F-47FD-99F6-8FF7FAF1EB04}" srcOrd="29" destOrd="0" presId="urn:microsoft.com/office/officeart/2005/8/layout/cycle8"/>
    <dgm:cxn modelId="{F864DF81-E45D-49C5-ABF6-DD253958D01D}" type="presParOf" srcId="{B5CB5359-11EC-4FBB-B898-E5777E595D0B}" destId="{17108F5C-A041-40DF-B851-5EC517D45DB2}" srcOrd="30" destOrd="0" presId="urn:microsoft.com/office/officeart/2005/8/layout/cycle8"/>
    <dgm:cxn modelId="{8F2F085D-E6EC-4855-9AF2-2561C00286CE}" type="presParOf" srcId="{B5CB5359-11EC-4FBB-B898-E5777E595D0B}" destId="{3BCEFB5B-2F3D-490B-8CE0-5E0369C4DFDC}" srcOrd="31" destOrd="0" presId="urn:microsoft.com/office/officeart/2005/8/layout/cycle8"/>
    <dgm:cxn modelId="{224B8057-D0B8-4C60-B609-E1440F630A37}" type="presParOf" srcId="{B5CB5359-11EC-4FBB-B898-E5777E595D0B}" destId="{0E7D683F-472A-409C-8054-C7CFCB51D908}" srcOrd="32" destOrd="0" presId="urn:microsoft.com/office/officeart/2005/8/layout/cycle8"/>
    <dgm:cxn modelId="{99C614B6-1ABE-49FD-8D3F-013E4A265EBD}" type="presParOf" srcId="{B5CB5359-11EC-4FBB-B898-E5777E595D0B}" destId="{BAC33A26-6C2F-4987-A581-FEC1BAAC3768}" srcOrd="33" destOrd="0" presId="urn:microsoft.com/office/officeart/2005/8/layout/cycle8"/>
    <dgm:cxn modelId="{F1590939-61A9-4CA1-9C4A-0BF0E6D53580}" type="presParOf" srcId="{B5CB5359-11EC-4FBB-B898-E5777E595D0B}" destId="{8D93E483-352F-4110-BC7B-D37109D8ACDA}"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EB666-DABE-4867-8EFA-EAB01A2D4115}">
      <dsp:nvSpPr>
        <dsp:cNvPr id="0" name=""/>
        <dsp:cNvSpPr/>
      </dsp:nvSpPr>
      <dsp:spPr>
        <a:xfrm>
          <a:off x="556016" y="691357"/>
          <a:ext cx="2518433" cy="2518433"/>
        </a:xfrm>
        <a:prstGeom prst="ellipse">
          <a:avLst/>
        </a:prstGeom>
        <a:blipFill rotWithShape="0">
          <a:blip xmlns:r="http://schemas.openxmlformats.org/officeDocument/2006/relationships" r:embed="rId1">
            <a:extLst>
              <a:ext uri="{BEBA8EAE-BF5A-486C-A8C5-ECC9F3942E4B}">
                <a14:imgProps xmlns:a14="http://schemas.microsoft.com/office/drawing/2010/main">
                  <a14:imgLayer r:embed="rId2">
                    <a14:imgEffect>
                      <a14:artisticTexturizer/>
                    </a14:imgEffect>
                    <a14:imgEffect>
                      <a14:colorTemperature colorTemp="7200"/>
                    </a14:imgEffect>
                  </a14:imgLayer>
                </a14:imgProps>
              </a:ext>
            </a:extLst>
          </a:blip>
          <a:stretch>
            <a:fillRect/>
          </a:stretch>
        </a:blipFill>
        <a:ln w="25400" cap="flat" cmpd="sng" algn="ctr">
          <a:noFill/>
          <a:prstDash val="solid"/>
        </a:ln>
        <a:effectLst>
          <a:innerShdw blurRad="50800" dist="381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000" tIns="0" rIns="0" bIns="0" numCol="1" spcCol="1270" anchor="ctr" anchorCtr="0">
          <a:noAutofit/>
        </a:bodyPr>
        <a:lstStyle/>
        <a:p>
          <a:pPr lvl="0" algn="l" defTabSz="1600200">
            <a:lnSpc>
              <a:spcPct val="74000"/>
            </a:lnSpc>
            <a:spcBef>
              <a:spcPct val="0"/>
            </a:spcBef>
            <a:spcAft>
              <a:spcPct val="35000"/>
            </a:spcAft>
          </a:pPr>
          <a:endParaRPr lang="en-US" sz="3600" b="1" kern="1200" spc="-300" baseline="0" dirty="0">
            <a:effectLst>
              <a:innerShdw blurRad="25400" dist="25400" dir="13500000">
                <a:schemeClr val="tx1"/>
              </a:innerShdw>
            </a:effectLst>
            <a:latin typeface="Arial" pitchFamily="34" charset="0"/>
            <a:cs typeface="Arial" pitchFamily="34" charset="0"/>
          </a:endParaRPr>
        </a:p>
      </dsp:txBody>
      <dsp:txXfrm>
        <a:off x="924832" y="1060173"/>
        <a:ext cx="1780801" cy="1780801"/>
      </dsp:txXfrm>
    </dsp:sp>
    <dsp:sp modelId="{E719C724-745B-43CE-90DD-E1F455C7F53A}">
      <dsp:nvSpPr>
        <dsp:cNvPr id="0" name=""/>
        <dsp:cNvSpPr/>
      </dsp:nvSpPr>
      <dsp:spPr>
        <a:xfrm>
          <a:off x="732218" y="1013359"/>
          <a:ext cx="1661959" cy="1732491"/>
        </a:xfrm>
        <a:prstGeom prst="blockArc">
          <a:avLst>
            <a:gd name="adj1" fmla="val 17527788"/>
            <a:gd name="adj2" fmla="val 4119114"/>
            <a:gd name="adj3" fmla="val 575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7B9146-16BA-46A1-8684-16CF740727B4}">
      <dsp:nvSpPr>
        <dsp:cNvPr id="0" name=""/>
        <dsp:cNvSpPr/>
      </dsp:nvSpPr>
      <dsp:spPr>
        <a:xfrm>
          <a:off x="2495850" y="502517"/>
          <a:ext cx="1071181" cy="1071176"/>
        </a:xfrm>
        <a:prstGeom prst="ellipse">
          <a:avLst/>
        </a:prstGeom>
        <a:blipFill>
          <a:blip xmlns:r="http://schemas.openxmlformats.org/officeDocument/2006/relationships"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l="-1000" r="-1000"/>
          </a:stretch>
        </a:blipFill>
        <a:ln w="25400" cap="flat" cmpd="sng" algn="ctr">
          <a:noFill/>
          <a:prstDash val="solid"/>
        </a:ln>
        <a:effectLst>
          <a:outerShdw blurRad="203200" dist="101600" dir="8100000" algn="tr" rotWithShape="0">
            <a:schemeClr val="accent1">
              <a:lumMod val="50000"/>
              <a:alpha val="52000"/>
            </a:schemeClr>
          </a:outerShdw>
        </a:effectLst>
      </dsp:spPr>
      <dsp:style>
        <a:lnRef idx="2">
          <a:scrgbClr r="0" g="0" b="0"/>
        </a:lnRef>
        <a:fillRef idx="1">
          <a:scrgbClr r="0" g="0" b="0"/>
        </a:fillRef>
        <a:effectRef idx="0">
          <a:scrgbClr r="0" g="0" b="0"/>
        </a:effectRef>
        <a:fontRef idx="minor"/>
      </dsp:style>
    </dsp:sp>
    <dsp:sp modelId="{7DEC66D0-6F9A-40B0-9118-47C1DCD17253}">
      <dsp:nvSpPr>
        <dsp:cNvPr id="0" name=""/>
        <dsp:cNvSpPr/>
      </dsp:nvSpPr>
      <dsp:spPr>
        <a:xfrm>
          <a:off x="2634110" y="273147"/>
          <a:ext cx="2633524" cy="774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76000"/>
            </a:lnSpc>
            <a:spcBef>
              <a:spcPct val="0"/>
            </a:spcBef>
            <a:spcAft>
              <a:spcPct val="10000"/>
            </a:spcAft>
          </a:pPr>
          <a:r>
            <a:rPr lang="en-US" sz="2400" b="1" kern="1200" spc="-60" baseline="0" dirty="0" smtClean="0">
              <a:solidFill>
                <a:schemeClr val="accent1"/>
              </a:solidFill>
              <a:effectLst>
                <a:innerShdw blurRad="63500" dist="50800" dir="13500000">
                  <a:prstClr val="black">
                    <a:alpha val="50000"/>
                  </a:prstClr>
                </a:innerShdw>
              </a:effectLst>
              <a:latin typeface="Arial" pitchFamily="34" charset="0"/>
              <a:cs typeface="Arial" pitchFamily="34" charset="0"/>
            </a:rPr>
            <a:t>Capacity</a:t>
          </a:r>
          <a:endParaRPr lang="en-US" sz="2400" b="1" kern="1200" spc="-60" baseline="0" dirty="0" smtClean="0">
            <a:solidFill>
              <a:schemeClr val="accent1"/>
            </a:solidFill>
            <a:effectLst/>
            <a:latin typeface="Arial" pitchFamily="34" charset="0"/>
            <a:cs typeface="Arial" pitchFamily="34" charset="0"/>
          </a:endParaRPr>
        </a:p>
        <a:p>
          <a:pPr marL="890588" lvl="0" indent="0" algn="l" defTabSz="1066800">
            <a:lnSpc>
              <a:spcPct val="76000"/>
            </a:lnSpc>
            <a:spcBef>
              <a:spcPct val="0"/>
            </a:spcBef>
            <a:spcAft>
              <a:spcPct val="10000"/>
            </a:spcAft>
          </a:pPr>
          <a:r>
            <a:rPr lang="en-US" sz="1800" b="1" kern="1200" spc="-60" baseline="0" dirty="0" smtClean="0">
              <a:ln>
                <a:noFill/>
              </a:ln>
              <a:solidFill>
                <a:schemeClr val="accent1">
                  <a:lumMod val="60000"/>
                  <a:lumOff val="40000"/>
                </a:schemeClr>
              </a:solidFill>
              <a:effectLst>
                <a:innerShdw blurRad="63500" dist="50800" dir="13500000">
                  <a:prstClr val="black">
                    <a:alpha val="50000"/>
                  </a:prstClr>
                </a:innerShdw>
              </a:effectLst>
              <a:latin typeface="Arial" pitchFamily="34" charset="0"/>
              <a:cs typeface="Arial" pitchFamily="34" charset="0"/>
            </a:rPr>
            <a:t>100+ Exabytes* 70% is video</a:t>
          </a:r>
          <a:endParaRPr lang="en-US" sz="1400" b="1" kern="1200" spc="-60" baseline="0" dirty="0">
            <a:ln>
              <a:noFill/>
            </a:ln>
            <a:solidFill>
              <a:schemeClr val="accent1">
                <a:lumMod val="60000"/>
                <a:lumOff val="40000"/>
              </a:schemeClr>
            </a:solidFill>
            <a:effectLst>
              <a:innerShdw blurRad="63500" dist="50800" dir="13500000">
                <a:prstClr val="black">
                  <a:alpha val="50000"/>
                </a:prstClr>
              </a:innerShdw>
            </a:effectLst>
            <a:latin typeface="Arial" pitchFamily="34" charset="0"/>
            <a:cs typeface="Arial" pitchFamily="34" charset="0"/>
          </a:endParaRPr>
        </a:p>
      </dsp:txBody>
      <dsp:txXfrm>
        <a:off x="2634110" y="273147"/>
        <a:ext cx="2633524" cy="774069"/>
      </dsp:txXfrm>
    </dsp:sp>
    <dsp:sp modelId="{382ED0F1-666E-4907-84B9-E3DC8A251E3C}">
      <dsp:nvSpPr>
        <dsp:cNvPr id="0" name=""/>
        <dsp:cNvSpPr/>
      </dsp:nvSpPr>
      <dsp:spPr>
        <a:xfrm>
          <a:off x="2833730" y="1649681"/>
          <a:ext cx="1071181" cy="107117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8000" r="-18000"/>
          </a:stretch>
        </a:blipFill>
        <a:ln w="25400" cap="flat" cmpd="sng" algn="ctr">
          <a:noFill/>
          <a:prstDash val="solid"/>
        </a:ln>
        <a:effectLst>
          <a:outerShdw blurRad="203200" dist="101600" dir="8100000" algn="tr" rotWithShape="0">
            <a:schemeClr val="accent1">
              <a:lumMod val="50000"/>
              <a:alpha val="52000"/>
            </a:schemeClr>
          </a:outerShdw>
        </a:effectLst>
      </dsp:spPr>
      <dsp:style>
        <a:lnRef idx="2">
          <a:scrgbClr r="0" g="0" b="0"/>
        </a:lnRef>
        <a:fillRef idx="1">
          <a:scrgbClr r="0" g="0" b="0"/>
        </a:fillRef>
        <a:effectRef idx="0">
          <a:scrgbClr r="0" g="0" b="0"/>
        </a:effectRef>
        <a:fontRef idx="minor"/>
      </dsp:style>
    </dsp:sp>
    <dsp:sp modelId="{2F6F6379-A72E-4034-B3A5-9B41EB64FF65}">
      <dsp:nvSpPr>
        <dsp:cNvPr id="0" name=""/>
        <dsp:cNvSpPr/>
      </dsp:nvSpPr>
      <dsp:spPr>
        <a:xfrm>
          <a:off x="3181958" y="1449757"/>
          <a:ext cx="2051994" cy="84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0" bIns="30480" numCol="1" spcCol="1270" anchor="ctr" anchorCtr="0">
          <a:noAutofit/>
        </a:bodyPr>
        <a:lstStyle/>
        <a:p>
          <a:pPr lvl="0" algn="l" defTabSz="1066800">
            <a:lnSpc>
              <a:spcPct val="76000"/>
            </a:lnSpc>
            <a:spcBef>
              <a:spcPct val="0"/>
            </a:spcBef>
            <a:spcAft>
              <a:spcPct val="10000"/>
            </a:spcAft>
          </a:pPr>
          <a:r>
            <a:rPr lang="en-US" sz="2400" b="1" kern="1200" spc="-60" baseline="0" dirty="0" smtClean="0">
              <a:solidFill>
                <a:schemeClr val="accent3">
                  <a:lumMod val="50000"/>
                </a:schemeClr>
              </a:solidFill>
              <a:effectLst>
                <a:innerShdw blurRad="63500" dist="50800" dir="13500000">
                  <a:prstClr val="black">
                    <a:alpha val="50000"/>
                  </a:prstClr>
                </a:innerShdw>
              </a:effectLst>
              <a:latin typeface="Arial" pitchFamily="34" charset="0"/>
              <a:cs typeface="Arial" pitchFamily="34" charset="0"/>
            </a:rPr>
            <a:t>Entertainment</a:t>
          </a:r>
          <a:endParaRPr lang="en-US" sz="2400" b="1" kern="1200" spc="-60" baseline="0" dirty="0" smtClean="0">
            <a:solidFill>
              <a:schemeClr val="accent3">
                <a:lumMod val="50000"/>
              </a:schemeClr>
            </a:solidFill>
            <a:effectLst/>
            <a:latin typeface="Arial" pitchFamily="34" charset="0"/>
            <a:cs typeface="Arial" pitchFamily="34" charset="0"/>
          </a:endParaRPr>
        </a:p>
        <a:p>
          <a:pPr marL="623888" lvl="0" indent="0" algn="l" defTabSz="1066800">
            <a:lnSpc>
              <a:spcPct val="76000"/>
            </a:lnSpc>
            <a:spcBef>
              <a:spcPct val="0"/>
            </a:spcBef>
            <a:spcAft>
              <a:spcPct val="10000"/>
            </a:spcAft>
          </a:pPr>
          <a:r>
            <a:rPr lang="en-US" sz="1800" b="1" kern="1200" spc="-60" baseline="0" dirty="0" smtClean="0">
              <a:solidFill>
                <a:schemeClr val="accent3"/>
              </a:solidFill>
              <a:effectLst>
                <a:innerShdw blurRad="63500" dist="50800" dir="13500000">
                  <a:prstClr val="black">
                    <a:alpha val="50000"/>
                  </a:prstClr>
                </a:innerShdw>
              </a:effectLst>
              <a:latin typeface="Arial" pitchFamily="34" charset="0"/>
              <a:cs typeface="Arial" pitchFamily="34" charset="0"/>
            </a:rPr>
            <a:t>1.8b+ TV’s Connected**</a:t>
          </a:r>
        </a:p>
      </dsp:txBody>
      <dsp:txXfrm>
        <a:off x="3181958" y="1449757"/>
        <a:ext cx="2051994" cy="844048"/>
      </dsp:txXfrm>
    </dsp:sp>
    <dsp:sp modelId="{C7EBA404-A736-4275-8497-FCCBB1A554A2}">
      <dsp:nvSpPr>
        <dsp:cNvPr id="0" name=""/>
        <dsp:cNvSpPr/>
      </dsp:nvSpPr>
      <dsp:spPr>
        <a:xfrm>
          <a:off x="2221422" y="2650422"/>
          <a:ext cx="1071181" cy="966726"/>
        </a:xfrm>
        <a:prstGeom prst="ellipse">
          <a:avLst/>
        </a:prstGeom>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17356" t="22343" r="-644" b="-22343"/>
          </a:stretch>
        </a:blipFill>
        <a:ln w="25400" cap="flat" cmpd="sng" algn="ctr">
          <a:noFill/>
          <a:prstDash val="solid"/>
        </a:ln>
        <a:effectLst>
          <a:outerShdw blurRad="203200" dist="101600" dir="8100000" algn="tr" rotWithShape="0">
            <a:schemeClr val="accent1">
              <a:lumMod val="50000"/>
              <a:alpha val="52000"/>
            </a:schemeClr>
          </a:outerShdw>
        </a:effectLst>
      </dsp:spPr>
      <dsp:style>
        <a:lnRef idx="2">
          <a:scrgbClr r="0" g="0" b="0"/>
        </a:lnRef>
        <a:fillRef idx="1">
          <a:scrgbClr r="0" g="0" b="0"/>
        </a:fillRef>
        <a:effectRef idx="0">
          <a:scrgbClr r="0" g="0" b="0"/>
        </a:effectRef>
        <a:fontRef idx="minor"/>
      </dsp:style>
    </dsp:sp>
    <dsp:sp modelId="{D11637AC-4736-41C4-A97E-C1387700492F}">
      <dsp:nvSpPr>
        <dsp:cNvPr id="0" name=""/>
        <dsp:cNvSpPr/>
      </dsp:nvSpPr>
      <dsp:spPr>
        <a:xfrm>
          <a:off x="2954301" y="2665303"/>
          <a:ext cx="2343935" cy="773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76000"/>
            </a:lnSpc>
            <a:spcBef>
              <a:spcPct val="0"/>
            </a:spcBef>
            <a:spcAft>
              <a:spcPct val="10000"/>
            </a:spcAft>
          </a:pPr>
          <a:r>
            <a:rPr lang="en-US" sz="2400" b="1" kern="1200" spc="-60" baseline="0" dirty="0" smtClean="0">
              <a:solidFill>
                <a:schemeClr val="accent4">
                  <a:lumMod val="75000"/>
                </a:schemeClr>
              </a:solidFill>
              <a:effectLst>
                <a:innerShdw blurRad="63500" dist="50800" dir="13500000">
                  <a:prstClr val="black">
                    <a:alpha val="50000"/>
                  </a:prstClr>
                </a:innerShdw>
              </a:effectLst>
              <a:latin typeface="Arial" pitchFamily="34" charset="0"/>
              <a:cs typeface="Arial" pitchFamily="34" charset="0"/>
            </a:rPr>
            <a:t>Devices</a:t>
          </a:r>
          <a:endParaRPr lang="en-US" sz="2400" b="1" kern="1200" spc="-60" baseline="0" dirty="0" smtClean="0">
            <a:solidFill>
              <a:schemeClr val="accent4">
                <a:lumMod val="75000"/>
              </a:schemeClr>
            </a:solidFill>
            <a:effectLst/>
            <a:latin typeface="Arial" pitchFamily="34" charset="0"/>
            <a:cs typeface="Arial" pitchFamily="34" charset="0"/>
          </a:endParaRPr>
        </a:p>
        <a:p>
          <a:pPr marL="265113" lvl="0" indent="0" algn="l" defTabSz="1066800">
            <a:lnSpc>
              <a:spcPct val="74000"/>
            </a:lnSpc>
            <a:spcBef>
              <a:spcPct val="0"/>
            </a:spcBef>
            <a:spcAft>
              <a:spcPct val="10000"/>
            </a:spcAft>
            <a:tabLst/>
          </a:pPr>
          <a:r>
            <a:rPr lang="en-US" sz="1800" b="1" kern="1200" spc="-60" baseline="0" dirty="0" smtClean="0">
              <a:solidFill>
                <a:schemeClr val="accent4"/>
              </a:solidFill>
              <a:effectLst>
                <a:innerShdw blurRad="63500" dist="50800" dir="13500000">
                  <a:prstClr val="black">
                    <a:alpha val="50000"/>
                  </a:prstClr>
                </a:innerShdw>
              </a:effectLst>
              <a:latin typeface="Arial" pitchFamily="34" charset="0"/>
              <a:cs typeface="Arial" pitchFamily="34" charset="0"/>
            </a:rPr>
            <a:t>30b+ Devices***</a:t>
          </a:r>
        </a:p>
        <a:p>
          <a:pPr marL="265113" lvl="0" indent="0" algn="l" defTabSz="1066800">
            <a:lnSpc>
              <a:spcPct val="74000"/>
            </a:lnSpc>
            <a:spcBef>
              <a:spcPct val="0"/>
            </a:spcBef>
            <a:spcAft>
              <a:spcPct val="10000"/>
            </a:spcAft>
            <a:tabLst/>
          </a:pPr>
          <a:r>
            <a:rPr lang="en-US" sz="1800" b="1" kern="1200" spc="-60" baseline="0" dirty="0" smtClean="0">
              <a:solidFill>
                <a:schemeClr val="accent4"/>
              </a:solidFill>
              <a:effectLst>
                <a:innerShdw blurRad="63500" dist="50800" dir="13500000">
                  <a:prstClr val="black">
                    <a:alpha val="50000"/>
                  </a:prstClr>
                </a:innerShdw>
              </a:effectLst>
              <a:latin typeface="Arial" pitchFamily="34" charset="0"/>
              <a:cs typeface="Arial" pitchFamily="34" charset="0"/>
            </a:rPr>
            <a:t>“Internet of Things”</a:t>
          </a:r>
          <a:endParaRPr lang="en-US" sz="1800" b="1" kern="1200" spc="-60" baseline="0" dirty="0">
            <a:solidFill>
              <a:schemeClr val="accent4"/>
            </a:solidFill>
            <a:effectLst>
              <a:innerShdw blurRad="63500" dist="50800" dir="13500000">
                <a:prstClr val="black">
                  <a:alpha val="50000"/>
                </a:prstClr>
              </a:innerShdw>
            </a:effectLst>
            <a:latin typeface="Arial" pitchFamily="34" charset="0"/>
            <a:cs typeface="Arial" pitchFamily="34" charset="0"/>
          </a:endParaRPr>
        </a:p>
      </dsp:txBody>
      <dsp:txXfrm>
        <a:off x="2954301" y="2665303"/>
        <a:ext cx="2343935" cy="773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EB666-DABE-4867-8EFA-EAB01A2D4115}">
      <dsp:nvSpPr>
        <dsp:cNvPr id="0" name=""/>
        <dsp:cNvSpPr/>
      </dsp:nvSpPr>
      <dsp:spPr>
        <a:xfrm>
          <a:off x="1677992" y="285753"/>
          <a:ext cx="2164248" cy="2089366"/>
        </a:xfrm>
        <a:prstGeom prst="ellipse">
          <a:avLst/>
        </a:prstGeom>
        <a:blipFill rotWithShape="0">
          <a:blip xmlns:r="http://schemas.openxmlformats.org/officeDocument/2006/relationships" r:embed="rId1">
            <a:grayscl/>
            <a:extLst>
              <a:ext uri="{BEBA8EAE-BF5A-486C-A8C5-ECC9F3942E4B}">
                <a14:imgProps xmlns:a14="http://schemas.microsoft.com/office/drawing/2010/main">
                  <a14:imgLayer r:embed="rId2">
                    <a14:imgEffect>
                      <a14:artisticGlowEdges/>
                    </a14:imgEffect>
                  </a14:imgLayer>
                </a14:imgProps>
              </a:ext>
            </a:extLst>
          </a:blip>
          <a:stretch>
            <a:fillRect/>
          </a:stretch>
        </a:blipFill>
        <a:ln w="25400" cap="flat" cmpd="sng" algn="ctr">
          <a:noFill/>
          <a:prstDash val="solid"/>
        </a:ln>
        <a:effectLst>
          <a:innerShdw blurRad="50800" dist="381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74000"/>
            </a:lnSpc>
            <a:spcBef>
              <a:spcPct val="0"/>
            </a:spcBef>
            <a:spcAft>
              <a:spcPct val="35000"/>
            </a:spcAft>
          </a:pPr>
          <a:endParaRPr lang="en-US" sz="3600" b="1" kern="1200" spc="-300" baseline="0" dirty="0">
            <a:solidFill>
              <a:schemeClr val="bg1"/>
            </a:solidFill>
            <a:effectLst>
              <a:innerShdw blurRad="25400" dist="25400" dir="13500000">
                <a:schemeClr val="tx1"/>
              </a:innerShdw>
            </a:effectLst>
            <a:latin typeface="Arial" pitchFamily="34" charset="0"/>
            <a:cs typeface="Arial" pitchFamily="34" charset="0"/>
          </a:endParaRPr>
        </a:p>
      </dsp:txBody>
      <dsp:txXfrm>
        <a:off x="1994939" y="591734"/>
        <a:ext cx="1530354" cy="1477404"/>
      </dsp:txXfrm>
    </dsp:sp>
    <dsp:sp modelId="{E719C724-745B-43CE-90DD-E1F455C7F53A}">
      <dsp:nvSpPr>
        <dsp:cNvPr id="0" name=""/>
        <dsp:cNvSpPr/>
      </dsp:nvSpPr>
      <dsp:spPr>
        <a:xfrm>
          <a:off x="25038" y="0"/>
          <a:ext cx="2539593" cy="2647372"/>
        </a:xfrm>
        <a:prstGeom prst="blockArc">
          <a:avLst>
            <a:gd name="adj1" fmla="val 17527788"/>
            <a:gd name="adj2" fmla="val 4119114"/>
            <a:gd name="adj3" fmla="val 575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7B9146-16BA-46A1-8684-16CF740727B4}">
      <dsp:nvSpPr>
        <dsp:cNvPr id="0" name=""/>
        <dsp:cNvSpPr/>
      </dsp:nvSpPr>
      <dsp:spPr>
        <a:xfrm>
          <a:off x="1865328" y="1695428"/>
          <a:ext cx="688591" cy="688594"/>
        </a:xfrm>
        <a:prstGeom prst="ellipse">
          <a:avLst/>
        </a:prstGeom>
        <a:blipFill>
          <a:blip xmlns:r="http://schemas.openxmlformats.org/officeDocument/2006/relationships"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25400" cap="flat" cmpd="sng" algn="ctr">
          <a:noFill/>
          <a:prstDash val="solid"/>
        </a:ln>
        <a:effectLst>
          <a:outerShdw blurRad="203200" dist="101600" dir="8400000" algn="tr" rotWithShape="0">
            <a:schemeClr val="accent1">
              <a:lumMod val="50000"/>
              <a:alpha val="52000"/>
            </a:schemeClr>
          </a:outerShdw>
        </a:effectLst>
      </dsp:spPr>
      <dsp:style>
        <a:lnRef idx="2">
          <a:scrgbClr r="0" g="0" b="0"/>
        </a:lnRef>
        <a:fillRef idx="1">
          <a:scrgbClr r="0" g="0" b="0"/>
        </a:fillRef>
        <a:effectRef idx="0">
          <a:scrgbClr r="0" g="0" b="0"/>
        </a:effectRef>
        <a:fontRef idx="minor"/>
      </dsp:style>
    </dsp:sp>
    <dsp:sp modelId="{7DEC66D0-6F9A-40B0-9118-47C1DCD17253}">
      <dsp:nvSpPr>
        <dsp:cNvPr id="0" name=""/>
        <dsp:cNvSpPr/>
      </dsp:nvSpPr>
      <dsp:spPr>
        <a:xfrm>
          <a:off x="26124" y="1951924"/>
          <a:ext cx="1820629" cy="276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ctr" anchorCtr="0">
          <a:noAutofit/>
        </a:bodyPr>
        <a:lstStyle/>
        <a:p>
          <a:pPr lvl="0" algn="r" defTabSz="1066800">
            <a:lnSpc>
              <a:spcPct val="76000"/>
            </a:lnSpc>
            <a:spcBef>
              <a:spcPct val="0"/>
            </a:spcBef>
            <a:spcAft>
              <a:spcPct val="10000"/>
            </a:spcAft>
          </a:pPr>
          <a:r>
            <a:rPr lang="en-US" sz="2400" b="1" kern="1200" spc="-60" baseline="0" dirty="0" smtClean="0">
              <a:solidFill>
                <a:schemeClr val="accent1"/>
              </a:solidFill>
              <a:effectLst>
                <a:innerShdw blurRad="63500" dist="50800" dir="13500000">
                  <a:prstClr val="black">
                    <a:alpha val="50000"/>
                  </a:prstClr>
                </a:innerShdw>
              </a:effectLst>
              <a:latin typeface="Arial" pitchFamily="34" charset="0"/>
              <a:cs typeface="Arial" pitchFamily="34" charset="0"/>
            </a:rPr>
            <a:t>Connectivity</a:t>
          </a:r>
          <a:endParaRPr lang="en-US" sz="2400" b="1" kern="1200" spc="-60" baseline="0" dirty="0">
            <a:solidFill>
              <a:schemeClr val="accent1"/>
            </a:solidFill>
            <a:effectLst>
              <a:innerShdw blurRad="63500" dist="50800" dir="13500000">
                <a:prstClr val="black">
                  <a:alpha val="50000"/>
                </a:prstClr>
              </a:innerShdw>
            </a:effectLst>
            <a:latin typeface="Arial" pitchFamily="34" charset="0"/>
            <a:cs typeface="Arial" pitchFamily="34" charset="0"/>
          </a:endParaRPr>
        </a:p>
      </dsp:txBody>
      <dsp:txXfrm>
        <a:off x="26124" y="1951924"/>
        <a:ext cx="1820629" cy="276728"/>
      </dsp:txXfrm>
    </dsp:sp>
    <dsp:sp modelId="{382ED0F1-666E-4907-84B9-E3DC8A251E3C}">
      <dsp:nvSpPr>
        <dsp:cNvPr id="0" name=""/>
        <dsp:cNvSpPr/>
      </dsp:nvSpPr>
      <dsp:spPr>
        <a:xfrm>
          <a:off x="1436579" y="990825"/>
          <a:ext cx="688591" cy="688594"/>
        </a:xfrm>
        <a:prstGeom prst="ellipse">
          <a:avLst/>
        </a:prstGeom>
        <a:blipFill>
          <a:blip xmlns:r="http://schemas.openxmlformats.org/officeDocument/2006/relationships" r:embed="rId4"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w="25400" cap="flat" cmpd="sng" algn="ctr">
          <a:noFill/>
          <a:prstDash val="solid"/>
        </a:ln>
        <a:effectLst>
          <a:outerShdw blurRad="203200" dist="101600" dir="8400000" algn="tr" rotWithShape="0">
            <a:schemeClr val="accent1">
              <a:lumMod val="50000"/>
              <a:alpha val="52000"/>
            </a:schemeClr>
          </a:outerShdw>
        </a:effectLst>
      </dsp:spPr>
      <dsp:style>
        <a:lnRef idx="2">
          <a:scrgbClr r="0" g="0" b="0"/>
        </a:lnRef>
        <a:fillRef idx="1">
          <a:scrgbClr r="0" g="0" b="0"/>
        </a:fillRef>
        <a:effectRef idx="0">
          <a:scrgbClr r="0" g="0" b="0"/>
        </a:effectRef>
        <a:fontRef idx="minor"/>
      </dsp:style>
    </dsp:sp>
    <dsp:sp modelId="{2F6F6379-A72E-4034-B3A5-9B41EB64FF65}">
      <dsp:nvSpPr>
        <dsp:cNvPr id="0" name=""/>
        <dsp:cNvSpPr/>
      </dsp:nvSpPr>
      <dsp:spPr>
        <a:xfrm>
          <a:off x="662697" y="1198393"/>
          <a:ext cx="753914" cy="310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r" defTabSz="1066800">
            <a:lnSpc>
              <a:spcPct val="76000"/>
            </a:lnSpc>
            <a:spcBef>
              <a:spcPct val="0"/>
            </a:spcBef>
            <a:spcAft>
              <a:spcPct val="10000"/>
            </a:spcAft>
          </a:pPr>
          <a:r>
            <a:rPr lang="en-US" sz="2400" b="1" kern="1200" spc="-60" baseline="0" dirty="0" smtClean="0">
              <a:solidFill>
                <a:schemeClr val="accent4"/>
              </a:solidFill>
              <a:effectLst>
                <a:innerShdw blurRad="63500" dist="50800" dir="13500000">
                  <a:prstClr val="black">
                    <a:alpha val="50000"/>
                  </a:prstClr>
                </a:innerShdw>
              </a:effectLst>
              <a:latin typeface="Arial" pitchFamily="34" charset="0"/>
              <a:cs typeface="Arial" pitchFamily="34" charset="0"/>
            </a:rPr>
            <a:t>Data</a:t>
          </a:r>
          <a:endParaRPr lang="en-US" sz="2400" b="1" kern="1200" spc="-60" baseline="0" dirty="0">
            <a:solidFill>
              <a:schemeClr val="accent4"/>
            </a:solidFill>
            <a:effectLst>
              <a:innerShdw blurRad="63500" dist="50800" dir="13500000">
                <a:prstClr val="black">
                  <a:alpha val="50000"/>
                </a:prstClr>
              </a:innerShdw>
            </a:effectLst>
            <a:latin typeface="Arial" pitchFamily="34" charset="0"/>
            <a:cs typeface="Arial" pitchFamily="34" charset="0"/>
          </a:endParaRPr>
        </a:p>
      </dsp:txBody>
      <dsp:txXfrm>
        <a:off x="662697" y="1198393"/>
        <a:ext cx="753914" cy="310436"/>
      </dsp:txXfrm>
    </dsp:sp>
    <dsp:sp modelId="{AD726C88-C36E-4539-91C2-B921507AD10E}">
      <dsp:nvSpPr>
        <dsp:cNvPr id="0" name=""/>
        <dsp:cNvSpPr/>
      </dsp:nvSpPr>
      <dsp:spPr>
        <a:xfrm>
          <a:off x="1812005" y="265779"/>
          <a:ext cx="688591" cy="688594"/>
        </a:xfrm>
        <a:prstGeom prst="ellipse">
          <a:avLst/>
        </a:prstGeom>
        <a:blipFill>
          <a:blip xmlns:r="http://schemas.openxmlformats.org/officeDocument/2006/relationships" r:embed="rId5"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w="25400" cap="flat" cmpd="sng" algn="ctr">
          <a:noFill/>
          <a:prstDash val="solid"/>
        </a:ln>
        <a:effectLst>
          <a:outerShdw blurRad="203200" dist="101600" dir="8400000" algn="tr" rotWithShape="0">
            <a:schemeClr val="accent1">
              <a:lumMod val="50000"/>
              <a:alpha val="52000"/>
            </a:schemeClr>
          </a:outerShdw>
        </a:effectLst>
      </dsp:spPr>
      <dsp:style>
        <a:lnRef idx="2">
          <a:scrgbClr r="0" g="0" b="0"/>
        </a:lnRef>
        <a:fillRef idx="1">
          <a:scrgbClr r="0" g="0" b="0"/>
        </a:fillRef>
        <a:effectRef idx="0">
          <a:scrgbClr r="0" g="0" b="0"/>
        </a:effectRef>
        <a:fontRef idx="minor"/>
      </dsp:style>
    </dsp:sp>
    <dsp:sp modelId="{C749C144-8EAF-483E-B092-5B7637037713}">
      <dsp:nvSpPr>
        <dsp:cNvPr id="0" name=""/>
        <dsp:cNvSpPr/>
      </dsp:nvSpPr>
      <dsp:spPr>
        <a:xfrm>
          <a:off x="693754" y="465808"/>
          <a:ext cx="1075793" cy="30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r" defTabSz="1066800">
            <a:lnSpc>
              <a:spcPct val="76000"/>
            </a:lnSpc>
            <a:spcBef>
              <a:spcPct val="0"/>
            </a:spcBef>
            <a:spcAft>
              <a:spcPct val="10000"/>
            </a:spcAft>
          </a:pPr>
          <a:r>
            <a:rPr lang="en-US" sz="2400" b="1" kern="1200" spc="-60" baseline="0" dirty="0" smtClean="0">
              <a:solidFill>
                <a:schemeClr val="accent3"/>
              </a:solidFill>
              <a:effectLst>
                <a:innerShdw blurRad="63500" dist="50800" dir="13500000">
                  <a:prstClr val="black">
                    <a:alpha val="50000"/>
                  </a:prstClr>
                </a:innerShdw>
              </a:effectLst>
              <a:latin typeface="Arial" pitchFamily="34" charset="0"/>
              <a:cs typeface="Arial" pitchFamily="34" charset="0"/>
            </a:rPr>
            <a:t>People</a:t>
          </a:r>
          <a:endParaRPr lang="en-US" sz="2400" b="1" kern="1200" spc="-60" baseline="0" dirty="0">
            <a:solidFill>
              <a:schemeClr val="accent3"/>
            </a:solidFill>
            <a:effectLst>
              <a:innerShdw blurRad="63500" dist="50800" dir="13500000">
                <a:prstClr val="black">
                  <a:alpha val="50000"/>
                </a:prstClr>
              </a:innerShdw>
            </a:effectLst>
            <a:latin typeface="Arial" pitchFamily="34" charset="0"/>
            <a:cs typeface="Arial" pitchFamily="34" charset="0"/>
          </a:endParaRPr>
        </a:p>
      </dsp:txBody>
      <dsp:txXfrm>
        <a:off x="693754" y="465808"/>
        <a:ext cx="1075793" cy="304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3C031-15C2-4092-9CD7-76AFBA1C2605}">
      <dsp:nvSpPr>
        <dsp:cNvPr id="0" name=""/>
        <dsp:cNvSpPr/>
      </dsp:nvSpPr>
      <dsp:spPr>
        <a:xfrm>
          <a:off x="573053" y="189007"/>
          <a:ext cx="3830359" cy="3830359"/>
        </a:xfrm>
        <a:prstGeom prst="pie">
          <a:avLst>
            <a:gd name="adj1" fmla="val 16200000"/>
            <a:gd name="adj2" fmla="val 19285716"/>
          </a:avLst>
        </a:prstGeom>
        <a:solidFill>
          <a:schemeClr val="accent1">
            <a:lumMod val="50000"/>
          </a:schemeClr>
        </a:solidFill>
        <a:ln w="25400" cap="flat" cmpd="sng" algn="ctr">
          <a:noFill/>
          <a:prstDash val="solid"/>
        </a:ln>
        <a:effectLst>
          <a:innerShdw blurRad="63500" dist="38100" dir="13500000">
            <a:schemeClr val="tx1">
              <a:lumMod val="95000"/>
              <a:lumOff val="5000"/>
              <a:alpha val="8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08000" rIns="0" bIns="0" numCol="1" spcCol="1270" anchor="t" anchorCtr="0">
          <a:noAutofit/>
        </a:bodyPr>
        <a:lstStyle/>
        <a:p>
          <a:pPr lvl="0" algn="ctr" defTabSz="800100">
            <a:lnSpc>
              <a:spcPct val="76000"/>
            </a:lnSpc>
            <a:spcBef>
              <a:spcPct val="0"/>
            </a:spcBef>
            <a:spcAft>
              <a:spcPct val="35000"/>
            </a:spcAft>
          </a:pPr>
          <a:r>
            <a:rPr lang="en-US" sz="1800" b="1" kern="1200" spc="-10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t>Viewing Stats</a:t>
          </a:r>
          <a:endParaRPr lang="en-US" sz="1800" b="1" kern="1200" spc="-100" baseline="0" dirty="0">
            <a:solidFill>
              <a:schemeClr val="bg1"/>
            </a:solidFill>
            <a:effectLst>
              <a:innerShdw blurRad="12700" dist="12700" dir="13500000">
                <a:schemeClr val="tx1">
                  <a:alpha val="80000"/>
                </a:schemeClr>
              </a:innerShdw>
            </a:effectLst>
            <a:latin typeface="Arial" pitchFamily="34" charset="0"/>
            <a:cs typeface="Arial" pitchFamily="34" charset="0"/>
          </a:endParaRPr>
        </a:p>
      </dsp:txBody>
      <dsp:txXfrm>
        <a:off x="2585359" y="544683"/>
        <a:ext cx="911990" cy="729592"/>
      </dsp:txXfrm>
    </dsp:sp>
    <dsp:sp modelId="{8B725B72-80C3-47E0-800D-0C72EB90AC4B}">
      <dsp:nvSpPr>
        <dsp:cNvPr id="0" name=""/>
        <dsp:cNvSpPr/>
      </dsp:nvSpPr>
      <dsp:spPr>
        <a:xfrm>
          <a:off x="493407" y="306396"/>
          <a:ext cx="4009911" cy="3658843"/>
        </a:xfrm>
        <a:prstGeom prst="pie">
          <a:avLst>
            <a:gd name="adj1" fmla="val 19285716"/>
            <a:gd name="adj2" fmla="val 771428"/>
          </a:avLst>
        </a:prstGeom>
        <a:solidFill>
          <a:schemeClr val="accent1">
            <a:lumMod val="75000"/>
          </a:schemeClr>
        </a:solidFill>
        <a:ln w="25400" cap="flat" cmpd="sng" algn="ctr">
          <a:noFill/>
          <a:prstDash val="solid"/>
        </a:ln>
        <a:effectLst>
          <a:innerShdw blurRad="63500" dist="38100" dir="13500000">
            <a:schemeClr val="tx1">
              <a:lumMod val="95000"/>
              <a:lumOff val="5000"/>
              <a:alpha val="8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72000" rIns="108000" bIns="0" numCol="1" spcCol="1270" anchor="t" anchorCtr="0">
          <a:noAutofit/>
        </a:bodyPr>
        <a:lstStyle/>
        <a:p>
          <a:pPr lvl="0" algn="r" defTabSz="800100">
            <a:lnSpc>
              <a:spcPct val="76000"/>
            </a:lnSpc>
            <a:spcBef>
              <a:spcPct val="0"/>
            </a:spcBef>
            <a:spcAft>
              <a:spcPct val="35000"/>
            </a:spcAft>
          </a:pPr>
          <a:r>
            <a:rPr lang="en-US" sz="1800" b="1" kern="1200" spc="-10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t>Social Media</a:t>
          </a:r>
          <a:endParaRPr lang="en-US" sz="1800" b="1" kern="1200" spc="-100" baseline="0" dirty="0">
            <a:solidFill>
              <a:schemeClr val="bg1"/>
            </a:solidFill>
            <a:effectLst>
              <a:innerShdw blurRad="12700" dist="12700" dir="13500000">
                <a:schemeClr val="tx1">
                  <a:alpha val="80000"/>
                </a:schemeClr>
              </a:innerShdw>
            </a:effectLst>
            <a:latin typeface="Arial" pitchFamily="34" charset="0"/>
            <a:cs typeface="Arial" pitchFamily="34" charset="0"/>
          </a:endParaRPr>
        </a:p>
      </dsp:txBody>
      <dsp:txXfrm>
        <a:off x="3216805" y="1632727"/>
        <a:ext cx="1097951" cy="609807"/>
      </dsp:txXfrm>
    </dsp:sp>
    <dsp:sp modelId="{03D458CF-D0E5-4A2E-AFD1-D447DCB436FE}">
      <dsp:nvSpPr>
        <dsp:cNvPr id="0" name=""/>
        <dsp:cNvSpPr/>
      </dsp:nvSpPr>
      <dsp:spPr>
        <a:xfrm>
          <a:off x="652945" y="249068"/>
          <a:ext cx="3827531" cy="3853984"/>
        </a:xfrm>
        <a:prstGeom prst="pie">
          <a:avLst>
            <a:gd name="adj1" fmla="val 771428"/>
            <a:gd name="adj2" fmla="val 3857143"/>
          </a:avLst>
        </a:prstGeom>
        <a:solidFill>
          <a:srgbClr val="3F6EA7"/>
        </a:solidFill>
        <a:ln w="25400" cap="flat" cmpd="sng" algn="ctr">
          <a:noFill/>
          <a:prstDash val="solid"/>
        </a:ln>
        <a:effectLst>
          <a:innerShdw blurRad="63500" dist="38100" dir="13500000">
            <a:schemeClr val="tx1">
              <a:lumMod val="95000"/>
              <a:lumOff val="5000"/>
              <a:alpha val="8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52000" rIns="0" bIns="72000" numCol="1" spcCol="1270" anchor="b" anchorCtr="0">
          <a:noAutofit/>
        </a:bodyPr>
        <a:lstStyle/>
        <a:p>
          <a:pPr lvl="0" algn="r" defTabSz="800100">
            <a:lnSpc>
              <a:spcPct val="76000"/>
            </a:lnSpc>
            <a:spcBef>
              <a:spcPct val="0"/>
            </a:spcBef>
            <a:spcAft>
              <a:spcPct val="35000"/>
            </a:spcAft>
          </a:pPr>
          <a:r>
            <a:rPr lang="en-US" sz="1800" b="1" kern="1200" spc="-10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t>Buying Behavior</a:t>
          </a:r>
          <a:endParaRPr lang="en-US" sz="1800" b="1" kern="1200" spc="-100" baseline="0" dirty="0">
            <a:solidFill>
              <a:schemeClr val="bg1"/>
            </a:solidFill>
            <a:effectLst>
              <a:innerShdw blurRad="12700" dist="12700" dir="13500000">
                <a:schemeClr val="tx1">
                  <a:alpha val="80000"/>
                </a:schemeClr>
              </a:innerShdw>
            </a:effectLst>
            <a:latin typeface="Arial" pitchFamily="34" charset="0"/>
            <a:cs typeface="Arial" pitchFamily="34" charset="0"/>
          </a:endParaRPr>
        </a:p>
      </dsp:txBody>
      <dsp:txXfrm>
        <a:off x="3110767" y="2531637"/>
        <a:ext cx="911316" cy="711151"/>
      </dsp:txXfrm>
    </dsp:sp>
    <dsp:sp modelId="{19323780-FE44-406F-B4FF-C5857ED30745}">
      <dsp:nvSpPr>
        <dsp:cNvPr id="0" name=""/>
        <dsp:cNvSpPr/>
      </dsp:nvSpPr>
      <dsp:spPr>
        <a:xfrm>
          <a:off x="592118" y="99431"/>
          <a:ext cx="3812873" cy="4024258"/>
        </a:xfrm>
        <a:prstGeom prst="pie">
          <a:avLst>
            <a:gd name="adj1" fmla="val 3857226"/>
            <a:gd name="adj2" fmla="val 6942858"/>
          </a:avLst>
        </a:prstGeom>
        <a:solidFill>
          <a:srgbClr val="779DCB"/>
        </a:solidFill>
        <a:ln w="25400" cap="flat" cmpd="sng" algn="ctr">
          <a:noFill/>
          <a:prstDash val="solid"/>
        </a:ln>
        <a:effectLst>
          <a:innerShdw blurRad="63500" dist="25400" dir="13500000">
            <a:schemeClr val="tx1">
              <a:lumMod val="95000"/>
              <a:lumOff val="5000"/>
              <a:alpha val="8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800100">
            <a:lnSpc>
              <a:spcPct val="76000"/>
            </a:lnSpc>
            <a:spcBef>
              <a:spcPct val="0"/>
            </a:spcBef>
            <a:spcAft>
              <a:spcPct val="35000"/>
            </a:spcAft>
          </a:pPr>
          <a:r>
            <a:rPr lang="en-US" sz="1800" b="1" kern="1200" spc="-24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t>Preference</a:t>
          </a:r>
          <a:br>
            <a:rPr lang="en-US" sz="1800" b="1" kern="1200" spc="-24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br>
          <a:r>
            <a:rPr lang="en-US" sz="1800" b="1" kern="1200" spc="-24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t>“Likes/</a:t>
          </a:r>
          <a:br>
            <a:rPr lang="en-US" sz="1800" b="1" kern="1200" spc="-24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br>
          <a:r>
            <a:rPr lang="en-US" sz="1800" b="1" kern="1200" spc="-24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t>Dislikes”</a:t>
          </a:r>
          <a:endParaRPr lang="en-US" sz="1800" b="1" kern="1200" spc="-240" baseline="0" dirty="0">
            <a:solidFill>
              <a:schemeClr val="bg1"/>
            </a:solidFill>
            <a:effectLst>
              <a:innerShdw blurRad="12700" dist="12700" dir="13500000">
                <a:schemeClr val="tx1">
                  <a:alpha val="80000"/>
                </a:schemeClr>
              </a:innerShdw>
            </a:effectLst>
            <a:latin typeface="Arial" pitchFamily="34" charset="0"/>
            <a:cs typeface="Arial" pitchFamily="34" charset="0"/>
          </a:endParaRPr>
        </a:p>
      </dsp:txBody>
      <dsp:txXfrm>
        <a:off x="2055989" y="3261349"/>
        <a:ext cx="885131" cy="670709"/>
      </dsp:txXfrm>
    </dsp:sp>
    <dsp:sp modelId="{9F06FA13-89CC-4B95-8B8F-0322459C534C}">
      <dsp:nvSpPr>
        <dsp:cNvPr id="0" name=""/>
        <dsp:cNvSpPr/>
      </dsp:nvSpPr>
      <dsp:spPr>
        <a:xfrm>
          <a:off x="436893" y="199490"/>
          <a:ext cx="4060196" cy="3851742"/>
        </a:xfrm>
        <a:prstGeom prst="pie">
          <a:avLst>
            <a:gd name="adj1" fmla="val 6942858"/>
            <a:gd name="adj2" fmla="val 10028574"/>
          </a:avLst>
        </a:prstGeom>
        <a:solidFill>
          <a:schemeClr val="accent1">
            <a:lumMod val="60000"/>
            <a:lumOff val="40000"/>
          </a:schemeClr>
        </a:solidFill>
        <a:ln w="25400" cap="flat" cmpd="sng" algn="ctr">
          <a:noFill/>
          <a:prstDash val="solid"/>
        </a:ln>
        <a:effectLst>
          <a:innerShdw blurRad="63500" dist="38100" dir="13500000">
            <a:schemeClr val="tx1">
              <a:lumMod val="95000"/>
              <a:lumOff val="5000"/>
              <a:alpha val="8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88000" rIns="0" bIns="0" numCol="1" spcCol="1270" anchor="t" anchorCtr="0">
          <a:noAutofit/>
        </a:bodyPr>
        <a:lstStyle/>
        <a:p>
          <a:pPr lvl="0" algn="ctr" defTabSz="800100">
            <a:lnSpc>
              <a:spcPct val="76000"/>
            </a:lnSpc>
            <a:spcBef>
              <a:spcPct val="0"/>
            </a:spcBef>
            <a:spcAft>
              <a:spcPct val="35000"/>
            </a:spcAft>
          </a:pPr>
          <a:r>
            <a:rPr lang="en-US" sz="1800" b="1" kern="1200" spc="-100" baseline="0" dirty="0" smtClean="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rPr>
            <a:t>Media, News, &amp; Ads</a:t>
          </a:r>
          <a:endParaRPr lang="en-US" sz="1800" b="1" kern="1200" spc="-100" baseline="0" dirty="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endParaRPr>
        </a:p>
      </dsp:txBody>
      <dsp:txXfrm>
        <a:off x="923150" y="2480730"/>
        <a:ext cx="966713" cy="710738"/>
      </dsp:txXfrm>
    </dsp:sp>
    <dsp:sp modelId="{99B8F6EA-A102-4978-886C-C3DC5FB3A609}">
      <dsp:nvSpPr>
        <dsp:cNvPr id="0" name=""/>
        <dsp:cNvSpPr/>
      </dsp:nvSpPr>
      <dsp:spPr>
        <a:xfrm>
          <a:off x="425347" y="389240"/>
          <a:ext cx="3875988" cy="3448940"/>
        </a:xfrm>
        <a:prstGeom prst="pie">
          <a:avLst>
            <a:gd name="adj1" fmla="val 10028574"/>
            <a:gd name="adj2" fmla="val 13114284"/>
          </a:avLst>
        </a:prstGeom>
        <a:solidFill>
          <a:schemeClr val="accent1">
            <a:lumMod val="40000"/>
            <a:lumOff val="60000"/>
          </a:schemeClr>
        </a:solidFill>
        <a:ln w="25400" cap="flat" cmpd="sng" algn="ctr">
          <a:noFill/>
          <a:prstDash val="solid"/>
        </a:ln>
        <a:effectLst>
          <a:innerShdw blurRad="63500" dist="38100" dir="13500000">
            <a:schemeClr val="tx1">
              <a:lumMod val="95000"/>
              <a:lumOff val="5000"/>
              <a:alpha val="8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36000" numCol="1" spcCol="1270" anchor="b" anchorCtr="0">
          <a:noAutofit/>
        </a:bodyPr>
        <a:lstStyle/>
        <a:p>
          <a:pPr lvl="0" algn="l" defTabSz="800100">
            <a:lnSpc>
              <a:spcPct val="76000"/>
            </a:lnSpc>
            <a:spcBef>
              <a:spcPct val="0"/>
            </a:spcBef>
            <a:spcAft>
              <a:spcPct val="35000"/>
            </a:spcAft>
          </a:pPr>
          <a:r>
            <a:rPr lang="en-US" sz="1800" b="1" kern="1200" spc="-200" baseline="0" dirty="0" smtClean="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rPr>
            <a:t>Collaborate “viewers </a:t>
          </a:r>
          <a:br>
            <a:rPr lang="en-US" sz="1800" b="1" kern="1200" spc="-200" baseline="0" dirty="0" smtClean="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rPr>
          </a:br>
          <a:r>
            <a:rPr lang="en-US" sz="1800" b="1" kern="1200" spc="-200" baseline="0" dirty="0" smtClean="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rPr>
            <a:t>  also liked”</a:t>
          </a:r>
          <a:endParaRPr lang="en-US" sz="1800" b="1" kern="1200" spc="-200" baseline="0" dirty="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endParaRPr>
        </a:p>
      </dsp:txBody>
      <dsp:txXfrm>
        <a:off x="607611" y="1639481"/>
        <a:ext cx="1061282" cy="574823"/>
      </dsp:txXfrm>
    </dsp:sp>
    <dsp:sp modelId="{A3F992EB-03D8-49DC-A20E-842620E29166}">
      <dsp:nvSpPr>
        <dsp:cNvPr id="0" name=""/>
        <dsp:cNvSpPr/>
      </dsp:nvSpPr>
      <dsp:spPr>
        <a:xfrm>
          <a:off x="501559" y="194818"/>
          <a:ext cx="3910409" cy="3910409"/>
        </a:xfrm>
        <a:prstGeom prst="pie">
          <a:avLst>
            <a:gd name="adj1" fmla="val 13114284"/>
            <a:gd name="adj2" fmla="val 16200000"/>
          </a:avLst>
        </a:prstGeom>
        <a:solidFill>
          <a:schemeClr val="accent1">
            <a:lumMod val="20000"/>
            <a:lumOff val="80000"/>
          </a:schemeClr>
        </a:solidFill>
        <a:ln w="25400" cap="flat" cmpd="sng" algn="ctr">
          <a:noFill/>
          <a:prstDash val="solid"/>
        </a:ln>
        <a:effectLst>
          <a:innerShdw blurRad="63500" dist="38100" dir="13500000">
            <a:schemeClr val="tx1">
              <a:lumMod val="95000"/>
              <a:lumOff val="5000"/>
              <a:alpha val="8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72000" rIns="0" bIns="144000" numCol="1" spcCol="1270" anchor="ctr" anchorCtr="0">
          <a:noAutofit/>
        </a:bodyPr>
        <a:lstStyle/>
        <a:p>
          <a:pPr lvl="0" algn="l" defTabSz="800100">
            <a:lnSpc>
              <a:spcPct val="76000"/>
            </a:lnSpc>
            <a:spcBef>
              <a:spcPct val="0"/>
            </a:spcBef>
            <a:spcAft>
              <a:spcPct val="35000"/>
            </a:spcAft>
          </a:pPr>
          <a:r>
            <a:rPr lang="en-US" sz="1800" b="1" kern="1200" spc="-180" baseline="0" dirty="0" smtClean="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rPr>
            <a:t>“Friend’s Viewed</a:t>
          </a:r>
          <a:br>
            <a:rPr lang="en-US" sz="1800" b="1" kern="1200" spc="-180" baseline="0" dirty="0" smtClean="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rPr>
          </a:br>
          <a:r>
            <a:rPr lang="en-US" sz="1800" b="1" kern="1200" spc="-180" baseline="0" dirty="0" smtClean="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rPr>
            <a:t>&amp; Liked”</a:t>
          </a:r>
          <a:endParaRPr lang="en-US" sz="1800" b="1" kern="1200" spc="-180" baseline="0" dirty="0">
            <a:solidFill>
              <a:schemeClr val="accent1">
                <a:lumMod val="75000"/>
              </a:schemeClr>
            </a:solidFill>
            <a:effectLst>
              <a:innerShdw blurRad="63500" dist="50800" dir="13500000">
                <a:prstClr val="black">
                  <a:alpha val="50000"/>
                </a:prstClr>
              </a:innerShdw>
            </a:effectLst>
            <a:latin typeface="Arial" pitchFamily="34" charset="0"/>
            <a:cs typeface="Arial" pitchFamily="34" charset="0"/>
          </a:endParaRPr>
        </a:p>
      </dsp:txBody>
      <dsp:txXfrm>
        <a:off x="1426557" y="557928"/>
        <a:ext cx="931049" cy="744839"/>
      </dsp:txXfrm>
    </dsp:sp>
    <dsp:sp modelId="{D1CA7F0E-4040-4FB1-B7D2-D2653675F591}">
      <dsp:nvSpPr>
        <dsp:cNvPr id="0" name=""/>
        <dsp:cNvSpPr/>
      </dsp:nvSpPr>
      <dsp:spPr>
        <a:xfrm>
          <a:off x="503804" y="248844"/>
          <a:ext cx="3875952" cy="3875952"/>
        </a:xfrm>
        <a:prstGeom prst="circularArrow">
          <a:avLst>
            <a:gd name="adj1" fmla="val 5085"/>
            <a:gd name="adj2" fmla="val 327528"/>
            <a:gd name="adj3" fmla="val 18957827"/>
            <a:gd name="adj4" fmla="val 16200343"/>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20E5D7C6-112F-47FD-99F6-8FF7FAF1EB04}">
      <dsp:nvSpPr>
        <dsp:cNvPr id="0" name=""/>
        <dsp:cNvSpPr/>
      </dsp:nvSpPr>
      <dsp:spPr>
        <a:xfrm>
          <a:off x="385656" y="235026"/>
          <a:ext cx="3875952" cy="3875952"/>
        </a:xfrm>
        <a:prstGeom prst="circularArrow">
          <a:avLst>
            <a:gd name="adj1" fmla="val 5085"/>
            <a:gd name="adj2" fmla="val 327528"/>
            <a:gd name="adj3" fmla="val 443744"/>
            <a:gd name="adj4" fmla="val 19285776"/>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17108F5C-A041-40DF-B851-5EC517D45DB2}">
      <dsp:nvSpPr>
        <dsp:cNvPr id="0" name=""/>
        <dsp:cNvSpPr/>
      </dsp:nvSpPr>
      <dsp:spPr>
        <a:xfrm>
          <a:off x="1007288" y="662277"/>
          <a:ext cx="3875952" cy="3875952"/>
        </a:xfrm>
        <a:prstGeom prst="circularArrow">
          <a:avLst>
            <a:gd name="adj1" fmla="val 5085"/>
            <a:gd name="adj2" fmla="val 327528"/>
            <a:gd name="adj3" fmla="val 3529100"/>
            <a:gd name="adj4" fmla="val 770764"/>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3BCEFB5B-2F3D-490B-8CE0-5E0369C4DFDC}">
      <dsp:nvSpPr>
        <dsp:cNvPr id="0" name=""/>
        <dsp:cNvSpPr/>
      </dsp:nvSpPr>
      <dsp:spPr>
        <a:xfrm>
          <a:off x="536502" y="257549"/>
          <a:ext cx="3875952" cy="3875952"/>
        </a:xfrm>
        <a:prstGeom prst="circularArrow">
          <a:avLst>
            <a:gd name="adj1" fmla="val 5085"/>
            <a:gd name="adj2" fmla="val 327528"/>
            <a:gd name="adj3" fmla="val 6615046"/>
            <a:gd name="adj4" fmla="val 3857426"/>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0E7D683F-472A-409C-8054-C7CFCB51D908}">
      <dsp:nvSpPr>
        <dsp:cNvPr id="0" name=""/>
        <dsp:cNvSpPr/>
      </dsp:nvSpPr>
      <dsp:spPr>
        <a:xfrm>
          <a:off x="519202" y="218376"/>
          <a:ext cx="3875952" cy="3875952"/>
        </a:xfrm>
        <a:prstGeom prst="circularArrow">
          <a:avLst>
            <a:gd name="adj1" fmla="val 5085"/>
            <a:gd name="adj2" fmla="val 327528"/>
            <a:gd name="adj3" fmla="val 9701707"/>
            <a:gd name="adj4" fmla="val 6943371"/>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BAC33A26-6C2F-4987-A581-FEC1BAAC3768}">
      <dsp:nvSpPr>
        <dsp:cNvPr id="0" name=""/>
        <dsp:cNvSpPr/>
      </dsp:nvSpPr>
      <dsp:spPr>
        <a:xfrm>
          <a:off x="14926" y="129739"/>
          <a:ext cx="4119284" cy="3875952"/>
        </a:xfrm>
        <a:prstGeom prst="circularArrow">
          <a:avLst>
            <a:gd name="adj1" fmla="val 5085"/>
            <a:gd name="adj2" fmla="val 327528"/>
            <a:gd name="adj3" fmla="val 12786695"/>
            <a:gd name="adj4" fmla="val 10028727"/>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8D93E483-352F-4110-BC7B-D37109D8ACDA}">
      <dsp:nvSpPr>
        <dsp:cNvPr id="0" name=""/>
        <dsp:cNvSpPr/>
      </dsp:nvSpPr>
      <dsp:spPr>
        <a:xfrm>
          <a:off x="410880" y="47262"/>
          <a:ext cx="3875952" cy="3875952"/>
        </a:xfrm>
        <a:prstGeom prst="circularArrow">
          <a:avLst>
            <a:gd name="adj1" fmla="val 5085"/>
            <a:gd name="adj2" fmla="val 327528"/>
            <a:gd name="adj3" fmla="val 15872129"/>
            <a:gd name="adj4" fmla="val 13114645"/>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3C031-15C2-4092-9CD7-76AFBA1C2605}">
      <dsp:nvSpPr>
        <dsp:cNvPr id="0" name=""/>
        <dsp:cNvSpPr/>
      </dsp:nvSpPr>
      <dsp:spPr>
        <a:xfrm>
          <a:off x="654905" y="97351"/>
          <a:ext cx="4237973" cy="4237973"/>
        </a:xfrm>
        <a:prstGeom prst="pie">
          <a:avLst>
            <a:gd name="adj1" fmla="val 16200000"/>
            <a:gd name="adj2" fmla="val 19285716"/>
          </a:avLst>
        </a:prstGeom>
        <a:solidFill>
          <a:schemeClr val="accent6">
            <a:lumMod val="75000"/>
          </a:schemeClr>
        </a:solidFill>
        <a:ln w="25400" cap="flat" cmpd="sng" algn="ctr">
          <a:solidFill>
            <a:schemeClr val="lt1">
              <a:hueOff val="0"/>
              <a:satOff val="0"/>
              <a:lumOff val="0"/>
              <a:alphaOff val="0"/>
            </a:schemeClr>
          </a:solidFill>
          <a:prstDash val="solid"/>
        </a:ln>
        <a:effectLst>
          <a:innerShdw blurRad="63500" dist="38100" dir="13500000">
            <a:schemeClr val="tx1">
              <a:lumMod val="95000"/>
              <a:lumOff val="5000"/>
              <a:alpha val="8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2000" tIns="252000" rIns="0" bIns="0" numCol="1" spcCol="1270" anchor="t" anchorCtr="0">
          <a:noAutofit/>
        </a:bodyPr>
        <a:lstStyle/>
        <a:p>
          <a:pPr lvl="0" algn="l" defTabSz="889000">
            <a:lnSpc>
              <a:spcPct val="76000"/>
            </a:lnSpc>
            <a:spcBef>
              <a:spcPct val="0"/>
            </a:spcBef>
            <a:spcAft>
              <a:spcPct val="35000"/>
            </a:spcAft>
          </a:pPr>
          <a:r>
            <a:rPr lang="en-US" sz="2000" b="1" kern="1200" spc="-100" baseline="0" dirty="0" smtClean="0">
              <a:solidFill>
                <a:schemeClr val="bg1"/>
              </a:solidFill>
              <a:effectLst>
                <a:innerShdw blurRad="12700" dist="12700" dir="13500000">
                  <a:schemeClr val="tx1">
                    <a:alpha val="80000"/>
                  </a:schemeClr>
                </a:innerShdw>
              </a:effectLst>
              <a:latin typeface="Arial" pitchFamily="34" charset="0"/>
              <a:cs typeface="Arial" pitchFamily="34" charset="0"/>
            </a:rPr>
            <a:t>Coms</a:t>
          </a:r>
          <a:endParaRPr lang="en-US" sz="2000" b="1" kern="1200" spc="-100" baseline="0" dirty="0">
            <a:solidFill>
              <a:schemeClr val="bg1"/>
            </a:solidFill>
            <a:effectLst>
              <a:innerShdw blurRad="12700" dist="12700" dir="13500000">
                <a:schemeClr val="tx1">
                  <a:alpha val="80000"/>
                </a:schemeClr>
              </a:innerShdw>
            </a:effectLst>
            <a:latin typeface="Arial" pitchFamily="34" charset="0"/>
            <a:cs typeface="Arial" pitchFamily="34" charset="0"/>
          </a:endParaRPr>
        </a:p>
      </dsp:txBody>
      <dsp:txXfrm>
        <a:off x="2881355" y="490877"/>
        <a:ext cx="1009041" cy="807233"/>
      </dsp:txXfrm>
    </dsp:sp>
    <dsp:sp modelId="{8B725B72-80C3-47E0-800D-0C72EB90AC4B}">
      <dsp:nvSpPr>
        <dsp:cNvPr id="0" name=""/>
        <dsp:cNvSpPr/>
      </dsp:nvSpPr>
      <dsp:spPr>
        <a:xfrm>
          <a:off x="583307" y="285426"/>
          <a:ext cx="4436633" cy="4048205"/>
        </a:xfrm>
        <a:prstGeom prst="pie">
          <a:avLst>
            <a:gd name="adj1" fmla="val 19285716"/>
            <a:gd name="adj2" fmla="val 771428"/>
          </a:avLst>
        </a:prstGeom>
        <a:solidFill>
          <a:srgbClr val="F6882E"/>
        </a:solidFill>
        <a:ln w="25400" cap="flat" cmpd="sng" algn="ctr">
          <a:solidFill>
            <a:schemeClr val="lt1">
              <a:hueOff val="0"/>
              <a:satOff val="0"/>
              <a:lumOff val="0"/>
              <a:alphaOff val="0"/>
            </a:schemeClr>
          </a:solidFill>
          <a:prstDash val="solid"/>
        </a:ln>
        <a:effectLst>
          <a:innerShdw blurRad="63500" dist="38100" dir="13500000">
            <a:schemeClr val="tx1">
              <a:lumMod val="95000"/>
              <a:lumOff val="5000"/>
              <a:alpha val="8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44000" rIns="0" bIns="0" numCol="1" spcCol="1270" anchor="t" anchorCtr="0">
          <a:noAutofit/>
        </a:bodyPr>
        <a:lstStyle/>
        <a:p>
          <a:pPr lvl="0" algn="r" defTabSz="889000">
            <a:lnSpc>
              <a:spcPct val="76000"/>
            </a:lnSpc>
            <a:spcBef>
              <a:spcPct val="0"/>
            </a:spcBef>
            <a:spcAft>
              <a:spcPct val="35000"/>
            </a:spcAft>
          </a:pPr>
          <a:r>
            <a:rPr lang="en-US" sz="2000" b="1" kern="1200" spc="-100" baseline="0" dirty="0" smtClean="0">
              <a:solidFill>
                <a:schemeClr val="accent6">
                  <a:lumMod val="20000"/>
                  <a:lumOff val="80000"/>
                </a:schemeClr>
              </a:solidFill>
              <a:effectLst>
                <a:innerShdw blurRad="12700" dist="12700" dir="13500000">
                  <a:schemeClr val="tx1">
                    <a:alpha val="80000"/>
                  </a:schemeClr>
                </a:innerShdw>
              </a:effectLst>
              <a:latin typeface="Arial" pitchFamily="34" charset="0"/>
              <a:cs typeface="Arial" pitchFamily="34" charset="0"/>
            </a:rPr>
            <a:t>Video</a:t>
          </a:r>
          <a:endParaRPr lang="en-US" sz="2000" b="1" kern="1200" spc="-100" baseline="0" dirty="0">
            <a:solidFill>
              <a:schemeClr val="accent6">
                <a:lumMod val="20000"/>
                <a:lumOff val="80000"/>
              </a:schemeClr>
            </a:solidFill>
            <a:effectLst>
              <a:innerShdw blurRad="12700" dist="12700" dir="13500000">
                <a:schemeClr val="tx1">
                  <a:alpha val="80000"/>
                </a:schemeClr>
              </a:innerShdw>
            </a:effectLst>
            <a:latin typeface="Arial" pitchFamily="34" charset="0"/>
            <a:cs typeface="Arial" pitchFamily="34" charset="0"/>
          </a:endParaRPr>
        </a:p>
      </dsp:txBody>
      <dsp:txXfrm>
        <a:off x="3596520" y="1752901"/>
        <a:ext cx="1214792" cy="674700"/>
      </dsp:txXfrm>
    </dsp:sp>
    <dsp:sp modelId="{03D458CF-D0E5-4A2E-AFD1-D447DCB436FE}">
      <dsp:nvSpPr>
        <dsp:cNvPr id="0" name=""/>
        <dsp:cNvSpPr/>
      </dsp:nvSpPr>
      <dsp:spPr>
        <a:xfrm>
          <a:off x="737499" y="293051"/>
          <a:ext cx="4234844" cy="4264113"/>
        </a:xfrm>
        <a:prstGeom prst="pie">
          <a:avLst>
            <a:gd name="adj1" fmla="val 771428"/>
            <a:gd name="adj2" fmla="val 3857143"/>
          </a:avLst>
        </a:prstGeom>
        <a:solidFill>
          <a:schemeClr val="accent6"/>
        </a:solidFill>
        <a:ln w="25400" cap="flat" cmpd="sng" algn="ctr">
          <a:solidFill>
            <a:schemeClr val="lt1">
              <a:hueOff val="0"/>
              <a:satOff val="0"/>
              <a:lumOff val="0"/>
              <a:alphaOff val="0"/>
            </a:schemeClr>
          </a:solidFill>
          <a:prstDash val="solid"/>
        </a:ln>
        <a:effectLst>
          <a:innerShdw blurRad="63500" dist="38100" dir="13500000">
            <a:schemeClr val="tx1">
              <a:lumMod val="95000"/>
              <a:lumOff val="5000"/>
              <a:alpha val="8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720000" rIns="0" bIns="0" numCol="1" spcCol="1270" anchor="ctr" anchorCtr="0">
          <a:noAutofit/>
        </a:bodyPr>
        <a:lstStyle/>
        <a:p>
          <a:pPr lvl="0" algn="r" defTabSz="889000">
            <a:lnSpc>
              <a:spcPct val="76000"/>
            </a:lnSpc>
            <a:spcBef>
              <a:spcPct val="0"/>
            </a:spcBef>
            <a:spcAft>
              <a:spcPct val="35000"/>
            </a:spcAft>
          </a:pPr>
          <a:r>
            <a:rPr lang="en-US" sz="2000" b="1" kern="1200" spc="-100" baseline="0" dirty="0" smtClean="0">
              <a:solidFill>
                <a:schemeClr val="accent6">
                  <a:lumMod val="20000"/>
                  <a:lumOff val="80000"/>
                </a:schemeClr>
              </a:solidFill>
              <a:effectLst>
                <a:innerShdw blurRad="12700" dist="12700" dir="13500000">
                  <a:schemeClr val="tx1">
                    <a:alpha val="80000"/>
                  </a:schemeClr>
                </a:innerShdw>
              </a:effectLst>
              <a:latin typeface="Arial" pitchFamily="34" charset="0"/>
              <a:cs typeface="Arial" pitchFamily="34" charset="0"/>
            </a:rPr>
            <a:t>Music</a:t>
          </a:r>
          <a:endParaRPr lang="en-US" sz="2000" b="1" kern="1200" spc="-100" baseline="0" dirty="0">
            <a:solidFill>
              <a:schemeClr val="accent6">
                <a:lumMod val="20000"/>
                <a:lumOff val="80000"/>
              </a:schemeClr>
            </a:solidFill>
            <a:effectLst>
              <a:innerShdw blurRad="12700" dist="12700" dir="13500000">
                <a:schemeClr val="tx1">
                  <a:alpha val="80000"/>
                </a:schemeClr>
              </a:innerShdw>
            </a:effectLst>
            <a:latin typeface="Arial" pitchFamily="34" charset="0"/>
            <a:cs typeface="Arial" pitchFamily="34" charset="0"/>
          </a:endParaRPr>
        </a:p>
      </dsp:txBody>
      <dsp:txXfrm>
        <a:off x="3456874" y="2818523"/>
        <a:ext cx="1008296" cy="786830"/>
      </dsp:txXfrm>
    </dsp:sp>
    <dsp:sp modelId="{19323780-FE44-406F-B4FF-C5857ED30745}">
      <dsp:nvSpPr>
        <dsp:cNvPr id="0" name=""/>
        <dsp:cNvSpPr/>
      </dsp:nvSpPr>
      <dsp:spPr>
        <a:xfrm>
          <a:off x="596551" y="221477"/>
          <a:ext cx="4218627" cy="4452507"/>
        </a:xfrm>
        <a:prstGeom prst="pie">
          <a:avLst>
            <a:gd name="adj1" fmla="val 3857226"/>
            <a:gd name="adj2" fmla="val 6942858"/>
          </a:avLst>
        </a:prstGeom>
        <a:solidFill>
          <a:srgbClr val="F8A764"/>
        </a:solidFill>
        <a:ln w="25400" cap="flat" cmpd="sng" algn="ctr">
          <a:noFill/>
          <a:prstDash val="solid"/>
        </a:ln>
        <a:effectLst>
          <a:innerShdw blurRad="63500" dist="38100" dir="13500000">
            <a:schemeClr val="tx1">
              <a:lumMod val="95000"/>
              <a:lumOff val="5000"/>
              <a:alpha val="8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48000" rIns="0" bIns="0" numCol="1" spcCol="1270" anchor="t" anchorCtr="0">
          <a:noAutofit/>
        </a:bodyPr>
        <a:lstStyle/>
        <a:p>
          <a:pPr lvl="0" algn="ctr" defTabSz="889000">
            <a:lnSpc>
              <a:spcPct val="76000"/>
            </a:lnSpc>
            <a:spcBef>
              <a:spcPct val="0"/>
            </a:spcBef>
            <a:spcAft>
              <a:spcPct val="35000"/>
            </a:spcAft>
          </a:pPr>
          <a:r>
            <a:rPr lang="en-US" sz="2000" b="1" kern="1200" spc="-100" baseline="0" dirty="0" smtClean="0">
              <a:solidFill>
                <a:schemeClr val="accent6">
                  <a:lumMod val="75000"/>
                </a:schemeClr>
              </a:solidFill>
              <a:effectLst>
                <a:innerShdw blurRad="63500" dist="50800" dir="13500000">
                  <a:prstClr val="black">
                    <a:alpha val="50000"/>
                  </a:prstClr>
                </a:innerShdw>
              </a:effectLst>
              <a:latin typeface="Arial" pitchFamily="34" charset="0"/>
              <a:cs typeface="Arial" pitchFamily="34" charset="0"/>
            </a:rPr>
            <a:t>Gaming</a:t>
          </a:r>
          <a:endParaRPr lang="en-US" sz="2000" b="1" kern="1200" spc="-100" baseline="0" dirty="0">
            <a:solidFill>
              <a:schemeClr val="accent6">
                <a:lumMod val="75000"/>
              </a:schemeClr>
            </a:solidFill>
            <a:effectLst>
              <a:innerShdw blurRad="12700" dist="12700" dir="13500000">
                <a:schemeClr val="tx1">
                  <a:alpha val="80000"/>
                </a:schemeClr>
              </a:innerShdw>
            </a:effectLst>
            <a:latin typeface="Arial" pitchFamily="34" charset="0"/>
            <a:cs typeface="Arial" pitchFamily="34" charset="0"/>
          </a:endParaRPr>
        </a:p>
      </dsp:txBody>
      <dsp:txXfrm>
        <a:off x="2216202" y="3719876"/>
        <a:ext cx="979324" cy="742084"/>
      </dsp:txXfrm>
    </dsp:sp>
    <dsp:sp modelId="{9F06FA13-89CC-4B95-8B8F-0322459C534C}">
      <dsp:nvSpPr>
        <dsp:cNvPr id="0" name=""/>
        <dsp:cNvSpPr/>
      </dsp:nvSpPr>
      <dsp:spPr>
        <a:xfrm>
          <a:off x="468558" y="187406"/>
          <a:ext cx="4218627" cy="4452507"/>
        </a:xfrm>
        <a:prstGeom prst="pie">
          <a:avLst>
            <a:gd name="adj1" fmla="val 6942858"/>
            <a:gd name="adj2" fmla="val 10028574"/>
          </a:avLst>
        </a:prstGeom>
        <a:solidFill>
          <a:srgbClr val="F8A764"/>
        </a:solidFill>
        <a:ln w="25400" cap="flat" cmpd="sng" algn="ctr">
          <a:noFill/>
          <a:prstDash val="solid"/>
        </a:ln>
        <a:effectLst>
          <a:innerShdw blurRad="63500" dist="38100" dir="13500000">
            <a:schemeClr val="tx1">
              <a:lumMod val="95000"/>
              <a:lumOff val="5000"/>
              <a:alpha val="8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540000" rIns="108000" bIns="0" numCol="1" spcCol="1270" anchor="t" anchorCtr="0">
          <a:noAutofit/>
        </a:bodyPr>
        <a:lstStyle/>
        <a:p>
          <a:pPr lvl="0" algn="r" defTabSz="889000">
            <a:lnSpc>
              <a:spcPct val="76000"/>
            </a:lnSpc>
            <a:spcBef>
              <a:spcPct val="0"/>
            </a:spcBef>
            <a:spcAft>
              <a:spcPct val="35000"/>
            </a:spcAft>
          </a:pPr>
          <a:r>
            <a:rPr lang="en-US" sz="2000" b="1" kern="1200" spc="-100" baseline="0" dirty="0" smtClean="0">
              <a:solidFill>
                <a:schemeClr val="accent6">
                  <a:lumMod val="75000"/>
                </a:schemeClr>
              </a:solidFill>
              <a:effectLst>
                <a:innerShdw blurRad="12700" dist="12700" dir="13500000">
                  <a:schemeClr val="tx1">
                    <a:alpha val="80000"/>
                  </a:schemeClr>
                </a:innerShdw>
              </a:effectLst>
              <a:latin typeface="Arial" pitchFamily="34" charset="0"/>
              <a:cs typeface="Arial" pitchFamily="34" charset="0"/>
            </a:rPr>
            <a:t>Storage</a:t>
          </a:r>
          <a:endParaRPr lang="en-US" sz="2000" b="1" kern="1200" spc="-100" baseline="0" dirty="0">
            <a:solidFill>
              <a:schemeClr val="accent6">
                <a:lumMod val="75000"/>
              </a:schemeClr>
            </a:solidFill>
            <a:effectLst>
              <a:innerShdw blurRad="63500" dist="50800" dir="13500000">
                <a:prstClr val="black">
                  <a:alpha val="50000"/>
                </a:prstClr>
              </a:innerShdw>
            </a:effectLst>
            <a:latin typeface="Arial" pitchFamily="34" charset="0"/>
            <a:cs typeface="Arial" pitchFamily="34" charset="0"/>
          </a:endParaRPr>
        </a:p>
      </dsp:txBody>
      <dsp:txXfrm>
        <a:off x="973788" y="2824456"/>
        <a:ext cx="1004435" cy="821593"/>
      </dsp:txXfrm>
    </dsp:sp>
    <dsp:sp modelId="{99B8F6EA-A102-4978-886C-C3DC5FB3A609}">
      <dsp:nvSpPr>
        <dsp:cNvPr id="0" name=""/>
        <dsp:cNvSpPr/>
      </dsp:nvSpPr>
      <dsp:spPr>
        <a:xfrm>
          <a:off x="390205" y="357700"/>
          <a:ext cx="4288459" cy="3815966"/>
        </a:xfrm>
        <a:prstGeom prst="pie">
          <a:avLst>
            <a:gd name="adj1" fmla="val 10028574"/>
            <a:gd name="adj2" fmla="val 13114284"/>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a:innerShdw blurRad="63500" dist="38100" dir="13500000">
            <a:schemeClr val="tx1">
              <a:lumMod val="95000"/>
              <a:lumOff val="5000"/>
              <a:alpha val="8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lvl="0" algn="r" defTabSz="889000">
            <a:lnSpc>
              <a:spcPct val="76000"/>
            </a:lnSpc>
            <a:spcBef>
              <a:spcPct val="0"/>
            </a:spcBef>
            <a:spcAft>
              <a:spcPct val="35000"/>
            </a:spcAft>
          </a:pPr>
          <a:r>
            <a:rPr lang="en-US" sz="2000" b="1" kern="1200" spc="-200" baseline="0" dirty="0" smtClean="0">
              <a:solidFill>
                <a:schemeClr val="accent6">
                  <a:lumMod val="75000"/>
                </a:schemeClr>
              </a:solidFill>
              <a:effectLst>
                <a:innerShdw blurRad="63500" dist="50800" dir="13500000">
                  <a:prstClr val="black">
                    <a:alpha val="50000"/>
                  </a:prstClr>
                </a:innerShdw>
              </a:effectLst>
              <a:latin typeface="Arial" pitchFamily="34" charset="0"/>
              <a:cs typeface="Arial" pitchFamily="34" charset="0"/>
            </a:rPr>
            <a:t>Productivity</a:t>
          </a:r>
          <a:endParaRPr lang="en-US" sz="2000" b="1" kern="1200" spc="-200" baseline="0" dirty="0">
            <a:solidFill>
              <a:schemeClr val="accent6">
                <a:lumMod val="75000"/>
              </a:schemeClr>
            </a:solidFill>
            <a:effectLst>
              <a:innerShdw blurRad="63500" dist="50800" dir="13500000">
                <a:prstClr val="black">
                  <a:alpha val="50000"/>
                </a:prstClr>
              </a:innerShdw>
            </a:effectLst>
            <a:latin typeface="Arial" pitchFamily="34" charset="0"/>
            <a:cs typeface="Arial" pitchFamily="34" charset="0"/>
          </a:endParaRPr>
        </a:p>
      </dsp:txBody>
      <dsp:txXfrm>
        <a:off x="591865" y="1740988"/>
        <a:ext cx="1174220" cy="635994"/>
      </dsp:txXfrm>
    </dsp:sp>
    <dsp:sp modelId="{A3F992EB-03D8-49DC-A20E-842620E29166}">
      <dsp:nvSpPr>
        <dsp:cNvPr id="0" name=""/>
        <dsp:cNvSpPr/>
      </dsp:nvSpPr>
      <dsp:spPr>
        <a:xfrm>
          <a:off x="514137" y="104887"/>
          <a:ext cx="4326542" cy="4326542"/>
        </a:xfrm>
        <a:prstGeom prst="pie">
          <a:avLst>
            <a:gd name="adj1" fmla="val 13114284"/>
            <a:gd name="adj2" fmla="val 1620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a:innerShdw blurRad="63500" dist="38100" dir="13500000">
            <a:schemeClr val="tx1">
              <a:lumMod val="95000"/>
              <a:lumOff val="5000"/>
              <a:alpha val="8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80000" rIns="36000" bIns="0" numCol="1" spcCol="1270" anchor="ctr" anchorCtr="0">
          <a:noAutofit/>
        </a:bodyPr>
        <a:lstStyle/>
        <a:p>
          <a:pPr lvl="0" algn="r" defTabSz="889000">
            <a:lnSpc>
              <a:spcPct val="76000"/>
            </a:lnSpc>
            <a:spcBef>
              <a:spcPct val="0"/>
            </a:spcBef>
            <a:spcAft>
              <a:spcPct val="35000"/>
            </a:spcAft>
          </a:pPr>
          <a:r>
            <a:rPr lang="en-US" sz="2000" b="1" kern="1200" spc="-100" baseline="0" dirty="0" smtClean="0">
              <a:solidFill>
                <a:schemeClr val="accent6">
                  <a:lumMod val="75000"/>
                </a:schemeClr>
              </a:solidFill>
              <a:effectLst>
                <a:innerShdw blurRad="63500" dist="50800" dir="13500000">
                  <a:prstClr val="black">
                    <a:alpha val="50000"/>
                  </a:prstClr>
                </a:innerShdw>
              </a:effectLst>
              <a:latin typeface="Arial" pitchFamily="34" charset="0"/>
              <a:cs typeface="Arial" pitchFamily="34" charset="0"/>
            </a:rPr>
            <a:t>Social Media</a:t>
          </a:r>
          <a:endParaRPr lang="en-US" sz="2000" b="1" kern="1200" spc="-100" baseline="0" dirty="0">
            <a:solidFill>
              <a:schemeClr val="accent6">
                <a:lumMod val="75000"/>
              </a:schemeClr>
            </a:solidFill>
            <a:effectLst>
              <a:innerShdw blurRad="63500" dist="50800" dir="13500000">
                <a:prstClr val="black">
                  <a:alpha val="50000"/>
                </a:prstClr>
              </a:innerShdw>
            </a:effectLst>
            <a:latin typeface="Arial" pitchFamily="34" charset="0"/>
            <a:cs typeface="Arial" pitchFamily="34" charset="0"/>
          </a:endParaRPr>
        </a:p>
      </dsp:txBody>
      <dsp:txXfrm>
        <a:off x="1537570" y="506638"/>
        <a:ext cx="1030129" cy="824103"/>
      </dsp:txXfrm>
    </dsp:sp>
    <dsp:sp modelId="{D1CA7F0E-4040-4FB1-B7D2-D2653675F591}">
      <dsp:nvSpPr>
        <dsp:cNvPr id="0" name=""/>
        <dsp:cNvSpPr/>
      </dsp:nvSpPr>
      <dsp:spPr>
        <a:xfrm>
          <a:off x="627281" y="69917"/>
          <a:ext cx="4288419" cy="4288419"/>
        </a:xfrm>
        <a:prstGeom prst="circularArrow">
          <a:avLst>
            <a:gd name="adj1" fmla="val 5085"/>
            <a:gd name="adj2" fmla="val 327528"/>
            <a:gd name="adj3" fmla="val 18957827"/>
            <a:gd name="adj4" fmla="val 16200343"/>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20E5D7C6-112F-47FD-99F6-8FF7FAF1EB04}">
      <dsp:nvSpPr>
        <dsp:cNvPr id="0" name=""/>
        <dsp:cNvSpPr/>
      </dsp:nvSpPr>
      <dsp:spPr>
        <a:xfrm>
          <a:off x="459820" y="244451"/>
          <a:ext cx="4288419" cy="4288419"/>
        </a:xfrm>
        <a:prstGeom prst="circularArrow">
          <a:avLst>
            <a:gd name="adj1" fmla="val 5085"/>
            <a:gd name="adj2" fmla="val 327528"/>
            <a:gd name="adj3" fmla="val 443744"/>
            <a:gd name="adj4" fmla="val 19285776"/>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17108F5C-A041-40DF-B851-5EC517D45DB2}">
      <dsp:nvSpPr>
        <dsp:cNvPr id="0" name=""/>
        <dsp:cNvSpPr/>
      </dsp:nvSpPr>
      <dsp:spPr>
        <a:xfrm>
          <a:off x="950613" y="592412"/>
          <a:ext cx="4288419" cy="4288419"/>
        </a:xfrm>
        <a:prstGeom prst="circularArrow">
          <a:avLst>
            <a:gd name="adj1" fmla="val 5085"/>
            <a:gd name="adj2" fmla="val 327528"/>
            <a:gd name="adj3" fmla="val 3529100"/>
            <a:gd name="adj4" fmla="val 770764"/>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3BCEFB5B-2F3D-490B-8CE0-5E0369C4DFDC}">
      <dsp:nvSpPr>
        <dsp:cNvPr id="0" name=""/>
        <dsp:cNvSpPr/>
      </dsp:nvSpPr>
      <dsp:spPr>
        <a:xfrm>
          <a:off x="1555347" y="1565774"/>
          <a:ext cx="2296834" cy="1918038"/>
        </a:xfrm>
        <a:prstGeom prst="leftCircularArrow">
          <a:avLst>
            <a:gd name="adj1" fmla="val 5085"/>
            <a:gd name="adj2" fmla="val 327528"/>
            <a:gd name="adj3" fmla="val 6615046"/>
            <a:gd name="adj4" fmla="val 3857426"/>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0E7D683F-472A-409C-8054-C7CFCB51D908}">
      <dsp:nvSpPr>
        <dsp:cNvPr id="0" name=""/>
        <dsp:cNvSpPr/>
      </dsp:nvSpPr>
      <dsp:spPr>
        <a:xfrm>
          <a:off x="431506" y="266039"/>
          <a:ext cx="4288419" cy="4288419"/>
        </a:xfrm>
        <a:prstGeom prst="circularArrow">
          <a:avLst>
            <a:gd name="adj1" fmla="val 5085"/>
            <a:gd name="adj2" fmla="val 327528"/>
            <a:gd name="adj3" fmla="val 9701707"/>
            <a:gd name="adj4" fmla="val 6943371"/>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BAC33A26-6C2F-4987-A581-FEC1BAAC3768}">
      <dsp:nvSpPr>
        <dsp:cNvPr id="0" name=""/>
        <dsp:cNvSpPr/>
      </dsp:nvSpPr>
      <dsp:spPr>
        <a:xfrm>
          <a:off x="-63625" y="70585"/>
          <a:ext cx="4557646" cy="4288419"/>
        </a:xfrm>
        <a:prstGeom prst="circularArrow">
          <a:avLst>
            <a:gd name="adj1" fmla="val 5085"/>
            <a:gd name="adj2" fmla="val 327528"/>
            <a:gd name="adj3" fmla="val 12786695"/>
            <a:gd name="adj4" fmla="val 10028727"/>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8D93E483-352F-4110-BC7B-D37109D8ACDA}">
      <dsp:nvSpPr>
        <dsp:cNvPr id="0" name=""/>
        <dsp:cNvSpPr/>
      </dsp:nvSpPr>
      <dsp:spPr>
        <a:xfrm>
          <a:off x="1982674" y="1551921"/>
          <a:ext cx="1151269" cy="1068416"/>
        </a:xfrm>
        <a:prstGeom prst="leftCircularArrow">
          <a:avLst>
            <a:gd name="adj1" fmla="val 5085"/>
            <a:gd name="adj2" fmla="val 327528"/>
            <a:gd name="adj3" fmla="val 15872129"/>
            <a:gd name="adj4" fmla="val 13114645"/>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3.xml.rels><?xml version="1.0" encoding="UTF-8" standalone="yes"?>
<Relationships xmlns="http://schemas.openxmlformats.org/package/2006/relationships"><Relationship Id="rId1" Type="http://schemas.openxmlformats.org/officeDocument/2006/relationships/image" Target="../media/image24.png"/></Relationships>
</file>

<file path=ppt/drawings/_rels/drawing4.xml.rels><?xml version="1.0" encoding="UTF-8" standalone="yes"?>
<Relationships xmlns="http://schemas.openxmlformats.org/package/2006/relationships"><Relationship Id="rId1" Type="http://schemas.openxmlformats.org/officeDocument/2006/relationships/image" Target="../media/image29.png"/></Relationships>
</file>

<file path=ppt/drawings/_rels/drawing5.xml.rels><?xml version="1.0" encoding="UTF-8" standalone="yes"?>
<Relationships xmlns="http://schemas.openxmlformats.org/package/2006/relationships"><Relationship Id="rId1"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cdr:x>
      <cdr:y>0.04368</cdr:y>
    </cdr:from>
    <cdr:to>
      <cdr:x>0.0906</cdr:x>
      <cdr:y>0.96088</cdr:y>
    </cdr:to>
    <cdr:sp macro="" textlink="">
      <cdr:nvSpPr>
        <cdr:cNvPr id="6" name="TextBox 1"/>
        <cdr:cNvSpPr txBox="1"/>
      </cdr:nvSpPr>
      <cdr:spPr>
        <a:xfrm xmlns:a="http://schemas.openxmlformats.org/drawingml/2006/main" rot="16200000">
          <a:off x="-5183473" y="1327050"/>
          <a:ext cx="2743208" cy="350364"/>
        </a:xfrm>
        <a:prstGeom xmlns:a="http://schemas.openxmlformats.org/drawingml/2006/main" prst="rect">
          <a:avLst/>
        </a:prstGeom>
      </cdr:spPr>
      <cdr:txBody>
        <a:bodyPr xmlns:a="http://schemas.openxmlformats.org/drawingml/2006/main" wrap="square" lIns="36000" tIns="36000" rIns="36000" bIns="36000" spcCol="324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a:r>
            <a:rPr lang="en-US" sz="2000" b="1" i="0" spc="-160" baseline="0" dirty="0">
              <a:solidFill>
                <a:schemeClr val="accent5"/>
              </a:solidFill>
              <a:effectLst/>
              <a:latin typeface="Arial" pitchFamily="34" charset="0"/>
              <a:ea typeface="+mn-ea"/>
              <a:cs typeface="Arial" pitchFamily="34" charset="0"/>
            </a:rPr>
            <a:t>Internet Subscribers ('12) </a:t>
          </a:r>
          <a:endParaRPr lang="en-US" sz="3600" b="0" spc="-160" baseline="0" dirty="0">
            <a:solidFill>
              <a:schemeClr val="accent5"/>
            </a:solidFill>
            <a:effectLst/>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0.90653</cdr:x>
      <cdr:y>0.28763</cdr:y>
    </cdr:from>
    <cdr:to>
      <cdr:x>1</cdr:x>
      <cdr:y>0.74462</cdr:y>
    </cdr:to>
    <cdr:sp macro="" textlink="">
      <cdr:nvSpPr>
        <cdr:cNvPr id="6" name="TextBox 1"/>
        <cdr:cNvSpPr txBox="1"/>
      </cdr:nvSpPr>
      <cdr:spPr>
        <a:xfrm xmlns:a="http://schemas.openxmlformats.org/drawingml/2006/main" rot="16200000">
          <a:off x="2431882" y="1669885"/>
          <a:ext cx="1619250" cy="317832"/>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2000" b="1" i="0" spc="-160" baseline="0" dirty="0">
              <a:solidFill>
                <a:schemeClr val="accent2"/>
              </a:solidFill>
              <a:effectLst/>
              <a:latin typeface="Arial" pitchFamily="34" charset="0"/>
              <a:ea typeface="+mn-ea"/>
              <a:cs typeface="Arial" pitchFamily="34" charset="0"/>
            </a:rPr>
            <a:t>Internet Usage </a:t>
          </a:r>
          <a:endParaRPr lang="en-US" sz="3600" b="0" spc="-160" baseline="0" dirty="0">
            <a:solidFill>
              <a:schemeClr val="accent2"/>
            </a:solidFill>
            <a:effectLst/>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0.64447</cdr:x>
      <cdr:y>0.01397</cdr:y>
    </cdr:from>
    <cdr:to>
      <cdr:x>1</cdr:x>
      <cdr:y>0.18758</cdr:y>
    </cdr:to>
    <cdr:sp macro="" textlink="">
      <cdr:nvSpPr>
        <cdr:cNvPr id="4" name="TextBox 1"/>
        <cdr:cNvSpPr txBox="1"/>
      </cdr:nvSpPr>
      <cdr:spPr>
        <a:xfrm xmlns:a="http://schemas.openxmlformats.org/drawingml/2006/main">
          <a:off x="3113023" y="52059"/>
          <a:ext cx="1717346" cy="647190"/>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lnSpc>
              <a:spcPct val="74000"/>
            </a:lnSpc>
          </a:pPr>
          <a:r>
            <a:rPr lang="en-US" sz="2000" b="1" i="0" baseline="0" dirty="0" smtClean="0">
              <a:solidFill>
                <a:schemeClr val="accent5">
                  <a:lumMod val="50000"/>
                </a:schemeClr>
              </a:solidFill>
              <a:effectLst/>
              <a:latin typeface="Arial" pitchFamily="34" charset="0"/>
              <a:ea typeface="+mn-ea"/>
              <a:cs typeface="Arial" pitchFamily="34" charset="0"/>
            </a:rPr>
            <a:t>Internet </a:t>
          </a:r>
          <a:r>
            <a:rPr lang="en-US" sz="2000" b="1" i="0" baseline="0" dirty="0">
              <a:solidFill>
                <a:schemeClr val="accent5">
                  <a:lumMod val="50000"/>
                </a:schemeClr>
              </a:solidFill>
              <a:effectLst/>
              <a:latin typeface="Arial" pitchFamily="34" charset="0"/>
              <a:ea typeface="+mn-ea"/>
              <a:cs typeface="Arial" pitchFamily="34" charset="0"/>
            </a:rPr>
            <a:t>Traffic </a:t>
          </a:r>
          <a:r>
            <a:rPr lang="en-US" sz="2000" b="1" i="0" baseline="0" dirty="0" smtClean="0">
              <a:solidFill>
                <a:schemeClr val="accent5">
                  <a:lumMod val="50000"/>
                </a:schemeClr>
              </a:solidFill>
              <a:effectLst/>
              <a:latin typeface="Arial" pitchFamily="34" charset="0"/>
              <a:ea typeface="+mn-ea"/>
              <a:cs typeface="Arial" pitchFamily="34" charset="0"/>
            </a:rPr>
            <a:t>Forecast</a:t>
          </a:r>
          <a:endParaRPr lang="en-US" sz="2000" b="0" dirty="0">
            <a:solidFill>
              <a:schemeClr val="accent5">
                <a:lumMod val="50000"/>
              </a:schemeClr>
            </a:solidFill>
            <a:effectLst/>
            <a:latin typeface="Arial" pitchFamily="34" charset="0"/>
            <a:cs typeface="Arial" pitchFamily="34" charset="0"/>
          </a:endParaRPr>
        </a:p>
      </cdr:txBody>
    </cdr:sp>
  </cdr:relSizeAnchor>
  <cdr:relSizeAnchor xmlns:cdr="http://schemas.openxmlformats.org/drawingml/2006/chartDrawing">
    <cdr:from>
      <cdr:x>0.64834</cdr:x>
      <cdr:y>0.24021</cdr:y>
    </cdr:from>
    <cdr:to>
      <cdr:x>0.85686</cdr:x>
      <cdr:y>0.36953</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055748" y="933940"/>
          <a:ext cx="982796" cy="502803"/>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0.42561</cdr:x>
      <cdr:y>0.86134</cdr:y>
    </cdr:from>
    <cdr:to>
      <cdr:x>0.60014</cdr:x>
      <cdr:y>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160300" y="3094016"/>
          <a:ext cx="2116094" cy="498080"/>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0.51967</cdr:x>
      <cdr:y>0.36811</cdr:y>
    </cdr:from>
    <cdr:to>
      <cdr:x>0.62445</cdr:x>
      <cdr:y>0.51286</cdr:y>
    </cdr:to>
    <cdr:sp macro="" textlink="">
      <cdr:nvSpPr>
        <cdr:cNvPr id="3" name="TextBox 1"/>
        <cdr:cNvSpPr txBox="1"/>
      </cdr:nvSpPr>
      <cdr:spPr>
        <a:xfrm xmlns:a="http://schemas.openxmlformats.org/drawingml/2006/main">
          <a:off x="4770424" y="1200893"/>
          <a:ext cx="961851" cy="4722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76000"/>
            </a:lnSpc>
          </a:pPr>
          <a:r>
            <a:rPr lang="en-US" sz="1800" b="1" dirty="0" smtClean="0">
              <a:solidFill>
                <a:schemeClr val="accent5">
                  <a:lumMod val="75000"/>
                </a:schemeClr>
              </a:solidFill>
              <a:latin typeface="Arial" pitchFamily="34" charset="0"/>
              <a:cs typeface="Arial" pitchFamily="34" charset="0"/>
            </a:rPr>
            <a:t>Top 10K</a:t>
          </a:r>
          <a:endParaRPr lang="en-US" sz="1800" b="1" dirty="0">
            <a:solidFill>
              <a:schemeClr val="accent5">
                <a:lumMod val="75000"/>
              </a:schemeClr>
            </a:solidFill>
            <a:latin typeface="Arial" pitchFamily="34" charset="0"/>
            <a:cs typeface="Arial" pitchFamily="34" charset="0"/>
          </a:endParaRPr>
        </a:p>
        <a:p xmlns:a="http://schemas.openxmlformats.org/drawingml/2006/main">
          <a:pPr algn="ctr">
            <a:lnSpc>
              <a:spcPct val="76000"/>
            </a:lnSpc>
          </a:pPr>
          <a:r>
            <a:rPr lang="en-US" sz="1800" b="1" dirty="0">
              <a:solidFill>
                <a:schemeClr val="accent5">
                  <a:lumMod val="75000"/>
                </a:schemeClr>
              </a:solidFill>
              <a:latin typeface="Arial" pitchFamily="34" charset="0"/>
              <a:cs typeface="Arial" pitchFamily="34" charset="0"/>
            </a:rPr>
            <a:t>torrents</a:t>
          </a:r>
        </a:p>
      </cdr:txBody>
    </cdr:sp>
  </cdr:relSizeAnchor>
  <cdr:relSizeAnchor xmlns:cdr="http://schemas.openxmlformats.org/drawingml/2006/chartDrawing">
    <cdr:from>
      <cdr:x>0.6148</cdr:x>
      <cdr:y>0.89626</cdr:y>
    </cdr:from>
    <cdr:to>
      <cdr:x>0.89414</cdr:x>
      <cdr:y>0.97078</cdr:y>
    </cdr:to>
    <cdr:pic>
      <cdr:nvPicPr>
        <cdr:cNvPr id="5" name="Picture 4"/>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643706" y="2923885"/>
          <a:ext cx="2564292" cy="243100"/>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0.46776</cdr:x>
      <cdr:y>0.46728</cdr:y>
    </cdr:from>
    <cdr:to>
      <cdr:x>0.61052</cdr:x>
      <cdr:y>0.55533</cdr:y>
    </cdr:to>
    <cdr:sp macro="" textlink="">
      <cdr:nvSpPr>
        <cdr:cNvPr id="2" name="TextBox 1"/>
        <cdr:cNvSpPr txBox="1"/>
      </cdr:nvSpPr>
      <cdr:spPr>
        <a:xfrm xmlns:a="http://schemas.openxmlformats.org/drawingml/2006/main">
          <a:off x="3001828" y="1322433"/>
          <a:ext cx="916159" cy="24919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800" b="1" i="0" baseline="0">
              <a:solidFill>
                <a:schemeClr val="bg1">
                  <a:lumMod val="50000"/>
                </a:schemeClr>
              </a:solidFill>
              <a:effectLst/>
              <a:latin typeface="Arial" pitchFamily="34" charset="0"/>
              <a:ea typeface="+mn-ea"/>
              <a:cs typeface="Arial" pitchFamily="34" charset="0"/>
            </a:rPr>
            <a:t>2017</a:t>
          </a:r>
          <a:endParaRPr lang="en-US" sz="1100">
            <a:solidFill>
              <a:schemeClr val="bg1">
                <a:lumMod val="50000"/>
              </a:schemeClr>
            </a:solidFill>
            <a:effectLst/>
            <a:latin typeface="Arial" pitchFamily="34" charset="0"/>
            <a:cs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0.01445</cdr:x>
      <cdr:y>0</cdr:y>
    </cdr:from>
    <cdr:to>
      <cdr:x>0.98844</cdr:x>
      <cdr:y>0.18828</cdr:y>
    </cdr:to>
    <cdr:sp macro="" textlink="">
      <cdr:nvSpPr>
        <cdr:cNvPr id="4" name="TextBox 1"/>
        <cdr:cNvSpPr txBox="1"/>
      </cdr:nvSpPr>
      <cdr:spPr>
        <a:xfrm xmlns:a="http://schemas.openxmlformats.org/drawingml/2006/main">
          <a:off x="59528" y="0"/>
          <a:ext cx="4012410" cy="535768"/>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2400" b="1" i="0" baseline="0">
              <a:solidFill>
                <a:schemeClr val="accent5">
                  <a:lumMod val="75000"/>
                </a:schemeClr>
              </a:solidFill>
              <a:effectLst/>
              <a:latin typeface="Arial" pitchFamily="34" charset="0"/>
              <a:ea typeface="+mn-ea"/>
              <a:cs typeface="Arial" pitchFamily="34" charset="0"/>
            </a:rPr>
            <a:t>Global OTT </a:t>
          </a:r>
          <a:r>
            <a:rPr lang="en-US" sz="2400" b="0" i="0" baseline="0">
              <a:solidFill>
                <a:schemeClr val="accent5">
                  <a:lumMod val="75000"/>
                </a:schemeClr>
              </a:solidFill>
              <a:effectLst/>
              <a:latin typeface="Arial" pitchFamily="34" charset="0"/>
              <a:ea typeface="+mn-ea"/>
              <a:cs typeface="Arial" pitchFamily="34" charset="0"/>
            </a:rPr>
            <a:t>Forecast '11-'17</a:t>
          </a:r>
          <a:endParaRPr lang="en-US" sz="4000" b="0">
            <a:solidFill>
              <a:schemeClr val="accent5">
                <a:lumMod val="75000"/>
              </a:schemeClr>
            </a:solidFill>
            <a:effectLst/>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010EF2B9-30CB-4775-8894-17A83AFA69E9}" type="datetimeFigureOut">
              <a:rPr lang="en-US" smtClean="0"/>
              <a:pPr/>
              <a:t>14/01/08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DD076A9B-7EFC-4D9F-9BF2-E762550033F8}" type="slidenum">
              <a:rPr lang="en-US" smtClean="0"/>
              <a:pPr/>
              <a:t>‹#›</a:t>
            </a:fld>
            <a:endParaRPr lang="en-US" dirty="0"/>
          </a:p>
        </p:txBody>
      </p:sp>
    </p:spTree>
    <p:extLst>
      <p:ext uri="{BB962C8B-B14F-4D97-AF65-F5344CB8AC3E}">
        <p14:creationId xmlns:p14="http://schemas.microsoft.com/office/powerpoint/2010/main" val="219099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Copyright_infringement" TargetMode="External"/><Relationship Id="rId3" Type="http://schemas.openxmlformats.org/officeDocument/2006/relationships/hyperlink" Target="http://en.wikipedia.org/wiki/Megaupload#cite_note-indictment.C2.A0.E2.80.94_reasons-1" TargetMode="External"/><Relationship Id="rId7" Type="http://schemas.openxmlformats.org/officeDocument/2006/relationships/hyperlink" Target="http://en.wikipedia.org/wiki/United_States_Department_of_Justice" TargetMode="External"/><Relationship Id="rId12" Type="http://schemas.openxmlformats.org/officeDocument/2006/relationships/hyperlink" Target="http://en.wikipedia.org/wiki/Megaupload#cite_note-4"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Seizure_(law)" TargetMode="External"/><Relationship Id="rId11" Type="http://schemas.openxmlformats.org/officeDocument/2006/relationships/hyperlink" Target="http://en.wikipedia.org/wiki/Customs_and_Excise_Department_(Hong_Kong)" TargetMode="External"/><Relationship Id="rId5" Type="http://schemas.openxmlformats.org/officeDocument/2006/relationships/hyperlink" Target="http://en.wikipedia.org/wiki/File_hosting_service" TargetMode="External"/><Relationship Id="rId10" Type="http://schemas.openxmlformats.org/officeDocument/2006/relationships/hyperlink" Target="http://en.wikipedia.org/wiki/HK$" TargetMode="External"/><Relationship Id="rId4" Type="http://schemas.openxmlformats.org/officeDocument/2006/relationships/hyperlink" Target="http://en.wikipedia.org/wiki/Website" TargetMode="External"/><Relationship Id="rId9" Type="http://schemas.openxmlformats.org/officeDocument/2006/relationships/hyperlink" Target="http://en.wikipedia.org/wiki/Megaupload#cite_note-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a:t>
            </a:fld>
            <a:endParaRPr lang="en-US" dirty="0"/>
          </a:p>
        </p:txBody>
      </p:sp>
    </p:spTree>
    <p:extLst>
      <p:ext uri="{BB962C8B-B14F-4D97-AF65-F5344CB8AC3E}">
        <p14:creationId xmlns:p14="http://schemas.microsoft.com/office/powerpoint/2010/main" val="1277565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15</a:t>
            </a:fld>
            <a:endParaRPr lang="en-US" dirty="0"/>
          </a:p>
        </p:txBody>
      </p:sp>
    </p:spTree>
    <p:extLst>
      <p:ext uri="{BB962C8B-B14F-4D97-AF65-F5344CB8AC3E}">
        <p14:creationId xmlns:p14="http://schemas.microsoft.com/office/powerpoint/2010/main" val="1933238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New enterprise market for video delivery growing</a:t>
            </a:r>
          </a:p>
          <a:p>
            <a:pPr marL="285750" lvl="1"/>
            <a:r>
              <a:rPr lang="en-US" sz="1400" dirty="0" smtClean="0"/>
              <a:t>Continues to have very strong growth and demand for IP-based video products and services.</a:t>
            </a:r>
          </a:p>
          <a:p>
            <a:r>
              <a:rPr lang="en-US" sz="1600" dirty="0" smtClean="0"/>
              <a:t>Viewing is no longer passive; Multiscreen social engagement is key</a:t>
            </a:r>
          </a:p>
          <a:p>
            <a:pPr marL="285750" lvl="1"/>
            <a:r>
              <a:rPr lang="en-US" sz="1400" dirty="0" smtClean="0"/>
              <a:t>Opportunity for new revenue models &amp; monetization</a:t>
            </a:r>
          </a:p>
          <a:p>
            <a:r>
              <a:rPr lang="en-US" sz="1600" dirty="0" smtClean="0"/>
              <a:t>IT suppliers lack real IPTV and Multiscreen expertise</a:t>
            </a:r>
          </a:p>
          <a:p>
            <a:pPr>
              <a:spcBef>
                <a:spcPts val="1200"/>
              </a:spcBef>
            </a:pPr>
            <a:r>
              <a:rPr lang="en-US" sz="1200" dirty="0" smtClean="0"/>
              <a:t>According to the latest forecasts from Informa Telecoms &amp; Media, the global online-video market will be worth $37 billion in 2017, driven by the popularity of services like Netflix and YouTube. </a:t>
            </a:r>
          </a:p>
          <a:p>
            <a:pPr>
              <a:spcBef>
                <a:spcPts val="1200"/>
              </a:spcBef>
            </a:pPr>
            <a:r>
              <a:rPr lang="en-US" sz="1200" dirty="0" smtClean="0"/>
              <a:t>This figure is made up of the three key video-revenue streams of advertising, subscriptions and transactions. Despite the market maturing, advertising will continue to be a larger revenue generator than subscriptions in 2017, as it is in 2012.</a:t>
            </a:r>
          </a:p>
          <a:p>
            <a:pPr>
              <a:spcBef>
                <a:spcPts val="1200"/>
              </a:spcBef>
            </a:pPr>
            <a:r>
              <a:rPr lang="en-US" sz="1200" dirty="0" smtClean="0"/>
              <a:t>Broadcasters, content owners, publishers and others must migrate to Multiscreen delivery to survive. OTT services (media distribution over third party infrastructure) will grow significantly.</a:t>
            </a:r>
          </a:p>
          <a:p>
            <a:r>
              <a:rPr lang="en-US" sz="1200" dirty="0" smtClean="0"/>
              <a:t>“$2 Billion Video Delivery Platforms Market Set to Double by 2017”, Says ABI Research </a:t>
            </a:r>
          </a:p>
          <a:p>
            <a:endParaRPr lang="en-US" sz="1200" dirty="0" smtClean="0"/>
          </a:p>
          <a:p>
            <a:r>
              <a:rPr lang="en-US" sz="1200" dirty="0" smtClean="0"/>
              <a:t>“According to Brightcove (</a:t>
            </a:r>
            <a:r>
              <a:rPr lang="en-US" sz="1200" dirty="0" err="1" smtClean="0"/>
              <a:t>Nasdaq:BCOV</a:t>
            </a:r>
            <a:r>
              <a:rPr lang="en-US" sz="1200" dirty="0" smtClean="0"/>
              <a:t>), there is a large and growing market opportunity for OVPs and it estimates the total addressable market to be approximately $2.3 billion in 2011, growing to approximately $5.8 billion in 2015.” Larry Kless</a:t>
            </a:r>
          </a:p>
          <a:p>
            <a:endParaRPr lang="en-US" sz="1200" dirty="0" smtClean="0"/>
          </a:p>
          <a:p>
            <a:r>
              <a:rPr lang="en-US" dirty="0" smtClean="0"/>
              <a:t>Visual Unity is ideally positioned to take advantage of the growing need for broadcaster's move Multiscreen.</a:t>
            </a:r>
          </a:p>
          <a:p>
            <a:endParaRPr lang="en-US" dirty="0" smtClean="0"/>
          </a:p>
          <a:p>
            <a:r>
              <a:rPr lang="en-US" dirty="0" smtClean="0"/>
              <a:t>“Video Infrastructure Market Reaches $13.2B Worldwide. The impact by OTT video and Multiscreen viewing is still slight but threatening” ACG Research</a:t>
            </a:r>
          </a:p>
          <a:p>
            <a:endParaRPr lang="en-US" dirty="0" smtClean="0"/>
          </a:p>
          <a:p>
            <a:r>
              <a:rPr lang="en-US" dirty="0" smtClean="0"/>
              <a:t>“In 2012, revenues for video platforms distributing video on behalf of media &amp; entertainment companies (including cable &amp; satellite distributors) worldwide will reach $2.1 billion, and will grow to over $4 billion in 2017. In particular, Multiscreen video—“TV Everywhere” to some—is gaining momentum across all </a:t>
            </a:r>
            <a:r>
              <a:rPr lang="en-US" dirty="0" err="1" smtClean="0"/>
              <a:t>pay-TV</a:t>
            </a:r>
            <a:r>
              <a:rPr lang="en-US" dirty="0" smtClean="0"/>
              <a:t> operator types (cable, satellite, and IPTV) in all regions: 83% of the operators we interviewed plan to offer some type of Multiscreen viewing—PC, smartphone, tablet—by 2013.” says Jeff </a:t>
            </a:r>
            <a:r>
              <a:rPr lang="en-US" dirty="0" err="1" smtClean="0"/>
              <a:t>Heynen</a:t>
            </a:r>
            <a:r>
              <a:rPr lang="en-US" dirty="0" smtClean="0"/>
              <a:t>, directing analyst for broadband access and video at Infonetics Research.</a:t>
            </a:r>
          </a:p>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16</a:t>
            </a:fld>
            <a:endParaRPr lang="en-US" dirty="0"/>
          </a:p>
        </p:txBody>
      </p:sp>
    </p:spTree>
    <p:extLst>
      <p:ext uri="{BB962C8B-B14F-4D97-AF65-F5344CB8AC3E}">
        <p14:creationId xmlns:p14="http://schemas.microsoft.com/office/powerpoint/2010/main" val="143418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2</a:t>
            </a:fld>
            <a:endParaRPr lang="en-US" dirty="0"/>
          </a:p>
        </p:txBody>
      </p:sp>
    </p:spTree>
    <p:extLst>
      <p:ext uri="{BB962C8B-B14F-4D97-AF65-F5344CB8AC3E}">
        <p14:creationId xmlns:p14="http://schemas.microsoft.com/office/powerpoint/2010/main" val="263918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Giga - G10</a:t>
            </a:r>
            <a:r>
              <a:rPr lang="en-US" baseline="30000" dirty="0" smtClean="0">
                <a:effectLst/>
              </a:rPr>
              <a:t>9 </a:t>
            </a:r>
            <a:r>
              <a:rPr lang="en-US" dirty="0" smtClean="0">
                <a:effectLst/>
              </a:rPr>
              <a:t>2</a:t>
            </a:r>
            <a:r>
              <a:rPr lang="en-US" baseline="30000" dirty="0" smtClean="0">
                <a:effectLst/>
              </a:rPr>
              <a:t>30</a:t>
            </a:r>
          </a:p>
          <a:p>
            <a:r>
              <a:rPr lang="en-US" dirty="0" err="1" smtClean="0">
                <a:effectLst/>
              </a:rPr>
              <a:t>tera</a:t>
            </a:r>
            <a:r>
              <a:rPr lang="en-US" dirty="0" smtClean="0">
                <a:effectLst/>
              </a:rPr>
              <a:t> - T10</a:t>
            </a:r>
            <a:r>
              <a:rPr lang="en-US" baseline="30000" dirty="0" smtClean="0">
                <a:effectLst/>
              </a:rPr>
              <a:t>12 </a:t>
            </a:r>
            <a:r>
              <a:rPr lang="en-US" dirty="0" smtClean="0">
                <a:effectLst/>
              </a:rPr>
              <a:t>2</a:t>
            </a:r>
            <a:r>
              <a:rPr lang="en-US" baseline="30000" dirty="0" smtClean="0">
                <a:effectLst/>
              </a:rPr>
              <a:t>40</a:t>
            </a:r>
          </a:p>
          <a:p>
            <a:r>
              <a:rPr lang="en-US" dirty="0" err="1" smtClean="0">
                <a:effectLst/>
              </a:rPr>
              <a:t>peta</a:t>
            </a:r>
            <a:r>
              <a:rPr lang="en-US" dirty="0" smtClean="0">
                <a:effectLst/>
              </a:rPr>
              <a:t> - P10</a:t>
            </a:r>
            <a:r>
              <a:rPr lang="en-US" baseline="30000" dirty="0" smtClean="0">
                <a:effectLst/>
              </a:rPr>
              <a:t>15 </a:t>
            </a:r>
            <a:r>
              <a:rPr lang="en-US" dirty="0" smtClean="0">
                <a:effectLst/>
              </a:rPr>
              <a:t>2</a:t>
            </a:r>
            <a:r>
              <a:rPr lang="en-US" baseline="30000" dirty="0" smtClean="0">
                <a:effectLst/>
              </a:rPr>
              <a:t>50</a:t>
            </a:r>
          </a:p>
          <a:p>
            <a:r>
              <a:rPr lang="en-US" dirty="0" err="1" smtClean="0">
                <a:effectLst/>
              </a:rPr>
              <a:t>Exa</a:t>
            </a:r>
            <a:r>
              <a:rPr lang="en-US" dirty="0" smtClean="0">
                <a:effectLst/>
              </a:rPr>
              <a:t> - E10</a:t>
            </a:r>
            <a:r>
              <a:rPr lang="en-US" baseline="30000" dirty="0" smtClean="0">
                <a:effectLst/>
              </a:rPr>
              <a:t>18 * </a:t>
            </a:r>
            <a:r>
              <a:rPr lang="en-US" dirty="0" smtClean="0">
                <a:effectLst/>
              </a:rPr>
              <a:t>2</a:t>
            </a:r>
            <a:r>
              <a:rPr lang="en-US" baseline="30000" dirty="0" smtClean="0">
                <a:effectLst/>
              </a:rPr>
              <a:t>60</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3</a:t>
            </a:fld>
            <a:endParaRPr lang="en-US" dirty="0"/>
          </a:p>
        </p:txBody>
      </p:sp>
    </p:spTree>
    <p:extLst>
      <p:ext uri="{BB962C8B-B14F-4D97-AF65-F5344CB8AC3E}">
        <p14:creationId xmlns:p14="http://schemas.microsoft.com/office/powerpoint/2010/main" val="8843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815m people in all</a:t>
            </a:r>
            <a:r>
              <a:rPr lang="en-US" baseline="0" dirty="0" smtClean="0"/>
              <a:t> of Europe</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6</a:t>
            </a:fld>
            <a:endParaRPr lang="en-US" dirty="0"/>
          </a:p>
        </p:txBody>
      </p:sp>
    </p:spTree>
    <p:extLst>
      <p:ext uri="{BB962C8B-B14F-4D97-AF65-F5344CB8AC3E}">
        <p14:creationId xmlns:p14="http://schemas.microsoft.com/office/powerpoint/2010/main" val="188687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79252" rtl="0" eaLnBrk="1" fontAlgn="auto" latinLnBrk="0" hangingPunct="1">
              <a:lnSpc>
                <a:spcPct val="74000"/>
              </a:lnSpc>
              <a:spcBef>
                <a:spcPts val="0"/>
              </a:spcBef>
              <a:spcAft>
                <a:spcPts val="0"/>
              </a:spcAft>
              <a:buClrTx/>
              <a:buSzTx/>
              <a:buFontTx/>
              <a:buNone/>
              <a:tabLst/>
              <a:defRPr/>
            </a:pPr>
            <a:r>
              <a:rPr lang="en-US" sz="1200" dirty="0" smtClean="0"/>
              <a:t>Mobile providers have lost control over their subscribers as </a:t>
            </a:r>
            <a:r>
              <a:rPr lang="en-US" sz="1200" baseline="0" dirty="0" smtClean="0"/>
              <a:t>phone is no longer at the center of the mobile value proposition.  Applications are sold through app stores, and downloaded through the internet, not sold by mobile providers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8</a:t>
            </a:fld>
            <a:endParaRPr lang="en-US" dirty="0"/>
          </a:p>
        </p:txBody>
      </p:sp>
    </p:spTree>
    <p:extLst>
      <p:ext uri="{BB962C8B-B14F-4D97-AF65-F5344CB8AC3E}">
        <p14:creationId xmlns:p14="http://schemas.microsoft.com/office/powerpoint/2010/main" val="2996510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900" dirty="0" smtClean="0">
                <a:solidFill>
                  <a:schemeClr val="tx1"/>
                </a:solidFill>
                <a:latin typeface="Arial" pitchFamily="34" charset="0"/>
                <a:cs typeface="Arial" pitchFamily="34" charset="0"/>
              </a:rPr>
              <a:t>Wikipedia:</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b="1" i="0" kern="1200" dirty="0" smtClean="0">
                <a:solidFill>
                  <a:schemeClr val="tx1"/>
                </a:solidFill>
                <a:effectLst/>
                <a:latin typeface="Arial" pitchFamily="34" charset="0"/>
                <a:ea typeface="+mn-ea"/>
                <a:cs typeface="+mn-cs"/>
              </a:rPr>
              <a:t>Megaupload Ltd</a:t>
            </a:r>
            <a:r>
              <a:rPr lang="en-US" sz="1200" b="0" i="0" kern="1200" dirty="0" smtClean="0">
                <a:solidFill>
                  <a:schemeClr val="tx1"/>
                </a:solidFill>
                <a:effectLst/>
                <a:latin typeface="Arial" pitchFamily="34" charset="0"/>
                <a:ea typeface="+mn-ea"/>
                <a:cs typeface="+mn-cs"/>
              </a:rPr>
              <a:t>,</a:t>
            </a:r>
            <a:r>
              <a:rPr lang="en-US" sz="1200" b="0" i="0" u="none" strike="noStrike" kern="1200" baseline="30000" dirty="0" smtClean="0">
                <a:solidFill>
                  <a:schemeClr val="tx1"/>
                </a:solidFill>
                <a:effectLst/>
                <a:latin typeface="Arial" pitchFamily="34" charset="0"/>
                <a:ea typeface="+mn-ea"/>
                <a:cs typeface="+mn-cs"/>
                <a:hlinkClick r:id="rId3"/>
              </a:rPr>
              <a:t>[1]</a:t>
            </a:r>
            <a:r>
              <a:rPr lang="en-US" sz="1200" b="0" i="0" kern="1200" dirty="0" smtClean="0">
                <a:solidFill>
                  <a:schemeClr val="tx1"/>
                </a:solidFill>
                <a:effectLst/>
                <a:latin typeface="Arial" pitchFamily="34" charset="0"/>
                <a:ea typeface="+mn-ea"/>
                <a:cs typeface="+mn-cs"/>
              </a:rPr>
              <a:t> best known for its closed </a:t>
            </a:r>
            <a:r>
              <a:rPr lang="en-US" sz="1200" b="0" i="0" u="none" strike="noStrike" kern="1200" dirty="0" smtClean="0">
                <a:solidFill>
                  <a:schemeClr val="tx1"/>
                </a:solidFill>
                <a:effectLst/>
                <a:latin typeface="Arial" pitchFamily="34" charset="0"/>
                <a:ea typeface="+mn-ea"/>
                <a:cs typeface="+mn-cs"/>
                <a:hlinkClick r:id="rId4" tooltip="Website"/>
              </a:rPr>
              <a:t>websites</a:t>
            </a:r>
            <a:r>
              <a:rPr lang="en-US" sz="1200" b="0" i="0" kern="1200" dirty="0" smtClean="0">
                <a:solidFill>
                  <a:schemeClr val="tx1"/>
                </a:solidFill>
                <a:effectLst/>
                <a:latin typeface="Arial" pitchFamily="34" charset="0"/>
                <a:ea typeface="+mn-ea"/>
                <a:cs typeface="+mn-cs"/>
              </a:rPr>
              <a:t> including the top-15 </a:t>
            </a:r>
            <a:r>
              <a:rPr lang="en-US" sz="1200" b="0" i="0" u="none" strike="noStrike" kern="1200" dirty="0" smtClean="0">
                <a:solidFill>
                  <a:schemeClr val="tx1"/>
                </a:solidFill>
                <a:effectLst/>
                <a:latin typeface="Arial" pitchFamily="34" charset="0"/>
                <a:ea typeface="+mn-ea"/>
                <a:cs typeface="+mn-cs"/>
                <a:hlinkClick r:id="rId5" tooltip="File hosting service"/>
              </a:rPr>
              <a:t>file hosting service</a:t>
            </a:r>
            <a:r>
              <a:rPr lang="en-US" sz="1200" b="0" i="0" kern="1200" dirty="0" smtClean="0">
                <a:solidFill>
                  <a:schemeClr val="tx1"/>
                </a:solidFill>
                <a:effectLst/>
                <a:latin typeface="Arial" pitchFamily="34" charset="0"/>
                <a:ea typeface="+mn-ea"/>
                <a:cs typeface="+mn-cs"/>
              </a:rPr>
              <a:t> </a:t>
            </a:r>
            <a:r>
              <a:rPr lang="en-US" sz="1200" b="1" i="0" kern="1200" dirty="0" smtClean="0">
                <a:solidFill>
                  <a:schemeClr val="tx1"/>
                </a:solidFill>
                <a:effectLst/>
                <a:latin typeface="Arial" pitchFamily="34" charset="0"/>
                <a:ea typeface="+mn-ea"/>
                <a:cs typeface="+mn-cs"/>
              </a:rPr>
              <a:t>megaupload.com</a:t>
            </a:r>
            <a:r>
              <a:rPr lang="en-US" sz="1200" b="0" i="0" kern="1200" dirty="0" smtClean="0">
                <a:solidFill>
                  <a:schemeClr val="tx1"/>
                </a:solidFill>
                <a:effectLst/>
                <a:latin typeface="Arial" pitchFamily="34" charset="0"/>
                <a:ea typeface="+mn-ea"/>
                <a:cs typeface="+mn-cs"/>
              </a:rPr>
              <a:t>,</a:t>
            </a:r>
            <a:r>
              <a:rPr lang="en-US" sz="1200" b="0" i="0" u="none" strike="noStrike" kern="1200" baseline="30000" dirty="0" smtClean="0">
                <a:solidFill>
                  <a:schemeClr val="tx1"/>
                </a:solidFill>
                <a:effectLst/>
                <a:latin typeface="Arial" pitchFamily="34" charset="0"/>
                <a:ea typeface="+mn-ea"/>
                <a:cs typeface="+mn-cs"/>
                <a:hlinkClick r:id="rId3"/>
              </a:rPr>
              <a:t>[1]</a:t>
            </a:r>
            <a:r>
              <a:rPr lang="en-US" sz="1200" b="0" i="0" kern="1200" dirty="0" smtClean="0">
                <a:solidFill>
                  <a:schemeClr val="tx1"/>
                </a:solidFill>
                <a:effectLst/>
                <a:latin typeface="Arial" pitchFamily="34" charset="0"/>
                <a:ea typeface="+mn-ea"/>
                <a:cs typeface="+mn-cs"/>
              </a:rPr>
              <a:t> is an online Hong Kong–based company established in 2005 that ran online services related to file storage and viewing. The domain names were </a:t>
            </a:r>
            <a:r>
              <a:rPr lang="en-US" sz="1200" b="0" i="0" u="none" strike="noStrike" kern="1200" dirty="0" smtClean="0">
                <a:solidFill>
                  <a:schemeClr val="tx1"/>
                </a:solidFill>
                <a:effectLst/>
                <a:latin typeface="Arial" pitchFamily="34" charset="0"/>
                <a:ea typeface="+mn-ea"/>
                <a:cs typeface="+mn-cs"/>
                <a:hlinkClick r:id="rId6" tooltip="Seizure (law)"/>
              </a:rPr>
              <a:t>seized</a:t>
            </a:r>
            <a:r>
              <a:rPr lang="en-US" sz="1200" b="0" i="0" kern="1200" dirty="0" smtClean="0">
                <a:solidFill>
                  <a:schemeClr val="tx1"/>
                </a:solidFill>
                <a:effectLst/>
                <a:latin typeface="Arial" pitchFamily="34" charset="0"/>
                <a:ea typeface="+mn-ea"/>
                <a:cs typeface="+mn-cs"/>
              </a:rPr>
              <a:t>, and the sites associated with Megaupload were shut down by the </a:t>
            </a:r>
            <a:r>
              <a:rPr lang="en-US" sz="1200" b="0" i="0" u="none" strike="noStrike" kern="1200" dirty="0" smtClean="0">
                <a:solidFill>
                  <a:schemeClr val="tx1"/>
                </a:solidFill>
                <a:effectLst/>
                <a:latin typeface="Arial" pitchFamily="34" charset="0"/>
                <a:ea typeface="+mn-ea"/>
                <a:cs typeface="+mn-cs"/>
                <a:hlinkClick r:id="rId7" tooltip="United States Department of Justice"/>
              </a:rPr>
              <a:t>United States Department of Justice</a:t>
            </a:r>
            <a:r>
              <a:rPr lang="en-US" sz="1200" b="0" i="0" kern="1200" dirty="0" smtClean="0">
                <a:solidFill>
                  <a:schemeClr val="tx1"/>
                </a:solidFill>
                <a:effectLst/>
                <a:latin typeface="Arial" pitchFamily="34" charset="0"/>
                <a:ea typeface="+mn-ea"/>
                <a:cs typeface="+mn-cs"/>
              </a:rPr>
              <a:t> on 19 January 2012, following the indictment and arrests of the owners for allegedly operating as an organization dedicated to </a:t>
            </a:r>
            <a:r>
              <a:rPr lang="en-US" sz="1200" b="0" i="0" u="none" strike="noStrike" kern="1200" dirty="0" smtClean="0">
                <a:solidFill>
                  <a:schemeClr val="tx1"/>
                </a:solidFill>
                <a:effectLst/>
                <a:latin typeface="Arial" pitchFamily="34" charset="0"/>
                <a:ea typeface="+mn-ea"/>
                <a:cs typeface="+mn-cs"/>
                <a:hlinkClick r:id="rId8" tooltip="Copyright infringement"/>
              </a:rPr>
              <a:t>copyright infringement</a:t>
            </a:r>
            <a:r>
              <a:rPr lang="en-US" sz="1200" b="0" i="0" kern="1200" dirty="0" smtClean="0">
                <a:solidFill>
                  <a:schemeClr val="tx1"/>
                </a:solidFill>
                <a:effectLst/>
                <a:latin typeface="Arial" pitchFamily="34" charset="0"/>
                <a:ea typeface="+mn-ea"/>
                <a:cs typeface="+mn-cs"/>
              </a:rPr>
              <a:t>.</a:t>
            </a:r>
            <a:r>
              <a:rPr lang="en-US" sz="1200" b="0" i="0" u="none" strike="noStrike" kern="1200" baseline="30000" dirty="0" smtClean="0">
                <a:solidFill>
                  <a:schemeClr val="tx1"/>
                </a:solidFill>
                <a:effectLst/>
                <a:latin typeface="Arial" pitchFamily="34" charset="0"/>
                <a:ea typeface="+mn-ea"/>
                <a:cs typeface="+mn-cs"/>
                <a:hlinkClick r:id="rId9"/>
              </a:rPr>
              <a:t>[3]</a:t>
            </a:r>
            <a:r>
              <a:rPr lang="en-US" sz="1200" b="0" i="0" kern="1200" dirty="0" smtClean="0">
                <a:solidFill>
                  <a:schemeClr val="tx1"/>
                </a:solidFill>
                <a:effectLst/>
                <a:latin typeface="Arial" pitchFamily="34" charset="0"/>
                <a:ea typeface="+mn-ea"/>
                <a:cs typeface="+mn-cs"/>
              </a:rPr>
              <a:t> </a:t>
            </a:r>
            <a:r>
              <a:rPr lang="en-US" sz="1200" b="0" i="0" u="none" strike="noStrike" kern="1200" dirty="0" smtClean="0">
                <a:solidFill>
                  <a:schemeClr val="tx1"/>
                </a:solidFill>
                <a:effectLst/>
                <a:latin typeface="Arial" pitchFamily="34" charset="0"/>
                <a:ea typeface="+mn-ea"/>
                <a:cs typeface="+mn-cs"/>
                <a:hlinkClick r:id="rId10" tooltip="HK$"/>
              </a:rPr>
              <a:t>HK$</a:t>
            </a:r>
            <a:r>
              <a:rPr lang="en-US" sz="1200" b="0" i="0" kern="1200" dirty="0" smtClean="0">
                <a:solidFill>
                  <a:schemeClr val="tx1"/>
                </a:solidFill>
                <a:effectLst/>
                <a:latin typeface="Arial" pitchFamily="34" charset="0"/>
                <a:ea typeface="+mn-ea"/>
                <a:cs typeface="+mn-cs"/>
              </a:rPr>
              <a:t>330 million (approximately US$42 million) worth of assets were frozen by the </a:t>
            </a:r>
            <a:r>
              <a:rPr lang="en-US" sz="1200" b="0" i="0" u="none" strike="noStrike" kern="1200" dirty="0" smtClean="0">
                <a:solidFill>
                  <a:schemeClr val="tx1"/>
                </a:solidFill>
                <a:effectLst/>
                <a:latin typeface="Arial" pitchFamily="34" charset="0"/>
                <a:ea typeface="+mn-ea"/>
                <a:cs typeface="+mn-cs"/>
                <a:hlinkClick r:id="rId11" tooltip="Customs and Excise Department (Hong Kong)"/>
              </a:rPr>
              <a:t>Customs and Excise Department</a:t>
            </a:r>
            <a:r>
              <a:rPr lang="en-US" sz="1200" b="0" i="0" kern="1200" dirty="0" smtClean="0">
                <a:solidFill>
                  <a:schemeClr val="tx1"/>
                </a:solidFill>
                <a:effectLst/>
                <a:latin typeface="Arial" pitchFamily="34" charset="0"/>
                <a:ea typeface="+mn-ea"/>
                <a:cs typeface="+mn-cs"/>
              </a:rPr>
              <a:t> of Hong Kong.</a:t>
            </a:r>
            <a:r>
              <a:rPr lang="en-US" sz="1200" b="0" i="0" u="none" strike="noStrike" kern="1200" baseline="30000" dirty="0" smtClean="0">
                <a:solidFill>
                  <a:schemeClr val="tx1"/>
                </a:solidFill>
                <a:effectLst/>
                <a:latin typeface="Arial" pitchFamily="34" charset="0"/>
                <a:ea typeface="+mn-ea"/>
                <a:cs typeface="+mn-cs"/>
                <a:hlinkClick r:id="rId12"/>
              </a:rPr>
              <a:t>[4]</a:t>
            </a:r>
            <a:endParaRPr lang="en-US" sz="1200" b="0" i="0" u="none" strike="noStrike" kern="1200" baseline="30000" dirty="0" smtClean="0">
              <a:solidFill>
                <a:schemeClr val="tx1"/>
              </a:solidFill>
              <a:effectLst/>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900" dirty="0" smtClean="0">
              <a:solidFill>
                <a:schemeClr val="tx1"/>
              </a:solidFill>
              <a:latin typeface="Arial" pitchFamily="34" charset="0"/>
              <a:cs typeface="Arial" pitchFamily="34" charset="0"/>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900" dirty="0" smtClean="0">
                <a:solidFill>
                  <a:schemeClr val="tx1"/>
                </a:solidFill>
                <a:latin typeface="Arial" pitchFamily="34" charset="0"/>
                <a:cs typeface="Arial" pitchFamily="34" charset="0"/>
              </a:rPr>
              <a:t>TPB guilty -  17 April 2009 - The verdict in The Pirate Bay trial was announced November 26, 2010. The appeal court shortened sentences of three of the defendants who appeared in court that day. </a:t>
            </a:r>
            <a:r>
              <a:rPr lang="en-US" sz="900" dirty="0" err="1" smtClean="0">
                <a:solidFill>
                  <a:schemeClr val="tx1"/>
                </a:solidFill>
                <a:latin typeface="Arial" pitchFamily="34" charset="0"/>
                <a:cs typeface="Arial" pitchFamily="34" charset="0"/>
              </a:rPr>
              <a:t>Neij's</a:t>
            </a:r>
            <a:r>
              <a:rPr lang="en-US" sz="900" dirty="0" smtClean="0">
                <a:solidFill>
                  <a:schemeClr val="tx1"/>
                </a:solidFill>
                <a:latin typeface="Arial" pitchFamily="34" charset="0"/>
                <a:cs typeface="Arial" pitchFamily="34" charset="0"/>
              </a:rPr>
              <a:t> sentence was reduced to 10 months, </a:t>
            </a:r>
            <a:r>
              <a:rPr lang="en-US" sz="900" dirty="0" err="1" smtClean="0">
                <a:solidFill>
                  <a:schemeClr val="tx1"/>
                </a:solidFill>
                <a:latin typeface="Arial" pitchFamily="34" charset="0"/>
                <a:cs typeface="Arial" pitchFamily="34" charset="0"/>
              </a:rPr>
              <a:t>Sunde's</a:t>
            </a:r>
            <a:r>
              <a:rPr lang="en-US" sz="900" dirty="0" smtClean="0">
                <a:solidFill>
                  <a:schemeClr val="tx1"/>
                </a:solidFill>
                <a:latin typeface="Arial" pitchFamily="34" charset="0"/>
                <a:cs typeface="Arial" pitchFamily="34" charset="0"/>
              </a:rPr>
              <a:t> to eight, and </a:t>
            </a:r>
            <a:r>
              <a:rPr lang="en-US" sz="900" dirty="0" err="1" smtClean="0">
                <a:solidFill>
                  <a:schemeClr val="tx1"/>
                </a:solidFill>
                <a:latin typeface="Arial" pitchFamily="34" charset="0"/>
                <a:cs typeface="Arial" pitchFamily="34" charset="0"/>
              </a:rPr>
              <a:t>Lundström's</a:t>
            </a:r>
            <a:r>
              <a:rPr lang="en-US" sz="900" dirty="0" smtClean="0">
                <a:solidFill>
                  <a:schemeClr val="tx1"/>
                </a:solidFill>
                <a:latin typeface="Arial" pitchFamily="34" charset="0"/>
                <a:cs typeface="Arial" pitchFamily="34" charset="0"/>
              </a:rPr>
              <a:t> to four. However, the fine was increased from 32 to 46 million kronor</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900" dirty="0" smtClean="0">
                <a:solidFill>
                  <a:schemeClr val="tx1"/>
                </a:solidFill>
                <a:latin typeface="Arial" pitchFamily="34" charset="0"/>
                <a:cs typeface="Arial" pitchFamily="34" charset="0"/>
              </a:rPr>
              <a:t>Ultraviolet launch -  Horrible Bosses and Green Lantern, were released beginning October 11, 2011 by Warner Home Video</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900" dirty="0" smtClean="0">
              <a:solidFill>
                <a:schemeClr val="tx1"/>
              </a:solidFill>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900" dirty="0" smtClean="0">
                <a:solidFill>
                  <a:schemeClr val="tx1"/>
                </a:solidFill>
                <a:latin typeface="Arial" pitchFamily="34" charset="0"/>
                <a:cs typeface="Arial" pitchFamily="34" charset="0"/>
              </a:rPr>
              <a:t>“BitTorrent has, on average, more active users than YouTube and Facebook combined (this refers to the number of active users at any instant and not to the total number of unique users)” – Wikipedia</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900" dirty="0" smtClean="0">
              <a:solidFill>
                <a:schemeClr val="tx1"/>
              </a:solidFill>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900" dirty="0" err="1" smtClean="0">
                <a:solidFill>
                  <a:schemeClr val="tx1"/>
                </a:solidFill>
                <a:latin typeface="Arial" pitchFamily="34" charset="0"/>
                <a:cs typeface="Arial" pitchFamily="34" charset="0"/>
              </a:rPr>
              <a:t>MegaUploader</a:t>
            </a:r>
            <a:r>
              <a:rPr lang="en-US" sz="900" dirty="0" smtClean="0">
                <a:solidFill>
                  <a:schemeClr val="tx1"/>
                </a:solidFill>
                <a:latin typeface="Arial" pitchFamily="34" charset="0"/>
                <a:cs typeface="Arial" pitchFamily="34" charset="0"/>
              </a:rPr>
              <a:t> - On 19 January 2012 the United States Department of Justice seized and shut down the file-hosting site Megaupload.com and commenced criminal cases against its owners and others. On 20 January Hong Kong Customs froze more than 300 million Hong Kong dollars (US$39 million) in assets belonging to the company.[46]. Unique visitors: 82,764,913, Page Views (in history): over 1,000,000,000[13], Visitors per day: 50,000,000[13], Registered Members: 180,000,000[13], Storage: 25 petabyte (25,000 terabyte)[15] - Wikipedia</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9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10</a:t>
            </a:fld>
            <a:endParaRPr lang="en-US" dirty="0"/>
          </a:p>
        </p:txBody>
      </p:sp>
    </p:spTree>
    <p:extLst>
      <p:ext uri="{BB962C8B-B14F-4D97-AF65-F5344CB8AC3E}">
        <p14:creationId xmlns:p14="http://schemas.microsoft.com/office/powerpoint/2010/main" val="373192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11</a:t>
            </a:fld>
            <a:endParaRPr lang="en-US" dirty="0"/>
          </a:p>
        </p:txBody>
      </p:sp>
    </p:spTree>
    <p:extLst>
      <p:ext uri="{BB962C8B-B14F-4D97-AF65-F5344CB8AC3E}">
        <p14:creationId xmlns:p14="http://schemas.microsoft.com/office/powerpoint/2010/main" val="9366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mn-cs"/>
              </a:rPr>
              <a:t>Aug 28, 2013 - Twitter has acquired </a:t>
            </a:r>
            <a:r>
              <a:rPr lang="en-US" sz="1200" b="1" i="0" kern="1200" dirty="0" smtClean="0">
                <a:solidFill>
                  <a:schemeClr val="tx1"/>
                </a:solidFill>
                <a:effectLst/>
                <a:latin typeface="Arial" pitchFamily="34" charset="0"/>
                <a:ea typeface="+mn-ea"/>
                <a:cs typeface="+mn-cs"/>
              </a:rPr>
              <a:t>Trendrr</a:t>
            </a:r>
            <a:r>
              <a:rPr lang="en-US" sz="1200" b="0" i="0" kern="1200" dirty="0" smtClean="0">
                <a:solidFill>
                  <a:schemeClr val="tx1"/>
                </a:solidFill>
                <a:effectLst/>
                <a:latin typeface="Arial" pitchFamily="34" charset="0"/>
                <a:ea typeface="+mn-ea"/>
                <a:cs typeface="+mn-cs"/>
              </a:rPr>
              <a:t>, a company that tracks social media engagement around TV content</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12</a:t>
            </a:fld>
            <a:endParaRPr lang="en-US" dirty="0"/>
          </a:p>
        </p:txBody>
      </p:sp>
    </p:spTree>
    <p:extLst>
      <p:ext uri="{BB962C8B-B14F-4D97-AF65-F5344CB8AC3E}">
        <p14:creationId xmlns:p14="http://schemas.microsoft.com/office/powerpoint/2010/main" val="284986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14</a:t>
            </a:fld>
            <a:endParaRPr lang="en-US" dirty="0"/>
          </a:p>
        </p:txBody>
      </p:sp>
    </p:spTree>
    <p:extLst>
      <p:ext uri="{BB962C8B-B14F-4D97-AF65-F5344CB8AC3E}">
        <p14:creationId xmlns:p14="http://schemas.microsoft.com/office/powerpoint/2010/main" val="3469723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922" y="1785204"/>
            <a:ext cx="7864007" cy="4707632"/>
          </a:xfrm>
          <a:prstGeom prst="rect">
            <a:avLst/>
          </a:prstGeom>
        </p:spPr>
      </p:pic>
      <p:sp>
        <p:nvSpPr>
          <p:cNvPr id="9" name="Rectangle 8"/>
          <p:cNvSpPr/>
          <p:nvPr/>
        </p:nvSpPr>
        <p:spPr>
          <a:xfrm>
            <a:off x="0" y="0"/>
            <a:ext cx="9155054" cy="5143500"/>
          </a:xfrm>
          <a:prstGeom prst="rect">
            <a:avLst/>
          </a:prstGeom>
          <a:solidFill>
            <a:srgbClr val="F0F8FA">
              <a:alpha val="20000"/>
            </a:srgbClr>
          </a:solidFill>
          <a:ln>
            <a:solidFill>
              <a:schemeClr val="accent5">
                <a:lumMod val="75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7" name="Rectangle 6"/>
          <p:cNvSpPr/>
          <p:nvPr/>
        </p:nvSpPr>
        <p:spPr>
          <a:xfrm>
            <a:off x="466726" y="0"/>
            <a:ext cx="3694630" cy="5143500"/>
          </a:xfrm>
          <a:prstGeom prst="rect">
            <a:avLst/>
          </a:prstGeom>
          <a:solidFill>
            <a:schemeClr val="accent5">
              <a:lumMod val="75000"/>
            </a:schemeClr>
          </a:solidFill>
        </p:spPr>
        <p:txBody>
          <a:bodyPr wrap="square" lIns="30679" tIns="30679" rIns="0" bIns="30679">
            <a:noAutofit/>
          </a:bodyPr>
          <a:lstStyle/>
          <a:p>
            <a:pPr marL="0" marR="0" lvl="0" indent="0" algn="l" defTabSz="779252" rtl="0" eaLnBrk="1" fontAlgn="base" latinLnBrk="0" hangingPunct="1">
              <a:lnSpc>
                <a:spcPct val="90000"/>
              </a:lnSpc>
              <a:spcBef>
                <a:spcPct val="0"/>
              </a:spcBef>
              <a:spcAft>
                <a:spcPct val="0"/>
              </a:spcAft>
              <a:buClrTx/>
              <a:buSzTx/>
              <a:buFontTx/>
              <a:buNone/>
              <a:tabLst/>
              <a:defRPr/>
            </a:pPr>
            <a:endParaRPr lang="en-US" sz="900" b="0" i="0" kern="0" cap="none" spc="0" baseline="0" dirty="0" smtClean="0">
              <a:ln>
                <a:noFill/>
              </a:ln>
              <a:solidFill>
                <a:schemeClr val="bg1"/>
              </a:solidFill>
              <a:effectLst/>
              <a:latin typeface="Arial Unicode MS" pitchFamily="34" charset="-128"/>
              <a:ea typeface="Segoe UI" pitchFamily="34" charset="0"/>
              <a:cs typeface="Arial Unicode MS" pitchFamily="34" charset="-128"/>
            </a:endParaRPr>
          </a:p>
        </p:txBody>
      </p:sp>
      <p:sp>
        <p:nvSpPr>
          <p:cNvPr id="4678664" name="Rectangle 8" descr="dark-metal-texture black cropped"/>
          <p:cNvSpPr>
            <a:spLocks noGrp="1" noChangeArrowheads="1"/>
          </p:cNvSpPr>
          <p:nvPr>
            <p:ph type="ctrTitle"/>
          </p:nvPr>
        </p:nvSpPr>
        <p:spPr>
          <a:xfrm>
            <a:off x="829357" y="133600"/>
            <a:ext cx="2971118" cy="2696227"/>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b" anchorCtr="0" compatLnSpc="1">
            <a:normAutofit/>
          </a:bodyPr>
          <a:lstStyle>
            <a:lvl1pPr algn="r">
              <a:lnSpc>
                <a:spcPct val="72000"/>
              </a:lnSpc>
              <a:defRPr lang="en-GB" b="1" spc="-160" baseline="0" noProof="0" dirty="0" smtClean="0">
                <a:solidFill>
                  <a:schemeClr val="bg1"/>
                </a:solidFill>
                <a:effectLst>
                  <a:innerShdw blurRad="63500" dist="50800" dir="13500000">
                    <a:prstClr val="black">
                      <a:alpha val="50000"/>
                    </a:prstClr>
                  </a:innerShdw>
                </a:effectLst>
                <a:latin typeface="+mj-lt"/>
              </a:defRPr>
            </a:lvl1pPr>
          </a:lstStyle>
          <a:p>
            <a:pPr lvl="0">
              <a:lnSpc>
                <a:spcPct val="76000"/>
              </a:lnSpc>
            </a:pPr>
            <a:r>
              <a:rPr lang="en-US" noProof="0" dirty="0" smtClean="0"/>
              <a:t>Click to edit Master title style</a:t>
            </a:r>
            <a:endParaRPr lang="en-GB" noProof="0" dirty="0" smtClean="0"/>
          </a:p>
        </p:txBody>
      </p:sp>
      <p:cxnSp>
        <p:nvCxnSpPr>
          <p:cNvPr id="3" name="Straight Connector 2"/>
          <p:cNvCxnSpPr/>
          <p:nvPr/>
        </p:nvCxnSpPr>
        <p:spPr>
          <a:xfrm>
            <a:off x="825814" y="2975356"/>
            <a:ext cx="2965122"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35315" y="4154850"/>
            <a:ext cx="126106" cy="150301"/>
          </a:xfrm>
          <a:prstGeom prst="rect">
            <a:avLst/>
          </a:prstGeom>
        </p:spPr>
      </p:pic>
      <p:pic>
        <p:nvPicPr>
          <p:cNvPr id="28" name="Picture 2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829672" y="4351592"/>
            <a:ext cx="137392" cy="145919"/>
          </a:xfrm>
          <a:prstGeom prst="rect">
            <a:avLst/>
          </a:prstGeom>
        </p:spPr>
      </p:pic>
      <p:pic>
        <p:nvPicPr>
          <p:cNvPr id="29" name="Picture 2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829111" y="4564093"/>
            <a:ext cx="138517" cy="147512"/>
          </a:xfrm>
          <a:prstGeom prst="rect">
            <a:avLst/>
          </a:prstGeom>
        </p:spPr>
      </p:pic>
      <p:sp>
        <p:nvSpPr>
          <p:cNvPr id="31" name="Subtitle 5"/>
          <p:cNvSpPr txBox="1">
            <a:spLocks/>
          </p:cNvSpPr>
          <p:nvPr/>
        </p:nvSpPr>
        <p:spPr bwMode="auto">
          <a:xfrm>
            <a:off x="838786" y="3073167"/>
            <a:ext cx="2963904" cy="172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lgn="r" rtl="0" eaLnBrk="1" fontAlgn="base" hangingPunct="1">
              <a:lnSpc>
                <a:spcPct val="84000"/>
              </a:lnSpc>
              <a:spcBef>
                <a:spcPts val="0"/>
              </a:spcBef>
              <a:spcAft>
                <a:spcPct val="0"/>
              </a:spcAft>
              <a:defRPr lang="en-GB" sz="1600" b="0" kern="1200" cap="none" spc="-80"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t>Gabriel Dusil</a:t>
            </a:r>
          </a:p>
          <a:p>
            <a:r>
              <a:rPr lang="en-US" dirty="0" smtClean="0"/>
              <a:t>Chief Marketing &amp;</a:t>
            </a:r>
            <a:br>
              <a:rPr lang="en-US" dirty="0" smtClean="0"/>
            </a:br>
            <a:r>
              <a:rPr lang="en-US" dirty="0" smtClean="0"/>
              <a:t>Corporate Strategy Officer</a:t>
            </a:r>
          </a:p>
          <a:p>
            <a:r>
              <a:rPr lang="en-US" dirty="0" smtClean="0"/>
              <a:t>Visual </a:t>
            </a:r>
            <a:r>
              <a:rPr lang="en-US" dirty="0" smtClean="0"/>
              <a:t>Unity Global</a:t>
            </a:r>
            <a:endParaRPr lang="en-US" dirty="0" smtClean="0"/>
          </a:p>
          <a:p>
            <a:endParaRPr lang="en-US" dirty="0" smtClean="0"/>
          </a:p>
          <a:p>
            <a:r>
              <a:rPr lang="en-US" dirty="0" smtClean="0"/>
              <a:t>cz.linkedin.com/in/gabrieldusil</a:t>
            </a:r>
            <a:endParaRPr lang="en-US" dirty="0" smtClean="0">
              <a:solidFill>
                <a:schemeClr val="accent5">
                  <a:lumMod val="75000"/>
                </a:schemeClr>
              </a:solidFill>
            </a:endParaRPr>
          </a:p>
          <a:p>
            <a:r>
              <a:rPr lang="en-US" dirty="0" smtClean="0"/>
              <a:t>gdusil.wordpress.com</a:t>
            </a:r>
            <a:endParaRPr lang="en-US" dirty="0" smtClean="0">
              <a:solidFill>
                <a:schemeClr val="accent5">
                  <a:lumMod val="75000"/>
                </a:schemeClr>
              </a:solidFill>
            </a:endParaRPr>
          </a:p>
          <a:p>
            <a:r>
              <a:rPr lang="en-US" dirty="0" smtClean="0"/>
              <a:t>gabriel.dusil@visualunity.com</a:t>
            </a:r>
            <a:endParaRPr lang="en-US" dirty="0">
              <a:solidFill>
                <a:schemeClr val="accent5">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00094" y="209997"/>
            <a:ext cx="8659179"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defRPr lang="en-US" dirty="0"/>
            </a:lvl1pPr>
          </a:lstStyle>
          <a:p>
            <a:pPr lvl="0">
              <a:lnSpc>
                <a:spcPct val="76000"/>
              </a:lnSpc>
            </a:pPr>
            <a:r>
              <a:rPr lang="en-US" smtClean="0"/>
              <a:t>Click to edit Master title style</a:t>
            </a:r>
            <a:endParaRPr lang="en-US" dirty="0"/>
          </a:p>
        </p:txBody>
      </p:sp>
      <p:sp>
        <p:nvSpPr>
          <p:cNvPr id="3" name="Content Placeholder 2"/>
          <p:cNvSpPr>
            <a:spLocks noGrp="1"/>
          </p:cNvSpPr>
          <p:nvPr>
            <p:ph idx="1"/>
          </p:nvPr>
        </p:nvSpPr>
        <p:spPr>
          <a:xfrm>
            <a:off x="300092" y="935665"/>
            <a:ext cx="8659181" cy="36591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lvl1pPr>
              <a:lnSpc>
                <a:spcPct val="76000"/>
              </a:lnSpc>
              <a:defRPr lang="en-US" spc="-60" baseline="0" dirty="0" smtClean="0"/>
            </a:lvl1pPr>
            <a:lvl2pPr>
              <a:lnSpc>
                <a:spcPct val="76000"/>
              </a:lnSpc>
              <a:spcBef>
                <a:spcPts val="100"/>
              </a:spcBef>
              <a:defRPr lang="en-US" spc="-60" baseline="0" dirty="0" smtClean="0"/>
            </a:lvl2pPr>
            <a:lvl3pPr>
              <a:lnSpc>
                <a:spcPct val="76000"/>
              </a:lnSpc>
              <a:spcBef>
                <a:spcPts val="200"/>
              </a:spcBef>
              <a:defRPr lang="en-US" spc="-60" baseline="0" dirty="0" smtClean="0"/>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429136" y="4366019"/>
            <a:ext cx="1323020" cy="792000"/>
          </a:xfrm>
          <a:prstGeom prst="rect">
            <a:avLst/>
          </a:prstGeom>
        </p:spPr>
      </p:pic>
      <p:sp>
        <p:nvSpPr>
          <p:cNvPr id="5" name="Rectangle 4"/>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173038" marR="0" lvl="0" indent="0" algn="l" defTabSz="779252" rtl="0" eaLnBrk="1" fontAlgn="base" latinLnBrk="0" hangingPunct="1">
              <a:lnSpc>
                <a:spcPct val="80000"/>
              </a:lnSpc>
              <a:spcBef>
                <a:spcPct val="0"/>
              </a:spcBef>
              <a:spcAft>
                <a:spcPct val="0"/>
              </a:spcAft>
              <a:buClrTx/>
              <a:buSzTx/>
              <a:buFontTx/>
              <a:buNone/>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6" name="Rectangle 5"/>
          <p:cNvSpPr/>
          <p:nvPr/>
        </p:nvSpPr>
        <p:spPr>
          <a:xfrm>
            <a:off x="8253368"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4984"/>
          <a:stretch/>
        </p:blipFill>
        <p:spPr>
          <a:xfrm>
            <a:off x="7411449" y="4753160"/>
            <a:ext cx="1335140" cy="504000"/>
          </a:xfrm>
          <a:prstGeom prst="rect">
            <a:avLst/>
          </a:prstGeom>
        </p:spPr>
      </p:pic>
    </p:spTree>
    <p:extLst>
      <p:ext uri="{BB962C8B-B14F-4D97-AF65-F5344CB8AC3E}">
        <p14:creationId xmlns:p14="http://schemas.microsoft.com/office/powerpoint/2010/main" val="3922881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00094" y="220630"/>
            <a:ext cx="8659179"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defRPr lang="en-US" dirty="0"/>
            </a:lvl1pPr>
          </a:lstStyle>
          <a:p>
            <a:pPr lvl="0">
              <a:lnSpc>
                <a:spcPct val="76000"/>
              </a:lnSpc>
            </a:pPr>
            <a:r>
              <a:rPr lang="en-US" smtClean="0"/>
              <a:t>Click to edit Master title style</a:t>
            </a:r>
            <a:endParaRPr lang="en-US" dirty="0"/>
          </a:p>
        </p:txBody>
      </p:sp>
      <p:sp>
        <p:nvSpPr>
          <p:cNvPr id="3" name="Content Placeholder 2"/>
          <p:cNvSpPr>
            <a:spLocks noGrp="1"/>
          </p:cNvSpPr>
          <p:nvPr>
            <p:ph sz="half" idx="1"/>
          </p:nvPr>
        </p:nvSpPr>
        <p:spPr>
          <a:xfrm>
            <a:off x="300093" y="903767"/>
            <a:ext cx="4289314"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lvl1pPr>
              <a:lnSpc>
                <a:spcPct val="76000"/>
              </a:lnSpc>
              <a:defRPr lang="en-US" b="1" spc="-60" baseline="0" dirty="0" smtClean="0"/>
            </a:lvl1pPr>
            <a:lvl2pPr>
              <a:lnSpc>
                <a:spcPct val="76000"/>
              </a:lnSpc>
              <a:defRPr lang="en-US" spc="-60" baseline="0" dirty="0" smtClean="0"/>
            </a:lvl2pPr>
            <a:lvl3pPr>
              <a:lnSpc>
                <a:spcPct val="76000"/>
              </a:lnSpc>
              <a:defRPr lang="en-US" spc="-40" baseline="0" dirty="0" smtClean="0"/>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sp>
        <p:nvSpPr>
          <p:cNvPr id="4" name="Content Placeholder 3"/>
          <p:cNvSpPr>
            <a:spLocks noGrp="1"/>
          </p:cNvSpPr>
          <p:nvPr>
            <p:ph sz="half" idx="2"/>
          </p:nvPr>
        </p:nvSpPr>
        <p:spPr>
          <a:xfrm>
            <a:off x="4746477" y="903767"/>
            <a:ext cx="4224610"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lvl1pPr>
              <a:lnSpc>
                <a:spcPct val="76000"/>
              </a:lnSpc>
              <a:defRPr lang="en-US" b="1" spc="-60" baseline="0" dirty="0" smtClean="0"/>
            </a:lvl1pPr>
            <a:lvl2pPr>
              <a:lnSpc>
                <a:spcPct val="76000"/>
              </a:lnSpc>
              <a:defRPr lang="en-US" spc="-60" baseline="0" dirty="0" smtClean="0"/>
            </a:lvl2pPr>
            <a:lvl3pPr>
              <a:lnSpc>
                <a:spcPct val="76000"/>
              </a:lnSpc>
              <a:defRPr lang="en-US" spc="-40" baseline="0" dirty="0" smtClean="0"/>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429136" y="4366019"/>
            <a:ext cx="1323020" cy="792000"/>
          </a:xfrm>
          <a:prstGeom prst="rect">
            <a:avLst/>
          </a:prstGeom>
        </p:spPr>
      </p:pic>
      <p:sp>
        <p:nvSpPr>
          <p:cNvPr id="6" name="Rectangle 5"/>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173038" marR="0" lvl="0" indent="0" algn="l" defTabSz="779252" rtl="0" eaLnBrk="1" fontAlgn="base" latinLnBrk="0" hangingPunct="1">
              <a:lnSpc>
                <a:spcPct val="80000"/>
              </a:lnSpc>
              <a:spcBef>
                <a:spcPct val="0"/>
              </a:spcBef>
              <a:spcAft>
                <a:spcPct val="0"/>
              </a:spcAft>
              <a:buClrTx/>
              <a:buSzTx/>
              <a:buFontTx/>
              <a:buNone/>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7" name="Rectangle 6"/>
          <p:cNvSpPr/>
          <p:nvPr/>
        </p:nvSpPr>
        <p:spPr>
          <a:xfrm>
            <a:off x="8253368"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24984"/>
          <a:stretch/>
        </p:blipFill>
        <p:spPr>
          <a:xfrm>
            <a:off x="7411449" y="4753160"/>
            <a:ext cx="1335140" cy="504000"/>
          </a:xfrm>
          <a:prstGeom prst="rect">
            <a:avLst/>
          </a:prstGeom>
        </p:spPr>
      </p:pic>
    </p:spTree>
    <p:extLst>
      <p:ext uri="{BB962C8B-B14F-4D97-AF65-F5344CB8AC3E}">
        <p14:creationId xmlns:p14="http://schemas.microsoft.com/office/powerpoint/2010/main" val="3590641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0094" y="231263"/>
            <a:ext cx="8659179"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lnSpc>
                <a:spcPct val="70000"/>
              </a:lnSpc>
              <a:defRPr lang="en-US" dirty="0">
                <a:ln w="18415" cmpd="sng">
                  <a:noFill/>
                  <a:prstDash val="solid"/>
                </a:ln>
              </a:defRPr>
            </a:lvl1pPr>
          </a:lstStyle>
          <a:p>
            <a:pPr lvl="0">
              <a:lnSpc>
                <a:spcPct val="76000"/>
              </a:lnSpc>
            </a:pPr>
            <a:r>
              <a:rPr lang="en-US" smtClean="0"/>
              <a:t>Click to edit Master title style</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429136" y="4366019"/>
            <a:ext cx="1323020" cy="792000"/>
          </a:xfrm>
          <a:prstGeom prst="rect">
            <a:avLst/>
          </a:prstGeom>
        </p:spPr>
      </p:pic>
      <p:sp>
        <p:nvSpPr>
          <p:cNvPr id="4" name="Rectangle 3"/>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173038" marR="0" lvl="0" indent="0" algn="l" defTabSz="779252" rtl="0" eaLnBrk="1" fontAlgn="base" latinLnBrk="0" hangingPunct="1">
              <a:lnSpc>
                <a:spcPct val="80000"/>
              </a:lnSpc>
              <a:spcBef>
                <a:spcPct val="0"/>
              </a:spcBef>
              <a:spcAft>
                <a:spcPct val="0"/>
              </a:spcAft>
              <a:buClrTx/>
              <a:buSzTx/>
              <a:buFontTx/>
              <a:buNone/>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5" name="Rectangle 4"/>
          <p:cNvSpPr/>
          <p:nvPr/>
        </p:nvSpPr>
        <p:spPr>
          <a:xfrm>
            <a:off x="8253368"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4984"/>
          <a:stretch/>
        </p:blipFill>
        <p:spPr>
          <a:xfrm>
            <a:off x="7411449" y="4753160"/>
            <a:ext cx="1335140" cy="504000"/>
          </a:xfrm>
          <a:prstGeom prst="rect">
            <a:avLst/>
          </a:prstGeom>
        </p:spPr>
      </p:pic>
    </p:spTree>
    <p:extLst>
      <p:ext uri="{BB962C8B-B14F-4D97-AF65-F5344CB8AC3E}">
        <p14:creationId xmlns:p14="http://schemas.microsoft.com/office/powerpoint/2010/main" val="730607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429136" y="4366019"/>
            <a:ext cx="1323020" cy="792000"/>
          </a:xfrm>
          <a:prstGeom prst="rect">
            <a:avLst/>
          </a:prstGeom>
        </p:spPr>
      </p:pic>
      <p:sp>
        <p:nvSpPr>
          <p:cNvPr id="3" name="Rectangle 2"/>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173038" marR="0" lvl="0" indent="0" algn="l" defTabSz="779252" rtl="0" eaLnBrk="1" fontAlgn="base" latinLnBrk="0" hangingPunct="1">
              <a:lnSpc>
                <a:spcPct val="80000"/>
              </a:lnSpc>
              <a:spcBef>
                <a:spcPct val="0"/>
              </a:spcBef>
              <a:spcAft>
                <a:spcPct val="0"/>
              </a:spcAft>
              <a:buClrTx/>
              <a:buSzTx/>
              <a:buFontTx/>
              <a:buNone/>
              <a:tabLst>
                <a:tab pos="717550" algn="l"/>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4" name="Rectangle 3"/>
          <p:cNvSpPr/>
          <p:nvPr/>
        </p:nvSpPr>
        <p:spPr>
          <a:xfrm>
            <a:off x="8253368"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4984"/>
          <a:stretch/>
        </p:blipFill>
        <p:spPr>
          <a:xfrm>
            <a:off x="7428075" y="4753160"/>
            <a:ext cx="1335140" cy="504000"/>
          </a:xfrm>
          <a:prstGeom prst="rect">
            <a:avLst/>
          </a:prstGeom>
        </p:spPr>
      </p:pic>
    </p:spTree>
    <p:extLst>
      <p:ext uri="{BB962C8B-B14F-4D97-AF65-F5344CB8AC3E}">
        <p14:creationId xmlns:p14="http://schemas.microsoft.com/office/powerpoint/2010/main" val="2193356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9" name="Rectangle 8"/>
          <p:cNvSpPr/>
          <p:nvPr/>
        </p:nvSpPr>
        <p:spPr>
          <a:xfrm>
            <a:off x="0" y="0"/>
            <a:ext cx="9155054" cy="5143500"/>
          </a:xfrm>
          <a:prstGeom prst="rect">
            <a:avLst/>
          </a:prstGeom>
          <a:solidFill>
            <a:srgbClr val="F0F8FA">
              <a:alpha val="20000"/>
            </a:srgbClr>
          </a:solidFill>
          <a:ln>
            <a:solidFill>
              <a:schemeClr val="accent5">
                <a:lumMod val="75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7" name="Rectangle 6"/>
          <p:cNvSpPr/>
          <p:nvPr/>
        </p:nvSpPr>
        <p:spPr>
          <a:xfrm>
            <a:off x="5032731" y="0"/>
            <a:ext cx="3149245" cy="5143500"/>
          </a:xfrm>
          <a:prstGeom prst="rect">
            <a:avLst/>
          </a:prstGeom>
          <a:solidFill>
            <a:schemeClr val="accent5">
              <a:lumMod val="75000"/>
            </a:schemeClr>
          </a:solidFill>
        </p:spPr>
        <p:txBody>
          <a:bodyPr wrap="square" lIns="30679" tIns="30679" rIns="0" bIns="30679">
            <a:noAutofit/>
          </a:bodyPr>
          <a:lstStyle/>
          <a:p>
            <a:pPr marL="0" marR="0" lvl="0" indent="0" algn="l" defTabSz="779252" rtl="0" eaLnBrk="1" fontAlgn="base" latinLnBrk="0" hangingPunct="1">
              <a:lnSpc>
                <a:spcPct val="90000"/>
              </a:lnSpc>
              <a:spcBef>
                <a:spcPct val="0"/>
              </a:spcBef>
              <a:spcAft>
                <a:spcPct val="0"/>
              </a:spcAft>
              <a:buClrTx/>
              <a:buSzTx/>
              <a:buFontTx/>
              <a:buNone/>
              <a:tabLst/>
              <a:defRPr/>
            </a:pPr>
            <a:endParaRPr lang="en-US" sz="900" b="0" i="0" kern="0" cap="none" spc="0" baseline="0" dirty="0" smtClean="0">
              <a:ln>
                <a:noFill/>
              </a:ln>
              <a:solidFill>
                <a:schemeClr val="bg1"/>
              </a:solidFill>
              <a:effectLst/>
              <a:latin typeface="Arial Unicode MS" pitchFamily="34" charset="-128"/>
              <a:ea typeface="Segoe UI" pitchFamily="34" charset="0"/>
              <a:cs typeface="Arial Unicode MS" pitchFamily="34" charset="-128"/>
            </a:endParaRPr>
          </a:p>
        </p:txBody>
      </p:sp>
      <p:cxnSp>
        <p:nvCxnSpPr>
          <p:cNvPr id="3" name="Straight Connector 2"/>
          <p:cNvCxnSpPr/>
          <p:nvPr/>
        </p:nvCxnSpPr>
        <p:spPr>
          <a:xfrm>
            <a:off x="5147345" y="3450066"/>
            <a:ext cx="2891757"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45100" y="1076812"/>
            <a:ext cx="3017398" cy="2732702"/>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80188" y="1857376"/>
            <a:ext cx="2297038" cy="1375076"/>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51427" y="3657939"/>
            <a:ext cx="126106" cy="150301"/>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45784" y="3858589"/>
            <a:ext cx="137392" cy="145919"/>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145224" y="4076707"/>
            <a:ext cx="138517" cy="147512"/>
          </a:xfrm>
          <a:prstGeom prst="rect">
            <a:avLst/>
          </a:prstGeom>
        </p:spPr>
      </p:pic>
      <p:sp>
        <p:nvSpPr>
          <p:cNvPr id="18" name="Subtitle 2"/>
          <p:cNvSpPr txBox="1">
            <a:spLocks/>
          </p:cNvSpPr>
          <p:nvPr/>
        </p:nvSpPr>
        <p:spPr bwMode="auto">
          <a:xfrm>
            <a:off x="5399639" y="3586382"/>
            <a:ext cx="2607564" cy="142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lgn="l" rtl="0" eaLnBrk="1" fontAlgn="base" hangingPunct="1">
              <a:lnSpc>
                <a:spcPct val="84000"/>
              </a:lnSpc>
              <a:spcBef>
                <a:spcPts val="0"/>
              </a:spcBef>
              <a:spcAft>
                <a:spcPct val="0"/>
              </a:spcAft>
              <a:defRPr lang="en-GB" sz="1600" b="0" kern="1200" cap="none" spc="-68"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t>cz.linkedin.com/in/gabrieldusil</a:t>
            </a:r>
            <a:endParaRPr lang="en-US" dirty="0" smtClean="0">
              <a:solidFill>
                <a:schemeClr val="accent5">
                  <a:lumMod val="75000"/>
                </a:schemeClr>
              </a:solidFill>
            </a:endParaRPr>
          </a:p>
          <a:p>
            <a:r>
              <a:rPr lang="en-US" dirty="0" smtClean="0"/>
              <a:t>gdusil.wordpress.com</a:t>
            </a:r>
            <a:endParaRPr lang="en-US" dirty="0" smtClean="0">
              <a:solidFill>
                <a:schemeClr val="accent5">
                  <a:lumMod val="75000"/>
                </a:schemeClr>
              </a:solidFill>
            </a:endParaRPr>
          </a:p>
          <a:p>
            <a:r>
              <a:rPr lang="en-US" dirty="0" smtClean="0"/>
              <a:t>gabriel.dusil@visualunity.com</a:t>
            </a:r>
            <a:endParaRPr lang="en-US" dirty="0">
              <a:solidFill>
                <a:schemeClr val="accent5">
                  <a:lumMod val="75000"/>
                </a:schemeClr>
              </a:solidFill>
            </a:endParaRPr>
          </a:p>
        </p:txBody>
      </p:sp>
    </p:spTree>
    <p:extLst>
      <p:ext uri="{BB962C8B-B14F-4D97-AF65-F5344CB8AC3E}">
        <p14:creationId xmlns:p14="http://schemas.microsoft.com/office/powerpoint/2010/main" val="4193193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F0F8FA">
              <a:alpha val="20000"/>
            </a:srgbClr>
          </a:solidFill>
          <a:ln>
            <a:solidFill>
              <a:schemeClr val="accent5">
                <a:lumMod val="75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1041" name="Rectangle 17"/>
          <p:cNvSpPr>
            <a:spLocks noGrp="1" noChangeArrowheads="1"/>
          </p:cNvSpPr>
          <p:nvPr>
            <p:ph type="title"/>
          </p:nvPr>
        </p:nvSpPr>
        <p:spPr bwMode="auto">
          <a:xfrm>
            <a:off x="161194" y="209997"/>
            <a:ext cx="8831874"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p>
            <a:pPr lvl="0">
              <a:lnSpc>
                <a:spcPct val="76000"/>
              </a:lnSpc>
            </a:pPr>
            <a:r>
              <a:rPr lang="en-US" smtClean="0"/>
              <a:t>Click to edit Master title style</a:t>
            </a:r>
            <a:endParaRPr lang="en-GB" dirty="0" smtClean="0"/>
          </a:p>
        </p:txBody>
      </p:sp>
      <p:sp>
        <p:nvSpPr>
          <p:cNvPr id="1042" name="Rectangle 18"/>
          <p:cNvSpPr>
            <a:spLocks noGrp="1" noChangeArrowheads="1"/>
          </p:cNvSpPr>
          <p:nvPr>
            <p:ph type="body" idx="1"/>
          </p:nvPr>
        </p:nvSpPr>
        <p:spPr bwMode="auto">
          <a:xfrm>
            <a:off x="161192" y="903767"/>
            <a:ext cx="8809892" cy="354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p>
            <a:pPr lvl="0">
              <a:lnSpc>
                <a:spcPct val="78000"/>
              </a:lnSpc>
            </a:pPr>
            <a:r>
              <a:rPr lang="en-GB" dirty="0" smtClean="0"/>
              <a:t>Click to edit Master text styles</a:t>
            </a:r>
          </a:p>
          <a:p>
            <a:pPr lvl="1">
              <a:lnSpc>
                <a:spcPct val="78000"/>
              </a:lnSpc>
              <a:spcBef>
                <a:spcPts val="0"/>
              </a:spcBef>
            </a:pPr>
            <a:r>
              <a:rPr lang="en-GB" dirty="0" smtClean="0"/>
              <a:t>Second level</a:t>
            </a:r>
          </a:p>
          <a:p>
            <a:pPr lvl="2">
              <a:lnSpc>
                <a:spcPct val="78000"/>
              </a:lnSpc>
            </a:pPr>
            <a:r>
              <a:rPr lang="en-GB" dirty="0" smtClean="0"/>
              <a:t>Third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rtl="0" eaLnBrk="1" fontAlgn="base" hangingPunct="1">
        <a:lnSpc>
          <a:spcPct val="70000"/>
        </a:lnSpc>
        <a:spcBef>
          <a:spcPct val="0"/>
        </a:spcBef>
        <a:spcAft>
          <a:spcPct val="0"/>
        </a:spcAft>
        <a:defRPr lang="en-GB" sz="3400" b="1" cap="none" spc="-85" baseline="0" dirty="0" smtClean="0">
          <a:ln w="18415" cmpd="sng">
            <a:noFill/>
            <a:prstDash val="solid"/>
          </a:ln>
          <a:solidFill>
            <a:schemeClr val="accent5">
              <a:lumMod val="75000"/>
            </a:schemeClr>
          </a:solidFill>
          <a:effectLst>
            <a:innerShdw blurRad="63500" dist="50800" dir="13500000">
              <a:srgbClr val="3E000D">
                <a:alpha val="49804"/>
              </a:srgbClr>
            </a:innerShdw>
            <a:reflection stA="20000" endPos="30000" dist="25400" dir="5400000" sy="-100000" algn="bl" rotWithShape="0"/>
          </a:effectLst>
          <a:latin typeface="+mj-lt"/>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p:titleStyle>
    <p:bodyStyle>
      <a:lvl1pPr algn="l" rtl="0" eaLnBrk="1" fontAlgn="base" hangingPunct="1">
        <a:lnSpc>
          <a:spcPct val="84000"/>
        </a:lnSpc>
        <a:spcBef>
          <a:spcPts val="1800"/>
        </a:spcBef>
        <a:spcAft>
          <a:spcPct val="0"/>
        </a:spcAft>
        <a:defRPr lang="en-GB" sz="2400" b="1" kern="1200" cap="none" spc="-60" baseline="0" dirty="0" smtClean="0">
          <a:ln>
            <a:noFill/>
          </a:ln>
          <a:solidFill>
            <a:schemeClr val="accent5">
              <a:lumMod val="50000"/>
            </a:schemeClr>
          </a:solidFill>
          <a:effectLst/>
          <a:latin typeface="Arial" pitchFamily="34" charset="0"/>
          <a:ea typeface="Segoe UI" pitchFamily="34" charset="0"/>
          <a:cs typeface="Arial Unicode MS" pitchFamily="34" charset="-128"/>
        </a:defRPr>
      </a:lvl1pPr>
      <a:lvl2pPr marL="180975" indent="-179388" algn="l" rtl="0" eaLnBrk="1" fontAlgn="base" hangingPunct="1">
        <a:lnSpc>
          <a:spcPct val="84000"/>
        </a:lnSpc>
        <a:spcBef>
          <a:spcPts val="100"/>
        </a:spcBef>
        <a:spcAft>
          <a:spcPct val="0"/>
        </a:spcAft>
        <a:buClr>
          <a:schemeClr val="accent5">
            <a:lumMod val="75000"/>
          </a:schemeClr>
        </a:buClr>
        <a:buFont typeface="Arial" pitchFamily="34" charset="0"/>
        <a:buChar char="•"/>
        <a:defRPr lang="en-GB" sz="2200" b="0" cap="none" spc="-60" baseline="0" dirty="0" smtClean="0">
          <a:ln>
            <a:noFill/>
          </a:ln>
          <a:solidFill>
            <a:schemeClr val="accent5">
              <a:lumMod val="75000"/>
            </a:schemeClr>
          </a:solidFill>
          <a:effectLst/>
          <a:latin typeface="Arial" pitchFamily="34" charset="0"/>
          <a:ea typeface="Segoe UI" pitchFamily="34" charset="0"/>
          <a:cs typeface="Arial Unicode MS" pitchFamily="34" charset="-128"/>
        </a:defRPr>
      </a:lvl2pPr>
      <a:lvl3pPr marL="361950" indent="-180975" algn="l" rtl="0" eaLnBrk="1" fontAlgn="base" hangingPunct="1">
        <a:lnSpc>
          <a:spcPct val="84000"/>
        </a:lnSpc>
        <a:spcBef>
          <a:spcPts val="0"/>
        </a:spcBef>
        <a:spcAft>
          <a:spcPct val="0"/>
        </a:spcAft>
        <a:buClr>
          <a:schemeClr val="tx1">
            <a:lumMod val="50000"/>
            <a:lumOff val="50000"/>
          </a:schemeClr>
        </a:buClr>
        <a:buSzPct val="80000"/>
        <a:buFont typeface="Wingdings" pitchFamily="2" charset="2"/>
        <a:buChar char="§"/>
        <a:defRPr lang="en-GB" sz="2000" b="0" cap="none" spc="-60" baseline="0" dirty="0" smtClean="0">
          <a:ln>
            <a:noFill/>
          </a:ln>
          <a:solidFill>
            <a:schemeClr val="bg1">
              <a:lumMod val="50000"/>
            </a:schemeClr>
          </a:solidFill>
          <a:effectLst/>
          <a:latin typeface="Arial" pitchFamily="34" charset="0"/>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23.png"/><Relationship Id="rId7" Type="http://schemas.openxmlformats.org/officeDocument/2006/relationships/image" Target="../media/image34.png"/><Relationship Id="rId12" Type="http://schemas.openxmlformats.org/officeDocument/2006/relationships/image" Target="../media/image39.gi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0.png"/><Relationship Id="rId3" Type="http://schemas.openxmlformats.org/officeDocument/2006/relationships/diagramData" Target="../diagrams/data4.xml"/><Relationship Id="rId21" Type="http://schemas.openxmlformats.org/officeDocument/2006/relationships/image" Target="../media/image56.png"/><Relationship Id="rId7" Type="http://schemas.microsoft.com/office/2007/relationships/diagramDrawing" Target="../diagrams/drawing4.xml"/><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59.png"/><Relationship Id="rId2" Type="http://schemas.openxmlformats.org/officeDocument/2006/relationships/notesSlide" Target="../notesSlides/notesSlide10.xml"/><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image" Target="../media/image46.png"/><Relationship Id="rId24" Type="http://schemas.openxmlformats.org/officeDocument/2006/relationships/image" Target="../media/image58.png"/><Relationship Id="rId5" Type="http://schemas.openxmlformats.org/officeDocument/2006/relationships/diagramQuickStyle" Target="../diagrams/quickStyle4.xml"/><Relationship Id="rId15" Type="http://schemas.openxmlformats.org/officeDocument/2006/relationships/image" Target="../media/image50.png"/><Relationship Id="rId23" Type="http://schemas.openxmlformats.org/officeDocument/2006/relationships/image" Target="../media/image57.png"/><Relationship Id="rId28" Type="http://schemas.openxmlformats.org/officeDocument/2006/relationships/image" Target="../media/image37.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diagramLayout" Target="../diagrams/layout4.xml"/><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36.png"/><Relationship Id="rId27"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12.xml"/><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gdusil.wordpress.com/2013/12/09/entertainment-vs-the-internet-turning-threats-into-opportunit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visualunity.com/en/resources/" TargetMode="External"/><Relationship Id="rId4" Type="http://schemas.openxmlformats.org/officeDocument/2006/relationships/hyperlink" Target="http://gdusil.wordpres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4.wdp"/><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solidFill>
                  <a:schemeClr val="accent5">
                    <a:lumMod val="40000"/>
                    <a:lumOff val="60000"/>
                  </a:schemeClr>
                </a:solidFill>
              </a:rPr>
              <a:t>Entertainment</a:t>
            </a:r>
            <a:br>
              <a:rPr lang="en-US" dirty="0" smtClean="0">
                <a:solidFill>
                  <a:schemeClr val="accent5">
                    <a:lumMod val="40000"/>
                    <a:lumOff val="60000"/>
                  </a:schemeClr>
                </a:solidFill>
              </a:rPr>
            </a:br>
            <a:r>
              <a:rPr lang="en-US" dirty="0" smtClean="0">
                <a:solidFill>
                  <a:schemeClr val="accent5">
                    <a:lumMod val="40000"/>
                    <a:lumOff val="60000"/>
                  </a:schemeClr>
                </a:solidFill>
              </a:rPr>
              <a:t>vs. The Internet</a:t>
            </a:r>
            <a:br>
              <a:rPr lang="en-US" dirty="0" smtClean="0">
                <a:solidFill>
                  <a:schemeClr val="accent5">
                    <a:lumMod val="40000"/>
                    <a:lumOff val="60000"/>
                  </a:schemeClr>
                </a:solidFill>
              </a:rPr>
            </a:br>
            <a:r>
              <a:rPr lang="en-US" dirty="0" smtClean="0"/>
              <a:t>Turning</a:t>
            </a:r>
            <a:br>
              <a:rPr lang="en-US" dirty="0" smtClean="0"/>
            </a:br>
            <a:r>
              <a:rPr lang="en-US" dirty="0" smtClean="0"/>
              <a:t>Threats </a:t>
            </a:r>
            <a:r>
              <a:rPr lang="en-US" dirty="0"/>
              <a:t>into Opportunities</a:t>
            </a:r>
          </a:p>
        </p:txBody>
      </p:sp>
    </p:spTree>
    <p:extLst>
      <p:ext uri="{BB962C8B-B14F-4D97-AF65-F5344CB8AC3E}">
        <p14:creationId xmlns:p14="http://schemas.microsoft.com/office/powerpoint/2010/main" val="139603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 name="Chart 102"/>
          <p:cNvGraphicFramePr>
            <a:graphicFrameLocks/>
          </p:cNvGraphicFramePr>
          <p:nvPr>
            <p:extLst>
              <p:ext uri="{D42A27DB-BD31-4B8C-83A1-F6EECF244321}">
                <p14:modId xmlns:p14="http://schemas.microsoft.com/office/powerpoint/2010/main" val="4037922662"/>
              </p:ext>
            </p:extLst>
          </p:nvPr>
        </p:nvGraphicFramePr>
        <p:xfrm>
          <a:off x="2086883" y="418240"/>
          <a:ext cx="7205720" cy="3657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1" name="Chart 100"/>
          <p:cNvGraphicFramePr>
            <a:graphicFrameLocks/>
          </p:cNvGraphicFramePr>
          <p:nvPr>
            <p:extLst>
              <p:ext uri="{D42A27DB-BD31-4B8C-83A1-F6EECF244321}">
                <p14:modId xmlns:p14="http://schemas.microsoft.com/office/powerpoint/2010/main" val="4142407630"/>
              </p:ext>
            </p:extLst>
          </p:nvPr>
        </p:nvGraphicFramePr>
        <p:xfrm>
          <a:off x="3926314" y="433482"/>
          <a:ext cx="4230824" cy="36538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0" name="Chart 99"/>
          <p:cNvGraphicFramePr>
            <a:graphicFrameLocks/>
          </p:cNvGraphicFramePr>
          <p:nvPr>
            <p:extLst>
              <p:ext uri="{D42A27DB-BD31-4B8C-83A1-F6EECF244321}">
                <p14:modId xmlns:p14="http://schemas.microsoft.com/office/powerpoint/2010/main" val="2723901146"/>
              </p:ext>
            </p:extLst>
          </p:nvPr>
        </p:nvGraphicFramePr>
        <p:xfrm>
          <a:off x="1213007" y="472712"/>
          <a:ext cx="1701209" cy="3614871"/>
        </p:xfrm>
        <a:graphic>
          <a:graphicData uri="http://schemas.openxmlformats.org/drawingml/2006/chart">
            <c:chart xmlns:c="http://schemas.openxmlformats.org/drawingml/2006/chart" xmlns:r="http://schemas.openxmlformats.org/officeDocument/2006/relationships" r:id="rId5"/>
          </a:graphicData>
        </a:graphic>
      </p:graphicFrame>
      <p:sp>
        <p:nvSpPr>
          <p:cNvPr id="105" name="Line Callout 2 (Accent Bar) 104"/>
          <p:cNvSpPr/>
          <p:nvPr/>
        </p:nvSpPr>
        <p:spPr>
          <a:xfrm flipH="1">
            <a:off x="1314115" y="2590233"/>
            <a:ext cx="1348456" cy="618067"/>
          </a:xfrm>
          <a:prstGeom prst="accentCallout2">
            <a:avLst>
              <a:gd name="adj1" fmla="val 94404"/>
              <a:gd name="adj2" fmla="val -2695"/>
              <a:gd name="adj3" fmla="val 95032"/>
              <a:gd name="adj4" fmla="val -13367"/>
              <a:gd name="adj5" fmla="val 141691"/>
              <a:gd name="adj6" fmla="val 20057"/>
            </a:avLst>
          </a:prstGeom>
          <a:noFill/>
          <a:ln w="50800">
            <a:solidFill>
              <a:schemeClr val="accent5">
                <a:lumMod val="40000"/>
                <a:lumOff val="60000"/>
              </a:schemeClr>
            </a:solidFill>
            <a:tailEnd type="oval"/>
          </a:ln>
          <a:effectLst/>
        </p:spPr>
        <p:txBody>
          <a:bodyPr rot="0" spcFirstLastPara="0" vertOverflow="overflow" horzOverflow="overflow" vert="horz" wrap="square" lIns="0" tIns="36000" rIns="36000" bIns="36000" numCol="1" spcCol="0" rtlCol="0" fromWordArt="0" anchor="t" anchorCtr="0" forceAA="0" compatLnSpc="1">
            <a:prstTxWarp prst="textNoShape">
              <a:avLst/>
            </a:prstTxWarp>
            <a:noAutofit/>
          </a:bodyPr>
          <a:lstStyle/>
          <a:p>
            <a:pPr algn="r">
              <a:lnSpc>
                <a:spcPct val="74000"/>
              </a:lnSpc>
            </a:pPr>
            <a:r>
              <a:rPr lang="en-US" sz="1800" b="1" spc="-80" dirty="0" smtClean="0">
                <a:solidFill>
                  <a:schemeClr val="accent5">
                    <a:lumMod val="50000"/>
                  </a:schemeClr>
                </a:solidFill>
                <a:effectLst/>
                <a:latin typeface="Arial" pitchFamily="34" charset="0"/>
                <a:cs typeface="Arial" pitchFamily="34" charset="0"/>
              </a:rPr>
              <a:t>Napster Shuts down </a:t>
            </a:r>
            <a:r>
              <a:rPr lang="en-US" sz="1800" b="1" spc="-80" dirty="0" smtClean="0">
                <a:solidFill>
                  <a:schemeClr val="accent2"/>
                </a:solidFill>
                <a:effectLst/>
              </a:rPr>
              <a:t>@26m users</a:t>
            </a:r>
            <a:endParaRPr lang="en-US" sz="1800" b="1" spc="-80" dirty="0">
              <a:solidFill>
                <a:schemeClr val="accent2"/>
              </a:solidFill>
              <a:effectLst/>
            </a:endParaRPr>
          </a:p>
        </p:txBody>
      </p:sp>
      <p:graphicFrame>
        <p:nvGraphicFramePr>
          <p:cNvPr id="110" name="Chart 109"/>
          <p:cNvGraphicFramePr>
            <a:graphicFrameLocks/>
          </p:cNvGraphicFramePr>
          <p:nvPr>
            <p:extLst>
              <p:ext uri="{D42A27DB-BD31-4B8C-83A1-F6EECF244321}">
                <p14:modId xmlns:p14="http://schemas.microsoft.com/office/powerpoint/2010/main" val="3848111603"/>
              </p:ext>
            </p:extLst>
          </p:nvPr>
        </p:nvGraphicFramePr>
        <p:xfrm>
          <a:off x="2159305" y="440101"/>
          <a:ext cx="3615070" cy="3653846"/>
        </p:xfrm>
        <a:graphic>
          <a:graphicData uri="http://schemas.openxmlformats.org/drawingml/2006/chart">
            <c:chart xmlns:c="http://schemas.openxmlformats.org/drawingml/2006/chart" xmlns:r="http://schemas.openxmlformats.org/officeDocument/2006/relationships" r:id="rId6"/>
          </a:graphicData>
        </a:graphic>
      </p:graphicFrame>
      <p:cxnSp>
        <p:nvCxnSpPr>
          <p:cNvPr id="3" name="Straight Connector 2"/>
          <p:cNvCxnSpPr/>
          <p:nvPr/>
        </p:nvCxnSpPr>
        <p:spPr>
          <a:xfrm>
            <a:off x="1357248" y="3682999"/>
            <a:ext cx="6788989" cy="0"/>
          </a:xfrm>
          <a:prstGeom prst="line">
            <a:avLst/>
          </a:prstGeom>
          <a:ln w="50800">
            <a:solidFill>
              <a:schemeClr val="bg1">
                <a:lumMod val="85000"/>
              </a:schemeClr>
            </a:solidFill>
            <a:headEnd type="none" w="med" len="lg"/>
            <a:tailEnd type="triangle" w="sm" len="lg"/>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81009" y="3814428"/>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2000</a:t>
            </a:r>
            <a:endParaRPr lang="en-US" sz="1800" b="1" spc="-80" dirty="0">
              <a:solidFill>
                <a:schemeClr val="bg1">
                  <a:lumMod val="75000"/>
                </a:schemeClr>
              </a:solidFill>
              <a:effectLst/>
              <a:latin typeface="Arial" pitchFamily="34" charset="0"/>
              <a:cs typeface="Arial" pitchFamily="34" charset="0"/>
            </a:endParaRPr>
          </a:p>
        </p:txBody>
      </p:sp>
      <p:sp>
        <p:nvSpPr>
          <p:cNvPr id="13" name="TextBox 12"/>
          <p:cNvSpPr txBox="1"/>
          <p:nvPr/>
        </p:nvSpPr>
        <p:spPr>
          <a:xfrm>
            <a:off x="2260529" y="3814428"/>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2001</a:t>
            </a:r>
            <a:endParaRPr lang="en-US" sz="1800" b="1" spc="-80" dirty="0">
              <a:solidFill>
                <a:schemeClr val="bg1">
                  <a:lumMod val="75000"/>
                </a:schemeClr>
              </a:solidFill>
              <a:effectLst/>
              <a:latin typeface="Arial" pitchFamily="34" charset="0"/>
              <a:cs typeface="Arial" pitchFamily="34" charset="0"/>
            </a:endParaRPr>
          </a:p>
        </p:txBody>
      </p:sp>
      <p:sp>
        <p:nvSpPr>
          <p:cNvPr id="14" name="TextBox 13"/>
          <p:cNvSpPr txBox="1"/>
          <p:nvPr/>
        </p:nvSpPr>
        <p:spPr>
          <a:xfrm>
            <a:off x="2740049" y="3814428"/>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2002</a:t>
            </a:r>
            <a:endParaRPr lang="en-US" sz="1800" b="1" spc="-80" dirty="0">
              <a:solidFill>
                <a:schemeClr val="bg1">
                  <a:lumMod val="75000"/>
                </a:schemeClr>
              </a:solidFill>
              <a:effectLst/>
              <a:latin typeface="Arial" pitchFamily="34" charset="0"/>
              <a:cs typeface="Arial" pitchFamily="34" charset="0"/>
            </a:endParaRPr>
          </a:p>
        </p:txBody>
      </p:sp>
      <p:sp>
        <p:nvSpPr>
          <p:cNvPr id="15" name="TextBox 14"/>
          <p:cNvSpPr txBox="1"/>
          <p:nvPr/>
        </p:nvSpPr>
        <p:spPr>
          <a:xfrm>
            <a:off x="3219569" y="3814428"/>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2003</a:t>
            </a:r>
            <a:endParaRPr lang="en-US" sz="1800" b="1" spc="-80" dirty="0">
              <a:solidFill>
                <a:schemeClr val="bg1">
                  <a:lumMod val="75000"/>
                </a:schemeClr>
              </a:solidFill>
              <a:effectLst/>
              <a:latin typeface="Arial" pitchFamily="34" charset="0"/>
              <a:cs typeface="Arial" pitchFamily="34" charset="0"/>
            </a:endParaRPr>
          </a:p>
        </p:txBody>
      </p:sp>
      <p:sp>
        <p:nvSpPr>
          <p:cNvPr id="16" name="TextBox 15"/>
          <p:cNvSpPr txBox="1"/>
          <p:nvPr/>
        </p:nvSpPr>
        <p:spPr>
          <a:xfrm>
            <a:off x="3699089" y="3814428"/>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2004</a:t>
            </a:r>
            <a:endParaRPr lang="en-US" sz="1800" b="1" spc="-80" dirty="0">
              <a:solidFill>
                <a:schemeClr val="bg1">
                  <a:lumMod val="75000"/>
                </a:schemeClr>
              </a:solidFill>
              <a:effectLst/>
              <a:latin typeface="Arial" pitchFamily="34" charset="0"/>
              <a:cs typeface="Arial" pitchFamily="34" charset="0"/>
            </a:endParaRPr>
          </a:p>
        </p:txBody>
      </p:sp>
      <p:sp>
        <p:nvSpPr>
          <p:cNvPr id="17" name="TextBox 16"/>
          <p:cNvSpPr txBox="1"/>
          <p:nvPr/>
        </p:nvSpPr>
        <p:spPr>
          <a:xfrm>
            <a:off x="4178609" y="3814428"/>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2005</a:t>
            </a:r>
            <a:endParaRPr lang="en-US" sz="1800" b="1" spc="-80" dirty="0">
              <a:solidFill>
                <a:schemeClr val="bg1">
                  <a:lumMod val="75000"/>
                </a:schemeClr>
              </a:solidFill>
              <a:effectLst/>
              <a:latin typeface="Arial" pitchFamily="34" charset="0"/>
              <a:cs typeface="Arial" pitchFamily="34" charset="0"/>
            </a:endParaRPr>
          </a:p>
        </p:txBody>
      </p:sp>
      <p:sp>
        <p:nvSpPr>
          <p:cNvPr id="18" name="TextBox 17"/>
          <p:cNvSpPr txBox="1"/>
          <p:nvPr/>
        </p:nvSpPr>
        <p:spPr>
          <a:xfrm>
            <a:off x="4658129" y="3814428"/>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2006</a:t>
            </a:r>
            <a:endParaRPr lang="en-US" sz="1800" b="1" spc="-80" dirty="0">
              <a:solidFill>
                <a:schemeClr val="bg1">
                  <a:lumMod val="75000"/>
                </a:schemeClr>
              </a:solidFill>
              <a:effectLst/>
              <a:latin typeface="Arial" pitchFamily="34" charset="0"/>
              <a:cs typeface="Arial" pitchFamily="34" charset="0"/>
            </a:endParaRPr>
          </a:p>
        </p:txBody>
      </p:sp>
      <p:cxnSp>
        <p:nvCxnSpPr>
          <p:cNvPr id="27" name="Straight Connector 26"/>
          <p:cNvCxnSpPr/>
          <p:nvPr/>
        </p:nvCxnSpPr>
        <p:spPr>
          <a:xfrm flipH="1">
            <a:off x="1916816" y="3673997"/>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395677" y="3673997"/>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874538" y="3673997"/>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353399" y="3673997"/>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32260" y="3673997"/>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311121" y="3673997"/>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789982" y="3673997"/>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37649" y="3814428"/>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2007</a:t>
            </a:r>
            <a:endParaRPr lang="en-US" sz="1800" b="1" spc="-80" dirty="0">
              <a:solidFill>
                <a:schemeClr val="bg1">
                  <a:lumMod val="75000"/>
                </a:schemeClr>
              </a:solidFill>
              <a:effectLst/>
              <a:latin typeface="Arial" pitchFamily="34" charset="0"/>
              <a:cs typeface="Arial" pitchFamily="34" charset="0"/>
            </a:endParaRPr>
          </a:p>
        </p:txBody>
      </p:sp>
      <p:cxnSp>
        <p:nvCxnSpPr>
          <p:cNvPr id="39" name="Straight Connector 38"/>
          <p:cNvCxnSpPr/>
          <p:nvPr/>
        </p:nvCxnSpPr>
        <p:spPr>
          <a:xfrm flipH="1">
            <a:off x="5268843" y="3673997"/>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617169" y="3814428"/>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2008</a:t>
            </a:r>
            <a:endParaRPr lang="en-US" sz="1800" b="1" spc="-80" dirty="0">
              <a:solidFill>
                <a:schemeClr val="bg1">
                  <a:lumMod val="75000"/>
                </a:schemeClr>
              </a:solidFill>
              <a:effectLst/>
              <a:latin typeface="Arial" pitchFamily="34" charset="0"/>
              <a:cs typeface="Arial" pitchFamily="34" charset="0"/>
            </a:endParaRPr>
          </a:p>
        </p:txBody>
      </p:sp>
      <p:cxnSp>
        <p:nvCxnSpPr>
          <p:cNvPr id="91" name="Straight Connector 90"/>
          <p:cNvCxnSpPr/>
          <p:nvPr/>
        </p:nvCxnSpPr>
        <p:spPr>
          <a:xfrm flipH="1">
            <a:off x="5747704" y="3673997"/>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6096689" y="3814428"/>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2009</a:t>
            </a:r>
            <a:endParaRPr lang="en-US" sz="1800" b="1" spc="-80" dirty="0">
              <a:solidFill>
                <a:schemeClr val="bg1">
                  <a:lumMod val="75000"/>
                </a:schemeClr>
              </a:solidFill>
              <a:effectLst/>
              <a:latin typeface="Arial" pitchFamily="34" charset="0"/>
              <a:cs typeface="Arial" pitchFamily="34" charset="0"/>
            </a:endParaRPr>
          </a:p>
        </p:txBody>
      </p:sp>
      <p:cxnSp>
        <p:nvCxnSpPr>
          <p:cNvPr id="94" name="Straight Connector 93"/>
          <p:cNvCxnSpPr/>
          <p:nvPr/>
        </p:nvCxnSpPr>
        <p:spPr>
          <a:xfrm flipH="1">
            <a:off x="6226565" y="3673997"/>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6576209" y="3814428"/>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2010</a:t>
            </a:r>
            <a:endParaRPr lang="en-US" sz="1800" b="1" spc="-80" dirty="0">
              <a:solidFill>
                <a:schemeClr val="bg1">
                  <a:lumMod val="75000"/>
                </a:schemeClr>
              </a:solidFill>
              <a:effectLst/>
              <a:latin typeface="Arial" pitchFamily="34" charset="0"/>
              <a:cs typeface="Arial" pitchFamily="34" charset="0"/>
            </a:endParaRPr>
          </a:p>
        </p:txBody>
      </p:sp>
      <p:cxnSp>
        <p:nvCxnSpPr>
          <p:cNvPr id="96" name="Straight Connector 95"/>
          <p:cNvCxnSpPr/>
          <p:nvPr/>
        </p:nvCxnSpPr>
        <p:spPr>
          <a:xfrm flipH="1">
            <a:off x="6705426" y="3673997"/>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55729" y="3814428"/>
            <a:ext cx="276999" cy="45916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2011</a:t>
            </a:r>
            <a:endParaRPr lang="en-US" sz="1800" b="1" spc="-80" dirty="0">
              <a:solidFill>
                <a:schemeClr val="bg1">
                  <a:lumMod val="75000"/>
                </a:schemeClr>
              </a:solidFill>
              <a:effectLst/>
              <a:latin typeface="Arial" pitchFamily="34" charset="0"/>
              <a:cs typeface="Arial" pitchFamily="34" charset="0"/>
            </a:endParaRPr>
          </a:p>
        </p:txBody>
      </p:sp>
      <p:cxnSp>
        <p:nvCxnSpPr>
          <p:cNvPr id="72" name="Straight Connector 71"/>
          <p:cNvCxnSpPr/>
          <p:nvPr/>
        </p:nvCxnSpPr>
        <p:spPr>
          <a:xfrm flipH="1">
            <a:off x="7184287" y="3673997"/>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535249" y="3814428"/>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2012</a:t>
            </a:r>
            <a:endParaRPr lang="en-US" sz="1800" b="1" spc="-80" dirty="0">
              <a:solidFill>
                <a:schemeClr val="bg1">
                  <a:lumMod val="75000"/>
                </a:schemeClr>
              </a:solidFill>
              <a:effectLst/>
              <a:latin typeface="Arial" pitchFamily="34" charset="0"/>
              <a:cs typeface="Arial" pitchFamily="34" charset="0"/>
            </a:endParaRPr>
          </a:p>
        </p:txBody>
      </p:sp>
      <p:cxnSp>
        <p:nvCxnSpPr>
          <p:cNvPr id="75" name="Straight Connector 74"/>
          <p:cNvCxnSpPr/>
          <p:nvPr/>
        </p:nvCxnSpPr>
        <p:spPr>
          <a:xfrm flipH="1">
            <a:off x="7663148" y="3673997"/>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355707" y="3814428"/>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1999</a:t>
            </a:r>
            <a:endParaRPr lang="en-US" sz="1800" b="1" spc="-80" dirty="0">
              <a:solidFill>
                <a:schemeClr val="bg1">
                  <a:lumMod val="75000"/>
                </a:schemeClr>
              </a:solidFill>
              <a:effectLst/>
              <a:latin typeface="Arial" pitchFamily="34" charset="0"/>
              <a:cs typeface="Arial" pitchFamily="34" charset="0"/>
            </a:endParaRPr>
          </a:p>
        </p:txBody>
      </p:sp>
      <p:sp>
        <p:nvSpPr>
          <p:cNvPr id="111" name="Line Callout 2 (Accent Bar) 110"/>
          <p:cNvSpPr/>
          <p:nvPr/>
        </p:nvSpPr>
        <p:spPr>
          <a:xfrm flipH="1">
            <a:off x="3755389" y="1258954"/>
            <a:ext cx="2951943" cy="647637"/>
          </a:xfrm>
          <a:prstGeom prst="accentCallout2">
            <a:avLst>
              <a:gd name="adj1" fmla="val 53531"/>
              <a:gd name="adj2" fmla="val -1439"/>
              <a:gd name="adj3" fmla="val 51021"/>
              <a:gd name="adj4" fmla="val -6529"/>
              <a:gd name="adj5" fmla="val 12644"/>
              <a:gd name="adj6" fmla="val -33258"/>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z="1800" b="1" spc="-80" dirty="0" smtClean="0">
                <a:solidFill>
                  <a:schemeClr val="accent5">
                    <a:lumMod val="50000"/>
                  </a:schemeClr>
                </a:solidFill>
                <a:effectLst/>
                <a:latin typeface="Arial" pitchFamily="34" charset="0"/>
                <a:cs typeface="Arial" pitchFamily="34" charset="0"/>
              </a:rPr>
              <a:t>BitTorrent  Inc. announces </a:t>
            </a:r>
            <a:r>
              <a:rPr lang="en-US" b="1" spc="-80" dirty="0">
                <a:solidFill>
                  <a:schemeClr val="accent2"/>
                </a:solidFill>
                <a:latin typeface="Arial" pitchFamily="34" charset="0"/>
                <a:cs typeface="Arial" pitchFamily="34" charset="0"/>
              </a:rPr>
              <a:t>150m active </a:t>
            </a:r>
            <a:r>
              <a:rPr lang="en-US" b="1" spc="-80" dirty="0" smtClean="0">
                <a:solidFill>
                  <a:schemeClr val="accent2"/>
                </a:solidFill>
                <a:latin typeface="Arial" pitchFamily="34" charset="0"/>
                <a:cs typeface="Arial" pitchFamily="34" charset="0"/>
              </a:rPr>
              <a:t> users (Jan ‘12)</a:t>
            </a:r>
            <a:r>
              <a:rPr lang="en-US" sz="1800" b="1" spc="-80" dirty="0" smtClean="0">
                <a:solidFill>
                  <a:schemeClr val="accent5">
                    <a:lumMod val="50000"/>
                  </a:schemeClr>
                </a:solidFill>
                <a:effectLst/>
                <a:latin typeface="Arial" pitchFamily="34" charset="0"/>
                <a:cs typeface="Arial" pitchFamily="34" charset="0"/>
              </a:rPr>
              <a:t>, growing at 50% per year</a:t>
            </a:r>
          </a:p>
          <a:p>
            <a:pPr algn="r">
              <a:lnSpc>
                <a:spcPct val="74000"/>
              </a:lnSpc>
            </a:pPr>
            <a:endParaRPr lang="en-US" sz="1800" b="1" spc="-80" dirty="0">
              <a:solidFill>
                <a:schemeClr val="accent2"/>
              </a:solidFill>
              <a:effectLst/>
            </a:endParaRPr>
          </a:p>
        </p:txBody>
      </p:sp>
      <p:sp>
        <p:nvSpPr>
          <p:cNvPr id="21" name="Title 20"/>
          <p:cNvSpPr>
            <a:spLocks noGrp="1"/>
          </p:cNvSpPr>
          <p:nvPr>
            <p:ph type="title"/>
          </p:nvPr>
        </p:nvSpPr>
        <p:spPr/>
        <p:txBody>
          <a:bodyPr/>
          <a:lstStyle/>
          <a:p>
            <a:r>
              <a:rPr lang="en-US" sz="3200" dirty="0"/>
              <a:t>Internet </a:t>
            </a:r>
            <a:r>
              <a:rPr lang="en-US" sz="3200" dirty="0" smtClean="0"/>
              <a:t>Piracy </a:t>
            </a:r>
            <a:r>
              <a:rPr lang="en-US" dirty="0" smtClean="0"/>
              <a:t>Epidemic?</a:t>
            </a:r>
            <a:endParaRPr lang="en-US" dirty="0"/>
          </a:p>
        </p:txBody>
      </p:sp>
      <p:cxnSp>
        <p:nvCxnSpPr>
          <p:cNvPr id="113" name="Straight Connector 112"/>
          <p:cNvCxnSpPr/>
          <p:nvPr/>
        </p:nvCxnSpPr>
        <p:spPr>
          <a:xfrm flipH="1">
            <a:off x="1488710" y="3673997"/>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365880" y="1190599"/>
            <a:ext cx="319177" cy="163902"/>
          </a:xfrm>
          <a:prstGeom prst="rect">
            <a:avLst/>
          </a:prstGeom>
          <a:solidFill>
            <a:schemeClr val="accent2">
              <a:lumMod val="20000"/>
              <a:lumOff val="80000"/>
            </a:schemeClr>
          </a:solidFill>
          <a:ln>
            <a:noFill/>
          </a:ln>
          <a:effectLst>
            <a:innerShdw blurRad="38100" dist="12700" dir="13500000">
              <a:prstClr val="black">
                <a:alpha val="80000"/>
              </a:prstClr>
            </a:innerShdw>
          </a:effectLst>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4" name="Rectangle 3"/>
          <p:cNvSpPr/>
          <p:nvPr/>
        </p:nvSpPr>
        <p:spPr>
          <a:xfrm>
            <a:off x="1715330" y="1110527"/>
            <a:ext cx="1428596" cy="1089363"/>
          </a:xfrm>
          <a:prstGeom prst="rect">
            <a:avLst/>
          </a:prstGeom>
          <a:noFill/>
          <a:ln w="50800">
            <a:no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nSpc>
                <a:spcPct val="94000"/>
              </a:lnSpc>
            </a:pPr>
            <a:r>
              <a:rPr lang="en-US" b="1" spc="-80" dirty="0">
                <a:solidFill>
                  <a:schemeClr val="accent5">
                    <a:lumMod val="50000"/>
                  </a:schemeClr>
                </a:solidFill>
                <a:latin typeface="Arial" pitchFamily="34" charset="0"/>
                <a:cs typeface="Arial" pitchFamily="34" charset="0"/>
              </a:rPr>
              <a:t>Napster </a:t>
            </a:r>
          </a:p>
          <a:p>
            <a:pPr>
              <a:lnSpc>
                <a:spcPct val="94000"/>
              </a:lnSpc>
            </a:pPr>
            <a:r>
              <a:rPr lang="en-US" b="1" spc="-80" dirty="0">
                <a:solidFill>
                  <a:schemeClr val="accent5">
                    <a:lumMod val="50000"/>
                  </a:schemeClr>
                </a:solidFill>
                <a:latin typeface="Arial" pitchFamily="34" charset="0"/>
                <a:cs typeface="Arial" pitchFamily="34" charset="0"/>
              </a:rPr>
              <a:t>KaZaA</a:t>
            </a:r>
          </a:p>
          <a:p>
            <a:pPr>
              <a:lnSpc>
                <a:spcPct val="94000"/>
              </a:lnSpc>
            </a:pPr>
            <a:r>
              <a:rPr lang="en-US" b="1" spc="-80" dirty="0">
                <a:solidFill>
                  <a:schemeClr val="accent5">
                    <a:lumMod val="50000"/>
                  </a:schemeClr>
                </a:solidFill>
                <a:latin typeface="Arial" pitchFamily="34" charset="0"/>
                <a:cs typeface="Arial" pitchFamily="34" charset="0"/>
              </a:rPr>
              <a:t>Megaupload</a:t>
            </a:r>
          </a:p>
          <a:p>
            <a:pPr>
              <a:lnSpc>
                <a:spcPct val="94000"/>
              </a:lnSpc>
            </a:pPr>
            <a:r>
              <a:rPr lang="en-US" b="1" spc="-80" dirty="0">
                <a:solidFill>
                  <a:schemeClr val="accent5">
                    <a:lumMod val="50000"/>
                  </a:schemeClr>
                </a:solidFill>
                <a:latin typeface="Arial" pitchFamily="34" charset="0"/>
                <a:cs typeface="Arial" pitchFamily="34" charset="0"/>
              </a:rPr>
              <a:t>BitTorrent</a:t>
            </a:r>
          </a:p>
        </p:txBody>
      </p:sp>
      <p:sp>
        <p:nvSpPr>
          <p:cNvPr id="45" name="Rectangle 44"/>
          <p:cNvSpPr/>
          <p:nvPr/>
        </p:nvSpPr>
        <p:spPr>
          <a:xfrm>
            <a:off x="1365880" y="1449392"/>
            <a:ext cx="319177" cy="163902"/>
          </a:xfrm>
          <a:prstGeom prst="rect">
            <a:avLst/>
          </a:prstGeom>
          <a:solidFill>
            <a:schemeClr val="accent5">
              <a:lumMod val="40000"/>
              <a:lumOff val="60000"/>
            </a:schemeClr>
          </a:solidFill>
          <a:ln>
            <a:noFill/>
          </a:ln>
          <a:effectLst>
            <a:innerShdw blurRad="38100" dist="12700" dir="13500000">
              <a:prstClr val="black">
                <a:alpha val="80000"/>
              </a:prstClr>
            </a:innerShdw>
          </a:effectLst>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47" name="Rectangle 46"/>
          <p:cNvSpPr/>
          <p:nvPr/>
        </p:nvSpPr>
        <p:spPr>
          <a:xfrm>
            <a:off x="1365880" y="1708185"/>
            <a:ext cx="319177" cy="163902"/>
          </a:xfrm>
          <a:prstGeom prst="rect">
            <a:avLst/>
          </a:prstGeom>
          <a:solidFill>
            <a:schemeClr val="accent3">
              <a:lumMod val="40000"/>
              <a:lumOff val="60000"/>
            </a:schemeClr>
          </a:solidFill>
          <a:ln>
            <a:noFill/>
          </a:ln>
          <a:effectLst>
            <a:innerShdw blurRad="38100" dist="12700" dir="13500000">
              <a:prstClr val="black">
                <a:alpha val="80000"/>
              </a:prstClr>
            </a:innerShdw>
          </a:effectLst>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48" name="Rectangle 47"/>
          <p:cNvSpPr/>
          <p:nvPr/>
        </p:nvSpPr>
        <p:spPr>
          <a:xfrm>
            <a:off x="1365880" y="1966978"/>
            <a:ext cx="319177" cy="163902"/>
          </a:xfrm>
          <a:prstGeom prst="rect">
            <a:avLst/>
          </a:prstGeom>
          <a:solidFill>
            <a:schemeClr val="accent4">
              <a:lumMod val="40000"/>
              <a:lumOff val="60000"/>
            </a:schemeClr>
          </a:solidFill>
          <a:ln>
            <a:noFill/>
          </a:ln>
          <a:effectLst>
            <a:innerShdw blurRad="38100" dist="12700" dir="13500000">
              <a:prstClr val="black">
                <a:alpha val="80000"/>
              </a:prstClr>
            </a:innerShdw>
          </a:effectLst>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106" name="Line Callout 2 (Accent Bar) 105"/>
          <p:cNvSpPr/>
          <p:nvPr/>
        </p:nvSpPr>
        <p:spPr>
          <a:xfrm>
            <a:off x="3679091" y="2805895"/>
            <a:ext cx="1430647" cy="437792"/>
          </a:xfrm>
          <a:prstGeom prst="accentCallout2">
            <a:avLst>
              <a:gd name="adj1" fmla="val 83238"/>
              <a:gd name="adj2" fmla="val -3974"/>
              <a:gd name="adj3" fmla="val 83866"/>
              <a:gd name="adj4" fmla="val -12088"/>
              <a:gd name="adj5" fmla="val 143342"/>
              <a:gd name="adj6" fmla="val -17388"/>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nSpc>
                <a:spcPct val="74000"/>
              </a:lnSpc>
            </a:pPr>
            <a:r>
              <a:rPr lang="en-US" sz="1800" b="1" spc="-80" dirty="0" smtClean="0">
                <a:solidFill>
                  <a:schemeClr val="accent5">
                    <a:lumMod val="50000"/>
                  </a:schemeClr>
                </a:solidFill>
                <a:effectLst/>
                <a:latin typeface="Arial" pitchFamily="34" charset="0"/>
                <a:cs typeface="Arial" pitchFamily="34" charset="0"/>
              </a:rPr>
              <a:t>KaZaA peaks </a:t>
            </a:r>
            <a:r>
              <a:rPr lang="en-US" sz="1800" b="1" spc="-80" dirty="0" smtClean="0">
                <a:solidFill>
                  <a:schemeClr val="accent2"/>
                </a:solidFill>
                <a:effectLst/>
                <a:latin typeface="Arial" pitchFamily="34" charset="0"/>
                <a:cs typeface="Arial" pitchFamily="34" charset="0"/>
              </a:rPr>
              <a:t>@34m users</a:t>
            </a:r>
            <a:endParaRPr lang="en-US" sz="1800" b="1" spc="-80" dirty="0">
              <a:solidFill>
                <a:schemeClr val="accent2"/>
              </a:solidFill>
              <a:effectLst/>
            </a:endParaRPr>
          </a:p>
        </p:txBody>
      </p:sp>
      <p:sp>
        <p:nvSpPr>
          <p:cNvPr id="108" name="Line Callout 2 (Accent Bar) 107"/>
          <p:cNvSpPr/>
          <p:nvPr/>
        </p:nvSpPr>
        <p:spPr>
          <a:xfrm flipH="1">
            <a:off x="4083194" y="2168740"/>
            <a:ext cx="2131457" cy="445217"/>
          </a:xfrm>
          <a:prstGeom prst="accentCallout2">
            <a:avLst>
              <a:gd name="adj1" fmla="val 25111"/>
              <a:gd name="adj2" fmla="val -3165"/>
              <a:gd name="adj3" fmla="val 25739"/>
              <a:gd name="adj4" fmla="val -10064"/>
              <a:gd name="adj5" fmla="val -66210"/>
              <a:gd name="adj6" fmla="val -40715"/>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z="1800" b="1" spc="-80" dirty="0" smtClean="0">
                <a:solidFill>
                  <a:schemeClr val="accent5">
                    <a:lumMod val="50000"/>
                  </a:schemeClr>
                </a:solidFill>
                <a:effectLst/>
                <a:latin typeface="Arial" pitchFamily="34" charset="0"/>
                <a:cs typeface="Arial" pitchFamily="34" charset="0"/>
              </a:rPr>
              <a:t>Megaupload shuts down </a:t>
            </a:r>
            <a:r>
              <a:rPr lang="en-US" sz="1800" b="1" spc="-80" dirty="0" smtClean="0">
                <a:solidFill>
                  <a:schemeClr val="accent2"/>
                </a:solidFill>
                <a:effectLst/>
                <a:latin typeface="Arial" pitchFamily="34" charset="0"/>
                <a:cs typeface="Arial" pitchFamily="34" charset="0"/>
              </a:rPr>
              <a:t>@180m users</a:t>
            </a:r>
            <a:endParaRPr lang="en-US" sz="1800" b="1" spc="-80" dirty="0">
              <a:solidFill>
                <a:schemeClr val="accent2"/>
              </a:solidFill>
              <a:effectLst/>
            </a:endParaRPr>
          </a:p>
        </p:txBody>
      </p:sp>
    </p:spTree>
    <p:extLst>
      <p:ext uri="{BB962C8B-B14F-4D97-AF65-F5344CB8AC3E}">
        <p14:creationId xmlns:p14="http://schemas.microsoft.com/office/powerpoint/2010/main" val="231952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1000"/>
                                        <p:tgtEl>
                                          <p:spTgt spid="10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500"/>
                                        <p:tgtEl>
                                          <p:spTgt spid="10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wipe(down)">
                                      <p:cBhvr>
                                        <p:cTn id="16" dur="1000"/>
                                        <p:tgtEl>
                                          <p:spTgt spid="1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fade">
                                      <p:cBhvr>
                                        <p:cTn id="20" dur="500"/>
                                        <p:tgtEl>
                                          <p:spTgt spid="10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wipe(down)">
                                      <p:cBhvr>
                                        <p:cTn id="25" dur="1000"/>
                                        <p:tgtEl>
                                          <p:spTgt spid="10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08"/>
                                        </p:tgtEl>
                                        <p:attrNameLst>
                                          <p:attrName>style.visibility</p:attrName>
                                        </p:attrNameLst>
                                      </p:cBhvr>
                                      <p:to>
                                        <p:strVal val="visible"/>
                                      </p:to>
                                    </p:set>
                                    <p:animEffect transition="in" filter="fade">
                                      <p:cBhvr>
                                        <p:cTn id="29" dur="500"/>
                                        <p:tgtEl>
                                          <p:spTgt spid="10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wipe(down)">
                                      <p:cBhvr>
                                        <p:cTn id="34" dur="1000"/>
                                        <p:tgtEl>
                                          <p:spTgt spid="103"/>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fade">
                                      <p:cBhvr>
                                        <p:cTn id="38" dur="500"/>
                                        <p:tgtEl>
                                          <p:spTgt spid="111"/>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3" grpId="0">
        <p:bldAsOne/>
      </p:bldGraphic>
      <p:bldGraphic spid="101" grpId="0">
        <p:bldAsOne/>
      </p:bldGraphic>
      <p:bldGraphic spid="100" grpId="0">
        <p:bldAsOne/>
      </p:bldGraphic>
      <p:bldP spid="105" grpId="0" animBg="1"/>
      <p:bldGraphic spid="110" grpId="0">
        <p:bldAsOne/>
      </p:bldGraphic>
      <p:bldP spid="111" grpId="0" animBg="1"/>
      <p:bldP spid="2" grpId="0" animBg="1"/>
      <p:bldP spid="4" grpId="0"/>
      <p:bldP spid="45" grpId="0" animBg="1"/>
      <p:bldP spid="47" grpId="0" animBg="1"/>
      <p:bldP spid="48" grpId="0" animBg="1"/>
      <p:bldP spid="106" grpId="0" animBg="1"/>
      <p:bldP spid="10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Relative Release Windows</a:t>
            </a:r>
            <a:br>
              <a:rPr lang="en-US" dirty="0" smtClean="0"/>
            </a:br>
            <a:r>
              <a:rPr lang="en-US" dirty="0" smtClean="0"/>
              <a:t>for Premium Content</a:t>
            </a:r>
            <a:endParaRPr lang="en-US" dirty="0"/>
          </a:p>
        </p:txBody>
      </p:sp>
      <p:sp>
        <p:nvSpPr>
          <p:cNvPr id="53" name="Isosceles Triangle 18"/>
          <p:cNvSpPr/>
          <p:nvPr/>
        </p:nvSpPr>
        <p:spPr>
          <a:xfrm>
            <a:off x="542622" y="75324"/>
            <a:ext cx="8353728" cy="2592218"/>
          </a:xfrm>
          <a:custGeom>
            <a:avLst/>
            <a:gdLst>
              <a:gd name="connsiteX0" fmla="*/ 0 w 3762103"/>
              <a:gd name="connsiteY0" fmla="*/ 2238103 h 2238103"/>
              <a:gd name="connsiteX1" fmla="*/ 1881052 w 3762103"/>
              <a:gd name="connsiteY1" fmla="*/ 0 h 2238103"/>
              <a:gd name="connsiteX2" fmla="*/ 3762103 w 3762103"/>
              <a:gd name="connsiteY2" fmla="*/ 2238103 h 2238103"/>
              <a:gd name="connsiteX3" fmla="*/ 0 w 3762103"/>
              <a:gd name="connsiteY3" fmla="*/ 2238103 h 2238103"/>
              <a:gd name="connsiteX0" fmla="*/ 0 w 3735978"/>
              <a:gd name="connsiteY0" fmla="*/ 2255520 h 2255520"/>
              <a:gd name="connsiteX1" fmla="*/ 1854927 w 3735978"/>
              <a:gd name="connsiteY1" fmla="*/ 0 h 2255520"/>
              <a:gd name="connsiteX2" fmla="*/ 3735978 w 3735978"/>
              <a:gd name="connsiteY2" fmla="*/ 2238103 h 2255520"/>
              <a:gd name="connsiteX3" fmla="*/ 0 w 3735978"/>
              <a:gd name="connsiteY3" fmla="*/ 2255520 h 2255520"/>
              <a:gd name="connsiteX0" fmla="*/ 0 w 3735978"/>
              <a:gd name="connsiteY0" fmla="*/ 2238103 h 2238103"/>
              <a:gd name="connsiteX1" fmla="*/ 8710 w 3735978"/>
              <a:gd name="connsiteY1" fmla="*/ 0 h 2238103"/>
              <a:gd name="connsiteX2" fmla="*/ 3735978 w 3735978"/>
              <a:gd name="connsiteY2" fmla="*/ 2220686 h 2238103"/>
              <a:gd name="connsiteX3" fmla="*/ 0 w 3735978"/>
              <a:gd name="connsiteY3" fmla="*/ 2238103 h 2238103"/>
              <a:gd name="connsiteX0" fmla="*/ 0 w 3735978"/>
              <a:gd name="connsiteY0" fmla="*/ 2238103 h 2238103"/>
              <a:gd name="connsiteX1" fmla="*/ 8710 w 3735978"/>
              <a:gd name="connsiteY1" fmla="*/ 0 h 2238103"/>
              <a:gd name="connsiteX2" fmla="*/ 3735978 w 3735978"/>
              <a:gd name="connsiteY2" fmla="*/ 2220686 h 2238103"/>
              <a:gd name="connsiteX3" fmla="*/ 0 w 3735978"/>
              <a:gd name="connsiteY3" fmla="*/ 2238103 h 2238103"/>
              <a:gd name="connsiteX0" fmla="*/ 100202 w 3836726"/>
              <a:gd name="connsiteY0" fmla="*/ 2486141 h 2486141"/>
              <a:gd name="connsiteX1" fmla="*/ 108912 w 3836726"/>
              <a:gd name="connsiteY1" fmla="*/ 248038 h 2486141"/>
              <a:gd name="connsiteX2" fmla="*/ 335333 w 3836726"/>
              <a:gd name="connsiteY2" fmla="*/ 248038 h 2486141"/>
              <a:gd name="connsiteX3" fmla="*/ 3836180 w 3836726"/>
              <a:gd name="connsiteY3" fmla="*/ 2468724 h 2486141"/>
              <a:gd name="connsiteX4" fmla="*/ 100202 w 3836726"/>
              <a:gd name="connsiteY4" fmla="*/ 2486141 h 2486141"/>
              <a:gd name="connsiteX0" fmla="*/ 0 w 3736524"/>
              <a:gd name="connsiteY0" fmla="*/ 2367447 h 2367447"/>
              <a:gd name="connsiteX1" fmla="*/ 8710 w 3736524"/>
              <a:gd name="connsiteY1" fmla="*/ 129344 h 2367447"/>
              <a:gd name="connsiteX2" fmla="*/ 235131 w 3736524"/>
              <a:gd name="connsiteY2" fmla="*/ 129344 h 2367447"/>
              <a:gd name="connsiteX3" fmla="*/ 3735978 w 3736524"/>
              <a:gd name="connsiteY3" fmla="*/ 2350030 h 2367447"/>
              <a:gd name="connsiteX4" fmla="*/ 0 w 3736524"/>
              <a:gd name="connsiteY4" fmla="*/ 2367447 h 2367447"/>
              <a:gd name="connsiteX0" fmla="*/ 0 w 3736524"/>
              <a:gd name="connsiteY0" fmla="*/ 2238730 h 2238730"/>
              <a:gd name="connsiteX1" fmla="*/ 8710 w 3736524"/>
              <a:gd name="connsiteY1" fmla="*/ 627 h 2238730"/>
              <a:gd name="connsiteX2" fmla="*/ 235131 w 3736524"/>
              <a:gd name="connsiteY2" fmla="*/ 627 h 2238730"/>
              <a:gd name="connsiteX3" fmla="*/ 3735978 w 3736524"/>
              <a:gd name="connsiteY3" fmla="*/ 2221313 h 2238730"/>
              <a:gd name="connsiteX4" fmla="*/ 0 w 3736524"/>
              <a:gd name="connsiteY4" fmla="*/ 2238730 h 2238730"/>
              <a:gd name="connsiteX0" fmla="*/ 0 w 4167435"/>
              <a:gd name="connsiteY0" fmla="*/ 2238730 h 2250850"/>
              <a:gd name="connsiteX1" fmla="*/ 8710 w 4167435"/>
              <a:gd name="connsiteY1" fmla="*/ 627 h 2250850"/>
              <a:gd name="connsiteX2" fmla="*/ 235131 w 4167435"/>
              <a:gd name="connsiteY2" fmla="*/ 627 h 2250850"/>
              <a:gd name="connsiteX3" fmla="*/ 3709851 w 4167435"/>
              <a:gd name="connsiteY3" fmla="*/ 2029723 h 2250850"/>
              <a:gd name="connsiteX4" fmla="*/ 3735978 w 4167435"/>
              <a:gd name="connsiteY4" fmla="*/ 2221313 h 2250850"/>
              <a:gd name="connsiteX5" fmla="*/ 0 w 4167435"/>
              <a:gd name="connsiteY5" fmla="*/ 2238730 h 2250850"/>
              <a:gd name="connsiteX0" fmla="*/ 0 w 3992764"/>
              <a:gd name="connsiteY0" fmla="*/ 2238730 h 2238730"/>
              <a:gd name="connsiteX1" fmla="*/ 8710 w 3992764"/>
              <a:gd name="connsiteY1" fmla="*/ 627 h 2238730"/>
              <a:gd name="connsiteX2" fmla="*/ 235131 w 3992764"/>
              <a:gd name="connsiteY2" fmla="*/ 627 h 2238730"/>
              <a:gd name="connsiteX3" fmla="*/ 3709851 w 3992764"/>
              <a:gd name="connsiteY3" fmla="*/ 2029723 h 2238730"/>
              <a:gd name="connsiteX4" fmla="*/ 3735978 w 3992764"/>
              <a:gd name="connsiteY4" fmla="*/ 2221313 h 2238730"/>
              <a:gd name="connsiteX5" fmla="*/ 0 w 3992764"/>
              <a:gd name="connsiteY5" fmla="*/ 2238730 h 2238730"/>
              <a:gd name="connsiteX0" fmla="*/ 0 w 3960147"/>
              <a:gd name="connsiteY0" fmla="*/ 2238730 h 2238730"/>
              <a:gd name="connsiteX1" fmla="*/ 8710 w 3960147"/>
              <a:gd name="connsiteY1" fmla="*/ 627 h 2238730"/>
              <a:gd name="connsiteX2" fmla="*/ 235131 w 3960147"/>
              <a:gd name="connsiteY2" fmla="*/ 627 h 2238730"/>
              <a:gd name="connsiteX3" fmla="*/ 3709851 w 3960147"/>
              <a:gd name="connsiteY3" fmla="*/ 2029723 h 2238730"/>
              <a:gd name="connsiteX4" fmla="*/ 3692435 w 3960147"/>
              <a:gd name="connsiteY4" fmla="*/ 2221313 h 2238730"/>
              <a:gd name="connsiteX5" fmla="*/ 0 w 3960147"/>
              <a:gd name="connsiteY5" fmla="*/ 2238730 h 2238730"/>
              <a:gd name="connsiteX0" fmla="*/ 0 w 3709851"/>
              <a:gd name="connsiteY0" fmla="*/ 2238730 h 2238730"/>
              <a:gd name="connsiteX1" fmla="*/ 8710 w 3709851"/>
              <a:gd name="connsiteY1" fmla="*/ 627 h 2238730"/>
              <a:gd name="connsiteX2" fmla="*/ 235131 w 3709851"/>
              <a:gd name="connsiteY2" fmla="*/ 627 h 2238730"/>
              <a:gd name="connsiteX3" fmla="*/ 3709851 w 3709851"/>
              <a:gd name="connsiteY3" fmla="*/ 2029723 h 2238730"/>
              <a:gd name="connsiteX4" fmla="*/ 3692435 w 3709851"/>
              <a:gd name="connsiteY4" fmla="*/ 2221313 h 2238730"/>
              <a:gd name="connsiteX5" fmla="*/ 0 w 3709851"/>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38730 h 2238730"/>
              <a:gd name="connsiteX5" fmla="*/ 0 w 3727269"/>
              <a:gd name="connsiteY5" fmla="*/ 2238730 h 2238730"/>
              <a:gd name="connsiteX0" fmla="*/ 0 w 3727269"/>
              <a:gd name="connsiteY0" fmla="*/ 2238103 h 2238103"/>
              <a:gd name="connsiteX1" fmla="*/ 8710 w 3727269"/>
              <a:gd name="connsiteY1" fmla="*/ 0 h 2238103"/>
              <a:gd name="connsiteX2" fmla="*/ 261559 w 3727269"/>
              <a:gd name="connsiteY2" fmla="*/ 15856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729 h 2238729"/>
              <a:gd name="connsiteX1" fmla="*/ 8710 w 3727269"/>
              <a:gd name="connsiteY1" fmla="*/ 626 h 2238729"/>
              <a:gd name="connsiteX2" fmla="*/ 250988 w 3727269"/>
              <a:gd name="connsiteY2" fmla="*/ 626 h 2238729"/>
              <a:gd name="connsiteX3" fmla="*/ 3709851 w 3727269"/>
              <a:gd name="connsiteY3" fmla="*/ 2029722 h 2238729"/>
              <a:gd name="connsiteX4" fmla="*/ 3727269 w 3727269"/>
              <a:gd name="connsiteY4" fmla="*/ 2238729 h 2238729"/>
              <a:gd name="connsiteX5" fmla="*/ 0 w 3727269"/>
              <a:gd name="connsiteY5" fmla="*/ 2238729 h 2238729"/>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82"/>
              <a:gd name="connsiteY0" fmla="*/ 2238103 h 2238103"/>
              <a:gd name="connsiteX1" fmla="*/ 8710 w 3727282"/>
              <a:gd name="connsiteY1" fmla="*/ 0 h 2238103"/>
              <a:gd name="connsiteX2" fmla="*/ 250988 w 3727282"/>
              <a:gd name="connsiteY2" fmla="*/ 0 h 2238103"/>
              <a:gd name="connsiteX3" fmla="*/ 3709851 w 3727282"/>
              <a:gd name="connsiteY3" fmla="*/ 2029096 h 2238103"/>
              <a:gd name="connsiteX4" fmla="*/ 3727269 w 3727282"/>
              <a:gd name="connsiteY4" fmla="*/ 2238103 h 2238103"/>
              <a:gd name="connsiteX5" fmla="*/ 0 w 3727282"/>
              <a:gd name="connsiteY5" fmla="*/ 2238103 h 2238103"/>
              <a:gd name="connsiteX0" fmla="*/ 0 w 3727298"/>
              <a:gd name="connsiteY0" fmla="*/ 2238103 h 2238103"/>
              <a:gd name="connsiteX1" fmla="*/ 8710 w 3727298"/>
              <a:gd name="connsiteY1" fmla="*/ 0 h 2238103"/>
              <a:gd name="connsiteX2" fmla="*/ 250988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0 w 3727298"/>
              <a:gd name="connsiteY0" fmla="*/ 2238103 h 2238103"/>
              <a:gd name="connsiteX1" fmla="*/ 8710 w 3727298"/>
              <a:gd name="connsiteY1" fmla="*/ 0 h 2238103"/>
              <a:gd name="connsiteX2" fmla="*/ 250988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0 w 3727298"/>
              <a:gd name="connsiteY0" fmla="*/ 2238103 h 2238103"/>
              <a:gd name="connsiteX1" fmla="*/ 8710 w 3727298"/>
              <a:gd name="connsiteY1" fmla="*/ 0 h 2238103"/>
              <a:gd name="connsiteX2" fmla="*/ 181470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0 w 3727298"/>
              <a:gd name="connsiteY0" fmla="*/ 2238103 h 2238103"/>
              <a:gd name="connsiteX1" fmla="*/ 3745 w 3727298"/>
              <a:gd name="connsiteY1" fmla="*/ 0 h 2238103"/>
              <a:gd name="connsiteX2" fmla="*/ 181470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3198 w 3730496"/>
              <a:gd name="connsiteY0" fmla="*/ 2238103 h 2238103"/>
              <a:gd name="connsiteX1" fmla="*/ 620 w 3730496"/>
              <a:gd name="connsiteY1" fmla="*/ 4752 h 2238103"/>
              <a:gd name="connsiteX2" fmla="*/ 184668 w 3730496"/>
              <a:gd name="connsiteY2" fmla="*/ 0 h 2238103"/>
              <a:gd name="connsiteX3" fmla="*/ 3723620 w 3730496"/>
              <a:gd name="connsiteY3" fmla="*/ 2029096 h 2238103"/>
              <a:gd name="connsiteX4" fmla="*/ 3730467 w 3730496"/>
              <a:gd name="connsiteY4" fmla="*/ 2238103 h 2238103"/>
              <a:gd name="connsiteX5" fmla="*/ 3198 w 373049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38104 h 2238104"/>
              <a:gd name="connsiteX1" fmla="*/ 0 w 3729876"/>
              <a:gd name="connsiteY1" fmla="*/ 0 h 2238104"/>
              <a:gd name="connsiteX2" fmla="*/ 177724 w 3729876"/>
              <a:gd name="connsiteY2" fmla="*/ 7128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88613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96940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327667 h 2327667"/>
              <a:gd name="connsiteX1" fmla="*/ 0 w 3730673"/>
              <a:gd name="connsiteY1" fmla="*/ 89563 h 2327667"/>
              <a:gd name="connsiteX2" fmla="*/ 196940 w 3730673"/>
              <a:gd name="connsiteY2" fmla="*/ 89563 h 2327667"/>
              <a:gd name="connsiteX3" fmla="*/ 3730673 w 3730673"/>
              <a:gd name="connsiteY3" fmla="*/ 2286874 h 2327667"/>
              <a:gd name="connsiteX4" fmla="*/ 3729847 w 3730673"/>
              <a:gd name="connsiteY4" fmla="*/ 2322914 h 2327667"/>
              <a:gd name="connsiteX5" fmla="*/ 2578 w 3730673"/>
              <a:gd name="connsiteY5" fmla="*/ 2327667 h 2327667"/>
              <a:gd name="connsiteX0" fmla="*/ 2578 w 3730673"/>
              <a:gd name="connsiteY0" fmla="*/ 2436390 h 2436390"/>
              <a:gd name="connsiteX1" fmla="*/ 0 w 3730673"/>
              <a:gd name="connsiteY1" fmla="*/ 198286 h 2436390"/>
              <a:gd name="connsiteX2" fmla="*/ 196940 w 3730673"/>
              <a:gd name="connsiteY2" fmla="*/ 198286 h 2436390"/>
              <a:gd name="connsiteX3" fmla="*/ 3730673 w 3730673"/>
              <a:gd name="connsiteY3" fmla="*/ 2395597 h 2436390"/>
              <a:gd name="connsiteX4" fmla="*/ 3729847 w 3730673"/>
              <a:gd name="connsiteY4" fmla="*/ 2431637 h 2436390"/>
              <a:gd name="connsiteX5" fmla="*/ 2578 w 3730673"/>
              <a:gd name="connsiteY5" fmla="*/ 2436390 h 2436390"/>
              <a:gd name="connsiteX0" fmla="*/ 2578 w 3730673"/>
              <a:gd name="connsiteY0" fmla="*/ 2466197 h 2466197"/>
              <a:gd name="connsiteX1" fmla="*/ 0 w 3730673"/>
              <a:gd name="connsiteY1" fmla="*/ 228093 h 2466197"/>
              <a:gd name="connsiteX2" fmla="*/ 196940 w 3730673"/>
              <a:gd name="connsiteY2" fmla="*/ 228093 h 2466197"/>
              <a:gd name="connsiteX3" fmla="*/ 3730673 w 3730673"/>
              <a:gd name="connsiteY3" fmla="*/ 2425404 h 2466197"/>
              <a:gd name="connsiteX4" fmla="*/ 3729847 w 3730673"/>
              <a:gd name="connsiteY4" fmla="*/ 2461444 h 2466197"/>
              <a:gd name="connsiteX5" fmla="*/ 2578 w 3730673"/>
              <a:gd name="connsiteY5" fmla="*/ 2466197 h 2466197"/>
              <a:gd name="connsiteX0" fmla="*/ 2578 w 3730673"/>
              <a:gd name="connsiteY0" fmla="*/ 2466197 h 2466197"/>
              <a:gd name="connsiteX1" fmla="*/ 0 w 3730673"/>
              <a:gd name="connsiteY1" fmla="*/ 228093 h 2466197"/>
              <a:gd name="connsiteX2" fmla="*/ 196940 w 3730673"/>
              <a:gd name="connsiteY2" fmla="*/ 228093 h 2466197"/>
              <a:gd name="connsiteX3" fmla="*/ 3730673 w 3730673"/>
              <a:gd name="connsiteY3" fmla="*/ 2425404 h 2466197"/>
              <a:gd name="connsiteX4" fmla="*/ 3729847 w 3730673"/>
              <a:gd name="connsiteY4" fmla="*/ 2461444 h 2466197"/>
              <a:gd name="connsiteX5" fmla="*/ 2578 w 3730673"/>
              <a:gd name="connsiteY5" fmla="*/ 2466197 h 2466197"/>
              <a:gd name="connsiteX0" fmla="*/ 2578 w 3730673"/>
              <a:gd name="connsiteY0" fmla="*/ 2466197 h 2466197"/>
              <a:gd name="connsiteX1" fmla="*/ 0 w 3730673"/>
              <a:gd name="connsiteY1" fmla="*/ 228093 h 2466197"/>
              <a:gd name="connsiteX2" fmla="*/ 196940 w 3730673"/>
              <a:gd name="connsiteY2" fmla="*/ 228093 h 2466197"/>
              <a:gd name="connsiteX3" fmla="*/ 3730673 w 3730673"/>
              <a:gd name="connsiteY3" fmla="*/ 2425404 h 2466197"/>
              <a:gd name="connsiteX4" fmla="*/ 3729847 w 3730673"/>
              <a:gd name="connsiteY4" fmla="*/ 2461444 h 2466197"/>
              <a:gd name="connsiteX5" fmla="*/ 2578 w 3730673"/>
              <a:gd name="connsiteY5" fmla="*/ 2466197 h 2466197"/>
              <a:gd name="connsiteX0" fmla="*/ 2578 w 3730673"/>
              <a:gd name="connsiteY0" fmla="*/ 2446777 h 2446777"/>
              <a:gd name="connsiteX1" fmla="*/ 0 w 3730673"/>
              <a:gd name="connsiteY1" fmla="*/ 208673 h 2446777"/>
              <a:gd name="connsiteX2" fmla="*/ 312197 w 3730673"/>
              <a:gd name="connsiteY2" fmla="*/ 251474 h 2446777"/>
              <a:gd name="connsiteX3" fmla="*/ 3730673 w 3730673"/>
              <a:gd name="connsiteY3" fmla="*/ 2405984 h 2446777"/>
              <a:gd name="connsiteX4" fmla="*/ 3729847 w 3730673"/>
              <a:gd name="connsiteY4" fmla="*/ 2442024 h 2446777"/>
              <a:gd name="connsiteX5" fmla="*/ 2578 w 3730673"/>
              <a:gd name="connsiteY5" fmla="*/ 2446777 h 2446777"/>
              <a:gd name="connsiteX0" fmla="*/ 2578 w 3730673"/>
              <a:gd name="connsiteY0" fmla="*/ 2909950 h 2909950"/>
              <a:gd name="connsiteX1" fmla="*/ 0 w 3730673"/>
              <a:gd name="connsiteY1" fmla="*/ 671846 h 2909950"/>
              <a:gd name="connsiteX2" fmla="*/ 312197 w 3730673"/>
              <a:gd name="connsiteY2" fmla="*/ 714647 h 2909950"/>
              <a:gd name="connsiteX3" fmla="*/ 3730673 w 3730673"/>
              <a:gd name="connsiteY3" fmla="*/ 2869157 h 2909950"/>
              <a:gd name="connsiteX4" fmla="*/ 3729847 w 3730673"/>
              <a:gd name="connsiteY4" fmla="*/ 2905197 h 2909950"/>
              <a:gd name="connsiteX5" fmla="*/ 2578 w 3730673"/>
              <a:gd name="connsiteY5" fmla="*/ 2909950 h 2909950"/>
              <a:gd name="connsiteX0" fmla="*/ 2578 w 3730673"/>
              <a:gd name="connsiteY0" fmla="*/ 2556987 h 2556987"/>
              <a:gd name="connsiteX1" fmla="*/ 0 w 3730673"/>
              <a:gd name="connsiteY1" fmla="*/ 318883 h 2556987"/>
              <a:gd name="connsiteX2" fmla="*/ 312197 w 3730673"/>
              <a:gd name="connsiteY2" fmla="*/ 361684 h 2556987"/>
              <a:gd name="connsiteX3" fmla="*/ 3730673 w 3730673"/>
              <a:gd name="connsiteY3" fmla="*/ 2516194 h 2556987"/>
              <a:gd name="connsiteX4" fmla="*/ 3729847 w 3730673"/>
              <a:gd name="connsiteY4" fmla="*/ 2552234 h 2556987"/>
              <a:gd name="connsiteX5" fmla="*/ 2578 w 3730673"/>
              <a:gd name="connsiteY5" fmla="*/ 2556987 h 2556987"/>
              <a:gd name="connsiteX0" fmla="*/ 2578 w 3730673"/>
              <a:gd name="connsiteY0" fmla="*/ 2556987 h 2556987"/>
              <a:gd name="connsiteX1" fmla="*/ 0 w 3730673"/>
              <a:gd name="connsiteY1" fmla="*/ 318883 h 2556987"/>
              <a:gd name="connsiteX2" fmla="*/ 327363 w 3730673"/>
              <a:gd name="connsiteY2" fmla="*/ 361685 h 2556987"/>
              <a:gd name="connsiteX3" fmla="*/ 3730673 w 3730673"/>
              <a:gd name="connsiteY3" fmla="*/ 2516194 h 2556987"/>
              <a:gd name="connsiteX4" fmla="*/ 3729847 w 3730673"/>
              <a:gd name="connsiteY4" fmla="*/ 2552234 h 2556987"/>
              <a:gd name="connsiteX5" fmla="*/ 2578 w 3730673"/>
              <a:gd name="connsiteY5" fmla="*/ 2556987 h 2556987"/>
              <a:gd name="connsiteX0" fmla="*/ 2578 w 3730673"/>
              <a:gd name="connsiteY0" fmla="*/ 2598361 h 2598361"/>
              <a:gd name="connsiteX1" fmla="*/ 0 w 3730673"/>
              <a:gd name="connsiteY1" fmla="*/ 360257 h 2598361"/>
              <a:gd name="connsiteX2" fmla="*/ 327363 w 3730673"/>
              <a:gd name="connsiteY2" fmla="*/ 403059 h 2598361"/>
              <a:gd name="connsiteX3" fmla="*/ 3730673 w 3730673"/>
              <a:gd name="connsiteY3" fmla="*/ 2557568 h 2598361"/>
              <a:gd name="connsiteX4" fmla="*/ 3729847 w 3730673"/>
              <a:gd name="connsiteY4" fmla="*/ 2593608 h 2598361"/>
              <a:gd name="connsiteX5" fmla="*/ 2578 w 3730673"/>
              <a:gd name="connsiteY5" fmla="*/ 2598361 h 2598361"/>
              <a:gd name="connsiteX0" fmla="*/ 2578 w 3730673"/>
              <a:gd name="connsiteY0" fmla="*/ 2598361 h 2598361"/>
              <a:gd name="connsiteX1" fmla="*/ 0 w 3730673"/>
              <a:gd name="connsiteY1" fmla="*/ 360257 h 2598361"/>
              <a:gd name="connsiteX2" fmla="*/ 327363 w 3730673"/>
              <a:gd name="connsiteY2" fmla="*/ 403059 h 2598361"/>
              <a:gd name="connsiteX3" fmla="*/ 3730673 w 3730673"/>
              <a:gd name="connsiteY3" fmla="*/ 2557568 h 2598361"/>
              <a:gd name="connsiteX4" fmla="*/ 3729847 w 3730673"/>
              <a:gd name="connsiteY4" fmla="*/ 2593608 h 2598361"/>
              <a:gd name="connsiteX5" fmla="*/ 2578 w 3730673"/>
              <a:gd name="connsiteY5" fmla="*/ 2598361 h 2598361"/>
              <a:gd name="connsiteX0" fmla="*/ 2578 w 3730673"/>
              <a:gd name="connsiteY0" fmla="*/ 2644653 h 2644653"/>
              <a:gd name="connsiteX1" fmla="*/ 0 w 3730673"/>
              <a:gd name="connsiteY1" fmla="*/ 406549 h 2644653"/>
              <a:gd name="connsiteX2" fmla="*/ 327363 w 3730673"/>
              <a:gd name="connsiteY2" fmla="*/ 449351 h 2644653"/>
              <a:gd name="connsiteX3" fmla="*/ 3730673 w 3730673"/>
              <a:gd name="connsiteY3" fmla="*/ 2603860 h 2644653"/>
              <a:gd name="connsiteX4" fmla="*/ 3729847 w 3730673"/>
              <a:gd name="connsiteY4" fmla="*/ 2639900 h 2644653"/>
              <a:gd name="connsiteX5" fmla="*/ 2578 w 3730673"/>
              <a:gd name="connsiteY5" fmla="*/ 2644653 h 2644653"/>
              <a:gd name="connsiteX0" fmla="*/ 2578 w 3730673"/>
              <a:gd name="connsiteY0" fmla="*/ 2644653 h 2644653"/>
              <a:gd name="connsiteX1" fmla="*/ 0 w 3730673"/>
              <a:gd name="connsiteY1" fmla="*/ 406549 h 2644653"/>
              <a:gd name="connsiteX2" fmla="*/ 327363 w 3730673"/>
              <a:gd name="connsiteY2" fmla="*/ 449351 h 2644653"/>
              <a:gd name="connsiteX3" fmla="*/ 3730673 w 3730673"/>
              <a:gd name="connsiteY3" fmla="*/ 2603860 h 2644653"/>
              <a:gd name="connsiteX4" fmla="*/ 3729847 w 3730673"/>
              <a:gd name="connsiteY4" fmla="*/ 2639900 h 2644653"/>
              <a:gd name="connsiteX5" fmla="*/ 2578 w 3730673"/>
              <a:gd name="connsiteY5" fmla="*/ 2644653 h 2644653"/>
              <a:gd name="connsiteX0" fmla="*/ 2578 w 3730673"/>
              <a:gd name="connsiteY0" fmla="*/ 2614975 h 2614975"/>
              <a:gd name="connsiteX1" fmla="*/ 0 w 3730673"/>
              <a:gd name="connsiteY1" fmla="*/ 376871 h 2614975"/>
              <a:gd name="connsiteX2" fmla="*/ 327363 w 3730673"/>
              <a:gd name="connsiteY2" fmla="*/ 419673 h 2614975"/>
              <a:gd name="connsiteX3" fmla="*/ 3730673 w 3730673"/>
              <a:gd name="connsiteY3" fmla="*/ 2574182 h 2614975"/>
              <a:gd name="connsiteX4" fmla="*/ 3729847 w 3730673"/>
              <a:gd name="connsiteY4" fmla="*/ 2610222 h 2614975"/>
              <a:gd name="connsiteX5" fmla="*/ 2578 w 3730673"/>
              <a:gd name="connsiteY5" fmla="*/ 2614975 h 2614975"/>
              <a:gd name="connsiteX0" fmla="*/ 2578 w 3730673"/>
              <a:gd name="connsiteY0" fmla="*/ 2614975 h 2614975"/>
              <a:gd name="connsiteX1" fmla="*/ 0 w 3730673"/>
              <a:gd name="connsiteY1" fmla="*/ 376871 h 2614975"/>
              <a:gd name="connsiteX2" fmla="*/ 327363 w 3730673"/>
              <a:gd name="connsiteY2" fmla="*/ 419673 h 2614975"/>
              <a:gd name="connsiteX3" fmla="*/ 3730673 w 3730673"/>
              <a:gd name="connsiteY3" fmla="*/ 2574182 h 2614975"/>
              <a:gd name="connsiteX4" fmla="*/ 3729847 w 3730673"/>
              <a:gd name="connsiteY4" fmla="*/ 2610222 h 2614975"/>
              <a:gd name="connsiteX5" fmla="*/ 2578 w 3730673"/>
              <a:gd name="connsiteY5" fmla="*/ 2614975 h 2614975"/>
              <a:gd name="connsiteX0" fmla="*/ 2578 w 3730673"/>
              <a:gd name="connsiteY0" fmla="*/ 2759362 h 2759362"/>
              <a:gd name="connsiteX1" fmla="*/ 0 w 3730673"/>
              <a:gd name="connsiteY1" fmla="*/ 521258 h 2759362"/>
              <a:gd name="connsiteX2" fmla="*/ 327363 w 3730673"/>
              <a:gd name="connsiteY2" fmla="*/ 564060 h 2759362"/>
              <a:gd name="connsiteX3" fmla="*/ 3730673 w 3730673"/>
              <a:gd name="connsiteY3" fmla="*/ 2718569 h 2759362"/>
              <a:gd name="connsiteX4" fmla="*/ 3729847 w 3730673"/>
              <a:gd name="connsiteY4" fmla="*/ 2754609 h 2759362"/>
              <a:gd name="connsiteX5" fmla="*/ 2578 w 3730673"/>
              <a:gd name="connsiteY5" fmla="*/ 2759362 h 2759362"/>
              <a:gd name="connsiteX0" fmla="*/ 2578 w 3730673"/>
              <a:gd name="connsiteY0" fmla="*/ 2727967 h 2727967"/>
              <a:gd name="connsiteX1" fmla="*/ 0 w 3730673"/>
              <a:gd name="connsiteY1" fmla="*/ 489863 h 2727967"/>
              <a:gd name="connsiteX2" fmla="*/ 327363 w 3730673"/>
              <a:gd name="connsiteY2" fmla="*/ 532665 h 2727967"/>
              <a:gd name="connsiteX3" fmla="*/ 3730673 w 3730673"/>
              <a:gd name="connsiteY3" fmla="*/ 2687174 h 2727967"/>
              <a:gd name="connsiteX4" fmla="*/ 3729847 w 3730673"/>
              <a:gd name="connsiteY4" fmla="*/ 2723214 h 2727967"/>
              <a:gd name="connsiteX5" fmla="*/ 2578 w 3730673"/>
              <a:gd name="connsiteY5" fmla="*/ 2727967 h 2727967"/>
              <a:gd name="connsiteX0" fmla="*/ 2578 w 3730673"/>
              <a:gd name="connsiteY0" fmla="*/ 2755990 h 2755990"/>
              <a:gd name="connsiteX1" fmla="*/ 0 w 3730673"/>
              <a:gd name="connsiteY1" fmla="*/ 517886 h 2755990"/>
              <a:gd name="connsiteX2" fmla="*/ 327363 w 3730673"/>
              <a:gd name="connsiteY2" fmla="*/ 560688 h 2755990"/>
              <a:gd name="connsiteX3" fmla="*/ 3730673 w 3730673"/>
              <a:gd name="connsiteY3" fmla="*/ 2715197 h 2755990"/>
              <a:gd name="connsiteX4" fmla="*/ 3729847 w 3730673"/>
              <a:gd name="connsiteY4" fmla="*/ 2751237 h 2755990"/>
              <a:gd name="connsiteX5" fmla="*/ 2578 w 3730673"/>
              <a:gd name="connsiteY5" fmla="*/ 2755990 h 2755990"/>
              <a:gd name="connsiteX0" fmla="*/ 2578 w 3730673"/>
              <a:gd name="connsiteY0" fmla="*/ 2742934 h 2742934"/>
              <a:gd name="connsiteX1" fmla="*/ 0 w 3730673"/>
              <a:gd name="connsiteY1" fmla="*/ 504830 h 2742934"/>
              <a:gd name="connsiteX2" fmla="*/ 327363 w 3730673"/>
              <a:gd name="connsiteY2" fmla="*/ 547632 h 2742934"/>
              <a:gd name="connsiteX3" fmla="*/ 3730673 w 3730673"/>
              <a:gd name="connsiteY3" fmla="*/ 2702141 h 2742934"/>
              <a:gd name="connsiteX4" fmla="*/ 3729847 w 3730673"/>
              <a:gd name="connsiteY4" fmla="*/ 2738181 h 2742934"/>
              <a:gd name="connsiteX5" fmla="*/ 2578 w 3730673"/>
              <a:gd name="connsiteY5" fmla="*/ 2742934 h 2742934"/>
              <a:gd name="connsiteX0" fmla="*/ 2578 w 3730673"/>
              <a:gd name="connsiteY0" fmla="*/ 2742934 h 2742934"/>
              <a:gd name="connsiteX1" fmla="*/ 0 w 3730673"/>
              <a:gd name="connsiteY1" fmla="*/ 504830 h 2742934"/>
              <a:gd name="connsiteX2" fmla="*/ 327363 w 3730673"/>
              <a:gd name="connsiteY2" fmla="*/ 547632 h 2742934"/>
              <a:gd name="connsiteX3" fmla="*/ 3730673 w 3730673"/>
              <a:gd name="connsiteY3" fmla="*/ 2702141 h 2742934"/>
              <a:gd name="connsiteX4" fmla="*/ 3729847 w 3730673"/>
              <a:gd name="connsiteY4" fmla="*/ 2738181 h 2742934"/>
              <a:gd name="connsiteX5" fmla="*/ 2578 w 3730673"/>
              <a:gd name="connsiteY5" fmla="*/ 2742934 h 2742934"/>
              <a:gd name="connsiteX0" fmla="*/ 2578 w 3989384"/>
              <a:gd name="connsiteY0" fmla="*/ 2742934 h 2742934"/>
              <a:gd name="connsiteX1" fmla="*/ 0 w 3989384"/>
              <a:gd name="connsiteY1" fmla="*/ 504830 h 2742934"/>
              <a:gd name="connsiteX2" fmla="*/ 327363 w 3989384"/>
              <a:gd name="connsiteY2" fmla="*/ 547632 h 2742934"/>
              <a:gd name="connsiteX3" fmla="*/ 3757971 w 3989384"/>
              <a:gd name="connsiteY3" fmla="*/ 2224435 h 2742934"/>
              <a:gd name="connsiteX4" fmla="*/ 3730673 w 3989384"/>
              <a:gd name="connsiteY4" fmla="*/ 2702141 h 2742934"/>
              <a:gd name="connsiteX5" fmla="*/ 3729847 w 3989384"/>
              <a:gd name="connsiteY5" fmla="*/ 2738181 h 2742934"/>
              <a:gd name="connsiteX6" fmla="*/ 2578 w 3989384"/>
              <a:gd name="connsiteY6" fmla="*/ 2742934 h 2742934"/>
              <a:gd name="connsiteX0" fmla="*/ 2578 w 3758941"/>
              <a:gd name="connsiteY0" fmla="*/ 2742934 h 2742934"/>
              <a:gd name="connsiteX1" fmla="*/ 0 w 3758941"/>
              <a:gd name="connsiteY1" fmla="*/ 504830 h 2742934"/>
              <a:gd name="connsiteX2" fmla="*/ 327363 w 3758941"/>
              <a:gd name="connsiteY2" fmla="*/ 547632 h 2742934"/>
              <a:gd name="connsiteX3" fmla="*/ 3757971 w 3758941"/>
              <a:gd name="connsiteY3" fmla="*/ 2224435 h 2742934"/>
              <a:gd name="connsiteX4" fmla="*/ 3730673 w 3758941"/>
              <a:gd name="connsiteY4" fmla="*/ 2702141 h 2742934"/>
              <a:gd name="connsiteX5" fmla="*/ 3729847 w 3758941"/>
              <a:gd name="connsiteY5" fmla="*/ 2738181 h 2742934"/>
              <a:gd name="connsiteX6" fmla="*/ 2578 w 3758941"/>
              <a:gd name="connsiteY6" fmla="*/ 2742934 h 2742934"/>
              <a:gd name="connsiteX0" fmla="*/ 2578 w 3757983"/>
              <a:gd name="connsiteY0" fmla="*/ 2742934 h 2742934"/>
              <a:gd name="connsiteX1" fmla="*/ 0 w 3757983"/>
              <a:gd name="connsiteY1" fmla="*/ 504830 h 2742934"/>
              <a:gd name="connsiteX2" fmla="*/ 327363 w 3757983"/>
              <a:gd name="connsiteY2" fmla="*/ 547632 h 2742934"/>
              <a:gd name="connsiteX3" fmla="*/ 3757971 w 3757983"/>
              <a:gd name="connsiteY3" fmla="*/ 2224435 h 2742934"/>
              <a:gd name="connsiteX4" fmla="*/ 3730673 w 3757983"/>
              <a:gd name="connsiteY4" fmla="*/ 2702141 h 2742934"/>
              <a:gd name="connsiteX5" fmla="*/ 3729847 w 3757983"/>
              <a:gd name="connsiteY5" fmla="*/ 2738181 h 2742934"/>
              <a:gd name="connsiteX6" fmla="*/ 2578 w 3757983"/>
              <a:gd name="connsiteY6" fmla="*/ 2742934 h 2742934"/>
              <a:gd name="connsiteX0" fmla="*/ 2578 w 4191277"/>
              <a:gd name="connsiteY0" fmla="*/ 2742934 h 2742934"/>
              <a:gd name="connsiteX1" fmla="*/ 0 w 4191277"/>
              <a:gd name="connsiteY1" fmla="*/ 504830 h 2742934"/>
              <a:gd name="connsiteX2" fmla="*/ 327363 w 4191277"/>
              <a:gd name="connsiteY2" fmla="*/ 547632 h 2742934"/>
              <a:gd name="connsiteX3" fmla="*/ 3757971 w 4191277"/>
              <a:gd name="connsiteY3" fmla="*/ 2224435 h 2742934"/>
              <a:gd name="connsiteX4" fmla="*/ 3729847 w 4191277"/>
              <a:gd name="connsiteY4" fmla="*/ 2738181 h 2742934"/>
              <a:gd name="connsiteX5" fmla="*/ 2578 w 4191277"/>
              <a:gd name="connsiteY5" fmla="*/ 2742934 h 2742934"/>
              <a:gd name="connsiteX0" fmla="*/ 2578 w 4002341"/>
              <a:gd name="connsiteY0" fmla="*/ 2742934 h 2742934"/>
              <a:gd name="connsiteX1" fmla="*/ 0 w 4002341"/>
              <a:gd name="connsiteY1" fmla="*/ 504830 h 2742934"/>
              <a:gd name="connsiteX2" fmla="*/ 327363 w 4002341"/>
              <a:gd name="connsiteY2" fmla="*/ 547632 h 2742934"/>
              <a:gd name="connsiteX3" fmla="*/ 3757971 w 4002341"/>
              <a:gd name="connsiteY3" fmla="*/ 2224435 h 2742934"/>
              <a:gd name="connsiteX4" fmla="*/ 3729847 w 4002341"/>
              <a:gd name="connsiteY4" fmla="*/ 2738181 h 2742934"/>
              <a:gd name="connsiteX5" fmla="*/ 2578 w 4002341"/>
              <a:gd name="connsiteY5" fmla="*/ 2742934 h 2742934"/>
              <a:gd name="connsiteX0" fmla="*/ 2578 w 3758096"/>
              <a:gd name="connsiteY0" fmla="*/ 2742934 h 2742934"/>
              <a:gd name="connsiteX1" fmla="*/ 0 w 3758096"/>
              <a:gd name="connsiteY1" fmla="*/ 504830 h 2742934"/>
              <a:gd name="connsiteX2" fmla="*/ 327363 w 3758096"/>
              <a:gd name="connsiteY2" fmla="*/ 547632 h 2742934"/>
              <a:gd name="connsiteX3" fmla="*/ 3757971 w 3758096"/>
              <a:gd name="connsiteY3" fmla="*/ 2224435 h 2742934"/>
              <a:gd name="connsiteX4" fmla="*/ 3729847 w 3758096"/>
              <a:gd name="connsiteY4" fmla="*/ 2738181 h 2742934"/>
              <a:gd name="connsiteX5" fmla="*/ 2578 w 3758096"/>
              <a:gd name="connsiteY5" fmla="*/ 2742934 h 2742934"/>
              <a:gd name="connsiteX0" fmla="*/ 2578 w 3761045"/>
              <a:gd name="connsiteY0" fmla="*/ 2742934 h 2742934"/>
              <a:gd name="connsiteX1" fmla="*/ 0 w 3761045"/>
              <a:gd name="connsiteY1" fmla="*/ 504830 h 2742934"/>
              <a:gd name="connsiteX2" fmla="*/ 327363 w 3761045"/>
              <a:gd name="connsiteY2" fmla="*/ 547632 h 2742934"/>
              <a:gd name="connsiteX3" fmla="*/ 3757971 w 3761045"/>
              <a:gd name="connsiteY3" fmla="*/ 2224435 h 2742934"/>
              <a:gd name="connsiteX4" fmla="*/ 3761045 w 3761045"/>
              <a:gd name="connsiteY4" fmla="*/ 2738180 h 2742934"/>
              <a:gd name="connsiteX5" fmla="*/ 2578 w 3761045"/>
              <a:gd name="connsiteY5" fmla="*/ 2742934 h 2742934"/>
              <a:gd name="connsiteX0" fmla="*/ 2578 w 3761125"/>
              <a:gd name="connsiteY0" fmla="*/ 2742934 h 2742934"/>
              <a:gd name="connsiteX1" fmla="*/ 0 w 3761125"/>
              <a:gd name="connsiteY1" fmla="*/ 504830 h 2742934"/>
              <a:gd name="connsiteX2" fmla="*/ 327363 w 3761125"/>
              <a:gd name="connsiteY2" fmla="*/ 547632 h 2742934"/>
              <a:gd name="connsiteX3" fmla="*/ 3757971 w 3761125"/>
              <a:gd name="connsiteY3" fmla="*/ 2224435 h 2742934"/>
              <a:gd name="connsiteX4" fmla="*/ 3761045 w 3761125"/>
              <a:gd name="connsiteY4" fmla="*/ 2738180 h 2742934"/>
              <a:gd name="connsiteX5" fmla="*/ 2578 w 3761125"/>
              <a:gd name="connsiteY5" fmla="*/ 2742934 h 2742934"/>
              <a:gd name="connsiteX0" fmla="*/ 2578 w 3762242"/>
              <a:gd name="connsiteY0" fmla="*/ 2742934 h 2742934"/>
              <a:gd name="connsiteX1" fmla="*/ 0 w 3762242"/>
              <a:gd name="connsiteY1" fmla="*/ 504830 h 2742934"/>
              <a:gd name="connsiteX2" fmla="*/ 327363 w 3762242"/>
              <a:gd name="connsiteY2" fmla="*/ 547632 h 2742934"/>
              <a:gd name="connsiteX3" fmla="*/ 3761091 w 3762242"/>
              <a:gd name="connsiteY3" fmla="*/ 2224435 h 2742934"/>
              <a:gd name="connsiteX4" fmla="*/ 3761045 w 3762242"/>
              <a:gd name="connsiteY4" fmla="*/ 2738180 h 2742934"/>
              <a:gd name="connsiteX5" fmla="*/ 2578 w 3762242"/>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24435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761136"/>
              <a:gd name="connsiteY0" fmla="*/ 2742934 h 2742934"/>
              <a:gd name="connsiteX1" fmla="*/ 0 w 3761136"/>
              <a:gd name="connsiteY1" fmla="*/ 504830 h 2742934"/>
              <a:gd name="connsiteX2" fmla="*/ 327363 w 3761136"/>
              <a:gd name="connsiteY2" fmla="*/ 547632 h 2742934"/>
              <a:gd name="connsiteX3" fmla="*/ 3761091 w 3761136"/>
              <a:gd name="connsiteY3" fmla="*/ 2268457 h 2742934"/>
              <a:gd name="connsiteX4" fmla="*/ 3761045 w 3761136"/>
              <a:gd name="connsiteY4" fmla="*/ 2738180 h 2742934"/>
              <a:gd name="connsiteX5" fmla="*/ 2578 w 3761136"/>
              <a:gd name="connsiteY5" fmla="*/ 2742934 h 2742934"/>
              <a:gd name="connsiteX0" fmla="*/ 2578 w 3925464"/>
              <a:gd name="connsiteY0" fmla="*/ 2742934 h 2742934"/>
              <a:gd name="connsiteX1" fmla="*/ 0 w 3925464"/>
              <a:gd name="connsiteY1" fmla="*/ 504830 h 2742934"/>
              <a:gd name="connsiteX2" fmla="*/ 327363 w 3925464"/>
              <a:gd name="connsiteY2" fmla="*/ 547632 h 2742934"/>
              <a:gd name="connsiteX3" fmla="*/ 3925464 w 3925464"/>
              <a:gd name="connsiteY3" fmla="*/ 2355038 h 2742934"/>
              <a:gd name="connsiteX4" fmla="*/ 3761045 w 3925464"/>
              <a:gd name="connsiteY4" fmla="*/ 2738180 h 2742934"/>
              <a:gd name="connsiteX5" fmla="*/ 2578 w 3925464"/>
              <a:gd name="connsiteY5" fmla="*/ 2742934 h 2742934"/>
              <a:gd name="connsiteX0" fmla="*/ 2578 w 3925509"/>
              <a:gd name="connsiteY0" fmla="*/ 2742934 h 2742934"/>
              <a:gd name="connsiteX1" fmla="*/ 0 w 3925509"/>
              <a:gd name="connsiteY1" fmla="*/ 504830 h 2742934"/>
              <a:gd name="connsiteX2" fmla="*/ 327363 w 3925509"/>
              <a:gd name="connsiteY2" fmla="*/ 547632 h 2742934"/>
              <a:gd name="connsiteX3" fmla="*/ 3925464 w 3925509"/>
              <a:gd name="connsiteY3" fmla="*/ 2355038 h 2742934"/>
              <a:gd name="connsiteX4" fmla="*/ 3925418 w 3925509"/>
              <a:gd name="connsiteY4" fmla="*/ 2738180 h 2742934"/>
              <a:gd name="connsiteX5" fmla="*/ 2578 w 3925509"/>
              <a:gd name="connsiteY5" fmla="*/ 2742934 h 2742934"/>
              <a:gd name="connsiteX0" fmla="*/ 2578 w 3925464"/>
              <a:gd name="connsiteY0" fmla="*/ 2742934 h 2742934"/>
              <a:gd name="connsiteX1" fmla="*/ 0 w 3925464"/>
              <a:gd name="connsiteY1" fmla="*/ 504830 h 2742934"/>
              <a:gd name="connsiteX2" fmla="*/ 327363 w 3925464"/>
              <a:gd name="connsiteY2" fmla="*/ 547632 h 2742934"/>
              <a:gd name="connsiteX3" fmla="*/ 3925464 w 3925464"/>
              <a:gd name="connsiteY3" fmla="*/ 2355038 h 2742934"/>
              <a:gd name="connsiteX4" fmla="*/ 3911329 w 3925464"/>
              <a:gd name="connsiteY4" fmla="*/ 2738180 h 2742934"/>
              <a:gd name="connsiteX5" fmla="*/ 2578 w 3925464"/>
              <a:gd name="connsiteY5" fmla="*/ 2742934 h 2742934"/>
              <a:gd name="connsiteX0" fmla="*/ 2578 w 3930134"/>
              <a:gd name="connsiteY0" fmla="*/ 2742934 h 2742934"/>
              <a:gd name="connsiteX1" fmla="*/ 0 w 3930134"/>
              <a:gd name="connsiteY1" fmla="*/ 504830 h 2742934"/>
              <a:gd name="connsiteX2" fmla="*/ 327363 w 3930134"/>
              <a:gd name="connsiteY2" fmla="*/ 547632 h 2742934"/>
              <a:gd name="connsiteX3" fmla="*/ 3925464 w 3930134"/>
              <a:gd name="connsiteY3" fmla="*/ 2355038 h 2742934"/>
              <a:gd name="connsiteX4" fmla="*/ 3930115 w 3930134"/>
              <a:gd name="connsiteY4" fmla="*/ 2738180 h 2742934"/>
              <a:gd name="connsiteX5" fmla="*/ 2578 w 3930134"/>
              <a:gd name="connsiteY5" fmla="*/ 2742934 h 2742934"/>
              <a:gd name="connsiteX0" fmla="*/ 2578 w 3935419"/>
              <a:gd name="connsiteY0" fmla="*/ 2742934 h 2742934"/>
              <a:gd name="connsiteX1" fmla="*/ 0 w 3935419"/>
              <a:gd name="connsiteY1" fmla="*/ 504830 h 2742934"/>
              <a:gd name="connsiteX2" fmla="*/ 327363 w 3935419"/>
              <a:gd name="connsiteY2" fmla="*/ 547632 h 2742934"/>
              <a:gd name="connsiteX3" fmla="*/ 3925464 w 3935419"/>
              <a:gd name="connsiteY3" fmla="*/ 2355038 h 2742934"/>
              <a:gd name="connsiteX4" fmla="*/ 3930115 w 3935419"/>
              <a:gd name="connsiteY4" fmla="*/ 2738180 h 2742934"/>
              <a:gd name="connsiteX5" fmla="*/ 2578 w 3935419"/>
              <a:gd name="connsiteY5" fmla="*/ 2742934 h 2742934"/>
              <a:gd name="connsiteX0" fmla="*/ 2578 w 3930422"/>
              <a:gd name="connsiteY0" fmla="*/ 2742934 h 2742934"/>
              <a:gd name="connsiteX1" fmla="*/ 0 w 3930422"/>
              <a:gd name="connsiteY1" fmla="*/ 504830 h 2742934"/>
              <a:gd name="connsiteX2" fmla="*/ 327363 w 3930422"/>
              <a:gd name="connsiteY2" fmla="*/ 547632 h 2742934"/>
              <a:gd name="connsiteX3" fmla="*/ 3925464 w 3930422"/>
              <a:gd name="connsiteY3" fmla="*/ 2355038 h 2742934"/>
              <a:gd name="connsiteX4" fmla="*/ 3930115 w 3930422"/>
              <a:gd name="connsiteY4" fmla="*/ 2738180 h 2742934"/>
              <a:gd name="connsiteX5" fmla="*/ 2578 w 3930422"/>
              <a:gd name="connsiteY5" fmla="*/ 2742934 h 2742934"/>
              <a:gd name="connsiteX0" fmla="*/ 2578 w 3933039"/>
              <a:gd name="connsiteY0" fmla="*/ 2742934 h 2742934"/>
              <a:gd name="connsiteX1" fmla="*/ 0 w 3933039"/>
              <a:gd name="connsiteY1" fmla="*/ 504830 h 2742934"/>
              <a:gd name="connsiteX2" fmla="*/ 327363 w 3933039"/>
              <a:gd name="connsiteY2" fmla="*/ 547632 h 2742934"/>
              <a:gd name="connsiteX3" fmla="*/ 3933039 w 3933039"/>
              <a:gd name="connsiteY3" fmla="*/ 2368336 h 2742934"/>
              <a:gd name="connsiteX4" fmla="*/ 3930115 w 3933039"/>
              <a:gd name="connsiteY4" fmla="*/ 2738180 h 2742934"/>
              <a:gd name="connsiteX5" fmla="*/ 2578 w 3933039"/>
              <a:gd name="connsiteY5" fmla="*/ 2742934 h 2742934"/>
              <a:gd name="connsiteX0" fmla="*/ 2578 w 3933039"/>
              <a:gd name="connsiteY0" fmla="*/ 2742934 h 2742934"/>
              <a:gd name="connsiteX1" fmla="*/ 0 w 3933039"/>
              <a:gd name="connsiteY1" fmla="*/ 504830 h 2742934"/>
              <a:gd name="connsiteX2" fmla="*/ 327363 w 3933039"/>
              <a:gd name="connsiteY2" fmla="*/ 547632 h 2742934"/>
              <a:gd name="connsiteX3" fmla="*/ 3933039 w 3933039"/>
              <a:gd name="connsiteY3" fmla="*/ 2368336 h 2742934"/>
              <a:gd name="connsiteX4" fmla="*/ 3930115 w 3933039"/>
              <a:gd name="connsiteY4" fmla="*/ 2738180 h 2742934"/>
              <a:gd name="connsiteX5" fmla="*/ 2578 w 3933039"/>
              <a:gd name="connsiteY5" fmla="*/ 2742934 h 2742934"/>
              <a:gd name="connsiteX0" fmla="*/ 2578 w 3930422"/>
              <a:gd name="connsiteY0" fmla="*/ 2742934 h 2742934"/>
              <a:gd name="connsiteX1" fmla="*/ 0 w 3930422"/>
              <a:gd name="connsiteY1" fmla="*/ 504830 h 2742934"/>
              <a:gd name="connsiteX2" fmla="*/ 327363 w 3930422"/>
              <a:gd name="connsiteY2" fmla="*/ 547632 h 2742934"/>
              <a:gd name="connsiteX3" fmla="*/ 3925465 w 3930422"/>
              <a:gd name="connsiteY3" fmla="*/ 2381634 h 2742934"/>
              <a:gd name="connsiteX4" fmla="*/ 3930115 w 3930422"/>
              <a:gd name="connsiteY4" fmla="*/ 2738180 h 2742934"/>
              <a:gd name="connsiteX5" fmla="*/ 2578 w 3930422"/>
              <a:gd name="connsiteY5" fmla="*/ 2742934 h 2742934"/>
              <a:gd name="connsiteX0" fmla="*/ 2578 w 3935564"/>
              <a:gd name="connsiteY0" fmla="*/ 2742934 h 2742934"/>
              <a:gd name="connsiteX1" fmla="*/ 0 w 3935564"/>
              <a:gd name="connsiteY1" fmla="*/ 504830 h 2742934"/>
              <a:gd name="connsiteX2" fmla="*/ 327363 w 3935564"/>
              <a:gd name="connsiteY2" fmla="*/ 547632 h 2742934"/>
              <a:gd name="connsiteX3" fmla="*/ 3935564 w 3935564"/>
              <a:gd name="connsiteY3" fmla="*/ 2394932 h 2742934"/>
              <a:gd name="connsiteX4" fmla="*/ 3930115 w 3935564"/>
              <a:gd name="connsiteY4" fmla="*/ 2738180 h 2742934"/>
              <a:gd name="connsiteX5" fmla="*/ 2578 w 3935564"/>
              <a:gd name="connsiteY5" fmla="*/ 2742934 h 2742934"/>
              <a:gd name="connsiteX0" fmla="*/ 2578 w 3930554"/>
              <a:gd name="connsiteY0" fmla="*/ 2742934 h 2742934"/>
              <a:gd name="connsiteX1" fmla="*/ 0 w 3930554"/>
              <a:gd name="connsiteY1" fmla="*/ 504830 h 2742934"/>
              <a:gd name="connsiteX2" fmla="*/ 327363 w 3930554"/>
              <a:gd name="connsiteY2" fmla="*/ 547632 h 2742934"/>
              <a:gd name="connsiteX3" fmla="*/ 3927990 w 3930554"/>
              <a:gd name="connsiteY3" fmla="*/ 2394932 h 2742934"/>
              <a:gd name="connsiteX4" fmla="*/ 3930115 w 3930554"/>
              <a:gd name="connsiteY4" fmla="*/ 2738180 h 2742934"/>
              <a:gd name="connsiteX5" fmla="*/ 2578 w 3930554"/>
              <a:gd name="connsiteY5" fmla="*/ 2742934 h 2742934"/>
              <a:gd name="connsiteX0" fmla="*/ 2578 w 3930554"/>
              <a:gd name="connsiteY0" fmla="*/ 2742934 h 2742934"/>
              <a:gd name="connsiteX1" fmla="*/ 0 w 3930554"/>
              <a:gd name="connsiteY1" fmla="*/ 504830 h 2742934"/>
              <a:gd name="connsiteX2" fmla="*/ 1017729 w 3930554"/>
              <a:gd name="connsiteY2" fmla="*/ 547632 h 2742934"/>
              <a:gd name="connsiteX3" fmla="*/ 3927990 w 3930554"/>
              <a:gd name="connsiteY3" fmla="*/ 2394932 h 2742934"/>
              <a:gd name="connsiteX4" fmla="*/ 3930115 w 3930554"/>
              <a:gd name="connsiteY4" fmla="*/ 2738180 h 2742934"/>
              <a:gd name="connsiteX5" fmla="*/ 2578 w 3930554"/>
              <a:gd name="connsiteY5" fmla="*/ 2742934 h 2742934"/>
              <a:gd name="connsiteX0" fmla="*/ 2578 w 3930554"/>
              <a:gd name="connsiteY0" fmla="*/ 2239774 h 2239774"/>
              <a:gd name="connsiteX1" fmla="*/ 0 w 3930554"/>
              <a:gd name="connsiteY1" fmla="*/ 793267 h 2239774"/>
              <a:gd name="connsiteX2" fmla="*/ 1017729 w 3930554"/>
              <a:gd name="connsiteY2" fmla="*/ 44472 h 2239774"/>
              <a:gd name="connsiteX3" fmla="*/ 3927990 w 3930554"/>
              <a:gd name="connsiteY3" fmla="*/ 1891772 h 2239774"/>
              <a:gd name="connsiteX4" fmla="*/ 3930115 w 3930554"/>
              <a:gd name="connsiteY4" fmla="*/ 2235020 h 2239774"/>
              <a:gd name="connsiteX5" fmla="*/ 2578 w 3930554"/>
              <a:gd name="connsiteY5" fmla="*/ 2239774 h 2239774"/>
              <a:gd name="connsiteX0" fmla="*/ 2578 w 3930554"/>
              <a:gd name="connsiteY0" fmla="*/ 2355838 h 2355838"/>
              <a:gd name="connsiteX1" fmla="*/ 0 w 3930554"/>
              <a:gd name="connsiteY1" fmla="*/ 909331 h 2355838"/>
              <a:gd name="connsiteX2" fmla="*/ 947284 w 3930554"/>
              <a:gd name="connsiteY2" fmla="*/ 36849 h 2355838"/>
              <a:gd name="connsiteX3" fmla="*/ 3927990 w 3930554"/>
              <a:gd name="connsiteY3" fmla="*/ 2007836 h 2355838"/>
              <a:gd name="connsiteX4" fmla="*/ 3930115 w 3930554"/>
              <a:gd name="connsiteY4" fmla="*/ 2351084 h 2355838"/>
              <a:gd name="connsiteX5" fmla="*/ 2578 w 3930554"/>
              <a:gd name="connsiteY5" fmla="*/ 2355838 h 2355838"/>
              <a:gd name="connsiteX0" fmla="*/ 2578 w 3930554"/>
              <a:gd name="connsiteY0" fmla="*/ 2531323 h 2531323"/>
              <a:gd name="connsiteX1" fmla="*/ 0 w 3930554"/>
              <a:gd name="connsiteY1" fmla="*/ 1084816 h 2531323"/>
              <a:gd name="connsiteX2" fmla="*/ 947284 w 3930554"/>
              <a:gd name="connsiteY2" fmla="*/ 212334 h 2531323"/>
              <a:gd name="connsiteX3" fmla="*/ 3927990 w 3930554"/>
              <a:gd name="connsiteY3" fmla="*/ 2183321 h 2531323"/>
              <a:gd name="connsiteX4" fmla="*/ 3930115 w 3930554"/>
              <a:gd name="connsiteY4" fmla="*/ 2526569 h 2531323"/>
              <a:gd name="connsiteX5" fmla="*/ 2578 w 3930554"/>
              <a:gd name="connsiteY5" fmla="*/ 2531323 h 2531323"/>
              <a:gd name="connsiteX0" fmla="*/ 2578 w 3930554"/>
              <a:gd name="connsiteY0" fmla="*/ 2672554 h 2672554"/>
              <a:gd name="connsiteX1" fmla="*/ 0 w 3930554"/>
              <a:gd name="connsiteY1" fmla="*/ 1226047 h 2672554"/>
              <a:gd name="connsiteX2" fmla="*/ 947284 w 3930554"/>
              <a:gd name="connsiteY2" fmla="*/ 353565 h 2672554"/>
              <a:gd name="connsiteX3" fmla="*/ 3927990 w 3930554"/>
              <a:gd name="connsiteY3" fmla="*/ 2324552 h 2672554"/>
              <a:gd name="connsiteX4" fmla="*/ 3930115 w 3930554"/>
              <a:gd name="connsiteY4" fmla="*/ 2667800 h 2672554"/>
              <a:gd name="connsiteX5" fmla="*/ 2578 w 3930554"/>
              <a:gd name="connsiteY5" fmla="*/ 2672554 h 2672554"/>
              <a:gd name="connsiteX0" fmla="*/ 2578 w 3930554"/>
              <a:gd name="connsiteY0" fmla="*/ 2720383 h 2720383"/>
              <a:gd name="connsiteX1" fmla="*/ 0 w 3930554"/>
              <a:gd name="connsiteY1" fmla="*/ 1273876 h 2720383"/>
              <a:gd name="connsiteX2" fmla="*/ 539201 w 3930554"/>
              <a:gd name="connsiteY2" fmla="*/ 64030 h 2720383"/>
              <a:gd name="connsiteX3" fmla="*/ 947284 w 3930554"/>
              <a:gd name="connsiteY3" fmla="*/ 401394 h 2720383"/>
              <a:gd name="connsiteX4" fmla="*/ 3927990 w 3930554"/>
              <a:gd name="connsiteY4" fmla="*/ 2372381 h 2720383"/>
              <a:gd name="connsiteX5" fmla="*/ 3930115 w 3930554"/>
              <a:gd name="connsiteY5" fmla="*/ 2715629 h 2720383"/>
              <a:gd name="connsiteX6" fmla="*/ 2578 w 3930554"/>
              <a:gd name="connsiteY6" fmla="*/ 2720383 h 2720383"/>
              <a:gd name="connsiteX0" fmla="*/ 2578 w 3930554"/>
              <a:gd name="connsiteY0" fmla="*/ 2720383 h 2720383"/>
              <a:gd name="connsiteX1" fmla="*/ 0 w 3930554"/>
              <a:gd name="connsiteY1" fmla="*/ 1273876 h 2720383"/>
              <a:gd name="connsiteX2" fmla="*/ 539201 w 3930554"/>
              <a:gd name="connsiteY2" fmla="*/ 64030 h 2720383"/>
              <a:gd name="connsiteX3" fmla="*/ 947284 w 3930554"/>
              <a:gd name="connsiteY3" fmla="*/ 401394 h 2720383"/>
              <a:gd name="connsiteX4" fmla="*/ 3927990 w 3930554"/>
              <a:gd name="connsiteY4" fmla="*/ 2372381 h 2720383"/>
              <a:gd name="connsiteX5" fmla="*/ 3930115 w 3930554"/>
              <a:gd name="connsiteY5" fmla="*/ 2715629 h 2720383"/>
              <a:gd name="connsiteX6" fmla="*/ 2578 w 3930554"/>
              <a:gd name="connsiteY6" fmla="*/ 2720383 h 2720383"/>
              <a:gd name="connsiteX0" fmla="*/ 2578 w 3930554"/>
              <a:gd name="connsiteY0" fmla="*/ 2720383 h 2720383"/>
              <a:gd name="connsiteX1" fmla="*/ 0 w 3930554"/>
              <a:gd name="connsiteY1" fmla="*/ 1273876 h 2720383"/>
              <a:gd name="connsiteX2" fmla="*/ 539201 w 3930554"/>
              <a:gd name="connsiteY2" fmla="*/ 64030 h 2720383"/>
              <a:gd name="connsiteX3" fmla="*/ 947284 w 3930554"/>
              <a:gd name="connsiteY3" fmla="*/ 401394 h 2720383"/>
              <a:gd name="connsiteX4" fmla="*/ 3927990 w 3930554"/>
              <a:gd name="connsiteY4" fmla="*/ 2372381 h 2720383"/>
              <a:gd name="connsiteX5" fmla="*/ 3930115 w 3930554"/>
              <a:gd name="connsiteY5" fmla="*/ 2715629 h 2720383"/>
              <a:gd name="connsiteX6" fmla="*/ 2578 w 3930554"/>
              <a:gd name="connsiteY6" fmla="*/ 2720383 h 2720383"/>
              <a:gd name="connsiteX0" fmla="*/ 2578 w 3930554"/>
              <a:gd name="connsiteY0" fmla="*/ 2657070 h 2657070"/>
              <a:gd name="connsiteX1" fmla="*/ 0 w 3930554"/>
              <a:gd name="connsiteY1" fmla="*/ 1210563 h 2657070"/>
              <a:gd name="connsiteX2" fmla="*/ 539201 w 3930554"/>
              <a:gd name="connsiteY2" fmla="*/ 717 h 2657070"/>
              <a:gd name="connsiteX3" fmla="*/ 947284 w 3930554"/>
              <a:gd name="connsiteY3" fmla="*/ 338081 h 2657070"/>
              <a:gd name="connsiteX4" fmla="*/ 3927990 w 3930554"/>
              <a:gd name="connsiteY4" fmla="*/ 2309068 h 2657070"/>
              <a:gd name="connsiteX5" fmla="*/ 3930115 w 3930554"/>
              <a:gd name="connsiteY5" fmla="*/ 2652316 h 2657070"/>
              <a:gd name="connsiteX6" fmla="*/ 2578 w 3930554"/>
              <a:gd name="connsiteY6" fmla="*/ 2657070 h 2657070"/>
              <a:gd name="connsiteX0" fmla="*/ 2618 w 3930594"/>
              <a:gd name="connsiteY0" fmla="*/ 2657070 h 2657070"/>
              <a:gd name="connsiteX1" fmla="*/ 40 w 3930594"/>
              <a:gd name="connsiteY1" fmla="*/ 1210563 h 2657070"/>
              <a:gd name="connsiteX2" fmla="*/ 539241 w 3930594"/>
              <a:gd name="connsiteY2" fmla="*/ 717 h 2657070"/>
              <a:gd name="connsiteX3" fmla="*/ 947324 w 3930594"/>
              <a:gd name="connsiteY3" fmla="*/ 338081 h 2657070"/>
              <a:gd name="connsiteX4" fmla="*/ 3928030 w 3930594"/>
              <a:gd name="connsiteY4" fmla="*/ 2309068 h 2657070"/>
              <a:gd name="connsiteX5" fmla="*/ 3930155 w 3930594"/>
              <a:gd name="connsiteY5" fmla="*/ 2652316 h 2657070"/>
              <a:gd name="connsiteX6" fmla="*/ 2618 w 3930594"/>
              <a:gd name="connsiteY6" fmla="*/ 2657070 h 2657070"/>
              <a:gd name="connsiteX0" fmla="*/ 2623 w 3930599"/>
              <a:gd name="connsiteY0" fmla="*/ 2667364 h 2667364"/>
              <a:gd name="connsiteX1" fmla="*/ 45 w 3930599"/>
              <a:gd name="connsiteY1" fmla="*/ 1220857 h 2667364"/>
              <a:gd name="connsiteX2" fmla="*/ 539246 w 3930599"/>
              <a:gd name="connsiteY2" fmla="*/ 11011 h 2667364"/>
              <a:gd name="connsiteX3" fmla="*/ 1280771 w 3930599"/>
              <a:gd name="connsiteY3" fmla="*/ 719437 h 2667364"/>
              <a:gd name="connsiteX4" fmla="*/ 3928035 w 3930599"/>
              <a:gd name="connsiteY4" fmla="*/ 2319362 h 2667364"/>
              <a:gd name="connsiteX5" fmla="*/ 3930160 w 3930599"/>
              <a:gd name="connsiteY5" fmla="*/ 2662610 h 2667364"/>
              <a:gd name="connsiteX6" fmla="*/ 2623 w 3930599"/>
              <a:gd name="connsiteY6" fmla="*/ 2667364 h 2667364"/>
              <a:gd name="connsiteX0" fmla="*/ 2623 w 3930599"/>
              <a:gd name="connsiteY0" fmla="*/ 2671776 h 2671776"/>
              <a:gd name="connsiteX1" fmla="*/ 45 w 3930599"/>
              <a:gd name="connsiteY1" fmla="*/ 1225269 h 2671776"/>
              <a:gd name="connsiteX2" fmla="*/ 539246 w 3930599"/>
              <a:gd name="connsiteY2" fmla="*/ 15423 h 2671776"/>
              <a:gd name="connsiteX3" fmla="*/ 1280771 w 3930599"/>
              <a:gd name="connsiteY3" fmla="*/ 723849 h 2671776"/>
              <a:gd name="connsiteX4" fmla="*/ 3928035 w 3930599"/>
              <a:gd name="connsiteY4" fmla="*/ 2323774 h 2671776"/>
              <a:gd name="connsiteX5" fmla="*/ 3930160 w 3930599"/>
              <a:gd name="connsiteY5" fmla="*/ 2667022 h 2671776"/>
              <a:gd name="connsiteX6" fmla="*/ 2623 w 3930599"/>
              <a:gd name="connsiteY6" fmla="*/ 2671776 h 2671776"/>
              <a:gd name="connsiteX0" fmla="*/ 2623 w 3930599"/>
              <a:gd name="connsiteY0" fmla="*/ 2672555 h 2672555"/>
              <a:gd name="connsiteX1" fmla="*/ 45 w 3930599"/>
              <a:gd name="connsiteY1" fmla="*/ 1226048 h 2672555"/>
              <a:gd name="connsiteX2" fmla="*/ 539246 w 3930599"/>
              <a:gd name="connsiteY2" fmla="*/ 16202 h 2672555"/>
              <a:gd name="connsiteX3" fmla="*/ 1280771 w 3930599"/>
              <a:gd name="connsiteY3" fmla="*/ 724628 h 2672555"/>
              <a:gd name="connsiteX4" fmla="*/ 3928035 w 3930599"/>
              <a:gd name="connsiteY4" fmla="*/ 2324553 h 2672555"/>
              <a:gd name="connsiteX5" fmla="*/ 3930160 w 3930599"/>
              <a:gd name="connsiteY5" fmla="*/ 2667801 h 2672555"/>
              <a:gd name="connsiteX6" fmla="*/ 2623 w 3930599"/>
              <a:gd name="connsiteY6" fmla="*/ 2672555 h 2672555"/>
              <a:gd name="connsiteX0" fmla="*/ 2623 w 3930599"/>
              <a:gd name="connsiteY0" fmla="*/ 2672555 h 2672555"/>
              <a:gd name="connsiteX1" fmla="*/ 45 w 3930599"/>
              <a:gd name="connsiteY1" fmla="*/ 1226048 h 2672555"/>
              <a:gd name="connsiteX2" fmla="*/ 539246 w 3930599"/>
              <a:gd name="connsiteY2" fmla="*/ 16202 h 2672555"/>
              <a:gd name="connsiteX3" fmla="*/ 1280771 w 3930599"/>
              <a:gd name="connsiteY3" fmla="*/ 724628 h 2672555"/>
              <a:gd name="connsiteX4" fmla="*/ 3928035 w 3930599"/>
              <a:gd name="connsiteY4" fmla="*/ 2324553 h 2672555"/>
              <a:gd name="connsiteX5" fmla="*/ 3930160 w 3930599"/>
              <a:gd name="connsiteY5" fmla="*/ 2667801 h 2672555"/>
              <a:gd name="connsiteX6" fmla="*/ 2623 w 3930599"/>
              <a:gd name="connsiteY6" fmla="*/ 2672555 h 2672555"/>
              <a:gd name="connsiteX0" fmla="*/ 2626 w 3930602"/>
              <a:gd name="connsiteY0" fmla="*/ 2656423 h 2656423"/>
              <a:gd name="connsiteX1" fmla="*/ 48 w 3930602"/>
              <a:gd name="connsiteY1" fmla="*/ 1209916 h 2656423"/>
              <a:gd name="connsiteX2" fmla="*/ 539249 w 3930602"/>
              <a:gd name="connsiteY2" fmla="*/ 70 h 2656423"/>
              <a:gd name="connsiteX3" fmla="*/ 1280774 w 3930602"/>
              <a:gd name="connsiteY3" fmla="*/ 708496 h 2656423"/>
              <a:gd name="connsiteX4" fmla="*/ 3928038 w 3930602"/>
              <a:gd name="connsiteY4" fmla="*/ 2308421 h 2656423"/>
              <a:gd name="connsiteX5" fmla="*/ 3930163 w 3930602"/>
              <a:gd name="connsiteY5" fmla="*/ 2651669 h 2656423"/>
              <a:gd name="connsiteX6" fmla="*/ 2626 w 3930602"/>
              <a:gd name="connsiteY6" fmla="*/ 2656423 h 2656423"/>
              <a:gd name="connsiteX0" fmla="*/ 2614 w 3930590"/>
              <a:gd name="connsiteY0" fmla="*/ 2705873 h 2705873"/>
              <a:gd name="connsiteX1" fmla="*/ 36 w 3930590"/>
              <a:gd name="connsiteY1" fmla="*/ 1259366 h 2705873"/>
              <a:gd name="connsiteX2" fmla="*/ 656646 w 3930590"/>
              <a:gd name="connsiteY2" fmla="*/ 46 h 2705873"/>
              <a:gd name="connsiteX3" fmla="*/ 1280762 w 3930590"/>
              <a:gd name="connsiteY3" fmla="*/ 757946 h 2705873"/>
              <a:gd name="connsiteX4" fmla="*/ 3928026 w 3930590"/>
              <a:gd name="connsiteY4" fmla="*/ 2357871 h 2705873"/>
              <a:gd name="connsiteX5" fmla="*/ 3930151 w 3930590"/>
              <a:gd name="connsiteY5" fmla="*/ 2701119 h 2705873"/>
              <a:gd name="connsiteX6" fmla="*/ 2614 w 3930590"/>
              <a:gd name="connsiteY6" fmla="*/ 2705873 h 2705873"/>
              <a:gd name="connsiteX0" fmla="*/ 2614 w 3930590"/>
              <a:gd name="connsiteY0" fmla="*/ 2705873 h 2705873"/>
              <a:gd name="connsiteX1" fmla="*/ 36 w 3930590"/>
              <a:gd name="connsiteY1" fmla="*/ 1259366 h 2705873"/>
              <a:gd name="connsiteX2" fmla="*/ 656646 w 3930590"/>
              <a:gd name="connsiteY2" fmla="*/ 46 h 2705873"/>
              <a:gd name="connsiteX3" fmla="*/ 1280762 w 3930590"/>
              <a:gd name="connsiteY3" fmla="*/ 757946 h 2705873"/>
              <a:gd name="connsiteX4" fmla="*/ 3928026 w 3930590"/>
              <a:gd name="connsiteY4" fmla="*/ 2357871 h 2705873"/>
              <a:gd name="connsiteX5" fmla="*/ 3930151 w 3930590"/>
              <a:gd name="connsiteY5" fmla="*/ 2701119 h 2705873"/>
              <a:gd name="connsiteX6" fmla="*/ 2614 w 3930590"/>
              <a:gd name="connsiteY6" fmla="*/ 2705873 h 2705873"/>
              <a:gd name="connsiteX0" fmla="*/ 2612 w 3930588"/>
              <a:gd name="connsiteY0" fmla="*/ 2709175 h 2709175"/>
              <a:gd name="connsiteX1" fmla="*/ 34 w 3930588"/>
              <a:gd name="connsiteY1" fmla="*/ 1262668 h 2709175"/>
              <a:gd name="connsiteX2" fmla="*/ 656644 w 3930588"/>
              <a:gd name="connsiteY2" fmla="*/ 3348 h 2709175"/>
              <a:gd name="connsiteX3" fmla="*/ 1261975 w 3930588"/>
              <a:gd name="connsiteY3" fmla="*/ 909673 h 2709175"/>
              <a:gd name="connsiteX4" fmla="*/ 3928024 w 3930588"/>
              <a:gd name="connsiteY4" fmla="*/ 2361173 h 2709175"/>
              <a:gd name="connsiteX5" fmla="*/ 3930149 w 3930588"/>
              <a:gd name="connsiteY5" fmla="*/ 2704421 h 2709175"/>
              <a:gd name="connsiteX6" fmla="*/ 2612 w 3930588"/>
              <a:gd name="connsiteY6" fmla="*/ 2709175 h 2709175"/>
              <a:gd name="connsiteX0" fmla="*/ 2613 w 3930589"/>
              <a:gd name="connsiteY0" fmla="*/ 2706823 h 2706823"/>
              <a:gd name="connsiteX1" fmla="*/ 35 w 3930589"/>
              <a:gd name="connsiteY1" fmla="*/ 1260316 h 2706823"/>
              <a:gd name="connsiteX2" fmla="*/ 656645 w 3930589"/>
              <a:gd name="connsiteY2" fmla="*/ 996 h 2706823"/>
              <a:gd name="connsiteX3" fmla="*/ 1261976 w 3930589"/>
              <a:gd name="connsiteY3" fmla="*/ 907321 h 2706823"/>
              <a:gd name="connsiteX4" fmla="*/ 3928025 w 3930589"/>
              <a:gd name="connsiteY4" fmla="*/ 2358821 h 2706823"/>
              <a:gd name="connsiteX5" fmla="*/ 3930150 w 3930589"/>
              <a:gd name="connsiteY5" fmla="*/ 2702069 h 2706823"/>
              <a:gd name="connsiteX6" fmla="*/ 2613 w 3930589"/>
              <a:gd name="connsiteY6" fmla="*/ 2706823 h 2706823"/>
              <a:gd name="connsiteX0" fmla="*/ 2640 w 3930616"/>
              <a:gd name="connsiteY0" fmla="*/ 2706822 h 2706822"/>
              <a:gd name="connsiteX1" fmla="*/ 62 w 3930616"/>
              <a:gd name="connsiteY1" fmla="*/ 1260315 h 2706822"/>
              <a:gd name="connsiteX2" fmla="*/ 656672 w 3930616"/>
              <a:gd name="connsiteY2" fmla="*/ 995 h 2706822"/>
              <a:gd name="connsiteX3" fmla="*/ 1262003 w 3930616"/>
              <a:gd name="connsiteY3" fmla="*/ 907320 h 2706822"/>
              <a:gd name="connsiteX4" fmla="*/ 3928052 w 3930616"/>
              <a:gd name="connsiteY4" fmla="*/ 2358820 h 2706822"/>
              <a:gd name="connsiteX5" fmla="*/ 3930177 w 3930616"/>
              <a:gd name="connsiteY5" fmla="*/ 2702068 h 2706822"/>
              <a:gd name="connsiteX6" fmla="*/ 2640 w 3930616"/>
              <a:gd name="connsiteY6" fmla="*/ 2706822 h 2706822"/>
              <a:gd name="connsiteX0" fmla="*/ 2629 w 3930605"/>
              <a:gd name="connsiteY0" fmla="*/ 2706822 h 2706822"/>
              <a:gd name="connsiteX1" fmla="*/ 51 w 3930605"/>
              <a:gd name="connsiteY1" fmla="*/ 1260315 h 2706822"/>
              <a:gd name="connsiteX2" fmla="*/ 656661 w 3930605"/>
              <a:gd name="connsiteY2" fmla="*/ 995 h 2706822"/>
              <a:gd name="connsiteX3" fmla="*/ 1261992 w 3930605"/>
              <a:gd name="connsiteY3" fmla="*/ 907320 h 2706822"/>
              <a:gd name="connsiteX4" fmla="*/ 3928041 w 3930605"/>
              <a:gd name="connsiteY4" fmla="*/ 2358820 h 2706822"/>
              <a:gd name="connsiteX5" fmla="*/ 3930166 w 3930605"/>
              <a:gd name="connsiteY5" fmla="*/ 2702068 h 2706822"/>
              <a:gd name="connsiteX6" fmla="*/ 2629 w 3930605"/>
              <a:gd name="connsiteY6" fmla="*/ 2706822 h 2706822"/>
              <a:gd name="connsiteX0" fmla="*/ 2614 w 3930590"/>
              <a:gd name="connsiteY0" fmla="*/ 2705834 h 2705834"/>
              <a:gd name="connsiteX1" fmla="*/ 36 w 3930590"/>
              <a:gd name="connsiteY1" fmla="*/ 1259327 h 2705834"/>
              <a:gd name="connsiteX2" fmla="*/ 656646 w 3930590"/>
              <a:gd name="connsiteY2" fmla="*/ 7 h 2705834"/>
              <a:gd name="connsiteX3" fmla="*/ 1435742 w 3930590"/>
              <a:gd name="connsiteY3" fmla="*/ 1240287 h 2705834"/>
              <a:gd name="connsiteX4" fmla="*/ 3928026 w 3930590"/>
              <a:gd name="connsiteY4" fmla="*/ 2357832 h 2705834"/>
              <a:gd name="connsiteX5" fmla="*/ 3930151 w 3930590"/>
              <a:gd name="connsiteY5" fmla="*/ 2701080 h 2705834"/>
              <a:gd name="connsiteX6" fmla="*/ 2614 w 3930590"/>
              <a:gd name="connsiteY6" fmla="*/ 2705834 h 2705834"/>
              <a:gd name="connsiteX0" fmla="*/ 2614 w 3930590"/>
              <a:gd name="connsiteY0" fmla="*/ 2705834 h 2705834"/>
              <a:gd name="connsiteX1" fmla="*/ 36 w 3930590"/>
              <a:gd name="connsiteY1" fmla="*/ 1259327 h 2705834"/>
              <a:gd name="connsiteX2" fmla="*/ 656646 w 3930590"/>
              <a:gd name="connsiteY2" fmla="*/ 7 h 2705834"/>
              <a:gd name="connsiteX3" fmla="*/ 1435742 w 3930590"/>
              <a:gd name="connsiteY3" fmla="*/ 1240287 h 2705834"/>
              <a:gd name="connsiteX4" fmla="*/ 3928026 w 3930590"/>
              <a:gd name="connsiteY4" fmla="*/ 2357832 h 2705834"/>
              <a:gd name="connsiteX5" fmla="*/ 3930151 w 3930590"/>
              <a:gd name="connsiteY5" fmla="*/ 2701080 h 2705834"/>
              <a:gd name="connsiteX6" fmla="*/ 2614 w 3930590"/>
              <a:gd name="connsiteY6" fmla="*/ 2705834 h 2705834"/>
              <a:gd name="connsiteX0" fmla="*/ 2614 w 3930590"/>
              <a:gd name="connsiteY0" fmla="*/ 2705837 h 2705837"/>
              <a:gd name="connsiteX1" fmla="*/ 36 w 3930590"/>
              <a:gd name="connsiteY1" fmla="*/ 1259330 h 2705837"/>
              <a:gd name="connsiteX2" fmla="*/ 656646 w 3930590"/>
              <a:gd name="connsiteY2" fmla="*/ 10 h 2705837"/>
              <a:gd name="connsiteX3" fmla="*/ 1435742 w 3930590"/>
              <a:gd name="connsiteY3" fmla="*/ 1240290 h 2705837"/>
              <a:gd name="connsiteX4" fmla="*/ 3928026 w 3930590"/>
              <a:gd name="connsiteY4" fmla="*/ 2357835 h 2705837"/>
              <a:gd name="connsiteX5" fmla="*/ 3930151 w 3930590"/>
              <a:gd name="connsiteY5" fmla="*/ 2701083 h 2705837"/>
              <a:gd name="connsiteX6" fmla="*/ 2614 w 3930590"/>
              <a:gd name="connsiteY6" fmla="*/ 2705837 h 2705837"/>
              <a:gd name="connsiteX0" fmla="*/ 2614 w 3930590"/>
              <a:gd name="connsiteY0" fmla="*/ 2705837 h 2705837"/>
              <a:gd name="connsiteX1" fmla="*/ 36 w 3930590"/>
              <a:gd name="connsiteY1" fmla="*/ 1259330 h 2705837"/>
              <a:gd name="connsiteX2" fmla="*/ 656646 w 3930590"/>
              <a:gd name="connsiteY2" fmla="*/ 10 h 2705837"/>
              <a:gd name="connsiteX3" fmla="*/ 1435742 w 3930590"/>
              <a:gd name="connsiteY3" fmla="*/ 1240290 h 2705837"/>
              <a:gd name="connsiteX4" fmla="*/ 3928026 w 3930590"/>
              <a:gd name="connsiteY4" fmla="*/ 2357835 h 2705837"/>
              <a:gd name="connsiteX5" fmla="*/ 3930151 w 3930590"/>
              <a:gd name="connsiteY5" fmla="*/ 2701083 h 2705837"/>
              <a:gd name="connsiteX6" fmla="*/ 2614 w 3930590"/>
              <a:gd name="connsiteY6" fmla="*/ 2705837 h 2705837"/>
              <a:gd name="connsiteX0" fmla="*/ 2631 w 3930607"/>
              <a:gd name="connsiteY0" fmla="*/ 2707626 h 2707626"/>
              <a:gd name="connsiteX1" fmla="*/ 53 w 3930607"/>
              <a:gd name="connsiteY1" fmla="*/ 1261119 h 2707626"/>
              <a:gd name="connsiteX2" fmla="*/ 656663 w 3930607"/>
              <a:gd name="connsiteY2" fmla="*/ 1799 h 2707626"/>
              <a:gd name="connsiteX3" fmla="*/ 1435759 w 3930607"/>
              <a:gd name="connsiteY3" fmla="*/ 1242079 h 2707626"/>
              <a:gd name="connsiteX4" fmla="*/ 3928043 w 3930607"/>
              <a:gd name="connsiteY4" fmla="*/ 2359624 h 2707626"/>
              <a:gd name="connsiteX5" fmla="*/ 3930168 w 3930607"/>
              <a:gd name="connsiteY5" fmla="*/ 2702872 h 2707626"/>
              <a:gd name="connsiteX6" fmla="*/ 2631 w 3930607"/>
              <a:gd name="connsiteY6" fmla="*/ 2707626 h 2707626"/>
              <a:gd name="connsiteX0" fmla="*/ 2676 w 3930652"/>
              <a:gd name="connsiteY0" fmla="*/ 3067081 h 3067081"/>
              <a:gd name="connsiteX1" fmla="*/ 98 w 3930652"/>
              <a:gd name="connsiteY1" fmla="*/ 1620574 h 3067081"/>
              <a:gd name="connsiteX2" fmla="*/ 523934 w 3930652"/>
              <a:gd name="connsiteY2" fmla="*/ 646 h 3067081"/>
              <a:gd name="connsiteX3" fmla="*/ 1435804 w 3930652"/>
              <a:gd name="connsiteY3" fmla="*/ 1601534 h 3067081"/>
              <a:gd name="connsiteX4" fmla="*/ 3928088 w 3930652"/>
              <a:gd name="connsiteY4" fmla="*/ 2719079 h 3067081"/>
              <a:gd name="connsiteX5" fmla="*/ 3930213 w 3930652"/>
              <a:gd name="connsiteY5" fmla="*/ 3062327 h 3067081"/>
              <a:gd name="connsiteX6" fmla="*/ 2676 w 3930652"/>
              <a:gd name="connsiteY6" fmla="*/ 3067081 h 3067081"/>
              <a:gd name="connsiteX0" fmla="*/ 2630 w 3930606"/>
              <a:gd name="connsiteY0" fmla="*/ 3066780 h 3066780"/>
              <a:gd name="connsiteX1" fmla="*/ 52 w 3930606"/>
              <a:gd name="connsiteY1" fmla="*/ 1620273 h 3066780"/>
              <a:gd name="connsiteX2" fmla="*/ 523888 w 3930606"/>
              <a:gd name="connsiteY2" fmla="*/ 345 h 3066780"/>
              <a:gd name="connsiteX3" fmla="*/ 1435758 w 3930606"/>
              <a:gd name="connsiteY3" fmla="*/ 1713923 h 3066780"/>
              <a:gd name="connsiteX4" fmla="*/ 3928042 w 3930606"/>
              <a:gd name="connsiteY4" fmla="*/ 2718778 h 3066780"/>
              <a:gd name="connsiteX5" fmla="*/ 3930167 w 3930606"/>
              <a:gd name="connsiteY5" fmla="*/ 3062026 h 3066780"/>
              <a:gd name="connsiteX6" fmla="*/ 2630 w 3930606"/>
              <a:gd name="connsiteY6" fmla="*/ 3066780 h 3066780"/>
              <a:gd name="connsiteX0" fmla="*/ 2630 w 3930606"/>
              <a:gd name="connsiteY0" fmla="*/ 3066780 h 3066780"/>
              <a:gd name="connsiteX1" fmla="*/ 52 w 3930606"/>
              <a:gd name="connsiteY1" fmla="*/ 1620273 h 3066780"/>
              <a:gd name="connsiteX2" fmla="*/ 523888 w 3930606"/>
              <a:gd name="connsiteY2" fmla="*/ 345 h 3066780"/>
              <a:gd name="connsiteX3" fmla="*/ 1435758 w 3930606"/>
              <a:gd name="connsiteY3" fmla="*/ 1713923 h 3066780"/>
              <a:gd name="connsiteX4" fmla="*/ 3928042 w 3930606"/>
              <a:gd name="connsiteY4" fmla="*/ 2718778 h 3066780"/>
              <a:gd name="connsiteX5" fmla="*/ 3930167 w 3930606"/>
              <a:gd name="connsiteY5" fmla="*/ 3062026 h 3066780"/>
              <a:gd name="connsiteX6" fmla="*/ 2630 w 3930606"/>
              <a:gd name="connsiteY6" fmla="*/ 3066780 h 3066780"/>
              <a:gd name="connsiteX0" fmla="*/ 2630 w 3930606"/>
              <a:gd name="connsiteY0" fmla="*/ 3066780 h 3066780"/>
              <a:gd name="connsiteX1" fmla="*/ 52 w 3930606"/>
              <a:gd name="connsiteY1" fmla="*/ 1620273 h 3066780"/>
              <a:gd name="connsiteX2" fmla="*/ 523888 w 3930606"/>
              <a:gd name="connsiteY2" fmla="*/ 345 h 3066780"/>
              <a:gd name="connsiteX3" fmla="*/ 1435758 w 3930606"/>
              <a:gd name="connsiteY3" fmla="*/ 1713923 h 3066780"/>
              <a:gd name="connsiteX4" fmla="*/ 3928042 w 3930606"/>
              <a:gd name="connsiteY4" fmla="*/ 2718778 h 3066780"/>
              <a:gd name="connsiteX5" fmla="*/ 3930167 w 3930606"/>
              <a:gd name="connsiteY5" fmla="*/ 3062026 h 3066780"/>
              <a:gd name="connsiteX6" fmla="*/ 2630 w 3930606"/>
              <a:gd name="connsiteY6" fmla="*/ 3066780 h 3066780"/>
              <a:gd name="connsiteX0" fmla="*/ 15210 w 3943186"/>
              <a:gd name="connsiteY0" fmla="*/ 3096084 h 3096084"/>
              <a:gd name="connsiteX1" fmla="*/ 12632 w 3943186"/>
              <a:gd name="connsiteY1" fmla="*/ 1649577 h 3096084"/>
              <a:gd name="connsiteX2" fmla="*/ 536468 w 3943186"/>
              <a:gd name="connsiteY2" fmla="*/ 29649 h 3096084"/>
              <a:gd name="connsiteX3" fmla="*/ 3940622 w 3943186"/>
              <a:gd name="connsiteY3" fmla="*/ 2748082 h 3096084"/>
              <a:gd name="connsiteX4" fmla="*/ 3942747 w 3943186"/>
              <a:gd name="connsiteY4" fmla="*/ 3091330 h 3096084"/>
              <a:gd name="connsiteX5" fmla="*/ 15210 w 3943186"/>
              <a:gd name="connsiteY5" fmla="*/ 3096084 h 3096084"/>
              <a:gd name="connsiteX0" fmla="*/ 15210 w 3943186"/>
              <a:gd name="connsiteY0" fmla="*/ 3096084 h 3096084"/>
              <a:gd name="connsiteX1" fmla="*/ 12632 w 3943186"/>
              <a:gd name="connsiteY1" fmla="*/ 1649577 h 3096084"/>
              <a:gd name="connsiteX2" fmla="*/ 536468 w 3943186"/>
              <a:gd name="connsiteY2" fmla="*/ 29649 h 3096084"/>
              <a:gd name="connsiteX3" fmla="*/ 3940622 w 3943186"/>
              <a:gd name="connsiteY3" fmla="*/ 2748082 h 3096084"/>
              <a:gd name="connsiteX4" fmla="*/ 3942747 w 3943186"/>
              <a:gd name="connsiteY4" fmla="*/ 3091330 h 3096084"/>
              <a:gd name="connsiteX5" fmla="*/ 15210 w 3943186"/>
              <a:gd name="connsiteY5" fmla="*/ 3096084 h 3096084"/>
              <a:gd name="connsiteX0" fmla="*/ 2655 w 3930631"/>
              <a:gd name="connsiteY0" fmla="*/ 3066717 h 3066717"/>
              <a:gd name="connsiteX1" fmla="*/ 77 w 3930631"/>
              <a:gd name="connsiteY1" fmla="*/ 1620210 h 3066717"/>
              <a:gd name="connsiteX2" fmla="*/ 523913 w 3930631"/>
              <a:gd name="connsiteY2" fmla="*/ 282 h 3066717"/>
              <a:gd name="connsiteX3" fmla="*/ 3928067 w 3930631"/>
              <a:gd name="connsiteY3" fmla="*/ 2718715 h 3066717"/>
              <a:gd name="connsiteX4" fmla="*/ 3930192 w 3930631"/>
              <a:gd name="connsiteY4" fmla="*/ 3061963 h 3066717"/>
              <a:gd name="connsiteX5" fmla="*/ 2655 w 3930631"/>
              <a:gd name="connsiteY5" fmla="*/ 3066717 h 3066717"/>
              <a:gd name="connsiteX0" fmla="*/ 2655 w 3930631"/>
              <a:gd name="connsiteY0" fmla="*/ 3066717 h 3066717"/>
              <a:gd name="connsiteX1" fmla="*/ 77 w 3930631"/>
              <a:gd name="connsiteY1" fmla="*/ 1620210 h 3066717"/>
              <a:gd name="connsiteX2" fmla="*/ 523913 w 3930631"/>
              <a:gd name="connsiteY2" fmla="*/ 282 h 3066717"/>
              <a:gd name="connsiteX3" fmla="*/ 3928067 w 3930631"/>
              <a:gd name="connsiteY3" fmla="*/ 2718715 h 3066717"/>
              <a:gd name="connsiteX4" fmla="*/ 3930192 w 3930631"/>
              <a:gd name="connsiteY4" fmla="*/ 3061963 h 3066717"/>
              <a:gd name="connsiteX5" fmla="*/ 2655 w 3930631"/>
              <a:gd name="connsiteY5" fmla="*/ 3066717 h 3066717"/>
              <a:gd name="connsiteX0" fmla="*/ 2655 w 3930631"/>
              <a:gd name="connsiteY0" fmla="*/ 3066717 h 3066717"/>
              <a:gd name="connsiteX1" fmla="*/ 77 w 3930631"/>
              <a:gd name="connsiteY1" fmla="*/ 1620210 h 3066717"/>
              <a:gd name="connsiteX2" fmla="*/ 523913 w 3930631"/>
              <a:gd name="connsiteY2" fmla="*/ 282 h 3066717"/>
              <a:gd name="connsiteX3" fmla="*/ 3928067 w 3930631"/>
              <a:gd name="connsiteY3" fmla="*/ 2718715 h 3066717"/>
              <a:gd name="connsiteX4" fmla="*/ 3930192 w 3930631"/>
              <a:gd name="connsiteY4" fmla="*/ 3061963 h 3066717"/>
              <a:gd name="connsiteX5" fmla="*/ 2655 w 3930631"/>
              <a:gd name="connsiteY5" fmla="*/ 3066717 h 3066717"/>
              <a:gd name="connsiteX0" fmla="*/ 2578 w 3930554"/>
              <a:gd name="connsiteY0" fmla="*/ 3066846 h 3066846"/>
              <a:gd name="connsiteX1" fmla="*/ 0 w 3930554"/>
              <a:gd name="connsiteY1" fmla="*/ 1620339 h 3066846"/>
              <a:gd name="connsiteX2" fmla="*/ 523836 w 3930554"/>
              <a:gd name="connsiteY2" fmla="*/ 411 h 3066846"/>
              <a:gd name="connsiteX3" fmla="*/ 3927990 w 3930554"/>
              <a:gd name="connsiteY3" fmla="*/ 2718844 h 3066846"/>
              <a:gd name="connsiteX4" fmla="*/ 3930115 w 3930554"/>
              <a:gd name="connsiteY4" fmla="*/ 3062092 h 3066846"/>
              <a:gd name="connsiteX5" fmla="*/ 2578 w 3930554"/>
              <a:gd name="connsiteY5" fmla="*/ 3066846 h 306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554" h="3066846">
                <a:moveTo>
                  <a:pt x="2578" y="3066846"/>
                </a:moveTo>
                <a:cubicBezTo>
                  <a:pt x="3372" y="2071326"/>
                  <a:pt x="1313" y="2366373"/>
                  <a:pt x="0" y="1620339"/>
                </a:cubicBezTo>
                <a:cubicBezTo>
                  <a:pt x="4362" y="328300"/>
                  <a:pt x="187829" y="-13638"/>
                  <a:pt x="523836" y="411"/>
                </a:cubicBezTo>
                <a:cubicBezTo>
                  <a:pt x="1280295" y="14460"/>
                  <a:pt x="1045579" y="2580442"/>
                  <a:pt x="3927990" y="2718844"/>
                </a:cubicBezTo>
                <a:cubicBezTo>
                  <a:pt x="3927282" y="2896380"/>
                  <a:pt x="3931976" y="2894670"/>
                  <a:pt x="3930115" y="3062092"/>
                </a:cubicBezTo>
                <a:lnTo>
                  <a:pt x="2578" y="3066846"/>
                </a:lnTo>
                <a:close/>
              </a:path>
            </a:pathLst>
          </a:custGeom>
          <a:gradFill flip="none" rotWithShape="1">
            <a:gsLst>
              <a:gs pos="0">
                <a:schemeClr val="accent5">
                  <a:lumMod val="50000"/>
                </a:schemeClr>
              </a:gs>
              <a:gs pos="43000">
                <a:schemeClr val="accent5">
                  <a:lumMod val="60000"/>
                  <a:lumOff val="40000"/>
                </a:schemeClr>
              </a:gs>
              <a:gs pos="100000">
                <a:schemeClr val="accent5">
                  <a:lumMod val="20000"/>
                  <a:lumOff val="80000"/>
                  <a:alpha val="7000"/>
                </a:schemeClr>
              </a:gs>
            </a:gsLst>
            <a:lin ang="0" scaled="1"/>
            <a:tileRect/>
          </a:gradFill>
          <a:effectLst/>
        </p:spPr>
        <p:txBody>
          <a:bodyPr wrap="square" rtlCol="0" anchor="t">
            <a:noAutofit/>
          </a:bodyPr>
          <a:lstStyle/>
          <a:p>
            <a:pPr algn="ctr">
              <a:lnSpc>
                <a:spcPct val="80000"/>
              </a:lnSpc>
            </a:pPr>
            <a:endParaRPr lang="en-US" sz="2800" b="1" spc="-60" dirty="0" smtClean="0">
              <a:solidFill>
                <a:schemeClr val="bg1">
                  <a:lumMod val="95000"/>
                </a:schemeClr>
              </a:solidFill>
              <a:effectLst/>
              <a:latin typeface="Arial" pitchFamily="34" charset="0"/>
              <a:ea typeface="Segoe UI" pitchFamily="34" charset="0"/>
              <a:cs typeface="Arial" pitchFamily="34" charset="0"/>
            </a:endParaRPr>
          </a:p>
        </p:txBody>
      </p:sp>
      <p:sp>
        <p:nvSpPr>
          <p:cNvPr id="100" name="Rectangle 99"/>
          <p:cNvSpPr/>
          <p:nvPr/>
        </p:nvSpPr>
        <p:spPr>
          <a:xfrm>
            <a:off x="6022790" y="3796041"/>
            <a:ext cx="2682105" cy="216000"/>
          </a:xfrm>
          <a:prstGeom prst="rect">
            <a:avLst/>
          </a:prstGeom>
          <a:gradFill flip="none" rotWithShape="1">
            <a:gsLst>
              <a:gs pos="0">
                <a:schemeClr val="accent1">
                  <a:lumMod val="50000"/>
                </a:schemeClr>
              </a:gs>
              <a:gs pos="100000">
                <a:schemeClr val="accent1">
                  <a:lumMod val="50000"/>
                  <a:alpha val="0"/>
                </a:schemeClr>
              </a:gs>
            </a:gsLst>
            <a:lin ang="0" scaled="1"/>
            <a:tileRect/>
          </a:gradFill>
          <a:ln>
            <a:noFill/>
          </a:ln>
        </p:spPr>
        <p:txBody>
          <a:bodyPr vert="horz" wrap="square" lIns="216000" tIns="36000" rIns="0" bIns="0" rtlCol="0" anchor="ctr">
            <a:noAutofit/>
          </a:bodyPr>
          <a:lstStyle/>
          <a:p>
            <a:pPr>
              <a:lnSpc>
                <a:spcPct val="80000"/>
              </a:lnSpc>
            </a:pPr>
            <a:r>
              <a:rPr lang="en-US" b="1" dirty="0">
                <a:solidFill>
                  <a:schemeClr val="bg1"/>
                </a:solidFill>
                <a:ea typeface="Segoe UI" pitchFamily="34" charset="0"/>
              </a:rPr>
              <a:t>USA</a:t>
            </a:r>
            <a:endParaRPr lang="en-US" b="1" dirty="0" smtClean="0">
              <a:solidFill>
                <a:schemeClr val="bg1"/>
              </a:solidFill>
              <a:ea typeface="Segoe UI" pitchFamily="34" charset="0"/>
            </a:endParaRPr>
          </a:p>
        </p:txBody>
      </p:sp>
      <p:sp>
        <p:nvSpPr>
          <p:cNvPr id="101" name="Rectangle 100"/>
          <p:cNvSpPr/>
          <p:nvPr/>
        </p:nvSpPr>
        <p:spPr>
          <a:xfrm>
            <a:off x="5121431" y="3552218"/>
            <a:ext cx="3426489" cy="216000"/>
          </a:xfrm>
          <a:prstGeom prst="rect">
            <a:avLst/>
          </a:prstGeom>
          <a:gradFill flip="none" rotWithShape="1">
            <a:gsLst>
              <a:gs pos="0">
                <a:schemeClr val="accent1">
                  <a:lumMod val="50000"/>
                </a:schemeClr>
              </a:gs>
              <a:gs pos="100000">
                <a:schemeClr val="accent1">
                  <a:lumMod val="50000"/>
                  <a:alpha val="0"/>
                </a:schemeClr>
              </a:gs>
            </a:gsLst>
            <a:lin ang="0" scaled="1"/>
            <a:tileRect/>
          </a:gradFill>
          <a:ln>
            <a:noFill/>
          </a:ln>
        </p:spPr>
        <p:txBody>
          <a:bodyPr vert="horz" wrap="square" lIns="216000" tIns="36000" rIns="0" bIns="0" rtlCol="0" anchor="ctr">
            <a:noAutofit/>
          </a:bodyPr>
          <a:lstStyle/>
          <a:p>
            <a:pPr>
              <a:lnSpc>
                <a:spcPct val="80000"/>
              </a:lnSpc>
            </a:pPr>
            <a:r>
              <a:rPr lang="en-US" b="1" dirty="0">
                <a:solidFill>
                  <a:schemeClr val="bg1"/>
                </a:solidFill>
                <a:ea typeface="Segoe UI" pitchFamily="34" charset="0"/>
              </a:rPr>
              <a:t>USA</a:t>
            </a:r>
          </a:p>
        </p:txBody>
      </p:sp>
      <p:sp>
        <p:nvSpPr>
          <p:cNvPr id="102" name="Rectangle 101"/>
          <p:cNvSpPr/>
          <p:nvPr/>
        </p:nvSpPr>
        <p:spPr>
          <a:xfrm>
            <a:off x="4331326" y="3303632"/>
            <a:ext cx="3426489" cy="216000"/>
          </a:xfrm>
          <a:prstGeom prst="rect">
            <a:avLst/>
          </a:prstGeom>
          <a:gradFill flip="none" rotWithShape="1">
            <a:gsLst>
              <a:gs pos="0">
                <a:schemeClr val="accent1">
                  <a:lumMod val="50000"/>
                </a:schemeClr>
              </a:gs>
              <a:gs pos="100000">
                <a:schemeClr val="accent1">
                  <a:lumMod val="50000"/>
                  <a:alpha val="0"/>
                </a:schemeClr>
              </a:gs>
            </a:gsLst>
            <a:lin ang="0" scaled="1"/>
            <a:tileRect/>
          </a:gradFill>
          <a:ln>
            <a:noFill/>
          </a:ln>
        </p:spPr>
        <p:txBody>
          <a:bodyPr vert="horz" wrap="square" lIns="216000" tIns="36000" rIns="0" bIns="0" rtlCol="0" anchor="ctr">
            <a:noAutofit/>
          </a:bodyPr>
          <a:lstStyle/>
          <a:p>
            <a:pPr>
              <a:lnSpc>
                <a:spcPct val="80000"/>
              </a:lnSpc>
            </a:pPr>
            <a:r>
              <a:rPr lang="en-US" b="1" dirty="0">
                <a:solidFill>
                  <a:schemeClr val="bg1"/>
                </a:solidFill>
                <a:ea typeface="Segoe UI" pitchFamily="34" charset="0"/>
              </a:rPr>
              <a:t>USA</a:t>
            </a:r>
          </a:p>
        </p:txBody>
      </p:sp>
      <p:sp>
        <p:nvSpPr>
          <p:cNvPr id="104" name="Rectangle 103"/>
          <p:cNvSpPr/>
          <p:nvPr/>
        </p:nvSpPr>
        <p:spPr>
          <a:xfrm>
            <a:off x="6944566" y="4049389"/>
            <a:ext cx="1764000" cy="216000"/>
          </a:xfrm>
          <a:prstGeom prst="rect">
            <a:avLst/>
          </a:prstGeom>
          <a:gradFill flip="none" rotWithShape="1">
            <a:gsLst>
              <a:gs pos="0">
                <a:schemeClr val="accent1">
                  <a:lumMod val="50000"/>
                </a:schemeClr>
              </a:gs>
              <a:gs pos="100000">
                <a:schemeClr val="accent1">
                  <a:lumMod val="50000"/>
                  <a:alpha val="0"/>
                </a:schemeClr>
              </a:gs>
            </a:gsLst>
            <a:lin ang="0" scaled="1"/>
            <a:tileRect/>
          </a:gradFill>
          <a:ln>
            <a:noFill/>
          </a:ln>
        </p:spPr>
        <p:txBody>
          <a:bodyPr vert="horz" wrap="square" lIns="216000" tIns="36000" rIns="0" bIns="0" rtlCol="0" anchor="ctr">
            <a:noAutofit/>
          </a:bodyPr>
          <a:lstStyle/>
          <a:p>
            <a:pPr>
              <a:lnSpc>
                <a:spcPct val="80000"/>
              </a:lnSpc>
            </a:pPr>
            <a:r>
              <a:rPr lang="en-US" b="1" dirty="0">
                <a:solidFill>
                  <a:schemeClr val="bg1"/>
                </a:solidFill>
                <a:ea typeface="Segoe UI" pitchFamily="34" charset="0"/>
              </a:rPr>
              <a:t>USA</a:t>
            </a:r>
          </a:p>
        </p:txBody>
      </p:sp>
      <p:sp>
        <p:nvSpPr>
          <p:cNvPr id="105" name="Rectangle 104"/>
          <p:cNvSpPr/>
          <p:nvPr/>
        </p:nvSpPr>
        <p:spPr>
          <a:xfrm>
            <a:off x="3557801" y="3055047"/>
            <a:ext cx="3426489" cy="216000"/>
          </a:xfrm>
          <a:prstGeom prst="rect">
            <a:avLst/>
          </a:prstGeom>
          <a:gradFill flip="none" rotWithShape="1">
            <a:gsLst>
              <a:gs pos="0">
                <a:schemeClr val="accent1">
                  <a:lumMod val="50000"/>
                </a:schemeClr>
              </a:gs>
              <a:gs pos="100000">
                <a:schemeClr val="accent1">
                  <a:lumMod val="50000"/>
                  <a:alpha val="0"/>
                </a:schemeClr>
              </a:gs>
            </a:gsLst>
            <a:lin ang="0" scaled="1"/>
            <a:tileRect/>
          </a:gradFill>
          <a:ln>
            <a:noFill/>
          </a:ln>
        </p:spPr>
        <p:txBody>
          <a:bodyPr vert="horz" wrap="square" lIns="216000" tIns="36000" rIns="0" bIns="0" rtlCol="0" anchor="ctr">
            <a:noAutofit/>
          </a:bodyPr>
          <a:lstStyle/>
          <a:p>
            <a:pPr>
              <a:lnSpc>
                <a:spcPct val="80000"/>
              </a:lnSpc>
            </a:pPr>
            <a:r>
              <a:rPr lang="en-US" b="1" dirty="0">
                <a:solidFill>
                  <a:schemeClr val="bg1"/>
                </a:solidFill>
                <a:ea typeface="Segoe UI" pitchFamily="34" charset="0"/>
              </a:rPr>
              <a:t>USA</a:t>
            </a:r>
          </a:p>
        </p:txBody>
      </p:sp>
      <p:sp>
        <p:nvSpPr>
          <p:cNvPr id="103" name="Rectangle 102"/>
          <p:cNvSpPr/>
          <p:nvPr/>
        </p:nvSpPr>
        <p:spPr>
          <a:xfrm>
            <a:off x="441379" y="2812130"/>
            <a:ext cx="3426489" cy="216000"/>
          </a:xfrm>
          <a:prstGeom prst="rect">
            <a:avLst/>
          </a:prstGeom>
          <a:gradFill flip="none" rotWithShape="1">
            <a:gsLst>
              <a:gs pos="0">
                <a:schemeClr val="accent1">
                  <a:lumMod val="50000"/>
                </a:schemeClr>
              </a:gs>
              <a:gs pos="100000">
                <a:schemeClr val="accent1">
                  <a:lumMod val="50000"/>
                  <a:alpha val="0"/>
                </a:schemeClr>
              </a:gs>
            </a:gsLst>
            <a:lin ang="0" scaled="1"/>
            <a:tileRect/>
          </a:gradFill>
          <a:ln>
            <a:noFill/>
          </a:ln>
        </p:spPr>
        <p:txBody>
          <a:bodyPr vert="horz" wrap="square" lIns="216000" tIns="36000" rIns="0" bIns="0" rtlCol="0" anchor="ctr">
            <a:noAutofit/>
          </a:bodyPr>
          <a:lstStyle/>
          <a:p>
            <a:pPr>
              <a:lnSpc>
                <a:spcPct val="80000"/>
              </a:lnSpc>
            </a:pPr>
            <a:r>
              <a:rPr lang="en-US" b="1" dirty="0" smtClean="0">
                <a:solidFill>
                  <a:schemeClr val="bg1"/>
                </a:solidFill>
                <a:ea typeface="Segoe UI" pitchFamily="34" charset="0"/>
              </a:rPr>
              <a:t>USA</a:t>
            </a:r>
            <a:endParaRPr lang="en-US" b="1" i="0" dirty="0" smtClean="0">
              <a:solidFill>
                <a:schemeClr val="bg1"/>
              </a:solidFill>
              <a:effectLst/>
              <a:ea typeface="Segoe UI" pitchFamily="34" charset="0"/>
            </a:endParaRPr>
          </a:p>
        </p:txBody>
      </p:sp>
      <p:sp>
        <p:nvSpPr>
          <p:cNvPr id="83" name="TextBox 82"/>
          <p:cNvSpPr txBox="1"/>
          <p:nvPr/>
        </p:nvSpPr>
        <p:spPr>
          <a:xfrm>
            <a:off x="7105984" y="2317411"/>
            <a:ext cx="235962" cy="276999"/>
          </a:xfrm>
          <a:prstGeom prst="rect">
            <a:avLst/>
          </a:prstGeom>
          <a:noFill/>
        </p:spPr>
        <p:txBody>
          <a:bodyPr vert="horz" wrap="none" lIns="0" tIns="0" rIns="0" bIns="0" rtlCol="0">
            <a:spAutoFit/>
          </a:bodyPr>
          <a:lstStyle/>
          <a:p>
            <a:pPr algn="r"/>
            <a:r>
              <a:rPr lang="en-US" sz="1800" b="1" spc="-80" dirty="0" smtClean="0">
                <a:solidFill>
                  <a:schemeClr val="accent5">
                    <a:lumMod val="50000"/>
                  </a:schemeClr>
                </a:solidFill>
                <a:effectLst/>
                <a:latin typeface="Arial" pitchFamily="34" charset="0"/>
                <a:cs typeface="Arial" pitchFamily="34" charset="0"/>
              </a:rPr>
              <a:t>24</a:t>
            </a:r>
            <a:endParaRPr lang="en-US" sz="1800" b="1" spc="-80" dirty="0">
              <a:solidFill>
                <a:schemeClr val="accent5">
                  <a:lumMod val="50000"/>
                </a:schemeClr>
              </a:solidFill>
              <a:effectLst/>
              <a:latin typeface="Arial" pitchFamily="34" charset="0"/>
              <a:cs typeface="Arial" pitchFamily="34" charset="0"/>
            </a:endParaRPr>
          </a:p>
        </p:txBody>
      </p:sp>
      <p:cxnSp>
        <p:nvCxnSpPr>
          <p:cNvPr id="84" name="Straight Connector 83"/>
          <p:cNvCxnSpPr/>
          <p:nvPr/>
        </p:nvCxnSpPr>
        <p:spPr>
          <a:xfrm flipH="1">
            <a:off x="7035501" y="2661672"/>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766292" y="2663524"/>
            <a:ext cx="2096467" cy="0"/>
          </a:xfrm>
          <a:prstGeom prst="line">
            <a:avLst/>
          </a:prstGeom>
          <a:ln w="50800">
            <a:solidFill>
              <a:schemeClr val="bg1">
                <a:lumMod val="85000"/>
              </a:schemeClr>
            </a:solidFill>
            <a:headEnd type="none" w="med" len="lg"/>
            <a:tailEnd type="triangle" w="sm" len="lg"/>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6225" y="2664324"/>
            <a:ext cx="6267079" cy="0"/>
          </a:xfrm>
          <a:prstGeom prst="line">
            <a:avLst/>
          </a:prstGeom>
          <a:ln w="50800">
            <a:solidFill>
              <a:schemeClr val="bg1">
                <a:lumMod val="85000"/>
              </a:schemeClr>
            </a:solidFill>
            <a:headEnd type="none" w="med" len="lg"/>
            <a:tailEnd type="none" w="sm" len="lg"/>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79300" y="2317411"/>
            <a:ext cx="117981" cy="276999"/>
          </a:xfrm>
          <a:prstGeom prst="rect">
            <a:avLst/>
          </a:prstGeom>
          <a:noFill/>
        </p:spPr>
        <p:txBody>
          <a:bodyPr vert="horz" wrap="none" lIns="0" tIns="0" rIns="0" bIns="0" rtlCol="0">
            <a:spAutoFit/>
          </a:bodyPr>
          <a:lstStyle/>
          <a:p>
            <a:pPr algn="r"/>
            <a:r>
              <a:rPr lang="en-US" b="1" spc="-80" dirty="0" smtClean="0">
                <a:solidFill>
                  <a:schemeClr val="bg1">
                    <a:lumMod val="95000"/>
                  </a:schemeClr>
                </a:solidFill>
                <a:latin typeface="Arial" pitchFamily="34" charset="0"/>
                <a:cs typeface="Arial" pitchFamily="34" charset="0"/>
              </a:rPr>
              <a:t>1</a:t>
            </a:r>
            <a:endParaRPr lang="en-US" sz="1800" b="1" spc="-80" dirty="0">
              <a:solidFill>
                <a:schemeClr val="bg1">
                  <a:lumMod val="95000"/>
                </a:schemeClr>
              </a:solidFill>
              <a:effectLst/>
              <a:latin typeface="Arial" pitchFamily="34" charset="0"/>
              <a:cs typeface="Arial" pitchFamily="34" charset="0"/>
            </a:endParaRPr>
          </a:p>
        </p:txBody>
      </p:sp>
      <p:sp>
        <p:nvSpPr>
          <p:cNvPr id="8" name="TextBox 7"/>
          <p:cNvSpPr txBox="1"/>
          <p:nvPr/>
        </p:nvSpPr>
        <p:spPr>
          <a:xfrm>
            <a:off x="2057491" y="2317411"/>
            <a:ext cx="117981" cy="276999"/>
          </a:xfrm>
          <a:prstGeom prst="rect">
            <a:avLst/>
          </a:prstGeom>
          <a:noFill/>
        </p:spPr>
        <p:txBody>
          <a:bodyPr vert="horz" wrap="none" lIns="0" tIns="0" rIns="0" bIns="0" rtlCol="0">
            <a:spAutoFit/>
          </a:bodyPr>
          <a:lstStyle/>
          <a:p>
            <a:pPr algn="r"/>
            <a:r>
              <a:rPr lang="en-US" b="1" spc="-80" dirty="0">
                <a:solidFill>
                  <a:schemeClr val="bg1">
                    <a:lumMod val="95000"/>
                  </a:schemeClr>
                </a:solidFill>
                <a:latin typeface="Arial" pitchFamily="34" charset="0"/>
                <a:cs typeface="Arial" pitchFamily="34" charset="0"/>
              </a:rPr>
              <a:t>2</a:t>
            </a:r>
            <a:endParaRPr lang="en-US" sz="1800" b="1" spc="-80" dirty="0">
              <a:solidFill>
                <a:schemeClr val="bg1">
                  <a:lumMod val="95000"/>
                </a:schemeClr>
              </a:solidFill>
              <a:effectLst/>
              <a:latin typeface="Arial" pitchFamily="34" charset="0"/>
              <a:cs typeface="Arial" pitchFamily="34" charset="0"/>
            </a:endParaRPr>
          </a:p>
        </p:txBody>
      </p:sp>
      <p:sp>
        <p:nvSpPr>
          <p:cNvPr id="9" name="TextBox 8"/>
          <p:cNvSpPr txBox="1"/>
          <p:nvPr/>
        </p:nvSpPr>
        <p:spPr>
          <a:xfrm>
            <a:off x="2835682" y="2317411"/>
            <a:ext cx="117981" cy="276999"/>
          </a:xfrm>
          <a:prstGeom prst="rect">
            <a:avLst/>
          </a:prstGeom>
          <a:noFill/>
        </p:spPr>
        <p:txBody>
          <a:bodyPr vert="horz" wrap="none" lIns="0" tIns="0" rIns="0" bIns="0" rtlCol="0">
            <a:spAutoFit/>
          </a:bodyPr>
          <a:lstStyle/>
          <a:p>
            <a:pPr algn="r"/>
            <a:r>
              <a:rPr lang="en-US" sz="1800" b="1" spc="-80" dirty="0" smtClean="0">
                <a:solidFill>
                  <a:schemeClr val="bg1">
                    <a:lumMod val="95000"/>
                  </a:schemeClr>
                </a:solidFill>
                <a:effectLst/>
                <a:latin typeface="Arial" pitchFamily="34" charset="0"/>
                <a:cs typeface="Arial" pitchFamily="34" charset="0"/>
              </a:rPr>
              <a:t>3</a:t>
            </a:r>
            <a:endParaRPr lang="en-US" sz="1800" b="1" spc="-80" dirty="0">
              <a:solidFill>
                <a:schemeClr val="bg1">
                  <a:lumMod val="95000"/>
                </a:schemeClr>
              </a:solidFill>
              <a:effectLst/>
              <a:latin typeface="Arial" pitchFamily="34" charset="0"/>
              <a:cs typeface="Arial" pitchFamily="34" charset="0"/>
            </a:endParaRPr>
          </a:p>
        </p:txBody>
      </p:sp>
      <p:sp>
        <p:nvSpPr>
          <p:cNvPr id="10" name="TextBox 9"/>
          <p:cNvSpPr txBox="1"/>
          <p:nvPr/>
        </p:nvSpPr>
        <p:spPr>
          <a:xfrm>
            <a:off x="3734010" y="2317411"/>
            <a:ext cx="117981" cy="276999"/>
          </a:xfrm>
          <a:prstGeom prst="rect">
            <a:avLst/>
          </a:prstGeom>
          <a:noFill/>
        </p:spPr>
        <p:txBody>
          <a:bodyPr vert="horz" wrap="none" lIns="0" tIns="0" rIns="0" bIns="0" rtlCol="0">
            <a:spAutoFit/>
          </a:bodyPr>
          <a:lstStyle/>
          <a:p>
            <a:pPr algn="r"/>
            <a:r>
              <a:rPr lang="en-US" sz="1800" b="1" spc="-80" dirty="0" smtClean="0">
                <a:solidFill>
                  <a:schemeClr val="accent5"/>
                </a:solidFill>
                <a:effectLst/>
                <a:latin typeface="Arial" pitchFamily="34" charset="0"/>
                <a:cs typeface="Arial" pitchFamily="34" charset="0"/>
              </a:rPr>
              <a:t>4</a:t>
            </a:r>
            <a:endParaRPr lang="en-US" sz="1800" b="1" spc="-80" dirty="0">
              <a:solidFill>
                <a:schemeClr val="accent5"/>
              </a:solidFill>
              <a:effectLst/>
              <a:latin typeface="Arial" pitchFamily="34" charset="0"/>
              <a:cs typeface="Arial" pitchFamily="34" charset="0"/>
            </a:endParaRPr>
          </a:p>
        </p:txBody>
      </p:sp>
      <p:sp>
        <p:nvSpPr>
          <p:cNvPr id="11" name="TextBox 10"/>
          <p:cNvSpPr txBox="1"/>
          <p:nvPr/>
        </p:nvSpPr>
        <p:spPr>
          <a:xfrm>
            <a:off x="4488340" y="2317411"/>
            <a:ext cx="117981" cy="276999"/>
          </a:xfrm>
          <a:prstGeom prst="rect">
            <a:avLst/>
          </a:prstGeom>
          <a:noFill/>
        </p:spPr>
        <p:txBody>
          <a:bodyPr vert="horz" wrap="none" lIns="0" tIns="0" rIns="0" bIns="0" rtlCol="0">
            <a:spAutoFit/>
          </a:bodyPr>
          <a:lstStyle/>
          <a:p>
            <a:pPr algn="r"/>
            <a:r>
              <a:rPr lang="en-US" sz="1800" b="1" spc="-80" dirty="0" smtClean="0">
                <a:solidFill>
                  <a:schemeClr val="accent5">
                    <a:lumMod val="75000"/>
                  </a:schemeClr>
                </a:solidFill>
                <a:effectLst/>
                <a:latin typeface="Arial" pitchFamily="34" charset="0"/>
                <a:cs typeface="Arial" pitchFamily="34" charset="0"/>
              </a:rPr>
              <a:t>5</a:t>
            </a:r>
            <a:endParaRPr lang="en-US" sz="1800" b="1" spc="-80" dirty="0">
              <a:solidFill>
                <a:schemeClr val="accent5">
                  <a:lumMod val="75000"/>
                </a:schemeClr>
              </a:solidFill>
              <a:effectLst/>
              <a:latin typeface="Arial" pitchFamily="34" charset="0"/>
              <a:cs typeface="Arial" pitchFamily="34" charset="0"/>
            </a:endParaRPr>
          </a:p>
        </p:txBody>
      </p:sp>
      <p:sp>
        <p:nvSpPr>
          <p:cNvPr id="12" name="TextBox 11"/>
          <p:cNvSpPr txBox="1"/>
          <p:nvPr/>
        </p:nvSpPr>
        <p:spPr>
          <a:xfrm>
            <a:off x="5284555" y="2317411"/>
            <a:ext cx="117981" cy="276999"/>
          </a:xfrm>
          <a:prstGeom prst="rect">
            <a:avLst/>
          </a:prstGeom>
          <a:noFill/>
        </p:spPr>
        <p:txBody>
          <a:bodyPr vert="horz" wrap="none" lIns="0" tIns="0" rIns="0" bIns="0" rtlCol="0">
            <a:spAutoFit/>
          </a:bodyPr>
          <a:lstStyle/>
          <a:p>
            <a:pPr algn="r"/>
            <a:r>
              <a:rPr lang="en-US" sz="1800" b="1" spc="-80" dirty="0" smtClean="0">
                <a:solidFill>
                  <a:schemeClr val="accent5">
                    <a:lumMod val="75000"/>
                  </a:schemeClr>
                </a:solidFill>
                <a:effectLst/>
                <a:latin typeface="Arial" pitchFamily="34" charset="0"/>
                <a:cs typeface="Arial" pitchFamily="34" charset="0"/>
              </a:rPr>
              <a:t>6</a:t>
            </a:r>
            <a:endParaRPr lang="en-US" sz="1800" b="1" spc="-80" dirty="0">
              <a:solidFill>
                <a:schemeClr val="accent5">
                  <a:lumMod val="75000"/>
                </a:schemeClr>
              </a:solidFill>
              <a:effectLst/>
              <a:latin typeface="Arial" pitchFamily="34" charset="0"/>
              <a:cs typeface="Arial" pitchFamily="34" charset="0"/>
            </a:endParaRPr>
          </a:p>
        </p:txBody>
      </p:sp>
      <p:sp>
        <p:nvSpPr>
          <p:cNvPr id="13" name="TextBox 12"/>
          <p:cNvSpPr txBox="1"/>
          <p:nvPr/>
        </p:nvSpPr>
        <p:spPr>
          <a:xfrm>
            <a:off x="6152998" y="2317411"/>
            <a:ext cx="117981" cy="276999"/>
          </a:xfrm>
          <a:prstGeom prst="rect">
            <a:avLst/>
          </a:prstGeom>
          <a:noFill/>
        </p:spPr>
        <p:txBody>
          <a:bodyPr vert="horz" wrap="none" lIns="0" tIns="0" rIns="0" bIns="0" rtlCol="0">
            <a:spAutoFit/>
          </a:bodyPr>
          <a:lstStyle/>
          <a:p>
            <a:pPr algn="r"/>
            <a:r>
              <a:rPr lang="en-US" sz="1800" b="1" spc="-80" dirty="0" smtClean="0">
                <a:solidFill>
                  <a:schemeClr val="accent5">
                    <a:lumMod val="75000"/>
                  </a:schemeClr>
                </a:solidFill>
                <a:effectLst/>
                <a:latin typeface="Arial" pitchFamily="34" charset="0"/>
                <a:cs typeface="Arial" pitchFamily="34" charset="0"/>
              </a:rPr>
              <a:t>7</a:t>
            </a:r>
            <a:endParaRPr lang="en-US" sz="1800" b="1" spc="-80" dirty="0">
              <a:solidFill>
                <a:schemeClr val="accent5">
                  <a:lumMod val="75000"/>
                </a:schemeClr>
              </a:solidFill>
              <a:effectLst/>
              <a:latin typeface="Arial" pitchFamily="34" charset="0"/>
              <a:cs typeface="Arial" pitchFamily="34" charset="0"/>
            </a:endParaRPr>
          </a:p>
        </p:txBody>
      </p:sp>
      <p:cxnSp>
        <p:nvCxnSpPr>
          <p:cNvPr id="14" name="Straight Connector 13"/>
          <p:cNvCxnSpPr/>
          <p:nvPr/>
        </p:nvCxnSpPr>
        <p:spPr>
          <a:xfrm flipH="1">
            <a:off x="1325166" y="2661672"/>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104902" y="2661672"/>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884638" y="2661672"/>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664374" y="2661672"/>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444110" y="2661672"/>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23846" y="2661672"/>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122331" y="2661672"/>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5606" y="2317411"/>
            <a:ext cx="117981" cy="276999"/>
          </a:xfrm>
          <a:prstGeom prst="rect">
            <a:avLst/>
          </a:prstGeom>
          <a:noFill/>
        </p:spPr>
        <p:txBody>
          <a:bodyPr vert="horz" wrap="none" lIns="0" tIns="0" rIns="0" bIns="0" rtlCol="0">
            <a:spAutoFit/>
          </a:bodyPr>
          <a:lstStyle/>
          <a:p>
            <a:pPr algn="r"/>
            <a:r>
              <a:rPr lang="en-US" sz="1800" b="1" spc="-80" dirty="0" smtClean="0">
                <a:solidFill>
                  <a:schemeClr val="bg1">
                    <a:lumMod val="95000"/>
                  </a:schemeClr>
                </a:solidFill>
                <a:effectLst/>
                <a:latin typeface="Arial" pitchFamily="34" charset="0"/>
                <a:cs typeface="Arial" pitchFamily="34" charset="0"/>
              </a:rPr>
              <a:t>0</a:t>
            </a:r>
          </a:p>
        </p:txBody>
      </p:sp>
      <p:cxnSp>
        <p:nvCxnSpPr>
          <p:cNvPr id="34" name="Straight Connector 33"/>
          <p:cNvCxnSpPr/>
          <p:nvPr/>
        </p:nvCxnSpPr>
        <p:spPr>
          <a:xfrm flipH="1">
            <a:off x="545430" y="2661672"/>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35" name="Line Callout 2 (Accent Bar) 34"/>
          <p:cNvSpPr/>
          <p:nvPr/>
        </p:nvSpPr>
        <p:spPr>
          <a:xfrm>
            <a:off x="3761829" y="1751899"/>
            <a:ext cx="583343" cy="249596"/>
          </a:xfrm>
          <a:prstGeom prst="accentCallout2">
            <a:avLst>
              <a:gd name="adj1" fmla="val 51477"/>
              <a:gd name="adj2" fmla="val 161"/>
              <a:gd name="adj3" fmla="val 55393"/>
              <a:gd name="adj4" fmla="val -17227"/>
              <a:gd name="adj5" fmla="val 562769"/>
              <a:gd name="adj6" fmla="val -17674"/>
            </a:avLst>
          </a:prstGeom>
          <a:noFill/>
          <a:ln w="50800">
            <a:solidFill>
              <a:schemeClr val="accent5">
                <a:lumMod val="40000"/>
                <a:lumOff val="60000"/>
              </a:schemeClr>
            </a:solidFill>
            <a:tailEnd type="oval"/>
          </a:ln>
          <a:effectLst/>
        </p:spPr>
        <p:txBody>
          <a:bodyPr rot="0" spcFirstLastPara="0" vertOverflow="overflow" horzOverflow="overflow" vert="horz" wrap="square" lIns="72000" tIns="0" rIns="36000" bIns="0" numCol="1" spcCol="0" rtlCol="0" fromWordArt="0" anchor="b" anchorCtr="0" forceAA="0" compatLnSpc="1">
            <a:prstTxWarp prst="textNoShape">
              <a:avLst/>
            </a:prstTxWarp>
            <a:noAutofit/>
          </a:bodyPr>
          <a:lstStyle/>
          <a:p>
            <a:pPr>
              <a:lnSpc>
                <a:spcPct val="74000"/>
              </a:lnSpc>
            </a:pPr>
            <a:r>
              <a:rPr lang="en-US" b="1" spc="-80" dirty="0" smtClean="0">
                <a:solidFill>
                  <a:schemeClr val="accent5"/>
                </a:solidFill>
                <a:latin typeface="Arial" pitchFamily="34" charset="0"/>
                <a:cs typeface="Arial" pitchFamily="34" charset="0"/>
              </a:rPr>
              <a:t>Own</a:t>
            </a:r>
          </a:p>
        </p:txBody>
      </p:sp>
      <p:sp>
        <p:nvSpPr>
          <p:cNvPr id="36" name="Line Callout 2 (Accent Bar) 35"/>
          <p:cNvSpPr/>
          <p:nvPr/>
        </p:nvSpPr>
        <p:spPr>
          <a:xfrm>
            <a:off x="4595338" y="1774823"/>
            <a:ext cx="805433" cy="226672"/>
          </a:xfrm>
          <a:prstGeom prst="accentCallout2">
            <a:avLst>
              <a:gd name="adj1" fmla="val 37975"/>
              <a:gd name="adj2" fmla="val -4277"/>
              <a:gd name="adj3" fmla="val 40379"/>
              <a:gd name="adj4" fmla="val -20033"/>
              <a:gd name="adj5" fmla="val 721787"/>
              <a:gd name="adj6" fmla="val -19518"/>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36000" bIns="0" numCol="1" spcCol="0" rtlCol="0" fromWordArt="0" anchor="b" anchorCtr="0" forceAA="0" compatLnSpc="1">
            <a:prstTxWarp prst="textNoShape">
              <a:avLst/>
            </a:prstTxWarp>
            <a:noAutofit/>
          </a:bodyPr>
          <a:lstStyle/>
          <a:p>
            <a:pPr>
              <a:lnSpc>
                <a:spcPct val="74000"/>
              </a:lnSpc>
            </a:pPr>
            <a:r>
              <a:rPr lang="en-US" sz="1800" b="1" spc="-80" dirty="0" smtClean="0">
                <a:solidFill>
                  <a:schemeClr val="accent5">
                    <a:lumMod val="75000"/>
                  </a:schemeClr>
                </a:solidFill>
                <a:effectLst/>
                <a:latin typeface="Arial" pitchFamily="34" charset="0"/>
                <a:cs typeface="Arial" pitchFamily="34" charset="0"/>
              </a:rPr>
              <a:t>Rent</a:t>
            </a:r>
            <a:endParaRPr lang="en-US" sz="1800" b="1" spc="-80" dirty="0">
              <a:solidFill>
                <a:schemeClr val="accent5">
                  <a:lumMod val="75000"/>
                </a:schemeClr>
              </a:solidFill>
              <a:effectLst/>
              <a:latin typeface="Arial" pitchFamily="34" charset="0"/>
              <a:cs typeface="Arial" pitchFamily="34" charset="0"/>
            </a:endParaRPr>
          </a:p>
        </p:txBody>
      </p:sp>
      <p:sp>
        <p:nvSpPr>
          <p:cNvPr id="37" name="Line Callout 2 (Accent Bar) 36"/>
          <p:cNvSpPr/>
          <p:nvPr/>
        </p:nvSpPr>
        <p:spPr>
          <a:xfrm>
            <a:off x="5345487" y="1751898"/>
            <a:ext cx="819752" cy="249597"/>
          </a:xfrm>
          <a:prstGeom prst="accentCallout2">
            <a:avLst>
              <a:gd name="adj1" fmla="val 65606"/>
              <a:gd name="adj2" fmla="val -2288"/>
              <a:gd name="adj3" fmla="val 65109"/>
              <a:gd name="adj4" fmla="val -14422"/>
              <a:gd name="adj5" fmla="val 761761"/>
              <a:gd name="adj6" fmla="val -14594"/>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36000" bIns="0" numCol="1" spcCol="0" rtlCol="0" fromWordArt="0" anchor="b" anchorCtr="0" forceAA="0" compatLnSpc="1">
            <a:prstTxWarp prst="textNoShape">
              <a:avLst/>
            </a:prstTxWarp>
            <a:noAutofit/>
          </a:bodyPr>
          <a:lstStyle/>
          <a:p>
            <a:pPr algn="ctr">
              <a:lnSpc>
                <a:spcPct val="74000"/>
              </a:lnSpc>
            </a:pPr>
            <a:r>
              <a:rPr lang="en-US" sz="1800" b="1" spc="-80" dirty="0" smtClean="0">
                <a:solidFill>
                  <a:schemeClr val="accent5">
                    <a:lumMod val="75000"/>
                  </a:schemeClr>
                </a:solidFill>
                <a:effectLst/>
                <a:latin typeface="Arial" pitchFamily="34" charset="0"/>
                <a:cs typeface="Arial" pitchFamily="34" charset="0"/>
              </a:rPr>
              <a:t>Pay TV</a:t>
            </a:r>
            <a:endParaRPr lang="en-US" sz="1800" b="1" spc="-80" dirty="0">
              <a:solidFill>
                <a:schemeClr val="accent5">
                  <a:lumMod val="75000"/>
                </a:schemeClr>
              </a:solidFill>
              <a:effectLst/>
              <a:latin typeface="Arial" pitchFamily="34" charset="0"/>
              <a:cs typeface="Arial" pitchFamily="34" charset="0"/>
            </a:endParaRPr>
          </a:p>
        </p:txBody>
      </p:sp>
      <p:sp>
        <p:nvSpPr>
          <p:cNvPr id="39" name="Line Callout 2 (Accent Bar) 38"/>
          <p:cNvSpPr/>
          <p:nvPr/>
        </p:nvSpPr>
        <p:spPr>
          <a:xfrm>
            <a:off x="7209441" y="1740238"/>
            <a:ext cx="1126979" cy="261257"/>
          </a:xfrm>
          <a:prstGeom prst="accentCallout2">
            <a:avLst>
              <a:gd name="adj1" fmla="val 49514"/>
              <a:gd name="adj2" fmla="val -2788"/>
              <a:gd name="adj3" fmla="val 48071"/>
              <a:gd name="adj4" fmla="val -14008"/>
              <a:gd name="adj5" fmla="val 921547"/>
              <a:gd name="adj6" fmla="val -14212"/>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36000" bIns="0" numCol="1" spcCol="0" rtlCol="0" fromWordArt="0" anchor="b" anchorCtr="0" forceAA="0" compatLnSpc="1">
            <a:prstTxWarp prst="textNoShape">
              <a:avLst/>
            </a:prstTxWarp>
            <a:noAutofit/>
          </a:bodyPr>
          <a:lstStyle/>
          <a:p>
            <a:pPr>
              <a:lnSpc>
                <a:spcPct val="74000"/>
              </a:lnSpc>
            </a:pPr>
            <a:r>
              <a:rPr lang="en-US" sz="1800" b="1" spc="-80" dirty="0" smtClean="0">
                <a:solidFill>
                  <a:schemeClr val="accent5">
                    <a:lumMod val="50000"/>
                  </a:schemeClr>
                </a:solidFill>
                <a:effectLst/>
                <a:latin typeface="Arial" pitchFamily="34" charset="0"/>
                <a:cs typeface="Arial" pitchFamily="34" charset="0"/>
              </a:rPr>
              <a:t>TV</a:t>
            </a:r>
            <a:endParaRPr lang="en-US" sz="1800" b="1" spc="-80" dirty="0">
              <a:solidFill>
                <a:schemeClr val="accent5">
                  <a:lumMod val="50000"/>
                </a:schemeClr>
              </a:solidFill>
              <a:effectLst/>
              <a:latin typeface="Arial" pitchFamily="34" charset="0"/>
              <a:cs typeface="Arial" pitchFamily="34" charset="0"/>
            </a:endParaRPr>
          </a:p>
        </p:txBody>
      </p:sp>
      <p:sp>
        <p:nvSpPr>
          <p:cNvPr id="40" name="TextBox 39"/>
          <p:cNvSpPr txBox="1"/>
          <p:nvPr/>
        </p:nvSpPr>
        <p:spPr>
          <a:xfrm>
            <a:off x="7938956" y="2666911"/>
            <a:ext cx="772006" cy="276999"/>
          </a:xfrm>
          <a:prstGeom prst="rect">
            <a:avLst/>
          </a:prstGeom>
          <a:noFill/>
        </p:spPr>
        <p:txBody>
          <a:bodyPr vert="horz"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months</a:t>
            </a:r>
            <a:endParaRPr lang="en-US" sz="1800" b="1" spc="-80" dirty="0">
              <a:solidFill>
                <a:schemeClr val="bg1">
                  <a:lumMod val="75000"/>
                </a:schemeClr>
              </a:solidFill>
              <a:effectLst/>
              <a:latin typeface="Arial" pitchFamily="34" charset="0"/>
              <a:cs typeface="Arial" pitchFamily="34" charset="0"/>
            </a:endParaRPr>
          </a:p>
        </p:txBody>
      </p:sp>
      <p:cxnSp>
        <p:nvCxnSpPr>
          <p:cNvPr id="60" name="Straight Connector 59"/>
          <p:cNvCxnSpPr/>
          <p:nvPr/>
        </p:nvCxnSpPr>
        <p:spPr>
          <a:xfrm flipH="1" flipV="1">
            <a:off x="6689090" y="2467585"/>
            <a:ext cx="79234" cy="220243"/>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620034" y="2458059"/>
            <a:ext cx="66941" cy="447414"/>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6541453" y="2650679"/>
            <a:ext cx="73822" cy="238125"/>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4" name="Line Callout 2 (Accent Bar) 3"/>
          <p:cNvSpPr/>
          <p:nvPr/>
        </p:nvSpPr>
        <p:spPr>
          <a:xfrm>
            <a:off x="684074" y="1771857"/>
            <a:ext cx="1001394" cy="229638"/>
          </a:xfrm>
          <a:prstGeom prst="accentCallout2">
            <a:avLst>
              <a:gd name="adj1" fmla="val 49514"/>
              <a:gd name="adj2" fmla="val -1782"/>
              <a:gd name="adj3" fmla="val 48071"/>
              <a:gd name="adj4" fmla="val -14008"/>
              <a:gd name="adj5" fmla="val 492535"/>
              <a:gd name="adj6" fmla="val -13674"/>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36000" bIns="0" numCol="1" spcCol="0" rtlCol="0" fromWordArt="0" anchor="b" anchorCtr="0" forceAA="0" compatLnSpc="1">
            <a:prstTxWarp prst="textNoShape">
              <a:avLst/>
            </a:prstTxWarp>
            <a:noAutofit/>
          </a:bodyPr>
          <a:lstStyle/>
          <a:p>
            <a:pPr>
              <a:lnSpc>
                <a:spcPct val="74000"/>
              </a:lnSpc>
            </a:pPr>
            <a:r>
              <a:rPr lang="en-US" sz="1800" b="1" spc="-80" dirty="0" smtClean="0">
                <a:solidFill>
                  <a:schemeClr val="accent5">
                    <a:lumMod val="20000"/>
                    <a:lumOff val="80000"/>
                  </a:schemeClr>
                </a:solidFill>
                <a:effectLst/>
                <a:latin typeface="Arial" pitchFamily="34" charset="0"/>
                <a:cs typeface="Arial" pitchFamily="34" charset="0"/>
              </a:rPr>
              <a:t>Cinema</a:t>
            </a:r>
            <a:endParaRPr lang="en-US" sz="1800" b="1" spc="-80" dirty="0">
              <a:solidFill>
                <a:schemeClr val="accent5">
                  <a:lumMod val="20000"/>
                  <a:lumOff val="80000"/>
                </a:schemeClr>
              </a:solidFill>
              <a:effectLst/>
              <a:latin typeface="Arial" pitchFamily="34" charset="0"/>
              <a:cs typeface="Arial" pitchFamily="34" charset="0"/>
            </a:endParaRPr>
          </a:p>
        </p:txBody>
      </p:sp>
      <p:sp>
        <p:nvSpPr>
          <p:cNvPr id="86" name="Rectangle 85"/>
          <p:cNvSpPr/>
          <p:nvPr/>
        </p:nvSpPr>
        <p:spPr>
          <a:xfrm>
            <a:off x="1768030" y="2812130"/>
            <a:ext cx="2988000" cy="216000"/>
          </a:xfrm>
          <a:prstGeom prst="rect">
            <a:avLst/>
          </a:prstGeom>
          <a:gradFill flip="none" rotWithShape="1">
            <a:gsLst>
              <a:gs pos="0">
                <a:srgbClr val="008000"/>
              </a:gs>
              <a:gs pos="100000">
                <a:srgbClr val="008000">
                  <a:alpha val="0"/>
                </a:srgbClr>
              </a:gs>
            </a:gsLst>
            <a:lin ang="0" scaled="1"/>
            <a:tileRect/>
          </a:gradFill>
          <a:ln>
            <a:noFill/>
          </a:ln>
        </p:spPr>
        <p:txBody>
          <a:bodyPr vert="horz" wrap="square" lIns="36000" tIns="36000" rIns="0" bIns="0" rtlCol="0" anchor="ctr">
            <a:noAutofit/>
          </a:bodyPr>
          <a:lstStyle/>
          <a:p>
            <a:pPr>
              <a:lnSpc>
                <a:spcPct val="80000"/>
              </a:lnSpc>
            </a:pPr>
            <a:r>
              <a:rPr lang="en-US" b="1" dirty="0" smtClean="0">
                <a:solidFill>
                  <a:schemeClr val="bg1"/>
                </a:solidFill>
                <a:ea typeface="Segoe UI" pitchFamily="34" charset="0"/>
              </a:rPr>
              <a:t>International</a:t>
            </a:r>
            <a:endParaRPr lang="en-US" b="1" i="0" dirty="0" smtClean="0">
              <a:solidFill>
                <a:schemeClr val="bg1"/>
              </a:solidFill>
              <a:effectLst/>
              <a:ea typeface="Segoe UI" pitchFamily="34" charset="0"/>
            </a:endParaRPr>
          </a:p>
        </p:txBody>
      </p:sp>
      <p:sp>
        <p:nvSpPr>
          <p:cNvPr id="38" name="Line Callout 2 (Accent Bar) 37"/>
          <p:cNvSpPr/>
          <p:nvPr/>
        </p:nvSpPr>
        <p:spPr>
          <a:xfrm>
            <a:off x="6244486" y="1780430"/>
            <a:ext cx="805433" cy="221065"/>
          </a:xfrm>
          <a:prstGeom prst="accentCallout2">
            <a:avLst>
              <a:gd name="adj1" fmla="val 49514"/>
              <a:gd name="adj2" fmla="val -1782"/>
              <a:gd name="adj3" fmla="val 48071"/>
              <a:gd name="adj4" fmla="val -14008"/>
              <a:gd name="adj5" fmla="val 959775"/>
              <a:gd name="adj6" fmla="val -13327"/>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36000" bIns="0" numCol="1" spcCol="0" rtlCol="0" fromWordArt="0" anchor="b" anchorCtr="0" forceAA="0" compatLnSpc="1">
            <a:prstTxWarp prst="textNoShape">
              <a:avLst/>
            </a:prstTxWarp>
            <a:noAutofit/>
          </a:bodyPr>
          <a:lstStyle/>
          <a:p>
            <a:pPr>
              <a:lnSpc>
                <a:spcPct val="74000"/>
              </a:lnSpc>
            </a:pPr>
            <a:r>
              <a:rPr lang="en-US" sz="1800" b="1" spc="-80" dirty="0" smtClean="0">
                <a:solidFill>
                  <a:schemeClr val="accent5">
                    <a:lumMod val="75000"/>
                  </a:schemeClr>
                </a:solidFill>
                <a:effectLst/>
                <a:latin typeface="Arial" pitchFamily="34" charset="0"/>
                <a:cs typeface="Arial" pitchFamily="34" charset="0"/>
              </a:rPr>
              <a:t> VoD</a:t>
            </a:r>
            <a:endParaRPr lang="en-US" sz="1800" b="1" spc="-80" dirty="0">
              <a:solidFill>
                <a:schemeClr val="accent5">
                  <a:lumMod val="75000"/>
                </a:schemeClr>
              </a:solidFill>
              <a:effectLst/>
              <a:latin typeface="Arial" pitchFamily="34" charset="0"/>
              <a:cs typeface="Arial" pitchFamily="34" charset="0"/>
            </a:endParaRPr>
          </a:p>
        </p:txBody>
      </p:sp>
      <p:sp>
        <p:nvSpPr>
          <p:cNvPr id="89" name="Rectangle 88"/>
          <p:cNvSpPr/>
          <p:nvPr/>
        </p:nvSpPr>
        <p:spPr>
          <a:xfrm>
            <a:off x="5102006" y="3055047"/>
            <a:ext cx="3816000" cy="216000"/>
          </a:xfrm>
          <a:prstGeom prst="rect">
            <a:avLst/>
          </a:prstGeom>
          <a:gradFill flip="none" rotWithShape="1">
            <a:gsLst>
              <a:gs pos="0">
                <a:srgbClr val="008000"/>
              </a:gs>
              <a:gs pos="100000">
                <a:srgbClr val="008000">
                  <a:alpha val="1000"/>
                </a:srgbClr>
              </a:gs>
            </a:gsLst>
            <a:lin ang="0" scaled="1"/>
            <a:tileRect/>
          </a:gradFill>
          <a:ln>
            <a:noFill/>
          </a:ln>
        </p:spPr>
        <p:txBody>
          <a:bodyPr vert="horz" wrap="square" lIns="36000" tIns="36000" rIns="0" bIns="0" rtlCol="0" anchor="ctr">
            <a:noAutofit/>
          </a:bodyPr>
          <a:lstStyle/>
          <a:p>
            <a:pPr>
              <a:lnSpc>
                <a:spcPct val="80000"/>
              </a:lnSpc>
            </a:pPr>
            <a:r>
              <a:rPr lang="en-US" b="1" dirty="0" smtClean="0">
                <a:solidFill>
                  <a:schemeClr val="bg1"/>
                </a:solidFill>
                <a:ea typeface="Segoe UI" pitchFamily="34" charset="0"/>
              </a:rPr>
              <a:t>Int’l</a:t>
            </a:r>
            <a:endParaRPr lang="en-US" b="1" dirty="0">
              <a:solidFill>
                <a:schemeClr val="bg1"/>
              </a:solidFill>
              <a:ea typeface="Segoe UI" pitchFamily="34" charset="0"/>
            </a:endParaRPr>
          </a:p>
        </p:txBody>
      </p:sp>
      <p:sp>
        <p:nvSpPr>
          <p:cNvPr id="96" name="Rectangle 95"/>
          <p:cNvSpPr/>
          <p:nvPr/>
        </p:nvSpPr>
        <p:spPr>
          <a:xfrm>
            <a:off x="5894006" y="3303632"/>
            <a:ext cx="3024000" cy="216000"/>
          </a:xfrm>
          <a:prstGeom prst="rect">
            <a:avLst/>
          </a:prstGeom>
          <a:gradFill flip="none" rotWithShape="1">
            <a:gsLst>
              <a:gs pos="0">
                <a:srgbClr val="008000"/>
              </a:gs>
              <a:gs pos="100000">
                <a:srgbClr val="008000">
                  <a:alpha val="3000"/>
                </a:srgbClr>
              </a:gs>
            </a:gsLst>
            <a:lin ang="0" scaled="1"/>
            <a:tileRect/>
          </a:gradFill>
          <a:ln>
            <a:noFill/>
          </a:ln>
        </p:spPr>
        <p:txBody>
          <a:bodyPr vert="horz" wrap="square" lIns="36000" tIns="36000" rIns="0" bIns="0" rtlCol="0" anchor="ctr">
            <a:noAutofit/>
          </a:bodyPr>
          <a:lstStyle/>
          <a:p>
            <a:pPr>
              <a:lnSpc>
                <a:spcPct val="80000"/>
              </a:lnSpc>
            </a:pPr>
            <a:r>
              <a:rPr lang="en-US" b="1" dirty="0" smtClean="0">
                <a:solidFill>
                  <a:schemeClr val="bg1"/>
                </a:solidFill>
                <a:ea typeface="Segoe UI" pitchFamily="34" charset="0"/>
              </a:rPr>
              <a:t>Int’l</a:t>
            </a:r>
            <a:endParaRPr lang="en-US" b="1" dirty="0">
              <a:solidFill>
                <a:schemeClr val="bg1"/>
              </a:solidFill>
              <a:ea typeface="Segoe UI" pitchFamily="34" charset="0"/>
            </a:endParaRPr>
          </a:p>
        </p:txBody>
      </p:sp>
      <p:sp>
        <p:nvSpPr>
          <p:cNvPr id="90" name="Rectangle 89"/>
          <p:cNvSpPr/>
          <p:nvPr/>
        </p:nvSpPr>
        <p:spPr>
          <a:xfrm>
            <a:off x="6974006" y="3552218"/>
            <a:ext cx="1944000" cy="216000"/>
          </a:xfrm>
          <a:prstGeom prst="rect">
            <a:avLst/>
          </a:prstGeom>
          <a:gradFill flip="none" rotWithShape="1">
            <a:gsLst>
              <a:gs pos="0">
                <a:srgbClr val="008000"/>
              </a:gs>
              <a:gs pos="100000">
                <a:srgbClr val="008000">
                  <a:alpha val="5000"/>
                </a:srgbClr>
              </a:gs>
            </a:gsLst>
            <a:lin ang="0" scaled="1"/>
            <a:tileRect/>
          </a:gradFill>
          <a:ln>
            <a:noFill/>
          </a:ln>
        </p:spPr>
        <p:txBody>
          <a:bodyPr vert="horz" wrap="square" lIns="36000" tIns="36000" rIns="0" bIns="0" rtlCol="0" anchor="ctr">
            <a:noAutofit/>
          </a:bodyPr>
          <a:lstStyle/>
          <a:p>
            <a:pPr>
              <a:lnSpc>
                <a:spcPct val="80000"/>
              </a:lnSpc>
            </a:pPr>
            <a:r>
              <a:rPr lang="en-US" b="1" dirty="0" smtClean="0">
                <a:solidFill>
                  <a:schemeClr val="bg1"/>
                </a:solidFill>
                <a:ea typeface="Segoe UI" pitchFamily="34" charset="0"/>
              </a:rPr>
              <a:t>Int’l</a:t>
            </a:r>
            <a:endParaRPr lang="en-US" b="1" dirty="0">
              <a:solidFill>
                <a:schemeClr val="bg1"/>
              </a:solidFill>
              <a:ea typeface="Segoe UI" pitchFamily="34" charset="0"/>
            </a:endParaRPr>
          </a:p>
        </p:txBody>
      </p:sp>
      <p:sp>
        <p:nvSpPr>
          <p:cNvPr id="91" name="Rectangle 90"/>
          <p:cNvSpPr/>
          <p:nvPr/>
        </p:nvSpPr>
        <p:spPr>
          <a:xfrm>
            <a:off x="7730006" y="3796041"/>
            <a:ext cx="1188000" cy="216000"/>
          </a:xfrm>
          <a:prstGeom prst="rect">
            <a:avLst/>
          </a:prstGeom>
          <a:gradFill flip="none" rotWithShape="1">
            <a:gsLst>
              <a:gs pos="0">
                <a:srgbClr val="008000"/>
              </a:gs>
              <a:gs pos="100000">
                <a:srgbClr val="008000">
                  <a:alpha val="10000"/>
                </a:srgbClr>
              </a:gs>
            </a:gsLst>
            <a:lin ang="0" scaled="1"/>
            <a:tileRect/>
          </a:gradFill>
          <a:ln>
            <a:noFill/>
          </a:ln>
        </p:spPr>
        <p:txBody>
          <a:bodyPr vert="horz" wrap="square" lIns="36000" tIns="36000" rIns="0" bIns="0" rtlCol="0" anchor="ctr">
            <a:noAutofit/>
          </a:bodyPr>
          <a:lstStyle/>
          <a:p>
            <a:pPr>
              <a:lnSpc>
                <a:spcPct val="80000"/>
              </a:lnSpc>
            </a:pPr>
            <a:r>
              <a:rPr lang="en-US" b="1" dirty="0" smtClean="0">
                <a:solidFill>
                  <a:schemeClr val="bg1"/>
                </a:solidFill>
                <a:ea typeface="Segoe UI" pitchFamily="34" charset="0"/>
              </a:rPr>
              <a:t>Int’l</a:t>
            </a:r>
          </a:p>
        </p:txBody>
      </p:sp>
      <p:sp>
        <p:nvSpPr>
          <p:cNvPr id="92" name="Rectangle 91"/>
          <p:cNvSpPr/>
          <p:nvPr/>
        </p:nvSpPr>
        <p:spPr>
          <a:xfrm>
            <a:off x="8264831" y="4049389"/>
            <a:ext cx="648000" cy="216000"/>
          </a:xfrm>
          <a:prstGeom prst="rect">
            <a:avLst/>
          </a:prstGeom>
          <a:gradFill flip="none" rotWithShape="1">
            <a:gsLst>
              <a:gs pos="0">
                <a:srgbClr val="008000"/>
              </a:gs>
              <a:gs pos="100000">
                <a:srgbClr val="008000">
                  <a:alpha val="50000"/>
                </a:srgbClr>
              </a:gs>
            </a:gsLst>
            <a:lin ang="0" scaled="1"/>
            <a:tileRect/>
          </a:gradFill>
          <a:ln>
            <a:noFill/>
          </a:ln>
        </p:spPr>
        <p:txBody>
          <a:bodyPr vert="horz" wrap="square" lIns="36000" tIns="36000" rIns="0" bIns="0" rtlCol="0" anchor="ctr">
            <a:noAutofit/>
          </a:bodyPr>
          <a:lstStyle/>
          <a:p>
            <a:pPr>
              <a:lnSpc>
                <a:spcPct val="80000"/>
              </a:lnSpc>
            </a:pPr>
            <a:r>
              <a:rPr lang="en-US" b="1" dirty="0" smtClean="0">
                <a:solidFill>
                  <a:schemeClr val="bg1"/>
                </a:solidFill>
                <a:ea typeface="Segoe UI" pitchFamily="34" charset="0"/>
              </a:rPr>
              <a:t>Int’l</a:t>
            </a:r>
            <a:endParaRPr lang="en-US" b="1" dirty="0">
              <a:solidFill>
                <a:schemeClr val="bg1"/>
              </a:solidFill>
              <a:ea typeface="Segoe UI" pitchFamily="34" charset="0"/>
            </a:endParaRPr>
          </a:p>
        </p:txBody>
      </p:sp>
      <p:sp>
        <p:nvSpPr>
          <p:cNvPr id="55" name="TextBox 54"/>
          <p:cNvSpPr txBox="1"/>
          <p:nvPr/>
        </p:nvSpPr>
        <p:spPr>
          <a:xfrm>
            <a:off x="1128684" y="437948"/>
            <a:ext cx="1046396" cy="255915"/>
          </a:xfrm>
          <a:prstGeom prst="rect">
            <a:avLst/>
          </a:prstGeom>
          <a:noFill/>
          <a:ln w="50800">
            <a:noFill/>
          </a:ln>
        </p:spPr>
        <p:txBody>
          <a:bodyPr wrap="square" lIns="0" tIns="38963" rIns="0" bIns="38963" rtlCol="0">
            <a:spAutoFit/>
          </a:bodyPr>
          <a:lstStyle>
            <a:defPPr>
              <a:defRPr lang="en-US"/>
            </a:defPPr>
            <a:lvl1pPr algn="r">
              <a:lnSpc>
                <a:spcPct val="80000"/>
              </a:lnSpc>
              <a:defRPr b="1" spc="-100">
                <a:solidFill>
                  <a:schemeClr val="accent2">
                    <a:lumMod val="75000"/>
                  </a:schemeClr>
                </a:solidFill>
                <a:effectLst/>
                <a:latin typeface="Arial" pitchFamily="34" charset="0"/>
                <a:cs typeface="Arial" pitchFamily="34" charset="0"/>
              </a:defRPr>
            </a:lvl1pPr>
          </a:lstStyle>
          <a:p>
            <a:pPr algn="ctr">
              <a:lnSpc>
                <a:spcPct val="60000"/>
              </a:lnSpc>
            </a:pPr>
            <a:r>
              <a:rPr lang="en-US" dirty="0" smtClean="0">
                <a:solidFill>
                  <a:schemeClr val="bg1"/>
                </a:solidFill>
              </a:rPr>
              <a:t>Head-end</a:t>
            </a:r>
            <a:endParaRPr lang="en-US" dirty="0">
              <a:solidFill>
                <a:schemeClr val="bg1"/>
              </a:solidFill>
            </a:endParaRPr>
          </a:p>
        </p:txBody>
      </p:sp>
      <p:sp>
        <p:nvSpPr>
          <p:cNvPr id="56" name="TextBox 55"/>
          <p:cNvSpPr txBox="1"/>
          <p:nvPr/>
        </p:nvSpPr>
        <p:spPr>
          <a:xfrm>
            <a:off x="7763218" y="2377135"/>
            <a:ext cx="947744" cy="300286"/>
          </a:xfrm>
          <a:prstGeom prst="rect">
            <a:avLst/>
          </a:prstGeom>
          <a:noFill/>
          <a:ln w="50800">
            <a:noFill/>
          </a:ln>
        </p:spPr>
        <p:txBody>
          <a:bodyPr wrap="square" lIns="0" tIns="38963" rIns="0" bIns="38963" rtlCol="0">
            <a:spAutoFit/>
          </a:bodyPr>
          <a:lstStyle/>
          <a:p>
            <a:pPr algn="r">
              <a:lnSpc>
                <a:spcPct val="80000"/>
              </a:lnSpc>
            </a:pPr>
            <a:r>
              <a:rPr lang="en-US" b="1" spc="-100" dirty="0" smtClean="0">
                <a:solidFill>
                  <a:schemeClr val="accent5">
                    <a:lumMod val="60000"/>
                    <a:lumOff val="40000"/>
                  </a:schemeClr>
                </a:solidFill>
                <a:effectLst/>
                <a:latin typeface="Arial" pitchFamily="34" charset="0"/>
                <a:cs typeface="Arial" pitchFamily="34" charset="0"/>
              </a:rPr>
              <a:t>Long-tail</a:t>
            </a:r>
            <a:endParaRPr lang="en-US" b="1" spc="-100" dirty="0">
              <a:solidFill>
                <a:schemeClr val="accent5">
                  <a:lumMod val="60000"/>
                  <a:lumOff val="40000"/>
                </a:schemeClr>
              </a:solidFill>
              <a:effectLst/>
              <a:latin typeface="Arial" pitchFamily="34" charset="0"/>
              <a:cs typeface="Arial" pitchFamily="34" charset="0"/>
            </a:endParaRPr>
          </a:p>
        </p:txBody>
      </p:sp>
      <p:sp>
        <p:nvSpPr>
          <p:cNvPr id="57" name="TextBox 56"/>
          <p:cNvSpPr txBox="1"/>
          <p:nvPr/>
        </p:nvSpPr>
        <p:spPr>
          <a:xfrm rot="16200000">
            <a:off x="-110694" y="1021598"/>
            <a:ext cx="889987" cy="276999"/>
          </a:xfrm>
          <a:prstGeom prst="rect">
            <a:avLst/>
          </a:prstGeom>
          <a:noFill/>
        </p:spPr>
        <p:txBody>
          <a:bodyPr vert="horz" wrap="none" lIns="0" tIns="0" rIns="0" bIns="0" rtlCol="0">
            <a:spAutoFit/>
          </a:bodyPr>
          <a:lstStyle/>
          <a:p>
            <a:pPr algn="r"/>
            <a:r>
              <a:rPr lang="en-US" sz="1800" b="1" spc="-80" dirty="0" smtClean="0">
                <a:solidFill>
                  <a:schemeClr val="accent5">
                    <a:lumMod val="75000"/>
                  </a:schemeClr>
                </a:solidFill>
                <a:effectLst/>
                <a:latin typeface="Arial" pitchFamily="34" charset="0"/>
                <a:cs typeface="Arial" pitchFamily="34" charset="0"/>
              </a:rPr>
              <a:t>Revenue</a:t>
            </a:r>
            <a:endParaRPr lang="en-US" sz="1800" b="1" spc="-80" dirty="0">
              <a:solidFill>
                <a:schemeClr val="accent5">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77189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500"/>
                                        <p:tgtEl>
                                          <p:spTgt spid="10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up)">
                                      <p:cBhvr>
                                        <p:cTn id="14" dur="500"/>
                                        <p:tgtEl>
                                          <p:spTgt spid="3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fade">
                                      <p:cBhvr>
                                        <p:cTn id="25" dur="500"/>
                                        <p:tgtEl>
                                          <p:spTgt spid="10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up)">
                                      <p:cBhvr>
                                        <p:cTn id="28" dur="500"/>
                                        <p:tgtEl>
                                          <p:spTgt spid="37"/>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fade">
                                      <p:cBhvr>
                                        <p:cTn id="39" dur="500"/>
                                        <p:tgtEl>
                                          <p:spTgt spid="10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500"/>
                                        <p:tgtEl>
                                          <p:spTgt spid="10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left)">
                                      <p:cBhvr>
                                        <p:cTn id="66" dur="500"/>
                                        <p:tgtEl>
                                          <p:spTgt spid="86"/>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left)">
                                      <p:cBhvr>
                                        <p:cTn id="69" dur="500"/>
                                        <p:tgtEl>
                                          <p:spTgt spid="89"/>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96"/>
                                        </p:tgtEl>
                                        <p:attrNameLst>
                                          <p:attrName>style.visibility</p:attrName>
                                        </p:attrNameLst>
                                      </p:cBhvr>
                                      <p:to>
                                        <p:strVal val="visible"/>
                                      </p:to>
                                    </p:set>
                                    <p:animEffect transition="in" filter="wipe(left)">
                                      <p:cBhvr>
                                        <p:cTn id="72" dur="500"/>
                                        <p:tgtEl>
                                          <p:spTgt spid="9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wipe(left)">
                                      <p:cBhvr>
                                        <p:cTn id="75" dur="500"/>
                                        <p:tgtEl>
                                          <p:spTgt spid="9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91"/>
                                        </p:tgtEl>
                                        <p:attrNameLst>
                                          <p:attrName>style.visibility</p:attrName>
                                        </p:attrNameLst>
                                      </p:cBhvr>
                                      <p:to>
                                        <p:strVal val="visible"/>
                                      </p:to>
                                    </p:set>
                                    <p:animEffect transition="in" filter="wipe(left)">
                                      <p:cBhvr>
                                        <p:cTn id="78" dur="500"/>
                                        <p:tgtEl>
                                          <p:spTgt spid="9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left)">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00" grpId="0" animBg="1"/>
      <p:bldP spid="101" grpId="0" animBg="1"/>
      <p:bldP spid="102" grpId="0" animBg="1"/>
      <p:bldP spid="104" grpId="0" animBg="1"/>
      <p:bldP spid="105" grpId="0" animBg="1"/>
      <p:bldP spid="103" grpId="0" animBg="1"/>
      <p:bldP spid="35" grpId="0" animBg="1"/>
      <p:bldP spid="36" grpId="0" animBg="1"/>
      <p:bldP spid="37" grpId="0" animBg="1"/>
      <p:bldP spid="39" grpId="0" animBg="1"/>
      <p:bldP spid="4" grpId="0" animBg="1"/>
      <p:bldP spid="86" grpId="0" animBg="1"/>
      <p:bldP spid="38" grpId="0" animBg="1"/>
      <p:bldP spid="89" grpId="0" animBg="1"/>
      <p:bldP spid="96" grpId="0" animBg="1"/>
      <p:bldP spid="90" grpId="0" animBg="1"/>
      <p:bldP spid="91" grpId="0" animBg="1"/>
      <p:bldP spid="92" grpId="0" animBg="1"/>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onut 25"/>
          <p:cNvSpPr/>
          <p:nvPr/>
        </p:nvSpPr>
        <p:spPr>
          <a:xfrm>
            <a:off x="4387699" y="1953307"/>
            <a:ext cx="2736000" cy="2736000"/>
          </a:xfrm>
          <a:prstGeom prst="donut">
            <a:avLst>
              <a:gd name="adj" fmla="val 20558"/>
            </a:avLst>
          </a:prstGeom>
          <a:solidFill>
            <a:srgbClr val="8B73A9">
              <a:alpha val="30000"/>
            </a:srgbClr>
          </a:solidFill>
          <a:ln>
            <a:noFill/>
          </a:ln>
        </p:spPr>
        <p:txBody>
          <a:bodyPr vert="horz" wrap="square" lIns="108000" tIns="792000" rIns="0" bIns="0" rtlCol="0" anchor="t" anchorCtr="0">
            <a:noAutofit/>
          </a:bodyPr>
          <a:lstStyle/>
          <a:p>
            <a:pPr algn="ctr">
              <a:lnSpc>
                <a:spcPct val="80000"/>
              </a:lnSpc>
            </a:pPr>
            <a:endParaRPr lang="en-US" sz="2400" b="1" spc="-160" dirty="0">
              <a:solidFill>
                <a:schemeClr val="accent5">
                  <a:lumMod val="50000"/>
                </a:schemeClr>
              </a:solidFill>
              <a:ea typeface="Segoe UI" pitchFamily="34" charset="0"/>
            </a:endParaRPr>
          </a:p>
        </p:txBody>
      </p:sp>
      <p:sp>
        <p:nvSpPr>
          <p:cNvPr id="24" name="Donut 23"/>
          <p:cNvSpPr/>
          <p:nvPr/>
        </p:nvSpPr>
        <p:spPr>
          <a:xfrm>
            <a:off x="5452187" y="76553"/>
            <a:ext cx="2736000" cy="2736000"/>
          </a:xfrm>
          <a:prstGeom prst="donut">
            <a:avLst>
              <a:gd name="adj" fmla="val 20402"/>
            </a:avLst>
          </a:prstGeom>
          <a:solidFill>
            <a:schemeClr val="accent1">
              <a:lumMod val="40000"/>
              <a:lumOff val="60000"/>
              <a:alpha val="60000"/>
            </a:schemeClr>
          </a:solidFill>
          <a:ln>
            <a:noFill/>
          </a:ln>
        </p:spPr>
        <p:txBody>
          <a:bodyPr vert="horz" wrap="square" lIns="0" tIns="0" rIns="0" bIns="0" rtlCol="0" anchor="ctr">
            <a:noAutofit/>
          </a:bodyPr>
          <a:lstStyle/>
          <a:p>
            <a:pPr algn="r">
              <a:lnSpc>
                <a:spcPct val="80000"/>
              </a:lnSpc>
            </a:pPr>
            <a:endParaRPr lang="en-US" sz="2400" dirty="0">
              <a:solidFill>
                <a:schemeClr val="accent5">
                  <a:lumMod val="50000"/>
                </a:schemeClr>
              </a:solidFill>
              <a:ea typeface="Segoe UI" pitchFamily="34" charset="0"/>
            </a:endParaRPr>
          </a:p>
        </p:txBody>
      </p:sp>
      <p:sp>
        <p:nvSpPr>
          <p:cNvPr id="53" name="Donut 52"/>
          <p:cNvSpPr/>
          <p:nvPr/>
        </p:nvSpPr>
        <p:spPr>
          <a:xfrm>
            <a:off x="3238073" y="102680"/>
            <a:ext cx="2736000" cy="2736000"/>
          </a:xfrm>
          <a:prstGeom prst="donut">
            <a:avLst>
              <a:gd name="adj" fmla="val 20734"/>
            </a:avLst>
          </a:prstGeom>
          <a:solidFill>
            <a:schemeClr val="accent3">
              <a:lumMod val="60000"/>
              <a:lumOff val="40000"/>
              <a:alpha val="60000"/>
            </a:schemeClr>
          </a:solidFill>
          <a:ln>
            <a:noFill/>
          </a:ln>
        </p:spPr>
        <p:txBody>
          <a:bodyPr vert="horz" wrap="square" lIns="0" tIns="0" rIns="0" bIns="0" rtlCol="0" anchor="ctr">
            <a:noAutofit/>
          </a:bodyPr>
          <a:lstStyle/>
          <a:p>
            <a:pPr algn="r">
              <a:lnSpc>
                <a:spcPct val="80000"/>
              </a:lnSpc>
            </a:pPr>
            <a:endParaRPr lang="en-US" sz="2400" dirty="0">
              <a:solidFill>
                <a:schemeClr val="accent5">
                  <a:lumMod val="50000"/>
                </a:schemeClr>
              </a:solidFill>
              <a:ea typeface="Segoe UI" pitchFamily="34" charset="0"/>
            </a:endParaRPr>
          </a:p>
        </p:txBody>
      </p:sp>
      <p:sp>
        <p:nvSpPr>
          <p:cNvPr id="25" name="Donut 24"/>
          <p:cNvSpPr/>
          <p:nvPr/>
        </p:nvSpPr>
        <p:spPr>
          <a:xfrm>
            <a:off x="6010181" y="630519"/>
            <a:ext cx="1620000" cy="1620000"/>
          </a:xfrm>
          <a:prstGeom prst="donut">
            <a:avLst>
              <a:gd name="adj" fmla="val 30150"/>
            </a:avLst>
          </a:prstGeom>
          <a:solidFill>
            <a:schemeClr val="accent1">
              <a:lumMod val="40000"/>
              <a:lumOff val="60000"/>
              <a:alpha val="40000"/>
            </a:schemeClr>
          </a:solidFill>
          <a:ln>
            <a:noFill/>
          </a:ln>
        </p:spPr>
        <p:txBody>
          <a:bodyPr vert="horz" wrap="square" lIns="0" tIns="0" rIns="0" bIns="0" rtlCol="0" anchor="ctr">
            <a:noAutofit/>
          </a:bodyPr>
          <a:lstStyle/>
          <a:p>
            <a:pPr algn="r">
              <a:lnSpc>
                <a:spcPct val="80000"/>
              </a:lnSpc>
            </a:pPr>
            <a:endParaRPr lang="en-US" sz="2400" dirty="0">
              <a:solidFill>
                <a:schemeClr val="accent5">
                  <a:lumMod val="50000"/>
                </a:schemeClr>
              </a:solidFill>
              <a:ea typeface="Segoe UI" pitchFamily="34" charset="0"/>
            </a:endParaRPr>
          </a:p>
        </p:txBody>
      </p:sp>
      <p:sp>
        <p:nvSpPr>
          <p:cNvPr id="3" name="Title 2"/>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Broadcast</a:t>
            </a:r>
            <a:r>
              <a:rPr lang="en-US" dirty="0"/>
              <a:t/>
            </a:r>
            <a:br>
              <a:rPr lang="en-US" dirty="0"/>
            </a:br>
            <a:r>
              <a:rPr lang="en-US" dirty="0" smtClean="0"/>
              <a:t>Centric</a:t>
            </a:r>
            <a:br>
              <a:rPr lang="en-US" dirty="0" smtClean="0"/>
            </a:br>
            <a:r>
              <a:rPr lang="en-US" dirty="0" smtClean="0"/>
              <a:t>     Social</a:t>
            </a:r>
            <a:br>
              <a:rPr lang="en-US" dirty="0" smtClean="0"/>
            </a:br>
            <a:r>
              <a:rPr lang="en-US" dirty="0" smtClean="0"/>
              <a:t>     Centric</a:t>
            </a:r>
            <a:br>
              <a:rPr lang="en-US" dirty="0" smtClean="0"/>
            </a:br>
            <a:endParaRPr lang="en-US" dirty="0"/>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927" y="3874618"/>
            <a:ext cx="388100" cy="675295"/>
          </a:xfrm>
          <a:prstGeom prst="rect">
            <a:avLst/>
          </a:prstGeom>
        </p:spPr>
      </p:pic>
      <p:sp>
        <p:nvSpPr>
          <p:cNvPr id="27" name="Donut 26"/>
          <p:cNvSpPr/>
          <p:nvPr/>
        </p:nvSpPr>
        <p:spPr>
          <a:xfrm>
            <a:off x="4944534" y="2507527"/>
            <a:ext cx="1620000" cy="1620000"/>
          </a:xfrm>
          <a:prstGeom prst="donut">
            <a:avLst>
              <a:gd name="adj" fmla="val 31803"/>
            </a:avLst>
          </a:prstGeom>
          <a:solidFill>
            <a:schemeClr val="accent4">
              <a:lumMod val="40000"/>
              <a:lumOff val="60000"/>
              <a:alpha val="51000"/>
            </a:schemeClr>
          </a:solidFill>
          <a:ln>
            <a:noFill/>
          </a:ln>
        </p:spPr>
        <p:txBody>
          <a:bodyPr vert="horz" wrap="square" lIns="108000" tIns="792000" rIns="0" bIns="0" rtlCol="0" anchor="t" anchorCtr="0">
            <a:noAutofit/>
          </a:bodyPr>
          <a:lstStyle/>
          <a:p>
            <a:pPr algn="ctr">
              <a:lnSpc>
                <a:spcPct val="80000"/>
              </a:lnSpc>
            </a:pPr>
            <a:endParaRPr lang="en-US" sz="2400" b="1" spc="-160" dirty="0">
              <a:solidFill>
                <a:schemeClr val="accent5">
                  <a:lumMod val="50000"/>
                </a:schemeClr>
              </a:solidFill>
              <a:ea typeface="Segoe UI"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880" y="951268"/>
            <a:ext cx="409134" cy="404104"/>
          </a:xfrm>
          <a:prstGeom prst="rect">
            <a:avLst/>
          </a:prstGeom>
          <a:effectLst>
            <a:outerShdw blurRad="203200" dist="101600" dir="8400000" algn="tl" rotWithShape="0">
              <a:schemeClr val="accent1">
                <a:lumMod val="50000"/>
                <a:alpha val="52000"/>
              </a:scheme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0621" y="1170344"/>
            <a:ext cx="469744" cy="469744"/>
          </a:xfrm>
          <a:prstGeom prst="rect">
            <a:avLst/>
          </a:prstGeom>
          <a:effectLst>
            <a:outerShdw blurRad="203200" dist="101600" dir="8400000" algn="tl" rotWithShape="0">
              <a:schemeClr val="accent1">
                <a:lumMod val="50000"/>
                <a:alpha val="52000"/>
              </a:schemeClr>
            </a:outerShdw>
          </a:effectLst>
        </p:spPr>
      </p:pic>
      <p:sp>
        <p:nvSpPr>
          <p:cNvPr id="16" name="Rectangle 15"/>
          <p:cNvSpPr/>
          <p:nvPr/>
        </p:nvSpPr>
        <p:spPr>
          <a:xfrm>
            <a:off x="6350031" y="1378066"/>
            <a:ext cx="1054730" cy="32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noAutofit/>
          </a:bodyPr>
          <a:lstStyle/>
          <a:p>
            <a:pPr algn="ctr" fontAlgn="base">
              <a:lnSpc>
                <a:spcPct val="76000"/>
              </a:lnSpc>
              <a:spcBef>
                <a:spcPts val="1800"/>
              </a:spcBef>
              <a:spcAft>
                <a:spcPct val="0"/>
              </a:spcAft>
            </a:pPr>
            <a:r>
              <a:rPr lang="en-US" sz="2400" b="1" spc="-160" dirty="0" smtClean="0">
                <a:solidFill>
                  <a:schemeClr val="accent1">
                    <a:lumMod val="50000"/>
                  </a:schemeClr>
                </a:solidFill>
                <a:latin typeface="Arial" pitchFamily="34" charset="0"/>
                <a:ea typeface="Segoe UI" pitchFamily="34" charset="0"/>
                <a:cs typeface="Arial Unicode MS" pitchFamily="34" charset="-128"/>
              </a:rPr>
              <a:t>Social</a:t>
            </a:r>
            <a:endParaRPr lang="en-US" sz="2400" b="1" spc="-160" dirty="0">
              <a:solidFill>
                <a:schemeClr val="accent1">
                  <a:lumMod val="50000"/>
                </a:schemeClr>
              </a:solidFill>
              <a:latin typeface="Arial" pitchFamily="34" charset="0"/>
              <a:ea typeface="Segoe UI" pitchFamily="34" charset="0"/>
              <a:cs typeface="Arial Unicode MS" pitchFamily="34" charset="-128"/>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3111" y="1808217"/>
            <a:ext cx="476526" cy="476526"/>
          </a:xfrm>
          <a:prstGeom prst="rect">
            <a:avLst/>
          </a:prstGeom>
          <a:effectLst>
            <a:outerShdw blurRad="203200" dist="101600" dir="8400000" algn="tl" rotWithShape="0">
              <a:schemeClr val="accent1">
                <a:lumMod val="50000"/>
                <a:alpha val="52000"/>
              </a:scheme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8556" y="599100"/>
            <a:ext cx="519066" cy="519066"/>
          </a:xfrm>
          <a:prstGeom prst="rect">
            <a:avLst/>
          </a:prstGeom>
          <a:effectLst>
            <a:outerShdw blurRad="203200" dist="101600" dir="8400000" algn="tl" rotWithShape="0">
              <a:schemeClr val="accent1">
                <a:lumMod val="50000"/>
                <a:alpha val="52000"/>
              </a:schemeClr>
            </a:outerShdw>
          </a:effectLst>
        </p:spPr>
      </p:pic>
      <p:sp>
        <p:nvSpPr>
          <p:cNvPr id="17" name="Rectangle 16"/>
          <p:cNvSpPr/>
          <p:nvPr/>
        </p:nvSpPr>
        <p:spPr>
          <a:xfrm>
            <a:off x="5706736" y="363555"/>
            <a:ext cx="2225409" cy="218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ArchDown">
              <a:avLst>
                <a:gd name="adj" fmla="val 3413064"/>
              </a:avLst>
            </a:prstTxWarp>
            <a:noAutofit/>
          </a:bodyPr>
          <a:lstStyle/>
          <a:p>
            <a:pPr fontAlgn="base">
              <a:lnSpc>
                <a:spcPct val="76000"/>
              </a:lnSpc>
              <a:spcBef>
                <a:spcPts val="1800"/>
              </a:spcBef>
              <a:spcAft>
                <a:spcPct val="0"/>
              </a:spcAft>
            </a:pPr>
            <a:r>
              <a:rPr lang="en-US" sz="2400" b="1" spc="-60" dirty="0" smtClean="0">
                <a:solidFill>
                  <a:schemeClr val="accent1">
                    <a:lumMod val="75000"/>
                  </a:schemeClr>
                </a:solidFill>
                <a:latin typeface="Arial" pitchFamily="34" charset="0"/>
                <a:ea typeface="Segoe UI" pitchFamily="34" charset="0"/>
                <a:cs typeface="Arial Unicode MS" pitchFamily="34" charset="-128"/>
              </a:rPr>
              <a:t>Broadcast</a:t>
            </a:r>
            <a:endParaRPr lang="en-US" sz="2400" b="1" spc="-60" dirty="0">
              <a:solidFill>
                <a:schemeClr val="accent1">
                  <a:lumMod val="75000"/>
                </a:schemeClr>
              </a:solidFill>
              <a:latin typeface="Arial" pitchFamily="34" charset="0"/>
              <a:ea typeface="Segoe UI" pitchFamily="34" charset="0"/>
              <a:cs typeface="Arial Unicode MS" pitchFamily="34" charset="-128"/>
            </a:endParaRPr>
          </a:p>
        </p:txBody>
      </p:sp>
      <p:sp>
        <p:nvSpPr>
          <p:cNvPr id="37" name="Rectangle 36"/>
          <p:cNvSpPr/>
          <p:nvPr/>
        </p:nvSpPr>
        <p:spPr>
          <a:xfrm>
            <a:off x="5040219" y="3248267"/>
            <a:ext cx="1598474" cy="32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noAutofit/>
          </a:bodyPr>
          <a:lstStyle/>
          <a:p>
            <a:pPr algn="ctr" fontAlgn="base">
              <a:lnSpc>
                <a:spcPct val="76000"/>
              </a:lnSpc>
              <a:spcBef>
                <a:spcPts val="1800"/>
              </a:spcBef>
              <a:spcAft>
                <a:spcPct val="0"/>
              </a:spcAft>
            </a:pPr>
            <a:r>
              <a:rPr lang="en-US" sz="2400" b="1" spc="-160" dirty="0" smtClean="0">
                <a:solidFill>
                  <a:schemeClr val="accent4">
                    <a:lumMod val="50000"/>
                  </a:schemeClr>
                </a:solidFill>
                <a:latin typeface="Arial" pitchFamily="34" charset="0"/>
                <a:ea typeface="Segoe UI" pitchFamily="34" charset="0"/>
                <a:cs typeface="Arial Unicode MS" pitchFamily="34" charset="-128"/>
              </a:rPr>
              <a:t>Apps</a:t>
            </a:r>
            <a:endParaRPr lang="en-US" sz="2400" b="1" spc="-160" dirty="0">
              <a:solidFill>
                <a:schemeClr val="accent4">
                  <a:lumMod val="50000"/>
                </a:schemeClr>
              </a:solidFill>
              <a:latin typeface="Arial" pitchFamily="34" charset="0"/>
              <a:ea typeface="Segoe UI" pitchFamily="34" charset="0"/>
              <a:cs typeface="Arial Unicode MS" pitchFamily="34" charset="-128"/>
            </a:endParaRPr>
          </a:p>
        </p:txBody>
      </p:sp>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5463" y="3834915"/>
            <a:ext cx="1398916" cy="389074"/>
          </a:xfrm>
          <a:prstGeom prst="rect">
            <a:avLst/>
          </a:prstGeom>
          <a:effectLst>
            <a:outerShdw blurRad="203200" dist="101600" dir="8400000" algn="tl" rotWithShape="0">
              <a:schemeClr val="accent4">
                <a:lumMod val="50000"/>
                <a:alpha val="52000"/>
              </a:schemeClr>
            </a:outerShdw>
          </a:effectLst>
        </p:spPr>
      </p:pic>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8680" y="3477693"/>
            <a:ext cx="1039050" cy="272492"/>
          </a:xfrm>
          <a:prstGeom prst="rect">
            <a:avLst/>
          </a:prstGeom>
          <a:effectLst>
            <a:outerShdw blurRad="203200" dist="101600" dir="8400000" algn="tl" rotWithShape="0">
              <a:schemeClr val="accent4">
                <a:lumMod val="50000"/>
                <a:alpha val="52000"/>
              </a:schemeClr>
            </a:outerShdw>
          </a:effectLst>
        </p:spPr>
      </p:pic>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42784" y="3261430"/>
            <a:ext cx="461918" cy="461918"/>
          </a:xfrm>
          <a:prstGeom prst="rect">
            <a:avLst/>
          </a:prstGeom>
          <a:effectLst>
            <a:outerShdw blurRad="203200" dist="101600" dir="8400000" algn="tl" rotWithShape="0">
              <a:schemeClr val="accent4">
                <a:lumMod val="50000"/>
                <a:alpha val="52000"/>
              </a:schemeClr>
            </a:outerShdw>
          </a:effectLst>
        </p:spPr>
      </p:pic>
      <p:sp>
        <p:nvSpPr>
          <p:cNvPr id="52" name="Rectangle 51"/>
          <p:cNvSpPr/>
          <p:nvPr/>
        </p:nvSpPr>
        <p:spPr>
          <a:xfrm>
            <a:off x="4660136" y="2214390"/>
            <a:ext cx="2225408" cy="222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ArchDown">
              <a:avLst>
                <a:gd name="adj" fmla="val 3821613"/>
              </a:avLst>
            </a:prstTxWarp>
            <a:noAutofit/>
          </a:bodyPr>
          <a:lstStyle/>
          <a:p>
            <a:pPr fontAlgn="base">
              <a:lnSpc>
                <a:spcPct val="76000"/>
              </a:lnSpc>
              <a:spcBef>
                <a:spcPts val="1800"/>
              </a:spcBef>
              <a:spcAft>
                <a:spcPct val="0"/>
              </a:spcAft>
            </a:pPr>
            <a:r>
              <a:rPr lang="en-US" sz="2400" b="1" spc="-60" dirty="0" smtClean="0">
                <a:solidFill>
                  <a:schemeClr val="accent4"/>
                </a:solidFill>
                <a:latin typeface="Arial" pitchFamily="34" charset="0"/>
                <a:ea typeface="Segoe UI" pitchFamily="34" charset="0"/>
                <a:cs typeface="Arial Unicode MS" pitchFamily="34" charset="-128"/>
              </a:rPr>
              <a:t>Lifestyle</a:t>
            </a:r>
            <a:endParaRPr lang="en-US" sz="2400" b="1" spc="-60" dirty="0">
              <a:solidFill>
                <a:schemeClr val="accent4"/>
              </a:solidFill>
              <a:latin typeface="Arial" pitchFamily="34" charset="0"/>
              <a:ea typeface="Segoe UI" pitchFamily="34" charset="0"/>
              <a:cs typeface="Arial Unicode MS" pitchFamily="34" charset="-128"/>
            </a:endParaRPr>
          </a:p>
        </p:txBody>
      </p:sp>
      <p:sp>
        <p:nvSpPr>
          <p:cNvPr id="54" name="Donut 53"/>
          <p:cNvSpPr/>
          <p:nvPr/>
        </p:nvSpPr>
        <p:spPr>
          <a:xfrm>
            <a:off x="3803056" y="656646"/>
            <a:ext cx="1620000" cy="1620000"/>
          </a:xfrm>
          <a:prstGeom prst="donut">
            <a:avLst>
              <a:gd name="adj" fmla="val 28991"/>
            </a:avLst>
          </a:prstGeom>
          <a:solidFill>
            <a:schemeClr val="accent3">
              <a:lumMod val="60000"/>
              <a:lumOff val="40000"/>
              <a:alpha val="40000"/>
            </a:schemeClr>
          </a:solidFill>
          <a:ln>
            <a:noFill/>
          </a:ln>
        </p:spPr>
        <p:txBody>
          <a:bodyPr vert="horz" wrap="square" lIns="0" tIns="0" rIns="0" bIns="0" rtlCol="0" anchor="ctr">
            <a:noAutofit/>
          </a:bodyPr>
          <a:lstStyle/>
          <a:p>
            <a:pPr algn="r">
              <a:lnSpc>
                <a:spcPct val="80000"/>
              </a:lnSpc>
            </a:pPr>
            <a:endParaRPr lang="en-US" sz="2400" dirty="0">
              <a:solidFill>
                <a:schemeClr val="accent5">
                  <a:lumMod val="50000"/>
                </a:schemeClr>
              </a:solidFill>
              <a:ea typeface="Segoe UI" pitchFamily="34" charset="0"/>
            </a:endParaRPr>
          </a:p>
        </p:txBody>
      </p:sp>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99840" y="1027558"/>
            <a:ext cx="638240" cy="272924"/>
          </a:xfrm>
          <a:prstGeom prst="rect">
            <a:avLst/>
          </a:prstGeom>
          <a:effectLst>
            <a:outerShdw blurRad="203200" dist="101600" dir="8400000" algn="tl" rotWithShape="0">
              <a:schemeClr val="accent1">
                <a:lumMod val="50000"/>
                <a:alpha val="52000"/>
              </a:schemeClr>
            </a:outerShdw>
          </a:effectLst>
        </p:spPr>
      </p:pic>
      <p:pic>
        <p:nvPicPr>
          <p:cNvPr id="56" name="Picture 5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46053" y="1771476"/>
            <a:ext cx="823692" cy="571110"/>
          </a:xfrm>
          <a:prstGeom prst="rect">
            <a:avLst/>
          </a:prstGeom>
          <a:effectLst>
            <a:outerShdw blurRad="203200" dist="101600" dir="8400000" algn="tl" rotWithShape="0">
              <a:schemeClr val="accent1">
                <a:lumMod val="50000"/>
                <a:alpha val="52000"/>
              </a:schemeClr>
            </a:outerShdw>
          </a:effectLst>
        </p:spPr>
      </p:pic>
      <p:pic>
        <p:nvPicPr>
          <p:cNvPr id="57" name="Picture 5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65716" y="900124"/>
            <a:ext cx="572506" cy="504582"/>
          </a:xfrm>
          <a:prstGeom prst="rect">
            <a:avLst/>
          </a:prstGeom>
          <a:effectLst>
            <a:outerShdw blurRad="203200" dist="101600" dir="8400000" algn="tl" rotWithShape="0">
              <a:schemeClr val="accent1">
                <a:lumMod val="50000"/>
                <a:alpha val="52000"/>
              </a:schemeClr>
            </a:outerShdw>
          </a:effectLst>
        </p:spPr>
      </p:pic>
      <p:sp>
        <p:nvSpPr>
          <p:cNvPr id="58" name="Rectangle 57"/>
          <p:cNvSpPr/>
          <p:nvPr/>
        </p:nvSpPr>
        <p:spPr>
          <a:xfrm>
            <a:off x="4018420" y="1397690"/>
            <a:ext cx="1344132" cy="30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noAutofit/>
          </a:bodyPr>
          <a:lstStyle/>
          <a:p>
            <a:pPr algn="ctr" fontAlgn="base">
              <a:lnSpc>
                <a:spcPct val="76000"/>
              </a:lnSpc>
              <a:spcBef>
                <a:spcPts val="1800"/>
              </a:spcBef>
              <a:spcAft>
                <a:spcPct val="0"/>
              </a:spcAft>
            </a:pPr>
            <a:r>
              <a:rPr lang="en-US" sz="2400" b="1" spc="-160" dirty="0" smtClean="0">
                <a:solidFill>
                  <a:schemeClr val="accent3">
                    <a:lumMod val="50000"/>
                  </a:schemeClr>
                </a:solidFill>
                <a:latin typeface="Arial" pitchFamily="34" charset="0"/>
                <a:ea typeface="Segoe UI" pitchFamily="34" charset="0"/>
                <a:cs typeface="Arial Unicode MS" pitchFamily="34" charset="-128"/>
              </a:rPr>
              <a:t>Broadcast</a:t>
            </a:r>
            <a:endParaRPr lang="en-US" sz="2400" b="1" spc="-160" dirty="0">
              <a:solidFill>
                <a:schemeClr val="accent3">
                  <a:lumMod val="50000"/>
                </a:schemeClr>
              </a:solidFill>
              <a:latin typeface="Arial" pitchFamily="34" charset="0"/>
              <a:ea typeface="Segoe UI" pitchFamily="34" charset="0"/>
              <a:cs typeface="Arial Unicode MS" pitchFamily="34" charset="-128"/>
            </a:endParaRPr>
          </a:p>
        </p:txBody>
      </p:sp>
      <p:pic>
        <p:nvPicPr>
          <p:cNvPr id="59" name="Picture 5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34134" y="635434"/>
            <a:ext cx="651714" cy="339230"/>
          </a:xfrm>
          <a:prstGeom prst="rect">
            <a:avLst/>
          </a:prstGeom>
          <a:effectLst>
            <a:outerShdw blurRad="203200" dist="101600" dir="8400000" algn="tl" rotWithShape="0">
              <a:schemeClr val="accent1">
                <a:lumMod val="50000"/>
                <a:alpha val="52000"/>
              </a:schemeClr>
            </a:outerShdw>
          </a:effectLst>
        </p:spPr>
      </p:pic>
      <p:sp>
        <p:nvSpPr>
          <p:cNvPr id="60" name="Rectangle 59"/>
          <p:cNvSpPr/>
          <p:nvPr/>
        </p:nvSpPr>
        <p:spPr>
          <a:xfrm>
            <a:off x="3525398" y="378035"/>
            <a:ext cx="2203373" cy="214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77925" tIns="38963" rIns="77925" bIns="38963" numCol="1" anchor="t" anchorCtr="0" compatLnSpc="1">
            <a:prstTxWarp prst="textArchDown">
              <a:avLst>
                <a:gd name="adj" fmla="val 4218525"/>
              </a:avLst>
            </a:prstTxWarp>
            <a:noAutofit/>
          </a:bodyPr>
          <a:lstStyle/>
          <a:p>
            <a:pPr fontAlgn="base">
              <a:lnSpc>
                <a:spcPct val="76000"/>
              </a:lnSpc>
              <a:spcBef>
                <a:spcPts val="1800"/>
              </a:spcBef>
              <a:spcAft>
                <a:spcPct val="0"/>
              </a:spcAft>
            </a:pPr>
            <a:r>
              <a:rPr lang="en-US" sz="2400" b="1" spc="-60" dirty="0">
                <a:solidFill>
                  <a:schemeClr val="accent3">
                    <a:lumMod val="75000"/>
                  </a:schemeClr>
                </a:solidFill>
                <a:latin typeface="Arial" pitchFamily="34" charset="0"/>
                <a:ea typeface="Segoe UI" pitchFamily="34" charset="0"/>
                <a:cs typeface="Arial Unicode MS" pitchFamily="34" charset="-128"/>
              </a:rPr>
              <a:t>Social</a:t>
            </a:r>
          </a:p>
        </p:txBody>
      </p:sp>
    </p:spTree>
    <p:extLst>
      <p:ext uri="{BB962C8B-B14F-4D97-AF65-F5344CB8AC3E}">
        <p14:creationId xmlns:p14="http://schemas.microsoft.com/office/powerpoint/2010/main" val="32736154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par>
                                <p:cTn id="71" presetID="10"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par>
                                <p:cTn id="74" presetID="10" presetClass="entr" presetSubtype="0" fill="hold"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animBg="1"/>
      <p:bldP spid="53" grpId="0" animBg="1"/>
      <p:bldP spid="25" grpId="0" animBg="1"/>
      <p:bldP spid="27" grpId="0" animBg="1"/>
      <p:bldP spid="16" grpId="0"/>
      <p:bldP spid="17" grpId="0"/>
      <p:bldP spid="37" grpId="0"/>
      <p:bldP spid="52" grpId="0"/>
      <p:bldP spid="54" grpId="0" animBg="1"/>
      <p:bldP spid="58"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nut 15"/>
          <p:cNvSpPr/>
          <p:nvPr/>
        </p:nvSpPr>
        <p:spPr>
          <a:xfrm>
            <a:off x="5457461" y="80759"/>
            <a:ext cx="2736000" cy="2736000"/>
          </a:xfrm>
          <a:prstGeom prst="donut">
            <a:avLst>
              <a:gd name="adj" fmla="val 50000"/>
            </a:avLst>
          </a:prstGeom>
          <a:solidFill>
            <a:schemeClr val="tx2">
              <a:lumMod val="40000"/>
              <a:lumOff val="60000"/>
              <a:alpha val="46000"/>
            </a:schemeClr>
          </a:solidFill>
          <a:ln>
            <a:noFill/>
          </a:ln>
        </p:spPr>
        <p:txBody>
          <a:bodyPr vert="horz" wrap="square" lIns="36000" tIns="180000" rIns="0" bIns="0" rtlCol="0" anchor="t">
            <a:noAutofit/>
          </a:bodyPr>
          <a:lstStyle/>
          <a:p>
            <a:pPr algn="ctr">
              <a:lnSpc>
                <a:spcPct val="80000"/>
              </a:lnSpc>
            </a:pPr>
            <a:endParaRPr lang="en-US" sz="2400" b="1" i="0" spc="-100" dirty="0" smtClean="0">
              <a:solidFill>
                <a:schemeClr val="accent5">
                  <a:lumMod val="50000"/>
                </a:schemeClr>
              </a:solidFill>
              <a:effectLst/>
              <a:ea typeface="Segoe UI" pitchFamily="34" charset="0"/>
            </a:endParaRPr>
          </a:p>
        </p:txBody>
      </p:sp>
      <p:sp>
        <p:nvSpPr>
          <p:cNvPr id="17" name="Donut 16"/>
          <p:cNvSpPr/>
          <p:nvPr/>
        </p:nvSpPr>
        <p:spPr>
          <a:xfrm>
            <a:off x="3250700" y="89244"/>
            <a:ext cx="2736000" cy="2736000"/>
          </a:xfrm>
          <a:prstGeom prst="donut">
            <a:avLst>
              <a:gd name="adj" fmla="val 50000"/>
            </a:avLst>
          </a:prstGeom>
          <a:solidFill>
            <a:schemeClr val="accent3">
              <a:lumMod val="60000"/>
              <a:lumOff val="40000"/>
              <a:alpha val="46000"/>
            </a:schemeClr>
          </a:solidFill>
          <a:ln>
            <a:noFill/>
          </a:ln>
        </p:spPr>
        <p:txBody>
          <a:bodyPr vert="horz" wrap="square" lIns="0" tIns="180000" rIns="180000" bIns="540000" rtlCol="0" anchor="t" anchorCtr="0">
            <a:noAutofit/>
          </a:bodyPr>
          <a:lstStyle/>
          <a:p>
            <a:pPr algn="ctr">
              <a:lnSpc>
                <a:spcPct val="80000"/>
              </a:lnSpc>
            </a:pPr>
            <a:endParaRPr lang="en-US" sz="2400" b="1" i="0" spc="-100" dirty="0" smtClean="0">
              <a:solidFill>
                <a:schemeClr val="accent3">
                  <a:lumMod val="50000"/>
                </a:schemeClr>
              </a:solidFill>
              <a:effectLst/>
              <a:ea typeface="Segoe UI" pitchFamily="34" charset="0"/>
            </a:endParaRPr>
          </a:p>
        </p:txBody>
      </p:sp>
      <p:sp>
        <p:nvSpPr>
          <p:cNvPr id="20" name="Donut 19"/>
          <p:cNvSpPr/>
          <p:nvPr/>
        </p:nvSpPr>
        <p:spPr>
          <a:xfrm>
            <a:off x="4387311" y="1964173"/>
            <a:ext cx="2736000" cy="2736000"/>
          </a:xfrm>
          <a:prstGeom prst="donut">
            <a:avLst>
              <a:gd name="adj" fmla="val 50000"/>
            </a:avLst>
          </a:prstGeom>
          <a:solidFill>
            <a:schemeClr val="accent4">
              <a:lumMod val="60000"/>
              <a:lumOff val="40000"/>
              <a:alpha val="46000"/>
            </a:schemeClr>
          </a:solidFill>
          <a:ln>
            <a:noFill/>
          </a:ln>
        </p:spPr>
        <p:txBody>
          <a:bodyPr vert="horz" wrap="square" lIns="0" tIns="612000" rIns="0" bIns="0" rtlCol="0" anchor="t" anchorCtr="0">
            <a:noAutofit/>
          </a:bodyPr>
          <a:lstStyle/>
          <a:p>
            <a:pPr algn="ctr">
              <a:lnSpc>
                <a:spcPct val="80000"/>
              </a:lnSpc>
            </a:pPr>
            <a:r>
              <a:rPr lang="en-US" sz="2400" b="1" i="0" spc="-160" dirty="0" smtClean="0">
                <a:solidFill>
                  <a:schemeClr val="accent4">
                    <a:lumMod val="50000"/>
                  </a:schemeClr>
                </a:solidFill>
                <a:effectLst/>
                <a:ea typeface="Segoe UI" pitchFamily="34" charset="0"/>
              </a:rPr>
              <a:t>Computing</a:t>
            </a:r>
          </a:p>
        </p:txBody>
      </p:sp>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OTT Binds</a:t>
            </a:r>
            <a:br>
              <a:rPr lang="en-US" dirty="0" smtClean="0"/>
            </a:br>
            <a:r>
              <a:rPr lang="en-US" dirty="0" smtClean="0"/>
              <a:t>All 3 Digital</a:t>
            </a:r>
            <a:br>
              <a:rPr lang="en-US" dirty="0" smtClean="0"/>
            </a:br>
            <a:r>
              <a:rPr lang="en-US" dirty="0" smtClean="0"/>
              <a:t>Industries</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8736" y="1170273"/>
            <a:ext cx="2054574" cy="1383626"/>
          </a:xfrm>
          <a:prstGeom prst="rect">
            <a:avLst/>
          </a:prstGeom>
          <a:effectLst>
            <a:outerShdw blurRad="203200" dist="101600" dir="8400000" algn="tl" rotWithShape="0">
              <a:schemeClr val="accent3">
                <a:lumMod val="50000"/>
                <a:alpha val="52000"/>
              </a:schemeClr>
            </a:outerShdw>
          </a:effectLst>
        </p:spPr>
      </p:pic>
      <p:pic>
        <p:nvPicPr>
          <p:cNvPr id="19" name="Picture 18"/>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039125" y="1188840"/>
            <a:ext cx="1486586" cy="1456493"/>
          </a:xfrm>
          <a:prstGeom prst="rect">
            <a:avLst/>
          </a:prstGeom>
          <a:effectLst>
            <a:outerShdw blurRad="203200" dist="101600" dir="8400000" algn="tl" rotWithShape="0">
              <a:schemeClr val="accent1">
                <a:lumMod val="50000"/>
                <a:alpha val="52000"/>
              </a:scheme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0944" y="3487574"/>
            <a:ext cx="633894" cy="739812"/>
          </a:xfrm>
          <a:prstGeom prst="rect">
            <a:avLst/>
          </a:prstGeom>
          <a:effectLst>
            <a:outerShdw blurRad="203200" dist="101600" dir="8400000" algn="tl" rotWithShape="0">
              <a:schemeClr val="accent4">
                <a:lumMod val="50000"/>
                <a:alpha val="52000"/>
              </a:schemeClr>
            </a:outerShdw>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0777" y="3408332"/>
            <a:ext cx="924450" cy="1078916"/>
          </a:xfrm>
          <a:prstGeom prst="rect">
            <a:avLst/>
          </a:prstGeom>
          <a:effectLst>
            <a:outerShdw blurRad="203200" dist="101600" dir="8400000" algn="tl" rotWithShape="0">
              <a:schemeClr val="accent4">
                <a:lumMod val="50000"/>
                <a:alpha val="52000"/>
              </a:schemeClr>
            </a:outerShdw>
          </a:effectLst>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9934" y="3359179"/>
            <a:ext cx="1202136" cy="1403000"/>
          </a:xfrm>
          <a:prstGeom prst="rect">
            <a:avLst/>
          </a:prstGeom>
          <a:effectLst>
            <a:outerShdw blurRad="203200" dist="101600" dir="8400000" algn="tl" rotWithShape="0">
              <a:schemeClr val="accent4">
                <a:lumMod val="50000"/>
                <a:alpha val="52000"/>
              </a:schemeClr>
            </a:outerShdw>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5827" y="1376624"/>
            <a:ext cx="1565402" cy="1494246"/>
          </a:xfrm>
          <a:prstGeom prst="rect">
            <a:avLst/>
          </a:prstGeom>
        </p:spPr>
      </p:pic>
      <p:sp>
        <p:nvSpPr>
          <p:cNvPr id="3" name="Rectangle 2"/>
          <p:cNvSpPr/>
          <p:nvPr/>
        </p:nvSpPr>
        <p:spPr>
          <a:xfrm>
            <a:off x="3523214" y="707169"/>
            <a:ext cx="1987404" cy="387798"/>
          </a:xfrm>
          <a:prstGeom prst="rect">
            <a:avLst/>
          </a:prstGeom>
        </p:spPr>
        <p:txBody>
          <a:bodyPr wrap="none">
            <a:spAutoFit/>
          </a:bodyPr>
          <a:lstStyle/>
          <a:p>
            <a:pPr algn="ctr">
              <a:lnSpc>
                <a:spcPct val="80000"/>
              </a:lnSpc>
            </a:pPr>
            <a:r>
              <a:rPr lang="en-US" sz="2400" b="1" spc="-160" dirty="0">
                <a:solidFill>
                  <a:schemeClr val="accent3">
                    <a:lumMod val="50000"/>
                  </a:schemeClr>
                </a:solidFill>
                <a:ea typeface="Segoe UI" pitchFamily="34" charset="0"/>
              </a:rPr>
              <a:t>Entertainment</a:t>
            </a:r>
          </a:p>
        </p:txBody>
      </p:sp>
      <p:sp>
        <p:nvSpPr>
          <p:cNvPr id="4" name="Rectangle 3"/>
          <p:cNvSpPr/>
          <p:nvPr/>
        </p:nvSpPr>
        <p:spPr>
          <a:xfrm>
            <a:off x="5797453" y="707170"/>
            <a:ext cx="2242280" cy="387798"/>
          </a:xfrm>
          <a:prstGeom prst="rect">
            <a:avLst/>
          </a:prstGeom>
        </p:spPr>
        <p:txBody>
          <a:bodyPr wrap="none">
            <a:spAutoFit/>
          </a:bodyPr>
          <a:lstStyle/>
          <a:p>
            <a:pPr algn="ctr">
              <a:lnSpc>
                <a:spcPct val="80000"/>
              </a:lnSpc>
            </a:pPr>
            <a:r>
              <a:rPr lang="en-US" sz="2400" b="1" spc="-160" dirty="0">
                <a:solidFill>
                  <a:schemeClr val="accent5">
                    <a:lumMod val="50000"/>
                  </a:schemeClr>
                </a:solidFill>
                <a:ea typeface="Segoe UI" pitchFamily="34" charset="0"/>
              </a:rPr>
              <a:t>Communication</a:t>
            </a:r>
          </a:p>
        </p:txBody>
      </p:sp>
    </p:spTree>
    <p:extLst>
      <p:ext uri="{BB962C8B-B14F-4D97-AF65-F5344CB8AC3E}">
        <p14:creationId xmlns:p14="http://schemas.microsoft.com/office/powerpoint/2010/main" val="289149732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929" y="231263"/>
            <a:ext cx="3772138" cy="486000"/>
          </a:xfrm>
        </p:spPr>
        <p:txBody>
          <a:bodyPr/>
          <a:lstStyle/>
          <a:p>
            <a:pPr algn="ctr"/>
            <a:r>
              <a:rPr lang="en-US" dirty="0"/>
              <a:t>OTT Evolution </a:t>
            </a:r>
            <a:r>
              <a:rPr lang="en-US" dirty="0" smtClean="0"/>
              <a:t>- Content Discovery</a:t>
            </a: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val="576905948"/>
              </p:ext>
            </p:extLst>
          </p:nvPr>
        </p:nvGraphicFramePr>
        <p:xfrm>
          <a:off x="311090" y="313718"/>
          <a:ext cx="4715100" cy="4105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2017764" y="1600200"/>
            <a:ext cx="1600200" cy="1600200"/>
          </a:xfrm>
          <a:prstGeom prst="ellipse">
            <a:avLst/>
          </a:prstGeom>
          <a:solidFill>
            <a:schemeClr val="bg1"/>
          </a:solidFill>
          <a:ln w="53975">
            <a:solidFill>
              <a:schemeClr val="lt1">
                <a:hueOff val="0"/>
                <a:satOff val="0"/>
                <a:lumOff val="0"/>
              </a:schemeClr>
            </a:solidFill>
          </a:ln>
          <a:effectLst>
            <a:innerShdw blurRad="63500" dist="50800" dir="13500000">
              <a:prstClr val="black">
                <a:alpha val="80000"/>
              </a:prstClr>
            </a:innerShdw>
          </a:effectLst>
        </p:spPr>
        <p:txBody>
          <a:bodyPr vert="horz" wrap="square" lIns="0" tIns="180000" rIns="0" bIns="36000" rtlCol="0" anchor="b" anchorCtr="0">
            <a:noAutofit/>
          </a:bodyPr>
          <a:lstStyle/>
          <a:p>
            <a:pPr algn="ctr">
              <a:lnSpc>
                <a:spcPct val="80000"/>
              </a:lnSpc>
            </a:pPr>
            <a:endParaRPr lang="en-US" sz="2200" b="1" spc="-200" dirty="0">
              <a:ln w="3175">
                <a:solidFill>
                  <a:schemeClr val="accent4">
                    <a:lumMod val="40000"/>
                    <a:lumOff val="60000"/>
                  </a:schemeClr>
                </a:solidFill>
              </a:ln>
              <a:solidFill>
                <a:schemeClr val="accent4">
                  <a:lumMod val="75000"/>
                </a:schemeClr>
              </a:solidFill>
              <a:effectLst>
                <a:innerShdw blurRad="63500" dist="50800" dir="13500000">
                  <a:prstClr val="black">
                    <a:alpha val="50000"/>
                  </a:prstClr>
                </a:innerShdw>
              </a:effectLst>
              <a:latin typeface="Arial" pitchFamily="34" charset="0"/>
              <a:cs typeface="Arial" pitchFamily="34" charset="0"/>
            </a:endParaRPr>
          </a:p>
        </p:txBody>
      </p:sp>
      <p:pic>
        <p:nvPicPr>
          <p:cNvPr id="5" name="Picture 4"/>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173520" y="1888672"/>
            <a:ext cx="1227534" cy="705924"/>
          </a:xfrm>
          <a:prstGeom prst="rect">
            <a:avLst/>
          </a:prstGeom>
          <a:effectLst>
            <a:outerShdw blurRad="203200" dist="101600" dir="8400000" algn="tl" rotWithShape="0">
              <a:schemeClr val="accent5">
                <a:lumMod val="50000"/>
                <a:alpha val="52000"/>
              </a:schemeClr>
            </a:outerShdw>
          </a:effectLst>
        </p:spPr>
      </p:pic>
      <p:sp>
        <p:nvSpPr>
          <p:cNvPr id="7" name="Rectangle 6"/>
          <p:cNvSpPr/>
          <p:nvPr/>
        </p:nvSpPr>
        <p:spPr>
          <a:xfrm rot="18626329">
            <a:off x="466624" y="820417"/>
            <a:ext cx="1135247" cy="461665"/>
          </a:xfrm>
          <a:prstGeom prst="rect">
            <a:avLst/>
          </a:prstGeom>
        </p:spPr>
        <p:txBody>
          <a:bodyPr wrap="none">
            <a:spAutoFit/>
          </a:bodyPr>
          <a:lstStyle/>
          <a:p>
            <a:r>
              <a:rPr lang="en-US" sz="2400" b="1" spc="-100" dirty="0">
                <a:ln w="3175">
                  <a:solidFill>
                    <a:schemeClr val="accent1">
                      <a:lumMod val="60000"/>
                      <a:lumOff val="40000"/>
                    </a:schemeClr>
                  </a:solidFill>
                </a:ln>
                <a:solidFill>
                  <a:schemeClr val="accent1">
                    <a:lumMod val="60000"/>
                    <a:lumOff val="40000"/>
                  </a:schemeClr>
                </a:solidFill>
                <a:effectLst>
                  <a:innerShdw blurRad="63500" dist="50800" dir="13500000">
                    <a:prstClr val="black">
                      <a:alpha val="50000"/>
                    </a:prstClr>
                  </a:innerShdw>
                </a:effectLst>
                <a:latin typeface="Arial" pitchFamily="34" charset="0"/>
                <a:cs typeface="Arial" pitchFamily="34" charset="0"/>
              </a:rPr>
              <a:t>Search</a:t>
            </a:r>
          </a:p>
        </p:txBody>
      </p:sp>
      <p:sp>
        <p:nvSpPr>
          <p:cNvPr id="8" name="Rectangle 7"/>
          <p:cNvSpPr/>
          <p:nvPr/>
        </p:nvSpPr>
        <p:spPr>
          <a:xfrm>
            <a:off x="5392807" y="1646398"/>
            <a:ext cx="3544716" cy="2120060"/>
          </a:xfrm>
          <a:prstGeom prst="rect">
            <a:avLst/>
          </a:prstGeom>
          <a:solidFill>
            <a:schemeClr val="accent1">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b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br>
            <a:endParaRPr lang="en-US" sz="19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9" name="Rectangle 8"/>
          <p:cNvSpPr/>
          <p:nvPr/>
        </p:nvSpPr>
        <p:spPr>
          <a:xfrm>
            <a:off x="5422304" y="1651779"/>
            <a:ext cx="3485722" cy="1896963"/>
          </a:xfrm>
          <a:prstGeom prst="rect">
            <a:avLst/>
          </a:prstGeom>
          <a:noFill/>
          <a:effectLst/>
        </p:spPr>
        <p:txBody>
          <a:bodyPr wrap="square" lIns="108000" tIns="288000" rIns="108000" bIns="36000" rtlCol="0" anchor="t">
            <a:noAutofit/>
          </a:bodyPr>
          <a:lstStyle/>
          <a:p>
            <a:pPr algn="ctr">
              <a:lnSpc>
                <a:spcPct val="74000"/>
              </a:lnSpc>
              <a:spcBef>
                <a:spcPts val="1200"/>
              </a:spcBef>
            </a:pP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A Recommendation Engine is not just about</a:t>
            </a:r>
            <a:b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b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Content Suggestions </a:t>
            </a:r>
          </a:p>
          <a:p>
            <a:pPr algn="ctr">
              <a:lnSpc>
                <a:spcPct val="74000"/>
              </a:lnSpc>
              <a:spcBef>
                <a:spcPts val="1200"/>
              </a:spcBef>
            </a:pP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It’s about </a:t>
            </a:r>
            <a:r>
              <a:rPr lang="en-US" sz="2400" b="1" i="1" spc="-200" dirty="0">
                <a:solidFill>
                  <a:schemeClr val="accent4">
                    <a:lumMod val="40000"/>
                    <a:lumOff val="60000"/>
                  </a:schemeClr>
                </a:solidFill>
                <a:effectLst>
                  <a:innerShdw blurRad="76200" dist="50800" dir="13500000">
                    <a:prstClr val="black">
                      <a:alpha val="80000"/>
                    </a:prstClr>
                  </a:innerShdw>
                </a:effectLst>
                <a:ea typeface="Segoe UI" pitchFamily="34" charset="0"/>
              </a:rPr>
              <a:t>Meaningful &amp; Personal </a:t>
            </a:r>
            <a:r>
              <a:rPr lang="en-US" sz="2400" b="1" i="1" spc="-200" dirty="0" smtClean="0">
                <a:solidFill>
                  <a:schemeClr val="accent4">
                    <a:lumMod val="40000"/>
                    <a:lumOff val="60000"/>
                  </a:schemeClr>
                </a:solidFill>
                <a:effectLst>
                  <a:innerShdw blurRad="76200" dist="50800" dir="13500000">
                    <a:prstClr val="black">
                      <a:alpha val="80000"/>
                    </a:prstClr>
                  </a:innerShdw>
                </a:effectLst>
                <a:ea typeface="Segoe UI" pitchFamily="34" charset="0"/>
              </a:rPr>
              <a:t>Engagement</a:t>
            </a:r>
            <a:endParaRPr lang="en-US" sz="2400" b="1" i="1" spc="-200" dirty="0">
              <a:solidFill>
                <a:schemeClr val="accent4">
                  <a:lumMod val="40000"/>
                  <a:lumOff val="60000"/>
                </a:schemeClr>
              </a:solidFill>
              <a:effectLst>
                <a:innerShdw blurRad="76200" dist="50800" dir="13500000">
                  <a:prstClr val="black">
                    <a:alpha val="80000"/>
                  </a:prstClr>
                </a:innerShdw>
              </a:effectLst>
              <a:ea typeface="Segoe UI" pitchFamily="34" charset="0"/>
            </a:endParaRPr>
          </a:p>
        </p:txBody>
      </p:sp>
      <p:sp>
        <p:nvSpPr>
          <p:cNvPr id="6" name="Rectangle 5"/>
          <p:cNvSpPr/>
          <p:nvPr/>
        </p:nvSpPr>
        <p:spPr>
          <a:xfrm>
            <a:off x="2116790" y="2556300"/>
            <a:ext cx="1426994" cy="387798"/>
          </a:xfrm>
          <a:prstGeom prst="rect">
            <a:avLst/>
          </a:prstGeom>
        </p:spPr>
        <p:txBody>
          <a:bodyPr wrap="none">
            <a:spAutoFit/>
          </a:bodyPr>
          <a:lstStyle/>
          <a:p>
            <a:pPr algn="ctr">
              <a:lnSpc>
                <a:spcPct val="80000"/>
              </a:lnSpc>
            </a:pPr>
            <a:r>
              <a:rPr lang="en-US" sz="2400" b="1" spc="-200" dirty="0">
                <a:ln w="3175">
                  <a:solidFill>
                    <a:schemeClr val="accent4">
                      <a:lumMod val="20000"/>
                      <a:lumOff val="80000"/>
                    </a:schemeClr>
                  </a:solidFill>
                </a:ln>
                <a:solidFill>
                  <a:schemeClr val="accent4">
                    <a:lumMod val="60000"/>
                    <a:lumOff val="40000"/>
                  </a:schemeClr>
                </a:solidFill>
                <a:effectLst>
                  <a:innerShdw blurRad="63500" dist="50800" dir="13500000">
                    <a:prstClr val="black">
                      <a:alpha val="50000"/>
                    </a:prstClr>
                  </a:innerShdw>
                </a:effectLst>
                <a:latin typeface="Arial" pitchFamily="34" charset="0"/>
                <a:cs typeface="Arial" pitchFamily="34" charset="0"/>
              </a:rPr>
              <a:t>Discovery</a:t>
            </a:r>
          </a:p>
        </p:txBody>
      </p:sp>
    </p:spTree>
    <p:extLst>
      <p:ext uri="{BB962C8B-B14F-4D97-AF65-F5344CB8AC3E}">
        <p14:creationId xmlns:p14="http://schemas.microsoft.com/office/powerpoint/2010/main" val="201405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dgm id="{8153C031-15C2-4092-9CD7-76AFBA1C2605}"/>
                                            </p:graphicEl>
                                          </p:spTgt>
                                        </p:tgtEl>
                                        <p:attrNameLst>
                                          <p:attrName>style.visibility</p:attrName>
                                        </p:attrNameLst>
                                      </p:cBhvr>
                                      <p:to>
                                        <p:strVal val="visible"/>
                                      </p:to>
                                    </p:set>
                                    <p:animEffect transition="in" filter="fade">
                                      <p:cBhvr>
                                        <p:cTn id="7" dur="200"/>
                                        <p:tgtEl>
                                          <p:spTgt spid="3">
                                            <p:graphicEl>
                                              <a:dgm id="{8153C031-15C2-4092-9CD7-76AFBA1C2605}"/>
                                            </p:graphicEl>
                                          </p:spTgt>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3">
                                            <p:graphicEl>
                                              <a:dgm id="{D1CA7F0E-4040-4FB1-B7D2-D2653675F591}"/>
                                            </p:graphicEl>
                                          </p:spTgt>
                                        </p:tgtEl>
                                        <p:attrNameLst>
                                          <p:attrName>style.visibility</p:attrName>
                                        </p:attrNameLst>
                                      </p:cBhvr>
                                      <p:to>
                                        <p:strVal val="visible"/>
                                      </p:to>
                                    </p:set>
                                    <p:animEffect transition="in" filter="fade">
                                      <p:cBhvr>
                                        <p:cTn id="11" dur="200"/>
                                        <p:tgtEl>
                                          <p:spTgt spid="3">
                                            <p:graphicEl>
                                              <a:dgm id="{D1CA7F0E-4040-4FB1-B7D2-D2653675F591}"/>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graphicEl>
                                              <a:dgm id="{8B725B72-80C3-47E0-800D-0C72EB90AC4B}"/>
                                            </p:graphicEl>
                                          </p:spTgt>
                                        </p:tgtEl>
                                        <p:attrNameLst>
                                          <p:attrName>style.visibility</p:attrName>
                                        </p:attrNameLst>
                                      </p:cBhvr>
                                      <p:to>
                                        <p:strVal val="visible"/>
                                      </p:to>
                                    </p:set>
                                    <p:animEffect transition="in" filter="fade">
                                      <p:cBhvr>
                                        <p:cTn id="14" dur="200"/>
                                        <p:tgtEl>
                                          <p:spTgt spid="3">
                                            <p:graphicEl>
                                              <a:dgm id="{8B725B72-80C3-47E0-800D-0C72EB90AC4B}"/>
                                            </p:graphicEl>
                                          </p:spTgt>
                                        </p:tgtEl>
                                      </p:cBhvr>
                                    </p:animEffect>
                                  </p:childTnLst>
                                </p:cTn>
                              </p:par>
                            </p:childTnLst>
                          </p:cTn>
                        </p:par>
                        <p:par>
                          <p:cTn id="15" fill="hold">
                            <p:stCondLst>
                              <p:cond delay="400"/>
                            </p:stCondLst>
                            <p:childTnLst>
                              <p:par>
                                <p:cTn id="16" presetID="10" presetClass="entr" presetSubtype="0" fill="hold" grpId="0" nodeType="afterEffect">
                                  <p:stCondLst>
                                    <p:cond delay="0"/>
                                  </p:stCondLst>
                                  <p:childTnLst>
                                    <p:set>
                                      <p:cBhvr>
                                        <p:cTn id="17" dur="1" fill="hold">
                                          <p:stCondLst>
                                            <p:cond delay="0"/>
                                          </p:stCondLst>
                                        </p:cTn>
                                        <p:tgtEl>
                                          <p:spTgt spid="3">
                                            <p:graphicEl>
                                              <a:dgm id="{20E5D7C6-112F-47FD-99F6-8FF7FAF1EB04}"/>
                                            </p:graphicEl>
                                          </p:spTgt>
                                        </p:tgtEl>
                                        <p:attrNameLst>
                                          <p:attrName>style.visibility</p:attrName>
                                        </p:attrNameLst>
                                      </p:cBhvr>
                                      <p:to>
                                        <p:strVal val="visible"/>
                                      </p:to>
                                    </p:set>
                                    <p:animEffect transition="in" filter="fade">
                                      <p:cBhvr>
                                        <p:cTn id="18" dur="200"/>
                                        <p:tgtEl>
                                          <p:spTgt spid="3">
                                            <p:graphicEl>
                                              <a:dgm id="{20E5D7C6-112F-47FD-99F6-8FF7FAF1EB04}"/>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graphicEl>
                                              <a:dgm id="{03D458CF-D0E5-4A2E-AFD1-D447DCB436FE}"/>
                                            </p:graphicEl>
                                          </p:spTgt>
                                        </p:tgtEl>
                                        <p:attrNameLst>
                                          <p:attrName>style.visibility</p:attrName>
                                        </p:attrNameLst>
                                      </p:cBhvr>
                                      <p:to>
                                        <p:strVal val="visible"/>
                                      </p:to>
                                    </p:set>
                                    <p:animEffect transition="in" filter="fade">
                                      <p:cBhvr>
                                        <p:cTn id="21" dur="200"/>
                                        <p:tgtEl>
                                          <p:spTgt spid="3">
                                            <p:graphicEl>
                                              <a:dgm id="{03D458CF-D0E5-4A2E-AFD1-D447DCB436FE}"/>
                                            </p:graphicEl>
                                          </p:spTgt>
                                        </p:tgtEl>
                                      </p:cBhvr>
                                    </p:animEffect>
                                  </p:childTnLst>
                                </p:cTn>
                              </p:par>
                            </p:childTnLst>
                          </p:cTn>
                        </p:par>
                        <p:par>
                          <p:cTn id="22" fill="hold">
                            <p:stCondLst>
                              <p:cond delay="600"/>
                            </p:stCondLst>
                            <p:childTnLst>
                              <p:par>
                                <p:cTn id="23" presetID="10" presetClass="entr" presetSubtype="0" fill="hold" grpId="0" nodeType="afterEffect">
                                  <p:stCondLst>
                                    <p:cond delay="0"/>
                                  </p:stCondLst>
                                  <p:childTnLst>
                                    <p:set>
                                      <p:cBhvr>
                                        <p:cTn id="24" dur="1" fill="hold">
                                          <p:stCondLst>
                                            <p:cond delay="0"/>
                                          </p:stCondLst>
                                        </p:cTn>
                                        <p:tgtEl>
                                          <p:spTgt spid="3">
                                            <p:graphicEl>
                                              <a:dgm id="{17108F5C-A041-40DF-B851-5EC517D45DB2}"/>
                                            </p:graphicEl>
                                          </p:spTgt>
                                        </p:tgtEl>
                                        <p:attrNameLst>
                                          <p:attrName>style.visibility</p:attrName>
                                        </p:attrNameLst>
                                      </p:cBhvr>
                                      <p:to>
                                        <p:strVal val="visible"/>
                                      </p:to>
                                    </p:set>
                                    <p:animEffect transition="in" filter="fade">
                                      <p:cBhvr>
                                        <p:cTn id="25" dur="200"/>
                                        <p:tgtEl>
                                          <p:spTgt spid="3">
                                            <p:graphicEl>
                                              <a:dgm id="{17108F5C-A041-40DF-B851-5EC517D45DB2}"/>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graphicEl>
                                              <a:dgm id="{19323780-FE44-406F-B4FF-C5857ED30745}"/>
                                            </p:graphicEl>
                                          </p:spTgt>
                                        </p:tgtEl>
                                        <p:attrNameLst>
                                          <p:attrName>style.visibility</p:attrName>
                                        </p:attrNameLst>
                                      </p:cBhvr>
                                      <p:to>
                                        <p:strVal val="visible"/>
                                      </p:to>
                                    </p:set>
                                    <p:animEffect transition="in" filter="fade">
                                      <p:cBhvr>
                                        <p:cTn id="28" dur="200"/>
                                        <p:tgtEl>
                                          <p:spTgt spid="3">
                                            <p:graphicEl>
                                              <a:dgm id="{19323780-FE44-406F-B4FF-C5857ED30745}"/>
                                            </p:graphicEl>
                                          </p:spTgt>
                                        </p:tgtEl>
                                      </p:cBhvr>
                                    </p:animEffect>
                                  </p:childTnLst>
                                </p:cTn>
                              </p:par>
                            </p:childTnLst>
                          </p:cTn>
                        </p:par>
                        <p:par>
                          <p:cTn id="29" fill="hold">
                            <p:stCondLst>
                              <p:cond delay="800"/>
                            </p:stCondLst>
                            <p:childTnLst>
                              <p:par>
                                <p:cTn id="30" presetID="10" presetClass="entr" presetSubtype="0" fill="hold" grpId="0" nodeType="afterEffect">
                                  <p:stCondLst>
                                    <p:cond delay="0"/>
                                  </p:stCondLst>
                                  <p:childTnLst>
                                    <p:set>
                                      <p:cBhvr>
                                        <p:cTn id="31" dur="1" fill="hold">
                                          <p:stCondLst>
                                            <p:cond delay="0"/>
                                          </p:stCondLst>
                                        </p:cTn>
                                        <p:tgtEl>
                                          <p:spTgt spid="3">
                                            <p:graphicEl>
                                              <a:dgm id="{3BCEFB5B-2F3D-490B-8CE0-5E0369C4DFDC}"/>
                                            </p:graphicEl>
                                          </p:spTgt>
                                        </p:tgtEl>
                                        <p:attrNameLst>
                                          <p:attrName>style.visibility</p:attrName>
                                        </p:attrNameLst>
                                      </p:cBhvr>
                                      <p:to>
                                        <p:strVal val="visible"/>
                                      </p:to>
                                    </p:set>
                                    <p:animEffect transition="in" filter="fade">
                                      <p:cBhvr>
                                        <p:cTn id="32" dur="200"/>
                                        <p:tgtEl>
                                          <p:spTgt spid="3">
                                            <p:graphicEl>
                                              <a:dgm id="{3BCEFB5B-2F3D-490B-8CE0-5E0369C4DFDC}"/>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graphicEl>
                                              <a:dgm id="{9F06FA13-89CC-4B95-8B8F-0322459C534C}"/>
                                            </p:graphicEl>
                                          </p:spTgt>
                                        </p:tgtEl>
                                        <p:attrNameLst>
                                          <p:attrName>style.visibility</p:attrName>
                                        </p:attrNameLst>
                                      </p:cBhvr>
                                      <p:to>
                                        <p:strVal val="visible"/>
                                      </p:to>
                                    </p:set>
                                    <p:animEffect transition="in" filter="fade">
                                      <p:cBhvr>
                                        <p:cTn id="35" dur="200"/>
                                        <p:tgtEl>
                                          <p:spTgt spid="3">
                                            <p:graphicEl>
                                              <a:dgm id="{9F06FA13-89CC-4B95-8B8F-0322459C534C}"/>
                                            </p:graphicEl>
                                          </p:spTgt>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3">
                                            <p:graphicEl>
                                              <a:dgm id="{0E7D683F-472A-409C-8054-C7CFCB51D908}"/>
                                            </p:graphicEl>
                                          </p:spTgt>
                                        </p:tgtEl>
                                        <p:attrNameLst>
                                          <p:attrName>style.visibility</p:attrName>
                                        </p:attrNameLst>
                                      </p:cBhvr>
                                      <p:to>
                                        <p:strVal val="visible"/>
                                      </p:to>
                                    </p:set>
                                    <p:animEffect transition="in" filter="fade">
                                      <p:cBhvr>
                                        <p:cTn id="39" dur="200"/>
                                        <p:tgtEl>
                                          <p:spTgt spid="3">
                                            <p:graphicEl>
                                              <a:dgm id="{0E7D683F-472A-409C-8054-C7CFCB51D908}"/>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graphicEl>
                                              <a:dgm id="{99B8F6EA-A102-4978-886C-C3DC5FB3A609}"/>
                                            </p:graphicEl>
                                          </p:spTgt>
                                        </p:tgtEl>
                                        <p:attrNameLst>
                                          <p:attrName>style.visibility</p:attrName>
                                        </p:attrNameLst>
                                      </p:cBhvr>
                                      <p:to>
                                        <p:strVal val="visible"/>
                                      </p:to>
                                    </p:set>
                                    <p:animEffect transition="in" filter="fade">
                                      <p:cBhvr>
                                        <p:cTn id="42" dur="200"/>
                                        <p:tgtEl>
                                          <p:spTgt spid="3">
                                            <p:graphicEl>
                                              <a:dgm id="{99B8F6EA-A102-4978-886C-C3DC5FB3A609}"/>
                                            </p:graphicEl>
                                          </p:spTgt>
                                        </p:tgtEl>
                                      </p:cBhvr>
                                    </p:animEffect>
                                  </p:childTnLst>
                                </p:cTn>
                              </p:par>
                            </p:childTnLst>
                          </p:cTn>
                        </p:par>
                        <p:par>
                          <p:cTn id="43" fill="hold">
                            <p:stCondLst>
                              <p:cond delay="1200"/>
                            </p:stCondLst>
                            <p:childTnLst>
                              <p:par>
                                <p:cTn id="44" presetID="10" presetClass="entr" presetSubtype="0" fill="hold" grpId="0" nodeType="afterEffect">
                                  <p:stCondLst>
                                    <p:cond delay="0"/>
                                  </p:stCondLst>
                                  <p:childTnLst>
                                    <p:set>
                                      <p:cBhvr>
                                        <p:cTn id="45" dur="1" fill="hold">
                                          <p:stCondLst>
                                            <p:cond delay="0"/>
                                          </p:stCondLst>
                                        </p:cTn>
                                        <p:tgtEl>
                                          <p:spTgt spid="3">
                                            <p:graphicEl>
                                              <a:dgm id="{BAC33A26-6C2F-4987-A581-FEC1BAAC3768}"/>
                                            </p:graphicEl>
                                          </p:spTgt>
                                        </p:tgtEl>
                                        <p:attrNameLst>
                                          <p:attrName>style.visibility</p:attrName>
                                        </p:attrNameLst>
                                      </p:cBhvr>
                                      <p:to>
                                        <p:strVal val="visible"/>
                                      </p:to>
                                    </p:set>
                                    <p:animEffect transition="in" filter="fade">
                                      <p:cBhvr>
                                        <p:cTn id="46" dur="200"/>
                                        <p:tgtEl>
                                          <p:spTgt spid="3">
                                            <p:graphicEl>
                                              <a:dgm id="{BAC33A26-6C2F-4987-A581-FEC1BAAC3768}"/>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graphicEl>
                                              <a:dgm id="{A3F992EB-03D8-49DC-A20E-842620E29166}"/>
                                            </p:graphicEl>
                                          </p:spTgt>
                                        </p:tgtEl>
                                        <p:attrNameLst>
                                          <p:attrName>style.visibility</p:attrName>
                                        </p:attrNameLst>
                                      </p:cBhvr>
                                      <p:to>
                                        <p:strVal val="visible"/>
                                      </p:to>
                                    </p:set>
                                    <p:animEffect transition="in" filter="fade">
                                      <p:cBhvr>
                                        <p:cTn id="49" dur="200"/>
                                        <p:tgtEl>
                                          <p:spTgt spid="3">
                                            <p:graphicEl>
                                              <a:dgm id="{A3F992EB-03D8-49DC-A20E-842620E29166}"/>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graphicEl>
                                              <a:dgm id="{8D93E483-352F-4110-BC7B-D37109D8ACDA}"/>
                                            </p:graphicEl>
                                          </p:spTgt>
                                        </p:tgtEl>
                                        <p:attrNameLst>
                                          <p:attrName>style.visibility</p:attrName>
                                        </p:attrNameLst>
                                      </p:cBhvr>
                                      <p:to>
                                        <p:strVal val="visible"/>
                                      </p:to>
                                    </p:set>
                                    <p:animEffect transition="in" filter="fade">
                                      <p:cBhvr>
                                        <p:cTn id="52" dur="200"/>
                                        <p:tgtEl>
                                          <p:spTgt spid="3">
                                            <p:graphicEl>
                                              <a:dgm id="{8D93E483-352F-4110-BC7B-D37109D8ACDA}"/>
                                            </p:graphicEl>
                                          </p:spTgt>
                                        </p:tgtEl>
                                      </p:cBhvr>
                                    </p:animEffect>
                                  </p:childTnLst>
                                </p:cTn>
                              </p:par>
                            </p:childTnLst>
                          </p:cTn>
                        </p:par>
                        <p:par>
                          <p:cTn id="53" fill="hold">
                            <p:stCondLst>
                              <p:cond delay="14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10"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par>
                          <p:cTn id="63" fill="hold">
                            <p:stCondLst>
                              <p:cond delay="1900"/>
                            </p:stCondLst>
                            <p:childTnLst>
                              <p:par>
                                <p:cTn id="64" presetID="10" presetClass="entr" presetSubtype="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par>
                          <p:cTn id="67" fill="hold">
                            <p:stCondLst>
                              <p:cond delay="2400"/>
                            </p:stCondLst>
                            <p:childTnLst>
                              <p:par>
                                <p:cTn id="68" presetID="10" presetClass="entr" presetSubtype="0"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par>
                          <p:cTn id="71" fill="hold">
                            <p:stCondLst>
                              <p:cond delay="2900"/>
                            </p:stCondLst>
                            <p:childTnLst>
                              <p:par>
                                <p:cTn id="72" presetID="10" presetClass="entr" presetSubtype="0"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P spid="7" grpId="0"/>
      <p:bldP spid="8" grpId="0" animBg="1"/>
      <p:bldP spid="9"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3"/>
          <p:cNvGraphicFramePr>
            <a:graphicFrameLocks/>
          </p:cNvGraphicFramePr>
          <p:nvPr>
            <p:extLst>
              <p:ext uri="{D42A27DB-BD31-4B8C-83A1-F6EECF244321}">
                <p14:modId xmlns:p14="http://schemas.microsoft.com/office/powerpoint/2010/main" val="3849344538"/>
              </p:ext>
            </p:extLst>
          </p:nvPr>
        </p:nvGraphicFramePr>
        <p:xfrm>
          <a:off x="3820129" y="0"/>
          <a:ext cx="5216867" cy="4542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solidFill>
                  <a:schemeClr val="accent6">
                    <a:lumMod val="75000"/>
                  </a:schemeClr>
                </a:solidFill>
              </a:rPr>
              <a:t>OTT Evolution </a:t>
            </a:r>
            <a:r>
              <a:rPr lang="en-US" dirty="0" smtClean="0">
                <a:solidFill>
                  <a:schemeClr val="accent6">
                    <a:lumMod val="75000"/>
                  </a:schemeClr>
                </a:solidFill>
              </a:rPr>
              <a:t>–</a:t>
            </a:r>
            <a:br>
              <a:rPr lang="en-US" dirty="0" smtClean="0">
                <a:solidFill>
                  <a:schemeClr val="accent6">
                    <a:lumMod val="75000"/>
                  </a:schemeClr>
                </a:solidFill>
              </a:rPr>
            </a:br>
            <a:r>
              <a:rPr lang="en-US" dirty="0" smtClean="0">
                <a:solidFill>
                  <a:schemeClr val="accent6">
                    <a:lumMod val="75000"/>
                  </a:schemeClr>
                </a:solidFill>
              </a:rPr>
              <a:t>More </a:t>
            </a:r>
            <a:r>
              <a:rPr lang="en-US" dirty="0">
                <a:solidFill>
                  <a:schemeClr val="accent6">
                    <a:lumMod val="75000"/>
                  </a:schemeClr>
                </a:solidFill>
              </a:rPr>
              <a:t>T</a:t>
            </a:r>
            <a:r>
              <a:rPr lang="en-US" dirty="0" smtClean="0">
                <a:solidFill>
                  <a:schemeClr val="accent6">
                    <a:lumMod val="75000"/>
                  </a:schemeClr>
                </a:solidFill>
              </a:rPr>
              <a:t>han Video</a:t>
            </a:r>
            <a:endParaRPr lang="en-US" dirty="0">
              <a:solidFill>
                <a:schemeClr val="accent6">
                  <a:lumMod val="75000"/>
                </a:schemeClr>
              </a:solidFill>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0328" y="2349488"/>
            <a:ext cx="1309971" cy="364336"/>
          </a:xfrm>
          <a:prstGeom prst="rect">
            <a:avLst/>
          </a:prstGeom>
          <a:effectLst>
            <a:outerShdw blurRad="203200" dist="101600" dir="8400000" algn="tl" rotWithShape="0">
              <a:schemeClr val="accent1">
                <a:lumMod val="50000"/>
                <a:alpha val="52000"/>
              </a:schemeClr>
            </a:outerShdw>
          </a:effec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87826" y="2059513"/>
            <a:ext cx="1005491" cy="325779"/>
          </a:xfrm>
          <a:prstGeom prst="rect">
            <a:avLst/>
          </a:prstGeom>
          <a:effectLst>
            <a:outerShdw blurRad="203200" dist="101600" dir="8400000" algn="tl" rotWithShape="0">
              <a:schemeClr val="accent1">
                <a:lumMod val="50000"/>
                <a:alpha val="52000"/>
              </a:schemeClr>
            </a:outerShdw>
          </a:effectLst>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79352" y="1115160"/>
            <a:ext cx="599076" cy="552360"/>
          </a:xfrm>
          <a:prstGeom prst="rect">
            <a:avLst/>
          </a:prstGeom>
          <a:effectLst>
            <a:outerShdw blurRad="203200" dist="101600" dir="8400000" algn="tl" rotWithShape="0">
              <a:schemeClr val="accent1">
                <a:lumMod val="50000"/>
                <a:alpha val="52000"/>
              </a:schemeClr>
            </a:outerShdw>
          </a:effectLst>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00090" y="3711892"/>
            <a:ext cx="646702" cy="535550"/>
          </a:xfrm>
          <a:prstGeom prst="rect">
            <a:avLst/>
          </a:prstGeom>
          <a:effectLst>
            <a:outerShdw blurRad="203200" dist="101600" dir="8400000" algn="tl" rotWithShape="0">
              <a:schemeClr val="accent1">
                <a:lumMod val="50000"/>
                <a:alpha val="52000"/>
              </a:schemeClr>
            </a:outerShdw>
          </a:effectLst>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31924" y="1327178"/>
            <a:ext cx="426338" cy="350662"/>
          </a:xfrm>
          <a:prstGeom prst="rect">
            <a:avLst/>
          </a:prstGeom>
          <a:effectLst>
            <a:outerShdw blurRad="203200" dist="101600" dir="8400000" algn="tl" rotWithShape="0">
              <a:schemeClr val="accent1">
                <a:lumMod val="50000"/>
                <a:alpha val="52000"/>
              </a:schemeClr>
            </a:outerShdw>
          </a:effectLst>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20981" y="708303"/>
            <a:ext cx="400304" cy="391916"/>
          </a:xfrm>
          <a:prstGeom prst="rect">
            <a:avLst/>
          </a:prstGeom>
          <a:effectLst>
            <a:outerShdw blurRad="203200" dist="101600" dir="8400000" algn="tl" rotWithShape="0">
              <a:schemeClr val="accent1">
                <a:lumMod val="50000"/>
                <a:alpha val="52000"/>
              </a:schemeClr>
            </a:outerShdw>
          </a:effectLst>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73213" y="227614"/>
            <a:ext cx="346132" cy="412544"/>
          </a:xfrm>
          <a:prstGeom prst="rect">
            <a:avLst/>
          </a:prstGeom>
          <a:effectLst>
            <a:outerShdw blurRad="203200" dist="101600" dir="8400000" algn="tl" rotWithShape="0">
              <a:schemeClr val="accent1">
                <a:lumMod val="50000"/>
                <a:alpha val="52000"/>
              </a:schemeClr>
            </a:outerShdw>
          </a:effectLst>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11566" y="2697407"/>
            <a:ext cx="864544" cy="379958"/>
          </a:xfrm>
          <a:prstGeom prst="rect">
            <a:avLst/>
          </a:prstGeom>
          <a:effectLst>
            <a:outerShdw blurRad="203200" dist="101600" dir="8400000" algn="tl" rotWithShape="0">
              <a:schemeClr val="accent1">
                <a:lumMod val="50000"/>
                <a:alpha val="52000"/>
              </a:schemeClr>
            </a:outerShdw>
          </a:effectLst>
        </p:spPr>
      </p:pic>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58200" y="3079774"/>
            <a:ext cx="1138986" cy="258052"/>
          </a:xfrm>
          <a:prstGeom prst="rect">
            <a:avLst/>
          </a:prstGeom>
          <a:effectLst>
            <a:outerShdw blurRad="203200" dist="101600" dir="8400000" algn="tl" rotWithShape="0">
              <a:schemeClr val="accent1">
                <a:lumMod val="50000"/>
                <a:alpha val="52000"/>
              </a:schemeClr>
            </a:outerShdw>
          </a:effectLst>
        </p:spPr>
      </p:pic>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87059" y="3582969"/>
            <a:ext cx="601864" cy="604564"/>
          </a:xfrm>
          <a:prstGeom prst="rect">
            <a:avLst/>
          </a:prstGeom>
          <a:effectLst>
            <a:outerShdw blurRad="203200" dist="101600" dir="8400000" algn="tl" rotWithShape="0">
              <a:schemeClr val="accent1">
                <a:lumMod val="50000"/>
                <a:alpha val="52000"/>
              </a:schemeClr>
            </a:outerShdw>
          </a:effectLst>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91643" y="323123"/>
            <a:ext cx="677533" cy="300148"/>
          </a:xfrm>
          <a:prstGeom prst="rect">
            <a:avLst/>
          </a:prstGeom>
          <a:effectLst>
            <a:outerShdw blurRad="203200" dist="101600" dir="8400000" algn="tl" rotWithShape="0">
              <a:schemeClr val="accent1">
                <a:lumMod val="50000"/>
                <a:alpha val="52000"/>
              </a:schemeClr>
            </a:outerShdw>
          </a:effectLst>
        </p:spPr>
      </p:pic>
      <p:pic>
        <p:nvPicPr>
          <p:cNvPr id="18" name="Picture 1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21306" y="653142"/>
            <a:ext cx="373043" cy="381838"/>
          </a:xfrm>
          <a:prstGeom prst="rect">
            <a:avLst/>
          </a:prstGeom>
          <a:effectLst>
            <a:outerShdw blurRad="203200" dist="101600" dir="8400000" algn="tl" rotWithShape="0">
              <a:schemeClr val="accent1">
                <a:lumMod val="50000"/>
                <a:alpha val="52000"/>
              </a:schemeClr>
            </a:outerShdw>
          </a:effectLst>
        </p:spPr>
      </p:pic>
      <p:pic>
        <p:nvPicPr>
          <p:cNvPr id="20" name="Picture 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62638" y="1097792"/>
            <a:ext cx="735105" cy="357751"/>
          </a:xfrm>
          <a:prstGeom prst="rect">
            <a:avLst/>
          </a:prstGeom>
          <a:effectLst>
            <a:outerShdw blurRad="203200" dist="101600" dir="8400000" algn="tl" rotWithShape="0">
              <a:schemeClr val="accent1">
                <a:lumMod val="50000"/>
                <a:alpha val="52000"/>
              </a:schemeClr>
            </a:outerShdw>
          </a:effectLst>
        </p:spPr>
      </p:pic>
      <p:pic>
        <p:nvPicPr>
          <p:cNvPr id="21" name="Picture 2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280837" y="2969871"/>
            <a:ext cx="1065490" cy="248614"/>
          </a:xfrm>
          <a:prstGeom prst="rect">
            <a:avLst/>
          </a:prstGeom>
          <a:effectLst>
            <a:outerShdw blurRad="203200" dist="101600" dir="8400000" algn="tl" rotWithShape="0">
              <a:schemeClr val="accent1">
                <a:lumMod val="50000"/>
                <a:alpha val="52000"/>
              </a:schemeClr>
            </a:outerShdw>
          </a:effectLst>
        </p:spPr>
      </p:pic>
      <p:pic>
        <p:nvPicPr>
          <p:cNvPr id="22" name="Picture 2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705706" y="3639384"/>
            <a:ext cx="972986" cy="255166"/>
          </a:xfrm>
          <a:prstGeom prst="rect">
            <a:avLst/>
          </a:prstGeom>
          <a:effectLst>
            <a:outerShdw blurRad="203200" dist="101600" dir="8400000" algn="tl" rotWithShape="0">
              <a:schemeClr val="accent1">
                <a:lumMod val="50000"/>
                <a:alpha val="52000"/>
              </a:schemeClr>
            </a:outerShdw>
          </a:effectLst>
        </p:spPr>
      </p:pic>
      <p:pic>
        <p:nvPicPr>
          <p:cNvPr id="23" name="Picture 2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536605" y="2755965"/>
            <a:ext cx="407264" cy="467714"/>
          </a:xfrm>
          <a:prstGeom prst="rect">
            <a:avLst/>
          </a:prstGeom>
          <a:effectLst>
            <a:outerShdw blurRad="203200" dist="101600" dir="8400000" algn="tl" rotWithShape="0">
              <a:schemeClr val="accent1">
                <a:lumMod val="50000"/>
                <a:alpha val="52000"/>
              </a:schemeClr>
            </a:outerShdw>
          </a:effectLst>
        </p:spPr>
      </p:pic>
      <p:pic>
        <p:nvPicPr>
          <p:cNvPr id="24" name="Picture 2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181230" y="2241028"/>
            <a:ext cx="744071" cy="286002"/>
          </a:xfrm>
          <a:prstGeom prst="rect">
            <a:avLst/>
          </a:prstGeom>
          <a:effectLst>
            <a:outerShdw blurRad="203200" dist="101600" dir="8400000" algn="tl" rotWithShape="0">
              <a:schemeClr val="accent1">
                <a:lumMod val="50000"/>
                <a:alpha val="52000"/>
              </a:schemeClr>
            </a:outerShdw>
          </a:effectLst>
        </p:spPr>
      </p:pic>
      <p:pic>
        <p:nvPicPr>
          <p:cNvPr id="25" name="Picture 2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941348" y="1367419"/>
            <a:ext cx="842684" cy="307178"/>
          </a:xfrm>
          <a:prstGeom prst="rect">
            <a:avLst/>
          </a:prstGeom>
          <a:effectLst>
            <a:outerShdw blurRad="203200" dist="101600" dir="8400000" algn="tl" rotWithShape="0">
              <a:schemeClr val="accent1">
                <a:lumMod val="50000"/>
                <a:alpha val="52000"/>
              </a:schemeClr>
            </a:outerShdw>
          </a:effectLst>
        </p:spPr>
      </p:pic>
      <p:pic>
        <p:nvPicPr>
          <p:cNvPr id="26" name="Picture 2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487101" y="2045985"/>
            <a:ext cx="618569" cy="203923"/>
          </a:xfrm>
          <a:prstGeom prst="rect">
            <a:avLst/>
          </a:prstGeom>
          <a:effectLst>
            <a:outerShdw blurRad="203200" dist="101600" dir="8400000" algn="tl" rotWithShape="0">
              <a:schemeClr val="accent1">
                <a:lumMod val="50000"/>
                <a:alpha val="52000"/>
              </a:schemeClr>
            </a:outerShdw>
          </a:effectLst>
        </p:spPr>
      </p:pic>
      <p:pic>
        <p:nvPicPr>
          <p:cNvPr id="4" name="Picture 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325075" y="3181200"/>
            <a:ext cx="468472" cy="504264"/>
          </a:xfrm>
          <a:prstGeom prst="rect">
            <a:avLst/>
          </a:prstGeom>
          <a:effectLst>
            <a:outerShdw blurRad="203200" dist="101600" dir="8400000" algn="tl" rotWithShape="0">
              <a:schemeClr val="accent1">
                <a:lumMod val="50000"/>
                <a:alpha val="52000"/>
              </a:schemeClr>
            </a:outerShdw>
          </a:effectLst>
        </p:spPr>
      </p:pic>
      <p:pic>
        <p:nvPicPr>
          <p:cNvPr id="14" name="Picture 1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724803" y="3763144"/>
            <a:ext cx="432548" cy="432548"/>
          </a:xfrm>
          <a:prstGeom prst="rect">
            <a:avLst/>
          </a:prstGeom>
          <a:effectLst>
            <a:outerShdw blurRad="203200" dist="101600" dir="8400000" algn="tl" rotWithShape="0">
              <a:schemeClr val="accent1">
                <a:lumMod val="50000"/>
                <a:alpha val="52000"/>
              </a:schemeClr>
            </a:outerShdw>
          </a:effectLst>
        </p:spPr>
      </p:pic>
      <p:sp>
        <p:nvSpPr>
          <p:cNvPr id="29" name="Rectangle 28"/>
          <p:cNvSpPr/>
          <p:nvPr/>
        </p:nvSpPr>
        <p:spPr>
          <a:xfrm>
            <a:off x="432852" y="1844581"/>
            <a:ext cx="2798923" cy="2121651"/>
          </a:xfrm>
          <a:prstGeom prst="rect">
            <a:avLst/>
          </a:prstGeom>
          <a:solidFill>
            <a:schemeClr val="accent6">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nSpc>
                <a:spcPct val="28000"/>
              </a:lnSpc>
            </a:pPr>
            <a:r>
              <a:rPr lang="en-US" sz="23900" b="1" i="1" spc="-1600" dirty="0" smtClean="0">
                <a:solidFill>
                  <a:schemeClr val="accent6">
                    <a:lumMod val="20000"/>
                    <a:lumOff val="80000"/>
                    <a:alpha val="34000"/>
                  </a:schemeClr>
                </a:solidFill>
                <a:effectLst>
                  <a:innerShdw blurRad="50800" dist="25400" dir="13500000">
                    <a:schemeClr val="accent6">
                      <a:lumMod val="50000"/>
                      <a:alpha val="80000"/>
                    </a:schemeClr>
                  </a:innerShdw>
                </a:effectLst>
                <a:ea typeface="Segoe UI" pitchFamily="34" charset="0"/>
              </a:rPr>
              <a:t>‘‘</a:t>
            </a:r>
            <a:br>
              <a:rPr lang="en-US" sz="23900" b="1" i="1" spc="-1600" dirty="0" smtClean="0">
                <a:solidFill>
                  <a:schemeClr val="accent6">
                    <a:lumMod val="20000"/>
                    <a:lumOff val="80000"/>
                    <a:alpha val="34000"/>
                  </a:schemeClr>
                </a:solidFill>
                <a:effectLst>
                  <a:innerShdw blurRad="50800" dist="25400" dir="13500000">
                    <a:schemeClr val="accent6">
                      <a:lumMod val="50000"/>
                      <a:alpha val="80000"/>
                    </a:schemeClr>
                  </a:innerShdw>
                </a:effectLst>
                <a:ea typeface="Segoe UI" pitchFamily="34" charset="0"/>
              </a:rPr>
            </a:br>
            <a:endParaRPr lang="en-US" sz="23900" b="1" i="1" spc="-1600" dirty="0">
              <a:solidFill>
                <a:schemeClr val="accent6">
                  <a:lumMod val="20000"/>
                  <a:lumOff val="80000"/>
                  <a:alpha val="34000"/>
                </a:schemeClr>
              </a:solidFill>
              <a:effectLst>
                <a:innerShdw blurRad="50800" dist="25400" dir="13500000">
                  <a:schemeClr val="accent6">
                    <a:lumMod val="50000"/>
                    <a:alpha val="80000"/>
                  </a:schemeClr>
                </a:innerShdw>
              </a:effectLst>
              <a:ea typeface="Segoe UI" pitchFamily="34" charset="0"/>
            </a:endParaRPr>
          </a:p>
          <a:p>
            <a:pPr algn="r">
              <a:lnSpc>
                <a:spcPct val="28000"/>
              </a:lnSpc>
            </a:pPr>
            <a:r>
              <a:rPr lang="en-US" sz="23900" b="1" i="1" spc="-1600" dirty="0" smtClean="0">
                <a:solidFill>
                  <a:schemeClr val="accent6">
                    <a:lumMod val="20000"/>
                    <a:lumOff val="80000"/>
                    <a:alpha val="34000"/>
                  </a:schemeClr>
                </a:solidFill>
                <a:effectLst>
                  <a:innerShdw blurRad="50800" dist="25400" dir="13500000">
                    <a:schemeClr val="accent6">
                      <a:lumMod val="50000"/>
                      <a:alpha val="80000"/>
                    </a:schemeClr>
                  </a:innerShdw>
                </a:effectLst>
                <a:ea typeface="Segoe UI" pitchFamily="34" charset="0"/>
              </a:rPr>
              <a:t>’’</a:t>
            </a:r>
            <a:endParaRPr lang="en-US" sz="23900" b="1" i="1" spc="-1600" dirty="0">
              <a:solidFill>
                <a:schemeClr val="accent6">
                  <a:lumMod val="20000"/>
                  <a:lumOff val="80000"/>
                  <a:alpha val="34000"/>
                </a:schemeClr>
              </a:solidFill>
              <a:effectLst>
                <a:innerShdw blurRad="50800" dist="25400" dir="13500000">
                  <a:schemeClr val="accent6">
                    <a:lumMod val="50000"/>
                    <a:alpha val="80000"/>
                  </a:schemeClr>
                </a:innerShdw>
              </a:effectLst>
              <a:ea typeface="Segoe UI" pitchFamily="34" charset="0"/>
            </a:endParaRPr>
          </a:p>
        </p:txBody>
      </p:sp>
      <p:sp>
        <p:nvSpPr>
          <p:cNvPr id="30" name="Rectangle 29"/>
          <p:cNvSpPr/>
          <p:nvPr/>
        </p:nvSpPr>
        <p:spPr>
          <a:xfrm>
            <a:off x="444128" y="2230308"/>
            <a:ext cx="2759462" cy="1468019"/>
          </a:xfrm>
          <a:prstGeom prst="rect">
            <a:avLst/>
          </a:prstGeom>
          <a:noFill/>
          <a:effectLst/>
        </p:spPr>
        <p:txBody>
          <a:bodyPr wrap="square" lIns="108000" tIns="36000" rIns="108000" bIns="36000" rtlCol="0" anchor="t">
            <a:noAutofit/>
          </a:bodyPr>
          <a:lstStyle/>
          <a:p>
            <a:pPr algn="ctr">
              <a:lnSpc>
                <a:spcPct val="74000"/>
              </a:lnSpc>
              <a:spcBef>
                <a:spcPts val="1200"/>
              </a:spcBef>
            </a:pPr>
            <a:r>
              <a:rPr lang="en-US" sz="2400" b="1" i="1" spc="-200" dirty="0">
                <a:solidFill>
                  <a:schemeClr val="accent6">
                    <a:lumMod val="40000"/>
                    <a:lumOff val="60000"/>
                  </a:schemeClr>
                </a:solidFill>
                <a:effectLst>
                  <a:innerShdw blurRad="76200" dist="50800" dir="13500000">
                    <a:prstClr val="black">
                      <a:alpha val="80000"/>
                    </a:prstClr>
                  </a:innerShdw>
                </a:effectLst>
                <a:ea typeface="Segoe UI" pitchFamily="34" charset="0"/>
              </a:rPr>
              <a:t>OTT will </a:t>
            </a:r>
            <a:r>
              <a:rPr lang="en-US" sz="2400" b="1" i="1" spc="-200" dirty="0" smtClean="0">
                <a:solidFill>
                  <a:schemeClr val="accent6">
                    <a:lumMod val="40000"/>
                    <a:lumOff val="60000"/>
                  </a:schemeClr>
                </a:solidFill>
                <a:effectLst>
                  <a:innerShdw blurRad="76200" dist="50800" dir="13500000">
                    <a:prstClr val="black">
                      <a:alpha val="80000"/>
                    </a:prstClr>
                  </a:innerShdw>
                </a:effectLst>
                <a:ea typeface="Segoe UI" pitchFamily="34" charset="0"/>
              </a:rPr>
              <a:t>bring</a:t>
            </a:r>
            <a:br>
              <a:rPr lang="en-US" sz="2400" b="1" i="1" spc="-200" dirty="0" smtClean="0">
                <a:solidFill>
                  <a:schemeClr val="accent6">
                    <a:lumMod val="40000"/>
                    <a:lumOff val="60000"/>
                  </a:schemeClr>
                </a:solidFill>
                <a:effectLst>
                  <a:innerShdw blurRad="76200" dist="50800" dir="13500000">
                    <a:prstClr val="black">
                      <a:alpha val="80000"/>
                    </a:prstClr>
                  </a:innerShdw>
                </a:effectLst>
                <a:ea typeface="Segoe UI" pitchFamily="34" charset="0"/>
              </a:rPr>
            </a:br>
            <a:r>
              <a:rPr lang="en-US" sz="2400" b="1" i="1" spc="-200" dirty="0" smtClean="0">
                <a:solidFill>
                  <a:schemeClr val="accent6">
                    <a:lumMod val="40000"/>
                    <a:lumOff val="60000"/>
                  </a:schemeClr>
                </a:solidFill>
                <a:effectLst>
                  <a:innerShdw blurRad="76200" dist="50800" dir="13500000">
                    <a:prstClr val="black">
                      <a:alpha val="80000"/>
                    </a:prstClr>
                  </a:innerShdw>
                </a:effectLst>
                <a:ea typeface="Segoe UI" pitchFamily="34" charset="0"/>
              </a:rPr>
              <a:t>the future </a:t>
            </a:r>
            <a:r>
              <a:rPr lang="en-US" sz="2400" b="1" i="1" spc="-200" dirty="0">
                <a:solidFill>
                  <a:schemeClr val="accent6">
                    <a:lumMod val="40000"/>
                    <a:lumOff val="60000"/>
                  </a:schemeClr>
                </a:solidFill>
                <a:effectLst>
                  <a:innerShdw blurRad="76200" dist="50800" dir="13500000">
                    <a:prstClr val="black">
                      <a:alpha val="80000"/>
                    </a:prstClr>
                  </a:innerShdw>
                </a:effectLst>
                <a:ea typeface="Segoe UI" pitchFamily="34" charset="0"/>
              </a:rPr>
              <a:t>of Entertainment</a:t>
            </a:r>
            <a:br>
              <a:rPr lang="en-US" sz="2400" b="1" i="1" spc="-200" dirty="0">
                <a:solidFill>
                  <a:schemeClr val="accent6">
                    <a:lumMod val="40000"/>
                    <a:lumOff val="60000"/>
                  </a:schemeClr>
                </a:solidFill>
                <a:effectLst>
                  <a:innerShdw blurRad="76200" dist="50800" dir="13500000">
                    <a:prstClr val="black">
                      <a:alpha val="80000"/>
                    </a:prstClr>
                  </a:innerShdw>
                </a:effectLst>
                <a:ea typeface="Segoe UI" pitchFamily="34" charset="0"/>
              </a:rPr>
            </a:br>
            <a:r>
              <a:rPr lang="en-US" sz="2400" b="1" i="1" spc="-200" dirty="0">
                <a:solidFill>
                  <a:schemeClr val="accent6">
                    <a:lumMod val="40000"/>
                    <a:lumOff val="60000"/>
                  </a:schemeClr>
                </a:solidFill>
                <a:effectLst>
                  <a:innerShdw blurRad="76200" dist="50800" dir="13500000">
                    <a:prstClr val="black">
                      <a:alpha val="80000"/>
                    </a:prstClr>
                  </a:innerShdw>
                </a:effectLst>
                <a:ea typeface="Segoe UI" pitchFamily="34" charset="0"/>
              </a:rPr>
              <a:t>to tomorrow’s</a:t>
            </a:r>
            <a:br>
              <a:rPr lang="en-US" sz="2400" b="1" i="1" spc="-200" dirty="0">
                <a:solidFill>
                  <a:schemeClr val="accent6">
                    <a:lumMod val="40000"/>
                    <a:lumOff val="60000"/>
                  </a:schemeClr>
                </a:solidFill>
                <a:effectLst>
                  <a:innerShdw blurRad="76200" dist="50800" dir="13500000">
                    <a:prstClr val="black">
                      <a:alpha val="80000"/>
                    </a:prstClr>
                  </a:innerShdw>
                </a:effectLst>
                <a:ea typeface="Segoe UI" pitchFamily="34" charset="0"/>
              </a:rPr>
            </a:br>
            <a:r>
              <a:rPr lang="en-US" sz="2400" b="1" i="1" spc="-200" dirty="0">
                <a:solidFill>
                  <a:schemeClr val="accent6">
                    <a:lumMod val="40000"/>
                    <a:lumOff val="60000"/>
                  </a:schemeClr>
                </a:solidFill>
                <a:effectLst>
                  <a:innerShdw blurRad="76200" dist="50800" dir="13500000">
                    <a:prstClr val="black">
                      <a:alpha val="80000"/>
                    </a:prstClr>
                  </a:innerShdw>
                </a:effectLst>
                <a:ea typeface="Segoe UI" pitchFamily="34" charset="0"/>
              </a:rPr>
              <a:t>Digital Society</a:t>
            </a:r>
          </a:p>
        </p:txBody>
      </p:sp>
      <p:sp>
        <p:nvSpPr>
          <p:cNvPr id="11" name="Oval 10"/>
          <p:cNvSpPr/>
          <p:nvPr/>
        </p:nvSpPr>
        <p:spPr>
          <a:xfrm>
            <a:off x="4062425" y="0"/>
            <a:ext cx="4942389" cy="4699322"/>
          </a:xfrm>
          <a:prstGeom prst="ellipse">
            <a:avLst/>
          </a:prstGeom>
          <a:solidFill>
            <a:schemeClr val="bg1">
              <a:alpha val="50000"/>
            </a:schemeClr>
          </a:solidFill>
          <a:ln>
            <a:noFill/>
          </a:ln>
        </p:spPr>
        <p:txBody>
          <a:bodyPr vert="horz" wrap="square" lIns="0" tIns="0" rIns="0" bIns="0" rtlCol="0" anchor="ctr">
            <a:noAutofit/>
          </a:bodyPr>
          <a:lstStyle/>
          <a:p>
            <a:pPr algn="r">
              <a:lnSpc>
                <a:spcPct val="80000"/>
              </a:lnSpc>
            </a:pPr>
            <a:endParaRPr lang="en-US" sz="2400" dirty="0">
              <a:solidFill>
                <a:schemeClr val="accent5">
                  <a:lumMod val="50000"/>
                </a:schemeClr>
              </a:solidFill>
              <a:ea typeface="Segoe UI" pitchFamily="34" charset="0"/>
            </a:endParaRPr>
          </a:p>
        </p:txBody>
      </p:sp>
      <p:pic>
        <p:nvPicPr>
          <p:cNvPr id="33" name="Picture 3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769791" y="1552472"/>
            <a:ext cx="1565402" cy="1494246"/>
          </a:xfrm>
          <a:prstGeom prst="rect">
            <a:avLst/>
          </a:prstGeom>
        </p:spPr>
      </p:pic>
    </p:spTree>
    <p:extLst>
      <p:ext uri="{BB962C8B-B14F-4D97-AF65-F5344CB8AC3E}">
        <p14:creationId xmlns:p14="http://schemas.microsoft.com/office/powerpoint/2010/main" val="251805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graphicEl>
                                              <a:dgm id="{8153C031-15C2-4092-9CD7-76AFBA1C2605}"/>
                                            </p:graphicEl>
                                          </p:spTgt>
                                        </p:tgtEl>
                                        <p:attrNameLst>
                                          <p:attrName>style.visibility</p:attrName>
                                        </p:attrNameLst>
                                      </p:cBhvr>
                                      <p:to>
                                        <p:strVal val="visible"/>
                                      </p:to>
                                    </p:set>
                                    <p:animEffect transition="in" filter="fade">
                                      <p:cBhvr>
                                        <p:cTn id="7" dur="200"/>
                                        <p:tgtEl>
                                          <p:spTgt spid="28">
                                            <p:graphicEl>
                                              <a:dgm id="{8153C031-15C2-4092-9CD7-76AFBA1C2605}"/>
                                            </p:graphicEl>
                                          </p:spTgt>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
                                        <p:tgtEl>
                                          <p:spTgt spid="17"/>
                                        </p:tgtEl>
                                      </p:cBhvr>
                                    </p:animEffect>
                                  </p:childTnLst>
                                </p:cTn>
                              </p:par>
                            </p:childTnLst>
                          </p:cTn>
                        </p:par>
                        <p:par>
                          <p:cTn id="18" fill="hold">
                            <p:stCondLst>
                              <p:cond delay="400"/>
                            </p:stCondLst>
                            <p:childTnLst>
                              <p:par>
                                <p:cTn id="19" presetID="10" presetClass="entr" presetSubtype="0" fill="hold" grpId="0" nodeType="afterEffect">
                                  <p:stCondLst>
                                    <p:cond delay="0"/>
                                  </p:stCondLst>
                                  <p:childTnLst>
                                    <p:set>
                                      <p:cBhvr>
                                        <p:cTn id="20" dur="1" fill="hold">
                                          <p:stCondLst>
                                            <p:cond delay="0"/>
                                          </p:stCondLst>
                                        </p:cTn>
                                        <p:tgtEl>
                                          <p:spTgt spid="28">
                                            <p:graphicEl>
                                              <a:dgm id="{D1CA7F0E-4040-4FB1-B7D2-D2653675F591}"/>
                                            </p:graphicEl>
                                          </p:spTgt>
                                        </p:tgtEl>
                                        <p:attrNameLst>
                                          <p:attrName>style.visibility</p:attrName>
                                        </p:attrNameLst>
                                      </p:cBhvr>
                                      <p:to>
                                        <p:strVal val="visible"/>
                                      </p:to>
                                    </p:set>
                                    <p:animEffect transition="in" filter="fade">
                                      <p:cBhvr>
                                        <p:cTn id="21" dur="200"/>
                                        <p:tgtEl>
                                          <p:spTgt spid="28">
                                            <p:graphicEl>
                                              <a:dgm id="{D1CA7F0E-4040-4FB1-B7D2-D2653675F591}"/>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graphicEl>
                                              <a:dgm id="{8B725B72-80C3-47E0-800D-0C72EB90AC4B}"/>
                                            </p:graphicEl>
                                          </p:spTgt>
                                        </p:tgtEl>
                                        <p:attrNameLst>
                                          <p:attrName>style.visibility</p:attrName>
                                        </p:attrNameLst>
                                      </p:cBhvr>
                                      <p:to>
                                        <p:strVal val="visible"/>
                                      </p:to>
                                    </p:set>
                                    <p:animEffect transition="in" filter="fade">
                                      <p:cBhvr>
                                        <p:cTn id="24" dur="200"/>
                                        <p:tgtEl>
                                          <p:spTgt spid="28">
                                            <p:graphicEl>
                                              <a:dgm id="{8B725B72-80C3-47E0-800D-0C72EB90AC4B}"/>
                                            </p:graphicEl>
                                          </p:spTgt>
                                        </p:tgtEl>
                                      </p:cBhvr>
                                    </p:animEffect>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2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2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00"/>
                                        <p:tgtEl>
                                          <p:spTgt spid="24"/>
                                        </p:tgtEl>
                                      </p:cBhvr>
                                    </p:animEffect>
                                  </p:childTnLst>
                                </p:cTn>
                              </p:par>
                            </p:childTnLst>
                          </p:cTn>
                        </p:par>
                        <p:par>
                          <p:cTn id="35" fill="hold">
                            <p:stCondLst>
                              <p:cond delay="800"/>
                            </p:stCondLst>
                            <p:childTnLst>
                              <p:par>
                                <p:cTn id="36" presetID="10" presetClass="entr" presetSubtype="0" fill="hold" grpId="0" nodeType="afterEffect">
                                  <p:stCondLst>
                                    <p:cond delay="0"/>
                                  </p:stCondLst>
                                  <p:childTnLst>
                                    <p:set>
                                      <p:cBhvr>
                                        <p:cTn id="37" dur="1" fill="hold">
                                          <p:stCondLst>
                                            <p:cond delay="0"/>
                                          </p:stCondLst>
                                        </p:cTn>
                                        <p:tgtEl>
                                          <p:spTgt spid="28">
                                            <p:graphicEl>
                                              <a:dgm id="{20E5D7C6-112F-47FD-99F6-8FF7FAF1EB04}"/>
                                            </p:graphicEl>
                                          </p:spTgt>
                                        </p:tgtEl>
                                        <p:attrNameLst>
                                          <p:attrName>style.visibility</p:attrName>
                                        </p:attrNameLst>
                                      </p:cBhvr>
                                      <p:to>
                                        <p:strVal val="visible"/>
                                      </p:to>
                                    </p:set>
                                    <p:animEffect transition="in" filter="fade">
                                      <p:cBhvr>
                                        <p:cTn id="38" dur="200"/>
                                        <p:tgtEl>
                                          <p:spTgt spid="28">
                                            <p:graphicEl>
                                              <a:dgm id="{20E5D7C6-112F-47FD-99F6-8FF7FAF1EB04}"/>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graphicEl>
                                              <a:dgm id="{03D458CF-D0E5-4A2E-AFD1-D447DCB436FE}"/>
                                            </p:graphicEl>
                                          </p:spTgt>
                                        </p:tgtEl>
                                        <p:attrNameLst>
                                          <p:attrName>style.visibility</p:attrName>
                                        </p:attrNameLst>
                                      </p:cBhvr>
                                      <p:to>
                                        <p:strVal val="visible"/>
                                      </p:to>
                                    </p:set>
                                    <p:animEffect transition="in" filter="fade">
                                      <p:cBhvr>
                                        <p:cTn id="41" dur="200"/>
                                        <p:tgtEl>
                                          <p:spTgt spid="28">
                                            <p:graphicEl>
                                              <a:dgm id="{03D458CF-D0E5-4A2E-AFD1-D447DCB436FE}"/>
                                            </p:graphic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200"/>
                                        <p:tgtEl>
                                          <p:spTgt spid="2"/>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200"/>
                                        <p:tgtEl>
                                          <p:spTgt spid="6"/>
                                        </p:tgtEl>
                                      </p:cBhvr>
                                    </p:animEffect>
                                  </p:childTnLst>
                                </p:cTn>
                              </p:par>
                              <p:par>
                                <p:cTn id="49" presetID="10"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200"/>
                                        <p:tgtEl>
                                          <p:spTgt spid="7"/>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28">
                                            <p:graphicEl>
                                              <a:dgm id="{17108F5C-A041-40DF-B851-5EC517D45DB2}"/>
                                            </p:graphicEl>
                                          </p:spTgt>
                                        </p:tgtEl>
                                        <p:attrNameLst>
                                          <p:attrName>style.visibility</p:attrName>
                                        </p:attrNameLst>
                                      </p:cBhvr>
                                      <p:to>
                                        <p:strVal val="visible"/>
                                      </p:to>
                                    </p:set>
                                    <p:animEffect transition="in" filter="fade">
                                      <p:cBhvr>
                                        <p:cTn id="55" dur="200"/>
                                        <p:tgtEl>
                                          <p:spTgt spid="28">
                                            <p:graphicEl>
                                              <a:dgm id="{17108F5C-A041-40DF-B851-5EC517D45DB2}"/>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graphicEl>
                                              <a:dgm id="{19323780-FE44-406F-B4FF-C5857ED30745}"/>
                                            </p:graphicEl>
                                          </p:spTgt>
                                        </p:tgtEl>
                                        <p:attrNameLst>
                                          <p:attrName>style.visibility</p:attrName>
                                        </p:attrNameLst>
                                      </p:cBhvr>
                                      <p:to>
                                        <p:strVal val="visible"/>
                                      </p:to>
                                    </p:set>
                                    <p:animEffect transition="in" filter="fade">
                                      <p:cBhvr>
                                        <p:cTn id="58" dur="200"/>
                                        <p:tgtEl>
                                          <p:spTgt spid="28">
                                            <p:graphicEl>
                                              <a:dgm id="{19323780-FE44-406F-B4FF-C5857ED30745}"/>
                                            </p:graphicEl>
                                          </p:spTgt>
                                        </p:tgtEl>
                                      </p:cBhvr>
                                    </p:animEffect>
                                  </p:childTnLst>
                                </p:cTn>
                              </p:par>
                            </p:childTnLst>
                          </p:cTn>
                        </p:par>
                        <p:par>
                          <p:cTn id="59" fill="hold">
                            <p:stCondLst>
                              <p:cond delay="1400"/>
                            </p:stCondLst>
                            <p:childTnLst>
                              <p:par>
                                <p:cTn id="60" presetID="10"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200"/>
                                        <p:tgtEl>
                                          <p:spTgt spid="22"/>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00"/>
                                        <p:tgtEl>
                                          <p:spTgt spid="23"/>
                                        </p:tgtEl>
                                      </p:cBhvr>
                                    </p:animEffect>
                                  </p:childTnLst>
                                </p:cTn>
                              </p:par>
                            </p:childTnLst>
                          </p:cTn>
                        </p:par>
                        <p:par>
                          <p:cTn id="69" fill="hold">
                            <p:stCondLst>
                              <p:cond delay="1600"/>
                            </p:stCondLst>
                            <p:childTnLst>
                              <p:par>
                                <p:cTn id="70" presetID="10" presetClass="entr" presetSubtype="0" fill="hold" grpId="0" nodeType="afterEffect">
                                  <p:stCondLst>
                                    <p:cond delay="0"/>
                                  </p:stCondLst>
                                  <p:childTnLst>
                                    <p:set>
                                      <p:cBhvr>
                                        <p:cTn id="71" dur="1" fill="hold">
                                          <p:stCondLst>
                                            <p:cond delay="0"/>
                                          </p:stCondLst>
                                        </p:cTn>
                                        <p:tgtEl>
                                          <p:spTgt spid="28">
                                            <p:graphicEl>
                                              <a:dgm id="{3BCEFB5B-2F3D-490B-8CE0-5E0369C4DFDC}"/>
                                            </p:graphicEl>
                                          </p:spTgt>
                                        </p:tgtEl>
                                        <p:attrNameLst>
                                          <p:attrName>style.visibility</p:attrName>
                                        </p:attrNameLst>
                                      </p:cBhvr>
                                      <p:to>
                                        <p:strVal val="visible"/>
                                      </p:to>
                                    </p:set>
                                    <p:animEffect transition="in" filter="fade">
                                      <p:cBhvr>
                                        <p:cTn id="72" dur="200"/>
                                        <p:tgtEl>
                                          <p:spTgt spid="28">
                                            <p:graphicEl>
                                              <a:dgm id="{3BCEFB5B-2F3D-490B-8CE0-5E0369C4DFDC}"/>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graphicEl>
                                              <a:dgm id="{9F06FA13-89CC-4B95-8B8F-0322459C534C}"/>
                                            </p:graphicEl>
                                          </p:spTgt>
                                        </p:tgtEl>
                                        <p:attrNameLst>
                                          <p:attrName>style.visibility</p:attrName>
                                        </p:attrNameLst>
                                      </p:cBhvr>
                                      <p:to>
                                        <p:strVal val="visible"/>
                                      </p:to>
                                    </p:set>
                                    <p:animEffect transition="in" filter="fade">
                                      <p:cBhvr>
                                        <p:cTn id="75" dur="200"/>
                                        <p:tgtEl>
                                          <p:spTgt spid="28">
                                            <p:graphicEl>
                                              <a:dgm id="{9F06FA13-89CC-4B95-8B8F-0322459C534C}"/>
                                            </p:graphic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200"/>
                                        <p:tgtEl>
                                          <p:spTgt spid="12"/>
                                        </p:tgtEl>
                                      </p:cBhvr>
                                    </p:animEffect>
                                  </p:childTnLst>
                                </p:cTn>
                              </p:par>
                              <p:par>
                                <p:cTn id="79" presetID="10"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200"/>
                                        <p:tgtEl>
                                          <p:spTgt spid="14"/>
                                        </p:tgtEl>
                                      </p:cBhvr>
                                    </p:animEffect>
                                  </p:childTnLst>
                                </p:cTn>
                              </p:par>
                              <p:par>
                                <p:cTn id="82" presetID="10" presetClass="entr" presetSubtype="0" fill="hold" nodeType="with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200"/>
                                        <p:tgtEl>
                                          <p:spTgt spid="4"/>
                                        </p:tgtEl>
                                      </p:cBhvr>
                                    </p:animEffect>
                                  </p:childTnLst>
                                </p:cTn>
                              </p:par>
                            </p:childTnLst>
                          </p:cTn>
                        </p:par>
                        <p:par>
                          <p:cTn id="85" fill="hold">
                            <p:stCondLst>
                              <p:cond delay="1800"/>
                            </p:stCondLst>
                            <p:childTnLst>
                              <p:par>
                                <p:cTn id="86" presetID="10" presetClass="entr" presetSubtype="0" fill="hold" grpId="0" nodeType="afterEffect">
                                  <p:stCondLst>
                                    <p:cond delay="0"/>
                                  </p:stCondLst>
                                  <p:childTnLst>
                                    <p:set>
                                      <p:cBhvr>
                                        <p:cTn id="87" dur="1" fill="hold">
                                          <p:stCondLst>
                                            <p:cond delay="0"/>
                                          </p:stCondLst>
                                        </p:cTn>
                                        <p:tgtEl>
                                          <p:spTgt spid="28">
                                            <p:graphicEl>
                                              <a:dgm id="{0E7D683F-472A-409C-8054-C7CFCB51D908}"/>
                                            </p:graphicEl>
                                          </p:spTgt>
                                        </p:tgtEl>
                                        <p:attrNameLst>
                                          <p:attrName>style.visibility</p:attrName>
                                        </p:attrNameLst>
                                      </p:cBhvr>
                                      <p:to>
                                        <p:strVal val="visible"/>
                                      </p:to>
                                    </p:set>
                                    <p:animEffect transition="in" filter="fade">
                                      <p:cBhvr>
                                        <p:cTn id="88" dur="200"/>
                                        <p:tgtEl>
                                          <p:spTgt spid="28">
                                            <p:graphicEl>
                                              <a:dgm id="{0E7D683F-472A-409C-8054-C7CFCB51D908}"/>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8">
                                            <p:graphicEl>
                                              <a:dgm id="{99B8F6EA-A102-4978-886C-C3DC5FB3A609}"/>
                                            </p:graphicEl>
                                          </p:spTgt>
                                        </p:tgtEl>
                                        <p:attrNameLst>
                                          <p:attrName>style.visibility</p:attrName>
                                        </p:attrNameLst>
                                      </p:cBhvr>
                                      <p:to>
                                        <p:strVal val="visible"/>
                                      </p:to>
                                    </p:set>
                                    <p:animEffect transition="in" filter="fade">
                                      <p:cBhvr>
                                        <p:cTn id="91" dur="200"/>
                                        <p:tgtEl>
                                          <p:spTgt spid="28">
                                            <p:graphicEl>
                                              <a:dgm id="{99B8F6EA-A102-4978-886C-C3DC5FB3A609}"/>
                                            </p:graphicEl>
                                          </p:spTgt>
                                        </p:tgtEl>
                                      </p:cBhvr>
                                    </p:animEffect>
                                  </p:childTnLst>
                                </p:cTn>
                              </p:par>
                            </p:childTnLst>
                          </p:cTn>
                        </p:par>
                        <p:par>
                          <p:cTn id="92" fill="hold">
                            <p:stCondLst>
                              <p:cond delay="2000"/>
                            </p:stCondLst>
                            <p:childTnLst>
                              <p:par>
                                <p:cTn id="93" presetID="10" presetClass="entr" presetSubtype="0" fill="hold" nodeType="after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00"/>
                                        <p:tgtEl>
                                          <p:spTgt spid="5"/>
                                        </p:tgtEl>
                                      </p:cBhvr>
                                    </p:animEffect>
                                  </p:childTnLst>
                                </p:cTn>
                              </p:par>
                              <p:par>
                                <p:cTn id="96" presetID="10" presetClass="entr" presetSubtype="0" fill="hold" nodeType="with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200"/>
                                        <p:tgtEl>
                                          <p:spTgt spid="8"/>
                                        </p:tgtEl>
                                      </p:cBhvr>
                                    </p:animEffect>
                                  </p:childTnLst>
                                </p:cTn>
                              </p:par>
                              <p:par>
                                <p:cTn id="99" presetID="10" presetClass="entr" presetSubtype="0" fill="hold" nodeType="with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200"/>
                                        <p:tgtEl>
                                          <p:spTgt spid="9"/>
                                        </p:tgtEl>
                                      </p:cBhvr>
                                    </p:animEffect>
                                  </p:childTnLst>
                                </p:cTn>
                              </p:par>
                            </p:childTnLst>
                          </p:cTn>
                        </p:par>
                        <p:par>
                          <p:cTn id="102" fill="hold">
                            <p:stCondLst>
                              <p:cond delay="2200"/>
                            </p:stCondLst>
                            <p:childTnLst>
                              <p:par>
                                <p:cTn id="103" presetID="10" presetClass="entr" presetSubtype="0" fill="hold" grpId="0" nodeType="afterEffect">
                                  <p:stCondLst>
                                    <p:cond delay="0"/>
                                  </p:stCondLst>
                                  <p:childTnLst>
                                    <p:set>
                                      <p:cBhvr>
                                        <p:cTn id="104" dur="1" fill="hold">
                                          <p:stCondLst>
                                            <p:cond delay="0"/>
                                          </p:stCondLst>
                                        </p:cTn>
                                        <p:tgtEl>
                                          <p:spTgt spid="28">
                                            <p:graphicEl>
                                              <a:dgm id="{BAC33A26-6C2F-4987-A581-FEC1BAAC3768}"/>
                                            </p:graphicEl>
                                          </p:spTgt>
                                        </p:tgtEl>
                                        <p:attrNameLst>
                                          <p:attrName>style.visibility</p:attrName>
                                        </p:attrNameLst>
                                      </p:cBhvr>
                                      <p:to>
                                        <p:strVal val="visible"/>
                                      </p:to>
                                    </p:set>
                                    <p:animEffect transition="in" filter="fade">
                                      <p:cBhvr>
                                        <p:cTn id="105" dur="200"/>
                                        <p:tgtEl>
                                          <p:spTgt spid="28">
                                            <p:graphicEl>
                                              <a:dgm id="{BAC33A26-6C2F-4987-A581-FEC1BAAC3768}"/>
                                            </p:graphic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8">
                                            <p:graphicEl>
                                              <a:dgm id="{A3F992EB-03D8-49DC-A20E-842620E29166}"/>
                                            </p:graphicEl>
                                          </p:spTgt>
                                        </p:tgtEl>
                                        <p:attrNameLst>
                                          <p:attrName>style.visibility</p:attrName>
                                        </p:attrNameLst>
                                      </p:cBhvr>
                                      <p:to>
                                        <p:strVal val="visible"/>
                                      </p:to>
                                    </p:set>
                                    <p:animEffect transition="in" filter="fade">
                                      <p:cBhvr>
                                        <p:cTn id="108" dur="200"/>
                                        <p:tgtEl>
                                          <p:spTgt spid="28">
                                            <p:graphicEl>
                                              <a:dgm id="{A3F992EB-03D8-49DC-A20E-842620E29166}"/>
                                            </p:graphic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8">
                                            <p:graphicEl>
                                              <a:dgm id="{8D93E483-352F-4110-BC7B-D37109D8ACDA}"/>
                                            </p:graphicEl>
                                          </p:spTgt>
                                        </p:tgtEl>
                                        <p:attrNameLst>
                                          <p:attrName>style.visibility</p:attrName>
                                        </p:attrNameLst>
                                      </p:cBhvr>
                                      <p:to>
                                        <p:strVal val="visible"/>
                                      </p:to>
                                    </p:set>
                                    <p:animEffect transition="in" filter="fade">
                                      <p:cBhvr>
                                        <p:cTn id="111" dur="200"/>
                                        <p:tgtEl>
                                          <p:spTgt spid="28">
                                            <p:graphicEl>
                                              <a:dgm id="{8D93E483-352F-4110-BC7B-D37109D8ACDA}"/>
                                            </p:graphicEl>
                                          </p:spTgt>
                                        </p:tgtEl>
                                      </p:cBhvr>
                                    </p:animEffect>
                                  </p:childTnLst>
                                </p:cTn>
                              </p:par>
                            </p:childTnLst>
                          </p:cTn>
                        </p:par>
                        <p:par>
                          <p:cTn id="112" fill="hold">
                            <p:stCondLst>
                              <p:cond delay="2400"/>
                            </p:stCondLst>
                            <p:childTnLst>
                              <p:par>
                                <p:cTn id="113" presetID="10" presetClass="entr" presetSubtype="0" fill="hold"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500"/>
                                        <p:tgtEl>
                                          <p:spTgt spid="13"/>
                                        </p:tgtEl>
                                      </p:cBhvr>
                                    </p:animEffect>
                                  </p:childTnLst>
                                </p:cTn>
                              </p:par>
                              <p:par>
                                <p:cTn id="116" presetID="10" presetClass="entr" presetSubtype="0" fill="hold" nodeType="with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fade">
                                      <p:cBhvr>
                                        <p:cTn id="118" dur="500"/>
                                        <p:tgtEl>
                                          <p:spTgt spid="15"/>
                                        </p:tgtEl>
                                      </p:cBhvr>
                                    </p:animEffect>
                                  </p:childTnLst>
                                </p:cTn>
                              </p:par>
                              <p:par>
                                <p:cTn id="119" presetID="10" presetClass="entr" presetSubtype="0" fill="hold" nodeType="with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fade">
                                      <p:cBhvr>
                                        <p:cTn id="121" dur="500"/>
                                        <p:tgtEl>
                                          <p:spTgt spid="1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1"/>
                                        </p:tgtEl>
                                        <p:attrNameLst>
                                          <p:attrName>style.visibility</p:attrName>
                                        </p:attrNameLst>
                                      </p:cBhvr>
                                      <p:to>
                                        <p:strVal val="visible"/>
                                      </p:to>
                                    </p:set>
                                    <p:animEffect transition="in" filter="fade">
                                      <p:cBhvr>
                                        <p:cTn id="126" dur="500"/>
                                        <p:tgtEl>
                                          <p:spTgt spid="11"/>
                                        </p:tgtEl>
                                      </p:cBhvr>
                                    </p:animEffect>
                                  </p:childTnLst>
                                </p:cTn>
                              </p:par>
                            </p:childTnLst>
                          </p:cTn>
                        </p:par>
                        <p:par>
                          <p:cTn id="127" fill="hold">
                            <p:stCondLst>
                              <p:cond delay="500"/>
                            </p:stCondLst>
                            <p:childTnLst>
                              <p:par>
                                <p:cTn id="128" presetID="10" presetClass="entr" presetSubtype="0" fill="hold" grpId="0" nodeType="after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fade">
                                      <p:cBhvr>
                                        <p:cTn id="130" dur="500"/>
                                        <p:tgtEl>
                                          <p:spTgt spid="29"/>
                                        </p:tgtEl>
                                      </p:cBhvr>
                                    </p:animEffect>
                                  </p:childTnLst>
                                </p:cTn>
                              </p:par>
                            </p:childTnLst>
                          </p:cTn>
                        </p:par>
                        <p:par>
                          <p:cTn id="131" fill="hold">
                            <p:stCondLst>
                              <p:cond delay="1000"/>
                            </p:stCondLst>
                            <p:childTnLst>
                              <p:par>
                                <p:cTn id="132" presetID="10" presetClass="entr" presetSubtype="0" fill="hold" grpId="0" nodeType="after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par>
                                <p:cTn id="135" presetID="10" presetClass="entr" presetSubtype="0" fill="hold" nodeType="with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fade">
                                      <p:cBhvr>
                                        <p:cTn id="13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Dgm bld="one"/>
        </p:bldSub>
      </p:bldGraphic>
      <p:bldP spid="29" grpId="0" animBg="1"/>
      <p:bldP spid="3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1117622420"/>
              </p:ext>
            </p:extLst>
          </p:nvPr>
        </p:nvGraphicFramePr>
        <p:xfrm>
          <a:off x="-1569849" y="1662260"/>
          <a:ext cx="6417470" cy="2830095"/>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4294967295"/>
          </p:nvPr>
        </p:nvSpPr>
        <p:spPr>
          <a:xfrm>
            <a:off x="4690753" y="951315"/>
            <a:ext cx="4243874" cy="3629231"/>
          </a:xfrm>
          <a:prstGeom prst="rect">
            <a:avLst/>
          </a:prstGeom>
        </p:spPr>
        <p:txBody>
          <a:bodyPr/>
          <a:lstStyle/>
          <a:p>
            <a:r>
              <a:rPr lang="en-US" dirty="0"/>
              <a:t>OTT </a:t>
            </a:r>
            <a:r>
              <a:rPr lang="en-US" dirty="0" smtClean="0"/>
              <a:t>- 37b </a:t>
            </a:r>
            <a:r>
              <a:rPr lang="en-US" dirty="0"/>
              <a:t>US$ by </a:t>
            </a:r>
            <a:r>
              <a:rPr lang="en-US" dirty="0" smtClean="0"/>
              <a:t>2017</a:t>
            </a:r>
            <a:endParaRPr lang="en-US" dirty="0"/>
          </a:p>
        </p:txBody>
      </p:sp>
      <p:sp>
        <p:nvSpPr>
          <p:cNvPr id="2" name="Title 1"/>
          <p:cNvSpPr>
            <a:spLocks noGrp="1"/>
          </p:cNvSpPr>
          <p:nvPr>
            <p:ph type="title"/>
          </p:nvPr>
        </p:nvSpPr>
        <p:spPr/>
        <p:txBody>
          <a:bodyPr>
            <a:normAutofit/>
          </a:bodyPr>
          <a:lstStyle/>
          <a:p>
            <a:r>
              <a:rPr lang="en-US" dirty="0" smtClean="0"/>
              <a:t>Market - Broadcast &amp; OTT</a:t>
            </a:r>
            <a:endParaRPr lang="en-US" sz="2700" dirty="0"/>
          </a:p>
        </p:txBody>
      </p:sp>
      <p:sp>
        <p:nvSpPr>
          <p:cNvPr id="16" name="Rectangle 15"/>
          <p:cNvSpPr/>
          <p:nvPr/>
        </p:nvSpPr>
        <p:spPr>
          <a:xfrm>
            <a:off x="3255451" y="4820818"/>
            <a:ext cx="3382498" cy="240066"/>
          </a:xfrm>
          <a:prstGeom prst="rect">
            <a:avLst/>
          </a:prstGeom>
        </p:spPr>
        <p:txBody>
          <a:bodyPr wrap="square">
            <a:spAutoFit/>
          </a:bodyPr>
          <a:lstStyle/>
          <a:p>
            <a:pPr>
              <a:lnSpc>
                <a:spcPct val="80000"/>
              </a:lnSpc>
            </a:pPr>
            <a:r>
              <a:rPr lang="en-US" sz="1200" dirty="0" smtClean="0">
                <a:solidFill>
                  <a:schemeClr val="bg1">
                    <a:lumMod val="95000"/>
                  </a:schemeClr>
                </a:solidFill>
                <a:latin typeface="Arial" pitchFamily="34" charset="0"/>
              </a:rPr>
              <a:t>CAGR = Compounded Annual Growth Rate</a:t>
            </a:r>
            <a:endParaRPr lang="en-US" sz="1200" dirty="0">
              <a:solidFill>
                <a:schemeClr val="bg1">
                  <a:lumMod val="95000"/>
                </a:schemeClr>
              </a:solidFill>
              <a:latin typeface="Arial" pitchFamily="34" charset="0"/>
            </a:endParaRPr>
          </a:p>
        </p:txBody>
      </p:sp>
      <p:sp>
        <p:nvSpPr>
          <p:cNvPr id="5" name="Content Placeholder 4"/>
          <p:cNvSpPr>
            <a:spLocks noGrp="1"/>
          </p:cNvSpPr>
          <p:nvPr>
            <p:ph idx="1"/>
          </p:nvPr>
        </p:nvSpPr>
        <p:spPr/>
        <p:txBody>
          <a:bodyPr/>
          <a:lstStyle/>
          <a:p>
            <a:r>
              <a:rPr lang="en-US" dirty="0" smtClean="0"/>
              <a:t>TV &amp; Video market estimated at $395b globally, by 2017</a:t>
            </a:r>
            <a:endParaRPr lang="en-US" dirty="0"/>
          </a:p>
        </p:txBody>
      </p:sp>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464706" y="200661"/>
            <a:ext cx="1442702" cy="540294"/>
          </a:xfrm>
          <a:prstGeom prst="rect">
            <a:avLst/>
          </a:prstGeom>
        </p:spPr>
      </p:pic>
      <p:cxnSp>
        <p:nvCxnSpPr>
          <p:cNvPr id="11" name="Straight Connector 10"/>
          <p:cNvCxnSpPr/>
          <p:nvPr/>
        </p:nvCxnSpPr>
        <p:spPr>
          <a:xfrm flipV="1">
            <a:off x="3387969" y="2121877"/>
            <a:ext cx="1348154" cy="586155"/>
          </a:xfrm>
          <a:prstGeom prst="line">
            <a:avLst/>
          </a:prstGeom>
          <a:ln w="3175">
            <a:gradFill>
              <a:gsLst>
                <a:gs pos="0">
                  <a:schemeClr val="accent1">
                    <a:lumMod val="60000"/>
                    <a:lumOff val="40000"/>
                  </a:schemeClr>
                </a:gs>
                <a:gs pos="100000">
                  <a:schemeClr val="accent1">
                    <a:lumMod val="20000"/>
                    <a:lumOff val="80000"/>
                    <a:alpha val="3600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411415" y="3446585"/>
            <a:ext cx="1441939" cy="211015"/>
          </a:xfrm>
          <a:prstGeom prst="line">
            <a:avLst/>
          </a:prstGeom>
          <a:ln w="3175">
            <a:gradFill>
              <a:gsLst>
                <a:gs pos="0">
                  <a:schemeClr val="accent5">
                    <a:lumMod val="60000"/>
                    <a:lumOff val="40000"/>
                  </a:schemeClr>
                </a:gs>
                <a:gs pos="100000">
                  <a:schemeClr val="accent5">
                    <a:lumMod val="20000"/>
                    <a:lumOff val="80000"/>
                    <a:alpha val="3600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graphicFrame>
        <p:nvGraphicFramePr>
          <p:cNvPr id="18" name="Chart 17"/>
          <p:cNvGraphicFramePr>
            <a:graphicFrameLocks/>
          </p:cNvGraphicFramePr>
          <p:nvPr>
            <p:extLst>
              <p:ext uri="{D42A27DB-BD31-4B8C-83A1-F6EECF244321}">
                <p14:modId xmlns:p14="http://schemas.microsoft.com/office/powerpoint/2010/main" val="1816632460"/>
              </p:ext>
            </p:extLst>
          </p:nvPr>
        </p:nvGraphicFramePr>
        <p:xfrm>
          <a:off x="4704434" y="1500646"/>
          <a:ext cx="4119562" cy="28455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1803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18">
                                            <p:graphicEl>
                                              <a:chart seriesIdx="-3" categoryIdx="-3" bldStep="gridLegend"/>
                                            </p:graphicEl>
                                          </p:spTgt>
                                        </p:tgtEl>
                                        <p:attrNameLst>
                                          <p:attrName>style.visibility</p:attrName>
                                        </p:attrNameLst>
                                      </p:cBhvr>
                                      <p:to>
                                        <p:strVal val="visible"/>
                                      </p:to>
                                    </p:set>
                                    <p:animEffect transition="in" filter="wipe(down)">
                                      <p:cBhvr>
                                        <p:cTn id="24" dur="500"/>
                                        <p:tgtEl>
                                          <p:spTgt spid="18">
                                            <p:graphicEl>
                                              <a:chart seriesIdx="-3" categoryIdx="-3" bldStep="gridLegend"/>
                                            </p:graphicEl>
                                          </p:spTgt>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down)">
                                      <p:cBhvr>
                                        <p:cTn id="28" dur="500"/>
                                        <p:tgtEl>
                                          <p:spTgt spid="18">
                                            <p:graphicEl>
                                              <a:chart seriesIdx="0" categoryIdx="-4" bldStep="series"/>
                                            </p:graphicEl>
                                          </p:spTgt>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down)">
                                      <p:cBhvr>
                                        <p:cTn id="32" dur="500"/>
                                        <p:tgtEl>
                                          <p:spTgt spid="18">
                                            <p:graphicEl>
                                              <a:chart seriesIdx="1" categoryIdx="-4" bldStep="series"/>
                                            </p:graphicEl>
                                          </p:spTgt>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18">
                                            <p:graphicEl>
                                              <a:chart seriesIdx="2" categoryIdx="-4" bldStep="series"/>
                                            </p:graphicEl>
                                          </p:spTgt>
                                        </p:tgtEl>
                                        <p:attrNameLst>
                                          <p:attrName>style.visibility</p:attrName>
                                        </p:attrNameLst>
                                      </p:cBhvr>
                                      <p:to>
                                        <p:strVal val="visible"/>
                                      </p:to>
                                    </p:set>
                                    <p:animEffect transition="in" filter="wipe(down)">
                                      <p:cBhvr>
                                        <p:cTn id="36" dur="500"/>
                                        <p:tgtEl>
                                          <p:spTgt spid="18">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3" grpId="0" build="p"/>
      <p:bldGraphic spid="18" grpId="0">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1076" y="836259"/>
            <a:ext cx="3797593" cy="3452358"/>
          </a:xfrm>
          <a:prstGeom prst="rect">
            <a:avLst/>
          </a:prstGeom>
          <a:effectLst>
            <a:outerShdw blurRad="203200" dist="101600" dir="8400000" algn="tl" rotWithShape="0">
              <a:schemeClr val="accent1">
                <a:lumMod val="50000"/>
                <a:alpha val="52000"/>
              </a:scheme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95" y="821667"/>
            <a:ext cx="3797593" cy="3452357"/>
          </a:xfrm>
          <a:prstGeom prst="rect">
            <a:avLst/>
          </a:prstGeom>
          <a:effectLst>
            <a:outerShdw blurRad="203200" dist="101600" dir="8400000" algn="tl" rotWithShape="0">
              <a:schemeClr val="accent1">
                <a:lumMod val="50000"/>
                <a:alpha val="52000"/>
              </a:schemeClr>
            </a:outerShdw>
          </a:effectLst>
        </p:spPr>
      </p:pic>
      <p:sp>
        <p:nvSpPr>
          <p:cNvPr id="2" name="Title 1"/>
          <p:cNvSpPr>
            <a:spLocks noGrp="1"/>
          </p:cNvSpPr>
          <p:nvPr>
            <p:ph type="title"/>
          </p:nvPr>
        </p:nvSpPr>
        <p:spPr/>
        <p:txBody>
          <a:bodyPr/>
          <a:lstStyle/>
          <a:p>
            <a:r>
              <a:rPr lang="en-US" dirty="0" smtClean="0">
                <a:solidFill>
                  <a:schemeClr val="accent2">
                    <a:lumMod val="75000"/>
                  </a:schemeClr>
                </a:solidFill>
              </a:rPr>
              <a:t>OTT Evolution - Vertical Tiers</a:t>
            </a:r>
            <a:endParaRPr lang="en-US" dirty="0">
              <a:solidFill>
                <a:schemeClr val="accent2">
                  <a:lumMod val="75000"/>
                </a:schemeClr>
              </a:solidFill>
            </a:endParaRPr>
          </a:p>
        </p:txBody>
      </p:sp>
      <p:sp>
        <p:nvSpPr>
          <p:cNvPr id="9" name="Content Placeholder 8"/>
          <p:cNvSpPr>
            <a:spLocks noGrp="1"/>
          </p:cNvSpPr>
          <p:nvPr>
            <p:ph idx="1"/>
          </p:nvPr>
        </p:nvSpPr>
        <p:spPr/>
        <p:txBody>
          <a:bodyPr/>
          <a:lstStyle/>
          <a:p>
            <a:r>
              <a:rPr lang="en-US" dirty="0" smtClean="0">
                <a:solidFill>
                  <a:schemeClr val="accent2">
                    <a:lumMod val="50000"/>
                  </a:schemeClr>
                </a:solidFill>
              </a:rPr>
              <a:t>Tier 1</a:t>
            </a:r>
          </a:p>
          <a:p>
            <a:pPr lvl="1">
              <a:buClr>
                <a:schemeClr val="accent2"/>
              </a:buClr>
            </a:pPr>
            <a:r>
              <a:rPr lang="en-US" dirty="0" smtClean="0">
                <a:solidFill>
                  <a:schemeClr val="accent2">
                    <a:lumMod val="50000"/>
                  </a:schemeClr>
                </a:solidFill>
              </a:rPr>
              <a:t>National Broadcasters</a:t>
            </a:r>
          </a:p>
          <a:p>
            <a:r>
              <a:rPr lang="en-US" dirty="0" smtClean="0">
                <a:solidFill>
                  <a:schemeClr val="accent2"/>
                </a:solidFill>
              </a:rPr>
              <a:t>Tier 2</a:t>
            </a:r>
          </a:p>
          <a:p>
            <a:pPr lvl="1">
              <a:buClr>
                <a:schemeClr val="accent2"/>
              </a:buClr>
            </a:pPr>
            <a:r>
              <a:rPr lang="en-US" dirty="0" smtClean="0">
                <a:solidFill>
                  <a:schemeClr val="accent2"/>
                </a:solidFill>
              </a:rPr>
              <a:t>Regional Broadcasters &amp; Affiliates</a:t>
            </a:r>
          </a:p>
          <a:p>
            <a:pPr lvl="1">
              <a:buClr>
                <a:schemeClr val="accent2"/>
              </a:buClr>
            </a:pPr>
            <a:r>
              <a:rPr lang="en-US" dirty="0" smtClean="0">
                <a:solidFill>
                  <a:schemeClr val="accent2"/>
                </a:solidFill>
              </a:rPr>
              <a:t>Content Aggregators</a:t>
            </a:r>
          </a:p>
          <a:p>
            <a:pPr lvl="1">
              <a:buClr>
                <a:schemeClr val="accent2"/>
              </a:buClr>
            </a:pPr>
            <a:r>
              <a:rPr lang="en-US" sz="2400" dirty="0" smtClean="0">
                <a:solidFill>
                  <a:schemeClr val="accent2"/>
                </a:solidFill>
              </a:rPr>
              <a:t>Telco &amp; MSO (i.e. Cable)</a:t>
            </a:r>
            <a:endParaRPr lang="en-US" dirty="0" smtClean="0">
              <a:solidFill>
                <a:schemeClr val="accent2"/>
              </a:solidFill>
            </a:endParaRPr>
          </a:p>
          <a:p>
            <a:r>
              <a:rPr lang="en-US" dirty="0" smtClean="0">
                <a:solidFill>
                  <a:schemeClr val="accent2">
                    <a:lumMod val="60000"/>
                    <a:lumOff val="40000"/>
                  </a:schemeClr>
                </a:solidFill>
              </a:rPr>
              <a:t>Tier 3</a:t>
            </a:r>
          </a:p>
          <a:p>
            <a:pPr lvl="1">
              <a:buClr>
                <a:schemeClr val="accent2"/>
              </a:buClr>
            </a:pPr>
            <a:r>
              <a:rPr lang="en-US" dirty="0" smtClean="0">
                <a:solidFill>
                  <a:schemeClr val="accent2">
                    <a:lumMod val="60000"/>
                    <a:lumOff val="40000"/>
                  </a:schemeClr>
                </a:solidFill>
              </a:rPr>
              <a:t>Corporations &amp; Government</a:t>
            </a:r>
          </a:p>
          <a:p>
            <a:pPr lvl="1">
              <a:buClr>
                <a:schemeClr val="accent2"/>
              </a:buClr>
            </a:pPr>
            <a:r>
              <a:rPr lang="en-US" dirty="0" smtClean="0">
                <a:solidFill>
                  <a:schemeClr val="accent2">
                    <a:lumMod val="60000"/>
                    <a:lumOff val="40000"/>
                  </a:schemeClr>
                </a:solidFill>
              </a:rPr>
              <a:t>Education &amp; House of Worship</a:t>
            </a:r>
          </a:p>
          <a:p>
            <a:pPr lvl="1">
              <a:buClr>
                <a:schemeClr val="accent2"/>
              </a:buClr>
            </a:pPr>
            <a:r>
              <a:rPr lang="en-US" dirty="0">
                <a:solidFill>
                  <a:schemeClr val="accent2">
                    <a:lumMod val="60000"/>
                    <a:lumOff val="40000"/>
                  </a:schemeClr>
                </a:solidFill>
              </a:rPr>
              <a:t>e</a:t>
            </a:r>
            <a:r>
              <a:rPr lang="en-US" dirty="0" smtClean="0">
                <a:solidFill>
                  <a:schemeClr val="accent2">
                    <a:lumMod val="60000"/>
                    <a:lumOff val="40000"/>
                  </a:schemeClr>
                </a:solidFill>
              </a:rPr>
              <a:t>tc.</a:t>
            </a:r>
          </a:p>
          <a:p>
            <a:pPr lvl="1"/>
            <a:endParaRPr lang="en-US" dirty="0">
              <a:solidFill>
                <a:schemeClr val="accent2">
                  <a:lumMod val="60000"/>
                  <a:lumOff val="40000"/>
                </a:scheme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4468" y="851700"/>
            <a:ext cx="3797592" cy="3452357"/>
          </a:xfrm>
          <a:prstGeom prst="rect">
            <a:avLst/>
          </a:prstGeom>
          <a:effectLst>
            <a:outerShdw blurRad="203200" dist="101600" dir="8400000" algn="tl" rotWithShape="0">
              <a:schemeClr val="accent1">
                <a:lumMod val="50000"/>
                <a:alpha val="52000"/>
              </a:schemeClr>
            </a:outerShdw>
          </a:effectLst>
        </p:spPr>
      </p:pic>
    </p:spTree>
    <p:extLst>
      <p:ext uri="{BB962C8B-B14F-4D97-AF65-F5344CB8AC3E}">
        <p14:creationId xmlns:p14="http://schemas.microsoft.com/office/powerpoint/2010/main" val="229475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500"/>
                                        <p:tgtEl>
                                          <p:spTgt spid="9">
                                            <p:txEl>
                                              <p:pRg st="5" end="5"/>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7" end="7"/>
                                            </p:txEl>
                                          </p:spTgt>
                                        </p:tgtEl>
                                        <p:attrNameLst>
                                          <p:attrName>style.visibility</p:attrName>
                                        </p:attrNameLst>
                                      </p:cBhvr>
                                      <p:to>
                                        <p:strVal val="visible"/>
                                      </p:to>
                                    </p:set>
                                    <p:animEffect transition="in" filter="fade">
                                      <p:cBhvr>
                                        <p:cTn id="40" dur="500"/>
                                        <p:tgtEl>
                                          <p:spTgt spid="9">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Effect transition="in" filter="fade">
                                      <p:cBhvr>
                                        <p:cTn id="43" dur="500"/>
                                        <p:tgtEl>
                                          <p:spTgt spid="9">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fade">
                                      <p:cBhvr>
                                        <p:cTn id="46" dur="500"/>
                                        <p:tgtEl>
                                          <p:spTgt spid="9">
                                            <p:txEl>
                                              <p:pRg st="9" end="9"/>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135" y="185473"/>
            <a:ext cx="9144000" cy="5143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72" y="186201"/>
            <a:ext cx="9144000" cy="51435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512" y="1099985"/>
            <a:ext cx="2808000" cy="16332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876" y="4240607"/>
            <a:ext cx="444971" cy="27429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876" y="3556014"/>
            <a:ext cx="444971" cy="27429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876" y="2827318"/>
            <a:ext cx="451067" cy="292584"/>
          </a:xfrm>
          <a:prstGeom prst="rect">
            <a:avLst/>
          </a:prstGeom>
        </p:spPr>
      </p:pic>
      <p:sp>
        <p:nvSpPr>
          <p:cNvPr id="13" name="Rectangle 12"/>
          <p:cNvSpPr/>
          <p:nvPr/>
        </p:nvSpPr>
        <p:spPr>
          <a:xfrm>
            <a:off x="326721" y="3961885"/>
            <a:ext cx="671979" cy="313932"/>
          </a:xfrm>
          <a:prstGeom prst="rect">
            <a:avLst/>
          </a:prstGeom>
        </p:spPr>
        <p:txBody>
          <a:bodyPr wrap="none">
            <a:spAutoFit/>
          </a:bodyPr>
          <a:lstStyle/>
          <a:p>
            <a:pPr>
              <a:lnSpc>
                <a:spcPct val="80000"/>
              </a:lnSpc>
            </a:pPr>
            <a:r>
              <a:rPr lang="en-US" b="1" dirty="0" smtClean="0">
                <a:solidFill>
                  <a:schemeClr val="bg2">
                    <a:lumMod val="25000"/>
                  </a:schemeClr>
                </a:solidFill>
                <a:latin typeface="Arial" pitchFamily="34" charset="0"/>
                <a:cs typeface="Arial" pitchFamily="34" charset="0"/>
              </a:rPr>
              <a:t>USA</a:t>
            </a:r>
          </a:p>
        </p:txBody>
      </p:sp>
      <p:sp>
        <p:nvSpPr>
          <p:cNvPr id="14" name="Rectangle 13"/>
          <p:cNvSpPr/>
          <p:nvPr/>
        </p:nvSpPr>
        <p:spPr>
          <a:xfrm>
            <a:off x="326721" y="3269357"/>
            <a:ext cx="2292038" cy="757130"/>
          </a:xfrm>
          <a:prstGeom prst="rect">
            <a:avLst/>
          </a:prstGeom>
        </p:spPr>
        <p:txBody>
          <a:bodyPr wrap="none">
            <a:spAutoFit/>
          </a:bodyPr>
          <a:lstStyle/>
          <a:p>
            <a:pPr>
              <a:lnSpc>
                <a:spcPct val="80000"/>
              </a:lnSpc>
            </a:pPr>
            <a:r>
              <a:rPr lang="en-US" b="1" spc="-100" dirty="0" smtClean="0">
                <a:solidFill>
                  <a:srgbClr val="9A7200"/>
                </a:solidFill>
                <a:latin typeface="Arial" pitchFamily="34" charset="0"/>
                <a:cs typeface="Arial" pitchFamily="34" charset="0"/>
              </a:rPr>
              <a:t>Europe, Canada, Asia</a:t>
            </a:r>
          </a:p>
          <a:p>
            <a:pPr>
              <a:lnSpc>
                <a:spcPct val="80000"/>
              </a:lnSpc>
            </a:pPr>
            <a:r>
              <a:rPr lang="en-US" b="1" spc="-100" dirty="0">
                <a:solidFill>
                  <a:srgbClr val="9A7200"/>
                </a:solidFill>
                <a:latin typeface="Arial" pitchFamily="34" charset="0"/>
                <a:cs typeface="Arial" pitchFamily="34" charset="0"/>
              </a:rPr>
              <a:t> </a:t>
            </a:r>
            <a:r>
              <a:rPr lang="en-US" b="1" spc="-100" dirty="0" smtClean="0">
                <a:solidFill>
                  <a:srgbClr val="9A7200"/>
                </a:solidFill>
                <a:latin typeface="Arial" pitchFamily="34" charset="0"/>
                <a:cs typeface="Arial" pitchFamily="34" charset="0"/>
              </a:rPr>
              <a:t>          </a:t>
            </a:r>
            <a:r>
              <a:rPr lang="en-US" b="1" spc="-100" dirty="0" smtClean="0">
                <a:solidFill>
                  <a:srgbClr val="9A7200"/>
                </a:solidFill>
                <a:latin typeface="Arial" pitchFamily="34" charset="0"/>
                <a:cs typeface="Arial" pitchFamily="34" charset="0"/>
                <a:sym typeface="Symbol"/>
              </a:rPr>
              <a:t></a:t>
            </a:r>
            <a:r>
              <a:rPr lang="en-US" b="1" spc="-100" dirty="0" smtClean="0">
                <a:solidFill>
                  <a:srgbClr val="9A7200"/>
                </a:solidFill>
                <a:latin typeface="Arial" pitchFamily="34" charset="0"/>
                <a:cs typeface="Arial" pitchFamily="34" charset="0"/>
              </a:rPr>
              <a:t>18-24  months</a:t>
            </a:r>
            <a:br>
              <a:rPr lang="en-US" b="1" spc="-100" dirty="0" smtClean="0">
                <a:solidFill>
                  <a:srgbClr val="9A7200"/>
                </a:solidFill>
                <a:latin typeface="Arial" pitchFamily="34" charset="0"/>
                <a:cs typeface="Arial" pitchFamily="34" charset="0"/>
              </a:rPr>
            </a:br>
            <a:r>
              <a:rPr lang="en-US" b="1" spc="-100" dirty="0" smtClean="0">
                <a:solidFill>
                  <a:srgbClr val="9A7200"/>
                </a:solidFill>
                <a:latin typeface="Arial" pitchFamily="34" charset="0"/>
                <a:cs typeface="Arial" pitchFamily="34" charset="0"/>
              </a:rPr>
              <a:t>           behind USA</a:t>
            </a:r>
            <a:endParaRPr lang="en-US" b="1" spc="-100" dirty="0">
              <a:solidFill>
                <a:srgbClr val="9A7200"/>
              </a:solidFill>
            </a:endParaRPr>
          </a:p>
        </p:txBody>
      </p:sp>
      <p:sp>
        <p:nvSpPr>
          <p:cNvPr id="15" name="Rectangle 14"/>
          <p:cNvSpPr/>
          <p:nvPr/>
        </p:nvSpPr>
        <p:spPr>
          <a:xfrm>
            <a:off x="326721" y="2334447"/>
            <a:ext cx="1991251" cy="934358"/>
          </a:xfrm>
          <a:prstGeom prst="rect">
            <a:avLst/>
          </a:prstGeom>
        </p:spPr>
        <p:txBody>
          <a:bodyPr wrap="none">
            <a:spAutoFit/>
          </a:bodyPr>
          <a:lstStyle/>
          <a:p>
            <a:pPr>
              <a:lnSpc>
                <a:spcPct val="76000"/>
              </a:lnSpc>
            </a:pPr>
            <a:r>
              <a:rPr lang="en-US" b="1" spc="-100" dirty="0" smtClean="0">
                <a:solidFill>
                  <a:srgbClr val="D0BB94"/>
                </a:solidFill>
                <a:latin typeface="Arial" pitchFamily="34" charset="0"/>
                <a:cs typeface="Arial" pitchFamily="34" charset="0"/>
              </a:rPr>
              <a:t>Emerging</a:t>
            </a:r>
          </a:p>
          <a:p>
            <a:pPr>
              <a:lnSpc>
                <a:spcPct val="76000"/>
              </a:lnSpc>
            </a:pPr>
            <a:r>
              <a:rPr lang="en-US" b="1" spc="-100" dirty="0" smtClean="0">
                <a:solidFill>
                  <a:srgbClr val="D0BB94"/>
                </a:solidFill>
                <a:latin typeface="Arial" pitchFamily="34" charset="0"/>
                <a:cs typeface="Arial" pitchFamily="34" charset="0"/>
              </a:rPr>
              <a:t>Markets</a:t>
            </a:r>
          </a:p>
          <a:p>
            <a:pPr>
              <a:lnSpc>
                <a:spcPct val="76000"/>
              </a:lnSpc>
              <a:tabLst>
                <a:tab pos="712788" algn="l"/>
              </a:tabLst>
            </a:pPr>
            <a:r>
              <a:rPr lang="en-US" b="1" spc="-100" dirty="0">
                <a:solidFill>
                  <a:srgbClr val="D0BB94"/>
                </a:solidFill>
              </a:rPr>
              <a:t>     </a:t>
            </a:r>
            <a:r>
              <a:rPr lang="en-US" b="1" spc="-100" dirty="0" smtClean="0">
                <a:solidFill>
                  <a:srgbClr val="D0BB94"/>
                </a:solidFill>
              </a:rPr>
              <a:t>      </a:t>
            </a:r>
            <a:r>
              <a:rPr lang="en-US" b="1" spc="-100" dirty="0" smtClean="0">
                <a:solidFill>
                  <a:srgbClr val="D0BB94"/>
                </a:solidFill>
                <a:sym typeface="Symbol"/>
              </a:rPr>
              <a:t></a:t>
            </a:r>
            <a:r>
              <a:rPr lang="en-US" b="1" spc="-100" dirty="0" smtClean="0">
                <a:solidFill>
                  <a:srgbClr val="D0BB94"/>
                </a:solidFill>
              </a:rPr>
              <a:t>36-48  mths</a:t>
            </a:r>
            <a:r>
              <a:rPr lang="en-US" b="1" spc="-100" dirty="0">
                <a:solidFill>
                  <a:srgbClr val="D0BB94"/>
                </a:solidFill>
              </a:rPr>
              <a:t/>
            </a:r>
            <a:br>
              <a:rPr lang="en-US" b="1" spc="-100" dirty="0">
                <a:solidFill>
                  <a:srgbClr val="D0BB94"/>
                </a:solidFill>
              </a:rPr>
            </a:br>
            <a:r>
              <a:rPr lang="en-US" b="1" spc="-100" dirty="0">
                <a:solidFill>
                  <a:srgbClr val="D0BB94"/>
                </a:solidFill>
              </a:rPr>
              <a:t>    </a:t>
            </a:r>
            <a:r>
              <a:rPr lang="en-US" b="1" spc="-100" dirty="0" smtClean="0">
                <a:solidFill>
                  <a:srgbClr val="D0BB94"/>
                </a:solidFill>
              </a:rPr>
              <a:t>       </a:t>
            </a:r>
            <a:r>
              <a:rPr lang="en-US" b="1" spc="-100" dirty="0">
                <a:solidFill>
                  <a:srgbClr val="D0BB94"/>
                </a:solidFill>
              </a:rPr>
              <a:t>behind USA</a:t>
            </a:r>
          </a:p>
        </p:txBody>
      </p:sp>
      <p:sp>
        <p:nvSpPr>
          <p:cNvPr id="4" name="Title 3"/>
          <p:cNvSpPr>
            <a:spLocks noGrp="1"/>
          </p:cNvSpPr>
          <p:nvPr>
            <p:ph type="title"/>
          </p:nvPr>
        </p:nvSpPr>
        <p:spPr/>
        <p:txBody>
          <a:bodyPr/>
          <a:lstStyle/>
          <a:p>
            <a:r>
              <a:rPr lang="en-US" dirty="0" smtClean="0">
                <a:solidFill>
                  <a:schemeClr val="bg2">
                    <a:lumMod val="50000"/>
                  </a:schemeClr>
                </a:solidFill>
              </a:rPr>
              <a:t>OTT </a:t>
            </a:r>
            <a:r>
              <a:rPr lang="en-US" dirty="0">
                <a:solidFill>
                  <a:schemeClr val="bg2">
                    <a:lumMod val="50000"/>
                  </a:schemeClr>
                </a:solidFill>
              </a:rPr>
              <a:t>Evolution – </a:t>
            </a:r>
            <a:r>
              <a:rPr lang="en-US" dirty="0" smtClean="0">
                <a:solidFill>
                  <a:schemeClr val="bg2">
                    <a:lumMod val="50000"/>
                  </a:schemeClr>
                </a:solidFill>
              </a:rPr>
              <a:t>Geographic Tiers</a:t>
            </a:r>
            <a:endParaRPr lang="en-US" dirty="0">
              <a:solidFill>
                <a:schemeClr val="bg2">
                  <a:lumMod val="50000"/>
                </a:schemeClr>
              </a:solidFill>
            </a:endParaRPr>
          </a:p>
        </p:txBody>
      </p:sp>
    </p:spTree>
    <p:extLst>
      <p:ext uri="{BB962C8B-B14F-4D97-AF65-F5344CB8AC3E}">
        <p14:creationId xmlns:p14="http://schemas.microsoft.com/office/powerpoint/2010/main" val="197771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98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Download the Original Presentation</a:t>
            </a:r>
            <a:r>
              <a:rPr lang="en-US" dirty="0" smtClean="0">
                <a:solidFill>
                  <a:schemeClr val="accent5">
                    <a:lumMod val="60000"/>
                    <a:lumOff val="40000"/>
                  </a:schemeClr>
                </a:solidFill>
              </a:rPr>
              <a:t/>
            </a:r>
            <a:br>
              <a:rPr lang="en-US" dirty="0" smtClean="0">
                <a:solidFill>
                  <a:schemeClr val="accent5">
                    <a:lumMod val="60000"/>
                    <a:lumOff val="40000"/>
                  </a:schemeClr>
                </a:solidFill>
              </a:rPr>
            </a:br>
            <a:r>
              <a:rPr lang="en-US" dirty="0" smtClean="0">
                <a:solidFill>
                  <a:schemeClr val="accent5">
                    <a:lumMod val="60000"/>
                    <a:lumOff val="40000"/>
                  </a:schemeClr>
                </a:solidFill>
              </a:rPr>
              <a:t>- Entertainment vs. The Internet,</a:t>
            </a:r>
            <a:br>
              <a:rPr lang="en-US" dirty="0" smtClean="0">
                <a:solidFill>
                  <a:schemeClr val="accent5">
                    <a:lumMod val="60000"/>
                    <a:lumOff val="40000"/>
                  </a:schemeClr>
                </a:solidFill>
              </a:rPr>
            </a:br>
            <a:r>
              <a:rPr lang="en-US" dirty="0" smtClean="0">
                <a:solidFill>
                  <a:schemeClr val="accent5">
                    <a:lumMod val="60000"/>
                    <a:lumOff val="40000"/>
                  </a:schemeClr>
                </a:solidFill>
              </a:rPr>
              <a:t>Turning Threats into Opportunities</a:t>
            </a:r>
            <a:endParaRPr lang="en-US" dirty="0">
              <a:solidFill>
                <a:schemeClr val="accent5">
                  <a:lumMod val="60000"/>
                  <a:lumOff val="40000"/>
                </a:schemeClr>
              </a:solidFill>
            </a:endParaRPr>
          </a:p>
        </p:txBody>
      </p:sp>
      <p:sp>
        <p:nvSpPr>
          <p:cNvPr id="3" name="Content Placeholder 2"/>
          <p:cNvSpPr>
            <a:spLocks noGrp="1"/>
          </p:cNvSpPr>
          <p:nvPr>
            <p:ph idx="1"/>
          </p:nvPr>
        </p:nvSpPr>
        <p:spPr/>
        <p:txBody>
          <a:bodyPr/>
          <a:lstStyle/>
          <a:p>
            <a:endParaRPr lang="en-US" dirty="0" smtClean="0"/>
          </a:p>
          <a:p>
            <a:pPr lvl="1"/>
            <a:endParaRPr lang="en-US" dirty="0" smtClean="0"/>
          </a:p>
          <a:p>
            <a:r>
              <a:rPr lang="en-US" dirty="0" smtClean="0"/>
              <a:t>View this video presentation from our Digital Video </a:t>
            </a:r>
            <a:r>
              <a:rPr lang="en-US" dirty="0"/>
              <a:t>Forum </a:t>
            </a:r>
            <a:r>
              <a:rPr lang="en-US" dirty="0" smtClean="0"/>
              <a:t>’13, or </a:t>
            </a:r>
            <a:r>
              <a:rPr lang="en-US" dirty="0"/>
              <a:t>download the native PowerPoint </a:t>
            </a:r>
            <a:r>
              <a:rPr lang="en-US" dirty="0" smtClean="0"/>
              <a:t>slides, </a:t>
            </a:r>
            <a:r>
              <a:rPr lang="en-US" dirty="0" smtClean="0">
                <a:hlinkClick r:id="rId3"/>
              </a:rPr>
              <a:t>here</a:t>
            </a:r>
            <a:r>
              <a:rPr lang="en-US" dirty="0" smtClean="0"/>
              <a:t>:</a:t>
            </a:r>
          </a:p>
          <a:p>
            <a:pPr lvl="1"/>
            <a:r>
              <a:rPr lang="en-US" dirty="0">
                <a:hlinkClick r:id="rId3"/>
              </a:rPr>
              <a:t>http://gdusil.wordpress.com/2014/01/27/entertainment-vs-the-internet-turning-threats-into-opportunities</a:t>
            </a:r>
            <a:endParaRPr lang="en-US" dirty="0" smtClean="0"/>
          </a:p>
          <a:p>
            <a:pPr lvl="1"/>
            <a:r>
              <a:rPr lang="en-US" dirty="0">
                <a:hlinkClick r:id="rId4"/>
              </a:rPr>
              <a:t>http://</a:t>
            </a:r>
            <a:r>
              <a:rPr lang="en-US" dirty="0" smtClean="0">
                <a:hlinkClick r:id="rId4"/>
              </a:rPr>
              <a:t>gdusil.wordpress.com/</a:t>
            </a:r>
            <a:endParaRPr lang="en-US" dirty="0" smtClean="0"/>
          </a:p>
          <a:p>
            <a:r>
              <a:rPr lang="en-US" dirty="0" smtClean="0"/>
              <a:t>Additional presentations, white papers, and </a:t>
            </a:r>
            <a:r>
              <a:rPr lang="en-US" smtClean="0"/>
              <a:t>winning solutions can </a:t>
            </a:r>
            <a:r>
              <a:rPr lang="en-US" dirty="0" smtClean="0"/>
              <a:t>be found on our corporate web-site, </a:t>
            </a:r>
            <a:r>
              <a:rPr lang="en-US" dirty="0" smtClean="0">
                <a:hlinkClick r:id="rId5"/>
              </a:rPr>
              <a:t>here</a:t>
            </a:r>
            <a:r>
              <a:rPr lang="en-US" dirty="0" smtClean="0"/>
              <a:t>:</a:t>
            </a:r>
          </a:p>
          <a:p>
            <a:pPr lvl="1"/>
            <a:r>
              <a:rPr lang="en-US" dirty="0">
                <a:hlinkClick r:id="rId5"/>
              </a:rPr>
              <a:t>http://www.visualunity.com/en/resources/</a:t>
            </a:r>
            <a:endParaRPr lang="en-US" dirty="0"/>
          </a:p>
        </p:txBody>
      </p:sp>
    </p:spTree>
    <p:extLst>
      <p:ext uri="{BB962C8B-B14F-4D97-AF65-F5344CB8AC3E}">
        <p14:creationId xmlns:p14="http://schemas.microsoft.com/office/powerpoint/2010/main" val="91908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 – </a:t>
            </a:r>
            <a:r>
              <a:rPr lang="en-US" dirty="0"/>
              <a:t>Entertainment vs. the Internet, Turning Threats into Opportunities</a:t>
            </a:r>
          </a:p>
        </p:txBody>
      </p:sp>
      <p:sp>
        <p:nvSpPr>
          <p:cNvPr id="3" name="Content Placeholder 2"/>
          <p:cNvSpPr>
            <a:spLocks noGrp="1"/>
          </p:cNvSpPr>
          <p:nvPr>
            <p:ph idx="1"/>
          </p:nvPr>
        </p:nvSpPr>
        <p:spPr/>
        <p:txBody>
          <a:bodyPr/>
          <a:lstStyle/>
          <a:p>
            <a:pPr lvl="1"/>
            <a:endParaRPr lang="en-US" dirty="0" smtClean="0"/>
          </a:p>
          <a:p>
            <a:pPr lvl="1"/>
            <a:r>
              <a:rPr lang="en-US" dirty="0" smtClean="0"/>
              <a:t>The entertainment landscape has changed more in the last decade, than in the 60+ years of broadcast. Much of this disruption can be attributed to the growth of the internet. From this infrastructure, several battles are raging under the feet of consumers; Broadcast has a new adversary called OTT (Over the Top Video); ISPs are struggling to keep up with bandwidth demands of video; mobile infrastructures have also witnessed significant changes in consumer behavior as applications overshadow handset features. This presentation explores the various battles taking place between the communication, computing and entertainment industries. The global landscape in subscriber behavior continues to change rapidly, and OTT has the potential to be at the center of it all.</a:t>
            </a:r>
          </a:p>
        </p:txBody>
      </p:sp>
    </p:spTree>
    <p:extLst>
      <p:ext uri="{BB962C8B-B14F-4D97-AF65-F5344CB8AC3E}">
        <p14:creationId xmlns:p14="http://schemas.microsoft.com/office/powerpoint/2010/main" val="261140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Tags - </a:t>
            </a:r>
            <a:r>
              <a:rPr lang="en-US" dirty="0"/>
              <a:t>Entertainment vs. the </a:t>
            </a:r>
            <a:r>
              <a:rPr lang="en-US" dirty="0" smtClean="0"/>
              <a:t>Internet</a:t>
            </a:r>
            <a:r>
              <a:rPr lang="en-US" dirty="0"/>
              <a:t>,</a:t>
            </a:r>
            <a:r>
              <a:rPr lang="en-US" dirty="0" smtClean="0"/>
              <a:t> Turning Threats into Opportunities</a:t>
            </a:r>
            <a:endParaRPr lang="en-US" dirty="0"/>
          </a:p>
        </p:txBody>
      </p:sp>
      <p:sp>
        <p:nvSpPr>
          <p:cNvPr id="2" name="Content Placeholder 1"/>
          <p:cNvSpPr>
            <a:spLocks noGrp="1"/>
          </p:cNvSpPr>
          <p:nvPr>
            <p:ph idx="1"/>
          </p:nvPr>
        </p:nvSpPr>
        <p:spPr/>
        <p:txBody>
          <a:bodyPr/>
          <a:lstStyle/>
          <a:p>
            <a:pPr lvl="1"/>
            <a:endParaRPr lang="en-US" dirty="0" smtClean="0"/>
          </a:p>
          <a:p>
            <a:pPr lvl="1"/>
            <a:r>
              <a:rPr lang="en-US" dirty="0" smtClean="0"/>
              <a:t>BitTorrent</a:t>
            </a:r>
            <a:r>
              <a:rPr lang="en-US" dirty="0"/>
              <a:t>, Blu-Ray, Broadcast, </a:t>
            </a:r>
            <a:r>
              <a:rPr lang="en-US" dirty="0" smtClean="0"/>
              <a:t>Connected </a:t>
            </a:r>
            <a:r>
              <a:rPr lang="en-US" dirty="0"/>
              <a:t>TV, Copyright Infringement, </a:t>
            </a:r>
            <a:r>
              <a:rPr lang="en-US" dirty="0" smtClean="0"/>
              <a:t>Digital </a:t>
            </a:r>
            <a:r>
              <a:rPr lang="en-US" dirty="0"/>
              <a:t>Millennium Copyright Act, Digital Rights, Digital Video, DMCA, DRM, </a:t>
            </a:r>
            <a:r>
              <a:rPr lang="en-US" dirty="0" smtClean="0"/>
              <a:t>File </a:t>
            </a:r>
            <a:r>
              <a:rPr lang="en-US" dirty="0"/>
              <a:t>Sharing, Gabriel Dusil, </a:t>
            </a:r>
            <a:r>
              <a:rPr lang="en-US" dirty="0" smtClean="0"/>
              <a:t>Internet </a:t>
            </a:r>
            <a:r>
              <a:rPr lang="en-US" dirty="0"/>
              <a:t>Piracy, Internet Video, KaZaA, Linear Broadcast, Linear TV, Megaupload, Megauploader, Motion Picture Association of America, MPAA, Multi-screen, Multiscreen, Napster, New Media, Online Video, Online Video Platform, OTT, Over the Top Content, OVP, P2P, Peer to Peer, piracy, Piratez, PlayReady DRM, Recording Industry Association of America, RIAA, </a:t>
            </a:r>
            <a:r>
              <a:rPr lang="en-US" dirty="0" smtClean="0"/>
              <a:t>Search </a:t>
            </a:r>
            <a:r>
              <a:rPr lang="en-US" dirty="0"/>
              <a:t>&amp; Discovery, Search and Discovery, second screen, </a:t>
            </a:r>
            <a:r>
              <a:rPr lang="en-US" dirty="0" smtClean="0"/>
              <a:t>Smart </a:t>
            </a:r>
            <a:r>
              <a:rPr lang="en-US" dirty="0"/>
              <a:t>TV, Social TV, </a:t>
            </a:r>
            <a:r>
              <a:rPr lang="en-US" dirty="0" smtClean="0"/>
              <a:t>TV </a:t>
            </a:r>
            <a:r>
              <a:rPr lang="en-US" dirty="0"/>
              <a:t>Everywhere, </a:t>
            </a:r>
            <a:r>
              <a:rPr lang="en-US" dirty="0" smtClean="0"/>
              <a:t>Visual </a:t>
            </a:r>
            <a:r>
              <a:rPr lang="en-US" dirty="0"/>
              <a:t>Unity</a:t>
            </a:r>
            <a:endParaRPr lang="en-US" dirty="0" smtClean="0"/>
          </a:p>
        </p:txBody>
      </p:sp>
      <p:sp>
        <p:nvSpPr>
          <p:cNvPr id="4" name="Rectangle 3"/>
          <p:cNvSpPr/>
          <p:nvPr/>
        </p:nvSpPr>
        <p:spPr>
          <a:xfrm>
            <a:off x="2091950" y="4779279"/>
            <a:ext cx="1723966" cy="360000"/>
          </a:xfrm>
          <a:prstGeom prst="rect">
            <a:avLst/>
          </a:prstGeom>
        </p:spPr>
        <p:txBody>
          <a:bodyPr wrap="square" lIns="0" tIns="36000" rIns="0" bIns="36000" anchor="ctr" anchorCtr="0">
            <a:noAutofit/>
          </a:bodyPr>
          <a:lstStyle/>
          <a:p>
            <a:pPr algn="l">
              <a:lnSpc>
                <a:spcPct val="80000"/>
              </a:lnSpc>
            </a:pPr>
            <a:endParaRPr lang="en-US" sz="1200" b="0" spc="-80" dirty="0">
              <a:solidFill>
                <a:schemeClr val="bg1">
                  <a:lumMod val="95000"/>
                </a:schemeClr>
              </a:solidFill>
              <a:effectLst/>
            </a:endParaRPr>
          </a:p>
        </p:txBody>
      </p:sp>
      <p:sp>
        <p:nvSpPr>
          <p:cNvPr id="5" name="Rectangle 4"/>
          <p:cNvSpPr/>
          <p:nvPr/>
        </p:nvSpPr>
        <p:spPr>
          <a:xfrm>
            <a:off x="3802706" y="4779279"/>
            <a:ext cx="1381362" cy="360000"/>
          </a:xfrm>
          <a:prstGeom prst="rect">
            <a:avLst/>
          </a:prstGeom>
        </p:spPr>
        <p:txBody>
          <a:bodyPr wrap="square" lIns="0" tIns="36000" rIns="0" bIns="36000" anchor="ctr" anchorCtr="0">
            <a:noAutofit/>
          </a:bodyPr>
          <a:lstStyle/>
          <a:p>
            <a:pPr algn="l">
              <a:lnSpc>
                <a:spcPct val="80000"/>
              </a:lnSpc>
            </a:pPr>
            <a:endParaRPr lang="en-US" sz="1200" b="0" spc="-80" dirty="0">
              <a:solidFill>
                <a:schemeClr val="bg1">
                  <a:lumMod val="95000"/>
                </a:schemeClr>
              </a:solidFill>
              <a:effectLst/>
            </a:endParaRPr>
          </a:p>
        </p:txBody>
      </p:sp>
      <p:sp>
        <p:nvSpPr>
          <p:cNvPr id="6" name="Rectangle 5"/>
          <p:cNvSpPr/>
          <p:nvPr/>
        </p:nvSpPr>
        <p:spPr>
          <a:xfrm>
            <a:off x="5193941" y="4779279"/>
            <a:ext cx="2646635" cy="360000"/>
          </a:xfrm>
          <a:prstGeom prst="rect">
            <a:avLst/>
          </a:prstGeom>
        </p:spPr>
        <p:txBody>
          <a:bodyPr wrap="square" lIns="0" tIns="36000" rIns="0" bIns="36000" anchor="ctr" anchorCtr="0">
            <a:noAutofit/>
          </a:bodyPr>
          <a:lstStyle/>
          <a:p>
            <a:pPr algn="l">
              <a:lnSpc>
                <a:spcPct val="80000"/>
              </a:lnSpc>
            </a:pPr>
            <a:endParaRPr lang="en-US" sz="1200" b="0" spc="-80" dirty="0">
              <a:solidFill>
                <a:schemeClr val="bg1">
                  <a:lumMod val="95000"/>
                </a:schemeClr>
              </a:solidFill>
              <a:effectLst/>
            </a:endParaRPr>
          </a:p>
        </p:txBody>
      </p:sp>
    </p:spTree>
    <p:extLst>
      <p:ext uri="{BB962C8B-B14F-4D97-AF65-F5344CB8AC3E}">
        <p14:creationId xmlns:p14="http://schemas.microsoft.com/office/powerpoint/2010/main" val="296078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Digital Industry</a:t>
            </a:r>
            <a:br>
              <a:rPr lang="en-US" dirty="0" smtClean="0"/>
            </a:br>
            <a:r>
              <a:rPr lang="en-US" dirty="0" smtClean="0"/>
              <a:t>Evolution</a:t>
            </a:r>
            <a:endParaRPr lang="en-US" dirty="0"/>
          </a:p>
        </p:txBody>
      </p:sp>
      <p:graphicFrame>
        <p:nvGraphicFramePr>
          <p:cNvPr id="3" name="Diagram 2"/>
          <p:cNvGraphicFramePr/>
          <p:nvPr>
            <p:extLst>
              <p:ext uri="{D42A27DB-BD31-4B8C-83A1-F6EECF244321}">
                <p14:modId xmlns:p14="http://schemas.microsoft.com/office/powerpoint/2010/main" val="2037809247"/>
              </p:ext>
            </p:extLst>
          </p:nvPr>
        </p:nvGraphicFramePr>
        <p:xfrm>
          <a:off x="3636213" y="526472"/>
          <a:ext cx="5298237" cy="3736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385548559"/>
              </p:ext>
            </p:extLst>
          </p:nvPr>
        </p:nvGraphicFramePr>
        <p:xfrm>
          <a:off x="206972" y="906234"/>
          <a:ext cx="4389120" cy="26473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Rectangle 3"/>
          <p:cNvSpPr/>
          <p:nvPr/>
        </p:nvSpPr>
        <p:spPr>
          <a:xfrm>
            <a:off x="2017266" y="426476"/>
            <a:ext cx="1971676" cy="679783"/>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0" rIns="0" bIns="0" numCol="1" anchor="t" anchorCtr="0" compatLnSpc="1">
            <a:noAutofit/>
          </a:bodyPr>
          <a:lstStyle/>
          <a:p>
            <a:pPr algn="ctr" fontAlgn="base">
              <a:lnSpc>
                <a:spcPct val="70000"/>
              </a:lnSpc>
              <a:spcBef>
                <a:spcPct val="0"/>
              </a:spcBef>
              <a:spcAft>
                <a:spcPct val="0"/>
              </a:spcAft>
            </a:pPr>
            <a:r>
              <a:rPr lang="en-US" sz="3200" b="1" kern="0" spc="-180" dirty="0" smtClean="0">
                <a:ln w="18415" cmpd="sng">
                  <a:noFill/>
                  <a:prstDash val="solid"/>
                </a:ln>
                <a:solidFill>
                  <a:schemeClr val="tx1">
                    <a:lumMod val="85000"/>
                    <a:lumOff val="15000"/>
                  </a:schemeClr>
                </a:solidFill>
                <a:effectLst>
                  <a:innerShdw blurRad="76200" dist="50800" dir="13500000">
                    <a:schemeClr val="tx1"/>
                  </a:innerShdw>
                  <a:reflection stA="20000" endPos="30000" dist="25400" dir="5400000" sy="-100000" algn="bl" rotWithShape="0"/>
                </a:effectLst>
                <a:latin typeface="+mj-lt"/>
                <a:ea typeface="+mj-ea"/>
                <a:cs typeface="+mj-cs"/>
              </a:rPr>
              <a:t>Internet</a:t>
            </a:r>
            <a:r>
              <a:rPr lang="en-US" sz="3200" b="1" kern="0" spc="-180" dirty="0">
                <a:ln w="18415" cmpd="sng">
                  <a:noFill/>
                  <a:prstDash val="solid"/>
                </a:ln>
                <a:solidFill>
                  <a:schemeClr val="tx1">
                    <a:lumMod val="85000"/>
                    <a:lumOff val="15000"/>
                  </a:schemeClr>
                </a:solidFill>
                <a:effectLst>
                  <a:innerShdw blurRad="76200" dist="50800" dir="13500000">
                    <a:schemeClr val="tx1"/>
                  </a:innerShdw>
                  <a:reflection stA="20000" endPos="30000" dist="25400" dir="5400000" sy="-100000" algn="bl" rotWithShape="0"/>
                </a:effectLst>
                <a:latin typeface="+mj-lt"/>
                <a:ea typeface="+mj-ea"/>
                <a:cs typeface="+mj-cs"/>
              </a:rPr>
              <a:t/>
            </a:r>
            <a:br>
              <a:rPr lang="en-US" sz="3200" b="1" kern="0" spc="-180" dirty="0">
                <a:ln w="18415" cmpd="sng">
                  <a:noFill/>
                  <a:prstDash val="solid"/>
                </a:ln>
                <a:solidFill>
                  <a:schemeClr val="tx1">
                    <a:lumMod val="85000"/>
                    <a:lumOff val="15000"/>
                  </a:schemeClr>
                </a:solidFill>
                <a:effectLst>
                  <a:innerShdw blurRad="76200" dist="50800" dir="13500000">
                    <a:schemeClr val="tx1"/>
                  </a:innerShdw>
                  <a:reflection stA="20000" endPos="30000" dist="25400" dir="5400000" sy="-100000" algn="bl" rotWithShape="0"/>
                </a:effectLst>
                <a:latin typeface="+mj-lt"/>
                <a:ea typeface="+mj-ea"/>
                <a:cs typeface="+mj-cs"/>
              </a:rPr>
            </a:br>
            <a:r>
              <a:rPr lang="en-US" sz="3200" b="1" kern="0" spc="-180" dirty="0">
                <a:ln w="18415" cmpd="sng">
                  <a:noFill/>
                  <a:prstDash val="solid"/>
                </a:ln>
                <a:solidFill>
                  <a:schemeClr val="tx1">
                    <a:lumMod val="85000"/>
                    <a:lumOff val="15000"/>
                  </a:schemeClr>
                </a:solidFill>
                <a:effectLst>
                  <a:innerShdw blurRad="76200" dist="50800" dir="13500000">
                    <a:schemeClr val="tx1"/>
                  </a:innerShdw>
                  <a:reflection stA="20000" endPos="30000" dist="25400" dir="5400000" sy="-100000" algn="bl" rotWithShape="0"/>
                </a:effectLst>
                <a:latin typeface="+mj-lt"/>
                <a:ea typeface="+mj-ea"/>
                <a:cs typeface="+mj-cs"/>
              </a:rPr>
              <a:t>Generation</a:t>
            </a:r>
          </a:p>
        </p:txBody>
      </p:sp>
      <p:sp>
        <p:nvSpPr>
          <p:cNvPr id="8" name="Title 1"/>
          <p:cNvSpPr txBox="1">
            <a:spLocks/>
          </p:cNvSpPr>
          <p:nvPr/>
        </p:nvSpPr>
        <p:spPr bwMode="auto">
          <a:xfrm>
            <a:off x="2805478" y="1778394"/>
            <a:ext cx="838930" cy="982223"/>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0" rIns="0" bIns="0" numCol="1" anchor="t" anchorCtr="0" compatLnSpc="1">
            <a:noAutofit/>
          </a:bodyPr>
          <a:lstStyle>
            <a:lvl1pPr algn="l" rtl="0" eaLnBrk="1" fontAlgn="base" hangingPunct="1">
              <a:lnSpc>
                <a:spcPct val="70000"/>
              </a:lnSpc>
              <a:spcBef>
                <a:spcPct val="0"/>
              </a:spcBef>
              <a:spcAft>
                <a:spcPct val="0"/>
              </a:spcAft>
              <a:defRPr lang="en-US" sz="3400" b="1" cap="none" spc="-85" baseline="0" dirty="0">
                <a:ln w="18415" cmpd="sng">
                  <a:noFill/>
                  <a:prstDash val="solid"/>
                </a:ln>
                <a:solidFill>
                  <a:schemeClr val="accent5">
                    <a:lumMod val="75000"/>
                  </a:schemeClr>
                </a:solidFill>
                <a:effectLst>
                  <a:innerShdw blurRad="63500" dist="50800" dir="13500000">
                    <a:srgbClr val="3E000D">
                      <a:alpha val="49804"/>
                    </a:srgbClr>
                  </a:innerShdw>
                  <a:reflection stA="20000" endPos="30000" dist="25400" dir="5400000" sy="-100000" algn="bl" rotWithShape="0"/>
                </a:effectLst>
                <a:latin typeface="+mj-lt"/>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a:lstStyle>
          <a:p>
            <a:pPr algn="ctr"/>
            <a:r>
              <a:rPr lang="en-US" sz="3200" kern="0" spc="-180" dirty="0" smtClean="0">
                <a:solidFill>
                  <a:schemeClr val="bg1"/>
                </a:solidFill>
                <a:effectLst>
                  <a:innerShdw blurRad="76200" dist="50800" dir="13500000">
                    <a:schemeClr val="tx1"/>
                  </a:innerShdw>
                  <a:reflection stA="20000" endPos="30000" dist="25400" dir="5400000" sy="-100000" algn="bl" rotWithShape="0"/>
                </a:effectLst>
              </a:rPr>
              <a:t>90’s &amp; 00’s</a:t>
            </a:r>
            <a:endParaRPr lang="en-US" sz="3200" kern="0" spc="-180" dirty="0">
              <a:solidFill>
                <a:schemeClr val="bg1"/>
              </a:solidFill>
              <a:effectLst>
                <a:innerShdw blurRad="76200" dist="50800" dir="13500000">
                  <a:schemeClr val="tx1"/>
                </a:innerShdw>
                <a:reflection stA="20000" endPos="30000" dist="25400" dir="5400000" sy="-100000" algn="bl" rotWithShape="0"/>
              </a:effectLst>
            </a:endParaRPr>
          </a:p>
        </p:txBody>
      </p:sp>
      <p:sp>
        <p:nvSpPr>
          <p:cNvPr id="9" name="Title 1"/>
          <p:cNvSpPr txBox="1">
            <a:spLocks/>
          </p:cNvSpPr>
          <p:nvPr/>
        </p:nvSpPr>
        <p:spPr bwMode="auto">
          <a:xfrm>
            <a:off x="4350780" y="2560321"/>
            <a:ext cx="775334" cy="364129"/>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0" rIns="0" bIns="0" numCol="1" anchor="ctr" anchorCtr="0" compatLnSpc="1">
            <a:noAutofit/>
          </a:bodyPr>
          <a:lstStyle>
            <a:lvl1pPr algn="l" rtl="0" eaLnBrk="1" fontAlgn="base" hangingPunct="1">
              <a:lnSpc>
                <a:spcPct val="70000"/>
              </a:lnSpc>
              <a:spcBef>
                <a:spcPct val="0"/>
              </a:spcBef>
              <a:spcAft>
                <a:spcPct val="0"/>
              </a:spcAft>
              <a:defRPr lang="en-US" sz="3400" b="1" cap="none" spc="-85" baseline="0" dirty="0">
                <a:ln w="18415" cmpd="sng">
                  <a:noFill/>
                  <a:prstDash val="solid"/>
                </a:ln>
                <a:solidFill>
                  <a:schemeClr val="accent5">
                    <a:lumMod val="75000"/>
                  </a:schemeClr>
                </a:solidFill>
                <a:effectLst>
                  <a:innerShdw blurRad="63500" dist="50800" dir="13500000">
                    <a:srgbClr val="3E000D">
                      <a:alpha val="49804"/>
                    </a:srgbClr>
                  </a:innerShdw>
                  <a:reflection stA="20000" endPos="30000" dist="25400" dir="5400000" sy="-100000" algn="bl" rotWithShape="0"/>
                </a:effectLst>
                <a:latin typeface="+mj-lt"/>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a:lstStyle>
          <a:p>
            <a:r>
              <a:rPr lang="en-US" sz="3200" kern="0" spc="-180" dirty="0" smtClean="0">
                <a:solidFill>
                  <a:schemeClr val="bg1"/>
                </a:solidFill>
                <a:effectLst>
                  <a:innerShdw blurRad="76200" dist="50800" dir="13500000">
                    <a:schemeClr val="tx1"/>
                  </a:innerShdw>
                  <a:reflection stA="20000" endPos="30000" dist="25400" dir="5400000" sy="-100000" algn="bl" rotWithShape="0"/>
                </a:effectLst>
              </a:rPr>
              <a:t>10’s</a:t>
            </a:r>
            <a:endParaRPr lang="en-US" sz="3200" kern="0" spc="-180" dirty="0">
              <a:solidFill>
                <a:schemeClr val="bg1"/>
              </a:solidFill>
              <a:effectLst>
                <a:innerShdw blurRad="76200" dist="50800" dir="13500000">
                  <a:schemeClr val="tx1"/>
                </a:innerShdw>
                <a:reflection stA="20000" endPos="30000" dist="25400" dir="5400000" sy="-100000" algn="bl" rotWithShape="0"/>
              </a:effectLst>
            </a:endParaRPr>
          </a:p>
        </p:txBody>
      </p:sp>
      <p:sp>
        <p:nvSpPr>
          <p:cNvPr id="11" name="Rectangle 10"/>
          <p:cNvSpPr/>
          <p:nvPr/>
        </p:nvSpPr>
        <p:spPr>
          <a:xfrm>
            <a:off x="4595149" y="426476"/>
            <a:ext cx="1840589" cy="679783"/>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0" rIns="0" bIns="0" numCol="1" anchor="t" anchorCtr="0" compatLnSpc="1">
            <a:noAutofit/>
          </a:bodyPr>
          <a:lstStyle/>
          <a:p>
            <a:pPr algn="ctr" fontAlgn="base">
              <a:lnSpc>
                <a:spcPct val="70000"/>
              </a:lnSpc>
              <a:spcBef>
                <a:spcPct val="0"/>
              </a:spcBef>
              <a:spcAft>
                <a:spcPct val="0"/>
              </a:spcAft>
            </a:pPr>
            <a:r>
              <a:rPr lang="en-US" sz="3200" b="1" kern="0" spc="-180" dirty="0">
                <a:ln w="18415" cmpd="sng">
                  <a:noFill/>
                  <a:prstDash val="solid"/>
                </a:ln>
                <a:solidFill>
                  <a:schemeClr val="accent1">
                    <a:lumMod val="75000"/>
                  </a:schemeClr>
                </a:solidFill>
                <a:effectLst>
                  <a:innerShdw blurRad="76200" dist="50800" dir="13500000">
                    <a:schemeClr val="tx1"/>
                  </a:innerShdw>
                  <a:reflection stA="20000" endPos="30000" dist="25400" dir="5400000" sy="-100000" algn="bl" rotWithShape="0"/>
                </a:effectLst>
                <a:latin typeface="+mj-lt"/>
                <a:ea typeface="+mj-ea"/>
                <a:cs typeface="+mj-cs"/>
              </a:rPr>
              <a:t>Digital</a:t>
            </a:r>
            <a:br>
              <a:rPr lang="en-US" sz="3200" b="1" kern="0" spc="-180" dirty="0">
                <a:ln w="18415" cmpd="sng">
                  <a:noFill/>
                  <a:prstDash val="solid"/>
                </a:ln>
                <a:solidFill>
                  <a:schemeClr val="accent1">
                    <a:lumMod val="75000"/>
                  </a:schemeClr>
                </a:solidFill>
                <a:effectLst>
                  <a:innerShdw blurRad="76200" dist="50800" dir="13500000">
                    <a:schemeClr val="tx1"/>
                  </a:innerShdw>
                  <a:reflection stA="20000" endPos="30000" dist="25400" dir="5400000" sy="-100000" algn="bl" rotWithShape="0"/>
                </a:effectLst>
                <a:latin typeface="+mj-lt"/>
                <a:ea typeface="+mj-ea"/>
                <a:cs typeface="+mj-cs"/>
              </a:rPr>
            </a:br>
            <a:r>
              <a:rPr lang="en-US" sz="3200" b="1" kern="0" spc="-180" dirty="0">
                <a:ln w="18415" cmpd="sng">
                  <a:noFill/>
                  <a:prstDash val="solid"/>
                </a:ln>
                <a:solidFill>
                  <a:schemeClr val="accent1">
                    <a:lumMod val="75000"/>
                  </a:schemeClr>
                </a:solidFill>
                <a:effectLst>
                  <a:innerShdw blurRad="76200" dist="50800" dir="13500000">
                    <a:schemeClr val="tx1"/>
                  </a:innerShdw>
                  <a:reflection stA="20000" endPos="30000" dist="25400" dir="5400000" sy="-100000" algn="bl" rotWithShape="0"/>
                </a:effectLst>
                <a:latin typeface="+mj-lt"/>
                <a:ea typeface="+mj-ea"/>
                <a:cs typeface="+mj-cs"/>
              </a:rPr>
              <a:t>Society</a:t>
            </a:r>
          </a:p>
        </p:txBody>
      </p:sp>
      <p:sp>
        <p:nvSpPr>
          <p:cNvPr id="10" name="Rectangle 9"/>
          <p:cNvSpPr/>
          <p:nvPr/>
        </p:nvSpPr>
        <p:spPr>
          <a:xfrm>
            <a:off x="2551824" y="4763387"/>
            <a:ext cx="4320000" cy="371196"/>
          </a:xfrm>
          <a:prstGeom prst="rect">
            <a:avLst/>
          </a:prstGeom>
        </p:spPr>
        <p:txBody>
          <a:bodyPr wrap="square" lIns="0" tIns="36000" rIns="0" bIns="36000" anchor="ctr" anchorCtr="0">
            <a:noAutofit/>
          </a:bodyPr>
          <a:lstStyle/>
          <a:p>
            <a:pPr algn="ctr">
              <a:lnSpc>
                <a:spcPct val="80000"/>
              </a:lnSpc>
            </a:pPr>
            <a:r>
              <a:rPr lang="en-US" sz="1200" b="0" spc="-60" dirty="0" smtClean="0">
                <a:solidFill>
                  <a:schemeClr val="bg1">
                    <a:lumMod val="95000"/>
                  </a:schemeClr>
                </a:solidFill>
                <a:effectLst/>
              </a:rPr>
              <a:t>Sources: *</a:t>
            </a:r>
            <a:r>
              <a:rPr lang="en-US" sz="1200" spc="-60" dirty="0" smtClean="0">
                <a:solidFill>
                  <a:schemeClr val="bg1">
                    <a:lumMod val="95000"/>
                  </a:schemeClr>
                </a:solidFill>
              </a:rPr>
              <a:t>Cisco</a:t>
            </a:r>
            <a:r>
              <a:rPr lang="en-US" sz="1200" spc="-60" dirty="0">
                <a:solidFill>
                  <a:schemeClr val="bg1">
                    <a:lumMod val="95000"/>
                  </a:schemeClr>
                </a:solidFill>
              </a:rPr>
              <a:t>, </a:t>
            </a:r>
            <a:r>
              <a:rPr lang="en-US" sz="1200" spc="-60" dirty="0" smtClean="0">
                <a:solidFill>
                  <a:schemeClr val="bg1">
                    <a:lumMod val="95000"/>
                  </a:schemeClr>
                </a:solidFill>
              </a:rPr>
              <a:t>**</a:t>
            </a:r>
            <a:r>
              <a:rPr lang="en-US" sz="1200" dirty="0" smtClean="0">
                <a:solidFill>
                  <a:schemeClr val="bg1">
                    <a:lumMod val="95000"/>
                  </a:schemeClr>
                </a:solidFill>
                <a:latin typeface="Arial" pitchFamily="34" charset="0"/>
              </a:rPr>
              <a:t>Informa, ***ARM, </a:t>
            </a:r>
            <a:r>
              <a:rPr lang="en-US" sz="1200" spc="-60" dirty="0">
                <a:solidFill>
                  <a:schemeClr val="bg1">
                    <a:lumMod val="95000"/>
                  </a:schemeClr>
                </a:solidFill>
              </a:rPr>
              <a:t>by 2016 </a:t>
            </a:r>
            <a:endParaRPr lang="en-US" sz="1200" b="0" spc="-60" dirty="0">
              <a:solidFill>
                <a:schemeClr val="bg1">
                  <a:lumMod val="95000"/>
                </a:schemeClr>
              </a:solidFill>
              <a:effectLst/>
            </a:endParaRPr>
          </a:p>
        </p:txBody>
      </p:sp>
    </p:spTree>
    <p:extLst>
      <p:ext uri="{BB962C8B-B14F-4D97-AF65-F5344CB8AC3E}">
        <p14:creationId xmlns:p14="http://schemas.microsoft.com/office/powerpoint/2010/main" val="215501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7" grpId="0">
        <p:bldAsOne/>
      </p:bldGraphic>
      <p:bldP spid="4" grpId="0"/>
      <p:bldP spid="8" grpId="0"/>
      <p:bldP spid="9" grpId="0"/>
      <p:bldP spid="11"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Industry</a:t>
            </a:r>
            <a:br>
              <a:rPr lang="en-US" dirty="0" smtClean="0"/>
            </a:br>
            <a:r>
              <a:rPr lang="en-US" dirty="0" smtClean="0"/>
              <a:t>     Wars</a:t>
            </a:r>
            <a:endParaRPr lang="en-US" dirty="0"/>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Front Lines</a:t>
            </a:r>
          </a:p>
          <a:p>
            <a:pPr lvl="1"/>
            <a:r>
              <a:rPr lang="en-US" dirty="0" smtClean="0"/>
              <a:t>Subscriber Ownership</a:t>
            </a:r>
          </a:p>
          <a:p>
            <a:pPr lvl="1"/>
            <a:r>
              <a:rPr lang="en-US" dirty="0" smtClean="0"/>
              <a:t>Industry Relevance</a:t>
            </a:r>
          </a:p>
          <a:p>
            <a:pPr lvl="1"/>
            <a:r>
              <a:rPr lang="en-US" dirty="0" smtClean="0"/>
              <a:t>Revenue Protection</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99" y="174420"/>
            <a:ext cx="434342" cy="755754"/>
          </a:xfrm>
          <a:prstGeom prst="rect">
            <a:avLst/>
          </a:prstGeom>
        </p:spPr>
      </p:pic>
      <p:sp>
        <p:nvSpPr>
          <p:cNvPr id="16" name="Donut 15"/>
          <p:cNvSpPr/>
          <p:nvPr/>
        </p:nvSpPr>
        <p:spPr>
          <a:xfrm>
            <a:off x="5457461" y="80759"/>
            <a:ext cx="2736000" cy="2736000"/>
          </a:xfrm>
          <a:prstGeom prst="donut">
            <a:avLst>
              <a:gd name="adj" fmla="val 50000"/>
            </a:avLst>
          </a:prstGeom>
          <a:solidFill>
            <a:schemeClr val="tx2">
              <a:lumMod val="40000"/>
              <a:lumOff val="60000"/>
              <a:alpha val="46000"/>
            </a:schemeClr>
          </a:solidFill>
          <a:ln>
            <a:noFill/>
          </a:ln>
        </p:spPr>
        <p:txBody>
          <a:bodyPr vert="horz" wrap="square" lIns="36000" tIns="180000" rIns="0" bIns="0" rtlCol="0" anchor="t">
            <a:noAutofit/>
          </a:bodyPr>
          <a:lstStyle/>
          <a:p>
            <a:pPr algn="ctr">
              <a:lnSpc>
                <a:spcPct val="80000"/>
              </a:lnSpc>
            </a:pPr>
            <a:endParaRPr lang="en-US" sz="2400" b="1" i="0" spc="-100" dirty="0" smtClean="0">
              <a:solidFill>
                <a:schemeClr val="accent5">
                  <a:lumMod val="50000"/>
                </a:schemeClr>
              </a:solidFill>
              <a:effectLst/>
              <a:ea typeface="Segoe UI" pitchFamily="34" charset="0"/>
            </a:endParaRPr>
          </a:p>
        </p:txBody>
      </p:sp>
      <p:sp>
        <p:nvSpPr>
          <p:cNvPr id="17" name="Donut 16"/>
          <p:cNvSpPr/>
          <p:nvPr/>
        </p:nvSpPr>
        <p:spPr>
          <a:xfrm>
            <a:off x="3250700" y="89244"/>
            <a:ext cx="2736000" cy="2736000"/>
          </a:xfrm>
          <a:prstGeom prst="donut">
            <a:avLst>
              <a:gd name="adj" fmla="val 50000"/>
            </a:avLst>
          </a:prstGeom>
          <a:solidFill>
            <a:schemeClr val="accent3">
              <a:lumMod val="60000"/>
              <a:lumOff val="40000"/>
              <a:alpha val="46000"/>
            </a:schemeClr>
          </a:solidFill>
          <a:ln>
            <a:noFill/>
          </a:ln>
        </p:spPr>
        <p:txBody>
          <a:bodyPr vert="horz" wrap="square" lIns="0" tIns="180000" rIns="180000" bIns="540000" rtlCol="0" anchor="t" anchorCtr="0">
            <a:noAutofit/>
          </a:bodyPr>
          <a:lstStyle/>
          <a:p>
            <a:pPr algn="ctr">
              <a:lnSpc>
                <a:spcPct val="80000"/>
              </a:lnSpc>
            </a:pPr>
            <a:endParaRPr lang="en-US" sz="2400" b="1" i="0" spc="-100" dirty="0" smtClean="0">
              <a:solidFill>
                <a:schemeClr val="accent3">
                  <a:lumMod val="50000"/>
                </a:schemeClr>
              </a:solidFill>
              <a:effectLst/>
              <a:ea typeface="Segoe UI" pitchFamily="34" charset="0"/>
            </a:endParaRPr>
          </a:p>
        </p:txBody>
      </p:sp>
      <p:sp>
        <p:nvSpPr>
          <p:cNvPr id="18" name="Donut 17"/>
          <p:cNvSpPr/>
          <p:nvPr/>
        </p:nvSpPr>
        <p:spPr>
          <a:xfrm>
            <a:off x="4387311" y="1964173"/>
            <a:ext cx="2736000" cy="2736000"/>
          </a:xfrm>
          <a:prstGeom prst="donut">
            <a:avLst>
              <a:gd name="adj" fmla="val 50000"/>
            </a:avLst>
          </a:prstGeom>
          <a:solidFill>
            <a:schemeClr val="accent4">
              <a:lumMod val="60000"/>
              <a:lumOff val="40000"/>
              <a:alpha val="46000"/>
            </a:schemeClr>
          </a:solidFill>
          <a:ln>
            <a:noFill/>
          </a:ln>
        </p:spPr>
        <p:txBody>
          <a:bodyPr vert="horz" wrap="square" lIns="0" tIns="612000" rIns="0" bIns="0" rtlCol="0" anchor="t" anchorCtr="0">
            <a:noAutofit/>
          </a:bodyPr>
          <a:lstStyle/>
          <a:p>
            <a:pPr algn="ctr">
              <a:lnSpc>
                <a:spcPct val="80000"/>
              </a:lnSpc>
            </a:pPr>
            <a:r>
              <a:rPr lang="en-US" sz="2400" b="1" i="0" spc="-160" dirty="0" smtClean="0">
                <a:solidFill>
                  <a:schemeClr val="accent4">
                    <a:lumMod val="50000"/>
                  </a:schemeClr>
                </a:solidFill>
                <a:effectLst/>
                <a:ea typeface="Segoe UI" pitchFamily="34" charset="0"/>
              </a:rPr>
              <a:t>Computing</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8736" y="1170273"/>
            <a:ext cx="2054574" cy="1383626"/>
          </a:xfrm>
          <a:prstGeom prst="rect">
            <a:avLst/>
          </a:prstGeom>
          <a:effectLst>
            <a:outerShdw blurRad="203200" dist="101600" dir="8400000" algn="tl" rotWithShape="0">
              <a:schemeClr val="accent3">
                <a:lumMod val="50000"/>
                <a:alpha val="52000"/>
              </a:schemeClr>
            </a:outerShdw>
          </a:effectLst>
        </p:spPr>
      </p:pic>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039125" y="1188840"/>
            <a:ext cx="1486586" cy="1456493"/>
          </a:xfrm>
          <a:prstGeom prst="rect">
            <a:avLst/>
          </a:prstGeom>
          <a:effectLst>
            <a:outerShdw blurRad="203200" dist="101600" dir="8400000" algn="tl" rotWithShape="0">
              <a:schemeClr val="accent1">
                <a:lumMod val="50000"/>
                <a:alpha val="52000"/>
              </a:scheme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0944" y="3487574"/>
            <a:ext cx="633894" cy="739812"/>
          </a:xfrm>
          <a:prstGeom prst="rect">
            <a:avLst/>
          </a:prstGeom>
          <a:effectLst>
            <a:outerShdw blurRad="203200" dist="101600" dir="8400000" algn="tl" rotWithShape="0">
              <a:schemeClr val="accent4">
                <a:lumMod val="50000"/>
                <a:alpha val="52000"/>
              </a:schemeClr>
            </a:outerShdw>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0777" y="3408332"/>
            <a:ext cx="924450" cy="1078916"/>
          </a:xfrm>
          <a:prstGeom prst="rect">
            <a:avLst/>
          </a:prstGeom>
          <a:effectLst>
            <a:outerShdw blurRad="203200" dist="101600" dir="8400000" algn="tl" rotWithShape="0">
              <a:schemeClr val="accent4">
                <a:lumMod val="50000"/>
                <a:alpha val="52000"/>
              </a:schemeClr>
            </a:outerShdw>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9934" y="3359179"/>
            <a:ext cx="1202136" cy="1403000"/>
          </a:xfrm>
          <a:prstGeom prst="rect">
            <a:avLst/>
          </a:prstGeom>
          <a:effectLst>
            <a:outerShdw blurRad="203200" dist="101600" dir="8400000" algn="tl" rotWithShape="0">
              <a:schemeClr val="accent4">
                <a:lumMod val="50000"/>
                <a:alpha val="52000"/>
              </a:schemeClr>
            </a:outerShdw>
          </a:effectLst>
        </p:spPr>
      </p:pic>
      <p:sp>
        <p:nvSpPr>
          <p:cNvPr id="25" name="Rectangle 24"/>
          <p:cNvSpPr/>
          <p:nvPr/>
        </p:nvSpPr>
        <p:spPr>
          <a:xfrm>
            <a:off x="3523214" y="707169"/>
            <a:ext cx="1987404" cy="387798"/>
          </a:xfrm>
          <a:prstGeom prst="rect">
            <a:avLst/>
          </a:prstGeom>
        </p:spPr>
        <p:txBody>
          <a:bodyPr wrap="none">
            <a:spAutoFit/>
          </a:bodyPr>
          <a:lstStyle/>
          <a:p>
            <a:pPr algn="ctr">
              <a:lnSpc>
                <a:spcPct val="80000"/>
              </a:lnSpc>
            </a:pPr>
            <a:r>
              <a:rPr lang="en-US" sz="2400" b="1" spc="-160" dirty="0">
                <a:solidFill>
                  <a:schemeClr val="accent3">
                    <a:lumMod val="50000"/>
                  </a:schemeClr>
                </a:solidFill>
                <a:ea typeface="Segoe UI" pitchFamily="34" charset="0"/>
              </a:rPr>
              <a:t>Entertainment</a:t>
            </a:r>
          </a:p>
        </p:txBody>
      </p:sp>
      <p:sp>
        <p:nvSpPr>
          <p:cNvPr id="26" name="Rectangle 25"/>
          <p:cNvSpPr/>
          <p:nvPr/>
        </p:nvSpPr>
        <p:spPr>
          <a:xfrm>
            <a:off x="5797453" y="707170"/>
            <a:ext cx="2242280" cy="387798"/>
          </a:xfrm>
          <a:prstGeom prst="rect">
            <a:avLst/>
          </a:prstGeom>
        </p:spPr>
        <p:txBody>
          <a:bodyPr wrap="none">
            <a:spAutoFit/>
          </a:bodyPr>
          <a:lstStyle/>
          <a:p>
            <a:pPr algn="ctr">
              <a:lnSpc>
                <a:spcPct val="80000"/>
              </a:lnSpc>
            </a:pPr>
            <a:r>
              <a:rPr lang="en-US" sz="2400" b="1" spc="-160" dirty="0">
                <a:solidFill>
                  <a:schemeClr val="accent5">
                    <a:lumMod val="50000"/>
                  </a:schemeClr>
                </a:solidFill>
                <a:ea typeface="Segoe UI" pitchFamily="34" charset="0"/>
              </a:rPr>
              <a:t>Communication</a:t>
            </a:r>
          </a:p>
        </p:txBody>
      </p:sp>
    </p:spTree>
    <p:extLst>
      <p:ext uri="{BB962C8B-B14F-4D97-AF65-F5344CB8AC3E}">
        <p14:creationId xmlns:p14="http://schemas.microsoft.com/office/powerpoint/2010/main" val="397151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500"/>
                                        <p:tgtEl>
                                          <p:spTgt spid="5">
                                            <p:txEl>
                                              <p:pRg st="5" end="5"/>
                                            </p:txEl>
                                          </p:spTgt>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fade">
                                      <p:cBhvr>
                                        <p:cTn id="50" dur="500"/>
                                        <p:tgtEl>
                                          <p:spTgt spid="5">
                                            <p:txEl>
                                              <p:pRg st="6" end="6"/>
                                            </p:txEl>
                                          </p:spTgt>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Effect transition="in" filter="fade">
                                      <p:cBhvr>
                                        <p:cTn id="5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6" grpId="0" animBg="1"/>
      <p:bldP spid="17" grpId="0" animBg="1"/>
      <p:bldP spid="18" grpId="0" animBg="1"/>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8" name="Straight Connector 157"/>
          <p:cNvCxnSpPr/>
          <p:nvPr/>
        </p:nvCxnSpPr>
        <p:spPr>
          <a:xfrm>
            <a:off x="2226126" y="1744529"/>
            <a:ext cx="5698674" cy="1706242"/>
          </a:xfrm>
          <a:prstGeom prst="bentConnector3">
            <a:avLst>
              <a:gd name="adj1" fmla="val 89085"/>
            </a:avLst>
          </a:prstGeom>
          <a:ln w="508000">
            <a:solidFill>
              <a:schemeClr val="accent1">
                <a:lumMod val="40000"/>
                <a:lumOff val="6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5262200" y="1761449"/>
            <a:ext cx="2423114" cy="1417180"/>
          </a:xfrm>
          <a:prstGeom prst="bentConnector3">
            <a:avLst>
              <a:gd name="adj1" fmla="val 84338"/>
            </a:avLst>
          </a:prstGeom>
          <a:ln w="38100">
            <a:solidFill>
              <a:schemeClr val="accent1">
                <a:lumMod val="60000"/>
                <a:lumOff val="4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2421684" y="1557302"/>
            <a:ext cx="2455659" cy="358553"/>
            <a:chOff x="2721165" y="2555913"/>
            <a:chExt cx="4395730" cy="429657"/>
          </a:xfrm>
        </p:grpSpPr>
        <p:cxnSp>
          <p:nvCxnSpPr>
            <p:cNvPr id="174" name="Straight Connector 173"/>
            <p:cNvCxnSpPr/>
            <p:nvPr/>
          </p:nvCxnSpPr>
          <p:spPr>
            <a:xfrm>
              <a:off x="2721165" y="2555913"/>
              <a:ext cx="4395730" cy="0"/>
            </a:xfrm>
            <a:prstGeom prst="line">
              <a:avLst/>
            </a:prstGeom>
            <a:ln w="38100">
              <a:solidFill>
                <a:schemeClr val="accent1">
                  <a:lumMod val="60000"/>
                  <a:lumOff val="4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2721165" y="2627522"/>
              <a:ext cx="4395730" cy="0"/>
            </a:xfrm>
            <a:prstGeom prst="line">
              <a:avLst/>
            </a:prstGeom>
            <a:ln w="38100">
              <a:solidFill>
                <a:schemeClr val="accent1">
                  <a:lumMod val="60000"/>
                  <a:lumOff val="4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2721165" y="2699131"/>
              <a:ext cx="4395730" cy="0"/>
            </a:xfrm>
            <a:prstGeom prst="line">
              <a:avLst/>
            </a:prstGeom>
            <a:ln w="38100">
              <a:solidFill>
                <a:schemeClr val="accent1">
                  <a:lumMod val="60000"/>
                  <a:lumOff val="4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2721165" y="2770740"/>
              <a:ext cx="4395730" cy="0"/>
            </a:xfrm>
            <a:prstGeom prst="line">
              <a:avLst/>
            </a:prstGeom>
            <a:ln w="38100">
              <a:solidFill>
                <a:schemeClr val="accent1">
                  <a:lumMod val="60000"/>
                  <a:lumOff val="4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2721165" y="2842350"/>
              <a:ext cx="4395730" cy="0"/>
            </a:xfrm>
            <a:prstGeom prst="line">
              <a:avLst/>
            </a:prstGeom>
            <a:ln w="38100">
              <a:solidFill>
                <a:schemeClr val="accent1">
                  <a:lumMod val="60000"/>
                  <a:lumOff val="4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2721165" y="2913960"/>
              <a:ext cx="4395730" cy="0"/>
            </a:xfrm>
            <a:prstGeom prst="line">
              <a:avLst/>
            </a:prstGeom>
            <a:ln w="38100">
              <a:solidFill>
                <a:schemeClr val="accent1">
                  <a:lumMod val="60000"/>
                  <a:lumOff val="4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2721165" y="2985570"/>
              <a:ext cx="4395730" cy="0"/>
            </a:xfrm>
            <a:prstGeom prst="line">
              <a:avLst/>
            </a:prstGeom>
            <a:ln w="38100">
              <a:solidFill>
                <a:schemeClr val="accent1">
                  <a:lumMod val="60000"/>
                  <a:lumOff val="4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Broadcast      Over the Top</a:t>
            </a:r>
            <a:endParaRPr lang="en-US" dirty="0"/>
          </a:p>
        </p:txBody>
      </p:sp>
      <p:sp>
        <p:nvSpPr>
          <p:cNvPr id="20" name="Arc 19"/>
          <p:cNvSpPr/>
          <p:nvPr/>
        </p:nvSpPr>
        <p:spPr>
          <a:xfrm>
            <a:off x="5165461" y="1161816"/>
            <a:ext cx="700965" cy="690424"/>
          </a:xfrm>
          <a:prstGeom prst="arc">
            <a:avLst>
              <a:gd name="adj1" fmla="val 13939359"/>
              <a:gd name="adj2" fmla="val 2367936"/>
            </a:avLst>
          </a:prstGeom>
          <a:solidFill>
            <a:schemeClr val="bg1"/>
          </a:solidFill>
          <a:ln w="50800">
            <a:solidFill>
              <a:schemeClr val="accent1">
                <a:lumMod val="20000"/>
                <a:lumOff val="8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a:off x="5521216" y="1487626"/>
            <a:ext cx="500932" cy="596348"/>
          </a:xfrm>
          <a:prstGeom prst="arc">
            <a:avLst>
              <a:gd name="adj1" fmla="val 15526096"/>
              <a:gd name="adj2" fmla="val 5666392"/>
            </a:avLst>
          </a:prstGeom>
          <a:solidFill>
            <a:schemeClr val="bg1"/>
          </a:solidFill>
          <a:ln w="50800">
            <a:solidFill>
              <a:schemeClr val="accent1">
                <a:lumMod val="20000"/>
                <a:lumOff val="8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a:off x="5152964" y="1784797"/>
            <a:ext cx="795131" cy="612251"/>
          </a:xfrm>
          <a:prstGeom prst="arc">
            <a:avLst>
              <a:gd name="adj1" fmla="val 18421289"/>
              <a:gd name="adj2" fmla="val 10215800"/>
            </a:avLst>
          </a:prstGeom>
          <a:solidFill>
            <a:schemeClr val="bg1"/>
          </a:solidFill>
          <a:ln w="50800">
            <a:solidFill>
              <a:schemeClr val="accent1">
                <a:lumMod val="20000"/>
                <a:lumOff val="8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26"/>
          <p:cNvSpPr/>
          <p:nvPr/>
        </p:nvSpPr>
        <p:spPr>
          <a:xfrm>
            <a:off x="5274270" y="1488847"/>
            <a:ext cx="532556" cy="776377"/>
          </a:xfrm>
          <a:prstGeom prst="rect">
            <a:avLst/>
          </a:prstGeom>
          <a:solidFill>
            <a:schemeClr val="bg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29" name="Arc 28"/>
          <p:cNvSpPr/>
          <p:nvPr/>
        </p:nvSpPr>
        <p:spPr>
          <a:xfrm>
            <a:off x="4757838" y="1139782"/>
            <a:ext cx="700965" cy="690424"/>
          </a:xfrm>
          <a:prstGeom prst="arc">
            <a:avLst>
              <a:gd name="adj1" fmla="val 11978379"/>
              <a:gd name="adj2" fmla="val 20389921"/>
            </a:avLst>
          </a:prstGeom>
          <a:solidFill>
            <a:schemeClr val="bg1"/>
          </a:solidFill>
          <a:ln w="50800">
            <a:solidFill>
              <a:schemeClr val="accent1">
                <a:lumMod val="20000"/>
                <a:lumOff val="8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a:off x="4491952" y="1520392"/>
            <a:ext cx="859436" cy="668962"/>
          </a:xfrm>
          <a:prstGeom prst="arc">
            <a:avLst>
              <a:gd name="adj1" fmla="val 1911314"/>
              <a:gd name="adj2" fmla="val 12072958"/>
            </a:avLst>
          </a:prstGeom>
          <a:solidFill>
            <a:schemeClr val="bg1"/>
          </a:solidFill>
          <a:ln w="50800">
            <a:solidFill>
              <a:schemeClr val="accent1">
                <a:lumMod val="20000"/>
                <a:lumOff val="8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a:off x="4491953" y="1352072"/>
            <a:ext cx="727234" cy="506776"/>
          </a:xfrm>
          <a:prstGeom prst="arc">
            <a:avLst>
              <a:gd name="adj1" fmla="val 8832111"/>
              <a:gd name="adj2" fmla="val 18220210"/>
            </a:avLst>
          </a:prstGeom>
          <a:solidFill>
            <a:schemeClr val="bg1"/>
          </a:solidFill>
          <a:ln w="50800">
            <a:solidFill>
              <a:schemeClr val="accent1">
                <a:lumMod val="20000"/>
                <a:lumOff val="8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4668341" y="1488847"/>
            <a:ext cx="815250" cy="623389"/>
          </a:xfrm>
          <a:prstGeom prst="rect">
            <a:avLst/>
          </a:prstGeom>
          <a:solidFill>
            <a:schemeClr val="bg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32" name="TextBox 31"/>
          <p:cNvSpPr txBox="1"/>
          <p:nvPr/>
        </p:nvSpPr>
        <p:spPr>
          <a:xfrm>
            <a:off x="4891933" y="1669227"/>
            <a:ext cx="850566" cy="210507"/>
          </a:xfrm>
          <a:prstGeom prst="rect">
            <a:avLst/>
          </a:prstGeom>
          <a:noFill/>
        </p:spPr>
        <p:txBody>
          <a:bodyPr wrap="square" lIns="0" tIns="0" rIns="0" bIns="0" rtlCol="0" anchor="ctr">
            <a:spAutoFit/>
          </a:bodyPr>
          <a:lstStyle/>
          <a:p>
            <a:pPr>
              <a:lnSpc>
                <a:spcPct val="76000"/>
              </a:lnSpc>
              <a:spcBef>
                <a:spcPts val="600"/>
              </a:spcBef>
            </a:pPr>
            <a:r>
              <a:rPr lang="en-US" b="1" spc="-100" dirty="0" smtClean="0">
                <a:solidFill>
                  <a:schemeClr val="accent1">
                    <a:lumMod val="75000"/>
                  </a:schemeClr>
                </a:solidFill>
                <a:latin typeface="+mj-lt"/>
              </a:rPr>
              <a:t>Internet</a:t>
            </a:r>
          </a:p>
        </p:txBody>
      </p:sp>
      <p:cxnSp>
        <p:nvCxnSpPr>
          <p:cNvPr id="6" name="Straight Connector 5"/>
          <p:cNvCxnSpPr/>
          <p:nvPr/>
        </p:nvCxnSpPr>
        <p:spPr>
          <a:xfrm>
            <a:off x="2226126" y="3562816"/>
            <a:ext cx="5626534" cy="0"/>
          </a:xfrm>
          <a:prstGeom prst="line">
            <a:avLst/>
          </a:prstGeom>
          <a:ln w="587375">
            <a:solidFill>
              <a:schemeClr val="accent2">
                <a:lumMod val="40000"/>
                <a:lumOff val="6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2421684" y="3384037"/>
            <a:ext cx="4483865" cy="358553"/>
            <a:chOff x="2721165" y="2555913"/>
            <a:chExt cx="4395730" cy="429657"/>
          </a:xfrm>
        </p:grpSpPr>
        <p:cxnSp>
          <p:nvCxnSpPr>
            <p:cNvPr id="85" name="Straight Connector 84"/>
            <p:cNvCxnSpPr/>
            <p:nvPr/>
          </p:nvCxnSpPr>
          <p:spPr>
            <a:xfrm>
              <a:off x="2721165" y="2555913"/>
              <a:ext cx="4395730" cy="0"/>
            </a:xfrm>
            <a:prstGeom prst="line">
              <a:avLst/>
            </a:prstGeom>
            <a:ln w="38100">
              <a:solidFill>
                <a:schemeClr val="accent2">
                  <a:lumMod val="60000"/>
                  <a:lumOff val="4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721165" y="2627522"/>
              <a:ext cx="4395730" cy="0"/>
            </a:xfrm>
            <a:prstGeom prst="line">
              <a:avLst/>
            </a:prstGeom>
            <a:ln w="38100">
              <a:solidFill>
                <a:schemeClr val="accent2">
                  <a:lumMod val="60000"/>
                  <a:lumOff val="4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721165" y="2699131"/>
              <a:ext cx="4395730" cy="0"/>
            </a:xfrm>
            <a:prstGeom prst="line">
              <a:avLst/>
            </a:prstGeom>
            <a:ln w="38100">
              <a:solidFill>
                <a:schemeClr val="accent2">
                  <a:lumMod val="60000"/>
                  <a:lumOff val="4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721165" y="2770740"/>
              <a:ext cx="4395730" cy="0"/>
            </a:xfrm>
            <a:prstGeom prst="line">
              <a:avLst/>
            </a:prstGeom>
            <a:ln w="38100">
              <a:solidFill>
                <a:schemeClr val="accent2">
                  <a:lumMod val="60000"/>
                  <a:lumOff val="4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721165" y="2842350"/>
              <a:ext cx="4395730" cy="0"/>
            </a:xfrm>
            <a:prstGeom prst="line">
              <a:avLst/>
            </a:prstGeom>
            <a:ln w="38100">
              <a:solidFill>
                <a:schemeClr val="accent2">
                  <a:lumMod val="60000"/>
                  <a:lumOff val="4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721165" y="2913960"/>
              <a:ext cx="4395730" cy="0"/>
            </a:xfrm>
            <a:prstGeom prst="line">
              <a:avLst/>
            </a:prstGeom>
            <a:ln w="38100">
              <a:solidFill>
                <a:schemeClr val="accent2">
                  <a:lumMod val="60000"/>
                  <a:lumOff val="4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721165" y="2985570"/>
              <a:ext cx="4395730" cy="0"/>
            </a:xfrm>
            <a:prstGeom prst="line">
              <a:avLst/>
            </a:prstGeom>
            <a:ln w="38100">
              <a:solidFill>
                <a:schemeClr val="accent2">
                  <a:lumMod val="60000"/>
                  <a:lumOff val="40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380383" y="2663191"/>
            <a:ext cx="3502980" cy="1486818"/>
          </a:xfrm>
          <a:prstGeom prst="rect">
            <a:avLst/>
          </a:prstGeom>
          <a:solidFill>
            <a:schemeClr val="bg1"/>
          </a:solidFill>
          <a:effectLst>
            <a:innerShdw blurRad="762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r>
              <a:rPr lang="en-US" b="1" spc="-100" dirty="0" smtClean="0">
                <a:solidFill>
                  <a:schemeClr val="accent2"/>
                </a:solidFill>
                <a:latin typeface="+mj-lt"/>
              </a:rPr>
              <a:t>Broadcast</a:t>
            </a:r>
            <a:br>
              <a:rPr lang="en-US" b="1" spc="-100" dirty="0" smtClean="0">
                <a:solidFill>
                  <a:schemeClr val="accent2"/>
                </a:solidFill>
                <a:latin typeface="+mj-lt"/>
              </a:rPr>
            </a:br>
            <a:r>
              <a:rPr lang="en-US" b="1" spc="-100" dirty="0" smtClean="0">
                <a:solidFill>
                  <a:schemeClr val="accent2"/>
                </a:solidFill>
                <a:latin typeface="+mj-lt"/>
              </a:rPr>
              <a:t>Services</a:t>
            </a:r>
          </a:p>
        </p:txBody>
      </p:sp>
      <p:grpSp>
        <p:nvGrpSpPr>
          <p:cNvPr id="71" name="Group 70"/>
          <p:cNvGrpSpPr/>
          <p:nvPr/>
        </p:nvGrpSpPr>
        <p:grpSpPr>
          <a:xfrm>
            <a:off x="1851457" y="2839443"/>
            <a:ext cx="1899548" cy="943759"/>
            <a:chOff x="301705" y="2263540"/>
            <a:chExt cx="2672848" cy="1327959"/>
          </a:xfrm>
          <a:scene3d>
            <a:camera prst="orthographicFront">
              <a:rot lat="0" lon="0" rev="0"/>
            </a:camera>
            <a:lightRig rig="threePt" dir="t"/>
          </a:scene3d>
        </p:grpSpPr>
        <p:sp>
          <p:nvSpPr>
            <p:cNvPr id="40" name="TextBox 39"/>
            <p:cNvSpPr txBox="1"/>
            <p:nvPr/>
          </p:nvSpPr>
          <p:spPr>
            <a:xfrm>
              <a:off x="301705" y="2263540"/>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41" name="TextBox 40"/>
            <p:cNvSpPr txBox="1"/>
            <p:nvPr/>
          </p:nvSpPr>
          <p:spPr>
            <a:xfrm>
              <a:off x="764413" y="2263540"/>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42" name="TextBox 41"/>
            <p:cNvSpPr txBox="1"/>
            <p:nvPr/>
          </p:nvSpPr>
          <p:spPr>
            <a:xfrm>
              <a:off x="1216104" y="2263540"/>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43" name="TextBox 42"/>
            <p:cNvSpPr txBox="1"/>
            <p:nvPr/>
          </p:nvSpPr>
          <p:spPr>
            <a:xfrm>
              <a:off x="1667795" y="2263540"/>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44" name="TextBox 43"/>
            <p:cNvSpPr txBox="1"/>
            <p:nvPr/>
          </p:nvSpPr>
          <p:spPr>
            <a:xfrm>
              <a:off x="301705" y="2538962"/>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45" name="TextBox 44"/>
            <p:cNvSpPr txBox="1"/>
            <p:nvPr/>
          </p:nvSpPr>
          <p:spPr>
            <a:xfrm>
              <a:off x="764413" y="2538962"/>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46" name="TextBox 45"/>
            <p:cNvSpPr txBox="1"/>
            <p:nvPr/>
          </p:nvSpPr>
          <p:spPr>
            <a:xfrm>
              <a:off x="1216104" y="2538962"/>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47" name="TextBox 46"/>
            <p:cNvSpPr txBox="1"/>
            <p:nvPr/>
          </p:nvSpPr>
          <p:spPr>
            <a:xfrm>
              <a:off x="1667795" y="2538962"/>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48" name="TextBox 47"/>
            <p:cNvSpPr txBox="1"/>
            <p:nvPr/>
          </p:nvSpPr>
          <p:spPr>
            <a:xfrm>
              <a:off x="301705" y="2814384"/>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49" name="TextBox 48"/>
            <p:cNvSpPr txBox="1"/>
            <p:nvPr/>
          </p:nvSpPr>
          <p:spPr>
            <a:xfrm>
              <a:off x="764413" y="2814384"/>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50" name="TextBox 49"/>
            <p:cNvSpPr txBox="1"/>
            <p:nvPr/>
          </p:nvSpPr>
          <p:spPr>
            <a:xfrm>
              <a:off x="1216104" y="2814384"/>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51" name="TextBox 50"/>
            <p:cNvSpPr txBox="1"/>
            <p:nvPr/>
          </p:nvSpPr>
          <p:spPr>
            <a:xfrm>
              <a:off x="1667795" y="2814384"/>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53" name="TextBox 52"/>
            <p:cNvSpPr txBox="1"/>
            <p:nvPr/>
          </p:nvSpPr>
          <p:spPr>
            <a:xfrm>
              <a:off x="2119487" y="2263540"/>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54" name="TextBox 53"/>
            <p:cNvSpPr txBox="1"/>
            <p:nvPr/>
          </p:nvSpPr>
          <p:spPr>
            <a:xfrm>
              <a:off x="2571178" y="2263540"/>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55" name="TextBox 54"/>
            <p:cNvSpPr txBox="1"/>
            <p:nvPr/>
          </p:nvSpPr>
          <p:spPr>
            <a:xfrm>
              <a:off x="2119487" y="2538962"/>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56" name="TextBox 55"/>
            <p:cNvSpPr txBox="1"/>
            <p:nvPr/>
          </p:nvSpPr>
          <p:spPr>
            <a:xfrm>
              <a:off x="2571178" y="2538962"/>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57" name="TextBox 56"/>
            <p:cNvSpPr txBox="1"/>
            <p:nvPr/>
          </p:nvSpPr>
          <p:spPr>
            <a:xfrm>
              <a:off x="2119487" y="2814384"/>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58" name="TextBox 57"/>
            <p:cNvSpPr txBox="1"/>
            <p:nvPr/>
          </p:nvSpPr>
          <p:spPr>
            <a:xfrm>
              <a:off x="2571178" y="2814384"/>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59" name="TextBox 58"/>
            <p:cNvSpPr txBox="1"/>
            <p:nvPr/>
          </p:nvSpPr>
          <p:spPr>
            <a:xfrm>
              <a:off x="301705" y="3089805"/>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60" name="TextBox 59"/>
            <p:cNvSpPr txBox="1"/>
            <p:nvPr/>
          </p:nvSpPr>
          <p:spPr>
            <a:xfrm>
              <a:off x="764413" y="3089805"/>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61" name="TextBox 60"/>
            <p:cNvSpPr txBox="1"/>
            <p:nvPr/>
          </p:nvSpPr>
          <p:spPr>
            <a:xfrm>
              <a:off x="1216104" y="3089805"/>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62" name="TextBox 61"/>
            <p:cNvSpPr txBox="1"/>
            <p:nvPr/>
          </p:nvSpPr>
          <p:spPr>
            <a:xfrm>
              <a:off x="1667795" y="3089805"/>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63" name="TextBox 62"/>
            <p:cNvSpPr txBox="1"/>
            <p:nvPr/>
          </p:nvSpPr>
          <p:spPr>
            <a:xfrm>
              <a:off x="301705" y="3365227"/>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64" name="TextBox 63"/>
            <p:cNvSpPr txBox="1"/>
            <p:nvPr/>
          </p:nvSpPr>
          <p:spPr>
            <a:xfrm>
              <a:off x="764413" y="3365227"/>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65" name="TextBox 64"/>
            <p:cNvSpPr txBox="1"/>
            <p:nvPr/>
          </p:nvSpPr>
          <p:spPr>
            <a:xfrm>
              <a:off x="1216104" y="3365227"/>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66" name="TextBox 65"/>
            <p:cNvSpPr txBox="1"/>
            <p:nvPr/>
          </p:nvSpPr>
          <p:spPr>
            <a:xfrm>
              <a:off x="1667795" y="3365227"/>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67" name="TextBox 66"/>
            <p:cNvSpPr txBox="1"/>
            <p:nvPr/>
          </p:nvSpPr>
          <p:spPr>
            <a:xfrm>
              <a:off x="2119487" y="3089805"/>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68" name="TextBox 67"/>
            <p:cNvSpPr txBox="1"/>
            <p:nvPr/>
          </p:nvSpPr>
          <p:spPr>
            <a:xfrm>
              <a:off x="2571178" y="3089805"/>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69" name="TextBox 68"/>
            <p:cNvSpPr txBox="1"/>
            <p:nvPr/>
          </p:nvSpPr>
          <p:spPr>
            <a:xfrm>
              <a:off x="2119487" y="3365227"/>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sp>
          <p:nvSpPr>
            <p:cNvPr id="70" name="TextBox 69"/>
            <p:cNvSpPr txBox="1"/>
            <p:nvPr/>
          </p:nvSpPr>
          <p:spPr>
            <a:xfrm>
              <a:off x="2571178" y="3365227"/>
              <a:ext cx="403375" cy="226272"/>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p:txBody>
        </p:sp>
      </p:grpSp>
      <p:sp>
        <p:nvSpPr>
          <p:cNvPr id="73" name="Round Same Side Corner Rectangle 72"/>
          <p:cNvSpPr/>
          <p:nvPr/>
        </p:nvSpPr>
        <p:spPr>
          <a:xfrm>
            <a:off x="1857105" y="3889352"/>
            <a:ext cx="1903093" cy="180000"/>
          </a:xfrm>
          <a:prstGeom prst="round2SameRect">
            <a:avLst/>
          </a:prstGeom>
          <a:noFill/>
          <a:ln w="76200">
            <a:solidFill>
              <a:schemeClr val="accent2">
                <a:lumMod val="75000"/>
              </a:schemeClr>
            </a:solid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74" name="Rectangle 73"/>
          <p:cNvSpPr/>
          <p:nvPr/>
        </p:nvSpPr>
        <p:spPr>
          <a:xfrm>
            <a:off x="1719199" y="4029328"/>
            <a:ext cx="2123742" cy="88120"/>
          </a:xfrm>
          <a:prstGeom prst="rect">
            <a:avLst/>
          </a:prstGeom>
          <a:solidFill>
            <a:schemeClr val="bg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7" name="TextBox 6"/>
          <p:cNvSpPr txBox="1"/>
          <p:nvPr/>
        </p:nvSpPr>
        <p:spPr>
          <a:xfrm>
            <a:off x="6387062" y="2928692"/>
            <a:ext cx="2279863" cy="1240537"/>
          </a:xfrm>
          <a:prstGeom prst="rect">
            <a:avLst/>
          </a:prstGeom>
          <a:solidFill>
            <a:schemeClr val="accent2">
              <a:lumMod val="60000"/>
              <a:lumOff val="40000"/>
            </a:schemeClr>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r>
              <a:rPr lang="en-US" b="1" spc="-100" dirty="0" smtClean="0">
                <a:solidFill>
                  <a:schemeClr val="bg1"/>
                </a:solidFill>
                <a:latin typeface="+mj-lt"/>
              </a:rPr>
              <a:t>TV</a:t>
            </a:r>
          </a:p>
        </p:txBody>
      </p:sp>
      <p:sp>
        <p:nvSpPr>
          <p:cNvPr id="72" name="TextBox 71"/>
          <p:cNvSpPr txBox="1"/>
          <p:nvPr/>
        </p:nvSpPr>
        <p:spPr>
          <a:xfrm>
            <a:off x="380383" y="1107458"/>
            <a:ext cx="3502980" cy="1393892"/>
          </a:xfrm>
          <a:prstGeom prst="rect">
            <a:avLst/>
          </a:prstGeom>
          <a:solidFill>
            <a:schemeClr val="bg1"/>
          </a:solidFill>
          <a:effectLst>
            <a:innerShdw blurRad="76200" dist="25400" dir="13500000">
              <a:schemeClr val="accent1">
                <a:lumMod val="50000"/>
                <a:alpha val="80000"/>
              </a:schemeClr>
            </a:innerShdw>
          </a:effectLst>
        </p:spPr>
        <p:txBody>
          <a:bodyPr wrap="square" lIns="108000" tIns="108000" rIns="36000" bIns="36000" rtlCol="0" anchor="t" anchorCtr="0">
            <a:noAutofit/>
          </a:bodyPr>
          <a:lstStyle/>
          <a:p>
            <a:pPr>
              <a:lnSpc>
                <a:spcPct val="76000"/>
              </a:lnSpc>
            </a:pPr>
            <a:r>
              <a:rPr lang="en-US" b="1" spc="-100" dirty="0" smtClean="0">
                <a:solidFill>
                  <a:schemeClr val="accent1">
                    <a:lumMod val="75000"/>
                  </a:schemeClr>
                </a:solidFill>
                <a:latin typeface="+mj-lt"/>
              </a:rPr>
              <a:t>Cloud</a:t>
            </a:r>
            <a:br>
              <a:rPr lang="en-US" b="1" spc="-100" dirty="0" smtClean="0">
                <a:solidFill>
                  <a:schemeClr val="accent1">
                    <a:lumMod val="75000"/>
                  </a:schemeClr>
                </a:solidFill>
                <a:latin typeface="+mj-lt"/>
              </a:rPr>
            </a:br>
            <a:r>
              <a:rPr lang="en-US" b="1" spc="-100" dirty="0" smtClean="0">
                <a:solidFill>
                  <a:schemeClr val="accent1">
                    <a:lumMod val="75000"/>
                  </a:schemeClr>
                </a:solidFill>
                <a:latin typeface="+mj-lt"/>
              </a:rPr>
              <a:t>Services</a:t>
            </a:r>
          </a:p>
        </p:txBody>
      </p:sp>
      <p:sp>
        <p:nvSpPr>
          <p:cNvPr id="75" name="TextBox 74"/>
          <p:cNvSpPr txBox="1"/>
          <p:nvPr/>
        </p:nvSpPr>
        <p:spPr>
          <a:xfrm>
            <a:off x="1595256" y="1333041"/>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grpSp>
        <p:nvGrpSpPr>
          <p:cNvPr id="118" name="Group 117"/>
          <p:cNvGrpSpPr/>
          <p:nvPr/>
        </p:nvGrpSpPr>
        <p:grpSpPr>
          <a:xfrm>
            <a:off x="3557924" y="2792682"/>
            <a:ext cx="804333" cy="804333"/>
            <a:chOff x="4360333" y="3124200"/>
            <a:chExt cx="804333" cy="804333"/>
          </a:xfrm>
        </p:grpSpPr>
        <p:sp>
          <p:nvSpPr>
            <p:cNvPr id="119" name="Arc 118"/>
            <p:cNvSpPr/>
            <p:nvPr/>
          </p:nvSpPr>
          <p:spPr>
            <a:xfrm>
              <a:off x="4360333" y="3124200"/>
              <a:ext cx="804333" cy="804333"/>
            </a:xfrm>
            <a:prstGeom prst="arc">
              <a:avLst/>
            </a:prstGeom>
            <a:ln w="50800">
              <a:solidFill>
                <a:schemeClr val="accent2">
                  <a:lumMod val="20000"/>
                  <a:lumOff val="80000"/>
                </a:schemeClr>
              </a:solidFill>
              <a:tailEnd type="none" w="sm"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nvSpPr>
          <p:spPr>
            <a:xfrm>
              <a:off x="4475449" y="3230640"/>
              <a:ext cx="588350" cy="588350"/>
            </a:xfrm>
            <a:prstGeom prst="arc">
              <a:avLst/>
            </a:prstGeom>
            <a:ln w="50800">
              <a:solidFill>
                <a:schemeClr val="accent2">
                  <a:lumMod val="20000"/>
                  <a:lumOff val="80000"/>
                </a:schemeClr>
              </a:solidFill>
              <a:tailEnd type="none" w="sm"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nvSpPr>
          <p:spPr>
            <a:xfrm>
              <a:off x="4594718" y="3349854"/>
              <a:ext cx="350026" cy="350026"/>
            </a:xfrm>
            <a:prstGeom prst="arc">
              <a:avLst/>
            </a:prstGeom>
            <a:ln w="50800">
              <a:solidFill>
                <a:schemeClr val="accent2">
                  <a:lumMod val="20000"/>
                  <a:lumOff val="80000"/>
                </a:schemeClr>
              </a:solidFill>
              <a:tailEnd type="none" w="sm"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Oval 121"/>
            <p:cNvSpPr/>
            <p:nvPr/>
          </p:nvSpPr>
          <p:spPr>
            <a:xfrm>
              <a:off x="4751332" y="3450092"/>
              <a:ext cx="93284" cy="93284"/>
            </a:xfrm>
            <a:prstGeom prst="ellipse">
              <a:avLst/>
            </a:prstGeom>
            <a:solidFill>
              <a:schemeClr val="accent2">
                <a:lumMod val="40000"/>
                <a:lumOff val="60000"/>
              </a:schemeClr>
            </a:solidFill>
            <a:ln>
              <a:solidFill>
                <a:schemeClr val="accent2">
                  <a:lumMod val="20000"/>
                  <a:lumOff val="80000"/>
                </a:schemeClr>
              </a:solid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grpSp>
      <p:cxnSp>
        <p:nvCxnSpPr>
          <p:cNvPr id="5" name="Straight Connector 4"/>
          <p:cNvCxnSpPr/>
          <p:nvPr/>
        </p:nvCxnSpPr>
        <p:spPr>
          <a:xfrm>
            <a:off x="1546809" y="1299991"/>
            <a:ext cx="0" cy="1057619"/>
          </a:xfrm>
          <a:prstGeom prst="line">
            <a:avLst/>
          </a:prstGeom>
          <a:ln w="50800">
            <a:solidFill>
              <a:schemeClr val="accent1">
                <a:lumMod val="75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014315" y="1299991"/>
            <a:ext cx="0" cy="1057619"/>
          </a:xfrm>
          <a:prstGeom prst="line">
            <a:avLst/>
          </a:prstGeom>
          <a:ln w="50800">
            <a:solidFill>
              <a:schemeClr val="accent1">
                <a:lumMod val="75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1595256" y="1511514"/>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27" name="TextBox 126"/>
          <p:cNvSpPr txBox="1"/>
          <p:nvPr/>
        </p:nvSpPr>
        <p:spPr>
          <a:xfrm>
            <a:off x="1595256" y="1689987"/>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29" name="TextBox 128"/>
          <p:cNvSpPr txBox="1"/>
          <p:nvPr/>
        </p:nvSpPr>
        <p:spPr>
          <a:xfrm>
            <a:off x="1595256" y="1868460"/>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30" name="TextBox 129"/>
          <p:cNvSpPr txBox="1"/>
          <p:nvPr/>
        </p:nvSpPr>
        <p:spPr>
          <a:xfrm>
            <a:off x="1595256" y="2046933"/>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32" name="TextBox 131"/>
          <p:cNvSpPr txBox="1"/>
          <p:nvPr/>
        </p:nvSpPr>
        <p:spPr>
          <a:xfrm>
            <a:off x="1595256" y="2225408"/>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33" name="TextBox 132"/>
          <p:cNvSpPr txBox="1"/>
          <p:nvPr/>
        </p:nvSpPr>
        <p:spPr>
          <a:xfrm>
            <a:off x="2182384" y="1333041"/>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cxnSp>
        <p:nvCxnSpPr>
          <p:cNvPr id="134" name="Straight Connector 133"/>
          <p:cNvCxnSpPr/>
          <p:nvPr/>
        </p:nvCxnSpPr>
        <p:spPr>
          <a:xfrm>
            <a:off x="2133937" y="1299991"/>
            <a:ext cx="0" cy="1057619"/>
          </a:xfrm>
          <a:prstGeom prst="line">
            <a:avLst/>
          </a:prstGeom>
          <a:ln w="50800">
            <a:solidFill>
              <a:schemeClr val="accent1">
                <a:lumMod val="75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601443" y="1299991"/>
            <a:ext cx="0" cy="1057619"/>
          </a:xfrm>
          <a:prstGeom prst="line">
            <a:avLst/>
          </a:prstGeom>
          <a:ln w="50800">
            <a:solidFill>
              <a:schemeClr val="accent1">
                <a:lumMod val="75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2182384" y="1511514"/>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37" name="TextBox 136"/>
          <p:cNvSpPr txBox="1"/>
          <p:nvPr/>
        </p:nvSpPr>
        <p:spPr>
          <a:xfrm>
            <a:off x="2182384" y="1689987"/>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38" name="TextBox 137"/>
          <p:cNvSpPr txBox="1"/>
          <p:nvPr/>
        </p:nvSpPr>
        <p:spPr>
          <a:xfrm>
            <a:off x="2182384" y="1868460"/>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39" name="TextBox 138"/>
          <p:cNvSpPr txBox="1"/>
          <p:nvPr/>
        </p:nvSpPr>
        <p:spPr>
          <a:xfrm>
            <a:off x="2182384" y="2046933"/>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40" name="TextBox 139"/>
          <p:cNvSpPr txBox="1"/>
          <p:nvPr/>
        </p:nvSpPr>
        <p:spPr>
          <a:xfrm>
            <a:off x="2182384" y="2225408"/>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41" name="TextBox 140"/>
          <p:cNvSpPr txBox="1"/>
          <p:nvPr/>
        </p:nvSpPr>
        <p:spPr>
          <a:xfrm>
            <a:off x="2758494" y="1333041"/>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cxnSp>
        <p:nvCxnSpPr>
          <p:cNvPr id="142" name="Straight Connector 141"/>
          <p:cNvCxnSpPr/>
          <p:nvPr/>
        </p:nvCxnSpPr>
        <p:spPr>
          <a:xfrm>
            <a:off x="2710047" y="1299991"/>
            <a:ext cx="0" cy="1057619"/>
          </a:xfrm>
          <a:prstGeom prst="line">
            <a:avLst/>
          </a:prstGeom>
          <a:ln w="50800">
            <a:solidFill>
              <a:schemeClr val="accent1">
                <a:lumMod val="75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177553" y="1299991"/>
            <a:ext cx="0" cy="1057619"/>
          </a:xfrm>
          <a:prstGeom prst="line">
            <a:avLst/>
          </a:prstGeom>
          <a:ln w="50800">
            <a:solidFill>
              <a:schemeClr val="accent1">
                <a:lumMod val="75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2758494" y="1511514"/>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45" name="TextBox 144"/>
          <p:cNvSpPr txBox="1"/>
          <p:nvPr/>
        </p:nvSpPr>
        <p:spPr>
          <a:xfrm>
            <a:off x="2758494" y="1689987"/>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46" name="TextBox 145"/>
          <p:cNvSpPr txBox="1"/>
          <p:nvPr/>
        </p:nvSpPr>
        <p:spPr>
          <a:xfrm>
            <a:off x="2758494" y="1868460"/>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47" name="TextBox 146"/>
          <p:cNvSpPr txBox="1"/>
          <p:nvPr/>
        </p:nvSpPr>
        <p:spPr>
          <a:xfrm>
            <a:off x="2758494" y="2046933"/>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48" name="TextBox 147"/>
          <p:cNvSpPr txBox="1"/>
          <p:nvPr/>
        </p:nvSpPr>
        <p:spPr>
          <a:xfrm>
            <a:off x="2758494" y="2225408"/>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83" name="TextBox 182"/>
          <p:cNvSpPr txBox="1"/>
          <p:nvPr/>
        </p:nvSpPr>
        <p:spPr>
          <a:xfrm>
            <a:off x="5926304" y="3175403"/>
            <a:ext cx="352540" cy="789696"/>
          </a:xfrm>
          <a:prstGeom prst="rect">
            <a:avLst/>
          </a:prstGeom>
          <a:solidFill>
            <a:schemeClr val="accent2">
              <a:lumMod val="60000"/>
              <a:lumOff val="40000"/>
            </a:schemeClr>
          </a:solidFill>
          <a:effectLst>
            <a:innerShdw blurRad="38100" dist="25400" dir="13500000">
              <a:schemeClr val="accent2">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r>
              <a:rPr lang="en-US" b="1" spc="-100" dirty="0" smtClean="0">
                <a:solidFill>
                  <a:schemeClr val="bg1"/>
                </a:solidFill>
                <a:latin typeface="+mj-lt"/>
              </a:rPr>
              <a:t>STB</a:t>
            </a:r>
          </a:p>
        </p:txBody>
      </p:sp>
      <p:sp>
        <p:nvSpPr>
          <p:cNvPr id="184" name="TextBox 183"/>
          <p:cNvSpPr txBox="1"/>
          <p:nvPr/>
        </p:nvSpPr>
        <p:spPr>
          <a:xfrm>
            <a:off x="6879062" y="2457024"/>
            <a:ext cx="828926" cy="354376"/>
          </a:xfrm>
          <a:prstGeom prst="rect">
            <a:avLst/>
          </a:prstGeom>
          <a:solidFill>
            <a:schemeClr val="accent1">
              <a:lumMod val="60000"/>
              <a:lumOff val="4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r>
              <a:rPr lang="en-US" b="1" spc="-100" dirty="0" smtClean="0">
                <a:solidFill>
                  <a:schemeClr val="bg1"/>
                </a:solidFill>
                <a:latin typeface="+mj-lt"/>
              </a:rPr>
              <a:t>router</a:t>
            </a:r>
          </a:p>
          <a:p>
            <a:pPr marL="285750" indent="-285750">
              <a:lnSpc>
                <a:spcPct val="76000"/>
              </a:lnSpc>
              <a:buFontTx/>
              <a:buChar char="-"/>
            </a:pPr>
            <a:endParaRPr lang="en-US" b="1" spc="-100" dirty="0" smtClean="0">
              <a:solidFill>
                <a:schemeClr val="bg1"/>
              </a:solidFill>
              <a:latin typeface="+mj-lt"/>
            </a:endParaRPr>
          </a:p>
        </p:txBody>
      </p:sp>
      <p:sp>
        <p:nvSpPr>
          <p:cNvPr id="12" name="Bent Arrow 11"/>
          <p:cNvSpPr/>
          <p:nvPr/>
        </p:nvSpPr>
        <p:spPr>
          <a:xfrm rot="5400000">
            <a:off x="6761847" y="230874"/>
            <a:ext cx="1189824" cy="2512811"/>
          </a:xfrm>
          <a:prstGeom prst="bentArrow">
            <a:avLst>
              <a:gd name="adj1" fmla="val 27778"/>
              <a:gd name="adj2" fmla="val 22222"/>
              <a:gd name="adj3" fmla="val 36112"/>
              <a:gd name="adj4" fmla="val 14119"/>
            </a:avLst>
          </a:prstGeom>
          <a:solidFill>
            <a:schemeClr val="accent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185" name="TextBox 184"/>
          <p:cNvSpPr txBox="1"/>
          <p:nvPr/>
        </p:nvSpPr>
        <p:spPr>
          <a:xfrm>
            <a:off x="6240947" y="964148"/>
            <a:ext cx="1593047" cy="210507"/>
          </a:xfrm>
          <a:prstGeom prst="rect">
            <a:avLst/>
          </a:prstGeom>
          <a:noFill/>
        </p:spPr>
        <p:txBody>
          <a:bodyPr wrap="square" lIns="0" tIns="0" rIns="0" bIns="0" rtlCol="0" anchor="ctr">
            <a:spAutoFit/>
          </a:bodyPr>
          <a:lstStyle/>
          <a:p>
            <a:pPr>
              <a:lnSpc>
                <a:spcPct val="76000"/>
              </a:lnSpc>
              <a:spcBef>
                <a:spcPts val="600"/>
              </a:spcBef>
            </a:pPr>
            <a:r>
              <a:rPr lang="en-US" b="1" spc="-100" dirty="0" smtClean="0">
                <a:solidFill>
                  <a:schemeClr val="bg1"/>
                </a:solidFill>
                <a:latin typeface="+mj-lt"/>
              </a:rPr>
              <a:t>“Over the Top”</a:t>
            </a:r>
          </a:p>
        </p:txBody>
      </p:sp>
      <p:sp>
        <p:nvSpPr>
          <p:cNvPr id="186" name="TextBox 185"/>
          <p:cNvSpPr txBox="1"/>
          <p:nvPr/>
        </p:nvSpPr>
        <p:spPr>
          <a:xfrm>
            <a:off x="3337449" y="1333041"/>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cxnSp>
        <p:nvCxnSpPr>
          <p:cNvPr id="187" name="Straight Connector 186"/>
          <p:cNvCxnSpPr/>
          <p:nvPr/>
        </p:nvCxnSpPr>
        <p:spPr>
          <a:xfrm>
            <a:off x="3289002" y="1299991"/>
            <a:ext cx="0" cy="1057619"/>
          </a:xfrm>
          <a:prstGeom prst="line">
            <a:avLst/>
          </a:prstGeom>
          <a:ln w="50800">
            <a:solidFill>
              <a:schemeClr val="accent1">
                <a:lumMod val="75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3756508" y="1299991"/>
            <a:ext cx="0" cy="1057619"/>
          </a:xfrm>
          <a:prstGeom prst="line">
            <a:avLst/>
          </a:prstGeom>
          <a:ln w="50800">
            <a:solidFill>
              <a:schemeClr val="accent1">
                <a:lumMod val="75000"/>
                <a:alpha val="40000"/>
              </a:schemeClr>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3337449" y="1511514"/>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90" name="TextBox 189"/>
          <p:cNvSpPr txBox="1"/>
          <p:nvPr/>
        </p:nvSpPr>
        <p:spPr>
          <a:xfrm>
            <a:off x="3337449" y="1689987"/>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91" name="TextBox 190"/>
          <p:cNvSpPr txBox="1"/>
          <p:nvPr/>
        </p:nvSpPr>
        <p:spPr>
          <a:xfrm>
            <a:off x="3337449" y="1868460"/>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92" name="TextBox 191"/>
          <p:cNvSpPr txBox="1"/>
          <p:nvPr/>
        </p:nvSpPr>
        <p:spPr>
          <a:xfrm>
            <a:off x="3337449" y="2046933"/>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sp>
        <p:nvSpPr>
          <p:cNvPr id="193" name="TextBox 192"/>
          <p:cNvSpPr txBox="1"/>
          <p:nvPr/>
        </p:nvSpPr>
        <p:spPr>
          <a:xfrm>
            <a:off x="3337449" y="2225408"/>
            <a:ext cx="364382" cy="110169"/>
          </a:xfrm>
          <a:prstGeom prst="rect">
            <a:avLst/>
          </a:prstGeom>
          <a:solidFill>
            <a:schemeClr val="accent1">
              <a:lumMod val="40000"/>
              <a:lumOff val="60000"/>
            </a:schemeClr>
          </a:solidFill>
          <a:ln>
            <a:noFill/>
          </a:ln>
          <a:effectLst>
            <a:innerShdw blurRad="38100" dist="25400" dir="13500000">
              <a:schemeClr val="accent1">
                <a:lumMod val="50000"/>
                <a:alpha val="80000"/>
              </a:schemeClr>
            </a:innerShdw>
          </a:effectLst>
          <a:scene3d>
            <a:camera prst="orthographicFront">
              <a:rot lat="0" lon="0" rev="0"/>
            </a:camera>
            <a:lightRig rig="threePt" dir="t"/>
          </a:scene3d>
        </p:spPr>
        <p:txBody>
          <a:bodyPr wrap="square" lIns="108000" tIns="108000" rIns="36000" bIns="36000" rtlCol="0" anchor="t" anchorCtr="0">
            <a:noAutofit/>
          </a:bodyPr>
          <a:lstStyle/>
          <a:p>
            <a:pPr>
              <a:lnSpc>
                <a:spcPct val="76000"/>
              </a:lnSpc>
            </a:pPr>
            <a:endParaRPr lang="en-US" b="1" spc="-100" dirty="0" smtClean="0">
              <a:solidFill>
                <a:schemeClr val="bg1"/>
              </a:solidFill>
              <a:latin typeface="+mj-lt"/>
            </a:endParaRPr>
          </a:p>
          <a:p>
            <a:pPr marL="285750" indent="-285750">
              <a:lnSpc>
                <a:spcPct val="76000"/>
              </a:lnSpc>
              <a:buFontTx/>
              <a:buChar char="-"/>
            </a:pPr>
            <a:endParaRPr lang="en-US" b="1" spc="-100" dirty="0" smtClean="0">
              <a:solidFill>
                <a:schemeClr val="bg1"/>
              </a:solidFill>
              <a:latin typeface="+mj-lt"/>
            </a:endParaRPr>
          </a:p>
        </p:txBody>
      </p:sp>
      <p:pic>
        <p:nvPicPr>
          <p:cNvPr id="111" name="Picture 1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606" y="120704"/>
            <a:ext cx="331024" cy="575982"/>
          </a:xfrm>
          <a:prstGeom prst="rect">
            <a:avLst/>
          </a:prstGeom>
        </p:spPr>
      </p:pic>
      <p:sp>
        <p:nvSpPr>
          <p:cNvPr id="112" name="TextBox 111"/>
          <p:cNvSpPr txBox="1"/>
          <p:nvPr/>
        </p:nvSpPr>
        <p:spPr>
          <a:xfrm>
            <a:off x="6479959" y="3494750"/>
            <a:ext cx="917125" cy="587394"/>
          </a:xfrm>
          <a:prstGeom prst="rect">
            <a:avLst/>
          </a:prstGeom>
          <a:solidFill>
            <a:schemeClr val="accent1"/>
          </a:solidFill>
          <a:effectLst>
            <a:innerShdw blurRad="38100" dist="25400" dir="13500000">
              <a:schemeClr val="accent2">
                <a:lumMod val="50000"/>
                <a:alpha val="80000"/>
              </a:schemeClr>
            </a:innerShdw>
          </a:effectLst>
        </p:spPr>
        <p:txBody>
          <a:bodyPr wrap="square" lIns="108000" tIns="108000" rIns="36000" bIns="36000" rtlCol="0" anchor="t" anchorCtr="0">
            <a:noAutofit/>
          </a:bodyPr>
          <a:lstStyle/>
          <a:p>
            <a:pPr>
              <a:lnSpc>
                <a:spcPct val="76000"/>
              </a:lnSpc>
            </a:pPr>
            <a:r>
              <a:rPr lang="en-US" b="1" spc="-100" dirty="0" smtClean="0">
                <a:solidFill>
                  <a:schemeClr val="accent1">
                    <a:lumMod val="20000"/>
                    <a:lumOff val="80000"/>
                  </a:schemeClr>
                </a:solidFill>
                <a:latin typeface="+mj-lt"/>
              </a:rPr>
              <a:t>PC</a:t>
            </a:r>
          </a:p>
        </p:txBody>
      </p:sp>
      <p:sp>
        <p:nvSpPr>
          <p:cNvPr id="113" name="TextBox 112"/>
          <p:cNvSpPr txBox="1"/>
          <p:nvPr/>
        </p:nvSpPr>
        <p:spPr>
          <a:xfrm>
            <a:off x="7493988" y="3004457"/>
            <a:ext cx="601438" cy="1077687"/>
          </a:xfrm>
          <a:prstGeom prst="rect">
            <a:avLst/>
          </a:prstGeom>
          <a:solidFill>
            <a:schemeClr val="accent1"/>
          </a:solidFill>
          <a:effectLst>
            <a:innerShdw blurRad="38100" dist="25400" dir="13500000">
              <a:schemeClr val="accent2">
                <a:lumMod val="50000"/>
                <a:alpha val="80000"/>
              </a:schemeClr>
            </a:innerShdw>
          </a:effectLst>
        </p:spPr>
        <p:txBody>
          <a:bodyPr vert="vert270" wrap="square" lIns="108000" tIns="108000" rIns="36000" bIns="72000" rtlCol="0" anchor="t" anchorCtr="0">
            <a:noAutofit/>
          </a:bodyPr>
          <a:lstStyle/>
          <a:p>
            <a:pPr>
              <a:lnSpc>
                <a:spcPct val="76000"/>
              </a:lnSpc>
            </a:pPr>
            <a:r>
              <a:rPr lang="en-US" b="1" spc="-100" dirty="0" smtClean="0">
                <a:solidFill>
                  <a:schemeClr val="accent1">
                    <a:lumMod val="20000"/>
                    <a:lumOff val="80000"/>
                  </a:schemeClr>
                </a:solidFill>
                <a:latin typeface="+mj-lt"/>
              </a:rPr>
              <a:t>Tablet</a:t>
            </a:r>
          </a:p>
        </p:txBody>
      </p:sp>
      <p:sp>
        <p:nvSpPr>
          <p:cNvPr id="114" name="TextBox 113"/>
          <p:cNvSpPr txBox="1"/>
          <p:nvPr/>
        </p:nvSpPr>
        <p:spPr>
          <a:xfrm>
            <a:off x="8182391" y="3204754"/>
            <a:ext cx="361952" cy="877390"/>
          </a:xfrm>
          <a:prstGeom prst="rect">
            <a:avLst/>
          </a:prstGeom>
          <a:solidFill>
            <a:schemeClr val="accent1"/>
          </a:solidFill>
          <a:effectLst>
            <a:innerShdw blurRad="38100" dist="25400" dir="13500000">
              <a:schemeClr val="accent2">
                <a:lumMod val="50000"/>
                <a:alpha val="80000"/>
              </a:schemeClr>
            </a:innerShdw>
          </a:effectLst>
        </p:spPr>
        <p:txBody>
          <a:bodyPr vert="vert270" wrap="square" lIns="108000" tIns="108000" rIns="36000" bIns="72000" rtlCol="0" anchor="t" anchorCtr="0">
            <a:noAutofit/>
          </a:bodyPr>
          <a:lstStyle/>
          <a:p>
            <a:pPr>
              <a:lnSpc>
                <a:spcPct val="76000"/>
              </a:lnSpc>
            </a:pPr>
            <a:r>
              <a:rPr lang="en-US" b="1" spc="-100" dirty="0" smtClean="0">
                <a:solidFill>
                  <a:schemeClr val="accent1">
                    <a:lumMod val="20000"/>
                    <a:lumOff val="80000"/>
                  </a:schemeClr>
                </a:solidFill>
                <a:latin typeface="+mj-lt"/>
              </a:rPr>
              <a:t>mobile</a:t>
            </a:r>
          </a:p>
        </p:txBody>
      </p:sp>
    </p:spTree>
    <p:extLst>
      <p:ext uri="{BB962C8B-B14F-4D97-AF65-F5344CB8AC3E}">
        <p14:creationId xmlns:p14="http://schemas.microsoft.com/office/powerpoint/2010/main" val="428157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500"/>
                                        <p:tgtEl>
                                          <p:spTgt spid="1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3"/>
                                        </p:tgtEl>
                                        <p:attrNameLst>
                                          <p:attrName>style.visibility</p:attrName>
                                        </p:attrNameLst>
                                      </p:cBhvr>
                                      <p:to>
                                        <p:strVal val="visible"/>
                                      </p:to>
                                    </p:set>
                                    <p:animEffect transition="in" filter="fade">
                                      <p:cBhvr>
                                        <p:cTn id="31" dur="500"/>
                                        <p:tgtEl>
                                          <p:spTgt spid="18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8"/>
                                        </p:tgtEl>
                                        <p:attrNameLst>
                                          <p:attrName>style.visibility</p:attrName>
                                        </p:attrNameLst>
                                      </p:cBhvr>
                                      <p:to>
                                        <p:strVal val="visible"/>
                                      </p:to>
                                    </p:set>
                                    <p:animEffect transition="in" filter="fade">
                                      <p:cBhvr>
                                        <p:cTn id="36" dur="500"/>
                                        <p:tgtEl>
                                          <p:spTgt spid="158"/>
                                        </p:tgtEl>
                                      </p:cBhvr>
                                    </p:animEffect>
                                  </p:childTnLst>
                                </p:cTn>
                              </p:par>
                              <p:par>
                                <p:cTn id="37" presetID="10" presetClass="entr" presetSubtype="0" fill="hold" nodeType="withEffect">
                                  <p:stCondLst>
                                    <p:cond delay="0"/>
                                  </p:stCondLst>
                                  <p:childTnLst>
                                    <p:set>
                                      <p:cBhvr>
                                        <p:cTn id="38" dur="1" fill="hold">
                                          <p:stCondLst>
                                            <p:cond delay="0"/>
                                          </p:stCondLst>
                                        </p:cTn>
                                        <p:tgtEl>
                                          <p:spTgt spid="181"/>
                                        </p:tgtEl>
                                        <p:attrNameLst>
                                          <p:attrName>style.visibility</p:attrName>
                                        </p:attrNameLst>
                                      </p:cBhvr>
                                      <p:to>
                                        <p:strVal val="visible"/>
                                      </p:to>
                                    </p:set>
                                    <p:animEffect transition="in" filter="fade">
                                      <p:cBhvr>
                                        <p:cTn id="39" dur="500"/>
                                        <p:tgtEl>
                                          <p:spTgt spid="181"/>
                                        </p:tgtEl>
                                      </p:cBhvr>
                                    </p:animEffect>
                                  </p:childTnLst>
                                </p:cTn>
                              </p:par>
                              <p:par>
                                <p:cTn id="40" presetID="10" presetClass="entr" presetSubtype="0" fill="hold" nodeType="withEffect">
                                  <p:stCondLst>
                                    <p:cond delay="0"/>
                                  </p:stCondLst>
                                  <p:childTnLst>
                                    <p:set>
                                      <p:cBhvr>
                                        <p:cTn id="41" dur="1" fill="hold">
                                          <p:stCondLst>
                                            <p:cond delay="0"/>
                                          </p:stCondLst>
                                        </p:cTn>
                                        <p:tgtEl>
                                          <p:spTgt spid="173"/>
                                        </p:tgtEl>
                                        <p:attrNameLst>
                                          <p:attrName>style.visibility</p:attrName>
                                        </p:attrNameLst>
                                      </p:cBhvr>
                                      <p:to>
                                        <p:strVal val="visible"/>
                                      </p:to>
                                    </p:set>
                                    <p:animEffect transition="in" filter="fade">
                                      <p:cBhvr>
                                        <p:cTn id="42" dur="500"/>
                                        <p:tgtEl>
                                          <p:spTgt spid="17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fade">
                                      <p:cBhvr>
                                        <p:cTn id="72" dur="500"/>
                                        <p:tgtEl>
                                          <p:spTgt spid="7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fade">
                                      <p:cBhvr>
                                        <p:cTn id="75" dur="500"/>
                                        <p:tgtEl>
                                          <p:spTgt spid="75"/>
                                        </p:tgtEl>
                                      </p:cBhvr>
                                    </p:animEffect>
                                  </p:childTnLst>
                                </p:cTn>
                              </p:par>
                              <p:par>
                                <p:cTn id="76" presetID="10" presetClass="entr" presetSubtype="0" fill="hold"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par>
                                <p:cTn id="79" presetID="10" presetClass="entr" presetSubtype="0" fill="hold" nodeType="withEffect">
                                  <p:stCondLst>
                                    <p:cond delay="0"/>
                                  </p:stCondLst>
                                  <p:childTnLst>
                                    <p:set>
                                      <p:cBhvr>
                                        <p:cTn id="80" dur="1" fill="hold">
                                          <p:stCondLst>
                                            <p:cond delay="0"/>
                                          </p:stCondLst>
                                        </p:cTn>
                                        <p:tgtEl>
                                          <p:spTgt spid="124"/>
                                        </p:tgtEl>
                                        <p:attrNameLst>
                                          <p:attrName>style.visibility</p:attrName>
                                        </p:attrNameLst>
                                      </p:cBhvr>
                                      <p:to>
                                        <p:strVal val="visible"/>
                                      </p:to>
                                    </p:set>
                                    <p:animEffect transition="in" filter="fade">
                                      <p:cBhvr>
                                        <p:cTn id="81" dur="500"/>
                                        <p:tgtEl>
                                          <p:spTgt spid="1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25"/>
                                        </p:tgtEl>
                                        <p:attrNameLst>
                                          <p:attrName>style.visibility</p:attrName>
                                        </p:attrNameLst>
                                      </p:cBhvr>
                                      <p:to>
                                        <p:strVal val="visible"/>
                                      </p:to>
                                    </p:set>
                                    <p:animEffect transition="in" filter="fade">
                                      <p:cBhvr>
                                        <p:cTn id="84" dur="500"/>
                                        <p:tgtEl>
                                          <p:spTgt spid="1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27"/>
                                        </p:tgtEl>
                                        <p:attrNameLst>
                                          <p:attrName>style.visibility</p:attrName>
                                        </p:attrNameLst>
                                      </p:cBhvr>
                                      <p:to>
                                        <p:strVal val="visible"/>
                                      </p:to>
                                    </p:set>
                                    <p:animEffect transition="in" filter="fade">
                                      <p:cBhvr>
                                        <p:cTn id="87" dur="500"/>
                                        <p:tgtEl>
                                          <p:spTgt spid="12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29"/>
                                        </p:tgtEl>
                                        <p:attrNameLst>
                                          <p:attrName>style.visibility</p:attrName>
                                        </p:attrNameLst>
                                      </p:cBhvr>
                                      <p:to>
                                        <p:strVal val="visible"/>
                                      </p:to>
                                    </p:set>
                                    <p:animEffect transition="in" filter="fade">
                                      <p:cBhvr>
                                        <p:cTn id="90" dur="500"/>
                                        <p:tgtEl>
                                          <p:spTgt spid="1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0"/>
                                        </p:tgtEl>
                                        <p:attrNameLst>
                                          <p:attrName>style.visibility</p:attrName>
                                        </p:attrNameLst>
                                      </p:cBhvr>
                                      <p:to>
                                        <p:strVal val="visible"/>
                                      </p:to>
                                    </p:set>
                                    <p:animEffect transition="in" filter="fade">
                                      <p:cBhvr>
                                        <p:cTn id="93" dur="500"/>
                                        <p:tgtEl>
                                          <p:spTgt spid="1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2"/>
                                        </p:tgtEl>
                                        <p:attrNameLst>
                                          <p:attrName>style.visibility</p:attrName>
                                        </p:attrNameLst>
                                      </p:cBhvr>
                                      <p:to>
                                        <p:strVal val="visible"/>
                                      </p:to>
                                    </p:set>
                                    <p:animEffect transition="in" filter="fade">
                                      <p:cBhvr>
                                        <p:cTn id="96" dur="500"/>
                                        <p:tgtEl>
                                          <p:spTgt spid="13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33"/>
                                        </p:tgtEl>
                                        <p:attrNameLst>
                                          <p:attrName>style.visibility</p:attrName>
                                        </p:attrNameLst>
                                      </p:cBhvr>
                                      <p:to>
                                        <p:strVal val="visible"/>
                                      </p:to>
                                    </p:set>
                                    <p:animEffect transition="in" filter="fade">
                                      <p:cBhvr>
                                        <p:cTn id="99" dur="500"/>
                                        <p:tgtEl>
                                          <p:spTgt spid="133"/>
                                        </p:tgtEl>
                                      </p:cBhvr>
                                    </p:animEffect>
                                  </p:childTnLst>
                                </p:cTn>
                              </p:par>
                              <p:par>
                                <p:cTn id="100" presetID="10" presetClass="entr" presetSubtype="0" fill="hold" nodeType="withEffect">
                                  <p:stCondLst>
                                    <p:cond delay="0"/>
                                  </p:stCondLst>
                                  <p:childTnLst>
                                    <p:set>
                                      <p:cBhvr>
                                        <p:cTn id="101" dur="1" fill="hold">
                                          <p:stCondLst>
                                            <p:cond delay="0"/>
                                          </p:stCondLst>
                                        </p:cTn>
                                        <p:tgtEl>
                                          <p:spTgt spid="134"/>
                                        </p:tgtEl>
                                        <p:attrNameLst>
                                          <p:attrName>style.visibility</p:attrName>
                                        </p:attrNameLst>
                                      </p:cBhvr>
                                      <p:to>
                                        <p:strVal val="visible"/>
                                      </p:to>
                                    </p:set>
                                    <p:animEffect transition="in" filter="fade">
                                      <p:cBhvr>
                                        <p:cTn id="102" dur="500"/>
                                        <p:tgtEl>
                                          <p:spTgt spid="134"/>
                                        </p:tgtEl>
                                      </p:cBhvr>
                                    </p:animEffect>
                                  </p:childTnLst>
                                </p:cTn>
                              </p:par>
                              <p:par>
                                <p:cTn id="103" presetID="10" presetClass="entr" presetSubtype="0" fill="hold" nodeType="withEffect">
                                  <p:stCondLst>
                                    <p:cond delay="0"/>
                                  </p:stCondLst>
                                  <p:childTnLst>
                                    <p:set>
                                      <p:cBhvr>
                                        <p:cTn id="104" dur="1" fill="hold">
                                          <p:stCondLst>
                                            <p:cond delay="0"/>
                                          </p:stCondLst>
                                        </p:cTn>
                                        <p:tgtEl>
                                          <p:spTgt spid="135"/>
                                        </p:tgtEl>
                                        <p:attrNameLst>
                                          <p:attrName>style.visibility</p:attrName>
                                        </p:attrNameLst>
                                      </p:cBhvr>
                                      <p:to>
                                        <p:strVal val="visible"/>
                                      </p:to>
                                    </p:set>
                                    <p:animEffect transition="in" filter="fade">
                                      <p:cBhvr>
                                        <p:cTn id="105" dur="500"/>
                                        <p:tgtEl>
                                          <p:spTgt spid="13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36"/>
                                        </p:tgtEl>
                                        <p:attrNameLst>
                                          <p:attrName>style.visibility</p:attrName>
                                        </p:attrNameLst>
                                      </p:cBhvr>
                                      <p:to>
                                        <p:strVal val="visible"/>
                                      </p:to>
                                    </p:set>
                                    <p:animEffect transition="in" filter="fade">
                                      <p:cBhvr>
                                        <p:cTn id="108" dur="500"/>
                                        <p:tgtEl>
                                          <p:spTgt spid="13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37"/>
                                        </p:tgtEl>
                                        <p:attrNameLst>
                                          <p:attrName>style.visibility</p:attrName>
                                        </p:attrNameLst>
                                      </p:cBhvr>
                                      <p:to>
                                        <p:strVal val="visible"/>
                                      </p:to>
                                    </p:set>
                                    <p:animEffect transition="in" filter="fade">
                                      <p:cBhvr>
                                        <p:cTn id="111" dur="500"/>
                                        <p:tgtEl>
                                          <p:spTgt spid="13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38"/>
                                        </p:tgtEl>
                                        <p:attrNameLst>
                                          <p:attrName>style.visibility</p:attrName>
                                        </p:attrNameLst>
                                      </p:cBhvr>
                                      <p:to>
                                        <p:strVal val="visible"/>
                                      </p:to>
                                    </p:set>
                                    <p:animEffect transition="in" filter="fade">
                                      <p:cBhvr>
                                        <p:cTn id="114" dur="500"/>
                                        <p:tgtEl>
                                          <p:spTgt spid="13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39"/>
                                        </p:tgtEl>
                                        <p:attrNameLst>
                                          <p:attrName>style.visibility</p:attrName>
                                        </p:attrNameLst>
                                      </p:cBhvr>
                                      <p:to>
                                        <p:strVal val="visible"/>
                                      </p:to>
                                    </p:set>
                                    <p:animEffect transition="in" filter="fade">
                                      <p:cBhvr>
                                        <p:cTn id="117" dur="500"/>
                                        <p:tgtEl>
                                          <p:spTgt spid="13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40"/>
                                        </p:tgtEl>
                                        <p:attrNameLst>
                                          <p:attrName>style.visibility</p:attrName>
                                        </p:attrNameLst>
                                      </p:cBhvr>
                                      <p:to>
                                        <p:strVal val="visible"/>
                                      </p:to>
                                    </p:set>
                                    <p:animEffect transition="in" filter="fade">
                                      <p:cBhvr>
                                        <p:cTn id="120" dur="500"/>
                                        <p:tgtEl>
                                          <p:spTgt spid="14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41"/>
                                        </p:tgtEl>
                                        <p:attrNameLst>
                                          <p:attrName>style.visibility</p:attrName>
                                        </p:attrNameLst>
                                      </p:cBhvr>
                                      <p:to>
                                        <p:strVal val="visible"/>
                                      </p:to>
                                    </p:set>
                                    <p:animEffect transition="in" filter="fade">
                                      <p:cBhvr>
                                        <p:cTn id="123" dur="500"/>
                                        <p:tgtEl>
                                          <p:spTgt spid="141"/>
                                        </p:tgtEl>
                                      </p:cBhvr>
                                    </p:animEffect>
                                  </p:childTnLst>
                                </p:cTn>
                              </p:par>
                              <p:par>
                                <p:cTn id="124" presetID="10" presetClass="entr" presetSubtype="0" fill="hold" nodeType="withEffect">
                                  <p:stCondLst>
                                    <p:cond delay="0"/>
                                  </p:stCondLst>
                                  <p:childTnLst>
                                    <p:set>
                                      <p:cBhvr>
                                        <p:cTn id="125" dur="1" fill="hold">
                                          <p:stCondLst>
                                            <p:cond delay="0"/>
                                          </p:stCondLst>
                                        </p:cTn>
                                        <p:tgtEl>
                                          <p:spTgt spid="142"/>
                                        </p:tgtEl>
                                        <p:attrNameLst>
                                          <p:attrName>style.visibility</p:attrName>
                                        </p:attrNameLst>
                                      </p:cBhvr>
                                      <p:to>
                                        <p:strVal val="visible"/>
                                      </p:to>
                                    </p:set>
                                    <p:animEffect transition="in" filter="fade">
                                      <p:cBhvr>
                                        <p:cTn id="126" dur="500"/>
                                        <p:tgtEl>
                                          <p:spTgt spid="142"/>
                                        </p:tgtEl>
                                      </p:cBhvr>
                                    </p:animEffect>
                                  </p:childTnLst>
                                </p:cTn>
                              </p:par>
                              <p:par>
                                <p:cTn id="127" presetID="10" presetClass="entr" presetSubtype="0" fill="hold" nodeType="withEffect">
                                  <p:stCondLst>
                                    <p:cond delay="0"/>
                                  </p:stCondLst>
                                  <p:childTnLst>
                                    <p:set>
                                      <p:cBhvr>
                                        <p:cTn id="128" dur="1" fill="hold">
                                          <p:stCondLst>
                                            <p:cond delay="0"/>
                                          </p:stCondLst>
                                        </p:cTn>
                                        <p:tgtEl>
                                          <p:spTgt spid="143"/>
                                        </p:tgtEl>
                                        <p:attrNameLst>
                                          <p:attrName>style.visibility</p:attrName>
                                        </p:attrNameLst>
                                      </p:cBhvr>
                                      <p:to>
                                        <p:strVal val="visible"/>
                                      </p:to>
                                    </p:set>
                                    <p:animEffect transition="in" filter="fade">
                                      <p:cBhvr>
                                        <p:cTn id="129" dur="500"/>
                                        <p:tgtEl>
                                          <p:spTgt spid="14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44"/>
                                        </p:tgtEl>
                                        <p:attrNameLst>
                                          <p:attrName>style.visibility</p:attrName>
                                        </p:attrNameLst>
                                      </p:cBhvr>
                                      <p:to>
                                        <p:strVal val="visible"/>
                                      </p:to>
                                    </p:set>
                                    <p:animEffect transition="in" filter="fade">
                                      <p:cBhvr>
                                        <p:cTn id="132" dur="500"/>
                                        <p:tgtEl>
                                          <p:spTgt spid="14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45"/>
                                        </p:tgtEl>
                                        <p:attrNameLst>
                                          <p:attrName>style.visibility</p:attrName>
                                        </p:attrNameLst>
                                      </p:cBhvr>
                                      <p:to>
                                        <p:strVal val="visible"/>
                                      </p:to>
                                    </p:set>
                                    <p:animEffect transition="in" filter="fade">
                                      <p:cBhvr>
                                        <p:cTn id="135" dur="500"/>
                                        <p:tgtEl>
                                          <p:spTgt spid="14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46"/>
                                        </p:tgtEl>
                                        <p:attrNameLst>
                                          <p:attrName>style.visibility</p:attrName>
                                        </p:attrNameLst>
                                      </p:cBhvr>
                                      <p:to>
                                        <p:strVal val="visible"/>
                                      </p:to>
                                    </p:set>
                                    <p:animEffect transition="in" filter="fade">
                                      <p:cBhvr>
                                        <p:cTn id="138" dur="500"/>
                                        <p:tgtEl>
                                          <p:spTgt spid="14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47"/>
                                        </p:tgtEl>
                                        <p:attrNameLst>
                                          <p:attrName>style.visibility</p:attrName>
                                        </p:attrNameLst>
                                      </p:cBhvr>
                                      <p:to>
                                        <p:strVal val="visible"/>
                                      </p:to>
                                    </p:set>
                                    <p:animEffect transition="in" filter="fade">
                                      <p:cBhvr>
                                        <p:cTn id="141" dur="500"/>
                                        <p:tgtEl>
                                          <p:spTgt spid="14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48"/>
                                        </p:tgtEl>
                                        <p:attrNameLst>
                                          <p:attrName>style.visibility</p:attrName>
                                        </p:attrNameLst>
                                      </p:cBhvr>
                                      <p:to>
                                        <p:strVal val="visible"/>
                                      </p:to>
                                    </p:set>
                                    <p:animEffect transition="in" filter="fade">
                                      <p:cBhvr>
                                        <p:cTn id="144" dur="500"/>
                                        <p:tgtEl>
                                          <p:spTgt spid="14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84"/>
                                        </p:tgtEl>
                                        <p:attrNameLst>
                                          <p:attrName>style.visibility</p:attrName>
                                        </p:attrNameLst>
                                      </p:cBhvr>
                                      <p:to>
                                        <p:strVal val="visible"/>
                                      </p:to>
                                    </p:set>
                                    <p:animEffect transition="in" filter="fade">
                                      <p:cBhvr>
                                        <p:cTn id="147" dur="500"/>
                                        <p:tgtEl>
                                          <p:spTgt spid="18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2"/>
                                        </p:tgtEl>
                                        <p:attrNameLst>
                                          <p:attrName>style.visibility</p:attrName>
                                        </p:attrNameLst>
                                      </p:cBhvr>
                                      <p:to>
                                        <p:strVal val="visible"/>
                                      </p:to>
                                    </p:set>
                                    <p:animEffect transition="in" filter="fade">
                                      <p:cBhvr>
                                        <p:cTn id="150" dur="500"/>
                                        <p:tgtEl>
                                          <p:spTgt spid="12"/>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85"/>
                                        </p:tgtEl>
                                        <p:attrNameLst>
                                          <p:attrName>style.visibility</p:attrName>
                                        </p:attrNameLst>
                                      </p:cBhvr>
                                      <p:to>
                                        <p:strVal val="visible"/>
                                      </p:to>
                                    </p:set>
                                    <p:animEffect transition="in" filter="fade">
                                      <p:cBhvr>
                                        <p:cTn id="153" dur="500"/>
                                        <p:tgtEl>
                                          <p:spTgt spid="18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86"/>
                                        </p:tgtEl>
                                        <p:attrNameLst>
                                          <p:attrName>style.visibility</p:attrName>
                                        </p:attrNameLst>
                                      </p:cBhvr>
                                      <p:to>
                                        <p:strVal val="visible"/>
                                      </p:to>
                                    </p:set>
                                    <p:animEffect transition="in" filter="fade">
                                      <p:cBhvr>
                                        <p:cTn id="156" dur="500"/>
                                        <p:tgtEl>
                                          <p:spTgt spid="186"/>
                                        </p:tgtEl>
                                      </p:cBhvr>
                                    </p:animEffect>
                                  </p:childTnLst>
                                </p:cTn>
                              </p:par>
                              <p:par>
                                <p:cTn id="157" presetID="10" presetClass="entr" presetSubtype="0" fill="hold" nodeType="withEffect">
                                  <p:stCondLst>
                                    <p:cond delay="0"/>
                                  </p:stCondLst>
                                  <p:childTnLst>
                                    <p:set>
                                      <p:cBhvr>
                                        <p:cTn id="158" dur="1" fill="hold">
                                          <p:stCondLst>
                                            <p:cond delay="0"/>
                                          </p:stCondLst>
                                        </p:cTn>
                                        <p:tgtEl>
                                          <p:spTgt spid="187"/>
                                        </p:tgtEl>
                                        <p:attrNameLst>
                                          <p:attrName>style.visibility</p:attrName>
                                        </p:attrNameLst>
                                      </p:cBhvr>
                                      <p:to>
                                        <p:strVal val="visible"/>
                                      </p:to>
                                    </p:set>
                                    <p:animEffect transition="in" filter="fade">
                                      <p:cBhvr>
                                        <p:cTn id="159" dur="500"/>
                                        <p:tgtEl>
                                          <p:spTgt spid="187"/>
                                        </p:tgtEl>
                                      </p:cBhvr>
                                    </p:animEffect>
                                  </p:childTnLst>
                                </p:cTn>
                              </p:par>
                              <p:par>
                                <p:cTn id="160" presetID="10" presetClass="entr" presetSubtype="0" fill="hold" nodeType="withEffect">
                                  <p:stCondLst>
                                    <p:cond delay="0"/>
                                  </p:stCondLst>
                                  <p:childTnLst>
                                    <p:set>
                                      <p:cBhvr>
                                        <p:cTn id="161" dur="1" fill="hold">
                                          <p:stCondLst>
                                            <p:cond delay="0"/>
                                          </p:stCondLst>
                                        </p:cTn>
                                        <p:tgtEl>
                                          <p:spTgt spid="188"/>
                                        </p:tgtEl>
                                        <p:attrNameLst>
                                          <p:attrName>style.visibility</p:attrName>
                                        </p:attrNameLst>
                                      </p:cBhvr>
                                      <p:to>
                                        <p:strVal val="visible"/>
                                      </p:to>
                                    </p:set>
                                    <p:animEffect transition="in" filter="fade">
                                      <p:cBhvr>
                                        <p:cTn id="162" dur="500"/>
                                        <p:tgtEl>
                                          <p:spTgt spid="18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89"/>
                                        </p:tgtEl>
                                        <p:attrNameLst>
                                          <p:attrName>style.visibility</p:attrName>
                                        </p:attrNameLst>
                                      </p:cBhvr>
                                      <p:to>
                                        <p:strVal val="visible"/>
                                      </p:to>
                                    </p:set>
                                    <p:animEffect transition="in" filter="fade">
                                      <p:cBhvr>
                                        <p:cTn id="165" dur="500"/>
                                        <p:tgtEl>
                                          <p:spTgt spid="189"/>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90"/>
                                        </p:tgtEl>
                                        <p:attrNameLst>
                                          <p:attrName>style.visibility</p:attrName>
                                        </p:attrNameLst>
                                      </p:cBhvr>
                                      <p:to>
                                        <p:strVal val="visible"/>
                                      </p:to>
                                    </p:set>
                                    <p:animEffect transition="in" filter="fade">
                                      <p:cBhvr>
                                        <p:cTn id="168" dur="500"/>
                                        <p:tgtEl>
                                          <p:spTgt spid="190"/>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91"/>
                                        </p:tgtEl>
                                        <p:attrNameLst>
                                          <p:attrName>style.visibility</p:attrName>
                                        </p:attrNameLst>
                                      </p:cBhvr>
                                      <p:to>
                                        <p:strVal val="visible"/>
                                      </p:to>
                                    </p:set>
                                    <p:animEffect transition="in" filter="fade">
                                      <p:cBhvr>
                                        <p:cTn id="171" dur="500"/>
                                        <p:tgtEl>
                                          <p:spTgt spid="191"/>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92"/>
                                        </p:tgtEl>
                                        <p:attrNameLst>
                                          <p:attrName>style.visibility</p:attrName>
                                        </p:attrNameLst>
                                      </p:cBhvr>
                                      <p:to>
                                        <p:strVal val="visible"/>
                                      </p:to>
                                    </p:set>
                                    <p:animEffect transition="in" filter="fade">
                                      <p:cBhvr>
                                        <p:cTn id="174" dur="500"/>
                                        <p:tgtEl>
                                          <p:spTgt spid="192"/>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93"/>
                                        </p:tgtEl>
                                        <p:attrNameLst>
                                          <p:attrName>style.visibility</p:attrName>
                                        </p:attrNameLst>
                                      </p:cBhvr>
                                      <p:to>
                                        <p:strVal val="visible"/>
                                      </p:to>
                                    </p:set>
                                    <p:animEffect transition="in" filter="fade">
                                      <p:cBhvr>
                                        <p:cTn id="177" dur="500"/>
                                        <p:tgtEl>
                                          <p:spTgt spid="193"/>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12"/>
                                        </p:tgtEl>
                                        <p:attrNameLst>
                                          <p:attrName>style.visibility</p:attrName>
                                        </p:attrNameLst>
                                      </p:cBhvr>
                                      <p:to>
                                        <p:strVal val="visible"/>
                                      </p:to>
                                    </p:set>
                                    <p:animEffect transition="in" filter="fade">
                                      <p:cBhvr>
                                        <p:cTn id="182" dur="2000"/>
                                        <p:tgtEl>
                                          <p:spTgt spid="112"/>
                                        </p:tgtEl>
                                      </p:cBhvr>
                                    </p:animEffect>
                                  </p:childTnLst>
                                </p:cTn>
                              </p:par>
                              <p:par>
                                <p:cTn id="183" presetID="10" presetClass="entr" presetSubtype="0" fill="hold" grpId="0" nodeType="withEffect">
                                  <p:stCondLst>
                                    <p:cond delay="1000"/>
                                  </p:stCondLst>
                                  <p:childTnLst>
                                    <p:set>
                                      <p:cBhvr>
                                        <p:cTn id="184" dur="1" fill="hold">
                                          <p:stCondLst>
                                            <p:cond delay="0"/>
                                          </p:stCondLst>
                                        </p:cTn>
                                        <p:tgtEl>
                                          <p:spTgt spid="113"/>
                                        </p:tgtEl>
                                        <p:attrNameLst>
                                          <p:attrName>style.visibility</p:attrName>
                                        </p:attrNameLst>
                                      </p:cBhvr>
                                      <p:to>
                                        <p:strVal val="visible"/>
                                      </p:to>
                                    </p:set>
                                    <p:animEffect transition="in" filter="fade">
                                      <p:cBhvr>
                                        <p:cTn id="185" dur="2000"/>
                                        <p:tgtEl>
                                          <p:spTgt spid="113"/>
                                        </p:tgtEl>
                                      </p:cBhvr>
                                    </p:animEffect>
                                  </p:childTnLst>
                                </p:cTn>
                              </p:par>
                              <p:par>
                                <p:cTn id="186" presetID="10" presetClass="entr" presetSubtype="0" fill="hold" grpId="0" nodeType="withEffect">
                                  <p:stCondLst>
                                    <p:cond delay="1000"/>
                                  </p:stCondLst>
                                  <p:childTnLst>
                                    <p:set>
                                      <p:cBhvr>
                                        <p:cTn id="187" dur="1" fill="hold">
                                          <p:stCondLst>
                                            <p:cond delay="0"/>
                                          </p:stCondLst>
                                        </p:cTn>
                                        <p:tgtEl>
                                          <p:spTgt spid="114"/>
                                        </p:tgtEl>
                                        <p:attrNameLst>
                                          <p:attrName>style.visibility</p:attrName>
                                        </p:attrNameLst>
                                      </p:cBhvr>
                                      <p:to>
                                        <p:strVal val="visible"/>
                                      </p:to>
                                    </p:set>
                                    <p:animEffect transition="in" filter="fade">
                                      <p:cBhvr>
                                        <p:cTn id="188"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7" grpId="0" animBg="1"/>
      <p:bldP spid="29" grpId="0" animBg="1"/>
      <p:bldP spid="30" grpId="0" animBg="1"/>
      <p:bldP spid="31" grpId="0" animBg="1"/>
      <p:bldP spid="34" grpId="0" animBg="1"/>
      <p:bldP spid="32" grpId="0"/>
      <p:bldP spid="52" grpId="0" animBg="1"/>
      <p:bldP spid="73" grpId="0" animBg="1"/>
      <p:bldP spid="74" grpId="0" animBg="1"/>
      <p:bldP spid="7" grpId="0" animBg="1"/>
      <p:bldP spid="72" grpId="0" animBg="1"/>
      <p:bldP spid="75" grpId="0" animBg="1"/>
      <p:bldP spid="125" grpId="0" animBg="1"/>
      <p:bldP spid="127" grpId="0" animBg="1"/>
      <p:bldP spid="129" grpId="0" animBg="1"/>
      <p:bldP spid="130" grpId="0" animBg="1"/>
      <p:bldP spid="132" grpId="0" animBg="1"/>
      <p:bldP spid="133" grpId="0" animBg="1"/>
      <p:bldP spid="136" grpId="0" animBg="1"/>
      <p:bldP spid="137" grpId="0" animBg="1"/>
      <p:bldP spid="138" grpId="0" animBg="1"/>
      <p:bldP spid="139" grpId="0" animBg="1"/>
      <p:bldP spid="140" grpId="0" animBg="1"/>
      <p:bldP spid="141" grpId="0" animBg="1"/>
      <p:bldP spid="144" grpId="0" animBg="1"/>
      <p:bldP spid="145" grpId="0" animBg="1"/>
      <p:bldP spid="146" grpId="0" animBg="1"/>
      <p:bldP spid="147" grpId="0" animBg="1"/>
      <p:bldP spid="148" grpId="0" animBg="1"/>
      <p:bldP spid="183" grpId="0" animBg="1"/>
      <p:bldP spid="184" grpId="0" animBg="1"/>
      <p:bldP spid="12" grpId="0" animBg="1"/>
      <p:bldP spid="185" grpId="0"/>
      <p:bldP spid="186" grpId="0" animBg="1"/>
      <p:bldP spid="189" grpId="0" animBg="1"/>
      <p:bldP spid="190" grpId="0" animBg="1"/>
      <p:bldP spid="191" grpId="0" animBg="1"/>
      <p:bldP spid="192" grpId="0" animBg="1"/>
      <p:bldP spid="193"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856913533"/>
              </p:ext>
            </p:extLst>
          </p:nvPr>
        </p:nvGraphicFramePr>
        <p:xfrm>
          <a:off x="4192532" y="216273"/>
          <a:ext cx="4210910" cy="29908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pc="-140" dirty="0" smtClean="0"/>
              <a:t>ISP      OTT</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030" y="120704"/>
            <a:ext cx="331024" cy="575982"/>
          </a:xfrm>
          <a:prstGeom prst="rect">
            <a:avLst/>
          </a:prstGeom>
        </p:spPr>
      </p:pic>
      <p:sp>
        <p:nvSpPr>
          <p:cNvPr id="9" name="Rectangle 8"/>
          <p:cNvSpPr/>
          <p:nvPr/>
        </p:nvSpPr>
        <p:spPr>
          <a:xfrm>
            <a:off x="2551824" y="4773326"/>
            <a:ext cx="4320000" cy="371196"/>
          </a:xfrm>
          <a:prstGeom prst="rect">
            <a:avLst/>
          </a:prstGeom>
        </p:spPr>
        <p:txBody>
          <a:bodyPr wrap="square" lIns="0" tIns="36000" rIns="0" bIns="36000" anchor="ctr" anchorCtr="0">
            <a:noAutofit/>
          </a:bodyPr>
          <a:lstStyle/>
          <a:p>
            <a:pPr algn="ctr">
              <a:lnSpc>
                <a:spcPct val="80000"/>
              </a:lnSpc>
            </a:pPr>
            <a:r>
              <a:rPr lang="en-US" sz="1200" b="0" spc="-60" dirty="0" smtClean="0">
                <a:solidFill>
                  <a:schemeClr val="bg1">
                    <a:lumMod val="95000"/>
                  </a:schemeClr>
                </a:solidFill>
                <a:effectLst/>
              </a:rPr>
              <a:t>Sources: Sandvine</a:t>
            </a:r>
            <a:r>
              <a:rPr lang="en-US" sz="1200" spc="-60" dirty="0">
                <a:solidFill>
                  <a:schemeClr val="bg1">
                    <a:lumMod val="95000"/>
                  </a:schemeClr>
                </a:solidFill>
              </a:rPr>
              <a:t>, Cisco, GCI, </a:t>
            </a:r>
            <a:r>
              <a:rPr lang="en-US" sz="1200" spc="-60" dirty="0" smtClean="0">
                <a:solidFill>
                  <a:schemeClr val="bg1">
                    <a:lumMod val="95000"/>
                  </a:schemeClr>
                </a:solidFill>
              </a:rPr>
              <a:t>Internet World Stats</a:t>
            </a:r>
          </a:p>
          <a:p>
            <a:pPr algn="ctr">
              <a:lnSpc>
                <a:spcPct val="80000"/>
              </a:lnSpc>
            </a:pPr>
            <a:r>
              <a:rPr lang="en-US" sz="1200" spc="-60" dirty="0" smtClean="0">
                <a:solidFill>
                  <a:schemeClr val="bg1">
                    <a:lumMod val="95000"/>
                  </a:schemeClr>
                </a:solidFill>
              </a:rPr>
              <a:t>Netflix penetration numbers are for the USA only.</a:t>
            </a:r>
            <a:endParaRPr lang="en-US" sz="1200" b="0" spc="-60" dirty="0">
              <a:solidFill>
                <a:schemeClr val="bg1">
                  <a:lumMod val="95000"/>
                </a:schemeClr>
              </a:solidFill>
              <a:effectLst/>
            </a:endParaRPr>
          </a:p>
        </p:txBody>
      </p:sp>
      <p:sp>
        <p:nvSpPr>
          <p:cNvPr id="13" name="Rectangle 12"/>
          <p:cNvSpPr/>
          <p:nvPr/>
        </p:nvSpPr>
        <p:spPr>
          <a:xfrm>
            <a:off x="415434" y="1438610"/>
            <a:ext cx="2723322" cy="2248446"/>
          </a:xfrm>
          <a:prstGeom prst="rect">
            <a:avLst/>
          </a:prstGeom>
          <a:solidFill>
            <a:schemeClr val="accent2">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nSpc>
                <a:spcPct val="28000"/>
              </a:lnSpc>
            </a:pPr>
            <a:r>
              <a:rPr lang="en-US" sz="23900" b="1" i="1" spc="-1600" dirty="0" smtClean="0">
                <a:solidFill>
                  <a:schemeClr val="accent2">
                    <a:lumMod val="20000"/>
                    <a:lumOff val="80000"/>
                    <a:alpha val="34000"/>
                  </a:schemeClr>
                </a:solidFill>
                <a:effectLst>
                  <a:innerShdw blurRad="50800" dist="25400" dir="13500000">
                    <a:schemeClr val="accent6">
                      <a:lumMod val="50000"/>
                      <a:alpha val="80000"/>
                    </a:schemeClr>
                  </a:innerShdw>
                </a:effectLst>
                <a:ea typeface="Segoe UI" pitchFamily="34" charset="0"/>
              </a:rPr>
              <a:t>‘‘</a:t>
            </a:r>
            <a:br>
              <a:rPr lang="en-US" sz="23900" b="1" i="1" spc="-1600" dirty="0" smtClean="0">
                <a:solidFill>
                  <a:schemeClr val="accent2">
                    <a:lumMod val="20000"/>
                    <a:lumOff val="80000"/>
                    <a:alpha val="34000"/>
                  </a:schemeClr>
                </a:solidFill>
                <a:effectLst>
                  <a:innerShdw blurRad="50800" dist="25400" dir="13500000">
                    <a:schemeClr val="accent6">
                      <a:lumMod val="50000"/>
                      <a:alpha val="80000"/>
                    </a:schemeClr>
                  </a:innerShdw>
                </a:effectLst>
                <a:ea typeface="Segoe UI" pitchFamily="34" charset="0"/>
              </a:rPr>
            </a:br>
            <a:endParaRPr lang="en-US" sz="23900" b="1" i="1" spc="-1600" dirty="0">
              <a:solidFill>
                <a:schemeClr val="accent2">
                  <a:lumMod val="20000"/>
                  <a:lumOff val="80000"/>
                  <a:alpha val="34000"/>
                </a:schemeClr>
              </a:solidFill>
              <a:effectLst>
                <a:innerShdw blurRad="50800" dist="25400" dir="13500000">
                  <a:schemeClr val="accent6">
                    <a:lumMod val="50000"/>
                    <a:alpha val="80000"/>
                  </a:schemeClr>
                </a:innerShdw>
              </a:effectLst>
              <a:ea typeface="Segoe UI" pitchFamily="34" charset="0"/>
            </a:endParaRPr>
          </a:p>
          <a:p>
            <a:pPr algn="r">
              <a:lnSpc>
                <a:spcPct val="28000"/>
              </a:lnSpc>
            </a:pPr>
            <a:r>
              <a:rPr lang="en-US" sz="23900" b="1" i="1" spc="-1600" dirty="0" smtClean="0">
                <a:solidFill>
                  <a:schemeClr val="accent2">
                    <a:lumMod val="20000"/>
                    <a:lumOff val="80000"/>
                    <a:alpha val="34000"/>
                  </a:schemeClr>
                </a:solidFill>
                <a:effectLst>
                  <a:innerShdw blurRad="50800" dist="25400" dir="13500000">
                    <a:schemeClr val="accent6">
                      <a:lumMod val="50000"/>
                      <a:alpha val="80000"/>
                    </a:schemeClr>
                  </a:innerShdw>
                </a:effectLst>
                <a:ea typeface="Segoe UI" pitchFamily="34" charset="0"/>
              </a:rPr>
              <a:t>’’</a:t>
            </a:r>
            <a:endParaRPr lang="en-US" sz="23900" b="1" i="1" spc="-1600" dirty="0">
              <a:solidFill>
                <a:schemeClr val="accent2">
                  <a:lumMod val="20000"/>
                  <a:lumOff val="80000"/>
                  <a:alpha val="34000"/>
                </a:schemeClr>
              </a:solidFill>
              <a:effectLst>
                <a:innerShdw blurRad="50800" dist="25400" dir="13500000">
                  <a:schemeClr val="accent6">
                    <a:lumMod val="50000"/>
                    <a:alpha val="80000"/>
                  </a:schemeClr>
                </a:innerShdw>
              </a:effectLst>
              <a:ea typeface="Segoe UI" pitchFamily="34" charset="0"/>
            </a:endParaRPr>
          </a:p>
        </p:txBody>
      </p:sp>
      <p:sp>
        <p:nvSpPr>
          <p:cNvPr id="14" name="Rectangle 13"/>
          <p:cNvSpPr/>
          <p:nvPr/>
        </p:nvSpPr>
        <p:spPr>
          <a:xfrm>
            <a:off x="532589" y="1715479"/>
            <a:ext cx="2480576" cy="1786519"/>
          </a:xfrm>
          <a:prstGeom prst="rect">
            <a:avLst/>
          </a:prstGeom>
          <a:noFill/>
          <a:effectLst/>
        </p:spPr>
        <p:txBody>
          <a:bodyPr wrap="square" lIns="108000" tIns="36000" rIns="108000" bIns="36000" rtlCol="0" anchor="t">
            <a:noAutofit/>
          </a:bodyPr>
          <a:lstStyle/>
          <a:p>
            <a:pPr algn="ctr">
              <a:lnSpc>
                <a:spcPct val="74000"/>
              </a:lnSpc>
              <a:spcBef>
                <a:spcPts val="1200"/>
              </a:spcBef>
            </a:pPr>
            <a:r>
              <a:rPr lang="en-US" sz="2400" b="1" i="1" spc="-200" dirty="0">
                <a:solidFill>
                  <a:schemeClr val="accent2">
                    <a:lumMod val="20000"/>
                    <a:lumOff val="80000"/>
                  </a:schemeClr>
                </a:solidFill>
                <a:effectLst>
                  <a:innerShdw blurRad="76200" dist="50800" dir="13500000">
                    <a:prstClr val="black">
                      <a:alpha val="80000"/>
                    </a:prstClr>
                  </a:innerShdw>
                </a:effectLst>
                <a:ea typeface="Segoe UI" pitchFamily="34" charset="0"/>
              </a:rPr>
              <a:t>As </a:t>
            </a:r>
            <a:r>
              <a:rPr lang="en-US" sz="2400" b="1" i="1" spc="-200" dirty="0" smtClean="0">
                <a:solidFill>
                  <a:schemeClr val="accent2">
                    <a:lumMod val="20000"/>
                    <a:lumOff val="80000"/>
                  </a:schemeClr>
                </a:solidFill>
                <a:effectLst>
                  <a:innerShdw blurRad="76200" dist="50800" dir="13500000">
                    <a:prstClr val="black">
                      <a:alpha val="80000"/>
                    </a:prstClr>
                  </a:innerShdw>
                </a:effectLst>
                <a:ea typeface="Segoe UI" pitchFamily="34" charset="0"/>
              </a:rPr>
              <a:t>sales in OTT increase, ISPs </a:t>
            </a:r>
            <a:r>
              <a:rPr lang="en-US" sz="2400" b="1" i="1" spc="-200" dirty="0">
                <a:solidFill>
                  <a:schemeClr val="accent2">
                    <a:lumMod val="20000"/>
                    <a:lumOff val="80000"/>
                  </a:schemeClr>
                </a:solidFill>
                <a:effectLst>
                  <a:innerShdw blurRad="76200" dist="50800" dir="13500000">
                    <a:prstClr val="black">
                      <a:alpha val="80000"/>
                    </a:prstClr>
                  </a:innerShdw>
                </a:effectLst>
                <a:ea typeface="Segoe UI" pitchFamily="34" charset="0"/>
              </a:rPr>
              <a:t>have the </a:t>
            </a:r>
            <a:r>
              <a:rPr lang="en-US" sz="2400" b="1" i="1" spc="-200" dirty="0" smtClean="0">
                <a:solidFill>
                  <a:schemeClr val="accent2">
                    <a:lumMod val="20000"/>
                    <a:lumOff val="80000"/>
                  </a:schemeClr>
                </a:solidFill>
                <a:effectLst>
                  <a:innerShdw blurRad="76200" dist="50800" dir="13500000">
                    <a:prstClr val="black">
                      <a:alpha val="80000"/>
                    </a:prstClr>
                  </a:innerShdw>
                </a:effectLst>
                <a:ea typeface="Segoe UI" pitchFamily="34" charset="0"/>
              </a:rPr>
              <a:t>burden to invest in bandwidth to keep </a:t>
            </a:r>
            <a:r>
              <a:rPr lang="en-US" sz="2400" b="1" i="1" spc="-200" dirty="0">
                <a:solidFill>
                  <a:schemeClr val="accent2">
                    <a:lumMod val="20000"/>
                    <a:lumOff val="80000"/>
                  </a:schemeClr>
                </a:solidFill>
                <a:effectLst>
                  <a:innerShdw blurRad="76200" dist="50800" dir="13500000">
                    <a:prstClr val="black">
                      <a:alpha val="80000"/>
                    </a:prstClr>
                  </a:innerShdw>
                </a:effectLst>
                <a:ea typeface="Segoe UI" pitchFamily="34" charset="0"/>
              </a:rPr>
              <a:t>up with demand</a:t>
            </a:r>
          </a:p>
          <a:p>
            <a:pPr algn="ctr">
              <a:lnSpc>
                <a:spcPct val="74000"/>
              </a:lnSpc>
              <a:spcBef>
                <a:spcPts val="1200"/>
              </a:spcBef>
            </a:pPr>
            <a:endParaRPr lang="en-US" sz="2400" b="1" i="1" spc="-200" dirty="0">
              <a:solidFill>
                <a:schemeClr val="accent2">
                  <a:lumMod val="20000"/>
                  <a:lumOff val="80000"/>
                </a:schemeClr>
              </a:solidFill>
              <a:effectLst>
                <a:innerShdw blurRad="76200" dist="50800" dir="13500000">
                  <a:prstClr val="black">
                    <a:alpha val="80000"/>
                  </a:prstClr>
                </a:innerShdw>
              </a:effectLst>
              <a:ea typeface="Segoe UI"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1586304720"/>
              </p:ext>
            </p:extLst>
          </p:nvPr>
        </p:nvGraphicFramePr>
        <p:xfrm>
          <a:off x="4345455" y="1148675"/>
          <a:ext cx="4242025" cy="3543301"/>
        </p:xfrm>
        <a:graphic>
          <a:graphicData uri="http://schemas.openxmlformats.org/drawingml/2006/chart">
            <c:chart xmlns:c="http://schemas.openxmlformats.org/drawingml/2006/chart" xmlns:r="http://schemas.openxmlformats.org/officeDocument/2006/relationships" r:id="rId5"/>
          </a:graphicData>
        </a:graphic>
      </p:graphicFrame>
      <p:sp>
        <p:nvSpPr>
          <p:cNvPr id="15" name="Line Callout 2 (Accent Bar) 14"/>
          <p:cNvSpPr/>
          <p:nvPr/>
        </p:nvSpPr>
        <p:spPr>
          <a:xfrm>
            <a:off x="7628308" y="824186"/>
            <a:ext cx="1246043" cy="211512"/>
          </a:xfrm>
          <a:prstGeom prst="accentCallout2">
            <a:avLst>
              <a:gd name="adj1" fmla="val 54488"/>
              <a:gd name="adj2" fmla="val -5364"/>
              <a:gd name="adj3" fmla="val 54916"/>
              <a:gd name="adj4" fmla="val -13100"/>
              <a:gd name="adj5" fmla="val -21723"/>
              <a:gd name="adj6" fmla="val -26629"/>
            </a:avLst>
          </a:prstGeom>
          <a:noFill/>
          <a:ln w="50800">
            <a:solidFill>
              <a:schemeClr val="accent2">
                <a:lumMod val="20000"/>
                <a:lumOff val="80000"/>
              </a:schemeClr>
            </a:solidFill>
            <a:tailEnd type="oval"/>
          </a:ln>
          <a:effectLst/>
        </p:spPr>
        <p:txBody>
          <a:bodyPr rot="0" spcFirstLastPara="0" vertOverflow="overflow" horzOverflow="overflow" vert="horz" wrap="square" lIns="0" tIns="36000" rIns="36000" bIns="36000" numCol="1" spcCol="0" rtlCol="0" fromWordArt="0" anchor="t" anchorCtr="0" forceAA="0" compatLnSpc="1">
            <a:prstTxWarp prst="textNoShape">
              <a:avLst/>
            </a:prstTxWarp>
            <a:noAutofit/>
          </a:bodyPr>
          <a:lstStyle/>
          <a:p>
            <a:pPr>
              <a:lnSpc>
                <a:spcPct val="74000"/>
              </a:lnSpc>
            </a:pPr>
            <a:r>
              <a:rPr lang="en-US" sz="1800" b="1" spc="-80" dirty="0" smtClean="0">
                <a:solidFill>
                  <a:schemeClr val="accent2">
                    <a:lumMod val="20000"/>
                    <a:lumOff val="80000"/>
                  </a:schemeClr>
                </a:solidFill>
                <a:effectLst/>
                <a:latin typeface="Arial" pitchFamily="34" charset="0"/>
                <a:cs typeface="Arial" pitchFamily="34" charset="0"/>
              </a:rPr>
              <a:t>Penetration</a:t>
            </a:r>
            <a:endParaRPr lang="en-US" sz="1800" b="1" spc="-80" dirty="0">
              <a:solidFill>
                <a:schemeClr val="accent2">
                  <a:lumMod val="20000"/>
                  <a:lumOff val="80000"/>
                </a:schemeClr>
              </a:solidFill>
              <a:effectLst/>
            </a:endParaRPr>
          </a:p>
        </p:txBody>
      </p:sp>
      <p:sp>
        <p:nvSpPr>
          <p:cNvPr id="16" name="Right Arrow 15"/>
          <p:cNvSpPr/>
          <p:nvPr/>
        </p:nvSpPr>
        <p:spPr>
          <a:xfrm rot="16200000" flipH="1">
            <a:off x="6510995" y="751299"/>
            <a:ext cx="368294" cy="505823"/>
          </a:xfrm>
          <a:prstGeom prst="rightArrow">
            <a:avLst>
              <a:gd name="adj1" fmla="val 64433"/>
              <a:gd name="adj2" fmla="val 59406"/>
            </a:avLst>
          </a:prstGeom>
          <a:solidFill>
            <a:schemeClr val="accent6">
              <a:lumMod val="40000"/>
              <a:lumOff val="60000"/>
            </a:schemeClr>
          </a:solidFill>
          <a:ln>
            <a:noFill/>
          </a:ln>
          <a:effectLst>
            <a:innerShdw blurRad="38100" dist="25400" dir="15000000">
              <a:prstClr val="black">
                <a:alpha val="60000"/>
              </a:prstClr>
            </a:innerShdw>
          </a:effectLst>
        </p:spPr>
        <p:style>
          <a:lnRef idx="1">
            <a:schemeClr val="accent1"/>
          </a:lnRef>
          <a:fillRef idx="3">
            <a:schemeClr val="accent1"/>
          </a:fillRef>
          <a:effectRef idx="2">
            <a:schemeClr val="accent1"/>
          </a:effectRef>
          <a:fontRef idx="minor">
            <a:schemeClr val="lt1"/>
          </a:fontRef>
        </p:style>
        <p:txBody>
          <a:bodyPr wrap="square" lIns="72000" tIns="36000" rIns="36000" bIns="3600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00" b="1">
              <a:solidFill>
                <a:schemeClr val="accent5">
                  <a:lumMod val="75000"/>
                </a:schemeClr>
              </a:solidFill>
              <a:latin typeface="Arial" pitchFamily="34" charset="0"/>
              <a:cs typeface="Arial" pitchFamily="34" charset="0"/>
            </a:endParaRPr>
          </a:p>
        </p:txBody>
      </p:sp>
      <p:sp>
        <p:nvSpPr>
          <p:cNvPr id="17" name="Right Arrow 16"/>
          <p:cNvSpPr/>
          <p:nvPr/>
        </p:nvSpPr>
        <p:spPr>
          <a:xfrm rot="16200000">
            <a:off x="6521055" y="1911184"/>
            <a:ext cx="381861" cy="477070"/>
          </a:xfrm>
          <a:prstGeom prst="rightArrow">
            <a:avLst>
              <a:gd name="adj1" fmla="val 64433"/>
              <a:gd name="adj2" fmla="val 61712"/>
            </a:avLst>
          </a:prstGeom>
          <a:solidFill>
            <a:schemeClr val="accent6">
              <a:lumMod val="40000"/>
              <a:lumOff val="60000"/>
            </a:schemeClr>
          </a:solidFill>
          <a:ln>
            <a:noFill/>
          </a:ln>
          <a:effectLst>
            <a:innerShdw blurRad="38100" dist="25400" dir="18000000">
              <a:prstClr val="black">
                <a:alpha val="60000"/>
              </a:prstClr>
            </a:innerShdw>
          </a:effectLst>
        </p:spPr>
        <p:style>
          <a:lnRef idx="1">
            <a:schemeClr val="accent1"/>
          </a:lnRef>
          <a:fillRef idx="3">
            <a:schemeClr val="accent1"/>
          </a:fillRef>
          <a:effectRef idx="2">
            <a:schemeClr val="accent1"/>
          </a:effectRef>
          <a:fontRef idx="minor">
            <a:schemeClr val="lt1"/>
          </a:fontRef>
        </p:style>
        <p:txBody>
          <a:bodyPr wrap="square" lIns="72000" tIns="36000" rIns="36000" bIns="3600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00" b="1">
              <a:solidFill>
                <a:schemeClr val="accent5">
                  <a:lumMod val="75000"/>
                </a:schemeClr>
              </a:solidFill>
              <a:latin typeface="Arial" pitchFamily="34" charset="0"/>
              <a:cs typeface="Arial" pitchFamily="34" charset="0"/>
            </a:endParaRPr>
          </a:p>
        </p:txBody>
      </p:sp>
      <p:sp>
        <p:nvSpPr>
          <p:cNvPr id="3" name="TextBox 2"/>
          <p:cNvSpPr txBox="1"/>
          <p:nvPr/>
        </p:nvSpPr>
        <p:spPr>
          <a:xfrm rot="16200000">
            <a:off x="4814570" y="1737300"/>
            <a:ext cx="1505540" cy="327782"/>
          </a:xfrm>
          <a:prstGeom prst="rect">
            <a:avLst/>
          </a:prstGeom>
          <a:noFill/>
        </p:spPr>
        <p:txBody>
          <a:bodyPr wrap="none" rtlCol="0">
            <a:spAutoFit/>
          </a:bodyPr>
          <a:lstStyle/>
          <a:p>
            <a:pPr algn="ctr">
              <a:lnSpc>
                <a:spcPct val="85000"/>
              </a:lnSpc>
            </a:pPr>
            <a:r>
              <a:rPr lang="en-US" b="1" dirty="0" smtClean="0">
                <a:solidFill>
                  <a:schemeClr val="bg1"/>
                </a:solidFill>
                <a:latin typeface="+mj-lt"/>
              </a:rPr>
              <a:t>Opportunity</a:t>
            </a:r>
          </a:p>
        </p:txBody>
      </p:sp>
      <p:sp>
        <p:nvSpPr>
          <p:cNvPr id="4" name="Rectangle 3"/>
          <p:cNvSpPr/>
          <p:nvPr/>
        </p:nvSpPr>
        <p:spPr>
          <a:xfrm>
            <a:off x="5325765" y="2535674"/>
            <a:ext cx="476412" cy="523220"/>
          </a:xfrm>
          <a:prstGeom prst="rect">
            <a:avLst/>
          </a:prstGeom>
        </p:spPr>
        <p:txBody>
          <a:bodyPr wrap="none">
            <a:spAutoFit/>
          </a:bodyPr>
          <a:lstStyle/>
          <a:p>
            <a:r>
              <a:rPr lang="en-US" sz="2800" b="1" dirty="0" smtClean="0">
                <a:solidFill>
                  <a:schemeClr val="bg1"/>
                </a:solidFill>
                <a:sym typeface="Wingdings"/>
              </a:rPr>
              <a:t></a:t>
            </a:r>
            <a:endParaRPr lang="en-US" sz="2800" dirty="0"/>
          </a:p>
        </p:txBody>
      </p:sp>
    </p:spTree>
    <p:extLst>
      <p:ext uri="{BB962C8B-B14F-4D97-AF65-F5344CB8AC3E}">
        <p14:creationId xmlns:p14="http://schemas.microsoft.com/office/powerpoint/2010/main" val="292886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500"/>
                                        <p:tgtEl>
                                          <p:spTgt spid="11">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graphicEl>
                                              <a:chart seriesIdx="0" categoryIdx="0" bldStep="ptInSeries"/>
                                            </p:graphicEl>
                                          </p:spTgt>
                                        </p:tgtEl>
                                        <p:attrNameLst>
                                          <p:attrName>style.visibility</p:attrName>
                                        </p:attrNameLst>
                                      </p:cBhvr>
                                      <p:to>
                                        <p:strVal val="visible"/>
                                      </p:to>
                                    </p:set>
                                    <p:animEffect transition="in" filter="wipe(down)">
                                      <p:cBhvr>
                                        <p:cTn id="11" dur="500"/>
                                        <p:tgtEl>
                                          <p:spTgt spid="11">
                                            <p:graphicEl>
                                              <a:chart seriesIdx="0" categoryIdx="0" bldStep="ptIn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graphicEl>
                                              <a:chart seriesIdx="0" categoryIdx="1" bldStep="ptInSeries"/>
                                            </p:graphicEl>
                                          </p:spTgt>
                                        </p:tgtEl>
                                        <p:attrNameLst>
                                          <p:attrName>style.visibility</p:attrName>
                                        </p:attrNameLst>
                                      </p:cBhvr>
                                      <p:to>
                                        <p:strVal val="visible"/>
                                      </p:to>
                                    </p:set>
                                    <p:animEffect transition="in" filter="wipe(down)">
                                      <p:cBhvr>
                                        <p:cTn id="16" dur="500"/>
                                        <p:tgtEl>
                                          <p:spTgt spid="11">
                                            <p:graphicEl>
                                              <a:chart seriesIdx="0" categoryIdx="1" bldStep="ptInSeries"/>
                                            </p:graphicEl>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1">
                                            <p:graphicEl>
                                              <a:chart seriesIdx="0" categoryIdx="2" bldStep="ptInSeries"/>
                                            </p:graphicEl>
                                          </p:spTgt>
                                        </p:tgtEl>
                                        <p:attrNameLst>
                                          <p:attrName>style.visibility</p:attrName>
                                        </p:attrNameLst>
                                      </p:cBhvr>
                                      <p:to>
                                        <p:strVal val="visible"/>
                                      </p:to>
                                    </p:set>
                                    <p:animEffect transition="in" filter="wipe(down)">
                                      <p:cBhvr>
                                        <p:cTn id="20" dur="500"/>
                                        <p:tgtEl>
                                          <p:spTgt spid="11">
                                            <p:graphicEl>
                                              <a:chart seriesIdx="0" categoryIdx="2" bldStep="ptInSeries"/>
                                            </p:graphicEl>
                                          </p:spTgt>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graphicEl>
                                              <a:chart seriesIdx="0" categoryIdx="3" bldStep="ptInSeries"/>
                                            </p:graphicEl>
                                          </p:spTgt>
                                        </p:tgtEl>
                                        <p:attrNameLst>
                                          <p:attrName>style.visibility</p:attrName>
                                        </p:attrNameLst>
                                      </p:cBhvr>
                                      <p:to>
                                        <p:strVal val="visible"/>
                                      </p:to>
                                    </p:set>
                                    <p:animEffect transition="in" filter="wipe(down)">
                                      <p:cBhvr>
                                        <p:cTn id="29" dur="500"/>
                                        <p:tgtEl>
                                          <p:spTgt spid="11">
                                            <p:graphicEl>
                                              <a:chart seriesIdx="0" categoryIdx="3" bldStep="ptInSeries"/>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34" dur="500"/>
                                        <p:tgtEl>
                                          <p:spTgt spid="12">
                                            <p:graphicEl>
                                              <a:chart seriesIdx="-3" categoryIdx="-3" bldStep="gridLegend"/>
                                            </p:graphicEl>
                                          </p:spTgt>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2">
                                            <p:graphicEl>
                                              <a:chart seriesIdx="0" categoryIdx="0" bldStep="ptInSeries"/>
                                            </p:graphicEl>
                                          </p:spTgt>
                                        </p:tgtEl>
                                        <p:attrNameLst>
                                          <p:attrName>style.visibility</p:attrName>
                                        </p:attrNameLst>
                                      </p:cBhvr>
                                      <p:to>
                                        <p:strVal val="visible"/>
                                      </p:to>
                                    </p:set>
                                    <p:animEffect transition="in" filter="wipe(up)">
                                      <p:cBhvr>
                                        <p:cTn id="38" dur="500"/>
                                        <p:tgtEl>
                                          <p:spTgt spid="12">
                                            <p:graphicEl>
                                              <a:chart seriesIdx="0" categoryIdx="0" bldStep="ptInSeries"/>
                                            </p:graphicEl>
                                          </p:spTgt>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12">
                                            <p:graphicEl>
                                              <a:chart seriesIdx="0" categoryIdx="1" bldStep="ptInSeries"/>
                                            </p:graphicEl>
                                          </p:spTgt>
                                        </p:tgtEl>
                                        <p:attrNameLst>
                                          <p:attrName>style.visibility</p:attrName>
                                        </p:attrNameLst>
                                      </p:cBhvr>
                                      <p:to>
                                        <p:strVal val="visible"/>
                                      </p:to>
                                    </p:set>
                                    <p:animEffect transition="in" filter="wipe(up)">
                                      <p:cBhvr>
                                        <p:cTn id="42" dur="500"/>
                                        <p:tgtEl>
                                          <p:spTgt spid="12">
                                            <p:graphicEl>
                                              <a:chart seriesIdx="0" categoryIdx="1" bldStep="ptInSeries"/>
                                            </p:graphicEl>
                                          </p:spTgt>
                                        </p:tgtEl>
                                      </p:cBhvr>
                                    </p:animEffect>
                                  </p:childTnLst>
                                </p:cTn>
                              </p:par>
                            </p:childTnLst>
                          </p:cTn>
                        </p:par>
                        <p:par>
                          <p:cTn id="43" fill="hold">
                            <p:stCondLst>
                              <p:cond delay="1500"/>
                            </p:stCondLst>
                            <p:childTnLst>
                              <p:par>
                                <p:cTn id="44" presetID="22" presetClass="entr" presetSubtype="1" fill="hold" grpId="0" nodeType="afterEffect">
                                  <p:stCondLst>
                                    <p:cond delay="0"/>
                                  </p:stCondLst>
                                  <p:childTnLst>
                                    <p:set>
                                      <p:cBhvr>
                                        <p:cTn id="45" dur="1" fill="hold">
                                          <p:stCondLst>
                                            <p:cond delay="0"/>
                                          </p:stCondLst>
                                        </p:cTn>
                                        <p:tgtEl>
                                          <p:spTgt spid="12">
                                            <p:graphicEl>
                                              <a:chart seriesIdx="0" categoryIdx="2" bldStep="ptInSeries"/>
                                            </p:graphicEl>
                                          </p:spTgt>
                                        </p:tgtEl>
                                        <p:attrNameLst>
                                          <p:attrName>style.visibility</p:attrName>
                                        </p:attrNameLst>
                                      </p:cBhvr>
                                      <p:to>
                                        <p:strVal val="visible"/>
                                      </p:to>
                                    </p:set>
                                    <p:animEffect transition="in" filter="wipe(up)">
                                      <p:cBhvr>
                                        <p:cTn id="46" dur="500"/>
                                        <p:tgtEl>
                                          <p:spTgt spid="12">
                                            <p:graphicEl>
                                              <a:chart seriesIdx="0" categoryIdx="2" bldStep="ptInSeries"/>
                                            </p:graphicEl>
                                          </p:spTgt>
                                        </p:tgtEl>
                                      </p:cBhvr>
                                    </p:animEffect>
                                  </p:childTnLst>
                                </p:cTn>
                              </p:par>
                            </p:childTnLst>
                          </p:cTn>
                        </p:par>
                        <p:par>
                          <p:cTn id="47" fill="hold">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par>
                          <p:cTn id="51" fill="hold">
                            <p:stCondLst>
                              <p:cond delay="2500"/>
                            </p:stCondLst>
                            <p:childTnLst>
                              <p:par>
                                <p:cTn id="52" presetID="22" presetClass="entr" presetSubtype="1" fill="hold" grpId="0" nodeType="afterEffect">
                                  <p:stCondLst>
                                    <p:cond delay="0"/>
                                  </p:stCondLst>
                                  <p:childTnLst>
                                    <p:set>
                                      <p:cBhvr>
                                        <p:cTn id="53" dur="1" fill="hold">
                                          <p:stCondLst>
                                            <p:cond delay="0"/>
                                          </p:stCondLst>
                                        </p:cTn>
                                        <p:tgtEl>
                                          <p:spTgt spid="12">
                                            <p:graphicEl>
                                              <a:chart seriesIdx="0" categoryIdx="3" bldStep="ptInSeries"/>
                                            </p:graphicEl>
                                          </p:spTgt>
                                        </p:tgtEl>
                                        <p:attrNameLst>
                                          <p:attrName>style.visibility</p:attrName>
                                        </p:attrNameLst>
                                      </p:cBhvr>
                                      <p:to>
                                        <p:strVal val="visible"/>
                                      </p:to>
                                    </p:set>
                                    <p:animEffect transition="in" filter="wipe(up)">
                                      <p:cBhvr>
                                        <p:cTn id="54" dur="500"/>
                                        <p:tgtEl>
                                          <p:spTgt spid="12">
                                            <p:graphicEl>
                                              <a:chart seriesIdx="0" categoryIdx="3" bldStep="ptInSeries"/>
                                            </p:graphicEl>
                                          </p:spTgt>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El"/>
        </p:bldSub>
      </p:bldGraphic>
      <p:bldP spid="13" grpId="0" animBg="1"/>
      <p:bldP spid="14" grpId="0"/>
      <p:bldGraphic spid="11" grpId="0" uiExpand="1">
        <p:bldSub>
          <a:bldChart bld="seriesEl"/>
        </p:bldSub>
      </p:bldGraphic>
      <p:bldP spid="15" grpId="0" animBg="1"/>
      <p:bldP spid="16" grpId="0" animBg="1"/>
      <p:bldP spid="17"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pc="-140" dirty="0" smtClean="0"/>
              <a:t>Net </a:t>
            </a:r>
            <a:r>
              <a:rPr lang="en-US" spc="-140" dirty="0"/>
              <a:t>Neutrality </a:t>
            </a:r>
            <a:r>
              <a:rPr lang="en-US" spc="-140" dirty="0" smtClean="0"/>
              <a:t>     Internet </a:t>
            </a:r>
            <a:r>
              <a:rPr lang="en-US" spc="-140" dirty="0"/>
              <a:t>Governance</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Video </a:t>
            </a:r>
            <a:r>
              <a:rPr lang="en-US" dirty="0"/>
              <a:t>will </a:t>
            </a:r>
            <a:r>
              <a:rPr lang="en-US" dirty="0" smtClean="0"/>
              <a:t>be </a:t>
            </a:r>
            <a:r>
              <a:rPr lang="en-US" dirty="0">
                <a:sym typeface="Symbol"/>
              </a:rPr>
              <a:t></a:t>
            </a:r>
            <a:r>
              <a:rPr lang="en-US" dirty="0" smtClean="0"/>
              <a:t>70%</a:t>
            </a:r>
            <a:br>
              <a:rPr lang="en-US" dirty="0" smtClean="0"/>
            </a:br>
            <a:r>
              <a:rPr lang="en-US" dirty="0" smtClean="0"/>
              <a:t>of Global </a:t>
            </a:r>
            <a:r>
              <a:rPr lang="en-US" dirty="0"/>
              <a:t>Traffic </a:t>
            </a:r>
            <a:r>
              <a:rPr lang="en-US" dirty="0">
                <a:sym typeface="Symbol"/>
              </a:rPr>
              <a:t>by 2016 </a:t>
            </a:r>
            <a:endParaRPr lang="en-US" dirty="0"/>
          </a:p>
          <a:p>
            <a:pPr lvl="1"/>
            <a:r>
              <a:rPr lang="en-US" dirty="0" smtClean="0">
                <a:sym typeface="Symbol"/>
              </a:rPr>
              <a:t>11.0 </a:t>
            </a:r>
            <a:r>
              <a:rPr lang="en-US" dirty="0">
                <a:sym typeface="Symbol"/>
              </a:rPr>
              <a:t>billion HD </a:t>
            </a:r>
            <a:r>
              <a:rPr lang="en-US" dirty="0" smtClean="0">
                <a:sym typeface="Symbol"/>
              </a:rPr>
              <a:t>movies*</a:t>
            </a:r>
            <a:endParaRPr lang="en-US" dirty="0" smtClean="0"/>
          </a:p>
          <a:p>
            <a:pPr lvl="1"/>
            <a:endParaRPr lang="en-US" dirty="0" smtClean="0"/>
          </a:p>
        </p:txBody>
      </p:sp>
      <p:graphicFrame>
        <p:nvGraphicFramePr>
          <p:cNvPr id="6" name="Chart 5"/>
          <p:cNvGraphicFramePr>
            <a:graphicFrameLocks/>
          </p:cNvGraphicFramePr>
          <p:nvPr>
            <p:extLst>
              <p:ext uri="{D42A27DB-BD31-4B8C-83A1-F6EECF244321}">
                <p14:modId xmlns:p14="http://schemas.microsoft.com/office/powerpoint/2010/main" val="2951185724"/>
              </p:ext>
            </p:extLst>
          </p:nvPr>
        </p:nvGraphicFramePr>
        <p:xfrm>
          <a:off x="4266062" y="887505"/>
          <a:ext cx="4830369" cy="37276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436357744"/>
              </p:ext>
            </p:extLst>
          </p:nvPr>
        </p:nvGraphicFramePr>
        <p:xfrm>
          <a:off x="4183773" y="2266698"/>
          <a:ext cx="5118847" cy="202926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551824" y="4763387"/>
            <a:ext cx="4320000" cy="371196"/>
          </a:xfrm>
          <a:prstGeom prst="rect">
            <a:avLst/>
          </a:prstGeom>
        </p:spPr>
        <p:txBody>
          <a:bodyPr wrap="square" lIns="0" tIns="36000" rIns="0" bIns="36000" anchor="ctr" anchorCtr="0">
            <a:noAutofit/>
          </a:bodyPr>
          <a:lstStyle/>
          <a:p>
            <a:pPr algn="ctr">
              <a:lnSpc>
                <a:spcPct val="80000"/>
              </a:lnSpc>
            </a:pPr>
            <a:r>
              <a:rPr lang="en-US" sz="1200" b="0" spc="-60" dirty="0">
                <a:solidFill>
                  <a:schemeClr val="bg1">
                    <a:lumMod val="95000"/>
                  </a:schemeClr>
                </a:solidFill>
                <a:effectLst/>
              </a:rPr>
              <a:t>Cisco - Visual Networking Index, Forecast &amp; Methodology ‘11</a:t>
            </a:r>
            <a:r>
              <a:rPr lang="en-US" sz="1200" b="0" spc="-60" dirty="0" smtClean="0">
                <a:solidFill>
                  <a:schemeClr val="bg1">
                    <a:lumMod val="95000"/>
                  </a:schemeClr>
                </a:solidFill>
                <a:effectLst/>
              </a:rPr>
              <a:t>–’16</a:t>
            </a:r>
          </a:p>
          <a:p>
            <a:pPr algn="ctr">
              <a:lnSpc>
                <a:spcPct val="80000"/>
              </a:lnSpc>
            </a:pPr>
            <a:r>
              <a:rPr lang="en-US" sz="1200" spc="-60" dirty="0" smtClean="0">
                <a:solidFill>
                  <a:schemeClr val="bg1">
                    <a:lumMod val="95000"/>
                  </a:schemeClr>
                </a:solidFill>
              </a:rPr>
              <a:t>* Using an average of 6GB for a 1080p movie </a:t>
            </a:r>
            <a:endParaRPr lang="en-US" sz="1200" b="0" spc="-60" dirty="0">
              <a:solidFill>
                <a:schemeClr val="bg1">
                  <a:lumMod val="95000"/>
                </a:schemeClr>
              </a:solidFill>
              <a:effectLs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5698" y="153361"/>
            <a:ext cx="331024" cy="575982"/>
          </a:xfrm>
          <a:prstGeom prst="rect">
            <a:avLst/>
          </a:prstGeom>
        </p:spPr>
      </p:pic>
      <p:sp>
        <p:nvSpPr>
          <p:cNvPr id="9" name="Rectangle 8"/>
          <p:cNvSpPr/>
          <p:nvPr/>
        </p:nvSpPr>
        <p:spPr>
          <a:xfrm>
            <a:off x="368690" y="1042841"/>
            <a:ext cx="3391546" cy="2094806"/>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b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br>
            <a:endParaRPr lang="en-US" sz="19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11" name="Rectangle 10"/>
          <p:cNvSpPr/>
          <p:nvPr/>
        </p:nvSpPr>
        <p:spPr>
          <a:xfrm>
            <a:off x="379263" y="1033125"/>
            <a:ext cx="3333695" cy="1728192"/>
          </a:xfrm>
          <a:prstGeom prst="rect">
            <a:avLst/>
          </a:prstGeom>
          <a:noFill/>
          <a:effectLst/>
        </p:spPr>
        <p:txBody>
          <a:bodyPr wrap="square" lIns="36000" tIns="288000" rIns="36000" bIns="36000" rtlCol="0" anchor="t">
            <a:noAutofit/>
          </a:bodyPr>
          <a:lstStyle/>
          <a:p>
            <a:pPr algn="ctr">
              <a:lnSpc>
                <a:spcPct val="74000"/>
              </a:lnSpc>
              <a:spcBef>
                <a:spcPts val="1200"/>
              </a:spcBef>
            </a:pPr>
            <a:r>
              <a:rPr lang="en-US" sz="2400" b="1" i="1" spc="-240" dirty="0">
                <a:solidFill>
                  <a:schemeClr val="accent5">
                    <a:lumMod val="20000"/>
                    <a:lumOff val="80000"/>
                  </a:schemeClr>
                </a:solidFill>
                <a:effectLst>
                  <a:innerShdw blurRad="76200" dist="50800" dir="13500000">
                    <a:prstClr val="black">
                      <a:alpha val="80000"/>
                    </a:prstClr>
                  </a:innerShdw>
                </a:effectLst>
                <a:ea typeface="Segoe UI" pitchFamily="34" charset="0"/>
              </a:rPr>
              <a:t>Internet </a:t>
            </a:r>
            <a:r>
              <a:rPr lang="en-US" sz="2400" b="1" i="1" spc="-240" dirty="0" smtClean="0">
                <a:solidFill>
                  <a:schemeClr val="accent5">
                    <a:lumMod val="20000"/>
                    <a:lumOff val="80000"/>
                  </a:schemeClr>
                </a:solidFill>
                <a:effectLst>
                  <a:innerShdw blurRad="76200" dist="50800" dir="13500000">
                    <a:prstClr val="black">
                      <a:alpha val="80000"/>
                    </a:prstClr>
                  </a:innerShdw>
                </a:effectLst>
                <a:ea typeface="Segoe UI" pitchFamily="34" charset="0"/>
              </a:rPr>
              <a:t>Governance:</a:t>
            </a:r>
            <a:endParaRPr lang="en-US" sz="2400" b="1" i="1" spc="-240" dirty="0">
              <a:solidFill>
                <a:schemeClr val="accent5">
                  <a:lumMod val="20000"/>
                  <a:lumOff val="80000"/>
                </a:schemeClr>
              </a:solidFill>
              <a:effectLst>
                <a:innerShdw blurRad="76200" dist="50800" dir="13500000">
                  <a:prstClr val="black">
                    <a:alpha val="80000"/>
                  </a:prstClr>
                </a:innerShdw>
              </a:effectLst>
              <a:ea typeface="Segoe UI" pitchFamily="34" charset="0"/>
            </a:endParaRPr>
          </a:p>
          <a:p>
            <a:pPr algn="ctr">
              <a:lnSpc>
                <a:spcPct val="74000"/>
              </a:lnSpc>
              <a:spcBef>
                <a:spcPts val="1200"/>
              </a:spcBef>
            </a:pPr>
            <a:r>
              <a:rPr lang="en-US" sz="2400" b="1" i="1" spc="-240" dirty="0">
                <a:solidFill>
                  <a:schemeClr val="bg1">
                    <a:lumMod val="95000"/>
                  </a:schemeClr>
                </a:solidFill>
                <a:effectLst>
                  <a:innerShdw blurRad="76200" dist="50800" dir="13500000">
                    <a:prstClr val="black">
                      <a:alpha val="80000"/>
                    </a:prstClr>
                  </a:innerShdw>
                </a:effectLst>
                <a:ea typeface="Segoe UI" pitchFamily="34" charset="0"/>
              </a:rPr>
              <a:t>Data </a:t>
            </a:r>
            <a:r>
              <a:rPr lang="en-US" sz="2400" b="1" i="1" spc="-240" dirty="0" smtClean="0">
                <a:solidFill>
                  <a:schemeClr val="bg1">
                    <a:lumMod val="95000"/>
                  </a:schemeClr>
                </a:solidFill>
                <a:effectLst>
                  <a:innerShdw blurRad="76200" dist="50800" dir="13500000">
                    <a:prstClr val="black">
                      <a:alpha val="80000"/>
                    </a:prstClr>
                  </a:innerShdw>
                </a:effectLst>
                <a:ea typeface="Segoe UI" pitchFamily="34" charset="0"/>
              </a:rPr>
              <a:t>Discrimination, Traffic </a:t>
            </a:r>
            <a:r>
              <a:rPr lang="en-US" sz="2400" b="1" i="1" spc="-240" dirty="0">
                <a:solidFill>
                  <a:schemeClr val="bg1">
                    <a:lumMod val="95000"/>
                  </a:schemeClr>
                </a:solidFill>
                <a:effectLst>
                  <a:innerShdw blurRad="76200" dist="50800" dir="13500000">
                    <a:prstClr val="black">
                      <a:alpha val="80000"/>
                    </a:prstClr>
                  </a:innerShdw>
                </a:effectLst>
                <a:ea typeface="Segoe UI" pitchFamily="34" charset="0"/>
              </a:rPr>
              <a:t>Shaping</a:t>
            </a:r>
            <a:r>
              <a:rPr lang="en-US" sz="2400" b="1" i="1" spc="-240" dirty="0" smtClean="0">
                <a:solidFill>
                  <a:schemeClr val="bg1">
                    <a:lumMod val="95000"/>
                  </a:schemeClr>
                </a:solidFill>
                <a:effectLst>
                  <a:innerShdw blurRad="76200" dist="50800" dir="13500000">
                    <a:prstClr val="black">
                      <a:alpha val="80000"/>
                    </a:prstClr>
                  </a:innerShdw>
                </a:effectLst>
                <a:ea typeface="Segoe UI" pitchFamily="34" charset="0"/>
              </a:rPr>
              <a:t>, Bandwidth </a:t>
            </a:r>
            <a:r>
              <a:rPr lang="en-US" sz="2400" b="1" i="1" spc="-240" dirty="0">
                <a:solidFill>
                  <a:schemeClr val="bg1">
                    <a:lumMod val="95000"/>
                  </a:schemeClr>
                </a:solidFill>
                <a:effectLst>
                  <a:innerShdw blurRad="76200" dist="50800" dir="13500000">
                    <a:prstClr val="black">
                      <a:alpha val="80000"/>
                    </a:prstClr>
                  </a:innerShdw>
                </a:effectLst>
                <a:ea typeface="Segoe UI" pitchFamily="34" charset="0"/>
              </a:rPr>
              <a:t>Caps,</a:t>
            </a:r>
            <a:br>
              <a:rPr lang="en-US" sz="2400" b="1" i="1" spc="-240" dirty="0">
                <a:solidFill>
                  <a:schemeClr val="bg1">
                    <a:lumMod val="95000"/>
                  </a:schemeClr>
                </a:solidFill>
                <a:effectLst>
                  <a:innerShdw blurRad="76200" dist="50800" dir="13500000">
                    <a:prstClr val="black">
                      <a:alpha val="80000"/>
                    </a:prstClr>
                  </a:innerShdw>
                </a:effectLst>
                <a:ea typeface="Segoe UI" pitchFamily="34" charset="0"/>
              </a:rPr>
            </a:br>
            <a:r>
              <a:rPr lang="en-US" sz="2400" b="1" i="1" spc="-240" dirty="0">
                <a:solidFill>
                  <a:schemeClr val="bg1">
                    <a:lumMod val="95000"/>
                  </a:schemeClr>
                </a:solidFill>
                <a:effectLst>
                  <a:innerShdw blurRad="76200" dist="50800" dir="13500000">
                    <a:prstClr val="black">
                      <a:alpha val="80000"/>
                    </a:prstClr>
                  </a:innerShdw>
                </a:effectLst>
                <a:ea typeface="Segoe UI" pitchFamily="34" charset="0"/>
              </a:rPr>
              <a:t>Blocking &amp; </a:t>
            </a:r>
            <a:r>
              <a:rPr lang="en-US" sz="2400" b="1" i="1" spc="-240" dirty="0" smtClean="0">
                <a:solidFill>
                  <a:schemeClr val="bg1">
                    <a:lumMod val="95000"/>
                  </a:schemeClr>
                </a:solidFill>
                <a:effectLst>
                  <a:innerShdw blurRad="76200" dist="50800" dir="13500000">
                    <a:prstClr val="black">
                      <a:alpha val="80000"/>
                    </a:prstClr>
                  </a:innerShdw>
                </a:effectLst>
                <a:ea typeface="Segoe UI" pitchFamily="34" charset="0"/>
              </a:rPr>
              <a:t>Filtering, Premium Rates, etc.</a:t>
            </a:r>
            <a:endParaRPr lang="en-US" sz="2400" b="1" i="1" spc="-240" dirty="0">
              <a:solidFill>
                <a:schemeClr val="bg1">
                  <a:lumMod val="95000"/>
                </a:schemeClr>
              </a:solidFill>
              <a:effectLst>
                <a:innerShdw blurRad="76200" dist="50800" dir="13500000">
                  <a:prstClr val="black">
                    <a:alpha val="80000"/>
                  </a:prstClr>
                </a:innerShdw>
              </a:effectLst>
              <a:ea typeface="Segoe UI" pitchFamily="34" charset="0"/>
            </a:endParaRPr>
          </a:p>
        </p:txBody>
      </p:sp>
    </p:spTree>
    <p:extLst>
      <p:ext uri="{BB962C8B-B14F-4D97-AF65-F5344CB8AC3E}">
        <p14:creationId xmlns:p14="http://schemas.microsoft.com/office/powerpoint/2010/main" val="5323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11" dur="500"/>
                                        <p:tgtEl>
                                          <p:spTgt spid="7">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15" dur="500"/>
                                        <p:tgtEl>
                                          <p:spTgt spid="7">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down)">
                                      <p:cBhvr>
                                        <p:cTn id="19" dur="500"/>
                                        <p:tgtEl>
                                          <p:spTgt spid="7">
                                            <p:graphicEl>
                                              <a:chart seriesIdx="2" categoryIdx="-4" bldStep="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down)">
                                      <p:cBhvr>
                                        <p:cTn id="23" dur="500"/>
                                        <p:tgtEl>
                                          <p:spTgt spid="7">
                                            <p:graphicEl>
                                              <a:chart seriesIdx="3" categoryIdx="-4" bldStep="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27" dur="500"/>
                                        <p:tgtEl>
                                          <p:spTgt spid="6">
                                            <p:graphicEl>
                                              <a:chart seriesIdx="-3" categoryIdx="-3" bldStep="gridLegend"/>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31" dur="500"/>
                                        <p:tgtEl>
                                          <p:spTgt spid="6">
                                            <p:graphicEl>
                                              <a:chart seriesIdx="0" categoryIdx="-4" bldStep="series"/>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35" dur="500"/>
                                        <p:tgtEl>
                                          <p:spTgt spid="6">
                                            <p:graphicEl>
                                              <a:chart seriesIdx="1" categoryIdx="-4" bldStep="series"/>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down)">
                                      <p:cBhvr>
                                        <p:cTn id="39" dur="500"/>
                                        <p:tgtEl>
                                          <p:spTgt spid="6">
                                            <p:graphicEl>
                                              <a:chart seriesIdx="2" categoryIdx="-4" bldStep="series"/>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down)">
                                      <p:cBhvr>
                                        <p:cTn id="43" dur="500"/>
                                        <p:tgtEl>
                                          <p:spTgt spid="6">
                                            <p:graphicEl>
                                              <a:chart seriesIdx="3" categoryIdx="-4" bldStep="series"/>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Sub>
          <a:bldChart bld="series"/>
        </p:bldSub>
      </p:bldGraphic>
      <p:bldGraphic spid="7" grpId="0">
        <p:bldSub>
          <a:bldChart bld="series"/>
        </p:bldSub>
      </p:bldGraphic>
      <p:bldP spid="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4920343" y="1535074"/>
            <a:ext cx="1210491" cy="2074796"/>
          </a:xfrm>
          <a:prstGeom prst="rightArrow">
            <a:avLst>
              <a:gd name="adj1" fmla="val 56626"/>
              <a:gd name="adj2" fmla="val 59910"/>
            </a:avLst>
          </a:prstGeom>
          <a:solidFill>
            <a:schemeClr val="accent2">
              <a:lumMod val="20000"/>
              <a:lumOff val="80000"/>
            </a:schemeClr>
          </a:solidFill>
          <a:effectLst>
            <a:innerShdw blurRad="63500" dist="25400" dir="13200000">
              <a:prstClr val="black">
                <a:alpha val="40000"/>
              </a:prstClr>
            </a:innerShdw>
          </a:effectLst>
        </p:spPr>
        <p:txBody>
          <a:bodyPr wrap="square" rtlCol="0" anchor="t">
            <a:noAutofit/>
          </a:bodyPr>
          <a:lstStyle/>
          <a:p>
            <a:pPr algn="ctr">
              <a:lnSpc>
                <a:spcPct val="80000"/>
              </a:lnSpc>
            </a:pPr>
            <a:endParaRPr lang="en-US" sz="2000" b="1" dirty="0" smtClean="0">
              <a:solidFill>
                <a:schemeClr val="bg1">
                  <a:lumMod val="95000"/>
                </a:schemeClr>
              </a:solidFill>
              <a:latin typeface="Segoe UI" pitchFamily="34" charset="0"/>
              <a:ea typeface="Segoe UI" pitchFamily="34" charset="0"/>
              <a:cs typeface="Segoe UI" pitchFamily="34" charset="0"/>
            </a:endParaRPr>
          </a:p>
        </p:txBody>
      </p:sp>
      <p:sp>
        <p:nvSpPr>
          <p:cNvPr id="6" name="Title 5"/>
          <p:cNvSpPr>
            <a:spLocks noGrp="1"/>
          </p:cNvSpPr>
          <p:nvPr>
            <p:ph type="title"/>
          </p:nvPr>
        </p:nvSpPr>
        <p:spPr/>
        <p:txBody>
          <a:bodyPr/>
          <a:lstStyle/>
          <a:p>
            <a:r>
              <a:rPr lang="en-US" dirty="0" smtClean="0"/>
              <a:t>Mobility     Apps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75298266"/>
              </p:ext>
            </p:extLst>
          </p:nvPr>
        </p:nvGraphicFramePr>
        <p:xfrm>
          <a:off x="238865" y="858900"/>
          <a:ext cx="4496423" cy="3333391"/>
        </p:xfrm>
        <a:graphic>
          <a:graphicData uri="http://schemas.openxmlformats.org/drawingml/2006/table">
            <a:tbl>
              <a:tblPr firstRow="1" bandRow="1">
                <a:tableStyleId>{5C22544A-7EE6-4342-B048-85BDC9FD1C3A}</a:tableStyleId>
              </a:tblPr>
              <a:tblGrid>
                <a:gridCol w="1916507"/>
                <a:gridCol w="1289958"/>
                <a:gridCol w="1289958"/>
              </a:tblGrid>
              <a:tr h="507676">
                <a:tc>
                  <a:txBody>
                    <a:bodyPr/>
                    <a:lstStyle/>
                    <a:p>
                      <a:pPr>
                        <a:lnSpc>
                          <a:spcPct val="80000"/>
                        </a:lnSpc>
                      </a:pPr>
                      <a:endParaRPr lang="en-US" sz="1800" spc="-100" dirty="0">
                        <a:latin typeface="Arial" pitchFamily="34" charset="0"/>
                        <a:cs typeface="Arial" pitchFamily="34" charset="0"/>
                      </a:endParaRPr>
                    </a:p>
                  </a:txBody>
                  <a:tcPr>
                    <a:lnB w="12700" cap="flat" cmpd="sng" algn="ctr">
                      <a:noFill/>
                      <a:prstDash val="solid"/>
                      <a:round/>
                      <a:headEnd type="none" w="med" len="med"/>
                      <a:tailEnd type="none" w="med" len="med"/>
                    </a:lnB>
                    <a:noFill/>
                  </a:tcPr>
                </a:tc>
                <a:tc>
                  <a:txBody>
                    <a:bodyPr/>
                    <a:lstStyle/>
                    <a:p>
                      <a:pPr algn="ctr">
                        <a:lnSpc>
                          <a:spcPct val="74000"/>
                        </a:lnSpc>
                      </a:pPr>
                      <a:r>
                        <a:rPr lang="en-US" sz="1800" spc="-100" dirty="0" smtClean="0">
                          <a:latin typeface="Arial" pitchFamily="34" charset="0"/>
                          <a:cs typeface="Arial" pitchFamily="34" charset="0"/>
                        </a:rPr>
                        <a:t>Mobile Telephony</a:t>
                      </a:r>
                      <a:endParaRPr lang="en-US" sz="1800" spc="-100" dirty="0">
                        <a:latin typeface="Arial" pitchFamily="34" charset="0"/>
                        <a:cs typeface="Arial" pitchFamily="34" charset="0"/>
                      </a:endParaRPr>
                    </a:p>
                  </a:txBody>
                  <a:tcPr marL="90000" marR="90000" marT="90000" marB="46800">
                    <a:lnR w="12700" cmpd="sng">
                      <a:noFill/>
                    </a:lnR>
                    <a:lnB w="38100" cmpd="sng">
                      <a:noFill/>
                    </a:lnB>
                  </a:tcPr>
                </a:tc>
                <a:tc>
                  <a:txBody>
                    <a:bodyPr/>
                    <a:lstStyle/>
                    <a:p>
                      <a:pPr algn="ctr">
                        <a:lnSpc>
                          <a:spcPct val="74000"/>
                        </a:lnSpc>
                      </a:pPr>
                      <a:endParaRPr lang="en-US" sz="1800" spc="-100" dirty="0">
                        <a:latin typeface="Arial" pitchFamily="34" charset="0"/>
                        <a:cs typeface="Arial" pitchFamily="34" charset="0"/>
                      </a:endParaRPr>
                    </a:p>
                  </a:txBody>
                  <a:tcPr marL="90000" marR="90000" marT="90000" marB="468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r>
              <a:tr h="1140514">
                <a:tc>
                  <a:txBody>
                    <a:bodyPr/>
                    <a:lstStyle/>
                    <a:p>
                      <a:pPr algn="r">
                        <a:lnSpc>
                          <a:spcPct val="74000"/>
                        </a:lnSpc>
                      </a:pPr>
                      <a:r>
                        <a:rPr lang="en-US" sz="1800" b="1" spc="-100" dirty="0" smtClean="0">
                          <a:solidFill>
                            <a:schemeClr val="accent1">
                              <a:lumMod val="50000"/>
                            </a:schemeClr>
                          </a:solidFill>
                          <a:latin typeface="Arial" pitchFamily="34" charset="0"/>
                          <a:cs typeface="Arial" pitchFamily="34" charset="0"/>
                        </a:rPr>
                        <a:t>Interaction</a:t>
                      </a:r>
                      <a:endParaRPr lang="en-US" sz="1800" b="1" spc="-100" dirty="0">
                        <a:solidFill>
                          <a:schemeClr val="accent1">
                            <a:lumMod val="50000"/>
                          </a:schemeClr>
                        </a:solidFill>
                        <a:latin typeface="Arial" pitchFamily="34" charset="0"/>
                        <a:cs typeface="Arial" pitchFamily="34" charset="0"/>
                      </a:endParaRPr>
                    </a:p>
                  </a:txBody>
                  <a:tcPr marL="36000" marR="108000" marT="72000" marB="36000">
                    <a:lnR w="12700" cmpd="sng">
                      <a:noFill/>
                    </a:lnR>
                    <a:lnT w="12700" cap="flat" cmpd="sng" algn="ctr">
                      <a:noFill/>
                      <a:prstDash val="solid"/>
                      <a:round/>
                      <a:headEnd type="none" w="med" len="med"/>
                      <a:tailEnd type="none" w="med" len="med"/>
                    </a:lnT>
                    <a:noFill/>
                  </a:tcPr>
                </a:tc>
                <a:tc gridSpan="2">
                  <a:txBody>
                    <a:bodyPr/>
                    <a:lstStyle/>
                    <a:p>
                      <a:pPr algn="ctr">
                        <a:lnSpc>
                          <a:spcPct val="74000"/>
                        </a:lnSpc>
                      </a:pPr>
                      <a:endParaRPr lang="en-US" sz="1800" spc="-100" dirty="0" smtClean="0">
                        <a:solidFill>
                          <a:schemeClr val="accent1">
                            <a:lumMod val="50000"/>
                          </a:schemeClr>
                        </a:solidFill>
                        <a:latin typeface="Arial" pitchFamily="34" charset="0"/>
                        <a:cs typeface="Arial" pitchFamily="34" charset="0"/>
                      </a:endParaRPr>
                    </a:p>
                    <a:p>
                      <a:pPr algn="ctr">
                        <a:lnSpc>
                          <a:spcPct val="74000"/>
                        </a:lnSpc>
                      </a:pPr>
                      <a:endParaRPr lang="en-US" sz="1800" spc="-100" dirty="0" smtClean="0">
                        <a:solidFill>
                          <a:schemeClr val="accent1">
                            <a:lumMod val="50000"/>
                          </a:schemeClr>
                        </a:solidFill>
                        <a:latin typeface="Arial" pitchFamily="34" charset="0"/>
                        <a:cs typeface="Arial" pitchFamily="34" charset="0"/>
                      </a:endParaRPr>
                    </a:p>
                    <a:p>
                      <a:pPr algn="ctr">
                        <a:lnSpc>
                          <a:spcPct val="74000"/>
                        </a:lnSpc>
                      </a:pPr>
                      <a:endParaRPr lang="en-US" sz="1800" spc="-100" dirty="0" smtClean="0">
                        <a:solidFill>
                          <a:schemeClr val="accent1">
                            <a:lumMod val="50000"/>
                          </a:schemeClr>
                        </a:solidFill>
                        <a:latin typeface="Arial" pitchFamily="34" charset="0"/>
                        <a:cs typeface="Arial" pitchFamily="34" charset="0"/>
                      </a:endParaRPr>
                    </a:p>
                    <a:p>
                      <a:pPr algn="ctr">
                        <a:lnSpc>
                          <a:spcPct val="74000"/>
                        </a:lnSpc>
                      </a:pPr>
                      <a:endParaRPr lang="en-US" sz="1800" spc="-100" dirty="0" smtClean="0">
                        <a:solidFill>
                          <a:schemeClr val="accent1">
                            <a:lumMod val="50000"/>
                          </a:schemeClr>
                        </a:solidFill>
                        <a:latin typeface="Arial" pitchFamily="34" charset="0"/>
                        <a:cs typeface="Arial" pitchFamily="34" charset="0"/>
                      </a:endParaRPr>
                    </a:p>
                    <a:p>
                      <a:pPr algn="ctr">
                        <a:lnSpc>
                          <a:spcPct val="74000"/>
                        </a:lnSpc>
                      </a:pPr>
                      <a:r>
                        <a:rPr lang="en-US" sz="1800" spc="-100" dirty="0" smtClean="0">
                          <a:solidFill>
                            <a:schemeClr val="accent2"/>
                          </a:solidFill>
                          <a:latin typeface="Arial" pitchFamily="34" charset="0"/>
                          <a:cs typeface="Arial" pitchFamily="34" charset="0"/>
                        </a:rPr>
                        <a:t>3 apps</a:t>
                      </a:r>
                      <a:r>
                        <a:rPr lang="en-US" sz="1800" spc="-100" dirty="0" smtClean="0">
                          <a:solidFill>
                            <a:schemeClr val="accent1">
                              <a:lumMod val="50000"/>
                            </a:schemeClr>
                          </a:solidFill>
                          <a:latin typeface="Arial" pitchFamily="34" charset="0"/>
                          <a:cs typeface="Arial" pitchFamily="34" charset="0"/>
                        </a:rPr>
                        <a:t>: voice, text,</a:t>
                      </a:r>
                      <a:r>
                        <a:rPr lang="en-US" sz="1800" spc="-100" baseline="0" dirty="0" smtClean="0">
                          <a:solidFill>
                            <a:schemeClr val="accent1">
                              <a:lumMod val="50000"/>
                            </a:schemeClr>
                          </a:solidFill>
                          <a:latin typeface="Arial" pitchFamily="34" charset="0"/>
                          <a:cs typeface="Arial" pitchFamily="34" charset="0"/>
                        </a:rPr>
                        <a:t> contacts</a:t>
                      </a:r>
                      <a:endParaRPr lang="en-US" sz="1800" spc="-100" dirty="0">
                        <a:solidFill>
                          <a:schemeClr val="accent1">
                            <a:lumMod val="50000"/>
                          </a:schemeClr>
                        </a:solidFill>
                        <a:latin typeface="Arial" pitchFamily="34" charset="0"/>
                        <a:cs typeface="Arial" pitchFamily="34" charset="0"/>
                      </a:endParaRPr>
                    </a:p>
                  </a:txBody>
                  <a:tcPr marL="36000" marR="36000" marT="72000" marB="36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r>
              <a:tr h="275531">
                <a:tc>
                  <a:txBody>
                    <a:bodyPr/>
                    <a:lstStyle/>
                    <a:p>
                      <a:pPr algn="r">
                        <a:lnSpc>
                          <a:spcPct val="74000"/>
                        </a:lnSpc>
                      </a:pPr>
                      <a:r>
                        <a:rPr lang="en-US" sz="1800" b="1" spc="-100" dirty="0" smtClean="0">
                          <a:solidFill>
                            <a:schemeClr val="accent1">
                              <a:lumMod val="50000"/>
                            </a:schemeClr>
                          </a:solidFill>
                          <a:latin typeface="Arial" pitchFamily="34" charset="0"/>
                          <a:cs typeface="Arial" pitchFamily="34" charset="0"/>
                        </a:rPr>
                        <a:t>Distribution</a:t>
                      </a:r>
                      <a:endParaRPr lang="en-US" sz="1800" b="1" spc="-100" dirty="0">
                        <a:solidFill>
                          <a:schemeClr val="accent1">
                            <a:lumMod val="50000"/>
                          </a:schemeClr>
                        </a:solidFill>
                        <a:latin typeface="Arial" pitchFamily="34" charset="0"/>
                        <a:cs typeface="Arial" pitchFamily="34" charset="0"/>
                      </a:endParaRPr>
                    </a:p>
                  </a:txBody>
                  <a:tcPr marL="36000" marR="108000" marT="72000" marB="36000">
                    <a:lnR w="12700" cmpd="sng">
                      <a:noFill/>
                    </a:lnR>
                    <a:noFill/>
                  </a:tcPr>
                </a:tc>
                <a:tc gridSpan="2">
                  <a:txBody>
                    <a:bodyPr/>
                    <a:lstStyle/>
                    <a:p>
                      <a:pPr algn="ctr">
                        <a:lnSpc>
                          <a:spcPct val="74000"/>
                        </a:lnSpc>
                      </a:pPr>
                      <a:r>
                        <a:rPr lang="en-US" sz="1800" spc="-100" baseline="0" dirty="0" smtClean="0">
                          <a:solidFill>
                            <a:schemeClr val="accent1">
                              <a:lumMod val="50000"/>
                            </a:schemeClr>
                          </a:solidFill>
                          <a:latin typeface="Arial" pitchFamily="34" charset="0"/>
                          <a:cs typeface="Arial" pitchFamily="34" charset="0"/>
                        </a:rPr>
                        <a:t>Operator</a:t>
                      </a:r>
                      <a:endParaRPr lang="en-US" sz="1800" spc="-100" dirty="0">
                        <a:solidFill>
                          <a:schemeClr val="accent1">
                            <a:lumMod val="50000"/>
                          </a:schemeClr>
                        </a:solidFill>
                        <a:latin typeface="Arial" pitchFamily="34" charset="0"/>
                        <a:cs typeface="Arial" pitchFamily="34" charset="0"/>
                      </a:endParaRPr>
                    </a:p>
                  </a:txBody>
                  <a:tcPr marL="36000" marR="36000" marT="72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506335">
                <a:tc>
                  <a:txBody>
                    <a:bodyPr/>
                    <a:lstStyle/>
                    <a:p>
                      <a:pPr algn="r">
                        <a:lnSpc>
                          <a:spcPct val="74000"/>
                        </a:lnSpc>
                      </a:pPr>
                      <a:r>
                        <a:rPr lang="en-US" sz="1800" b="1" spc="-100" dirty="0" smtClean="0">
                          <a:solidFill>
                            <a:schemeClr val="accent1">
                              <a:lumMod val="50000"/>
                            </a:schemeClr>
                          </a:solidFill>
                          <a:latin typeface="Arial" pitchFamily="34" charset="0"/>
                          <a:cs typeface="Arial" pitchFamily="34" charset="0"/>
                        </a:rPr>
                        <a:t>Mobile Operator</a:t>
                      </a:r>
                      <a:r>
                        <a:rPr lang="en-US" sz="1800" b="1" spc="-100" baseline="0" dirty="0" smtClean="0">
                          <a:solidFill>
                            <a:schemeClr val="accent1">
                              <a:lumMod val="50000"/>
                            </a:schemeClr>
                          </a:solidFill>
                          <a:latin typeface="Arial" pitchFamily="34" charset="0"/>
                          <a:cs typeface="Arial" pitchFamily="34" charset="0"/>
                        </a:rPr>
                        <a:t> </a:t>
                      </a:r>
                      <a:r>
                        <a:rPr lang="en-US" sz="1800" b="1" spc="-100" dirty="0" smtClean="0">
                          <a:solidFill>
                            <a:schemeClr val="accent1">
                              <a:lumMod val="50000"/>
                            </a:schemeClr>
                          </a:solidFill>
                          <a:latin typeface="Arial" pitchFamily="34" charset="0"/>
                          <a:cs typeface="Arial" pitchFamily="34" charset="0"/>
                        </a:rPr>
                        <a:t>Differentiation</a:t>
                      </a:r>
                      <a:endParaRPr lang="en-US" sz="1800" b="1" spc="-100" dirty="0">
                        <a:solidFill>
                          <a:schemeClr val="accent1">
                            <a:lumMod val="50000"/>
                          </a:schemeClr>
                        </a:solidFill>
                        <a:latin typeface="Arial" pitchFamily="34" charset="0"/>
                        <a:cs typeface="Arial" pitchFamily="34" charset="0"/>
                      </a:endParaRPr>
                    </a:p>
                  </a:txBody>
                  <a:tcPr marL="36000" marR="108000" marT="72000" marB="36000">
                    <a:lnR w="12700" cmpd="sng">
                      <a:noFill/>
                    </a:lnR>
                    <a:noFill/>
                  </a:tcPr>
                </a:tc>
                <a:tc gridSpan="2">
                  <a:txBody>
                    <a:bodyPr/>
                    <a:lstStyle/>
                    <a:p>
                      <a:pPr algn="ctr">
                        <a:lnSpc>
                          <a:spcPct val="74000"/>
                        </a:lnSpc>
                      </a:pPr>
                      <a:r>
                        <a:rPr lang="en-US" sz="1800" b="1" spc="-100" dirty="0" smtClean="0">
                          <a:solidFill>
                            <a:schemeClr val="accent1">
                              <a:lumMod val="50000"/>
                            </a:schemeClr>
                          </a:solidFill>
                          <a:latin typeface="Arial" pitchFamily="34" charset="0"/>
                          <a:cs typeface="Arial" pitchFamily="34" charset="0"/>
                        </a:rPr>
                        <a:t>High</a:t>
                      </a:r>
                      <a:r>
                        <a:rPr lang="en-US" sz="1800" b="0" spc="-100" dirty="0" smtClean="0">
                          <a:solidFill>
                            <a:schemeClr val="accent1">
                              <a:lumMod val="50000"/>
                            </a:schemeClr>
                          </a:solidFill>
                          <a:latin typeface="Arial" pitchFamily="34" charset="0"/>
                          <a:cs typeface="Arial" pitchFamily="34" charset="0"/>
                        </a:rPr>
                        <a:t/>
                      </a:r>
                      <a:br>
                        <a:rPr lang="en-US" sz="1800" b="0" spc="-100" dirty="0" smtClean="0">
                          <a:solidFill>
                            <a:schemeClr val="accent1">
                              <a:lumMod val="50000"/>
                            </a:schemeClr>
                          </a:solidFill>
                          <a:latin typeface="Arial" pitchFamily="34" charset="0"/>
                          <a:cs typeface="Arial" pitchFamily="34" charset="0"/>
                        </a:rPr>
                      </a:br>
                      <a:r>
                        <a:rPr lang="en-US" sz="1800" spc="-100" dirty="0" smtClean="0">
                          <a:solidFill>
                            <a:schemeClr val="accent1">
                              <a:lumMod val="50000"/>
                            </a:schemeClr>
                          </a:solidFill>
                          <a:latin typeface="Arial" pitchFamily="34" charset="0"/>
                          <a:cs typeface="Arial" pitchFamily="34" charset="0"/>
                        </a:rPr>
                        <a:t>(speed &amp; performance)</a:t>
                      </a:r>
                      <a:endParaRPr lang="en-US" sz="1800" spc="-100" dirty="0">
                        <a:solidFill>
                          <a:schemeClr val="accent1">
                            <a:lumMod val="50000"/>
                          </a:schemeClr>
                        </a:solidFill>
                        <a:latin typeface="Arial" pitchFamily="34" charset="0"/>
                        <a:cs typeface="Arial" pitchFamily="34" charset="0"/>
                      </a:endParaRPr>
                    </a:p>
                  </a:txBody>
                  <a:tcPr marL="36000" marR="36000" marT="72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r>
              <a:tr h="0">
                <a:tc>
                  <a:txBody>
                    <a:bodyPr/>
                    <a:lstStyle/>
                    <a:p>
                      <a:pPr algn="r">
                        <a:lnSpc>
                          <a:spcPct val="74000"/>
                        </a:lnSpc>
                      </a:pPr>
                      <a:r>
                        <a:rPr lang="en-US" sz="1800" b="1" spc="-100" dirty="0" smtClean="0">
                          <a:solidFill>
                            <a:schemeClr val="accent1">
                              <a:lumMod val="50000"/>
                            </a:schemeClr>
                          </a:solidFill>
                          <a:latin typeface="Arial" pitchFamily="34" charset="0"/>
                          <a:cs typeface="Arial" pitchFamily="34" charset="0"/>
                        </a:rPr>
                        <a:t>Handset Differentiation</a:t>
                      </a:r>
                      <a:endParaRPr lang="en-US" sz="1800" b="1" spc="-100" dirty="0">
                        <a:solidFill>
                          <a:schemeClr val="accent1">
                            <a:lumMod val="50000"/>
                          </a:schemeClr>
                        </a:solidFill>
                        <a:latin typeface="Arial" pitchFamily="34" charset="0"/>
                        <a:cs typeface="Arial" pitchFamily="34" charset="0"/>
                      </a:endParaRPr>
                    </a:p>
                  </a:txBody>
                  <a:tcPr marL="36000" marR="108000" marT="72000" marB="36000">
                    <a:lnR w="12700" cmpd="sng">
                      <a:noFill/>
                    </a:lnR>
                    <a:noFill/>
                  </a:tcPr>
                </a:tc>
                <a:tc gridSpan="2">
                  <a:txBody>
                    <a:bodyPr/>
                    <a:lstStyle/>
                    <a:p>
                      <a:pPr algn="ctr">
                        <a:lnSpc>
                          <a:spcPct val="74000"/>
                        </a:lnSpc>
                      </a:pPr>
                      <a:r>
                        <a:rPr lang="en-US" sz="1800" spc="-100" dirty="0" smtClean="0">
                          <a:solidFill>
                            <a:schemeClr val="accent1">
                              <a:lumMod val="50000"/>
                            </a:schemeClr>
                          </a:solidFill>
                          <a:latin typeface="Arial" pitchFamily="34" charset="0"/>
                          <a:cs typeface="Arial" pitchFamily="34" charset="0"/>
                        </a:rPr>
                        <a:t>Reliability</a:t>
                      </a:r>
                      <a:r>
                        <a:rPr lang="en-US" sz="1800" spc="-100" baseline="0" dirty="0" smtClean="0">
                          <a:solidFill>
                            <a:schemeClr val="accent1">
                              <a:lumMod val="50000"/>
                            </a:schemeClr>
                          </a:solidFill>
                          <a:latin typeface="Arial" pitchFamily="34" charset="0"/>
                          <a:cs typeface="Arial" pitchFamily="34" charset="0"/>
                        </a:rPr>
                        <a:t> &amp;</a:t>
                      </a:r>
                      <a:br>
                        <a:rPr lang="en-US" sz="1800" spc="-100" baseline="0" dirty="0" smtClean="0">
                          <a:solidFill>
                            <a:schemeClr val="accent1">
                              <a:lumMod val="50000"/>
                            </a:schemeClr>
                          </a:solidFill>
                          <a:latin typeface="Arial" pitchFamily="34" charset="0"/>
                          <a:cs typeface="Arial" pitchFamily="34" charset="0"/>
                        </a:rPr>
                      </a:br>
                      <a:r>
                        <a:rPr lang="en-US" sz="1800" spc="-100" baseline="0" dirty="0" smtClean="0">
                          <a:solidFill>
                            <a:schemeClr val="accent1">
                              <a:lumMod val="50000"/>
                            </a:schemeClr>
                          </a:solidFill>
                          <a:latin typeface="Arial" pitchFamily="34" charset="0"/>
                          <a:cs typeface="Arial" pitchFamily="34" charset="0"/>
                        </a:rPr>
                        <a:t>Quality of Service</a:t>
                      </a:r>
                      <a:endParaRPr lang="en-US" sz="1800" spc="-100" dirty="0">
                        <a:solidFill>
                          <a:schemeClr val="accent1">
                            <a:lumMod val="50000"/>
                          </a:schemeClr>
                        </a:solidFill>
                        <a:latin typeface="Arial" pitchFamily="34" charset="0"/>
                        <a:cs typeface="Arial" pitchFamily="34" charset="0"/>
                      </a:endParaRPr>
                    </a:p>
                  </a:txBody>
                  <a:tcPr marL="36000" marR="36000" marT="72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0">
                <a:tc>
                  <a:txBody>
                    <a:bodyPr/>
                    <a:lstStyle/>
                    <a:p>
                      <a:pPr algn="r">
                        <a:lnSpc>
                          <a:spcPct val="74000"/>
                        </a:lnSpc>
                      </a:pPr>
                      <a:r>
                        <a:rPr lang="en-US" sz="1800" b="1" spc="-100" dirty="0" smtClean="0">
                          <a:solidFill>
                            <a:schemeClr val="accent2">
                              <a:lumMod val="75000"/>
                            </a:schemeClr>
                          </a:solidFill>
                          <a:latin typeface="Arial" pitchFamily="34" charset="0"/>
                          <a:cs typeface="Arial" pitchFamily="34" charset="0"/>
                        </a:rPr>
                        <a:t>Purchasing</a:t>
                      </a:r>
                      <a:endParaRPr lang="en-US" sz="1800" b="1" spc="-100" dirty="0">
                        <a:solidFill>
                          <a:schemeClr val="accent2">
                            <a:lumMod val="75000"/>
                          </a:schemeClr>
                        </a:solidFill>
                        <a:latin typeface="Arial" pitchFamily="34" charset="0"/>
                        <a:cs typeface="Arial" pitchFamily="34" charset="0"/>
                      </a:endParaRPr>
                    </a:p>
                  </a:txBody>
                  <a:tcPr marL="36000" marR="108000" marT="72000" marB="36000">
                    <a:lnR w="12700" cmpd="sng">
                      <a:noFill/>
                    </a:lnR>
                    <a:noFill/>
                  </a:tcPr>
                </a:tc>
                <a:tc gridSpan="2">
                  <a:txBody>
                    <a:bodyPr/>
                    <a:lstStyle/>
                    <a:p>
                      <a:pPr algn="ctr">
                        <a:lnSpc>
                          <a:spcPct val="74000"/>
                        </a:lnSpc>
                      </a:pPr>
                      <a:r>
                        <a:rPr lang="en-US" sz="1800" b="1" spc="-100" dirty="0" smtClean="0">
                          <a:solidFill>
                            <a:schemeClr val="accent2">
                              <a:lumMod val="75000"/>
                            </a:schemeClr>
                          </a:solidFill>
                          <a:latin typeface="Arial" pitchFamily="34" charset="0"/>
                          <a:cs typeface="Arial" pitchFamily="34" charset="0"/>
                        </a:rPr>
                        <a:t>Phone-centric</a:t>
                      </a:r>
                      <a:endParaRPr lang="en-US" sz="1800" b="1" spc="-100" dirty="0">
                        <a:solidFill>
                          <a:schemeClr val="accent2">
                            <a:lumMod val="75000"/>
                          </a:schemeClr>
                        </a:solidFill>
                        <a:latin typeface="Arial" pitchFamily="34" charset="0"/>
                        <a:cs typeface="Arial" pitchFamily="34" charset="0"/>
                      </a:endParaRPr>
                    </a:p>
                  </a:txBody>
                  <a:tcPr marL="36000" marR="36000" marT="72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368" y="1550842"/>
            <a:ext cx="652258" cy="652258"/>
          </a:xfrm>
          <a:prstGeom prst="rect">
            <a:avLst/>
          </a:prstGeom>
          <a:effectLst>
            <a:outerShdw blurRad="203200" dist="101600" dir="8400000" algn="tl" rotWithShape="0">
              <a:schemeClr val="accent1">
                <a:lumMod val="50000"/>
                <a:alpha val="52000"/>
              </a:scheme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428" y="938092"/>
            <a:ext cx="571472" cy="571472"/>
          </a:xfrm>
          <a:prstGeom prst="rect">
            <a:avLst/>
          </a:prstGeom>
          <a:effectLst>
            <a:outerShdw blurRad="203200" dist="101600" dir="8400000" algn="tl" rotWithShape="0">
              <a:schemeClr val="accent1">
                <a:lumMod val="50000"/>
                <a:alpha val="52000"/>
              </a:schemeClr>
            </a:outerShdw>
          </a:effectLst>
        </p:spPr>
      </p:pic>
      <p:pic>
        <p:nvPicPr>
          <p:cNvPr id="15" name="Picture 14"/>
          <p:cNvPicPr>
            <a:picLocks noChangeAspect="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03997" y="1625852"/>
            <a:ext cx="502238" cy="502238"/>
          </a:xfrm>
          <a:prstGeom prst="rect">
            <a:avLst/>
          </a:prstGeom>
          <a:effectLst>
            <a:outerShdw blurRad="203200" dist="101600" dir="8400000" algn="tl" rotWithShape="0">
              <a:schemeClr val="accent1">
                <a:lumMod val="50000"/>
                <a:alpha val="52000"/>
              </a:scheme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6001" y="153361"/>
            <a:ext cx="331024" cy="575982"/>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2389655628"/>
              </p:ext>
            </p:extLst>
          </p:nvPr>
        </p:nvGraphicFramePr>
        <p:xfrm>
          <a:off x="6293833" y="858900"/>
          <a:ext cx="2558144" cy="3320975"/>
        </p:xfrm>
        <a:graphic>
          <a:graphicData uri="http://schemas.openxmlformats.org/drawingml/2006/table">
            <a:tbl>
              <a:tblPr firstRow="1" bandRow="1">
                <a:tableStyleId>{5C22544A-7EE6-4342-B048-85BDC9FD1C3A}</a:tableStyleId>
              </a:tblPr>
              <a:tblGrid>
                <a:gridCol w="1473543"/>
                <a:gridCol w="1084601"/>
              </a:tblGrid>
              <a:tr h="547869">
                <a:tc>
                  <a:txBody>
                    <a:bodyPr/>
                    <a:lstStyle/>
                    <a:p>
                      <a:pPr algn="ctr">
                        <a:lnSpc>
                          <a:spcPct val="74000"/>
                        </a:lnSpc>
                      </a:pPr>
                      <a:endParaRPr lang="en-US" sz="1800" spc="-100" dirty="0">
                        <a:latin typeface="Arial" pitchFamily="34" charset="0"/>
                        <a:cs typeface="Arial" pitchFamily="34" charset="0"/>
                      </a:endParaRPr>
                    </a:p>
                  </a:txBody>
                  <a:tcPr marL="90000" marR="90000" marT="90000" marB="468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779252" rtl="0" eaLnBrk="1" fontAlgn="auto" latinLnBrk="0" hangingPunct="1">
                        <a:lnSpc>
                          <a:spcPct val="74000"/>
                        </a:lnSpc>
                        <a:spcBef>
                          <a:spcPts val="0"/>
                        </a:spcBef>
                        <a:spcAft>
                          <a:spcPts val="0"/>
                        </a:spcAft>
                        <a:buClrTx/>
                        <a:buSzTx/>
                        <a:buFontTx/>
                        <a:buNone/>
                        <a:tabLst/>
                        <a:defRPr/>
                      </a:pPr>
                      <a:r>
                        <a:rPr lang="en-US" sz="1800" spc="-100" dirty="0" smtClean="0">
                          <a:latin typeface="Arial" pitchFamily="34" charset="0"/>
                          <a:cs typeface="Arial" pitchFamily="34" charset="0"/>
                        </a:rPr>
                        <a:t>Mobile</a:t>
                      </a:r>
                      <a:r>
                        <a:rPr lang="en-US" sz="1800" spc="-100" baseline="0" dirty="0" smtClean="0">
                          <a:latin typeface="Arial" pitchFamily="34" charset="0"/>
                          <a:cs typeface="Arial" pitchFamily="34" charset="0"/>
                        </a:rPr>
                        <a:t> Lifestyle</a:t>
                      </a:r>
                      <a:endParaRPr lang="en-US" sz="1800" spc="-100" dirty="0" smtClean="0">
                        <a:latin typeface="Arial" pitchFamily="34" charset="0"/>
                        <a:cs typeface="Arial" pitchFamily="34" charset="0"/>
                      </a:endParaRPr>
                    </a:p>
                  </a:txBody>
                  <a:tcPr marL="90000" marR="90000" marT="90000" marB="46800">
                    <a:lnL w="12700" cmpd="sng">
                      <a:noFill/>
                    </a:lnL>
                    <a:lnB w="38100" cmpd="sng">
                      <a:noFill/>
                    </a:lnB>
                  </a:tcPr>
                </a:tc>
              </a:tr>
              <a:tr h="1040030">
                <a:tc gridSpan="2">
                  <a:txBody>
                    <a:bodyPr/>
                    <a:lstStyle/>
                    <a:p>
                      <a:pPr algn="ctr">
                        <a:lnSpc>
                          <a:spcPct val="74000"/>
                        </a:lnSpc>
                      </a:pPr>
                      <a:endParaRPr lang="en-US" sz="1800" spc="-100" dirty="0" smtClean="0">
                        <a:solidFill>
                          <a:schemeClr val="accent1">
                            <a:lumMod val="50000"/>
                          </a:schemeClr>
                        </a:solidFill>
                        <a:latin typeface="Arial" pitchFamily="34" charset="0"/>
                        <a:cs typeface="Arial" pitchFamily="34" charset="0"/>
                      </a:endParaRPr>
                    </a:p>
                    <a:p>
                      <a:pPr algn="ctr">
                        <a:lnSpc>
                          <a:spcPct val="74000"/>
                        </a:lnSpc>
                      </a:pPr>
                      <a:endParaRPr lang="en-US" sz="1800" spc="-100" dirty="0" smtClean="0">
                        <a:solidFill>
                          <a:schemeClr val="accent1">
                            <a:lumMod val="50000"/>
                          </a:schemeClr>
                        </a:solidFill>
                        <a:latin typeface="Arial" pitchFamily="34" charset="0"/>
                        <a:cs typeface="Arial" pitchFamily="34" charset="0"/>
                      </a:endParaRPr>
                    </a:p>
                    <a:p>
                      <a:pPr algn="ctr">
                        <a:lnSpc>
                          <a:spcPct val="74000"/>
                        </a:lnSpc>
                      </a:pPr>
                      <a:endParaRPr lang="en-US" sz="1800" spc="-100" dirty="0" smtClean="0">
                        <a:solidFill>
                          <a:schemeClr val="accent1">
                            <a:lumMod val="50000"/>
                          </a:schemeClr>
                        </a:solidFill>
                        <a:latin typeface="Arial" pitchFamily="34" charset="0"/>
                        <a:cs typeface="Arial" pitchFamily="34" charset="0"/>
                      </a:endParaRPr>
                    </a:p>
                    <a:p>
                      <a:pPr algn="ctr">
                        <a:lnSpc>
                          <a:spcPct val="74000"/>
                        </a:lnSpc>
                      </a:pPr>
                      <a:endParaRPr lang="en-US" sz="1800" spc="-100" dirty="0" smtClean="0">
                        <a:solidFill>
                          <a:schemeClr val="accent1">
                            <a:lumMod val="50000"/>
                          </a:schemeClr>
                        </a:solidFill>
                        <a:latin typeface="Arial" pitchFamily="34" charset="0"/>
                        <a:cs typeface="Arial" pitchFamily="34" charset="0"/>
                      </a:endParaRPr>
                    </a:p>
                    <a:p>
                      <a:pPr algn="ctr">
                        <a:lnSpc>
                          <a:spcPct val="74000"/>
                        </a:lnSpc>
                      </a:pPr>
                      <a:r>
                        <a:rPr lang="en-US" sz="1800" spc="-100" dirty="0" smtClean="0">
                          <a:solidFill>
                            <a:schemeClr val="accent2"/>
                          </a:solidFill>
                          <a:latin typeface="Arial" pitchFamily="34" charset="0"/>
                          <a:cs typeface="Arial" pitchFamily="34" charset="0"/>
                        </a:rPr>
                        <a:t>1+ million apps</a:t>
                      </a:r>
                      <a:r>
                        <a:rPr lang="en-US" sz="1800" spc="-100" dirty="0" smtClean="0">
                          <a:solidFill>
                            <a:schemeClr val="accent1">
                              <a:lumMod val="50000"/>
                            </a:schemeClr>
                          </a:solidFill>
                          <a:latin typeface="Arial" pitchFamily="34" charset="0"/>
                          <a:cs typeface="Arial" pitchFamily="34" charset="0"/>
                        </a:rPr>
                        <a:t>:</a:t>
                      </a:r>
                      <a:r>
                        <a:rPr lang="en-US" sz="1800" spc="-100" baseline="0" dirty="0" smtClean="0">
                          <a:solidFill>
                            <a:schemeClr val="accent1">
                              <a:lumMod val="50000"/>
                            </a:schemeClr>
                          </a:solidFill>
                          <a:latin typeface="Arial" pitchFamily="34" charset="0"/>
                          <a:cs typeface="Arial" pitchFamily="34" charset="0"/>
                        </a:rPr>
                        <a:t> </a:t>
                      </a:r>
                      <a:r>
                        <a:rPr lang="en-US" sz="1800" spc="-100" dirty="0" smtClean="0">
                          <a:solidFill>
                            <a:schemeClr val="accent1">
                              <a:lumMod val="50000"/>
                            </a:schemeClr>
                          </a:solidFill>
                          <a:latin typeface="Arial" pitchFamily="34" charset="0"/>
                          <a:cs typeface="Arial" pitchFamily="34" charset="0"/>
                        </a:rPr>
                        <a:t>all needs</a:t>
                      </a:r>
                      <a:endParaRPr lang="en-US" sz="1800" spc="-100" dirty="0">
                        <a:solidFill>
                          <a:schemeClr val="accent1">
                            <a:lumMod val="50000"/>
                          </a:schemeClr>
                        </a:solidFill>
                        <a:latin typeface="Arial" pitchFamily="34" charset="0"/>
                        <a:cs typeface="Arial" pitchFamily="34" charset="0"/>
                      </a:endParaRPr>
                    </a:p>
                  </a:txBody>
                  <a:tcPr marL="36000" marR="36000" marT="72000" marB="36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r>
              <a:tr h="275531">
                <a:tc gridSpan="2">
                  <a:txBody>
                    <a:bodyPr/>
                    <a:lstStyle/>
                    <a:p>
                      <a:pPr algn="ctr">
                        <a:lnSpc>
                          <a:spcPct val="74000"/>
                        </a:lnSpc>
                      </a:pPr>
                      <a:r>
                        <a:rPr lang="en-US" sz="1800" spc="-100" dirty="0" smtClean="0">
                          <a:solidFill>
                            <a:schemeClr val="accent1">
                              <a:lumMod val="50000"/>
                            </a:schemeClr>
                          </a:solidFill>
                          <a:latin typeface="Arial" pitchFamily="34" charset="0"/>
                          <a:cs typeface="Arial" pitchFamily="34" charset="0"/>
                        </a:rPr>
                        <a:t>Internet</a:t>
                      </a:r>
                      <a:endParaRPr lang="en-US" sz="1800" spc="-100" dirty="0">
                        <a:solidFill>
                          <a:schemeClr val="accent1">
                            <a:lumMod val="50000"/>
                          </a:schemeClr>
                        </a:solidFill>
                        <a:latin typeface="Arial" pitchFamily="34" charset="0"/>
                        <a:cs typeface="Arial" pitchFamily="34" charset="0"/>
                      </a:endParaRPr>
                    </a:p>
                  </a:txBody>
                  <a:tcPr marL="36000" marR="36000" marT="72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506335">
                <a:tc gridSpan="2">
                  <a:txBody>
                    <a:bodyPr/>
                    <a:lstStyle/>
                    <a:p>
                      <a:pPr algn="ctr">
                        <a:lnSpc>
                          <a:spcPct val="74000"/>
                        </a:lnSpc>
                      </a:pPr>
                      <a:r>
                        <a:rPr lang="en-US" sz="1800" b="1" spc="-100" dirty="0" smtClean="0">
                          <a:solidFill>
                            <a:schemeClr val="accent1">
                              <a:lumMod val="50000"/>
                            </a:schemeClr>
                          </a:solidFill>
                          <a:latin typeface="Arial" pitchFamily="34" charset="0"/>
                          <a:cs typeface="Arial" pitchFamily="34" charset="0"/>
                        </a:rPr>
                        <a:t>Low</a:t>
                      </a:r>
                      <a:r>
                        <a:rPr lang="en-US" sz="1800" spc="-100" dirty="0" smtClean="0">
                          <a:solidFill>
                            <a:schemeClr val="accent1">
                              <a:lumMod val="50000"/>
                            </a:schemeClr>
                          </a:solidFill>
                          <a:latin typeface="Arial" pitchFamily="34" charset="0"/>
                          <a:cs typeface="Arial" pitchFamily="34" charset="0"/>
                        </a:rPr>
                        <a:t/>
                      </a:r>
                      <a:br>
                        <a:rPr lang="en-US" sz="1800" spc="-100" dirty="0" smtClean="0">
                          <a:solidFill>
                            <a:schemeClr val="accent1">
                              <a:lumMod val="50000"/>
                            </a:schemeClr>
                          </a:solidFill>
                          <a:latin typeface="Arial" pitchFamily="34" charset="0"/>
                          <a:cs typeface="Arial" pitchFamily="34" charset="0"/>
                        </a:rPr>
                      </a:br>
                      <a:r>
                        <a:rPr lang="en-US" sz="1800" spc="-100" dirty="0" smtClean="0">
                          <a:solidFill>
                            <a:schemeClr val="accent1">
                              <a:lumMod val="50000"/>
                            </a:schemeClr>
                          </a:solidFill>
                          <a:latin typeface="Arial" pitchFamily="34" charset="0"/>
                          <a:cs typeface="Arial" pitchFamily="34" charset="0"/>
                        </a:rPr>
                        <a:t>(</a:t>
                      </a:r>
                      <a:r>
                        <a:rPr lang="en-US" sz="1800" spc="-100" baseline="0" dirty="0" smtClean="0">
                          <a:solidFill>
                            <a:schemeClr val="accent1">
                              <a:lumMod val="50000"/>
                            </a:schemeClr>
                          </a:solidFill>
                          <a:latin typeface="Arial" pitchFamily="34" charset="0"/>
                          <a:cs typeface="Arial" pitchFamily="34" charset="0"/>
                        </a:rPr>
                        <a:t>price &amp; consumption)</a:t>
                      </a:r>
                      <a:endParaRPr lang="en-US" sz="1800" spc="-100" dirty="0">
                        <a:solidFill>
                          <a:schemeClr val="accent1">
                            <a:lumMod val="50000"/>
                          </a:schemeClr>
                        </a:solidFill>
                        <a:latin typeface="Arial" pitchFamily="34" charset="0"/>
                        <a:cs typeface="Arial" pitchFamily="34" charset="0"/>
                      </a:endParaRPr>
                    </a:p>
                  </a:txBody>
                  <a:tcPr marL="36000" marR="36000" marT="72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r>
              <a:tr h="0">
                <a:tc gridSpan="2">
                  <a:txBody>
                    <a:bodyPr/>
                    <a:lstStyle/>
                    <a:p>
                      <a:pPr algn="ctr">
                        <a:lnSpc>
                          <a:spcPct val="74000"/>
                        </a:lnSpc>
                      </a:pPr>
                      <a:r>
                        <a:rPr lang="en-US" sz="1800" spc="-100" dirty="0" smtClean="0">
                          <a:solidFill>
                            <a:schemeClr val="accent1">
                              <a:lumMod val="50000"/>
                            </a:schemeClr>
                          </a:solidFill>
                          <a:latin typeface="Arial" pitchFamily="34" charset="0"/>
                          <a:cs typeface="Arial" pitchFamily="34" charset="0"/>
                        </a:rPr>
                        <a:t>User Experience,</a:t>
                      </a:r>
                      <a:br>
                        <a:rPr lang="en-US" sz="1800" spc="-100" dirty="0" smtClean="0">
                          <a:solidFill>
                            <a:schemeClr val="accent1">
                              <a:lumMod val="50000"/>
                            </a:schemeClr>
                          </a:solidFill>
                          <a:latin typeface="Arial" pitchFamily="34" charset="0"/>
                          <a:cs typeface="Arial" pitchFamily="34" charset="0"/>
                        </a:rPr>
                      </a:br>
                      <a:r>
                        <a:rPr lang="en-US" sz="1800" spc="-100" dirty="0" smtClean="0">
                          <a:solidFill>
                            <a:schemeClr val="accent1">
                              <a:lumMod val="50000"/>
                            </a:schemeClr>
                          </a:solidFill>
                          <a:latin typeface="Arial" pitchFamily="34" charset="0"/>
                          <a:cs typeface="Arial" pitchFamily="34" charset="0"/>
                        </a:rPr>
                        <a:t>Efficiency </a:t>
                      </a:r>
                      <a:r>
                        <a:rPr lang="en-US" sz="1800" spc="-100" baseline="0" dirty="0" smtClean="0">
                          <a:solidFill>
                            <a:schemeClr val="accent1">
                              <a:lumMod val="50000"/>
                            </a:schemeClr>
                          </a:solidFill>
                          <a:latin typeface="Arial" pitchFamily="34" charset="0"/>
                          <a:cs typeface="Arial" pitchFamily="34" charset="0"/>
                        </a:rPr>
                        <a:t>&amp; Flexibility</a:t>
                      </a:r>
                      <a:endParaRPr lang="en-US" sz="1800" spc="-100" dirty="0">
                        <a:solidFill>
                          <a:schemeClr val="accent1">
                            <a:lumMod val="50000"/>
                          </a:schemeClr>
                        </a:solidFill>
                        <a:latin typeface="Arial" pitchFamily="34" charset="0"/>
                        <a:cs typeface="Arial" pitchFamily="34" charset="0"/>
                      </a:endParaRPr>
                    </a:p>
                  </a:txBody>
                  <a:tcPr marL="36000" marR="36000" marT="72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0">
                <a:tc gridSpan="2">
                  <a:txBody>
                    <a:bodyPr/>
                    <a:lstStyle/>
                    <a:p>
                      <a:pPr marL="0" marR="0" indent="0" algn="ctr" defTabSz="779252" rtl="0" eaLnBrk="1" fontAlgn="auto" latinLnBrk="0" hangingPunct="1">
                        <a:lnSpc>
                          <a:spcPct val="74000"/>
                        </a:lnSpc>
                        <a:spcBef>
                          <a:spcPts val="0"/>
                        </a:spcBef>
                        <a:spcAft>
                          <a:spcPts val="0"/>
                        </a:spcAft>
                        <a:buClrTx/>
                        <a:buSzTx/>
                        <a:buFontTx/>
                        <a:buNone/>
                        <a:tabLst/>
                        <a:defRPr/>
                      </a:pPr>
                      <a:r>
                        <a:rPr lang="en-US" sz="1800" b="1" dirty="0" smtClean="0">
                          <a:solidFill>
                            <a:schemeClr val="accent2">
                              <a:lumMod val="75000"/>
                            </a:schemeClr>
                          </a:solidFill>
                        </a:rPr>
                        <a:t>App-centric</a:t>
                      </a:r>
                    </a:p>
                  </a:txBody>
                  <a:tcPr marL="36000" marR="36000" marT="72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r>
            </a:tbl>
          </a:graphicData>
        </a:graphic>
      </p:graphicFrame>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3610" y="956952"/>
            <a:ext cx="1283373" cy="1124406"/>
          </a:xfrm>
          <a:prstGeom prst="rect">
            <a:avLst/>
          </a:prstGeom>
          <a:effectLst>
            <a:outerShdw blurRad="203200" dist="101600" dir="8400000" algn="tl" rotWithShape="0">
              <a:schemeClr val="accent1">
                <a:lumMod val="50000"/>
                <a:alpha val="52000"/>
              </a:schemeClr>
            </a:outerShdw>
          </a:effectLst>
        </p:spPr>
      </p:pic>
    </p:spTree>
    <p:extLst>
      <p:ext uri="{BB962C8B-B14F-4D97-AF65-F5344CB8AC3E}">
        <p14:creationId xmlns:p14="http://schemas.microsoft.com/office/powerpoint/2010/main" val="156334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576665705"/>
              </p:ext>
            </p:extLst>
          </p:nvPr>
        </p:nvGraphicFramePr>
        <p:xfrm>
          <a:off x="-4597652" y="874154"/>
          <a:ext cx="12124530" cy="35920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2569373814"/>
              </p:ext>
            </p:extLst>
          </p:nvPr>
        </p:nvGraphicFramePr>
        <p:xfrm>
          <a:off x="706759" y="1130374"/>
          <a:ext cx="9179718" cy="326231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lstStyle/>
          <a:p>
            <a:r>
              <a:rPr lang="en-US" sz="3600" dirty="0"/>
              <a:t>Internet </a:t>
            </a:r>
            <a:r>
              <a:rPr lang="en-US" sz="3600" dirty="0" smtClean="0"/>
              <a:t>Piracy     Entertainment </a:t>
            </a:r>
            <a:r>
              <a:rPr lang="en-US" sz="3600" dirty="0"/>
              <a:t>Industry</a:t>
            </a:r>
            <a:endParaRPr lang="en-US" dirty="0"/>
          </a:p>
        </p:txBody>
      </p:sp>
      <p:cxnSp>
        <p:nvCxnSpPr>
          <p:cNvPr id="9" name="Straight Connector 8"/>
          <p:cNvCxnSpPr/>
          <p:nvPr/>
        </p:nvCxnSpPr>
        <p:spPr>
          <a:xfrm flipV="1">
            <a:off x="2961314" y="1342239"/>
            <a:ext cx="2265027" cy="713065"/>
          </a:xfrm>
          <a:prstGeom prst="line">
            <a:avLst/>
          </a:prstGeom>
          <a:ln w="3175">
            <a:gradFill>
              <a:gsLst>
                <a:gs pos="0">
                  <a:schemeClr val="accent2">
                    <a:lumMod val="60000"/>
                    <a:lumOff val="40000"/>
                  </a:schemeClr>
                </a:gs>
                <a:gs pos="100000">
                  <a:schemeClr val="accent2">
                    <a:lumMod val="20000"/>
                    <a:lumOff val="80000"/>
                    <a:alpha val="2000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936147" y="3036815"/>
            <a:ext cx="2432807" cy="796954"/>
          </a:xfrm>
          <a:prstGeom prst="line">
            <a:avLst/>
          </a:prstGeom>
          <a:ln w="3175">
            <a:gradFill>
              <a:gsLst>
                <a:gs pos="0">
                  <a:schemeClr val="accent2">
                    <a:lumMod val="60000"/>
                    <a:lumOff val="40000"/>
                  </a:schemeClr>
                </a:gs>
                <a:gs pos="100000">
                  <a:schemeClr val="accent2">
                    <a:lumMod val="20000"/>
                    <a:lumOff val="80000"/>
                    <a:alpha val="2000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246080" y="4790082"/>
            <a:ext cx="2768825" cy="387798"/>
          </a:xfrm>
          <a:prstGeom prst="rect">
            <a:avLst/>
          </a:prstGeom>
        </p:spPr>
        <p:txBody>
          <a:bodyPr wrap="square">
            <a:spAutoFit/>
          </a:bodyPr>
          <a:lstStyle/>
          <a:p>
            <a:pPr>
              <a:lnSpc>
                <a:spcPct val="80000"/>
              </a:lnSpc>
            </a:pPr>
            <a:r>
              <a:rPr lang="en-US" sz="1200" dirty="0">
                <a:solidFill>
                  <a:schemeClr val="bg1">
                    <a:lumMod val="95000"/>
                  </a:schemeClr>
                </a:solidFill>
                <a:latin typeface="Arial" pitchFamily="34" charset="0"/>
              </a:rPr>
              <a:t>Envisional - An Estimate of Infringing Use of the Internet (11.Jan)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2611" y="153361"/>
            <a:ext cx="331024" cy="575982"/>
          </a:xfrm>
          <a:prstGeom prst="rect">
            <a:avLst/>
          </a:prstGeom>
        </p:spPr>
      </p:pic>
    </p:spTree>
    <p:extLst>
      <p:ext uri="{BB962C8B-B14F-4D97-AF65-F5344CB8AC3E}">
        <p14:creationId xmlns:p14="http://schemas.microsoft.com/office/powerpoint/2010/main" val="394549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1" grpId="0">
        <p:bldAsOne/>
      </p:bldGraphic>
    </p:bldLst>
  </p:timing>
</p:sld>
</file>

<file path=ppt/theme/theme1.xml><?xml version="1.0" encoding="utf-8"?>
<a:theme xmlns:a="http://schemas.openxmlformats.org/drawingml/2006/main" name="Gabriel Dusil">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ED9E5"/>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0000"/>
          </a:schemeClr>
        </a:solidFill>
        <a:ln>
          <a:solidFill>
            <a:schemeClr val="accent1"/>
          </a:solidFill>
        </a:ln>
      </a:spPr>
      <a:bodyPr vert="horz" wrap="square" lIns="0" tIns="0" rIns="0" bIns="0" rtlCol="0" anchor="ctr">
        <a:noAutofit/>
      </a:bodyPr>
      <a:lstStyle>
        <a:defPPr algn="r">
          <a:lnSpc>
            <a:spcPct val="80000"/>
          </a:lnSpc>
          <a:defRPr sz="2400" b="0" i="0" dirty="0" smtClean="0">
            <a:solidFill>
              <a:schemeClr val="accent5">
                <a:lumMod val="50000"/>
              </a:schemeClr>
            </a:solidFill>
            <a:effectLst/>
            <a:ea typeface="Segoe UI" pitchFamily="34" charset="0"/>
          </a:defRPr>
        </a:defPPr>
      </a:lstStyle>
    </a:spDef>
    <a:lnDef>
      <a:spPr>
        <a:ln w="38100">
          <a:solidFill>
            <a:schemeClr val="accent1">
              <a:lumMod val="60000"/>
              <a:lumOff val="40000"/>
              <a:alpha val="40000"/>
            </a:schemeClr>
          </a:solidFill>
          <a:tailEnd type="none" w="sm" len="med"/>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smtClean="0">
            <a:solidFill>
              <a:schemeClr val="bg1"/>
            </a:solidFill>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Gabriel Dusil</Template>
  <TotalTime>7602</TotalTime>
  <Words>1341</Words>
  <Application>Microsoft Office PowerPoint</Application>
  <PresentationFormat>On-screen Show (16:9)</PresentationFormat>
  <Paragraphs>293</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Gabriel Dusil</vt:lpstr>
      <vt:lpstr>Entertainment vs. The Internet Turning Threats into Opportunities</vt:lpstr>
      <vt:lpstr>Download the Original Presentation - Entertainment vs. The Internet, Turning Threats into Opportunities</vt:lpstr>
      <vt:lpstr>          Digital Industry Evolution</vt:lpstr>
      <vt:lpstr>     Industry      Wars</vt:lpstr>
      <vt:lpstr>Broadcast      Over the Top</vt:lpstr>
      <vt:lpstr>ISP      OTT</vt:lpstr>
      <vt:lpstr>Net Neutrality      Internet Governance</vt:lpstr>
      <vt:lpstr>Mobility     Apps</vt:lpstr>
      <vt:lpstr>Internet Piracy     Entertainment Industry</vt:lpstr>
      <vt:lpstr>Internet Piracy Epidemic?</vt:lpstr>
      <vt:lpstr>Relative Release Windows for Premium Content</vt:lpstr>
      <vt:lpstr>        Broadcast Centric      Social      Centric </vt:lpstr>
      <vt:lpstr>        OTT Binds All 3 Digital Industries</vt:lpstr>
      <vt:lpstr>OTT Evolution - Content Discovery</vt:lpstr>
      <vt:lpstr>OTT Evolution – More Than Video</vt:lpstr>
      <vt:lpstr>Market - Broadcast &amp; OTT</vt:lpstr>
      <vt:lpstr>OTT Evolution - Vertical Tiers</vt:lpstr>
      <vt:lpstr>OTT Evolution – Geographic Tiers</vt:lpstr>
      <vt:lpstr>PowerPoint Presentation</vt:lpstr>
      <vt:lpstr>Synopsis – Entertainment vs. the Internet, Turning Threats into Opportunities</vt:lpstr>
      <vt:lpstr>Tags - Entertainment vs. the Internet, Turning Threats into Opportunities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Gabriel Dusil - Master</dc:title>
  <dc:creator>Gabriel Dusil</dc:creator>
  <cp:lastModifiedBy>Gabriel Dusil</cp:lastModifiedBy>
  <cp:revision>734</cp:revision>
  <dcterms:created xsi:type="dcterms:W3CDTF">2013-04-29T14:53:51Z</dcterms:created>
  <dcterms:modified xsi:type="dcterms:W3CDTF">2014-01-08T15:01:53Z</dcterms:modified>
</cp:coreProperties>
</file>