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media/image32.jpg" ContentType="image/png"/>
  <Override PartName="/ppt/charts/chart9.xml" ContentType="application/vnd.openxmlformats-officedocument.drawingml.chart+xml"/>
  <Override PartName="/ppt/drawings/drawing8.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7.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drawings/drawing11.xml" ContentType="application/vnd.openxmlformats-officedocument.drawingml.chartshapes+xml"/>
  <Override PartName="/ppt/charts/chart13.xml" ContentType="application/vnd.openxmlformats-officedocument.drawingml.chart+xml"/>
  <Override PartName="/ppt/drawings/drawing12.xml" ContentType="application/vnd.openxmlformats-officedocument.drawingml.chartshapes+xml"/>
  <Override PartName="/ppt/charts/chart14.xml" ContentType="application/vnd.openxmlformats-officedocument.drawingml.chart+xml"/>
  <Override PartName="/ppt/drawings/drawing1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994" r:id="rId2"/>
    <p:sldId id="1019" r:id="rId3"/>
    <p:sldId id="995" r:id="rId4"/>
    <p:sldId id="996" r:id="rId5"/>
    <p:sldId id="997" r:id="rId6"/>
    <p:sldId id="998" r:id="rId7"/>
    <p:sldId id="999" r:id="rId8"/>
    <p:sldId id="1000" r:id="rId9"/>
    <p:sldId id="1001" r:id="rId10"/>
    <p:sldId id="1002" r:id="rId11"/>
    <p:sldId id="1003" r:id="rId12"/>
    <p:sldId id="1004" r:id="rId13"/>
    <p:sldId id="1005" r:id="rId14"/>
    <p:sldId id="1006" r:id="rId15"/>
    <p:sldId id="1007" r:id="rId16"/>
    <p:sldId id="1008" r:id="rId17"/>
    <p:sldId id="1009" r:id="rId18"/>
    <p:sldId id="1010" r:id="rId19"/>
    <p:sldId id="1011" r:id="rId20"/>
    <p:sldId id="1012" r:id="rId21"/>
    <p:sldId id="1017" r:id="rId22"/>
    <p:sldId id="101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00"/>
    <a:srgbClr val="FFFF25"/>
    <a:srgbClr val="FFFF66"/>
    <a:srgbClr val="FFFFCC"/>
    <a:srgbClr val="FFFF99"/>
    <a:srgbClr val="339966"/>
    <a:srgbClr val="669900"/>
    <a:srgbClr val="008080"/>
    <a:srgbClr val="FDF7E3"/>
    <a:srgbClr val="FFF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76" autoAdjust="0"/>
  </p:normalViewPr>
  <p:slideViewPr>
    <p:cSldViewPr snapToGrid="0">
      <p:cViewPr>
        <p:scale>
          <a:sx n="90" d="100"/>
          <a:sy n="90" d="100"/>
        </p:scale>
        <p:origin x="-720" y="-324"/>
      </p:cViewPr>
      <p:guideLst>
        <p:guide orient="horz" pos="1620"/>
        <p:guide pos="2880"/>
      </p:guideLst>
    </p:cSldViewPr>
  </p:slideViewPr>
  <p:notesTextViewPr>
    <p:cViewPr>
      <p:scale>
        <a:sx n="1" d="1"/>
        <a:sy n="1" d="1"/>
      </p:scale>
      <p:origin x="0" y="0"/>
    </p:cViewPr>
  </p:notesTextViewPr>
  <p:sorterViewPr>
    <p:cViewPr>
      <p:scale>
        <a:sx n="100" d="100"/>
        <a:sy n="100" d="100"/>
      </p:scale>
      <p:origin x="0" y="1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20Dusil,%20Gabriel\Employment\Visual%20Unity\Management%20-%20Visual%20Unity%20(Master,%20v1.0).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D:\A!%20Dusil,%20Gabriel\Employment\Visual%20Unity\Management%20-%20Gabriel%20Dusil%20(Keynote,%20v1.4,%20confidential).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A!%20Dusil,%20Gabriel\Employment\Visual%20Unity\Management%20-%20Gabriel%20Dusil%20(Keynote,%20v1.5,%20confidential).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D:\A!%20Dusil,%20Gabriel\Employment\Visual%20Unity\Admin%20&amp;%20Management\Management%20-%20Gabriel%20Dusil%20(Keynote,%20v1.6,%20confidential).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D:\A!%20Dusil,%20Gabriel\Employment\Visual%20Unity\Management%20-%20Gabriel%20Dusil%20(Keynote,%20v1.4,%20confidential).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D:\A!%20Dusil,%20Gabriel\Employment\Visual%20Unity\Management%20-%20Gabriel%20Dusil%20(Keynote,%20v1.5,%20confidentia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20Dusil,%20Gabriel\Employment\Visual%20Unity\Management%20-%20Visual%20Unity%20(Master,%20v1.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20Dusil,%20Gabriel\Employment\Visual%20Unity\Management%20-%20Visual%20Unity%20(Master,%20v0.7).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A!%20Dusil,%20Gabriel\Employment\Visual%20Unity\Management%20-%20Gabriel%20Dusil%20(Keynote,%20v1.6,%20confidential).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A!%20Dusil,%20Gabriel\Employment\Visual%20Unity\Management%20-%20Gabriel%20Dusil%20(Keynote,%20v1.6,%20confidentia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A!%20Dusil,%20Gabriel\Employment\Visual%20Unity\Management%20-%20Gabriel%20Dusil%20(Keynote,%20v1.4,%20confidential).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A!%20Dusil,%20Gabriel\Employment\Visual%20Unity\Management%20-%20Gabriel%20Dusil%20(Keynote,%20v1.4,%20confidential).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A!%20Dusil,%20Gabriel\Employment\Visual%20Unity\Management%20-%20Gabriel%20Dusil%20(Keynote,%20v1.6,%20confidential).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A!%20Dusil,%20Gabriel\Employment\Visual%20Unity\Management%20-%20Gabriel%20Dusil%20(Keynote,%20v1.6,%20confident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7532296662595454E-3"/>
          <c:y val="3.220592803881548E-2"/>
          <c:w val="0.88392852238836017"/>
          <c:h val="0.85859342520943871"/>
        </c:manualLayout>
      </c:layout>
      <c:barChart>
        <c:barDir val="col"/>
        <c:grouping val="stacked"/>
        <c:varyColors val="0"/>
        <c:ser>
          <c:idx val="4"/>
          <c:order val="0"/>
          <c:tx>
            <c:strRef>
              <c:f>'Connected TV Devices'!$A$4</c:f>
              <c:strCache>
                <c:ptCount val="1"/>
                <c:pt idx="0">
                  <c:v>Connected TV</c:v>
                </c:pt>
              </c:strCache>
            </c:strRef>
          </c:tx>
          <c:spPr>
            <a:solidFill>
              <a:schemeClr val="accent6">
                <a:lumMod val="20000"/>
                <a:lumOff val="80000"/>
              </a:schemeClr>
            </a:solidFill>
            <a:ln>
              <a:noFill/>
            </a:ln>
            <a:effectLst>
              <a:innerShdw blurRad="50800" dist="12700" dir="13500000">
                <a:prstClr val="black">
                  <a:alpha val="90000"/>
                </a:prstClr>
              </a:innerShdw>
            </a:effectLst>
          </c:spPr>
          <c:invertIfNegative val="0"/>
          <c:dPt>
            <c:idx val="5"/>
            <c:invertIfNegative val="0"/>
            <c:bubble3D val="0"/>
            <c:spPr>
              <a:solidFill>
                <a:schemeClr val="accent6">
                  <a:lumMod val="20000"/>
                  <a:lumOff val="80000"/>
                </a:schemeClr>
              </a:solidFill>
              <a:ln>
                <a:noFill/>
              </a:ln>
              <a:effectLst>
                <a:innerShdw blurRad="50800" dist="12700" dir="13500000">
                  <a:prstClr val="black">
                    <a:alpha val="90000"/>
                  </a:prstClr>
                </a:innerShdw>
              </a:effectLst>
            </c:spPr>
          </c:dPt>
          <c:cat>
            <c:numRef>
              <c:f>'Connected TV Devices'!$B$3:$G$3</c:f>
              <c:numCache>
                <c:formatCode>General</c:formatCode>
                <c:ptCount val="6"/>
                <c:pt idx="0">
                  <c:v>2011</c:v>
                </c:pt>
                <c:pt idx="1">
                  <c:v>2012</c:v>
                </c:pt>
                <c:pt idx="2">
                  <c:v>2013</c:v>
                </c:pt>
                <c:pt idx="3">
                  <c:v>2014</c:v>
                </c:pt>
                <c:pt idx="4">
                  <c:v>2015</c:v>
                </c:pt>
                <c:pt idx="5">
                  <c:v>2016</c:v>
                </c:pt>
              </c:numCache>
            </c:numRef>
          </c:cat>
          <c:val>
            <c:numRef>
              <c:f>'Connected TV Devices'!$B$4:$G$4</c:f>
              <c:numCache>
                <c:formatCode>General</c:formatCode>
                <c:ptCount val="6"/>
                <c:pt idx="0">
                  <c:v>82</c:v>
                </c:pt>
                <c:pt idx="1">
                  <c:v>180</c:v>
                </c:pt>
                <c:pt idx="2">
                  <c:v>309</c:v>
                </c:pt>
                <c:pt idx="3">
                  <c:v>480</c:v>
                </c:pt>
                <c:pt idx="4">
                  <c:v>690</c:v>
                </c:pt>
                <c:pt idx="5">
                  <c:v>891.7</c:v>
                </c:pt>
              </c:numCache>
            </c:numRef>
          </c:val>
        </c:ser>
        <c:ser>
          <c:idx val="3"/>
          <c:order val="1"/>
          <c:tx>
            <c:strRef>
              <c:f>'Connected TV Devices'!$A$5</c:f>
              <c:strCache>
                <c:ptCount val="1"/>
                <c:pt idx="0">
                  <c:v>Game Console</c:v>
                </c:pt>
              </c:strCache>
            </c:strRef>
          </c:tx>
          <c:spPr>
            <a:solidFill>
              <a:schemeClr val="accent5">
                <a:lumMod val="20000"/>
                <a:lumOff val="80000"/>
              </a:schemeClr>
            </a:solidFill>
            <a:ln>
              <a:noFill/>
            </a:ln>
            <a:effectLst>
              <a:innerShdw blurRad="38100" dist="12700" dir="13500000">
                <a:prstClr val="black">
                  <a:alpha val="90000"/>
                </a:prstClr>
              </a:innerShdw>
            </a:effectLst>
          </c:spPr>
          <c:invertIfNegative val="0"/>
          <c:cat>
            <c:numRef>
              <c:f>'Connected TV Devices'!$B$3:$G$3</c:f>
              <c:numCache>
                <c:formatCode>General</c:formatCode>
                <c:ptCount val="6"/>
                <c:pt idx="0">
                  <c:v>2011</c:v>
                </c:pt>
                <c:pt idx="1">
                  <c:v>2012</c:v>
                </c:pt>
                <c:pt idx="2">
                  <c:v>2013</c:v>
                </c:pt>
                <c:pt idx="3">
                  <c:v>2014</c:v>
                </c:pt>
                <c:pt idx="4">
                  <c:v>2015</c:v>
                </c:pt>
                <c:pt idx="5">
                  <c:v>2016</c:v>
                </c:pt>
              </c:numCache>
            </c:numRef>
          </c:cat>
          <c:val>
            <c:numRef>
              <c:f>'Connected TV Devices'!$B$5:$G$5</c:f>
              <c:numCache>
                <c:formatCode>General</c:formatCode>
                <c:ptCount val="6"/>
                <c:pt idx="0">
                  <c:v>179.4</c:v>
                </c:pt>
                <c:pt idx="1">
                  <c:v>190</c:v>
                </c:pt>
                <c:pt idx="2">
                  <c:v>209</c:v>
                </c:pt>
                <c:pt idx="3">
                  <c:v>250</c:v>
                </c:pt>
                <c:pt idx="4">
                  <c:v>250</c:v>
                </c:pt>
                <c:pt idx="5">
                  <c:v>267.60000000000002</c:v>
                </c:pt>
              </c:numCache>
            </c:numRef>
          </c:val>
        </c:ser>
        <c:ser>
          <c:idx val="0"/>
          <c:order val="2"/>
          <c:tx>
            <c:strRef>
              <c:f>'Connected TV Devices'!$A$6</c:f>
              <c:strCache>
                <c:ptCount val="1"/>
                <c:pt idx="0">
                  <c:v>Connected Blu-Ray</c:v>
                </c:pt>
              </c:strCache>
            </c:strRef>
          </c:tx>
          <c:spPr>
            <a:solidFill>
              <a:schemeClr val="accent4">
                <a:lumMod val="40000"/>
                <a:lumOff val="60000"/>
              </a:schemeClr>
            </a:solidFill>
            <a:ln>
              <a:noFill/>
            </a:ln>
            <a:effectLst>
              <a:innerShdw blurRad="38100" dist="12700" dir="13500000">
                <a:prstClr val="black">
                  <a:alpha val="80000"/>
                </a:prstClr>
              </a:innerShdw>
            </a:effectLst>
          </c:spPr>
          <c:invertIfNegative val="0"/>
          <c:cat>
            <c:numRef>
              <c:f>'Connected TV Devices'!$B$3:$G$3</c:f>
              <c:numCache>
                <c:formatCode>General</c:formatCode>
                <c:ptCount val="6"/>
                <c:pt idx="0">
                  <c:v>2011</c:v>
                </c:pt>
                <c:pt idx="1">
                  <c:v>2012</c:v>
                </c:pt>
                <c:pt idx="2">
                  <c:v>2013</c:v>
                </c:pt>
                <c:pt idx="3">
                  <c:v>2014</c:v>
                </c:pt>
                <c:pt idx="4">
                  <c:v>2015</c:v>
                </c:pt>
                <c:pt idx="5">
                  <c:v>2016</c:v>
                </c:pt>
              </c:numCache>
            </c:numRef>
          </c:cat>
          <c:val>
            <c:numRef>
              <c:f>'Connected TV Devices'!$B$6:$G$6</c:f>
              <c:numCache>
                <c:formatCode>General</c:formatCode>
                <c:ptCount val="6"/>
                <c:pt idx="0">
                  <c:v>35</c:v>
                </c:pt>
                <c:pt idx="1">
                  <c:v>90</c:v>
                </c:pt>
                <c:pt idx="2">
                  <c:v>196</c:v>
                </c:pt>
                <c:pt idx="3">
                  <c:v>240</c:v>
                </c:pt>
                <c:pt idx="4">
                  <c:v>280</c:v>
                </c:pt>
                <c:pt idx="5">
                  <c:v>364.2</c:v>
                </c:pt>
              </c:numCache>
            </c:numRef>
          </c:val>
        </c:ser>
        <c:ser>
          <c:idx val="5"/>
          <c:order val="3"/>
          <c:tx>
            <c:strRef>
              <c:f>'Connected TV Devices'!$A$7</c:f>
              <c:strCache>
                <c:ptCount val="1"/>
                <c:pt idx="0">
                  <c:v>Hybrid Set-top-Box</c:v>
                </c:pt>
              </c:strCache>
            </c:strRef>
          </c:tx>
          <c:spPr>
            <a:solidFill>
              <a:schemeClr val="accent3">
                <a:lumMod val="20000"/>
                <a:lumOff val="80000"/>
              </a:schemeClr>
            </a:solidFill>
            <a:ln>
              <a:noFill/>
            </a:ln>
            <a:effectLst>
              <a:innerShdw blurRad="38100" dist="12700" dir="13500000">
                <a:prstClr val="black">
                  <a:alpha val="80000"/>
                </a:prstClr>
              </a:innerShdw>
            </a:effectLst>
          </c:spPr>
          <c:invertIfNegative val="0"/>
          <c:cat>
            <c:numRef>
              <c:f>'Connected TV Devices'!$B$3:$G$3</c:f>
              <c:numCache>
                <c:formatCode>General</c:formatCode>
                <c:ptCount val="6"/>
                <c:pt idx="0">
                  <c:v>2011</c:v>
                </c:pt>
                <c:pt idx="1">
                  <c:v>2012</c:v>
                </c:pt>
                <c:pt idx="2">
                  <c:v>2013</c:v>
                </c:pt>
                <c:pt idx="3">
                  <c:v>2014</c:v>
                </c:pt>
                <c:pt idx="4">
                  <c:v>2015</c:v>
                </c:pt>
                <c:pt idx="5">
                  <c:v>2016</c:v>
                </c:pt>
              </c:numCache>
            </c:numRef>
          </c:cat>
          <c:val>
            <c:numRef>
              <c:f>'Connected TV Devices'!$B$7:$G$7</c:f>
              <c:numCache>
                <c:formatCode>General</c:formatCode>
                <c:ptCount val="6"/>
                <c:pt idx="0">
                  <c:v>34.700000000000003</c:v>
                </c:pt>
                <c:pt idx="1">
                  <c:v>80</c:v>
                </c:pt>
                <c:pt idx="2">
                  <c:v>90</c:v>
                </c:pt>
                <c:pt idx="3">
                  <c:v>140</c:v>
                </c:pt>
                <c:pt idx="4">
                  <c:v>200</c:v>
                </c:pt>
                <c:pt idx="5">
                  <c:v>255.1</c:v>
                </c:pt>
              </c:numCache>
            </c:numRef>
          </c:val>
        </c:ser>
        <c:ser>
          <c:idx val="1"/>
          <c:order val="4"/>
          <c:tx>
            <c:strRef>
              <c:f>'Connected TV Devices'!$A$8</c:f>
              <c:strCache>
                <c:ptCount val="1"/>
                <c:pt idx="0">
                  <c:v>Media Streamer</c:v>
                </c:pt>
              </c:strCache>
            </c:strRef>
          </c:tx>
          <c:spPr>
            <a:solidFill>
              <a:schemeClr val="bg2">
                <a:lumMod val="75000"/>
              </a:schemeClr>
            </a:solidFill>
            <a:ln>
              <a:noFill/>
            </a:ln>
            <a:effectLst>
              <a:innerShdw blurRad="38100" dist="12700" dir="13500000">
                <a:prstClr val="black">
                  <a:alpha val="80000"/>
                </a:prstClr>
              </a:innerShdw>
            </a:effectLst>
          </c:spPr>
          <c:invertIfNegative val="0"/>
          <c:cat>
            <c:numRef>
              <c:f>'Connected TV Devices'!$B$3:$G$3</c:f>
              <c:numCache>
                <c:formatCode>General</c:formatCode>
                <c:ptCount val="6"/>
                <c:pt idx="0">
                  <c:v>2011</c:v>
                </c:pt>
                <c:pt idx="1">
                  <c:v>2012</c:v>
                </c:pt>
                <c:pt idx="2">
                  <c:v>2013</c:v>
                </c:pt>
                <c:pt idx="3">
                  <c:v>2014</c:v>
                </c:pt>
                <c:pt idx="4">
                  <c:v>2015</c:v>
                </c:pt>
                <c:pt idx="5">
                  <c:v>2016</c:v>
                </c:pt>
              </c:numCache>
            </c:numRef>
          </c:cat>
          <c:val>
            <c:numRef>
              <c:f>'Connected TV Devices'!$B$8:$G$8</c:f>
              <c:numCache>
                <c:formatCode>General</c:formatCode>
                <c:ptCount val="6"/>
                <c:pt idx="0">
                  <c:v>7.4</c:v>
                </c:pt>
                <c:pt idx="1">
                  <c:v>10</c:v>
                </c:pt>
                <c:pt idx="2">
                  <c:v>16</c:v>
                </c:pt>
                <c:pt idx="3">
                  <c:v>24</c:v>
                </c:pt>
                <c:pt idx="4">
                  <c:v>36</c:v>
                </c:pt>
                <c:pt idx="5">
                  <c:v>49.2</c:v>
                </c:pt>
              </c:numCache>
            </c:numRef>
          </c:val>
        </c:ser>
        <c:dLbls>
          <c:showLegendKey val="0"/>
          <c:showVal val="0"/>
          <c:showCatName val="0"/>
          <c:showSerName val="0"/>
          <c:showPercent val="0"/>
          <c:showBubbleSize val="0"/>
        </c:dLbls>
        <c:gapWidth val="16"/>
        <c:overlap val="100"/>
        <c:axId val="106703872"/>
        <c:axId val="106717952"/>
      </c:barChart>
      <c:catAx>
        <c:axId val="106703872"/>
        <c:scaling>
          <c:orientation val="minMax"/>
        </c:scaling>
        <c:delete val="0"/>
        <c:axPos val="b"/>
        <c:numFmt formatCode="General" sourceLinked="1"/>
        <c:majorTickMark val="out"/>
        <c:minorTickMark val="none"/>
        <c:tickLblPos val="nextTo"/>
        <c:spPr>
          <a:ln>
            <a:noFill/>
          </a:ln>
        </c:spPr>
        <c:txPr>
          <a:bodyPr rot="0" vert="horz"/>
          <a:lstStyle/>
          <a:p>
            <a:pPr>
              <a:defRPr b="1">
                <a:solidFill>
                  <a:schemeClr val="accent5">
                    <a:lumMod val="60000"/>
                    <a:lumOff val="40000"/>
                  </a:schemeClr>
                </a:solidFill>
              </a:defRPr>
            </a:pPr>
            <a:endParaRPr lang="en-US"/>
          </a:p>
        </c:txPr>
        <c:crossAx val="106717952"/>
        <c:crosses val="autoZero"/>
        <c:auto val="1"/>
        <c:lblAlgn val="ctr"/>
        <c:lblOffset val="100"/>
        <c:tickLblSkip val="1"/>
        <c:noMultiLvlLbl val="0"/>
      </c:catAx>
      <c:valAx>
        <c:axId val="106717952"/>
        <c:scaling>
          <c:orientation val="minMax"/>
          <c:max val="1900"/>
          <c:min val="0"/>
        </c:scaling>
        <c:delete val="0"/>
        <c:axPos val="l"/>
        <c:majorGridlines>
          <c:spPr>
            <a:ln>
              <a:gradFill flip="none" rotWithShape="1">
                <a:gsLst>
                  <a:gs pos="0">
                    <a:schemeClr val="accent6">
                      <a:lumMod val="60000"/>
                      <a:lumOff val="40000"/>
                    </a:schemeClr>
                  </a:gs>
                  <a:gs pos="100000">
                    <a:schemeClr val="bg1">
                      <a:lumMod val="95000"/>
                      <a:alpha val="20000"/>
                    </a:schemeClr>
                  </a:gs>
                </a:gsLst>
                <a:lin ang="10800000" scaled="1"/>
                <a:tileRect/>
              </a:gradFill>
            </a:ln>
          </c:spPr>
        </c:majorGridlines>
        <c:numFmt formatCode="#,##0.0," sourceLinked="0"/>
        <c:majorTickMark val="out"/>
        <c:minorTickMark val="none"/>
        <c:tickLblPos val="high"/>
        <c:spPr>
          <a:ln>
            <a:noFill/>
          </a:ln>
        </c:spPr>
        <c:txPr>
          <a:bodyPr/>
          <a:lstStyle/>
          <a:p>
            <a:pPr>
              <a:defRPr>
                <a:solidFill>
                  <a:schemeClr val="bg1">
                    <a:lumMod val="50000"/>
                  </a:schemeClr>
                </a:solidFill>
              </a:defRPr>
            </a:pPr>
            <a:endParaRPr lang="en-US"/>
          </a:p>
        </c:txPr>
        <c:crossAx val="106703872"/>
        <c:crosses val="autoZero"/>
        <c:crossBetween val="between"/>
        <c:majorUnit val="400"/>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0.29333000821158633"/>
          <c:w val="0.73120788472869458"/>
          <c:h val="0.59835232033843877"/>
        </c:manualLayout>
      </c:layout>
      <c:barChart>
        <c:barDir val="col"/>
        <c:grouping val="stacked"/>
        <c:varyColors val="0"/>
        <c:ser>
          <c:idx val="1"/>
          <c:order val="0"/>
          <c:tx>
            <c:strRef>
              <c:f>'[Management - Gabriel Dusil (Keynote, v1.4, confidential).xlsx]Entertainment Industry'!$A$16</c:f>
              <c:strCache>
                <c:ptCount val="1"/>
                <c:pt idx="0">
                  <c:v>Worldwide</c:v>
                </c:pt>
              </c:strCache>
            </c:strRef>
          </c:tx>
          <c:spPr>
            <a:solidFill>
              <a:schemeClr val="accent4">
                <a:lumMod val="40000"/>
                <a:lumOff val="60000"/>
              </a:schemeClr>
            </a:solidFill>
            <a:effectLst>
              <a:innerShdw blurRad="38100" dist="12700" dir="13500000">
                <a:prstClr val="black">
                  <a:alpha val="80000"/>
                </a:prstClr>
              </a:innerShdw>
            </a:effectLst>
          </c:spPr>
          <c:invertIfNegative val="0"/>
          <c:cat>
            <c:numRef>
              <c:f>'[Management - Gabriel Dusil (Keynote, v1.4, confidential).xlsx]Entertainment Industry'!$B$15:$F$15</c:f>
              <c:numCache>
                <c:formatCode>General</c:formatCode>
                <c:ptCount val="5"/>
                <c:pt idx="0">
                  <c:v>2006</c:v>
                </c:pt>
                <c:pt idx="1">
                  <c:v>2007</c:v>
                </c:pt>
                <c:pt idx="2">
                  <c:v>2008</c:v>
                </c:pt>
                <c:pt idx="3">
                  <c:v>2009</c:v>
                </c:pt>
                <c:pt idx="4">
                  <c:v>2010</c:v>
                </c:pt>
              </c:numCache>
            </c:numRef>
          </c:cat>
          <c:val>
            <c:numRef>
              <c:f>'[Management - Gabriel Dusil (Keynote, v1.4, confidential).xlsx]Entertainment Industry'!$B$16:$F$16</c:f>
              <c:numCache>
                <c:formatCode>General</c:formatCode>
                <c:ptCount val="5"/>
                <c:pt idx="0">
                  <c:v>25.5</c:v>
                </c:pt>
                <c:pt idx="1">
                  <c:v>26.2</c:v>
                </c:pt>
                <c:pt idx="2">
                  <c:v>27.7</c:v>
                </c:pt>
                <c:pt idx="3">
                  <c:v>29.4</c:v>
                </c:pt>
                <c:pt idx="4">
                  <c:v>31.8</c:v>
                </c:pt>
              </c:numCache>
            </c:numRef>
          </c:val>
        </c:ser>
        <c:dLbls>
          <c:showLegendKey val="0"/>
          <c:showVal val="0"/>
          <c:showCatName val="0"/>
          <c:showSerName val="0"/>
          <c:showPercent val="0"/>
          <c:showBubbleSize val="0"/>
        </c:dLbls>
        <c:gapWidth val="16"/>
        <c:overlap val="100"/>
        <c:axId val="112351872"/>
        <c:axId val="112365952"/>
      </c:barChart>
      <c:catAx>
        <c:axId val="112351872"/>
        <c:scaling>
          <c:orientation val="minMax"/>
        </c:scaling>
        <c:delete val="0"/>
        <c:axPos val="b"/>
        <c:numFmt formatCode="General" sourceLinked="1"/>
        <c:majorTickMark val="out"/>
        <c:minorTickMark val="none"/>
        <c:tickLblPos val="low"/>
        <c:spPr>
          <a:ln>
            <a:noFill/>
          </a:ln>
        </c:spPr>
        <c:txPr>
          <a:bodyPr rot="0" vert="horz"/>
          <a:lstStyle/>
          <a:p>
            <a:pPr>
              <a:defRPr b="0">
                <a:solidFill>
                  <a:schemeClr val="bg1">
                    <a:lumMod val="50000"/>
                  </a:schemeClr>
                </a:solidFill>
              </a:defRPr>
            </a:pPr>
            <a:endParaRPr lang="en-US"/>
          </a:p>
        </c:txPr>
        <c:crossAx val="112365952"/>
        <c:crosses val="autoZero"/>
        <c:auto val="1"/>
        <c:lblAlgn val="ctr"/>
        <c:lblOffset val="100"/>
        <c:tickLblSkip val="2"/>
        <c:noMultiLvlLbl val="0"/>
      </c:catAx>
      <c:valAx>
        <c:axId val="112365952"/>
        <c:scaling>
          <c:orientation val="minMax"/>
          <c:max val="31.8"/>
          <c:min val="24"/>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10800000" scaled="1"/>
                <a:tileRect/>
              </a:gradFill>
            </a:ln>
          </c:spPr>
        </c:majorGridlines>
        <c:title>
          <c:tx>
            <c:rich>
              <a:bodyPr rot="-5400000" vert="horz"/>
              <a:lstStyle/>
              <a:p>
                <a:pPr>
                  <a:defRPr>
                    <a:solidFill>
                      <a:schemeClr val="accent4">
                        <a:lumMod val="75000"/>
                      </a:schemeClr>
                    </a:solidFill>
                  </a:defRPr>
                </a:pPr>
                <a:r>
                  <a:rPr lang="en-US">
                    <a:solidFill>
                      <a:schemeClr val="accent4">
                        <a:lumMod val="75000"/>
                      </a:schemeClr>
                    </a:solidFill>
                  </a:rPr>
                  <a:t>billion US$</a:t>
                </a:r>
              </a:p>
            </c:rich>
          </c:tx>
          <c:layout>
            <c:manualLayout>
              <c:xMode val="edge"/>
              <c:yMode val="edge"/>
              <c:x val="6.0544217687074832E-2"/>
              <c:y val="0.39285656600635865"/>
            </c:manualLayout>
          </c:layout>
          <c:overlay val="0"/>
        </c:title>
        <c:numFmt formatCode="#,##0" sourceLinked="0"/>
        <c:majorTickMark val="out"/>
        <c:minorTickMark val="none"/>
        <c:tickLblPos val="high"/>
        <c:spPr>
          <a:ln>
            <a:noFill/>
          </a:ln>
        </c:spPr>
        <c:txPr>
          <a:bodyPr/>
          <a:lstStyle/>
          <a:p>
            <a:pPr>
              <a:defRPr>
                <a:solidFill>
                  <a:schemeClr val="accent4">
                    <a:lumMod val="75000"/>
                  </a:schemeClr>
                </a:solidFill>
              </a:defRPr>
            </a:pPr>
            <a:endParaRPr lang="en-US"/>
          </a:p>
        </c:txPr>
        <c:crossAx val="112351872"/>
        <c:crosses val="autoZero"/>
        <c:crossBetween val="between"/>
        <c:majorUnit val="2"/>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3.1691985834115685E-2"/>
          <c:w val="0.77955662690291794"/>
          <c:h val="0.86459984057317074"/>
        </c:manualLayout>
      </c:layout>
      <c:barChart>
        <c:barDir val="col"/>
        <c:grouping val="stacked"/>
        <c:varyColors val="0"/>
        <c:ser>
          <c:idx val="0"/>
          <c:order val="0"/>
          <c:tx>
            <c:strRef>
              <c:f>'Entertainment Industry'!$A$32</c:f>
              <c:strCache>
                <c:ptCount val="1"/>
                <c:pt idx="0">
                  <c:v>Film Production</c:v>
                </c:pt>
              </c:strCache>
            </c:strRef>
          </c:tx>
          <c:spPr>
            <a:solidFill>
              <a:schemeClr val="accent6">
                <a:lumMod val="60000"/>
                <a:lumOff val="40000"/>
              </a:schemeClr>
            </a:solidFill>
            <a:ln>
              <a:noFill/>
            </a:ln>
            <a:effectLst>
              <a:innerShdw blurRad="38100" dist="12700" dir="13500000">
                <a:prstClr val="black">
                  <a:alpha val="80000"/>
                </a:prstClr>
              </a:innerShdw>
            </a:effectLst>
          </c:spPr>
          <c:invertIfNegative val="0"/>
          <c:cat>
            <c:numRef>
              <c:f>'Entertainment Industry'!$B$24:$F$24</c:f>
              <c:numCache>
                <c:formatCode>General</c:formatCode>
                <c:ptCount val="5"/>
                <c:pt idx="0">
                  <c:v>2005</c:v>
                </c:pt>
                <c:pt idx="1">
                  <c:v>2006</c:v>
                </c:pt>
                <c:pt idx="2">
                  <c:v>2007</c:v>
                </c:pt>
                <c:pt idx="3">
                  <c:v>2008</c:v>
                </c:pt>
                <c:pt idx="4">
                  <c:v>2009</c:v>
                </c:pt>
              </c:numCache>
            </c:numRef>
          </c:cat>
          <c:val>
            <c:numRef>
              <c:f>'Entertainment Industry'!$B$32:$F$32</c:f>
              <c:numCache>
                <c:formatCode>General</c:formatCode>
                <c:ptCount val="5"/>
                <c:pt idx="0">
                  <c:v>5635</c:v>
                </c:pt>
                <c:pt idx="1">
                  <c:v>5255</c:v>
                </c:pt>
                <c:pt idx="2">
                  <c:v>6416</c:v>
                </c:pt>
                <c:pt idx="3">
                  <c:v>7020</c:v>
                </c:pt>
                <c:pt idx="4">
                  <c:v>7193</c:v>
                </c:pt>
              </c:numCache>
            </c:numRef>
          </c:val>
        </c:ser>
        <c:dLbls>
          <c:showLegendKey val="0"/>
          <c:showVal val="0"/>
          <c:showCatName val="0"/>
          <c:showSerName val="0"/>
          <c:showPercent val="0"/>
          <c:showBubbleSize val="0"/>
        </c:dLbls>
        <c:gapWidth val="16"/>
        <c:overlap val="100"/>
        <c:axId val="115716096"/>
        <c:axId val="115717632"/>
      </c:barChart>
      <c:catAx>
        <c:axId val="115716096"/>
        <c:scaling>
          <c:orientation val="minMax"/>
        </c:scaling>
        <c:delete val="0"/>
        <c:axPos val="b"/>
        <c:numFmt formatCode="General" sourceLinked="1"/>
        <c:majorTickMark val="out"/>
        <c:minorTickMark val="none"/>
        <c:tickLblPos val="low"/>
        <c:spPr>
          <a:ln>
            <a:noFill/>
          </a:ln>
        </c:spPr>
        <c:txPr>
          <a:bodyPr rot="0" vert="horz"/>
          <a:lstStyle/>
          <a:p>
            <a:pPr>
              <a:defRPr b="0">
                <a:solidFill>
                  <a:schemeClr val="bg1">
                    <a:lumMod val="50000"/>
                  </a:schemeClr>
                </a:solidFill>
              </a:defRPr>
            </a:pPr>
            <a:endParaRPr lang="en-US"/>
          </a:p>
        </c:txPr>
        <c:crossAx val="115717632"/>
        <c:crosses val="autoZero"/>
        <c:auto val="1"/>
        <c:lblAlgn val="ctr"/>
        <c:lblOffset val="100"/>
        <c:tickLblSkip val="2"/>
        <c:noMultiLvlLbl val="0"/>
      </c:catAx>
      <c:valAx>
        <c:axId val="115717632"/>
        <c:scaling>
          <c:orientation val="minMax"/>
          <c:max val="7400"/>
          <c:min val="5000"/>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10800000" scaled="1"/>
                <a:tileRect/>
              </a:gradFill>
            </a:ln>
          </c:spPr>
        </c:majorGridlines>
        <c:title>
          <c:tx>
            <c:rich>
              <a:bodyPr rot="-5400000" vert="horz"/>
              <a:lstStyle/>
              <a:p>
                <a:pPr>
                  <a:defRPr>
                    <a:solidFill>
                      <a:schemeClr val="bg1">
                        <a:lumMod val="50000"/>
                      </a:schemeClr>
                    </a:solidFill>
                  </a:defRPr>
                </a:pPr>
                <a:r>
                  <a:rPr lang="en-US" dirty="0" smtClean="0">
                    <a:solidFill>
                      <a:schemeClr val="bg1">
                        <a:lumMod val="50000"/>
                      </a:schemeClr>
                    </a:solidFill>
                  </a:rPr>
                  <a:t># Films </a:t>
                </a:r>
                <a:endParaRPr lang="en-US" dirty="0">
                  <a:solidFill>
                    <a:schemeClr val="bg1">
                      <a:lumMod val="50000"/>
                    </a:schemeClr>
                  </a:solidFill>
                </a:endParaRPr>
              </a:p>
              <a:p>
                <a:pPr>
                  <a:defRPr>
                    <a:solidFill>
                      <a:schemeClr val="bg1">
                        <a:lumMod val="50000"/>
                      </a:schemeClr>
                    </a:solidFill>
                  </a:defRPr>
                </a:pPr>
                <a:r>
                  <a:rPr lang="en-US" dirty="0">
                    <a:solidFill>
                      <a:schemeClr val="bg1">
                        <a:lumMod val="50000"/>
                      </a:schemeClr>
                    </a:solidFill>
                  </a:rPr>
                  <a:t>Produced</a:t>
                </a:r>
              </a:p>
            </c:rich>
          </c:tx>
          <c:layout>
            <c:manualLayout>
              <c:xMode val="edge"/>
              <c:yMode val="edge"/>
              <c:x val="0.81878430252432588"/>
              <c:y val="0.41192273989493655"/>
            </c:manualLayout>
          </c:layout>
          <c:overlay val="0"/>
        </c:title>
        <c:numFmt formatCode="#,##0" sourceLinked="0"/>
        <c:majorTickMark val="out"/>
        <c:minorTickMark val="none"/>
        <c:tickLblPos val="high"/>
        <c:spPr>
          <a:ln>
            <a:noFill/>
          </a:ln>
        </c:spPr>
        <c:txPr>
          <a:bodyPr/>
          <a:lstStyle/>
          <a:p>
            <a:pPr>
              <a:defRPr>
                <a:solidFill>
                  <a:schemeClr val="bg1">
                    <a:lumMod val="50000"/>
                  </a:schemeClr>
                </a:solidFill>
              </a:defRPr>
            </a:pPr>
            <a:endParaRPr lang="en-US"/>
          </a:p>
        </c:txPr>
        <c:crossAx val="115716096"/>
        <c:crosses val="autoZero"/>
        <c:crossBetween val="between"/>
        <c:majorUnit val="2000"/>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1364884350661872"/>
          <c:y val="0.12230286711471046"/>
          <c:w val="0.78096617614314923"/>
          <c:h val="0.78017648207197243"/>
        </c:manualLayout>
      </c:layout>
      <c:barChart>
        <c:barDir val="col"/>
        <c:grouping val="stacked"/>
        <c:varyColors val="0"/>
        <c:ser>
          <c:idx val="0"/>
          <c:order val="2"/>
          <c:tx>
            <c:strRef>
              <c:f>'Music Industry'!$A$8</c:f>
              <c:strCache>
                <c:ptCount val="1"/>
                <c:pt idx="0">
                  <c:v> Physical</c:v>
                </c:pt>
              </c:strCache>
            </c:strRef>
          </c:tx>
          <c:spPr>
            <a:solidFill>
              <a:srgbClr val="FBF3F3"/>
            </a:solidFill>
            <a:effectLst>
              <a:innerShdw blurRad="63500" dist="25400" dir="13500000">
                <a:schemeClr val="accent2">
                  <a:lumMod val="50000"/>
                  <a:alpha val="80000"/>
                </a:schemeClr>
              </a:innerShdw>
            </a:effectLst>
            <a:scene3d>
              <a:camera prst="orthographicFront"/>
              <a:lightRig rig="threePt" dir="t">
                <a:rot lat="0" lon="0" rev="1200000"/>
              </a:lightRig>
            </a:scene3d>
            <a:sp3d/>
          </c:spPr>
          <c:invertIfNegative val="0"/>
          <c:cat>
            <c:numRef>
              <c:f>'Music Industry'!$C$4:$P$4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'Music Industry'!$C$8:$P$8</c:f>
              <c:numCache>
                <c:formatCode>General</c:formatCode>
                <c:ptCount val="14"/>
                <c:pt idx="0">
                  <c:v>28.5</c:v>
                </c:pt>
                <c:pt idx="1">
                  <c:v>28.6</c:v>
                </c:pt>
                <c:pt idx="2">
                  <c:v>28.1</c:v>
                </c:pt>
                <c:pt idx="3">
                  <c:v>27.7</c:v>
                </c:pt>
                <c:pt idx="4">
                  <c:v>25.8</c:v>
                </c:pt>
                <c:pt idx="5">
                  <c:v>23.9</c:v>
                </c:pt>
                <c:pt idx="6">
                  <c:v>23.3</c:v>
                </c:pt>
                <c:pt idx="7">
                  <c:v>21.8</c:v>
                </c:pt>
                <c:pt idx="8">
                  <c:v>19.8</c:v>
                </c:pt>
                <c:pt idx="9">
                  <c:v>17.3</c:v>
                </c:pt>
                <c:pt idx="10">
                  <c:v>14.8</c:v>
                </c:pt>
                <c:pt idx="11">
                  <c:v>12.9</c:v>
                </c:pt>
                <c:pt idx="12">
                  <c:v>11.1</c:v>
                </c:pt>
                <c:pt idx="13">
                  <c:v>10.199999999999999</c:v>
                </c:pt>
              </c:numCache>
            </c:numRef>
          </c:val>
        </c:ser>
        <c:ser>
          <c:idx val="3"/>
          <c:order val="3"/>
          <c:tx>
            <c:strRef>
              <c:f>'Music Industry'!$A$9</c:f>
              <c:strCache>
                <c:ptCount val="1"/>
                <c:pt idx="0">
                  <c:v> Digital</c:v>
                </c:pt>
              </c:strCache>
            </c:strRef>
          </c:tx>
          <c:spPr>
            <a:solidFill>
              <a:schemeClr val="accent3">
                <a:lumMod val="20000"/>
                <a:lumOff val="80000"/>
              </a:schemeClr>
            </a:solidFill>
            <a:effectLst>
              <a:innerShdw blurRad="50800" dist="25400" dir="13500000">
                <a:schemeClr val="accent3">
                  <a:lumMod val="50000"/>
                  <a:alpha val="90000"/>
                </a:schemeClr>
              </a:innerShdw>
            </a:effectLst>
            <a:scene3d>
              <a:camera prst="orthographicFront"/>
              <a:lightRig rig="threePt" dir="t">
                <a:rot lat="0" lon="0" rev="1200000"/>
              </a:lightRig>
            </a:scene3d>
            <a:sp3d/>
          </c:spPr>
          <c:invertIfNegative val="0"/>
          <c:cat>
            <c:numRef>
              <c:f>'Music Industry'!$C$4:$P$4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'Music Industry'!$C$9:$P$9</c:f>
              <c:numCache>
                <c:formatCode>General</c:formatCode>
                <c:ptCount val="14"/>
                <c:pt idx="6">
                  <c:v>0.4</c:v>
                </c:pt>
                <c:pt idx="7">
                  <c:v>1.2</c:v>
                </c:pt>
                <c:pt idx="8">
                  <c:v>2.2999999999999998</c:v>
                </c:pt>
                <c:pt idx="9">
                  <c:v>3.2</c:v>
                </c:pt>
                <c:pt idx="10">
                  <c:v>4.2</c:v>
                </c:pt>
                <c:pt idx="11">
                  <c:v>4.5999999999999996</c:v>
                </c:pt>
                <c:pt idx="12">
                  <c:v>4.8</c:v>
                </c:pt>
                <c:pt idx="13">
                  <c:v>5.2</c:v>
                </c:pt>
              </c:numCache>
            </c:numRef>
          </c:val>
        </c:ser>
        <c:dLbls>
          <c:showLegendKey val="0"/>
          <c:showVal val="0"/>
          <c:showCatName val="0"/>
          <c:showSerName val="0"/>
          <c:showPercent val="0"/>
          <c:showBubbleSize val="0"/>
        </c:dLbls>
        <c:gapWidth val="16"/>
        <c:overlap val="100"/>
        <c:axId val="117729152"/>
        <c:axId val="117727232"/>
      </c:barChart>
      <c:lineChart>
        <c:grouping val="standard"/>
        <c:varyColors val="0"/>
        <c:ser>
          <c:idx val="1"/>
          <c:order val="0"/>
          <c:tx>
            <c:strRef>
              <c:f>'Music Industry'!$A$5</c:f>
              <c:strCache>
                <c:ptCount val="1"/>
                <c:pt idx="0">
                  <c:v> CD</c:v>
                </c:pt>
              </c:strCache>
            </c:strRef>
          </c:tx>
          <c:spPr>
            <a:ln w="76200">
              <a:solidFill>
                <a:schemeClr val="accent2"/>
              </a:solidFill>
            </a:ln>
            <a:effectLst>
              <a:innerShdw blurRad="38100" dist="12700" dir="13500000">
                <a:prstClr val="black">
                  <a:alpha val="80000"/>
                </a:prstClr>
              </a:innerShdw>
            </a:effectLst>
          </c:spPr>
          <c:marker>
            <c:symbol val="square"/>
            <c:size val="16"/>
            <c:spPr>
              <a:solidFill>
                <a:schemeClr val="accent2">
                  <a:lumMod val="60000"/>
                  <a:lumOff val="40000"/>
                </a:schemeClr>
              </a:solidFill>
              <a:ln>
                <a:noFill/>
              </a:ln>
              <a:effectLst>
                <a:innerShdw blurRad="38100" dist="12700" dir="13500000">
                  <a:prstClr val="black">
                    <a:alpha val="80000"/>
                  </a:prstClr>
                </a:innerShdw>
              </a:effectLst>
              <a:scene3d>
                <a:camera prst="orthographicFront"/>
                <a:lightRig rig="threePt" dir="t">
                  <a:rot lat="0" lon="0" rev="1200000"/>
                </a:lightRig>
              </a:scene3d>
              <a:sp3d/>
            </c:spPr>
          </c:marker>
          <c:cat>
            <c:numRef>
              <c:f>'Music Industry'!$C$4:$P$4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'Music Industry'!$C$5:$P$5</c:f>
              <c:numCache>
                <c:formatCode>General</c:formatCode>
                <c:ptCount val="14"/>
                <c:pt idx="0">
                  <c:v>800</c:v>
                </c:pt>
                <c:pt idx="1">
                  <c:v>940</c:v>
                </c:pt>
                <c:pt idx="2">
                  <c:v>942.5</c:v>
                </c:pt>
                <c:pt idx="3">
                  <c:v>881.9</c:v>
                </c:pt>
                <c:pt idx="4">
                  <c:v>803.3</c:v>
                </c:pt>
                <c:pt idx="5">
                  <c:v>746</c:v>
                </c:pt>
                <c:pt idx="6">
                  <c:v>767</c:v>
                </c:pt>
                <c:pt idx="7">
                  <c:v>705.4</c:v>
                </c:pt>
                <c:pt idx="8">
                  <c:v>614.9</c:v>
                </c:pt>
                <c:pt idx="9">
                  <c:v>500</c:v>
                </c:pt>
                <c:pt idx="10">
                  <c:v>420</c:v>
                </c:pt>
                <c:pt idx="11">
                  <c:v>380</c:v>
                </c:pt>
                <c:pt idx="12">
                  <c:v>320</c:v>
                </c:pt>
                <c:pt idx="13">
                  <c:v>330</c:v>
                </c:pt>
              </c:numCache>
            </c:numRef>
          </c:val>
          <c:smooth val="0"/>
        </c:ser>
        <c:ser>
          <c:idx val="2"/>
          <c:order val="1"/>
          <c:tx>
            <c:strRef>
              <c:f>'Music Industry'!$A$6</c:f>
              <c:strCache>
                <c:ptCount val="1"/>
                <c:pt idx="0">
                  <c:v> Singles</c:v>
                </c:pt>
              </c:strCache>
            </c:strRef>
          </c:tx>
          <c:spPr>
            <a:ln w="76200"/>
            <a:effectLst>
              <a:innerShdw blurRad="38100" dist="12700" dir="13500000">
                <a:prstClr val="black">
                  <a:alpha val="80000"/>
                </a:prstClr>
              </a:innerShdw>
            </a:effectLst>
          </c:spPr>
          <c:marker>
            <c:symbol val="square"/>
            <c:size val="16"/>
            <c:spPr>
              <a:solidFill>
                <a:schemeClr val="accent3">
                  <a:lumMod val="60000"/>
                  <a:lumOff val="40000"/>
                </a:schemeClr>
              </a:solidFill>
              <a:ln w="50800">
                <a:noFill/>
              </a:ln>
              <a:effectLst>
                <a:innerShdw blurRad="38100" dist="12700" dir="13500000">
                  <a:prstClr val="black">
                    <a:alpha val="80000"/>
                  </a:prstClr>
                </a:innerShdw>
              </a:effectLst>
              <a:scene3d>
                <a:camera prst="orthographicFront"/>
                <a:lightRig rig="threePt" dir="t">
                  <a:rot lat="0" lon="0" rev="1200000"/>
                </a:lightRig>
              </a:scene3d>
              <a:sp3d/>
            </c:spPr>
          </c:marker>
          <c:cat>
            <c:numRef>
              <c:f>'Music Industry'!$C$4:$P$4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'Music Industry'!$C$6:$P$6</c:f>
              <c:numCache>
                <c:formatCode>General</c:formatCode>
                <c:ptCount val="14"/>
                <c:pt idx="6">
                  <c:v>200</c:v>
                </c:pt>
                <c:pt idx="7">
                  <c:v>350</c:v>
                </c:pt>
                <c:pt idx="8">
                  <c:v>580</c:v>
                </c:pt>
                <c:pt idx="9">
                  <c:v>830</c:v>
                </c:pt>
                <c:pt idx="10">
                  <c:v>1080</c:v>
                </c:pt>
                <c:pt idx="11">
                  <c:v>1170</c:v>
                </c:pt>
                <c:pt idx="12">
                  <c:v>1180</c:v>
                </c:pt>
                <c:pt idx="13">
                  <c:v>1260</c:v>
                </c:pt>
              </c:numCache>
            </c:numRef>
          </c:val>
          <c:smooth val="0"/>
        </c:ser>
        <c:dLbls>
          <c:showLegendKey val="0"/>
          <c:showVal val="0"/>
          <c:showCatName val="0"/>
          <c:showSerName val="0"/>
          <c:showPercent val="0"/>
          <c:showBubbleSize val="0"/>
        </c:dLbls>
        <c:marker val="1"/>
        <c:smooth val="0"/>
        <c:axId val="117714944"/>
        <c:axId val="117716864"/>
      </c:lineChart>
      <c:catAx>
        <c:axId val="117714944"/>
        <c:scaling>
          <c:orientation val="minMax"/>
        </c:scaling>
        <c:delete val="0"/>
        <c:axPos val="b"/>
        <c:numFmt formatCode="General" sourceLinked="1"/>
        <c:majorTickMark val="out"/>
        <c:minorTickMark val="none"/>
        <c:tickLblPos val="low"/>
        <c:spPr>
          <a:ln>
            <a:solidFill>
              <a:schemeClr val="bg1">
                <a:lumMod val="85000"/>
              </a:schemeClr>
            </a:solidFill>
          </a:ln>
        </c:spPr>
        <c:txPr>
          <a:bodyPr rot="0" vert="horz"/>
          <a:lstStyle/>
          <a:p>
            <a:pPr>
              <a:defRPr>
                <a:solidFill>
                  <a:schemeClr val="bg1">
                    <a:lumMod val="50000"/>
                  </a:schemeClr>
                </a:solidFill>
              </a:defRPr>
            </a:pPr>
            <a:endParaRPr lang="en-US"/>
          </a:p>
        </c:txPr>
        <c:crossAx val="117716864"/>
        <c:crosses val="autoZero"/>
        <c:auto val="1"/>
        <c:lblAlgn val="ctr"/>
        <c:lblOffset val="200"/>
        <c:tickLblSkip val="2"/>
        <c:tickMarkSkip val="2"/>
        <c:noMultiLvlLbl val="0"/>
      </c:catAx>
      <c:valAx>
        <c:axId val="117716864"/>
        <c:scaling>
          <c:orientation val="minMax"/>
          <c:max val="1300"/>
          <c:min val="200"/>
        </c:scaling>
        <c:delete val="0"/>
        <c:axPos val="l"/>
        <c:majorGridlines>
          <c:spPr>
            <a:ln>
              <a:gradFill flip="none" rotWithShape="1">
                <a:gsLst>
                  <a:gs pos="0">
                    <a:schemeClr val="accent2">
                      <a:lumMod val="40000"/>
                      <a:lumOff val="60000"/>
                    </a:schemeClr>
                  </a:gs>
                  <a:gs pos="100000">
                    <a:schemeClr val="bg1">
                      <a:lumMod val="95000"/>
                      <a:alpha val="2000"/>
                    </a:schemeClr>
                  </a:gs>
                </a:gsLst>
                <a:lin ang="0" scaled="1"/>
                <a:tileRect/>
              </a:gradFill>
            </a:ln>
          </c:spPr>
        </c:majorGridlines>
        <c:title>
          <c:tx>
            <c:rich>
              <a:bodyPr rot="-5400000" vert="horz"/>
              <a:lstStyle/>
              <a:p>
                <a:pPr>
                  <a:defRPr>
                    <a:solidFill>
                      <a:schemeClr val="bg1">
                        <a:lumMod val="50000"/>
                      </a:schemeClr>
                    </a:solidFill>
                  </a:defRPr>
                </a:pPr>
                <a:r>
                  <a:rPr lang="en-US" baseline="0">
                    <a:solidFill>
                      <a:schemeClr val="bg1">
                        <a:lumMod val="50000"/>
                      </a:schemeClr>
                    </a:solidFill>
                  </a:rPr>
                  <a:t>Units (bilions)</a:t>
                </a:r>
                <a:endParaRPr lang="en-US">
                  <a:solidFill>
                    <a:schemeClr val="bg1">
                      <a:lumMod val="50000"/>
                    </a:schemeClr>
                  </a:solidFill>
                </a:endParaRPr>
              </a:p>
            </c:rich>
          </c:tx>
          <c:layout>
            <c:manualLayout>
              <c:xMode val="edge"/>
              <c:yMode val="edge"/>
              <c:x val="6.2072343784790396E-3"/>
              <c:y val="0.56303979641963597"/>
            </c:manualLayout>
          </c:layout>
          <c:overlay val="0"/>
        </c:title>
        <c:numFmt formatCode="0.0," sourceLinked="0"/>
        <c:majorTickMark val="out"/>
        <c:minorTickMark val="none"/>
        <c:tickLblPos val="nextTo"/>
        <c:spPr>
          <a:ln>
            <a:noFill/>
          </a:ln>
        </c:spPr>
        <c:txPr>
          <a:bodyPr/>
          <a:lstStyle/>
          <a:p>
            <a:pPr>
              <a:defRPr>
                <a:solidFill>
                  <a:schemeClr val="bg1">
                    <a:lumMod val="50000"/>
                  </a:schemeClr>
                </a:solidFill>
              </a:defRPr>
            </a:pPr>
            <a:endParaRPr lang="en-US"/>
          </a:p>
        </c:txPr>
        <c:crossAx val="117714944"/>
        <c:crosses val="autoZero"/>
        <c:crossBetween val="between"/>
        <c:majorUnit val="400"/>
      </c:valAx>
      <c:valAx>
        <c:axId val="117727232"/>
        <c:scaling>
          <c:orientation val="minMax"/>
          <c:max val="29"/>
          <c:min val="4"/>
        </c:scaling>
        <c:delete val="0"/>
        <c:axPos val="r"/>
        <c:title>
          <c:tx>
            <c:rich>
              <a:bodyPr rot="-5400000" vert="horz"/>
              <a:lstStyle/>
              <a:p>
                <a:pPr>
                  <a:defRPr>
                    <a:solidFill>
                      <a:schemeClr val="bg1">
                        <a:lumMod val="50000"/>
                      </a:schemeClr>
                    </a:solidFill>
                  </a:defRPr>
                </a:pPr>
                <a:r>
                  <a:rPr lang="en-US">
                    <a:solidFill>
                      <a:schemeClr val="bg1">
                        <a:lumMod val="50000"/>
                      </a:schemeClr>
                    </a:solidFill>
                  </a:rPr>
                  <a:t>Revenue (billion US$)</a:t>
                </a:r>
              </a:p>
            </c:rich>
          </c:tx>
          <c:layout/>
          <c:overlay val="0"/>
        </c:title>
        <c:numFmt formatCode="General" sourceLinked="1"/>
        <c:majorTickMark val="out"/>
        <c:minorTickMark val="none"/>
        <c:tickLblPos val="nextTo"/>
        <c:spPr>
          <a:ln>
            <a:solidFill>
              <a:schemeClr val="accent4">
                <a:lumMod val="20000"/>
                <a:lumOff val="80000"/>
              </a:schemeClr>
            </a:solidFill>
          </a:ln>
        </c:spPr>
        <c:txPr>
          <a:bodyPr/>
          <a:lstStyle/>
          <a:p>
            <a:pPr>
              <a:defRPr>
                <a:solidFill>
                  <a:schemeClr val="bg1">
                    <a:lumMod val="50000"/>
                  </a:schemeClr>
                </a:solidFill>
              </a:defRPr>
            </a:pPr>
            <a:endParaRPr lang="en-US"/>
          </a:p>
        </c:txPr>
        <c:crossAx val="117729152"/>
        <c:crosses val="max"/>
        <c:crossBetween val="between"/>
        <c:majorUnit val="10"/>
      </c:valAx>
      <c:catAx>
        <c:axId val="117729152"/>
        <c:scaling>
          <c:orientation val="minMax"/>
        </c:scaling>
        <c:delete val="1"/>
        <c:axPos val="b"/>
        <c:numFmt formatCode="General" sourceLinked="1"/>
        <c:majorTickMark val="out"/>
        <c:minorTickMark val="none"/>
        <c:tickLblPos val="nextTo"/>
        <c:crossAx val="117727232"/>
        <c:crosses val="autoZero"/>
        <c:auto val="1"/>
        <c:lblAlgn val="ctr"/>
        <c:lblOffset val="100"/>
        <c:noMultiLvlLbl val="0"/>
      </c:catAx>
      <c:spPr>
        <a:noFill/>
        <a:ln>
          <a:noFill/>
        </a:ln>
      </c:spPr>
    </c:plotArea>
    <c:legend>
      <c:legendPos val="r"/>
      <c:layout>
        <c:manualLayout>
          <c:xMode val="edge"/>
          <c:yMode val="edge"/>
          <c:x val="0.46812499825345327"/>
          <c:y val="1.9054101441884474E-2"/>
          <c:w val="0.18947059895148069"/>
          <c:h val="0.20249172201700383"/>
        </c:manualLayout>
      </c:layout>
      <c:overlay val="0"/>
      <c:spPr>
        <a:solidFill>
          <a:schemeClr val="bg1"/>
        </a:solidFill>
        <a:ln w="152400">
          <a:solidFill>
            <a:schemeClr val="bg1"/>
          </a:solidFill>
        </a:ln>
        <a:effectLst>
          <a:outerShdw blurRad="50800" dist="12700" dir="2700000" algn="ctr" rotWithShape="0">
            <a:srgbClr val="000000">
              <a:alpha val="80000"/>
            </a:srgbClr>
          </a:outerShdw>
        </a:effectLst>
      </c:spPr>
      <c:txPr>
        <a:bodyPr/>
        <a:lstStyle/>
        <a:p>
          <a:pPr>
            <a:defRPr>
              <a:solidFill>
                <a:schemeClr val="bg1">
                  <a:lumMod val="65000"/>
                </a:schemeClr>
              </a:solidFill>
            </a:defRPr>
          </a:pPr>
          <a:endParaRPr lang="en-US"/>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0.15148612227106006"/>
          <c:w val="0.77955662690291794"/>
          <c:h val="0.7401961754154639"/>
        </c:manualLayout>
      </c:layout>
      <c:barChart>
        <c:barDir val="col"/>
        <c:grouping val="stacked"/>
        <c:varyColors val="0"/>
        <c:ser>
          <c:idx val="0"/>
          <c:order val="0"/>
          <c:tx>
            <c:strRef>
              <c:f>'Entertainment Industry'!$A$25</c:f>
              <c:strCache>
                <c:ptCount val="1"/>
                <c:pt idx="0">
                  <c:v>Worldwide</c:v>
                </c:pt>
              </c:strCache>
            </c:strRef>
          </c:tx>
          <c:spPr>
            <a:solidFill>
              <a:srgbClr val="E68EA1"/>
            </a:solidFill>
            <a:ln>
              <a:noFill/>
            </a:ln>
            <a:effectLst>
              <a:innerShdw blurRad="38100" dist="12700" dir="13500000">
                <a:prstClr val="black">
                  <a:alpha val="80000"/>
                </a:prstClr>
              </a:innerShdw>
            </a:effectLst>
          </c:spPr>
          <c:invertIfNegative val="0"/>
          <c:cat>
            <c:numRef>
              <c:f>'Entertainment Industry'!$B$24:$G$24</c:f>
              <c:numCache>
                <c:formatCode>General</c:formatCode>
                <c:ptCount val="6"/>
                <c:pt idx="0">
                  <c:v>2005</c:v>
                </c:pt>
                <c:pt idx="1">
                  <c:v>2006</c:v>
                </c:pt>
                <c:pt idx="2">
                  <c:v>2007</c:v>
                </c:pt>
                <c:pt idx="3">
                  <c:v>2008</c:v>
                </c:pt>
                <c:pt idx="4">
                  <c:v>2009</c:v>
                </c:pt>
                <c:pt idx="5">
                  <c:v>2010</c:v>
                </c:pt>
              </c:numCache>
            </c:numRef>
          </c:cat>
          <c:val>
            <c:numRef>
              <c:f>'Entertainment Industry'!$B$25:$G$25</c:f>
              <c:numCache>
                <c:formatCode>General</c:formatCode>
                <c:ptCount val="6"/>
                <c:pt idx="0">
                  <c:v>132</c:v>
                </c:pt>
                <c:pt idx="1">
                  <c:v>139</c:v>
                </c:pt>
                <c:pt idx="2">
                  <c:v>150</c:v>
                </c:pt>
                <c:pt idx="3">
                  <c:v>151.5</c:v>
                </c:pt>
                <c:pt idx="4">
                  <c:v>140</c:v>
                </c:pt>
                <c:pt idx="5">
                  <c:v>168</c:v>
                </c:pt>
              </c:numCache>
            </c:numRef>
          </c:val>
        </c:ser>
        <c:dLbls>
          <c:showLegendKey val="0"/>
          <c:showVal val="0"/>
          <c:showCatName val="0"/>
          <c:showSerName val="0"/>
          <c:showPercent val="0"/>
          <c:showBubbleSize val="0"/>
        </c:dLbls>
        <c:gapWidth val="16"/>
        <c:overlap val="100"/>
        <c:axId val="112087808"/>
        <c:axId val="112089344"/>
      </c:barChart>
      <c:catAx>
        <c:axId val="112087808"/>
        <c:scaling>
          <c:orientation val="minMax"/>
        </c:scaling>
        <c:delete val="0"/>
        <c:axPos val="b"/>
        <c:numFmt formatCode="General" sourceLinked="1"/>
        <c:majorTickMark val="out"/>
        <c:minorTickMark val="none"/>
        <c:tickLblPos val="low"/>
        <c:spPr>
          <a:ln>
            <a:noFill/>
          </a:ln>
        </c:spPr>
        <c:txPr>
          <a:bodyPr rot="0" vert="horz"/>
          <a:lstStyle/>
          <a:p>
            <a:pPr>
              <a:defRPr b="0">
                <a:solidFill>
                  <a:schemeClr val="bg1">
                    <a:lumMod val="50000"/>
                  </a:schemeClr>
                </a:solidFill>
              </a:defRPr>
            </a:pPr>
            <a:endParaRPr lang="en-US"/>
          </a:p>
        </c:txPr>
        <c:crossAx val="112089344"/>
        <c:crosses val="autoZero"/>
        <c:auto val="1"/>
        <c:lblAlgn val="ctr"/>
        <c:lblOffset val="100"/>
        <c:tickLblSkip val="2"/>
        <c:noMultiLvlLbl val="0"/>
      </c:catAx>
      <c:valAx>
        <c:axId val="112089344"/>
        <c:scaling>
          <c:orientation val="minMax"/>
          <c:max val="168"/>
          <c:min val="130"/>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10800000" scaled="1"/>
                <a:tileRect/>
              </a:gradFill>
            </a:ln>
          </c:spPr>
        </c:majorGridlines>
        <c:title>
          <c:tx>
            <c:rich>
              <a:bodyPr rot="-5400000" vert="horz"/>
              <a:lstStyle/>
              <a:p>
                <a:pPr>
                  <a:defRPr>
                    <a:solidFill>
                      <a:schemeClr val="bg1">
                        <a:lumMod val="50000"/>
                      </a:schemeClr>
                    </a:solidFill>
                  </a:defRPr>
                </a:pPr>
                <a:r>
                  <a:rPr lang="en-US">
                    <a:solidFill>
                      <a:schemeClr val="bg1">
                        <a:lumMod val="50000"/>
                      </a:schemeClr>
                    </a:solidFill>
                  </a:rPr>
                  <a:t>billion US$</a:t>
                </a:r>
              </a:p>
            </c:rich>
          </c:tx>
          <c:layout>
            <c:manualLayout>
              <c:xMode val="edge"/>
              <c:yMode val="edge"/>
              <c:x val="3.0197986474094302E-2"/>
              <c:y val="0.31060564963241838"/>
            </c:manualLayout>
          </c:layout>
          <c:overlay val="0"/>
        </c:title>
        <c:numFmt formatCode="#,##0" sourceLinked="0"/>
        <c:majorTickMark val="out"/>
        <c:minorTickMark val="none"/>
        <c:tickLblPos val="high"/>
        <c:spPr>
          <a:ln>
            <a:noFill/>
          </a:ln>
        </c:spPr>
        <c:txPr>
          <a:bodyPr/>
          <a:lstStyle/>
          <a:p>
            <a:pPr>
              <a:defRPr>
                <a:solidFill>
                  <a:schemeClr val="bg1">
                    <a:lumMod val="50000"/>
                  </a:schemeClr>
                </a:solidFill>
              </a:defRPr>
            </a:pPr>
            <a:endParaRPr lang="en-US"/>
          </a:p>
        </c:txPr>
        <c:crossAx val="112087808"/>
        <c:crosses val="autoZero"/>
        <c:crossBetween val="between"/>
        <c:majorUnit val="10"/>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0.19932437519764284"/>
          <c:w val="0.80352819826957667"/>
          <c:h val="0.68566993882344018"/>
        </c:manualLayout>
      </c:layout>
      <c:barChart>
        <c:barDir val="col"/>
        <c:grouping val="stacked"/>
        <c:varyColors val="0"/>
        <c:ser>
          <c:idx val="0"/>
          <c:order val="0"/>
          <c:tx>
            <c:strRef>
              <c:f>'Entertainment Industry'!$A$37</c:f>
              <c:strCache>
                <c:ptCount val="1"/>
                <c:pt idx="0">
                  <c:v>Game Industry</c:v>
                </c:pt>
              </c:strCache>
            </c:strRef>
          </c:tx>
          <c:spPr>
            <a:solidFill>
              <a:schemeClr val="accent3">
                <a:lumMod val="60000"/>
                <a:lumOff val="40000"/>
              </a:schemeClr>
            </a:solidFill>
            <a:ln>
              <a:noFill/>
            </a:ln>
            <a:effectLst>
              <a:innerShdw blurRad="38100" dist="12700" dir="13500000">
                <a:prstClr val="black">
                  <a:alpha val="80000"/>
                </a:prstClr>
              </a:innerShdw>
            </a:effectLst>
          </c:spPr>
          <c:invertIfNegative val="0"/>
          <c:cat>
            <c:numRef>
              <c:f>'Entertainment Industry'!$B$36:$L$36</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'Entertainment Industry'!$B$37:$L$37</c:f>
              <c:numCache>
                <c:formatCode>General</c:formatCode>
                <c:ptCount val="11"/>
                <c:pt idx="0">
                  <c:v>18</c:v>
                </c:pt>
                <c:pt idx="1">
                  <c:v>19</c:v>
                </c:pt>
                <c:pt idx="2">
                  <c:v>21</c:v>
                </c:pt>
                <c:pt idx="3">
                  <c:v>22</c:v>
                </c:pt>
                <c:pt idx="4">
                  <c:v>27</c:v>
                </c:pt>
                <c:pt idx="5">
                  <c:v>29</c:v>
                </c:pt>
                <c:pt idx="6">
                  <c:v>34</c:v>
                </c:pt>
                <c:pt idx="7">
                  <c:v>44</c:v>
                </c:pt>
                <c:pt idx="8">
                  <c:v>51</c:v>
                </c:pt>
                <c:pt idx="9">
                  <c:v>51</c:v>
                </c:pt>
                <c:pt idx="10">
                  <c:v>72</c:v>
                </c:pt>
              </c:numCache>
            </c:numRef>
          </c:val>
        </c:ser>
        <c:dLbls>
          <c:showLegendKey val="0"/>
          <c:showVal val="0"/>
          <c:showCatName val="0"/>
          <c:showSerName val="0"/>
          <c:showPercent val="0"/>
          <c:showBubbleSize val="0"/>
        </c:dLbls>
        <c:gapWidth val="10"/>
        <c:overlap val="100"/>
        <c:axId val="112148864"/>
        <c:axId val="112150400"/>
      </c:barChart>
      <c:catAx>
        <c:axId val="112148864"/>
        <c:scaling>
          <c:orientation val="minMax"/>
        </c:scaling>
        <c:delete val="0"/>
        <c:axPos val="b"/>
        <c:numFmt formatCode="General" sourceLinked="1"/>
        <c:majorTickMark val="out"/>
        <c:minorTickMark val="none"/>
        <c:tickLblPos val="low"/>
        <c:spPr>
          <a:ln>
            <a:noFill/>
          </a:ln>
        </c:spPr>
        <c:txPr>
          <a:bodyPr rot="0" vert="horz"/>
          <a:lstStyle/>
          <a:p>
            <a:pPr>
              <a:defRPr sz="1800" b="0">
                <a:solidFill>
                  <a:schemeClr val="bg1">
                    <a:lumMod val="50000"/>
                  </a:schemeClr>
                </a:solidFill>
              </a:defRPr>
            </a:pPr>
            <a:endParaRPr lang="en-US"/>
          </a:p>
        </c:txPr>
        <c:crossAx val="112150400"/>
        <c:crosses val="autoZero"/>
        <c:auto val="1"/>
        <c:lblAlgn val="ctr"/>
        <c:lblOffset val="100"/>
        <c:tickLblSkip val="2"/>
        <c:noMultiLvlLbl val="0"/>
      </c:catAx>
      <c:valAx>
        <c:axId val="112150400"/>
        <c:scaling>
          <c:orientation val="minMax"/>
          <c:max val="74"/>
          <c:min val="10"/>
        </c:scaling>
        <c:delete val="0"/>
        <c:axPos val="l"/>
        <c:majorGridlines>
          <c:spPr>
            <a:ln>
              <a:gradFill flip="none" rotWithShape="1">
                <a:gsLst>
                  <a:gs pos="0">
                    <a:schemeClr val="accent3">
                      <a:lumMod val="40000"/>
                      <a:lumOff val="60000"/>
                    </a:schemeClr>
                  </a:gs>
                  <a:gs pos="100000">
                    <a:schemeClr val="accent3">
                      <a:lumMod val="20000"/>
                      <a:lumOff val="80000"/>
                      <a:alpha val="20000"/>
                    </a:schemeClr>
                  </a:gs>
                </a:gsLst>
                <a:lin ang="10800000" scaled="1"/>
                <a:tileRect/>
              </a:gradFill>
            </a:ln>
          </c:spPr>
        </c:majorGridlines>
        <c:title>
          <c:tx>
            <c:rich>
              <a:bodyPr rot="-5400000" vert="horz"/>
              <a:lstStyle/>
              <a:p>
                <a:pPr>
                  <a:defRPr sz="1800">
                    <a:solidFill>
                      <a:schemeClr val="accent3">
                        <a:lumMod val="75000"/>
                      </a:schemeClr>
                    </a:solidFill>
                  </a:defRPr>
                </a:pPr>
                <a:r>
                  <a:rPr lang="en-US" sz="1800">
                    <a:solidFill>
                      <a:schemeClr val="accent3">
                        <a:lumMod val="75000"/>
                      </a:schemeClr>
                    </a:solidFill>
                  </a:rPr>
                  <a:t> (billion US$)</a:t>
                </a:r>
              </a:p>
            </c:rich>
          </c:tx>
          <c:layout>
            <c:manualLayout>
              <c:xMode val="edge"/>
              <c:yMode val="edge"/>
              <c:x val="0.93980953584611193"/>
              <c:y val="0.34609401971102177"/>
            </c:manualLayout>
          </c:layout>
          <c:overlay val="0"/>
        </c:title>
        <c:numFmt formatCode="#,##0" sourceLinked="0"/>
        <c:majorTickMark val="out"/>
        <c:minorTickMark val="none"/>
        <c:tickLblPos val="high"/>
        <c:spPr>
          <a:ln>
            <a:noFill/>
          </a:ln>
        </c:spPr>
        <c:txPr>
          <a:bodyPr/>
          <a:lstStyle/>
          <a:p>
            <a:pPr>
              <a:defRPr sz="1800">
                <a:solidFill>
                  <a:schemeClr val="accent3">
                    <a:lumMod val="75000"/>
                  </a:schemeClr>
                </a:solidFill>
              </a:defRPr>
            </a:pPr>
            <a:endParaRPr lang="en-US"/>
          </a:p>
        </c:txPr>
        <c:crossAx val="112148864"/>
        <c:crosses val="autoZero"/>
        <c:crossBetween val="between"/>
        <c:majorUnit val="20"/>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5038334409312"/>
          <c:y val="3.4976634267307349E-2"/>
          <c:w val="0.85827558245973246"/>
          <c:h val="0.85601432939069211"/>
        </c:manualLayout>
      </c:layout>
      <c:doughnutChart>
        <c:varyColors val="1"/>
        <c:ser>
          <c:idx val="0"/>
          <c:order val="0"/>
          <c:tx>
            <c:strRef>
              <c:f>'Connected TV Devices'!$G$3</c:f>
              <c:strCache>
                <c:ptCount val="1"/>
                <c:pt idx="0">
                  <c:v>2016</c:v>
                </c:pt>
              </c:strCache>
            </c:strRef>
          </c:tx>
          <c:spPr>
            <a:ln>
              <a:noFill/>
            </a:ln>
            <a:effectLst>
              <a:innerShdw blurRad="38100" dist="12700" dir="13500000">
                <a:prstClr val="black">
                  <a:alpha val="80000"/>
                </a:prstClr>
              </a:innerShdw>
            </a:effectLst>
          </c:spPr>
          <c:dPt>
            <c:idx val="0"/>
            <c:bubble3D val="0"/>
            <c:spPr>
              <a:solidFill>
                <a:schemeClr val="accent6">
                  <a:lumMod val="60000"/>
                  <a:lumOff val="40000"/>
                </a:schemeClr>
              </a:solidFill>
              <a:ln>
                <a:noFill/>
              </a:ln>
              <a:effectLst>
                <a:innerShdw blurRad="38100" dist="12700" dir="13500000">
                  <a:prstClr val="black">
                    <a:alpha val="80000"/>
                  </a:prstClr>
                </a:innerShdw>
              </a:effectLst>
            </c:spPr>
          </c:dPt>
          <c:dPt>
            <c:idx val="1"/>
            <c:bubble3D val="0"/>
            <c:spPr>
              <a:solidFill>
                <a:schemeClr val="accent5">
                  <a:lumMod val="20000"/>
                  <a:lumOff val="80000"/>
                </a:schemeClr>
              </a:solidFill>
              <a:ln>
                <a:noFill/>
              </a:ln>
              <a:effectLst>
                <a:innerShdw blurRad="38100" dist="12700" dir="13500000">
                  <a:prstClr val="black">
                    <a:alpha val="80000"/>
                  </a:prstClr>
                </a:innerShdw>
              </a:effectLst>
            </c:spPr>
          </c:dPt>
          <c:dPt>
            <c:idx val="2"/>
            <c:bubble3D val="0"/>
            <c:spPr>
              <a:solidFill>
                <a:schemeClr val="accent4">
                  <a:lumMod val="40000"/>
                  <a:lumOff val="60000"/>
                </a:schemeClr>
              </a:solidFill>
              <a:ln>
                <a:noFill/>
              </a:ln>
              <a:effectLst>
                <a:innerShdw blurRad="38100" dist="12700" dir="13500000">
                  <a:prstClr val="black">
                    <a:alpha val="80000"/>
                  </a:prstClr>
                </a:innerShdw>
              </a:effectLst>
            </c:spPr>
          </c:dPt>
          <c:dPt>
            <c:idx val="3"/>
            <c:bubble3D val="0"/>
            <c:spPr>
              <a:solidFill>
                <a:schemeClr val="accent3">
                  <a:lumMod val="20000"/>
                  <a:lumOff val="80000"/>
                </a:schemeClr>
              </a:solidFill>
              <a:ln>
                <a:noFill/>
              </a:ln>
              <a:effectLst>
                <a:innerShdw blurRad="38100" dist="12700" dir="13500000">
                  <a:prstClr val="black">
                    <a:alpha val="80000"/>
                  </a:prstClr>
                </a:innerShdw>
              </a:effectLst>
            </c:spPr>
          </c:dPt>
          <c:dPt>
            <c:idx val="4"/>
            <c:bubble3D val="0"/>
            <c:spPr>
              <a:solidFill>
                <a:schemeClr val="bg2">
                  <a:lumMod val="75000"/>
                </a:schemeClr>
              </a:solidFill>
              <a:ln>
                <a:noFill/>
              </a:ln>
              <a:effectLst>
                <a:innerShdw blurRad="38100" dist="12700" dir="13500000">
                  <a:prstClr val="black">
                    <a:alpha val="80000"/>
                  </a:prstClr>
                </a:innerShdw>
              </a:effectLst>
            </c:spPr>
          </c:dPt>
          <c:dLbls>
            <c:dLbl>
              <c:idx val="0"/>
              <c:layout>
                <c:manualLayout>
                  <c:x val="-0.50942879616559389"/>
                  <c:y val="0.29543954902144209"/>
                </c:manualLayout>
              </c:layout>
              <c:numFmt formatCode="0%" sourceLinked="0"/>
              <c:spPr>
                <a:noFill/>
              </c:spPr>
              <c:txPr>
                <a:bodyPr rot="0" vert="horz" anchor="t" anchorCtr="0"/>
                <a:lstStyle/>
                <a:p>
                  <a:pPr>
                    <a:lnSpc>
                      <a:spcPct val="74000"/>
                    </a:lnSpc>
                    <a:defRPr>
                      <a:solidFill>
                        <a:schemeClr val="accent6"/>
                      </a:solidFill>
                    </a:defRPr>
                  </a:pPr>
                  <a:endParaRPr lang="en-US"/>
                </a:p>
              </c:txPr>
              <c:showLegendKey val="1"/>
              <c:showVal val="0"/>
              <c:showCatName val="1"/>
              <c:showSerName val="0"/>
              <c:showPercent val="1"/>
              <c:showBubbleSize val="0"/>
              <c:separator>, </c:separator>
            </c:dLbl>
            <c:dLbl>
              <c:idx val="1"/>
              <c:layout>
                <c:manualLayout>
                  <c:x val="-0.27199834750563329"/>
                  <c:y val="-0.12773519386892165"/>
                </c:manualLayout>
              </c:layout>
              <c:tx>
                <c:rich>
                  <a:bodyPr rot="0" vert="horz" anchor="t" anchorCtr="0"/>
                  <a:lstStyle/>
                  <a:p>
                    <a:pPr>
                      <a:lnSpc>
                        <a:spcPct val="74000"/>
                      </a:lnSpc>
                      <a:defRPr>
                        <a:solidFill>
                          <a:schemeClr val="accent5"/>
                        </a:solidFill>
                      </a:defRPr>
                    </a:pPr>
                    <a:r>
                      <a:rPr lang="en-US">
                        <a:solidFill>
                          <a:schemeClr val="accent5"/>
                        </a:solidFill>
                      </a:rPr>
                      <a:t>Game Console, 14%</a:t>
                    </a:r>
                  </a:p>
                </c:rich>
              </c:tx>
              <c:numFmt formatCode="0%" sourceLinked="0"/>
              <c:spPr>
                <a:noFill/>
              </c:spPr>
              <c:showLegendKey val="1"/>
              <c:showVal val="0"/>
              <c:showCatName val="1"/>
              <c:showSerName val="0"/>
              <c:showPercent val="1"/>
              <c:showBubbleSize val="0"/>
              <c:separator>, </c:separator>
            </c:dLbl>
            <c:dLbl>
              <c:idx val="2"/>
              <c:layout>
                <c:manualLayout>
                  <c:x val="-0.17624719948322465"/>
                  <c:y val="1.821976729074468E-2"/>
                </c:manualLayout>
              </c:layout>
              <c:numFmt formatCode="0%" sourceLinked="0"/>
              <c:spPr>
                <a:noFill/>
              </c:spPr>
              <c:txPr>
                <a:bodyPr rot="0" vert="horz" anchor="t" anchorCtr="0"/>
                <a:lstStyle/>
                <a:p>
                  <a:pPr>
                    <a:lnSpc>
                      <a:spcPct val="74000"/>
                    </a:lnSpc>
                    <a:defRPr>
                      <a:solidFill>
                        <a:schemeClr val="accent4">
                          <a:lumMod val="60000"/>
                          <a:lumOff val="40000"/>
                        </a:schemeClr>
                      </a:solidFill>
                    </a:defRPr>
                  </a:pPr>
                  <a:endParaRPr lang="en-US"/>
                </a:p>
              </c:txPr>
              <c:showLegendKey val="1"/>
              <c:showVal val="0"/>
              <c:showCatName val="1"/>
              <c:showSerName val="0"/>
              <c:showPercent val="1"/>
              <c:showBubbleSize val="0"/>
              <c:separator>, </c:separator>
            </c:dLbl>
            <c:dLbl>
              <c:idx val="3"/>
              <c:layout>
                <c:manualLayout>
                  <c:x val="-0.24179598144588096"/>
                  <c:y val="0.18219327813923003"/>
                </c:manualLayout>
              </c:layout>
              <c:numFmt formatCode="0%" sourceLinked="0"/>
              <c:spPr>
                <a:noFill/>
              </c:spPr>
              <c:txPr>
                <a:bodyPr rot="0" vert="horz" anchor="t" anchorCtr="0"/>
                <a:lstStyle/>
                <a:p>
                  <a:pPr>
                    <a:lnSpc>
                      <a:spcPct val="74000"/>
                    </a:lnSpc>
                    <a:defRPr>
                      <a:solidFill>
                        <a:schemeClr val="accent3"/>
                      </a:solidFill>
                    </a:defRPr>
                  </a:pPr>
                  <a:endParaRPr lang="en-US"/>
                </a:p>
              </c:txPr>
              <c:showLegendKey val="1"/>
              <c:showVal val="0"/>
              <c:showCatName val="1"/>
              <c:showSerName val="0"/>
              <c:showPercent val="1"/>
              <c:showBubbleSize val="0"/>
              <c:separator>, </c:separator>
            </c:dLbl>
            <c:dLbl>
              <c:idx val="4"/>
              <c:layout>
                <c:manualLayout>
                  <c:x val="-0.32146352821737334"/>
                  <c:y val="0.11608026855800749"/>
                </c:manualLayout>
              </c:layout>
              <c:numFmt formatCode="0%" sourceLinked="0"/>
              <c:spPr>
                <a:noFill/>
              </c:spPr>
              <c:txPr>
                <a:bodyPr rot="0" vert="horz" anchor="t" anchorCtr="0"/>
                <a:lstStyle/>
                <a:p>
                  <a:pPr>
                    <a:lnSpc>
                      <a:spcPct val="74000"/>
                    </a:lnSpc>
                    <a:defRPr>
                      <a:solidFill>
                        <a:schemeClr val="bg1">
                          <a:lumMod val="50000"/>
                        </a:schemeClr>
                      </a:solidFill>
                    </a:defRPr>
                  </a:pPr>
                  <a:endParaRPr lang="en-US"/>
                </a:p>
              </c:txPr>
              <c:showLegendKey val="1"/>
              <c:showVal val="0"/>
              <c:showCatName val="1"/>
              <c:showSerName val="0"/>
              <c:showPercent val="1"/>
              <c:showBubbleSize val="0"/>
              <c:separator>, </c:separator>
            </c:dLbl>
            <c:numFmt formatCode="0%" sourceLinked="0"/>
            <c:spPr>
              <a:noFill/>
            </c:spPr>
            <c:txPr>
              <a:bodyPr rot="0" vert="horz" anchor="t" anchorCtr="0"/>
              <a:lstStyle/>
              <a:p>
                <a:pPr>
                  <a:lnSpc>
                    <a:spcPct val="74000"/>
                  </a:lnSpc>
                  <a:defRPr/>
                </a:pPr>
                <a:endParaRPr lang="en-US"/>
              </a:p>
            </c:txPr>
            <c:showLegendKey val="1"/>
            <c:showVal val="0"/>
            <c:showCatName val="1"/>
            <c:showSerName val="0"/>
            <c:showPercent val="1"/>
            <c:showBubbleSize val="0"/>
            <c:separator>, </c:separator>
            <c:showLeaderLines val="1"/>
          </c:dLbls>
          <c:cat>
            <c:strRef>
              <c:f>'Connected TV Devices'!$A$4:$A$8</c:f>
              <c:strCache>
                <c:ptCount val="5"/>
                <c:pt idx="0">
                  <c:v>Connected TV</c:v>
                </c:pt>
                <c:pt idx="1">
                  <c:v>Game Console</c:v>
                </c:pt>
                <c:pt idx="2">
                  <c:v>Connected Blu-Ray</c:v>
                </c:pt>
                <c:pt idx="3">
                  <c:v>Hybrid Set-top-Box</c:v>
                </c:pt>
                <c:pt idx="4">
                  <c:v>Media Streamer</c:v>
                </c:pt>
              </c:strCache>
            </c:strRef>
          </c:cat>
          <c:val>
            <c:numRef>
              <c:f>'Connected TV Devices'!$G$4:$G$8</c:f>
              <c:numCache>
                <c:formatCode>General</c:formatCode>
                <c:ptCount val="5"/>
                <c:pt idx="0">
                  <c:v>891.7</c:v>
                </c:pt>
                <c:pt idx="1">
                  <c:v>267.60000000000002</c:v>
                </c:pt>
                <c:pt idx="2">
                  <c:v>364.2</c:v>
                </c:pt>
                <c:pt idx="3">
                  <c:v>255.1</c:v>
                </c:pt>
                <c:pt idx="4">
                  <c:v>49.2</c:v>
                </c:pt>
              </c:numCache>
            </c:numRef>
          </c:val>
        </c:ser>
        <c:dLbls>
          <c:showLegendKey val="0"/>
          <c:showVal val="0"/>
          <c:showCatName val="0"/>
          <c:showSerName val="0"/>
          <c:showPercent val="0"/>
          <c:showBubbleSize val="0"/>
          <c:showLeaderLines val="1"/>
        </c:dLbls>
        <c:firstSliceAng val="0"/>
        <c:holeSize val="44"/>
      </c:doughnutChart>
      <c:spPr>
        <a:noFill/>
      </c:spPr>
    </c:plotArea>
    <c:plotVisOnly val="1"/>
    <c:dispBlanksAs val="gap"/>
    <c:showDLblsOverMax val="0"/>
  </c:chart>
  <c:spPr>
    <a:noFill/>
    <a:ln>
      <a:noFill/>
    </a:ln>
  </c:spPr>
  <c:txPr>
    <a:bodyPr/>
    <a:lstStyle/>
    <a:p>
      <a:pPr>
        <a:defRPr sz="14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2758507812530288E-2"/>
          <c:y val="3.9540091196326246E-2"/>
          <c:w val="0.70644237525300391"/>
          <c:h val="0.80050508641443407"/>
        </c:manualLayout>
      </c:layout>
      <c:barChart>
        <c:barDir val="col"/>
        <c:grouping val="stacked"/>
        <c:varyColors val="0"/>
        <c:ser>
          <c:idx val="4"/>
          <c:order val="0"/>
          <c:tx>
            <c:strRef>
              <c:f>'DVD vs. BluRay sales'!$B$7</c:f>
              <c:strCache>
                <c:ptCount val="1"/>
                <c:pt idx="0">
                  <c:v>Blu-Ray sales</c:v>
                </c:pt>
              </c:strCache>
            </c:strRef>
          </c:tx>
          <c:spPr>
            <a:solidFill>
              <a:schemeClr val="accent1">
                <a:lumMod val="60000"/>
                <a:lumOff val="40000"/>
              </a:schemeClr>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sales'!$C$7:$N$7</c:f>
              <c:numCache>
                <c:formatCode>General</c:formatCode>
                <c:ptCount val="12"/>
                <c:pt idx="0">
                  <c:v>0</c:v>
                </c:pt>
                <c:pt idx="1">
                  <c:v>0</c:v>
                </c:pt>
                <c:pt idx="2">
                  <c:v>0</c:v>
                </c:pt>
                <c:pt idx="3">
                  <c:v>0</c:v>
                </c:pt>
                <c:pt idx="4">
                  <c:v>0</c:v>
                </c:pt>
                <c:pt idx="5">
                  <c:v>0</c:v>
                </c:pt>
                <c:pt idx="6">
                  <c:v>0</c:v>
                </c:pt>
                <c:pt idx="7">
                  <c:v>0.3</c:v>
                </c:pt>
                <c:pt idx="8">
                  <c:v>0.9</c:v>
                </c:pt>
                <c:pt idx="9">
                  <c:v>1.5</c:v>
                </c:pt>
                <c:pt idx="10">
                  <c:v>2.2999999999999998</c:v>
                </c:pt>
                <c:pt idx="11">
                  <c:v>2.5</c:v>
                </c:pt>
              </c:numCache>
            </c:numRef>
          </c:val>
        </c:ser>
        <c:ser>
          <c:idx val="3"/>
          <c:order val="1"/>
          <c:tx>
            <c:strRef>
              <c:f>'DVD vs. BluRay sales'!$B$6</c:f>
              <c:strCache>
                <c:ptCount val="1"/>
                <c:pt idx="0">
                  <c:v>Blu-Ray rental</c:v>
                </c:pt>
              </c:strCache>
            </c:strRef>
          </c:tx>
          <c:spPr>
            <a:solidFill>
              <a:schemeClr val="accent4">
                <a:lumMod val="60000"/>
                <a:lumOff val="40000"/>
              </a:schemeClr>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sales'!$C$6:$N$6</c:f>
              <c:numCache>
                <c:formatCode>General</c:formatCode>
                <c:ptCount val="12"/>
                <c:pt idx="0">
                  <c:v>0</c:v>
                </c:pt>
                <c:pt idx="1">
                  <c:v>0</c:v>
                </c:pt>
                <c:pt idx="2">
                  <c:v>0</c:v>
                </c:pt>
                <c:pt idx="3">
                  <c:v>0</c:v>
                </c:pt>
                <c:pt idx="4">
                  <c:v>0</c:v>
                </c:pt>
                <c:pt idx="5">
                  <c:v>0</c:v>
                </c:pt>
                <c:pt idx="6">
                  <c:v>0</c:v>
                </c:pt>
                <c:pt idx="7">
                  <c:v>0.1</c:v>
                </c:pt>
                <c:pt idx="8">
                  <c:v>0.3</c:v>
                </c:pt>
                <c:pt idx="9">
                  <c:v>0.5</c:v>
                </c:pt>
                <c:pt idx="10">
                  <c:v>0.6</c:v>
                </c:pt>
                <c:pt idx="11">
                  <c:v>1</c:v>
                </c:pt>
              </c:numCache>
            </c:numRef>
          </c:val>
        </c:ser>
        <c:ser>
          <c:idx val="1"/>
          <c:order val="2"/>
          <c:tx>
            <c:strRef>
              <c:f>'DVD vs. BluRay sales'!$B$8</c:f>
              <c:strCache>
                <c:ptCount val="1"/>
                <c:pt idx="0">
                  <c:v>DVD sales</c:v>
                </c:pt>
              </c:strCache>
            </c:strRef>
          </c:tx>
          <c:spPr>
            <a:solidFill>
              <a:srgbClr val="FFC000"/>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sales'!$C$8:$N$8</c:f>
              <c:numCache>
                <c:formatCode>General</c:formatCode>
                <c:ptCount val="12"/>
                <c:pt idx="0">
                  <c:v>1.8</c:v>
                </c:pt>
                <c:pt idx="1">
                  <c:v>4</c:v>
                </c:pt>
                <c:pt idx="2">
                  <c:v>6.2</c:v>
                </c:pt>
                <c:pt idx="3">
                  <c:v>9.4</c:v>
                </c:pt>
                <c:pt idx="4">
                  <c:v>12.4</c:v>
                </c:pt>
                <c:pt idx="5">
                  <c:v>13.3</c:v>
                </c:pt>
                <c:pt idx="6">
                  <c:v>13.8</c:v>
                </c:pt>
                <c:pt idx="7">
                  <c:v>13.2</c:v>
                </c:pt>
                <c:pt idx="8">
                  <c:v>11.999999999999998</c:v>
                </c:pt>
                <c:pt idx="9">
                  <c:v>10.9</c:v>
                </c:pt>
                <c:pt idx="10">
                  <c:v>8.0000000000000018</c:v>
                </c:pt>
                <c:pt idx="11">
                  <c:v>6.1999999999999993</c:v>
                </c:pt>
              </c:numCache>
            </c:numRef>
          </c:val>
        </c:ser>
        <c:ser>
          <c:idx val="2"/>
          <c:order val="3"/>
          <c:tx>
            <c:strRef>
              <c:f>'DVD vs. BluRay sales'!$B$9</c:f>
              <c:strCache>
                <c:ptCount val="1"/>
                <c:pt idx="0">
                  <c:v>DVD rental</c:v>
                </c:pt>
              </c:strCache>
            </c:strRef>
          </c:tx>
          <c:spPr>
            <a:solidFill>
              <a:schemeClr val="accent3">
                <a:lumMod val="60000"/>
                <a:lumOff val="40000"/>
              </a:schemeClr>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sales'!$C$9:$N$9</c:f>
              <c:numCache>
                <c:formatCode>General</c:formatCode>
                <c:ptCount val="12"/>
                <c:pt idx="0">
                  <c:v>0.59999999999999987</c:v>
                </c:pt>
                <c:pt idx="1">
                  <c:v>1.2999999999999998</c:v>
                </c:pt>
                <c:pt idx="2">
                  <c:v>2.3999999999999995</c:v>
                </c:pt>
                <c:pt idx="3">
                  <c:v>3.6999999999999993</c:v>
                </c:pt>
                <c:pt idx="4">
                  <c:v>4.2999999999999989</c:v>
                </c:pt>
                <c:pt idx="5">
                  <c:v>5.5999999999999979</c:v>
                </c:pt>
                <c:pt idx="6">
                  <c:v>6.3999999999999986</c:v>
                </c:pt>
                <c:pt idx="7">
                  <c:v>6.5</c:v>
                </c:pt>
                <c:pt idx="8">
                  <c:v>6.4</c:v>
                </c:pt>
                <c:pt idx="9">
                  <c:v>4.9000000000000004</c:v>
                </c:pt>
                <c:pt idx="10">
                  <c:v>5.9999999999999982</c:v>
                </c:pt>
                <c:pt idx="11">
                  <c:v>5.8000000000000007</c:v>
                </c:pt>
              </c:numCache>
            </c:numRef>
          </c:val>
        </c:ser>
        <c:ser>
          <c:idx val="0"/>
          <c:order val="4"/>
          <c:tx>
            <c:strRef>
              <c:f>'DVD vs. BluRay sales'!$B$5</c:f>
              <c:strCache>
                <c:ptCount val="1"/>
                <c:pt idx="0">
                  <c:v>VHS Sales</c:v>
                </c:pt>
              </c:strCache>
            </c:strRef>
          </c:tx>
          <c:spPr>
            <a:solidFill>
              <a:schemeClr val="accent5">
                <a:lumMod val="60000"/>
                <a:lumOff val="40000"/>
              </a:schemeClr>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sales'!$C$5:$N$5</c:f>
              <c:numCache>
                <c:formatCode>General</c:formatCode>
                <c:ptCount val="12"/>
                <c:pt idx="0">
                  <c:v>11.4</c:v>
                </c:pt>
                <c:pt idx="1">
                  <c:v>10.9</c:v>
                </c:pt>
                <c:pt idx="2">
                  <c:v>9.6</c:v>
                </c:pt>
                <c:pt idx="3">
                  <c:v>6.9</c:v>
                </c:pt>
                <c:pt idx="4">
                  <c:v>4.4000000000000004</c:v>
                </c:pt>
                <c:pt idx="5">
                  <c:v>2.1</c:v>
                </c:pt>
                <c:pt idx="6">
                  <c:v>0.4</c:v>
                </c:pt>
                <c:pt idx="7">
                  <c:v>0.1</c:v>
                </c:pt>
                <c:pt idx="8">
                  <c:v>0.1</c:v>
                </c:pt>
                <c:pt idx="9">
                  <c:v>0</c:v>
                </c:pt>
                <c:pt idx="10">
                  <c:v>0</c:v>
                </c:pt>
                <c:pt idx="11">
                  <c:v>0</c:v>
                </c:pt>
              </c:numCache>
            </c:numRef>
          </c:val>
        </c:ser>
        <c:ser>
          <c:idx val="5"/>
          <c:order val="5"/>
          <c:tx>
            <c:strRef>
              <c:f>'DVD vs. BluRay sales'!$B$10</c:f>
              <c:strCache>
                <c:ptCount val="1"/>
                <c:pt idx="0">
                  <c:v>Digital &amp; VoD</c:v>
                </c:pt>
              </c:strCache>
            </c:strRef>
          </c:tx>
          <c:spPr>
            <a:solidFill>
              <a:schemeClr val="accent2">
                <a:lumMod val="60000"/>
                <a:lumOff val="40000"/>
              </a:schemeClr>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sales'!$C$10:$N$10</c:f>
              <c:numCache>
                <c:formatCode>General</c:formatCode>
                <c:ptCount val="12"/>
                <c:pt idx="0">
                  <c:v>0.7</c:v>
                </c:pt>
                <c:pt idx="1">
                  <c:v>0.7</c:v>
                </c:pt>
                <c:pt idx="2">
                  <c:v>0.7</c:v>
                </c:pt>
                <c:pt idx="3">
                  <c:v>0.7</c:v>
                </c:pt>
                <c:pt idx="4">
                  <c:v>0.7</c:v>
                </c:pt>
                <c:pt idx="5">
                  <c:v>0.8</c:v>
                </c:pt>
                <c:pt idx="6">
                  <c:v>1</c:v>
                </c:pt>
                <c:pt idx="7">
                  <c:v>1.3</c:v>
                </c:pt>
                <c:pt idx="8">
                  <c:v>1.6</c:v>
                </c:pt>
                <c:pt idx="9">
                  <c:v>2.1</c:v>
                </c:pt>
                <c:pt idx="10">
                  <c:v>2.5</c:v>
                </c:pt>
                <c:pt idx="11">
                  <c:v>3.5</c:v>
                </c:pt>
              </c:numCache>
            </c:numRef>
          </c:val>
        </c:ser>
        <c:dLbls>
          <c:showLegendKey val="0"/>
          <c:showVal val="0"/>
          <c:showCatName val="0"/>
          <c:showSerName val="0"/>
          <c:showPercent val="0"/>
          <c:showBubbleSize val="0"/>
        </c:dLbls>
        <c:gapWidth val="31"/>
        <c:overlap val="100"/>
        <c:axId val="35955840"/>
        <c:axId val="35957376"/>
      </c:barChart>
      <c:catAx>
        <c:axId val="35955840"/>
        <c:scaling>
          <c:orientation val="minMax"/>
        </c:scaling>
        <c:delete val="0"/>
        <c:axPos val="b"/>
        <c:numFmt formatCode="General" sourceLinked="1"/>
        <c:majorTickMark val="out"/>
        <c:minorTickMark val="none"/>
        <c:tickLblPos val="nextTo"/>
        <c:spPr>
          <a:ln>
            <a:solidFill>
              <a:schemeClr val="bg2"/>
            </a:solidFill>
          </a:ln>
        </c:spPr>
        <c:txPr>
          <a:bodyPr rot="0"/>
          <a:lstStyle/>
          <a:p>
            <a:pPr>
              <a:defRPr>
                <a:solidFill>
                  <a:schemeClr val="bg1">
                    <a:lumMod val="50000"/>
                  </a:schemeClr>
                </a:solidFill>
              </a:defRPr>
            </a:pPr>
            <a:endParaRPr lang="en-US"/>
          </a:p>
        </c:txPr>
        <c:crossAx val="35957376"/>
        <c:crosses val="autoZero"/>
        <c:auto val="1"/>
        <c:lblAlgn val="ctr"/>
        <c:lblOffset val="100"/>
        <c:tickLblSkip val="2"/>
        <c:noMultiLvlLbl val="0"/>
      </c:catAx>
      <c:valAx>
        <c:axId val="35957376"/>
        <c:scaling>
          <c:orientation val="minMax"/>
          <c:max val="23"/>
          <c:min val="0"/>
        </c:scaling>
        <c:delete val="0"/>
        <c:axPos val="l"/>
        <c:majorGridlines>
          <c:spPr>
            <a:ln>
              <a:noFill/>
            </a:ln>
          </c:spPr>
        </c:majorGridlines>
        <c:title>
          <c:tx>
            <c:rich>
              <a:bodyPr rot="-5400000" vert="horz"/>
              <a:lstStyle/>
              <a:p>
                <a:pPr>
                  <a:defRPr>
                    <a:solidFill>
                      <a:schemeClr val="bg1">
                        <a:lumMod val="50000"/>
                      </a:schemeClr>
                    </a:solidFill>
                  </a:defRPr>
                </a:pPr>
                <a:r>
                  <a:rPr lang="en-US">
                    <a:solidFill>
                      <a:schemeClr val="bg1">
                        <a:lumMod val="50000"/>
                      </a:schemeClr>
                    </a:solidFill>
                  </a:rPr>
                  <a:t>Spending (billions US$)</a:t>
                </a:r>
              </a:p>
            </c:rich>
          </c:tx>
          <c:layout>
            <c:manualLayout>
              <c:xMode val="edge"/>
              <c:yMode val="edge"/>
              <c:x val="1.7040050235648467E-4"/>
              <c:y val="0.15684157528372805"/>
            </c:manualLayout>
          </c:layout>
          <c:overlay val="0"/>
        </c:title>
        <c:numFmt formatCode="General" sourceLinked="1"/>
        <c:majorTickMark val="out"/>
        <c:minorTickMark val="none"/>
        <c:tickLblPos val="nextTo"/>
        <c:spPr>
          <a:ln>
            <a:solidFill>
              <a:schemeClr val="bg2">
                <a:lumMod val="90000"/>
              </a:schemeClr>
            </a:solidFill>
          </a:ln>
        </c:spPr>
        <c:txPr>
          <a:bodyPr/>
          <a:lstStyle/>
          <a:p>
            <a:pPr>
              <a:defRPr>
                <a:solidFill>
                  <a:schemeClr val="bg1">
                    <a:lumMod val="50000"/>
                  </a:schemeClr>
                </a:solidFill>
              </a:defRPr>
            </a:pPr>
            <a:endParaRPr lang="en-US"/>
          </a:p>
        </c:txPr>
        <c:crossAx val="35955840"/>
        <c:crosses val="autoZero"/>
        <c:crossBetween val="between"/>
      </c:valAx>
      <c:spPr>
        <a:ln>
          <a:noFill/>
        </a:ln>
      </c:spPr>
    </c:plotArea>
    <c:legend>
      <c:legendPos val="r"/>
      <c:layout>
        <c:manualLayout>
          <c:xMode val="edge"/>
          <c:yMode val="edge"/>
          <c:x val="0.7875646123146417"/>
          <c:y val="0.509961557584936"/>
          <c:w val="0.20681918085152076"/>
          <c:h val="0.32766656479217604"/>
        </c:manualLayout>
      </c:layout>
      <c:overlay val="0"/>
      <c:txPr>
        <a:bodyPr/>
        <a:lstStyle/>
        <a:p>
          <a:pPr>
            <a:defRPr sz="1400" b="1"/>
          </a:pPr>
          <a:endParaRPr lang="en-US"/>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16269375175033"/>
          <c:y val="3.8331699012326558E-3"/>
          <c:w val="0.85827558245973246"/>
          <c:h val="0.85601432939069211"/>
        </c:manualLayout>
      </c:layout>
      <c:doughnutChart>
        <c:varyColors val="1"/>
        <c:ser>
          <c:idx val="0"/>
          <c:order val="0"/>
          <c:spPr>
            <a:ln>
              <a:noFill/>
            </a:ln>
            <a:effectLst>
              <a:innerShdw blurRad="38100" dist="12700" dir="13500000">
                <a:prstClr val="black">
                  <a:alpha val="80000"/>
                </a:prstClr>
              </a:innerShdw>
            </a:effectLst>
          </c:spPr>
          <c:dPt>
            <c:idx val="0"/>
            <c:bubble3D val="0"/>
            <c:spPr>
              <a:solidFill>
                <a:schemeClr val="accent6">
                  <a:lumMod val="20000"/>
                  <a:lumOff val="80000"/>
                </a:schemeClr>
              </a:solidFill>
              <a:ln>
                <a:noFill/>
              </a:ln>
              <a:effectLst>
                <a:innerShdw blurRad="38100" dist="12700" dir="13500000">
                  <a:prstClr val="black">
                    <a:alpha val="80000"/>
                  </a:prstClr>
                </a:innerShdw>
              </a:effectLst>
            </c:spPr>
          </c:dPt>
          <c:dPt>
            <c:idx val="1"/>
            <c:bubble3D val="0"/>
            <c:spPr>
              <a:solidFill>
                <a:schemeClr val="accent5">
                  <a:lumMod val="20000"/>
                  <a:lumOff val="80000"/>
                </a:schemeClr>
              </a:solidFill>
              <a:ln>
                <a:noFill/>
              </a:ln>
              <a:effectLst>
                <a:innerShdw blurRad="38100" dist="12700" dir="13500000">
                  <a:prstClr val="black">
                    <a:alpha val="80000"/>
                  </a:prstClr>
                </a:innerShdw>
              </a:effectLst>
            </c:spPr>
          </c:dPt>
          <c:dPt>
            <c:idx val="2"/>
            <c:bubble3D val="0"/>
            <c:spPr>
              <a:solidFill>
                <a:schemeClr val="accent4">
                  <a:lumMod val="20000"/>
                  <a:lumOff val="80000"/>
                </a:schemeClr>
              </a:solidFill>
              <a:ln>
                <a:noFill/>
              </a:ln>
              <a:effectLst>
                <a:innerShdw blurRad="38100" dist="12700" dir="13500000">
                  <a:prstClr val="black">
                    <a:alpha val="80000"/>
                  </a:prstClr>
                </a:innerShdw>
              </a:effectLst>
            </c:spPr>
          </c:dPt>
          <c:dPt>
            <c:idx val="3"/>
            <c:bubble3D val="0"/>
            <c:spPr>
              <a:solidFill>
                <a:schemeClr val="accent3">
                  <a:lumMod val="20000"/>
                  <a:lumOff val="80000"/>
                </a:schemeClr>
              </a:solidFill>
              <a:ln>
                <a:noFill/>
              </a:ln>
              <a:effectLst>
                <a:innerShdw blurRad="38100" dist="12700" dir="13500000">
                  <a:prstClr val="black">
                    <a:alpha val="80000"/>
                  </a:prstClr>
                </a:innerShdw>
              </a:effectLst>
            </c:spPr>
          </c:dPt>
          <c:dPt>
            <c:idx val="4"/>
            <c:bubble3D val="0"/>
            <c:spPr>
              <a:solidFill>
                <a:schemeClr val="bg1">
                  <a:lumMod val="75000"/>
                </a:schemeClr>
              </a:solidFill>
              <a:ln>
                <a:noFill/>
              </a:ln>
              <a:effectLst>
                <a:innerShdw blurRad="38100" dist="12700" dir="13500000">
                  <a:prstClr val="black">
                    <a:alpha val="80000"/>
                  </a:prstClr>
                </a:innerShdw>
              </a:effectLst>
            </c:spPr>
          </c:dPt>
          <c:dLbls>
            <c:dLbl>
              <c:idx val="0"/>
              <c:layout>
                <c:manualLayout>
                  <c:x val="-7.4353358467202594E-3"/>
                  <c:y val="-1.7355477540015322E-2"/>
                </c:manualLayout>
              </c:layout>
              <c:showLegendKey val="1"/>
              <c:showVal val="0"/>
              <c:showCatName val="1"/>
              <c:showSerName val="0"/>
              <c:showPercent val="1"/>
              <c:showBubbleSize val="0"/>
              <c:separator>
</c:separator>
            </c:dLbl>
            <c:dLbl>
              <c:idx val="1"/>
              <c:layout>
                <c:manualLayout>
                  <c:x val="4.9149129876575701E-2"/>
                  <c:y val="-7.6287191772714341E-2"/>
                </c:manualLayout>
              </c:layout>
              <c:showLegendKey val="1"/>
              <c:showVal val="0"/>
              <c:showCatName val="1"/>
              <c:showSerName val="0"/>
              <c:showPercent val="1"/>
              <c:showBubbleSize val="0"/>
              <c:separator>
</c:separator>
            </c:dLbl>
            <c:dLbl>
              <c:idx val="2"/>
              <c:layout>
                <c:manualLayout>
                  <c:x val="0.15154315045277508"/>
                  <c:y val="-5.8337264296781557E-2"/>
                </c:manualLayout>
              </c:layout>
              <c:showLegendKey val="1"/>
              <c:showVal val="0"/>
              <c:showCatName val="1"/>
              <c:showSerName val="0"/>
              <c:showPercent val="1"/>
              <c:showBubbleSize val="0"/>
              <c:separator>, </c:separator>
            </c:dLbl>
            <c:dLbl>
              <c:idx val="3"/>
              <c:layout>
                <c:manualLayout>
                  <c:x val="0.15973467209887102"/>
                  <c:y val="-7.1800063248760204E-2"/>
                </c:manualLayout>
              </c:layout>
              <c:showLegendKey val="1"/>
              <c:showVal val="0"/>
              <c:showCatName val="1"/>
              <c:showSerName val="0"/>
              <c:showPercent val="1"/>
              <c:showBubbleSize val="0"/>
              <c:separator>, </c:separator>
            </c:dLbl>
            <c:dLbl>
              <c:idx val="4"/>
              <c:layout>
                <c:manualLayout>
                  <c:x val="0.17563283535976743"/>
                  <c:y val="-4.9362300558815166E-2"/>
                </c:manualLayout>
              </c:layout>
              <c:showLegendKey val="1"/>
              <c:showVal val="0"/>
              <c:showCatName val="1"/>
              <c:showSerName val="0"/>
              <c:showPercent val="1"/>
              <c:showBubbleSize val="0"/>
              <c:separator>, </c:separator>
            </c:dLbl>
            <c:dLbl>
              <c:idx val="5"/>
              <c:layout>
                <c:manualLayout>
                  <c:x val="0.15563891127582305"/>
                  <c:y val="8.9749637379663936E-3"/>
                </c:manualLayout>
              </c:layout>
              <c:showLegendKey val="1"/>
              <c:showVal val="0"/>
              <c:showCatName val="1"/>
              <c:showSerName val="0"/>
              <c:showPercent val="1"/>
              <c:showBubbleSize val="0"/>
              <c:separator>, </c:separator>
            </c:dLbl>
            <c:dLbl>
              <c:idx val="6"/>
              <c:layout>
                <c:manualLayout>
                  <c:x val="0.14949527004125107"/>
                  <c:y val="9.4237119248647125E-2"/>
                </c:manualLayout>
              </c:layout>
              <c:showLegendKey val="1"/>
              <c:showVal val="0"/>
              <c:showCatName val="1"/>
              <c:showSerName val="0"/>
              <c:showPercent val="1"/>
              <c:showBubbleSize val="0"/>
              <c:separator>, </c:separator>
            </c:dLbl>
            <c:dLbl>
              <c:idx val="7"/>
              <c:layout>
                <c:manualLayout>
                  <c:x val="0.11058554222229532"/>
                  <c:y val="0.19296172036627746"/>
                </c:manualLayout>
              </c:layout>
              <c:showLegendKey val="1"/>
              <c:showVal val="0"/>
              <c:showCatName val="1"/>
              <c:showSerName val="0"/>
              <c:showPercent val="1"/>
              <c:showBubbleSize val="0"/>
              <c:separator>, </c:separator>
            </c:dLbl>
            <c:dLbl>
              <c:idx val="8"/>
              <c:layout>
                <c:manualLayout>
                  <c:x val="0.10239402057619937"/>
                  <c:y val="0.21988661158017664"/>
                </c:manualLayout>
              </c:layout>
              <c:showLegendKey val="1"/>
              <c:showVal val="0"/>
              <c:showCatName val="1"/>
              <c:showSerName val="0"/>
              <c:showPercent val="1"/>
              <c:showBubbleSize val="0"/>
              <c:separator>, </c:separator>
            </c:dLbl>
            <c:txPr>
              <a:bodyPr/>
              <a:lstStyle/>
              <a:p>
                <a:pPr>
                  <a:lnSpc>
                    <a:spcPct val="80000"/>
                  </a:lnSpc>
                  <a:defRPr sz="1800">
                    <a:solidFill>
                      <a:schemeClr val="bg1">
                        <a:lumMod val="50000"/>
                      </a:schemeClr>
                    </a:solidFill>
                  </a:defRPr>
                </a:pPr>
                <a:endParaRPr lang="en-US"/>
              </a:p>
            </c:txPr>
            <c:showLegendKey val="1"/>
            <c:showVal val="0"/>
            <c:showCatName val="1"/>
            <c:showSerName val="0"/>
            <c:showPercent val="1"/>
            <c:showBubbleSize val="0"/>
            <c:separator>, </c:separator>
            <c:showLeaderLines val="1"/>
          </c:dLbls>
          <c:cat>
            <c:strRef>
              <c:f>Torrents!$A$4:$A$11</c:f>
              <c:strCache>
                <c:ptCount val="8"/>
                <c:pt idx="0">
                  <c:v>Pornography</c:v>
                </c:pt>
                <c:pt idx="1">
                  <c:v>Films</c:v>
                </c:pt>
                <c:pt idx="2">
                  <c:v>TV</c:v>
                </c:pt>
                <c:pt idx="3">
                  <c:v>Games</c:v>
                </c:pt>
                <c:pt idx="4">
                  <c:v>Software</c:v>
                </c:pt>
                <c:pt idx="5">
                  <c:v>Music</c:v>
                </c:pt>
                <c:pt idx="6">
                  <c:v>Anime</c:v>
                </c:pt>
                <c:pt idx="7">
                  <c:v>Other</c:v>
                </c:pt>
              </c:strCache>
            </c:strRef>
          </c:cat>
          <c:val>
            <c:numRef>
              <c:f>Torrents!$B$4:$B$11</c:f>
              <c:numCache>
                <c:formatCode>General</c:formatCode>
                <c:ptCount val="8"/>
                <c:pt idx="0">
                  <c:v>3583</c:v>
                </c:pt>
                <c:pt idx="1">
                  <c:v>3516</c:v>
                </c:pt>
                <c:pt idx="2">
                  <c:v>1271</c:v>
                </c:pt>
                <c:pt idx="3">
                  <c:v>674</c:v>
                </c:pt>
                <c:pt idx="4">
                  <c:v>421</c:v>
                </c:pt>
                <c:pt idx="5">
                  <c:v>291</c:v>
                </c:pt>
                <c:pt idx="6">
                  <c:v>145</c:v>
                </c:pt>
                <c:pt idx="7">
                  <c:v>99</c:v>
                </c:pt>
              </c:numCache>
            </c:numRef>
          </c:val>
        </c:ser>
        <c:dLbls>
          <c:showLegendKey val="0"/>
          <c:showVal val="1"/>
          <c:showCatName val="0"/>
          <c:showSerName val="0"/>
          <c:showPercent val="0"/>
          <c:showBubbleSize val="0"/>
          <c:showLeaderLines val="1"/>
        </c:dLbls>
        <c:firstSliceAng val="115"/>
        <c:holeSize val="42"/>
      </c:doughnutChart>
      <c:spPr>
        <a:noFill/>
      </c:spPr>
    </c:plotArea>
    <c:plotVisOnly val="1"/>
    <c:dispBlanksAs val="gap"/>
    <c:showDLblsOverMax val="0"/>
  </c:chart>
  <c:spPr>
    <a:noFill/>
    <a:ln>
      <a:noFill/>
    </a:ln>
  </c:spPr>
  <c:txPr>
    <a:bodyPr/>
    <a:lstStyle/>
    <a:p>
      <a:pPr>
        <a:defRPr sz="14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63941008010041"/>
          <c:y val="3.4976559597015053E-2"/>
          <c:w val="0.85827558245973246"/>
          <c:h val="0.85601432939069211"/>
        </c:manualLayout>
      </c:layout>
      <c:doughnutChart>
        <c:varyColors val="1"/>
        <c:ser>
          <c:idx val="0"/>
          <c:order val="0"/>
          <c:spPr>
            <a:ln>
              <a:noFill/>
            </a:ln>
            <a:effectLst>
              <a:innerShdw blurRad="38100" dist="12700" dir="13500000">
                <a:prstClr val="black">
                  <a:alpha val="80000"/>
                </a:prstClr>
              </a:innerShdw>
            </a:effectLst>
          </c:spPr>
          <c:dPt>
            <c:idx val="0"/>
            <c:bubble3D val="0"/>
            <c:spPr>
              <a:solidFill>
                <a:schemeClr val="accent6">
                  <a:lumMod val="20000"/>
                  <a:lumOff val="80000"/>
                </a:schemeClr>
              </a:solidFill>
              <a:ln>
                <a:noFill/>
              </a:ln>
              <a:effectLst>
                <a:innerShdw blurRad="38100" dist="12700" dir="13500000">
                  <a:prstClr val="black">
                    <a:alpha val="80000"/>
                  </a:prstClr>
                </a:innerShdw>
              </a:effectLst>
            </c:spPr>
          </c:dPt>
          <c:dPt>
            <c:idx val="1"/>
            <c:bubble3D val="0"/>
            <c:spPr>
              <a:solidFill>
                <a:schemeClr val="accent5">
                  <a:lumMod val="20000"/>
                  <a:lumOff val="80000"/>
                </a:schemeClr>
              </a:solidFill>
              <a:ln>
                <a:noFill/>
              </a:ln>
              <a:effectLst>
                <a:innerShdw blurRad="38100" dist="12700" dir="13500000">
                  <a:prstClr val="black">
                    <a:alpha val="80000"/>
                  </a:prstClr>
                </a:innerShdw>
              </a:effectLst>
            </c:spPr>
          </c:dPt>
          <c:dPt>
            <c:idx val="2"/>
            <c:bubble3D val="0"/>
            <c:spPr>
              <a:solidFill>
                <a:schemeClr val="accent4">
                  <a:lumMod val="20000"/>
                  <a:lumOff val="80000"/>
                </a:schemeClr>
              </a:solidFill>
              <a:ln>
                <a:noFill/>
              </a:ln>
              <a:effectLst>
                <a:innerShdw blurRad="38100" dist="12700" dir="13500000">
                  <a:prstClr val="black">
                    <a:alpha val="80000"/>
                  </a:prstClr>
                </a:innerShdw>
              </a:effectLst>
            </c:spPr>
          </c:dPt>
          <c:dPt>
            <c:idx val="3"/>
            <c:bubble3D val="0"/>
            <c:spPr>
              <a:solidFill>
                <a:schemeClr val="accent3">
                  <a:lumMod val="20000"/>
                  <a:lumOff val="80000"/>
                </a:schemeClr>
              </a:solidFill>
              <a:ln>
                <a:noFill/>
              </a:ln>
              <a:effectLst>
                <a:innerShdw blurRad="38100" dist="12700" dir="13500000">
                  <a:prstClr val="black">
                    <a:alpha val="80000"/>
                  </a:prstClr>
                </a:innerShdw>
              </a:effectLst>
            </c:spPr>
          </c:dPt>
          <c:dPt>
            <c:idx val="4"/>
            <c:bubble3D val="0"/>
            <c:spPr>
              <a:solidFill>
                <a:schemeClr val="bg1">
                  <a:lumMod val="75000"/>
                </a:schemeClr>
              </a:solidFill>
              <a:ln>
                <a:noFill/>
              </a:ln>
              <a:effectLst>
                <a:innerShdw blurRad="38100" dist="12700" dir="13500000">
                  <a:prstClr val="black">
                    <a:alpha val="80000"/>
                  </a:prstClr>
                </a:innerShdw>
              </a:effectLst>
            </c:spPr>
          </c:dPt>
          <c:dLbls>
            <c:dLbl>
              <c:idx val="0"/>
              <c:layout>
                <c:manualLayout>
                  <c:x val="0.25394286285585743"/>
                  <c:y val="6.6528557339584113E-2"/>
                </c:manualLayout>
              </c:layout>
              <c:showLegendKey val="1"/>
              <c:showVal val="1"/>
              <c:showCatName val="1"/>
              <c:showSerName val="0"/>
              <c:showPercent val="0"/>
              <c:showBubbleSize val="0"/>
              <c:separator>
</c:separator>
            </c:dLbl>
            <c:dLbl>
              <c:idx val="1"/>
              <c:layout>
                <c:manualLayout>
                  <c:x val="-0.18711579368326337"/>
                  <c:y val="-5.7658083027639556E-2"/>
                </c:manualLayout>
              </c:layout>
              <c:showLegendKey val="1"/>
              <c:showVal val="1"/>
              <c:showCatName val="1"/>
              <c:showSerName val="0"/>
              <c:showPercent val="0"/>
              <c:showBubbleSize val="0"/>
              <c:separator>
</c:separator>
            </c:dLbl>
            <c:dLbl>
              <c:idx val="2"/>
              <c:layout>
                <c:manualLayout>
                  <c:x val="8.5204513195057424E-2"/>
                  <c:y val="-0.31933707523000371"/>
                </c:manualLayout>
              </c:layout>
              <c:showLegendKey val="1"/>
              <c:showVal val="1"/>
              <c:showCatName val="1"/>
              <c:showSerName val="0"/>
              <c:showPercent val="0"/>
              <c:showBubbleSize val="0"/>
              <c:separator>
</c:separator>
            </c:dLbl>
            <c:dLbl>
              <c:idx val="3"/>
              <c:layout>
                <c:manualLayout>
                  <c:x val="8.1863159736427729E-2"/>
                  <c:y val="-0.32820754954194825"/>
                </c:manualLayout>
              </c:layout>
              <c:showLegendKey val="1"/>
              <c:showVal val="1"/>
              <c:showCatName val="1"/>
              <c:showSerName val="0"/>
              <c:showPercent val="0"/>
              <c:showBubbleSize val="0"/>
              <c:separator>
</c:separator>
            </c:dLbl>
            <c:numFmt formatCode="0.00,,&quot;m&quot;" sourceLinked="0"/>
            <c:txPr>
              <a:bodyPr/>
              <a:lstStyle/>
              <a:p>
                <a:pPr>
                  <a:lnSpc>
                    <a:spcPct val="76000"/>
                  </a:lnSpc>
                  <a:defRPr/>
                </a:pPr>
                <a:endParaRPr lang="en-US"/>
              </a:p>
            </c:txPr>
            <c:showLegendKey val="1"/>
            <c:showVal val="1"/>
            <c:showCatName val="1"/>
            <c:showSerName val="0"/>
            <c:showPercent val="0"/>
            <c:showBubbleSize val="0"/>
            <c:separator>
</c:separator>
            <c:showLeaderLines val="1"/>
          </c:dLbls>
          <c:cat>
            <c:strRef>
              <c:f>Torrents!$A$22:$A$24</c:f>
              <c:strCache>
                <c:ptCount val="3"/>
                <c:pt idx="0">
                  <c:v>1-10 downloaders</c:v>
                </c:pt>
                <c:pt idx="1">
                  <c:v>None Active</c:v>
                </c:pt>
                <c:pt idx="2">
                  <c:v>10+ downloaders</c:v>
                </c:pt>
              </c:strCache>
            </c:strRef>
          </c:cat>
          <c:val>
            <c:numRef>
              <c:f>Torrents!$B$22:$B$24</c:f>
              <c:numCache>
                <c:formatCode>_(* #,##0_);_(* \(#,##0\);_(* "-"??_);_(@_)</c:formatCode>
                <c:ptCount val="3"/>
                <c:pt idx="0">
                  <c:v>1413606</c:v>
                </c:pt>
                <c:pt idx="1">
                  <c:v>1229961</c:v>
                </c:pt>
                <c:pt idx="2">
                  <c:v>77873</c:v>
                </c:pt>
              </c:numCache>
            </c:numRef>
          </c:val>
        </c:ser>
        <c:dLbls>
          <c:showLegendKey val="0"/>
          <c:showVal val="1"/>
          <c:showCatName val="0"/>
          <c:showSerName val="0"/>
          <c:showPercent val="0"/>
          <c:showBubbleSize val="0"/>
          <c:showLeaderLines val="1"/>
        </c:dLbls>
        <c:firstSliceAng val="93"/>
        <c:holeSize val="42"/>
      </c:doughnutChart>
      <c:spPr>
        <a:noFill/>
      </c:spPr>
    </c:plotArea>
    <c:plotVisOnly val="1"/>
    <c:dispBlanksAs val="gap"/>
    <c:showDLblsOverMax val="0"/>
  </c:chart>
  <c:spPr>
    <a:noFill/>
    <a:ln>
      <a:noFill/>
    </a:ln>
  </c:spPr>
  <c:txPr>
    <a:bodyPr/>
    <a:lstStyle/>
    <a:p>
      <a:pPr>
        <a:defRPr sz="1800" b="1">
          <a:solidFill>
            <a:schemeClr val="bg1">
              <a:lumMod val="50000"/>
            </a:schemeClr>
          </a:solidFill>
          <a:latin typeface="Arial" pitchFamily="34" charset="0"/>
          <a:cs typeface="Arial"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5.488276201124407E-2"/>
          <c:w val="0.3748997385532109"/>
          <c:h val="0.77291402018856403"/>
        </c:manualLayout>
      </c:layout>
      <c:barChart>
        <c:barDir val="col"/>
        <c:grouping val="stacked"/>
        <c:varyColors val="0"/>
        <c:ser>
          <c:idx val="0"/>
          <c:order val="0"/>
          <c:tx>
            <c:strRef>
              <c:f>'[Management - Gabriel Dusil (Keynote, v1.4, confidential).xlsx]Entertainment Industry'!$A$4</c:f>
              <c:strCache>
                <c:ptCount val="1"/>
                <c:pt idx="0">
                  <c:v>Entertainment Industry</c:v>
                </c:pt>
              </c:strCache>
            </c:strRef>
          </c:tx>
          <c:spPr>
            <a:solidFill>
              <a:schemeClr val="accent5">
                <a:lumMod val="40000"/>
                <a:lumOff val="60000"/>
              </a:schemeClr>
            </a:solidFill>
            <a:ln>
              <a:noFill/>
            </a:ln>
            <a:effectLst>
              <a:innerShdw blurRad="38100" dist="12700" dir="13500000">
                <a:prstClr val="black">
                  <a:alpha val="80000"/>
                </a:prstClr>
              </a:innerShdw>
            </a:effectLst>
          </c:spPr>
          <c:invertIfNegative val="0"/>
          <c:cat>
            <c:numRef>
              <c:f>'[Management - Gabriel Dusil (Keynote, v1.4, confidential).xlsx]Entertainment Industry'!$B$3:$D$3</c:f>
              <c:numCache>
                <c:formatCode>General</c:formatCode>
                <c:ptCount val="3"/>
                <c:pt idx="0">
                  <c:v>1998</c:v>
                </c:pt>
                <c:pt idx="1">
                  <c:v>2004</c:v>
                </c:pt>
                <c:pt idx="2">
                  <c:v>2010</c:v>
                </c:pt>
              </c:numCache>
            </c:numRef>
          </c:cat>
          <c:val>
            <c:numRef>
              <c:f>'[Management - Gabriel Dusil (Keynote, v1.4, confidential).xlsx]Entertainment Industry'!$B$4:$D$4</c:f>
              <c:numCache>
                <c:formatCode>General</c:formatCode>
                <c:ptCount val="3"/>
                <c:pt idx="0">
                  <c:v>449</c:v>
                </c:pt>
                <c:pt idx="1">
                  <c:v>625</c:v>
                </c:pt>
                <c:pt idx="2">
                  <c:v>745</c:v>
                </c:pt>
              </c:numCache>
            </c:numRef>
          </c:val>
        </c:ser>
        <c:dLbls>
          <c:showLegendKey val="0"/>
          <c:showVal val="0"/>
          <c:showCatName val="0"/>
          <c:showSerName val="0"/>
          <c:showPercent val="0"/>
          <c:showBubbleSize val="0"/>
        </c:dLbls>
        <c:gapWidth val="16"/>
        <c:overlap val="100"/>
        <c:axId val="106909056"/>
        <c:axId val="106919040"/>
      </c:barChart>
      <c:catAx>
        <c:axId val="106909056"/>
        <c:scaling>
          <c:orientation val="minMax"/>
        </c:scaling>
        <c:delete val="0"/>
        <c:axPos val="b"/>
        <c:numFmt formatCode="General" sourceLinked="1"/>
        <c:majorTickMark val="out"/>
        <c:minorTickMark val="none"/>
        <c:tickLblPos val="low"/>
        <c:spPr>
          <a:ln>
            <a:noFill/>
          </a:ln>
        </c:spPr>
        <c:txPr>
          <a:bodyPr rot="-1680000" vert="horz"/>
          <a:lstStyle/>
          <a:p>
            <a:pPr>
              <a:defRPr b="0">
                <a:solidFill>
                  <a:schemeClr val="bg1">
                    <a:lumMod val="50000"/>
                  </a:schemeClr>
                </a:solidFill>
              </a:defRPr>
            </a:pPr>
            <a:endParaRPr lang="en-US"/>
          </a:p>
        </c:txPr>
        <c:crossAx val="106919040"/>
        <c:crosses val="autoZero"/>
        <c:auto val="1"/>
        <c:lblAlgn val="ctr"/>
        <c:lblOffset val="100"/>
        <c:tickLblSkip val="1"/>
        <c:noMultiLvlLbl val="0"/>
      </c:catAx>
      <c:valAx>
        <c:axId val="106919040"/>
        <c:scaling>
          <c:orientation val="minMax"/>
          <c:max val="750"/>
          <c:min val="200"/>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10800000" scaled="1"/>
                <a:tileRect/>
              </a:gradFill>
            </a:ln>
          </c:spPr>
        </c:majorGridlines>
        <c:title>
          <c:tx>
            <c:rich>
              <a:bodyPr rot="-5400000" vert="horz"/>
              <a:lstStyle/>
              <a:p>
                <a:pPr>
                  <a:defRPr>
                    <a:solidFill>
                      <a:schemeClr val="bg1">
                        <a:lumMod val="50000"/>
                      </a:schemeClr>
                    </a:solidFill>
                  </a:defRPr>
                </a:pPr>
                <a:r>
                  <a:rPr lang="en-US">
                    <a:solidFill>
                      <a:schemeClr val="bg1">
                        <a:lumMod val="50000"/>
                      </a:schemeClr>
                    </a:solidFill>
                  </a:rPr>
                  <a:t>billion US$</a:t>
                </a:r>
              </a:p>
            </c:rich>
          </c:tx>
          <c:layout>
            <c:manualLayout>
              <c:xMode val="edge"/>
              <c:yMode val="edge"/>
              <c:x val="2.6719160104986872E-2"/>
              <c:y val="0.11494730832361968"/>
            </c:manualLayout>
          </c:layout>
          <c:overlay val="0"/>
        </c:title>
        <c:numFmt formatCode="#,##0" sourceLinked="0"/>
        <c:majorTickMark val="out"/>
        <c:minorTickMark val="none"/>
        <c:tickLblPos val="high"/>
        <c:spPr>
          <a:ln>
            <a:noFill/>
          </a:ln>
        </c:spPr>
        <c:txPr>
          <a:bodyPr/>
          <a:lstStyle/>
          <a:p>
            <a:pPr>
              <a:defRPr>
                <a:solidFill>
                  <a:schemeClr val="bg1">
                    <a:lumMod val="50000"/>
                  </a:schemeClr>
                </a:solidFill>
              </a:defRPr>
            </a:pPr>
            <a:endParaRPr lang="en-US"/>
          </a:p>
        </c:txPr>
        <c:crossAx val="106909056"/>
        <c:crosses val="autoZero"/>
        <c:crossBetween val="between"/>
        <c:majorUnit val="200"/>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2568018542736321"/>
          <c:y val="0.25135608048993874"/>
          <c:w val="0.59476215908684982"/>
          <c:h val="0.62611042040797527"/>
        </c:manualLayout>
      </c:layout>
      <c:lineChart>
        <c:grouping val="standard"/>
        <c:varyColors val="0"/>
        <c:ser>
          <c:idx val="1"/>
          <c:order val="0"/>
          <c:tx>
            <c:strRef>
              <c:f>'[Management - Gabriel Dusil (Keynote, v1.4, confidential).xlsx]Entertainment Industry'!$A$10</c:f>
              <c:strCache>
                <c:ptCount val="1"/>
                <c:pt idx="0">
                  <c:v>Share of Household Income %</c:v>
                </c:pt>
              </c:strCache>
            </c:strRef>
          </c:tx>
          <c:spPr>
            <a:ln w="76200"/>
            <a:effectLst>
              <a:innerShdw blurRad="38100" dist="12700" dir="13500000">
                <a:prstClr val="black">
                  <a:alpha val="80000"/>
                </a:prstClr>
              </a:innerShdw>
            </a:effectLst>
          </c:spPr>
          <c:marker>
            <c:symbol val="square"/>
            <c:size val="16"/>
            <c:spPr>
              <a:solidFill>
                <a:srgbClr val="DA0000"/>
              </a:solidFill>
              <a:ln>
                <a:noFill/>
              </a:ln>
              <a:effectLst>
                <a:innerShdw blurRad="38100" dist="12700" dir="13500000">
                  <a:prstClr val="black">
                    <a:alpha val="80000"/>
                  </a:prstClr>
                </a:innerShdw>
              </a:effectLst>
              <a:scene3d>
                <a:camera prst="orthographicFront"/>
                <a:lightRig rig="threePt" dir="t">
                  <a:rot lat="0" lon="0" rev="1200000"/>
                </a:lightRig>
              </a:scene3d>
              <a:sp3d/>
            </c:spPr>
          </c:marker>
          <c:cat>
            <c:numRef>
              <c:f>'[Management - Gabriel Dusil (Keynote, v1.4, confidential).xlsx]Entertainment Industry'!$B$9:$J$9</c:f>
              <c:numCache>
                <c:formatCode>General</c:formatCode>
                <c:ptCount val="9"/>
                <c:pt idx="0">
                  <c:v>2000</c:v>
                </c:pt>
                <c:pt idx="1">
                  <c:v>2001</c:v>
                </c:pt>
                <c:pt idx="2">
                  <c:v>2002</c:v>
                </c:pt>
                <c:pt idx="3">
                  <c:v>2003</c:v>
                </c:pt>
                <c:pt idx="4">
                  <c:v>2004</c:v>
                </c:pt>
                <c:pt idx="5">
                  <c:v>2005</c:v>
                </c:pt>
                <c:pt idx="6">
                  <c:v>2006</c:v>
                </c:pt>
                <c:pt idx="7">
                  <c:v>2007</c:v>
                </c:pt>
                <c:pt idx="8">
                  <c:v>2008</c:v>
                </c:pt>
              </c:numCache>
            </c:numRef>
          </c:cat>
          <c:val>
            <c:numRef>
              <c:f>'[Management - Gabriel Dusil (Keynote, v1.4, confidential).xlsx]Entertainment Industry'!$B$10:$J$10</c:f>
              <c:numCache>
                <c:formatCode>0.0%</c:formatCode>
                <c:ptCount val="9"/>
                <c:pt idx="0">
                  <c:v>4.9000000000000002E-2</c:v>
                </c:pt>
                <c:pt idx="1">
                  <c:v>4.9500000000000002E-2</c:v>
                </c:pt>
                <c:pt idx="2">
                  <c:v>5.1400000000000001E-2</c:v>
                </c:pt>
                <c:pt idx="3">
                  <c:v>5.0500000000000003E-2</c:v>
                </c:pt>
                <c:pt idx="4">
                  <c:v>5.1400000000000001E-2</c:v>
                </c:pt>
                <c:pt idx="5">
                  <c:v>5.1499999999999997E-2</c:v>
                </c:pt>
                <c:pt idx="6">
                  <c:v>4.9000000000000002E-2</c:v>
                </c:pt>
                <c:pt idx="7">
                  <c:v>5.45E-2</c:v>
                </c:pt>
                <c:pt idx="8">
                  <c:v>5.6299999999999996E-2</c:v>
                </c:pt>
              </c:numCache>
            </c:numRef>
          </c:val>
          <c:smooth val="0"/>
        </c:ser>
        <c:dLbls>
          <c:showLegendKey val="0"/>
          <c:showVal val="0"/>
          <c:showCatName val="0"/>
          <c:showSerName val="0"/>
          <c:showPercent val="0"/>
          <c:showBubbleSize val="0"/>
        </c:dLbls>
        <c:marker val="1"/>
        <c:smooth val="0"/>
        <c:axId val="107196800"/>
        <c:axId val="107198720"/>
      </c:lineChart>
      <c:catAx>
        <c:axId val="107196800"/>
        <c:scaling>
          <c:orientation val="minMax"/>
        </c:scaling>
        <c:delete val="0"/>
        <c:axPos val="b"/>
        <c:numFmt formatCode="General" sourceLinked="1"/>
        <c:majorTickMark val="out"/>
        <c:minorTickMark val="none"/>
        <c:tickLblPos val="low"/>
        <c:spPr>
          <a:ln>
            <a:solidFill>
              <a:schemeClr val="bg1">
                <a:lumMod val="85000"/>
              </a:schemeClr>
            </a:solidFill>
          </a:ln>
        </c:spPr>
        <c:txPr>
          <a:bodyPr rot="0" vert="horz"/>
          <a:lstStyle/>
          <a:p>
            <a:pPr>
              <a:defRPr>
                <a:solidFill>
                  <a:schemeClr val="bg1">
                    <a:lumMod val="50000"/>
                  </a:schemeClr>
                </a:solidFill>
              </a:defRPr>
            </a:pPr>
            <a:endParaRPr lang="en-US"/>
          </a:p>
        </c:txPr>
        <c:crossAx val="107198720"/>
        <c:crosses val="autoZero"/>
        <c:auto val="1"/>
        <c:lblAlgn val="ctr"/>
        <c:lblOffset val="200"/>
        <c:tickLblSkip val="2"/>
        <c:tickMarkSkip val="2"/>
        <c:noMultiLvlLbl val="0"/>
      </c:catAx>
      <c:valAx>
        <c:axId val="107198720"/>
        <c:scaling>
          <c:orientation val="minMax"/>
          <c:max val="5.800000000000001E-2"/>
          <c:min val="4.0000000000000008E-2"/>
        </c:scaling>
        <c:delete val="0"/>
        <c:axPos val="l"/>
        <c:majorGridlines>
          <c:spPr>
            <a:ln>
              <a:gradFill flip="none" rotWithShape="1">
                <a:gsLst>
                  <a:gs pos="0">
                    <a:schemeClr val="bg1">
                      <a:lumMod val="85000"/>
                    </a:schemeClr>
                  </a:gs>
                  <a:gs pos="100000">
                    <a:schemeClr val="bg1">
                      <a:lumMod val="95000"/>
                      <a:alpha val="30000"/>
                    </a:schemeClr>
                  </a:gs>
                </a:gsLst>
                <a:lin ang="0" scaled="1"/>
                <a:tileRect/>
              </a:gradFill>
            </a:ln>
          </c:spPr>
        </c:majorGridlines>
        <c:title>
          <c:tx>
            <c:rich>
              <a:bodyPr rot="-5400000" vert="horz"/>
              <a:lstStyle/>
              <a:p>
                <a:pPr>
                  <a:defRPr>
                    <a:solidFill>
                      <a:schemeClr val="bg1">
                        <a:lumMod val="50000"/>
                      </a:schemeClr>
                    </a:solidFill>
                  </a:defRPr>
                </a:pPr>
                <a:r>
                  <a:rPr lang="en-US" baseline="0">
                    <a:solidFill>
                      <a:schemeClr val="bg1">
                        <a:lumMod val="50000"/>
                      </a:schemeClr>
                    </a:solidFill>
                  </a:rPr>
                  <a:t>Spending  as a % of Household Income</a:t>
                </a:r>
                <a:endParaRPr lang="en-US">
                  <a:solidFill>
                    <a:schemeClr val="bg1">
                      <a:lumMod val="50000"/>
                    </a:schemeClr>
                  </a:solidFill>
                </a:endParaRPr>
              </a:p>
            </c:rich>
          </c:tx>
          <c:layout>
            <c:manualLayout>
              <c:xMode val="edge"/>
              <c:yMode val="edge"/>
              <c:x val="1.0733399840496396E-2"/>
              <c:y val="0.29189995661399543"/>
            </c:manualLayout>
          </c:layout>
          <c:overlay val="0"/>
        </c:title>
        <c:numFmt formatCode="0.0%" sourceLinked="0"/>
        <c:majorTickMark val="out"/>
        <c:minorTickMark val="none"/>
        <c:tickLblPos val="nextTo"/>
        <c:spPr>
          <a:ln>
            <a:noFill/>
          </a:ln>
        </c:spPr>
        <c:txPr>
          <a:bodyPr/>
          <a:lstStyle/>
          <a:p>
            <a:pPr>
              <a:defRPr>
                <a:solidFill>
                  <a:schemeClr val="bg1">
                    <a:lumMod val="50000"/>
                  </a:schemeClr>
                </a:solidFill>
              </a:defRPr>
            </a:pPr>
            <a:endParaRPr lang="en-US"/>
          </a:p>
        </c:txPr>
        <c:crossAx val="107196800"/>
        <c:crosses val="autoZero"/>
        <c:crossBetween val="midCat"/>
        <c:majorUnit val="4.000000000000001E-3"/>
      </c:valAx>
      <c:spPr>
        <a:noFill/>
        <a:ln>
          <a:noFill/>
        </a:ln>
      </c:spPr>
    </c:plotArea>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433835334364815"/>
          <c:y val="0.13677242118349023"/>
          <c:w val="0.68437077173060168"/>
          <c:h val="0.52897930695756701"/>
        </c:manualLayout>
      </c:layout>
      <c:barChart>
        <c:barDir val="col"/>
        <c:grouping val="stacked"/>
        <c:varyColors val="0"/>
        <c:ser>
          <c:idx val="3"/>
          <c:order val="0"/>
          <c:tx>
            <c:strRef>
              <c:f>Cinema!$A$34</c:f>
              <c:strCache>
                <c:ptCount val="1"/>
                <c:pt idx="0">
                  <c:v>U.S./Can. Admissions (billions)</c:v>
                </c:pt>
              </c:strCache>
            </c:strRef>
          </c:tx>
          <c:spPr>
            <a:solidFill>
              <a:schemeClr val="accent4">
                <a:lumMod val="75000"/>
              </a:schemeClr>
            </a:solidFill>
            <a:ln>
              <a:noFill/>
            </a:ln>
            <a:effectLst>
              <a:innerShdw blurRad="38100" dist="12700" dir="13500000">
                <a:prstClr val="black">
                  <a:alpha val="90000"/>
                </a:prstClr>
              </a:innerShdw>
            </a:effectLst>
          </c:spPr>
          <c:invertIfNegative val="0"/>
          <c:cat>
            <c:numRef>
              <c:f>Cinema!$B$32:$K$32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Cinema!$B$34:$K$34</c:f>
              <c:numCache>
                <c:formatCode>General</c:formatCode>
                <c:ptCount val="10"/>
                <c:pt idx="0">
                  <c:v>1.52</c:v>
                </c:pt>
                <c:pt idx="1">
                  <c:v>1.5</c:v>
                </c:pt>
                <c:pt idx="2">
                  <c:v>1.38</c:v>
                </c:pt>
                <c:pt idx="3">
                  <c:v>1.4</c:v>
                </c:pt>
                <c:pt idx="4">
                  <c:v>1.4</c:v>
                </c:pt>
                <c:pt idx="5">
                  <c:v>1.34</c:v>
                </c:pt>
                <c:pt idx="6">
                  <c:v>1.42</c:v>
                </c:pt>
                <c:pt idx="7">
                  <c:v>1.34</c:v>
                </c:pt>
                <c:pt idx="8">
                  <c:v>1.28</c:v>
                </c:pt>
                <c:pt idx="9">
                  <c:v>1.36</c:v>
                </c:pt>
              </c:numCache>
            </c:numRef>
          </c:val>
        </c:ser>
        <c:dLbls>
          <c:showLegendKey val="0"/>
          <c:showVal val="0"/>
          <c:showCatName val="0"/>
          <c:showSerName val="0"/>
          <c:showPercent val="0"/>
          <c:showBubbleSize val="0"/>
        </c:dLbls>
        <c:gapWidth val="10"/>
        <c:overlap val="100"/>
        <c:axId val="111639936"/>
        <c:axId val="111683072"/>
      </c:barChart>
      <c:lineChart>
        <c:grouping val="standard"/>
        <c:varyColors val="0"/>
        <c:ser>
          <c:idx val="0"/>
          <c:order val="1"/>
          <c:tx>
            <c:strRef>
              <c:f>Cinema!$A$33</c:f>
              <c:strCache>
                <c:ptCount val="1"/>
                <c:pt idx="0">
                  <c:v>AverageTicket Price</c:v>
                </c:pt>
              </c:strCache>
            </c:strRef>
          </c:tx>
          <c:spPr>
            <a:ln w="63500">
              <a:solidFill>
                <a:srgbClr val="CDE7A3"/>
              </a:solidFill>
            </a:ln>
            <a:effectLst>
              <a:innerShdw blurRad="38100" dist="25400" dir="13500000">
                <a:srgbClr val="4F4F4F">
                  <a:alpha val="80000"/>
                </a:srgbClr>
              </a:innerShdw>
            </a:effectLst>
          </c:spPr>
          <c:marker>
            <c:symbol val="square"/>
            <c:size val="16"/>
            <c:spPr>
              <a:solidFill>
                <a:schemeClr val="accent3">
                  <a:lumMod val="40000"/>
                  <a:lumOff val="60000"/>
                </a:schemeClr>
              </a:solidFill>
              <a:ln>
                <a:noFill/>
              </a:ln>
              <a:effectLst>
                <a:innerShdw blurRad="38100" dist="25400" dir="13500000">
                  <a:srgbClr val="4F4F4F">
                    <a:alpha val="80000"/>
                  </a:srgbClr>
                </a:innerShdw>
              </a:effectLst>
            </c:spPr>
          </c:marker>
          <c:cat>
            <c:numRef>
              <c:f>Cinema!$B$32:$K$32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Cinema!$B$33:$K$33</c:f>
              <c:numCache>
                <c:formatCode>"$"#,##0.0_);[Red]\("$"#,##0.0\)</c:formatCode>
                <c:ptCount val="10"/>
                <c:pt idx="0">
                  <c:v>6.03</c:v>
                </c:pt>
                <c:pt idx="1">
                  <c:v>6.21</c:v>
                </c:pt>
                <c:pt idx="2">
                  <c:v>6.41</c:v>
                </c:pt>
                <c:pt idx="3">
                  <c:v>6.55</c:v>
                </c:pt>
                <c:pt idx="4">
                  <c:v>6.88</c:v>
                </c:pt>
                <c:pt idx="5">
                  <c:v>7.18</c:v>
                </c:pt>
                <c:pt idx="6">
                  <c:v>7.5</c:v>
                </c:pt>
                <c:pt idx="7">
                  <c:v>7.89</c:v>
                </c:pt>
                <c:pt idx="8">
                  <c:v>7.93</c:v>
                </c:pt>
                <c:pt idx="9">
                  <c:v>7.96</c:v>
                </c:pt>
              </c:numCache>
            </c:numRef>
          </c:val>
          <c:smooth val="0"/>
        </c:ser>
        <c:dLbls>
          <c:showLegendKey val="0"/>
          <c:showVal val="0"/>
          <c:showCatName val="0"/>
          <c:showSerName val="0"/>
          <c:showPercent val="0"/>
          <c:showBubbleSize val="0"/>
        </c:dLbls>
        <c:marker val="1"/>
        <c:smooth val="0"/>
        <c:axId val="111699456"/>
        <c:axId val="111684992"/>
      </c:lineChart>
      <c:catAx>
        <c:axId val="111639936"/>
        <c:scaling>
          <c:orientation val="minMax"/>
        </c:scaling>
        <c:delete val="0"/>
        <c:axPos val="b"/>
        <c:numFmt formatCode="General" sourceLinked="1"/>
        <c:majorTickMark val="out"/>
        <c:minorTickMark val="none"/>
        <c:tickLblPos val="low"/>
        <c:spPr>
          <a:ln>
            <a:noFill/>
          </a:ln>
        </c:spPr>
        <c:txPr>
          <a:bodyPr rot="-1200000" vert="horz"/>
          <a:lstStyle/>
          <a:p>
            <a:pPr>
              <a:defRPr>
                <a:solidFill>
                  <a:schemeClr val="bg1">
                    <a:lumMod val="50000"/>
                  </a:schemeClr>
                </a:solidFill>
              </a:defRPr>
            </a:pPr>
            <a:endParaRPr lang="en-US"/>
          </a:p>
        </c:txPr>
        <c:crossAx val="111683072"/>
        <c:crosses val="autoZero"/>
        <c:auto val="1"/>
        <c:lblAlgn val="ctr"/>
        <c:lblOffset val="100"/>
        <c:tickLblSkip val="2"/>
        <c:noMultiLvlLbl val="0"/>
      </c:catAx>
      <c:valAx>
        <c:axId val="111683072"/>
        <c:scaling>
          <c:orientation val="minMax"/>
          <c:max val="1.54"/>
          <c:min val="1.2"/>
        </c:scaling>
        <c:delete val="0"/>
        <c:axPos val="l"/>
        <c:majorGridlines>
          <c:spPr>
            <a:ln>
              <a:gradFill flip="none" rotWithShape="1">
                <a:gsLst>
                  <a:gs pos="0">
                    <a:srgbClr val="F4E096"/>
                  </a:gs>
                  <a:gs pos="100000">
                    <a:srgbClr val="F4E096">
                      <a:alpha val="20000"/>
                    </a:srgbClr>
                  </a:gs>
                </a:gsLst>
                <a:lin ang="0" scaled="1"/>
                <a:tileRect/>
              </a:gradFill>
            </a:ln>
          </c:spPr>
        </c:majorGridlines>
        <c:title>
          <c:tx>
            <c:rich>
              <a:bodyPr rot="-5400000" vert="horz"/>
              <a:lstStyle/>
              <a:p>
                <a:pPr>
                  <a:defRPr>
                    <a:solidFill>
                      <a:schemeClr val="accent4">
                        <a:lumMod val="75000"/>
                      </a:schemeClr>
                    </a:solidFill>
                  </a:defRPr>
                </a:pPr>
                <a:r>
                  <a:rPr lang="en-US">
                    <a:solidFill>
                      <a:schemeClr val="accent4">
                        <a:lumMod val="75000"/>
                      </a:schemeClr>
                    </a:solidFill>
                  </a:rPr>
                  <a:t>Attendance (billion)</a:t>
                </a:r>
              </a:p>
            </c:rich>
          </c:tx>
          <c:layout>
            <c:manualLayout>
              <c:xMode val="edge"/>
              <c:yMode val="edge"/>
              <c:x val="0.93906420040970906"/>
              <c:y val="0.17535799515662251"/>
            </c:manualLayout>
          </c:layout>
          <c:overlay val="0"/>
        </c:title>
        <c:numFmt formatCode="0.0" sourceLinked="0"/>
        <c:majorTickMark val="out"/>
        <c:minorTickMark val="none"/>
        <c:tickLblPos val="high"/>
        <c:spPr>
          <a:ln>
            <a:noFill/>
          </a:ln>
        </c:spPr>
        <c:txPr>
          <a:bodyPr/>
          <a:lstStyle/>
          <a:p>
            <a:pPr>
              <a:defRPr>
                <a:solidFill>
                  <a:schemeClr val="accent4">
                    <a:lumMod val="75000"/>
                  </a:schemeClr>
                </a:solidFill>
              </a:defRPr>
            </a:pPr>
            <a:endParaRPr lang="en-US"/>
          </a:p>
        </c:txPr>
        <c:crossAx val="111639936"/>
        <c:crosses val="autoZero"/>
        <c:crossBetween val="between"/>
        <c:majorUnit val="0.1"/>
      </c:valAx>
      <c:valAx>
        <c:axId val="111684992"/>
        <c:scaling>
          <c:orientation val="minMax"/>
          <c:max val="8.5"/>
          <c:min val="5"/>
        </c:scaling>
        <c:delete val="0"/>
        <c:axPos val="l"/>
        <c:title>
          <c:tx>
            <c:rich>
              <a:bodyPr rot="-5400000" vert="horz"/>
              <a:lstStyle/>
              <a:p>
                <a:pPr>
                  <a:defRPr>
                    <a:solidFill>
                      <a:schemeClr val="accent3"/>
                    </a:solidFill>
                  </a:defRPr>
                </a:pPr>
                <a:r>
                  <a:rPr lang="en-US">
                    <a:solidFill>
                      <a:schemeClr val="accent3"/>
                    </a:solidFill>
                  </a:rPr>
                  <a:t>Ticket Price</a:t>
                </a:r>
              </a:p>
            </c:rich>
          </c:tx>
          <c:layout>
            <c:manualLayout>
              <c:xMode val="edge"/>
              <c:yMode val="edge"/>
              <c:x val="5.2303664875255843E-3"/>
              <c:y val="0.26766346399015817"/>
            </c:manualLayout>
          </c:layout>
          <c:overlay val="0"/>
        </c:title>
        <c:numFmt formatCode="&quot;$&quot;#,##0" sourceLinked="0"/>
        <c:majorTickMark val="out"/>
        <c:minorTickMark val="none"/>
        <c:tickLblPos val="nextTo"/>
        <c:txPr>
          <a:bodyPr/>
          <a:lstStyle/>
          <a:p>
            <a:pPr>
              <a:defRPr>
                <a:solidFill>
                  <a:schemeClr val="accent3"/>
                </a:solidFill>
              </a:defRPr>
            </a:pPr>
            <a:endParaRPr lang="en-US"/>
          </a:p>
        </c:txPr>
        <c:crossAx val="111699456"/>
        <c:crosses val="autoZero"/>
        <c:crossBetween val="between"/>
        <c:majorUnit val="1"/>
      </c:valAx>
      <c:catAx>
        <c:axId val="111699456"/>
        <c:scaling>
          <c:orientation val="minMax"/>
        </c:scaling>
        <c:delete val="1"/>
        <c:axPos val="b"/>
        <c:numFmt formatCode="General" sourceLinked="1"/>
        <c:majorTickMark val="out"/>
        <c:minorTickMark val="none"/>
        <c:tickLblPos val="nextTo"/>
        <c:crossAx val="111684992"/>
        <c:crosses val="autoZero"/>
        <c:auto val="1"/>
        <c:lblAlgn val="ctr"/>
        <c:lblOffset val="100"/>
        <c:noMultiLvlLbl val="0"/>
      </c:catAx>
      <c:spPr>
        <a:noFill/>
        <a:ln>
          <a:noFill/>
        </a:ln>
      </c:spPr>
    </c:plotArea>
    <c:plotVisOnly val="1"/>
    <c:dispBlanksAs val="zero"/>
    <c:showDLblsOverMax val="0"/>
  </c:chart>
  <c:spPr>
    <a:noFill/>
    <a:ln>
      <a:noFill/>
    </a:ln>
  </c:spPr>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180453164681098E-2"/>
          <c:y val="0.17325533667511014"/>
          <c:w val="0.75015217714772686"/>
          <c:h val="0.6080457071850075"/>
        </c:manualLayout>
      </c:layout>
      <c:barChart>
        <c:barDir val="col"/>
        <c:grouping val="stacked"/>
        <c:varyColors val="0"/>
        <c:ser>
          <c:idx val="3"/>
          <c:order val="0"/>
          <c:tx>
            <c:strRef>
              <c:f>Cinema!$A$6</c:f>
              <c:strCache>
                <c:ptCount val="1"/>
                <c:pt idx="0">
                  <c:v>USA &amp; Canada</c:v>
                </c:pt>
              </c:strCache>
            </c:strRef>
          </c:tx>
          <c:spPr>
            <a:solidFill>
              <a:schemeClr val="accent4">
                <a:lumMod val="75000"/>
              </a:schemeClr>
            </a:solidFill>
            <a:ln>
              <a:noFill/>
            </a:ln>
            <a:effectLst>
              <a:innerShdw blurRad="38100" dist="12700" dir="13500000">
                <a:prstClr val="black">
                  <a:alpha val="90000"/>
                </a:prstClr>
              </a:innerShdw>
            </a:effectLst>
          </c:spPr>
          <c:invertIfNegative val="0"/>
          <c:cat>
            <c:numRef>
              <c:f>Cinema!$C$5:$O$5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Cinema!$C$6:$O$6</c:f>
              <c:numCache>
                <c:formatCode>0.0</c:formatCode>
                <c:ptCount val="13"/>
                <c:pt idx="0">
                  <c:v>7.5</c:v>
                </c:pt>
                <c:pt idx="1">
                  <c:v>8</c:v>
                </c:pt>
                <c:pt idx="2">
                  <c:v>9.1</c:v>
                </c:pt>
                <c:pt idx="3">
                  <c:v>9.1999999999999993</c:v>
                </c:pt>
                <c:pt idx="4">
                  <c:v>9.3000000000000007</c:v>
                </c:pt>
                <c:pt idx="5">
                  <c:v>8.8000000000000007</c:v>
                </c:pt>
                <c:pt idx="6">
                  <c:v>9.1999999999999993</c:v>
                </c:pt>
                <c:pt idx="7">
                  <c:v>9.6</c:v>
                </c:pt>
                <c:pt idx="8">
                  <c:v>9.6</c:v>
                </c:pt>
                <c:pt idx="9">
                  <c:v>10.6</c:v>
                </c:pt>
                <c:pt idx="10">
                  <c:v>10.6</c:v>
                </c:pt>
                <c:pt idx="11">
                  <c:v>10.199999999999999</c:v>
                </c:pt>
                <c:pt idx="12">
                  <c:v>10.8</c:v>
                </c:pt>
              </c:numCache>
            </c:numRef>
          </c:val>
        </c:ser>
        <c:ser>
          <c:idx val="0"/>
          <c:order val="1"/>
          <c:tx>
            <c:strRef>
              <c:f>Cinema!$A$7</c:f>
              <c:strCache>
                <c:ptCount val="1"/>
                <c:pt idx="0">
                  <c:v>International</c:v>
                </c:pt>
              </c:strCache>
            </c:strRef>
          </c:tx>
          <c:spPr>
            <a:solidFill>
              <a:schemeClr val="accent4">
                <a:lumMod val="40000"/>
                <a:lumOff val="60000"/>
              </a:schemeClr>
            </a:solidFill>
            <a:ln>
              <a:noFill/>
            </a:ln>
            <a:effectLst>
              <a:innerShdw blurRad="38100" dist="12700" dir="13500000">
                <a:prstClr val="black">
                  <a:alpha val="80000"/>
                </a:prstClr>
              </a:innerShdw>
            </a:effectLst>
          </c:spPr>
          <c:invertIfNegative val="0"/>
          <c:cat>
            <c:numRef>
              <c:f>Cinema!$C$5:$O$5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Cinema!$C$7:$O$7</c:f>
              <c:numCache>
                <c:formatCode>0.0</c:formatCode>
                <c:ptCount val="13"/>
                <c:pt idx="0">
                  <c:v>8.4260000000000002</c:v>
                </c:pt>
                <c:pt idx="1">
                  <c:v>8.9600000000000009</c:v>
                </c:pt>
                <c:pt idx="2">
                  <c:v>10.06</c:v>
                </c:pt>
                <c:pt idx="3">
                  <c:v>11.095000000000002</c:v>
                </c:pt>
                <c:pt idx="4">
                  <c:v>16.523</c:v>
                </c:pt>
                <c:pt idx="5">
                  <c:v>16.8</c:v>
                </c:pt>
                <c:pt idx="6">
                  <c:v>16.3</c:v>
                </c:pt>
                <c:pt idx="7">
                  <c:v>16.600000000000001</c:v>
                </c:pt>
                <c:pt idx="8">
                  <c:v>18.100000000000001</c:v>
                </c:pt>
                <c:pt idx="9">
                  <c:v>18.8</c:v>
                </c:pt>
                <c:pt idx="10">
                  <c:v>21</c:v>
                </c:pt>
                <c:pt idx="11">
                  <c:v>22.4</c:v>
                </c:pt>
                <c:pt idx="12">
                  <c:v>23.9</c:v>
                </c:pt>
              </c:numCache>
            </c:numRef>
          </c:val>
        </c:ser>
        <c:dLbls>
          <c:showLegendKey val="0"/>
          <c:showVal val="0"/>
          <c:showCatName val="0"/>
          <c:showSerName val="0"/>
          <c:showPercent val="0"/>
          <c:showBubbleSize val="0"/>
        </c:dLbls>
        <c:gapWidth val="10"/>
        <c:overlap val="100"/>
        <c:axId val="111717760"/>
        <c:axId val="111789184"/>
      </c:barChart>
      <c:catAx>
        <c:axId val="111717760"/>
        <c:scaling>
          <c:orientation val="minMax"/>
        </c:scaling>
        <c:delete val="0"/>
        <c:axPos val="b"/>
        <c:numFmt formatCode="General" sourceLinked="1"/>
        <c:majorTickMark val="out"/>
        <c:minorTickMark val="none"/>
        <c:tickLblPos val="low"/>
        <c:spPr>
          <a:ln>
            <a:noFill/>
          </a:ln>
        </c:spPr>
        <c:txPr>
          <a:bodyPr rot="-1200000" vert="horz"/>
          <a:lstStyle/>
          <a:p>
            <a:pPr>
              <a:defRPr>
                <a:solidFill>
                  <a:schemeClr val="bg1">
                    <a:lumMod val="50000"/>
                  </a:schemeClr>
                </a:solidFill>
              </a:defRPr>
            </a:pPr>
            <a:endParaRPr lang="en-US"/>
          </a:p>
        </c:txPr>
        <c:crossAx val="111789184"/>
        <c:crosses val="autoZero"/>
        <c:auto val="1"/>
        <c:lblAlgn val="ctr"/>
        <c:lblOffset val="100"/>
        <c:tickLblSkip val="2"/>
        <c:noMultiLvlLbl val="0"/>
      </c:catAx>
      <c:valAx>
        <c:axId val="111789184"/>
        <c:scaling>
          <c:orientation val="minMax"/>
          <c:max val="38"/>
          <c:min val="0"/>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10800000" scaled="1"/>
                <a:tileRect/>
              </a:gradFill>
            </a:ln>
          </c:spPr>
        </c:majorGridlines>
        <c:title>
          <c:tx>
            <c:rich>
              <a:bodyPr rot="-5400000" vert="horz"/>
              <a:lstStyle/>
              <a:p>
                <a:pPr>
                  <a:defRPr>
                    <a:solidFill>
                      <a:schemeClr val="accent4">
                        <a:lumMod val="75000"/>
                      </a:schemeClr>
                    </a:solidFill>
                  </a:defRPr>
                </a:pPr>
                <a:r>
                  <a:rPr lang="en-US">
                    <a:solidFill>
                      <a:schemeClr val="accent4">
                        <a:lumMod val="75000"/>
                      </a:schemeClr>
                    </a:solidFill>
                  </a:rPr>
                  <a:t>billion US$</a:t>
                </a:r>
              </a:p>
            </c:rich>
          </c:tx>
          <c:layout>
            <c:manualLayout>
              <c:xMode val="edge"/>
              <c:yMode val="edge"/>
              <c:x val="0.94871935100725224"/>
              <c:y val="0.34230783283290517"/>
            </c:manualLayout>
          </c:layout>
          <c:overlay val="0"/>
        </c:title>
        <c:numFmt formatCode="#,##0" sourceLinked="0"/>
        <c:majorTickMark val="out"/>
        <c:minorTickMark val="none"/>
        <c:tickLblPos val="high"/>
        <c:spPr>
          <a:ln>
            <a:noFill/>
          </a:ln>
        </c:spPr>
        <c:txPr>
          <a:bodyPr/>
          <a:lstStyle/>
          <a:p>
            <a:pPr>
              <a:defRPr>
                <a:solidFill>
                  <a:schemeClr val="accent4">
                    <a:lumMod val="75000"/>
                  </a:schemeClr>
                </a:solidFill>
              </a:defRPr>
            </a:pPr>
            <a:endParaRPr lang="en-US"/>
          </a:p>
        </c:txPr>
        <c:crossAx val="111717760"/>
        <c:crosses val="autoZero"/>
        <c:crossBetween val="between"/>
        <c:majorUnit val="10"/>
      </c:valAx>
      <c:spPr>
        <a:noFill/>
        <a:ln>
          <a:noFill/>
        </a:ln>
      </c:spPr>
    </c:plotArea>
    <c:legend>
      <c:legendPos val="r"/>
      <c:layout>
        <c:manualLayout>
          <c:xMode val="edge"/>
          <c:yMode val="edge"/>
          <c:x val="4.6523782060189596E-2"/>
          <c:y val="0.21830854674142555"/>
          <c:w val="0.40473874514211605"/>
          <c:h val="0.11885627932872027"/>
        </c:manualLayout>
      </c:layout>
      <c:overlay val="0"/>
      <c:txPr>
        <a:bodyPr/>
        <a:lstStyle/>
        <a:p>
          <a:pPr>
            <a:defRPr>
              <a:solidFill>
                <a:schemeClr val="bg1">
                  <a:lumMod val="50000"/>
                </a:schemeClr>
              </a:solidFill>
            </a:defRPr>
          </a:pPr>
          <a:endParaRPr lang="en-US"/>
        </a:p>
      </c:txPr>
    </c:legend>
    <c:plotVisOnly val="1"/>
    <c:dispBlanksAs val="zero"/>
    <c:showDLblsOverMax val="0"/>
  </c:chart>
  <c:spPr>
    <a:noFill/>
    <a:ln>
      <a:noFill/>
    </a:ln>
  </c:spPr>
  <c:txPr>
    <a:bodyPr/>
    <a:lstStyle/>
    <a:p>
      <a:pPr>
        <a:defRPr sz="1800">
          <a:latin typeface="Arial" pitchFamily="34" charset="0"/>
          <a:cs typeface="Arial" pitchFamily="34" charset="0"/>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_rels/drawing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9.png"/></Relationships>
</file>

<file path=ppt/drawings/_rels/drawing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drawing6.xml.rels><?xml version="1.0" encoding="UTF-8" standalone="yes"?>
<Relationships xmlns="http://schemas.openxmlformats.org/package/2006/relationships"><Relationship Id="rId1" Type="http://schemas.openxmlformats.org/officeDocument/2006/relationships/image" Target="../media/image30.png"/></Relationships>
</file>

<file path=ppt/drawings/_rels/drawing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g"/><Relationship Id="rId1" Type="http://schemas.openxmlformats.org/officeDocument/2006/relationships/image" Target="../media/image31.png"/></Relationships>
</file>

<file path=ppt/drawings/_rels/drawing8.x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cdr:x>
      <cdr:y>0.0212</cdr:y>
    </cdr:from>
    <cdr:to>
      <cdr:x>0.65702</cdr:x>
      <cdr:y>0.27507</cdr:y>
    </cdr:to>
    <cdr:sp macro="" textlink="">
      <cdr:nvSpPr>
        <cdr:cNvPr id="4" name="TextBox 1"/>
        <cdr:cNvSpPr txBox="1"/>
      </cdr:nvSpPr>
      <cdr:spPr>
        <a:xfrm xmlns:a="http://schemas.openxmlformats.org/drawingml/2006/main">
          <a:off x="-558800" y="64954"/>
          <a:ext cx="2691060" cy="777826"/>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ct val="80000"/>
            </a:lnSpc>
          </a:pPr>
          <a:r>
            <a:rPr lang="en-US" sz="1800" b="1" i="0" baseline="0" dirty="0">
              <a:solidFill>
                <a:schemeClr val="accent5">
                  <a:lumMod val="75000"/>
                </a:schemeClr>
              </a:solidFill>
              <a:effectLst/>
              <a:latin typeface="Arial" pitchFamily="34" charset="0"/>
              <a:ea typeface="+mn-ea"/>
              <a:cs typeface="Arial" pitchFamily="34" charset="0"/>
            </a:rPr>
            <a:t>Global Installed Base of Connected TV </a:t>
          </a:r>
          <a:r>
            <a:rPr lang="en-US" sz="1800" b="1" dirty="0" smtClean="0">
              <a:solidFill>
                <a:schemeClr val="accent5">
                  <a:lumMod val="75000"/>
                </a:schemeClr>
              </a:solidFill>
              <a:latin typeface="Arial" pitchFamily="34" charset="0"/>
              <a:cs typeface="Arial" pitchFamily="34" charset="0"/>
            </a:rPr>
            <a:t>de</a:t>
          </a:r>
          <a:r>
            <a:rPr lang="en-US" sz="1800" b="1" i="0" baseline="0" dirty="0" smtClean="0">
              <a:solidFill>
                <a:schemeClr val="accent5">
                  <a:lumMod val="75000"/>
                </a:schemeClr>
              </a:solidFill>
              <a:effectLst/>
              <a:latin typeface="Arial" pitchFamily="34" charset="0"/>
              <a:ea typeface="+mn-ea"/>
              <a:cs typeface="Arial" pitchFamily="34" charset="0"/>
            </a:rPr>
            <a:t>vices </a:t>
          </a:r>
          <a:r>
            <a:rPr lang="en-US" sz="1800" b="1" dirty="0" smtClean="0">
              <a:solidFill>
                <a:schemeClr val="accent5">
                  <a:lumMod val="75000"/>
                </a:schemeClr>
              </a:solidFill>
              <a:latin typeface="Arial" pitchFamily="34" charset="0"/>
              <a:cs typeface="Arial" pitchFamily="34" charset="0"/>
            </a:rPr>
            <a:t>‘</a:t>
          </a:r>
          <a:r>
            <a:rPr lang="en-US" sz="1800" b="1" i="0" baseline="0" dirty="0" smtClean="0">
              <a:solidFill>
                <a:schemeClr val="accent5">
                  <a:lumMod val="75000"/>
                </a:schemeClr>
              </a:solidFill>
              <a:effectLst/>
              <a:latin typeface="Arial" pitchFamily="34" charset="0"/>
              <a:ea typeface="+mn-ea"/>
              <a:cs typeface="Arial" pitchFamily="34" charset="0"/>
            </a:rPr>
            <a:t>11-’16 (billions</a:t>
          </a:r>
          <a:r>
            <a:rPr lang="en-US" sz="1800" b="1" i="0" baseline="0" dirty="0">
              <a:solidFill>
                <a:schemeClr val="accent5">
                  <a:lumMod val="75000"/>
                </a:schemeClr>
              </a:solidFill>
              <a:effectLst/>
              <a:latin typeface="Arial" pitchFamily="34" charset="0"/>
              <a:ea typeface="+mn-ea"/>
              <a:cs typeface="Arial" pitchFamily="34" charset="0"/>
            </a:rPr>
            <a:t>)</a:t>
          </a:r>
          <a:endParaRPr lang="en-US" sz="1800" b="0" dirty="0">
            <a:solidFill>
              <a:schemeClr val="accent5">
                <a:lumMod val="75000"/>
              </a:schemeClr>
            </a:solidFill>
            <a:effectLst/>
            <a:latin typeface="Arial" pitchFamily="34" charset="0"/>
            <a:cs typeface="Arial" pitchFamily="34" charset="0"/>
          </a:endParaRPr>
        </a:p>
      </cdr:txBody>
    </cdr:sp>
  </cdr:relSizeAnchor>
  <cdr:relSizeAnchor xmlns:cdr="http://schemas.openxmlformats.org/drawingml/2006/chartDrawing">
    <cdr:from>
      <cdr:x>0.00851</cdr:x>
      <cdr:y>0.56628</cdr:y>
    </cdr:from>
    <cdr:to>
      <cdr:x>0.18108</cdr:x>
      <cdr:y>0.70187</cdr:y>
    </cdr:to>
    <cdr:sp macro="" textlink="">
      <cdr:nvSpPr>
        <cdr:cNvPr id="3" name="TextBox 1"/>
        <cdr:cNvSpPr txBox="1"/>
      </cdr:nvSpPr>
      <cdr:spPr>
        <a:xfrm xmlns:a="http://schemas.openxmlformats.org/drawingml/2006/main">
          <a:off x="34858" y="1735009"/>
          <a:ext cx="706822" cy="415418"/>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ct val="80000"/>
            </a:lnSpc>
          </a:pPr>
          <a:r>
            <a:rPr lang="en-US" sz="1400" dirty="0">
              <a:solidFill>
                <a:schemeClr val="accent5">
                  <a:lumMod val="75000"/>
                </a:schemeClr>
              </a:solidFill>
              <a:latin typeface="Arial" pitchFamily="34" charset="0"/>
              <a:cs typeface="Arial" pitchFamily="34" charset="0"/>
            </a:rPr>
            <a:t>41% </a:t>
          </a:r>
          <a:r>
            <a:rPr lang="en-US" sz="1400" dirty="0" smtClean="0">
              <a:solidFill>
                <a:schemeClr val="accent5">
                  <a:lumMod val="75000"/>
                </a:schemeClr>
              </a:solidFill>
              <a:sym typeface="Wingdings"/>
            </a:rPr>
            <a:t></a:t>
          </a:r>
          <a:br>
            <a:rPr lang="en-US" sz="1400" dirty="0" smtClean="0">
              <a:solidFill>
                <a:schemeClr val="accent5">
                  <a:lumMod val="75000"/>
                </a:schemeClr>
              </a:solidFill>
              <a:sym typeface="Wingdings"/>
            </a:rPr>
          </a:br>
          <a:r>
            <a:rPr lang="en-US" sz="1400" dirty="0" smtClean="0">
              <a:solidFill>
                <a:schemeClr val="accent5">
                  <a:lumMod val="75000"/>
                </a:schemeClr>
              </a:solidFill>
              <a:latin typeface="Arial" pitchFamily="34" charset="0"/>
              <a:cs typeface="Arial" pitchFamily="34" charset="0"/>
            </a:rPr>
            <a:t>CAGR </a:t>
          </a:r>
          <a:endParaRPr lang="en-US" sz="1400" dirty="0">
            <a:solidFill>
              <a:schemeClr val="accent5">
                <a:lumMod val="75000"/>
              </a:schemeClr>
            </a:solidFill>
            <a:latin typeface="Arial" pitchFamily="34" charset="0"/>
            <a:cs typeface="Arial" pitchFamily="34" charset="0"/>
          </a:endParaRPr>
        </a:p>
      </cdr:txBody>
    </cdr:sp>
  </cdr:relSizeAnchor>
  <cdr:relSizeAnchor xmlns:cdr="http://schemas.openxmlformats.org/drawingml/2006/chartDrawing">
    <cdr:from>
      <cdr:x>0.00447</cdr:x>
      <cdr:y>0.30296</cdr:y>
    </cdr:from>
    <cdr:to>
      <cdr:x>0.31387</cdr:x>
      <cdr:y>0.45785</cdr:y>
    </cdr:to>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1" cstate="screen">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18308" y="928216"/>
          <a:ext cx="1267259" cy="474594"/>
        </a:xfrm>
        <a:prstGeom xmlns:a="http://schemas.openxmlformats.org/drawingml/2006/main" prst="rect">
          <a:avLst/>
        </a:prstGeom>
      </cdr:spPr>
    </cdr:pic>
  </cdr:relSizeAnchor>
</c:userShapes>
</file>

<file path=ppt/drawings/drawing10.xml><?xml version="1.0" encoding="utf-8"?>
<c:userShapes xmlns:c="http://schemas.openxmlformats.org/drawingml/2006/chart">
  <cdr:relSizeAnchor xmlns:cdr="http://schemas.openxmlformats.org/drawingml/2006/chartDrawing">
    <cdr:from>
      <cdr:x>0.02209</cdr:x>
      <cdr:y>0.024</cdr:y>
    </cdr:from>
    <cdr:to>
      <cdr:x>0.44033</cdr:x>
      <cdr:y>0.22198</cdr:y>
    </cdr:to>
    <cdr:sp macro="" textlink="">
      <cdr:nvSpPr>
        <cdr:cNvPr id="5" name="TextBox 1"/>
        <cdr:cNvSpPr txBox="1"/>
      </cdr:nvSpPr>
      <cdr:spPr>
        <a:xfrm xmlns:a="http://schemas.openxmlformats.org/drawingml/2006/main">
          <a:off x="67593" y="75196"/>
          <a:ext cx="1279775" cy="620415"/>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800" b="1" i="0" baseline="0" dirty="0" smtClean="0">
              <a:solidFill>
                <a:schemeClr val="accent6">
                  <a:lumMod val="75000"/>
                </a:schemeClr>
              </a:solidFill>
              <a:effectLst/>
              <a:latin typeface="Arial" pitchFamily="34" charset="0"/>
              <a:ea typeface="+mn-ea"/>
              <a:cs typeface="Arial" pitchFamily="34" charset="0"/>
            </a:rPr>
            <a:t>Global</a:t>
          </a:r>
        </a:p>
        <a:p xmlns:a="http://schemas.openxmlformats.org/drawingml/2006/main">
          <a:pPr algn="l" rtl="0"/>
          <a:r>
            <a:rPr lang="en-US" sz="1800" b="1" i="0" baseline="0" dirty="0" smtClean="0">
              <a:solidFill>
                <a:schemeClr val="accent6">
                  <a:lumMod val="75000"/>
                </a:schemeClr>
              </a:solidFill>
              <a:effectLst/>
              <a:latin typeface="Arial" pitchFamily="34" charset="0"/>
              <a:ea typeface="+mn-ea"/>
              <a:cs typeface="Arial" pitchFamily="34" charset="0"/>
            </a:rPr>
            <a:t>Film</a:t>
          </a:r>
        </a:p>
        <a:p xmlns:a="http://schemas.openxmlformats.org/drawingml/2006/main">
          <a:pPr algn="l" rtl="0"/>
          <a:r>
            <a:rPr lang="en-US" sz="1800" b="1" i="0" baseline="0" dirty="0" smtClean="0">
              <a:solidFill>
                <a:schemeClr val="accent6">
                  <a:lumMod val="75000"/>
                </a:schemeClr>
              </a:solidFill>
              <a:effectLst/>
              <a:latin typeface="Arial" pitchFamily="34" charset="0"/>
              <a:ea typeface="+mn-ea"/>
              <a:cs typeface="Arial" pitchFamily="34" charset="0"/>
            </a:rPr>
            <a:t>Production</a:t>
          </a:r>
          <a:endParaRPr lang="en-US" sz="3200" b="0" dirty="0">
            <a:solidFill>
              <a:schemeClr val="accent6">
                <a:lumMod val="75000"/>
              </a:schemeClr>
            </a:solidFill>
            <a:effectLst/>
            <a:latin typeface="Arial" pitchFamily="34" charset="0"/>
            <a:cs typeface="Arial" pitchFamily="34" charset="0"/>
          </a:endParaRPr>
        </a:p>
      </cdr:txBody>
    </cdr:sp>
  </cdr:relSizeAnchor>
  <cdr:relSizeAnchor xmlns:cdr="http://schemas.openxmlformats.org/drawingml/2006/chartDrawing">
    <cdr:from>
      <cdr:x>0.26662</cdr:x>
      <cdr:y>0.54318</cdr:y>
    </cdr:from>
    <cdr:to>
      <cdr:x>0.7066</cdr:x>
      <cdr:y>0.69097</cdr:y>
    </cdr:to>
    <cdr:sp macro="" textlink="">
      <cdr:nvSpPr>
        <cdr:cNvPr id="6" name="Right Arrow 2"/>
        <cdr:cNvSpPr/>
      </cdr:nvSpPr>
      <cdr:spPr>
        <a:xfrm xmlns:a="http://schemas.openxmlformats.org/drawingml/2006/main" rot="19645265">
          <a:off x="815818" y="1702181"/>
          <a:ext cx="1346298" cy="463133"/>
        </a:xfrm>
        <a:prstGeom xmlns:a="http://schemas.openxmlformats.org/drawingml/2006/main" prst="rightArrow">
          <a:avLst>
            <a:gd name="adj1" fmla="val 64433"/>
            <a:gd name="adj2" fmla="val 55155"/>
          </a:avLst>
        </a:prstGeom>
        <a:solidFill xmlns:a="http://schemas.openxmlformats.org/drawingml/2006/main">
          <a:schemeClr val="bg1"/>
        </a:solidFill>
        <a:ln xmlns:a="http://schemas.openxmlformats.org/drawingml/2006/main">
          <a:noFill/>
        </a:ln>
        <a:effectLst xmlns:a="http://schemas.openxmlformats.org/drawingml/2006/main">
          <a:innerShdw blurRad="38100" dist="12700" dir="13500000">
            <a:prstClr val="black">
              <a:alpha val="80000"/>
            </a:prstClr>
          </a:inn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lIns="72000" tIns="36000" rIns="36000" bIns="36000"/>
        <a:lstStyle xmlns:a="http://schemas.openxmlformats.org/drawingml/2006/main"/>
        <a:p xmlns:a="http://schemas.openxmlformats.org/drawingml/2006/main">
          <a:r>
            <a:rPr lang="en-US" sz="1400" b="1">
              <a:solidFill>
                <a:schemeClr val="accent6">
                  <a:lumMod val="75000"/>
                </a:schemeClr>
              </a:solidFill>
              <a:latin typeface="Arial" pitchFamily="34" charset="0"/>
              <a:cs typeface="Arial" pitchFamily="34" charset="0"/>
            </a:rPr>
            <a:t>6.8% CAGR</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0.37709</cdr:x>
      <cdr:y>0.14758</cdr:y>
    </cdr:to>
    <cdr:sp macro="" textlink="">
      <cdr:nvSpPr>
        <cdr:cNvPr id="3" name="TextBox 1"/>
        <cdr:cNvSpPr txBox="1"/>
      </cdr:nvSpPr>
      <cdr:spPr>
        <a:xfrm xmlns:a="http://schemas.openxmlformats.org/drawingml/2006/main">
          <a:off x="0" y="0"/>
          <a:ext cx="2159081" cy="570680"/>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ct val="76000"/>
            </a:lnSpc>
          </a:pPr>
          <a:r>
            <a:rPr lang="en-US" sz="1800" b="1" i="0" baseline="0" dirty="0">
              <a:solidFill>
                <a:schemeClr val="accent2">
                  <a:lumMod val="75000"/>
                </a:schemeClr>
              </a:solidFill>
              <a:effectLst/>
              <a:latin typeface="Arial" pitchFamily="34" charset="0"/>
              <a:ea typeface="+mn-ea"/>
              <a:cs typeface="Arial" pitchFamily="34" charset="0"/>
            </a:rPr>
            <a:t>Global </a:t>
          </a:r>
          <a:r>
            <a:rPr lang="en-US" sz="1800" b="1" i="0" baseline="0" dirty="0" smtClean="0">
              <a:solidFill>
                <a:schemeClr val="accent2">
                  <a:lumMod val="75000"/>
                </a:schemeClr>
              </a:solidFill>
              <a:effectLst/>
              <a:latin typeface="Arial" pitchFamily="34" charset="0"/>
              <a:ea typeface="+mn-ea"/>
              <a:cs typeface="Arial" pitchFamily="34" charset="0"/>
            </a:rPr>
            <a:t>Music</a:t>
          </a:r>
        </a:p>
        <a:p xmlns:a="http://schemas.openxmlformats.org/drawingml/2006/main">
          <a:pPr algn="l" rtl="0">
            <a:lnSpc>
              <a:spcPct val="76000"/>
            </a:lnSpc>
          </a:pPr>
          <a:r>
            <a:rPr lang="en-US" sz="1800" b="1" i="0" baseline="0" dirty="0" smtClean="0">
              <a:solidFill>
                <a:schemeClr val="accent2">
                  <a:lumMod val="75000"/>
                </a:schemeClr>
              </a:solidFill>
              <a:effectLst/>
              <a:latin typeface="Arial" pitchFamily="34" charset="0"/>
              <a:ea typeface="+mn-ea"/>
              <a:cs typeface="Arial" pitchFamily="34" charset="0"/>
            </a:rPr>
            <a:t>- </a:t>
          </a:r>
          <a:r>
            <a:rPr lang="en-US" sz="1800" b="1" i="0" baseline="0" dirty="0">
              <a:solidFill>
                <a:schemeClr val="accent2">
                  <a:lumMod val="75000"/>
                </a:schemeClr>
              </a:solidFill>
              <a:effectLst/>
              <a:latin typeface="Arial" pitchFamily="34" charset="0"/>
              <a:ea typeface="+mn-ea"/>
              <a:cs typeface="Arial" pitchFamily="34" charset="0"/>
            </a:rPr>
            <a:t>Revenue &amp; Units</a:t>
          </a:r>
          <a:endParaRPr lang="en-US" sz="1800" dirty="0">
            <a:solidFill>
              <a:schemeClr val="accent2">
                <a:lumMod val="75000"/>
              </a:schemeClr>
            </a:solidFill>
            <a:effectLst/>
            <a:latin typeface="Arial" pitchFamily="34" charset="0"/>
            <a:cs typeface="Arial" pitchFamily="34" charset="0"/>
          </a:endParaRPr>
        </a:p>
      </cdr:txBody>
    </cdr:sp>
  </cdr:relSizeAnchor>
  <cdr:relSizeAnchor xmlns:cdr="http://schemas.openxmlformats.org/drawingml/2006/chartDrawing">
    <cdr:from>
      <cdr:x>0.02828</cdr:x>
      <cdr:y>0.47383</cdr:y>
    </cdr:from>
    <cdr:to>
      <cdr:x>0.1418</cdr:x>
      <cdr:y>0.53652</cdr:y>
    </cdr:to>
    <cdr:cxnSp macro="">
      <cdr:nvCxnSpPr>
        <cdr:cNvPr id="5" name="Elbow Connector 4"/>
        <cdr:cNvCxnSpPr/>
      </cdr:nvCxnSpPr>
      <cdr:spPr>
        <a:xfrm xmlns:a="http://schemas.openxmlformats.org/drawingml/2006/main" flipV="1">
          <a:off x="161471" y="1820333"/>
          <a:ext cx="648155" cy="240843"/>
        </a:xfrm>
        <a:prstGeom xmlns:a="http://schemas.openxmlformats.org/drawingml/2006/main" prst="bentConnector3">
          <a:avLst>
            <a:gd name="adj1" fmla="val 50000"/>
          </a:avLst>
        </a:prstGeom>
        <a:ln xmlns:a="http://schemas.openxmlformats.org/drawingml/2006/main" w="50800">
          <a:solidFill>
            <a:schemeClr val="bg1">
              <a:lumMod val="75000"/>
            </a:schemeClr>
          </a:solidFill>
          <a:headEnd type="oval"/>
          <a:tailEnd type="ova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0.87318</cdr:x>
      <cdr:y>0.78512</cdr:y>
    </cdr:from>
    <cdr:to>
      <cdr:x>0.98146</cdr:x>
      <cdr:y>0.87406</cdr:y>
    </cdr:to>
    <cdr:cxnSp macro="">
      <cdr:nvCxnSpPr>
        <cdr:cNvPr id="6" name="Elbow Connector 5"/>
        <cdr:cNvCxnSpPr/>
      </cdr:nvCxnSpPr>
      <cdr:spPr>
        <a:xfrm xmlns:a="http://schemas.openxmlformats.org/drawingml/2006/main" flipV="1">
          <a:off x="4985604" y="3016250"/>
          <a:ext cx="618272" cy="341670"/>
        </a:xfrm>
        <a:prstGeom xmlns:a="http://schemas.openxmlformats.org/drawingml/2006/main" prst="bentConnector3">
          <a:avLst/>
        </a:prstGeom>
        <a:ln xmlns:a="http://schemas.openxmlformats.org/drawingml/2006/main" w="50800">
          <a:solidFill>
            <a:schemeClr val="bg1">
              <a:lumMod val="95000"/>
            </a:schemeClr>
          </a:solidFill>
          <a:headEnd type="oval"/>
          <a:tailEnd type="ova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0.05655</cdr:x>
      <cdr:y>0.08888</cdr:y>
    </cdr:from>
    <cdr:to>
      <cdr:x>0.6346</cdr:x>
      <cdr:y>0.24684</cdr:y>
    </cdr:to>
    <cdr:sp macro="" textlink="">
      <cdr:nvSpPr>
        <cdr:cNvPr id="4" name="TextBox 1"/>
        <cdr:cNvSpPr txBox="1"/>
      </cdr:nvSpPr>
      <cdr:spPr>
        <a:xfrm xmlns:a="http://schemas.openxmlformats.org/drawingml/2006/main">
          <a:off x="173042" y="278526"/>
          <a:ext cx="1768779" cy="495003"/>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ct val="80000"/>
            </a:lnSpc>
          </a:pPr>
          <a:r>
            <a:rPr lang="en-US" sz="1800" b="1" i="0" baseline="0" dirty="0">
              <a:solidFill>
                <a:srgbClr val="C74778"/>
              </a:solidFill>
              <a:effectLst/>
              <a:latin typeface="Arial" pitchFamily="34" charset="0"/>
              <a:ea typeface="+mn-ea"/>
              <a:cs typeface="Arial" pitchFamily="34" charset="0"/>
            </a:rPr>
            <a:t>Broader Music Industry</a:t>
          </a:r>
          <a:endParaRPr lang="en-US" sz="3200" b="0" dirty="0">
            <a:solidFill>
              <a:srgbClr val="C74778"/>
            </a:solidFill>
            <a:effectLst/>
            <a:latin typeface="Arial" pitchFamily="34" charset="0"/>
            <a:cs typeface="Arial" pitchFamily="34" charset="0"/>
          </a:endParaRPr>
        </a:p>
      </cdr:txBody>
    </cdr:sp>
  </cdr:relSizeAnchor>
  <cdr:relSizeAnchor xmlns:cdr="http://schemas.openxmlformats.org/drawingml/2006/chartDrawing">
    <cdr:from>
      <cdr:x>0.24716</cdr:x>
      <cdr:y>0.60777</cdr:y>
    </cdr:from>
    <cdr:to>
      <cdr:x>0.68714</cdr:x>
      <cdr:y>0.75556</cdr:y>
    </cdr:to>
    <cdr:sp macro="" textlink="">
      <cdr:nvSpPr>
        <cdr:cNvPr id="3" name="Right Arrow 2"/>
        <cdr:cNvSpPr/>
      </cdr:nvSpPr>
      <cdr:spPr>
        <a:xfrm xmlns:a="http://schemas.openxmlformats.org/drawingml/2006/main" rot="19645265">
          <a:off x="756285" y="1904581"/>
          <a:ext cx="1346302" cy="463134"/>
        </a:xfrm>
        <a:prstGeom xmlns:a="http://schemas.openxmlformats.org/drawingml/2006/main" prst="rightArrow">
          <a:avLst>
            <a:gd name="adj1" fmla="val 64433"/>
            <a:gd name="adj2" fmla="val 55155"/>
          </a:avLst>
        </a:prstGeom>
        <a:solidFill xmlns:a="http://schemas.openxmlformats.org/drawingml/2006/main">
          <a:schemeClr val="bg1"/>
        </a:solidFill>
        <a:ln xmlns:a="http://schemas.openxmlformats.org/drawingml/2006/main">
          <a:noFill/>
        </a:ln>
        <a:effectLst xmlns:a="http://schemas.openxmlformats.org/drawingml/2006/main">
          <a:innerShdw blurRad="38100" dist="12700" dir="13500000">
            <a:prstClr val="black">
              <a:alpha val="80000"/>
            </a:prstClr>
          </a:inn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lIns="72000" tIns="36000" rIns="36000" bIns="36000"/>
        <a:lstStyle xmlns:a="http://schemas.openxmlformats.org/drawingml/2006/main"/>
        <a:p xmlns:a="http://schemas.openxmlformats.org/drawingml/2006/main">
          <a:r>
            <a:rPr lang="en-US" sz="1400" b="1">
              <a:solidFill>
                <a:srgbClr val="C74778"/>
              </a:solidFill>
              <a:latin typeface="Arial" pitchFamily="34" charset="0"/>
              <a:cs typeface="Arial" pitchFamily="34" charset="0"/>
            </a:rPr>
            <a:t>5.3% CAGR</a:t>
          </a:r>
        </a:p>
      </cdr:txBody>
    </cdr:sp>
  </cdr:relSizeAnchor>
</c:userShapes>
</file>

<file path=ppt/drawings/drawing13.xml><?xml version="1.0" encoding="utf-8"?>
<c:userShapes xmlns:c="http://schemas.openxmlformats.org/drawingml/2006/chart">
  <cdr:relSizeAnchor xmlns:cdr="http://schemas.openxmlformats.org/drawingml/2006/chartDrawing">
    <cdr:from>
      <cdr:x>0.18142</cdr:x>
      <cdr:y>0.02857</cdr:y>
    </cdr:from>
    <cdr:to>
      <cdr:x>0.83342</cdr:x>
      <cdr:y>0.18972</cdr:y>
    </cdr:to>
    <cdr:sp macro="" textlink="">
      <cdr:nvSpPr>
        <cdr:cNvPr id="5" name="TextBox 1"/>
        <cdr:cNvSpPr txBox="1"/>
      </cdr:nvSpPr>
      <cdr:spPr>
        <a:xfrm xmlns:a="http://schemas.openxmlformats.org/drawingml/2006/main">
          <a:off x="907223" y="102452"/>
          <a:ext cx="3260385" cy="577887"/>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lnSpc>
              <a:spcPct val="80000"/>
            </a:lnSpc>
          </a:pPr>
          <a:r>
            <a:rPr lang="en-US" sz="2000" b="1" i="0" baseline="0" dirty="0">
              <a:solidFill>
                <a:schemeClr val="accent3"/>
              </a:solidFill>
              <a:effectLst/>
              <a:latin typeface="Arial" pitchFamily="34" charset="0"/>
              <a:ea typeface="+mn-ea"/>
              <a:cs typeface="Arial" pitchFamily="34" charset="0"/>
            </a:rPr>
            <a:t>Worldwide Video Gaming Industry (billion US$)</a:t>
          </a:r>
          <a:endParaRPr lang="en-US" sz="3600" b="0" dirty="0">
            <a:solidFill>
              <a:schemeClr val="accent3"/>
            </a:solidFill>
            <a:effectLst/>
            <a:latin typeface="Arial" pitchFamily="34" charset="0"/>
            <a:cs typeface="Arial" pitchFamily="34" charset="0"/>
          </a:endParaRPr>
        </a:p>
      </cdr:txBody>
    </cdr:sp>
  </cdr:relSizeAnchor>
  <cdr:absSizeAnchor xmlns:cdr="http://schemas.openxmlformats.org/drawingml/2006/chartDrawing">
    <cdr:from>
      <cdr:x>0.42452</cdr:x>
      <cdr:y>0.59474</cdr:y>
    </cdr:from>
    <cdr:ext cx="1779240" cy="530994"/>
    <cdr:sp macro="" textlink="">
      <cdr:nvSpPr>
        <cdr:cNvPr id="6" name="Right Arrow 2"/>
        <cdr:cNvSpPr/>
      </cdr:nvSpPr>
      <cdr:spPr>
        <a:xfrm xmlns:a="http://schemas.openxmlformats.org/drawingml/2006/main" rot="20053283">
          <a:off x="2122866" y="2132734"/>
          <a:ext cx="1779240" cy="530994"/>
        </a:xfrm>
        <a:prstGeom xmlns:a="http://schemas.openxmlformats.org/drawingml/2006/main" prst="rightArrow">
          <a:avLst>
            <a:gd name="adj1" fmla="val 64433"/>
            <a:gd name="adj2" fmla="val 55155"/>
          </a:avLst>
        </a:prstGeom>
        <a:solidFill xmlns:a="http://schemas.openxmlformats.org/drawingml/2006/main">
          <a:schemeClr val="bg1"/>
        </a:solidFill>
        <a:ln xmlns:a="http://schemas.openxmlformats.org/drawingml/2006/main">
          <a:noFill/>
        </a:ln>
        <a:effectLst xmlns:a="http://schemas.openxmlformats.org/drawingml/2006/main">
          <a:innerShdw blurRad="38100" dist="12700" dir="13500000">
            <a:prstClr val="black">
              <a:alpha val="80000"/>
            </a:prstClr>
          </a:inn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lIns="72000" tIns="36000" rIns="36000" bIns="36000"/>
        <a:lstStyle xmlns:a="http://schemas.openxmlformats.org/drawingml/2006/main"/>
        <a:p xmlns:a="http://schemas.openxmlformats.org/drawingml/2006/main">
          <a:r>
            <a:rPr lang="en-US" sz="1800" b="1" dirty="0">
              <a:solidFill>
                <a:schemeClr val="accent3"/>
              </a:solidFill>
              <a:latin typeface="Arial" pitchFamily="34" charset="0"/>
              <a:cs typeface="Arial" pitchFamily="34" charset="0"/>
            </a:rPr>
            <a:t>15.5% CAGR</a:t>
          </a:r>
        </a:p>
      </cdr:txBody>
    </cdr:sp>
  </cdr:absSizeAnchor>
  <cdr:absSizeAnchor xmlns:cdr="http://schemas.openxmlformats.org/drawingml/2006/chartDrawing">
    <cdr:from>
      <cdr:x>0.10301</cdr:x>
      <cdr:y>0.49109</cdr:y>
    </cdr:from>
    <cdr:ext cx="958482" cy="731044"/>
    <cdr:pic>
      <cdr:nvPicPr>
        <cdr:cNvPr id="7" name="Picture 6"/>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15108" y="1538934"/>
          <a:ext cx="958482" cy="731044"/>
        </a:xfrm>
        <a:prstGeom xmlns:a="http://schemas.openxmlformats.org/drawingml/2006/main" prst="rect">
          <a:avLst/>
        </a:prstGeom>
      </cdr:spPr>
    </cdr:pic>
  </cdr:absSizeAnchor>
  <cdr:absSizeAnchor xmlns:cdr="http://schemas.openxmlformats.org/drawingml/2006/chartDrawing">
    <cdr:from>
      <cdr:x>0.01468</cdr:x>
      <cdr:y>0.15684</cdr:y>
    </cdr:from>
    <cdr:ext cx="935128" cy="404375"/>
    <cdr:pic>
      <cdr:nvPicPr>
        <cdr:cNvPr id="9" name="Picture 8"/>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3409" y="491502"/>
          <a:ext cx="935128" cy="404375"/>
        </a:xfrm>
        <a:prstGeom xmlns:a="http://schemas.openxmlformats.org/drawingml/2006/main" prst="rect">
          <a:avLst/>
        </a:prstGeom>
      </cdr:spPr>
    </cdr:pic>
  </cdr:absSizeAnchor>
  <cdr:absSizeAnchor xmlns:cdr="http://schemas.openxmlformats.org/drawingml/2006/chartDrawing">
    <cdr:from>
      <cdr:x>0.19512</cdr:x>
      <cdr:y>0.32348</cdr:y>
    </cdr:from>
    <cdr:ext cx="1321595" cy="300778"/>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975714" y="1013690"/>
          <a:ext cx="1321595" cy="300778"/>
        </a:xfrm>
        <a:prstGeom xmlns:a="http://schemas.openxmlformats.org/drawingml/2006/main" prst="rect">
          <a:avLst/>
        </a:prstGeom>
      </cdr:spPr>
    </cdr:pic>
  </cdr:absSizeAnchor>
  <cdr:absSizeAnchor xmlns:cdr="http://schemas.openxmlformats.org/drawingml/2006/chartDrawing">
    <cdr:from>
      <cdr:x>0.01224</cdr:x>
      <cdr:y>0.35718</cdr:y>
    </cdr:from>
    <cdr:ext cx="619124" cy="610084"/>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4">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1200" y="1119311"/>
          <a:ext cx="619124" cy="610084"/>
        </a:xfrm>
        <a:prstGeom xmlns:a="http://schemas.openxmlformats.org/drawingml/2006/main" prst="rect">
          <a:avLst/>
        </a:prstGeom>
      </cdr:spPr>
    </cdr:pic>
  </cdr:absSizeAnchor>
</c:userShapes>
</file>

<file path=ppt/drawings/drawing2.xml><?xml version="1.0" encoding="utf-8"?>
<c:userShapes xmlns:c="http://schemas.openxmlformats.org/drawingml/2006/chart">
  <cdr:relSizeAnchor xmlns:cdr="http://schemas.openxmlformats.org/drawingml/2006/chartDrawing">
    <cdr:from>
      <cdr:x>0.51036</cdr:x>
      <cdr:y>0.40417</cdr:y>
    </cdr:from>
    <cdr:to>
      <cdr:x>0.63251</cdr:x>
      <cdr:y>0.51702</cdr:y>
    </cdr:to>
    <cdr:sp macro="" textlink="">
      <cdr:nvSpPr>
        <cdr:cNvPr id="2" name="TextBox 1"/>
        <cdr:cNvSpPr txBox="1"/>
      </cdr:nvSpPr>
      <cdr:spPr>
        <a:xfrm xmlns:a="http://schemas.openxmlformats.org/drawingml/2006/main">
          <a:off x="3168754" y="1125412"/>
          <a:ext cx="758394" cy="31423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1" i="0" baseline="0">
              <a:solidFill>
                <a:schemeClr val="accent5">
                  <a:lumMod val="60000"/>
                  <a:lumOff val="40000"/>
                </a:schemeClr>
              </a:solidFill>
              <a:effectLst/>
              <a:latin typeface="Arial" pitchFamily="34" charset="0"/>
              <a:ea typeface="+mn-ea"/>
              <a:cs typeface="Arial" pitchFamily="34" charset="0"/>
            </a:rPr>
            <a:t>2016</a:t>
          </a:r>
          <a:endParaRPr lang="en-US" sz="1000">
            <a:solidFill>
              <a:schemeClr val="accent5">
                <a:lumMod val="60000"/>
                <a:lumOff val="40000"/>
              </a:schemeClr>
            </a:solidFill>
            <a:effectLst/>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0.51967</cdr:x>
      <cdr:y>0.34039</cdr:y>
    </cdr:from>
    <cdr:to>
      <cdr:x>0.62445</cdr:x>
      <cdr:y>0.5073</cdr:y>
    </cdr:to>
    <cdr:sp macro="" textlink="">
      <cdr:nvSpPr>
        <cdr:cNvPr id="3" name="TextBox 1"/>
        <cdr:cNvSpPr txBox="1"/>
      </cdr:nvSpPr>
      <cdr:spPr>
        <a:xfrm xmlns:a="http://schemas.openxmlformats.org/drawingml/2006/main">
          <a:off x="4015581" y="1110455"/>
          <a:ext cx="809626" cy="5445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a:solidFill>
                <a:schemeClr val="accent5">
                  <a:lumMod val="75000"/>
                </a:schemeClr>
              </a:solidFill>
              <a:latin typeface="Arial" pitchFamily="34" charset="0"/>
              <a:cs typeface="Arial" pitchFamily="34" charset="0"/>
            </a:rPr>
            <a:t>10K</a:t>
          </a:r>
        </a:p>
        <a:p xmlns:a="http://schemas.openxmlformats.org/drawingml/2006/main">
          <a:pPr algn="ctr"/>
          <a:r>
            <a:rPr lang="en-US" sz="1800" b="1">
              <a:solidFill>
                <a:schemeClr val="accent5">
                  <a:lumMod val="75000"/>
                </a:schemeClr>
              </a:solidFill>
              <a:latin typeface="Arial" pitchFamily="34" charset="0"/>
              <a:cs typeface="Arial" pitchFamily="34" charset="0"/>
            </a:rPr>
            <a:t>torrents</a:t>
          </a:r>
        </a:p>
      </cdr:txBody>
    </cdr:sp>
  </cdr:relSizeAnchor>
</c:userShapes>
</file>

<file path=ppt/drawings/drawing4.xml><?xml version="1.0" encoding="utf-8"?>
<c:userShapes xmlns:c="http://schemas.openxmlformats.org/drawingml/2006/chart">
  <cdr:relSizeAnchor xmlns:cdr="http://schemas.openxmlformats.org/drawingml/2006/chartDrawing">
    <cdr:from>
      <cdr:x>0.49506</cdr:x>
      <cdr:y>0.34571</cdr:y>
    </cdr:from>
    <cdr:to>
      <cdr:x>0.64843</cdr:x>
      <cdr:y>0.57215</cdr:y>
    </cdr:to>
    <cdr:sp macro="" textlink="">
      <cdr:nvSpPr>
        <cdr:cNvPr id="4" name="TextBox 3"/>
        <cdr:cNvSpPr txBox="1"/>
      </cdr:nvSpPr>
      <cdr:spPr>
        <a:xfrm xmlns:a="http://schemas.openxmlformats.org/drawingml/2006/main">
          <a:off x="3763321" y="989904"/>
          <a:ext cx="1165865" cy="648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a:solidFill>
                <a:schemeClr val="accent5">
                  <a:lumMod val="75000"/>
                </a:schemeClr>
              </a:solidFill>
              <a:latin typeface="Arial" pitchFamily="34" charset="0"/>
              <a:cs typeface="Arial" pitchFamily="34" charset="0"/>
            </a:rPr>
            <a:t>2.72m</a:t>
          </a:r>
        </a:p>
        <a:p xmlns:a="http://schemas.openxmlformats.org/drawingml/2006/main">
          <a:pPr algn="ctr"/>
          <a:r>
            <a:rPr lang="en-US" sz="1800" b="1">
              <a:solidFill>
                <a:schemeClr val="accent5">
                  <a:lumMod val="75000"/>
                </a:schemeClr>
              </a:solidFill>
              <a:latin typeface="Arial" pitchFamily="34" charset="0"/>
              <a:cs typeface="Arial" pitchFamily="34" charset="0"/>
            </a:rPr>
            <a:t>torrents</a:t>
          </a:r>
        </a:p>
      </cdr:txBody>
    </cdr:sp>
  </cdr:relSizeAnchor>
</c:userShapes>
</file>

<file path=ppt/drawings/drawing5.xml><?xml version="1.0" encoding="utf-8"?>
<c:userShapes xmlns:c="http://schemas.openxmlformats.org/drawingml/2006/chart">
  <cdr:relSizeAnchor xmlns:cdr="http://schemas.openxmlformats.org/drawingml/2006/chartDrawing">
    <cdr:from>
      <cdr:x>0.56614</cdr:x>
      <cdr:y>0.02266</cdr:y>
    </cdr:from>
    <cdr:to>
      <cdr:x>1</cdr:x>
      <cdr:y>0.23772</cdr:y>
    </cdr:to>
    <cdr:sp macro="" textlink="">
      <cdr:nvSpPr>
        <cdr:cNvPr id="4" name="TextBox 1"/>
        <cdr:cNvSpPr txBox="1"/>
      </cdr:nvSpPr>
      <cdr:spPr>
        <a:xfrm xmlns:a="http://schemas.openxmlformats.org/drawingml/2006/main">
          <a:off x="2221703" y="71442"/>
          <a:ext cx="1702597" cy="678021"/>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ct val="80000"/>
            </a:lnSpc>
          </a:pPr>
          <a:r>
            <a:rPr lang="en-US" sz="1800" b="1" i="0" baseline="0" dirty="0">
              <a:solidFill>
                <a:schemeClr val="accent5">
                  <a:lumMod val="75000"/>
                </a:schemeClr>
              </a:solidFill>
              <a:effectLst/>
              <a:latin typeface="Arial" pitchFamily="34" charset="0"/>
              <a:ea typeface="+mn-ea"/>
              <a:cs typeface="Arial" pitchFamily="34" charset="0"/>
            </a:rPr>
            <a:t>Overall Entertainment Industry</a:t>
          </a:r>
          <a:endParaRPr lang="en-US" sz="3200" b="0" dirty="0">
            <a:solidFill>
              <a:schemeClr val="accent5">
                <a:lumMod val="75000"/>
              </a:schemeClr>
            </a:solidFill>
            <a:effectLst/>
            <a:latin typeface="Arial" pitchFamily="34" charset="0"/>
            <a:cs typeface="Arial" pitchFamily="34" charset="0"/>
          </a:endParaRPr>
        </a:p>
      </cdr:txBody>
    </cdr:sp>
  </cdr:relSizeAnchor>
  <cdr:absSizeAnchor xmlns:cdr="http://schemas.openxmlformats.org/drawingml/2006/chartDrawing">
    <cdr:from>
      <cdr:x>0.03392</cdr:x>
      <cdr:y>0.50138</cdr:y>
    </cdr:from>
    <cdr:ext cx="1414063" cy="463126"/>
    <cdr:sp macro="" textlink="">
      <cdr:nvSpPr>
        <cdr:cNvPr id="3" name="Right Arrow 2"/>
        <cdr:cNvSpPr/>
      </cdr:nvSpPr>
      <cdr:spPr>
        <a:xfrm xmlns:a="http://schemas.openxmlformats.org/drawingml/2006/main" rot="18900000">
          <a:off x="123809" y="1359875"/>
          <a:ext cx="1414063" cy="463126"/>
        </a:xfrm>
        <a:prstGeom xmlns:a="http://schemas.openxmlformats.org/drawingml/2006/main" prst="rightArrow">
          <a:avLst>
            <a:gd name="adj1" fmla="val 64433"/>
            <a:gd name="adj2" fmla="val 55155"/>
          </a:avLst>
        </a:prstGeom>
        <a:solidFill xmlns:a="http://schemas.openxmlformats.org/drawingml/2006/main">
          <a:schemeClr val="bg1"/>
        </a:solidFill>
        <a:ln xmlns:a="http://schemas.openxmlformats.org/drawingml/2006/main">
          <a:noFill/>
        </a:ln>
        <a:effectLst xmlns:a="http://schemas.openxmlformats.org/drawingml/2006/main">
          <a:innerShdw blurRad="38100" dist="12700" dir="13500000">
            <a:prstClr val="black">
              <a:alpha val="80000"/>
            </a:prstClr>
          </a:inn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lIns="72000" tIns="36000" rIns="36000" bIns="36000"/>
        <a:lstStyle xmlns:a="http://schemas.openxmlformats.org/drawingml/2006/main"/>
        <a:p xmlns:a="http://schemas.openxmlformats.org/drawingml/2006/main">
          <a:r>
            <a:rPr lang="en-US" sz="1400" b="1">
              <a:solidFill>
                <a:schemeClr val="accent5">
                  <a:lumMod val="75000"/>
                </a:schemeClr>
              </a:solidFill>
              <a:latin typeface="Arial" pitchFamily="34" charset="0"/>
              <a:cs typeface="Arial" pitchFamily="34" charset="0"/>
            </a:rPr>
            <a:t>5.5% CAGR</a:t>
          </a:r>
        </a:p>
      </cdr:txBody>
    </cdr:sp>
  </cdr:absSizeAnchor>
  <cdr:absSizeAnchor xmlns:cdr="http://schemas.openxmlformats.org/drawingml/2006/chartDrawing">
    <cdr:from>
      <cdr:x>0.63559</cdr:x>
      <cdr:y>0.36314</cdr:y>
    </cdr:from>
    <cdr:ext cx="1157551" cy="882876"/>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494228" y="1144912"/>
          <a:ext cx="1157551" cy="882876"/>
        </a:xfrm>
        <a:prstGeom xmlns:a="http://schemas.openxmlformats.org/drawingml/2006/main" prst="rect">
          <a:avLst/>
        </a:prstGeom>
      </cdr:spPr>
    </cdr:pic>
  </cdr:absSizeAnchor>
  <cdr:absSizeAnchor xmlns:cdr="http://schemas.openxmlformats.org/drawingml/2006/chartDrawing">
    <cdr:from>
      <cdr:x>0.66392</cdr:x>
      <cdr:y>0.70576</cdr:y>
    </cdr:from>
    <cdr:ext cx="935128" cy="404375"/>
    <cdr:pic>
      <cdr:nvPicPr>
        <cdr:cNvPr id="7" name="Picture 6"/>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605439" y="2225104"/>
          <a:ext cx="935128" cy="404375"/>
        </a:xfrm>
        <a:prstGeom xmlns:a="http://schemas.openxmlformats.org/drawingml/2006/main" prst="rect">
          <a:avLst/>
        </a:prstGeom>
      </cdr:spPr>
    </cdr:pic>
  </cdr:absSizeAnchor>
</c:userShapes>
</file>

<file path=ppt/drawings/drawing6.xml><?xml version="1.0" encoding="utf-8"?>
<c:userShapes xmlns:c="http://schemas.openxmlformats.org/drawingml/2006/chart">
  <cdr:relSizeAnchor xmlns:cdr="http://schemas.openxmlformats.org/drawingml/2006/chartDrawing">
    <cdr:from>
      <cdr:x>0.0364</cdr:x>
      <cdr:y>0.03533</cdr:y>
    </cdr:from>
    <cdr:to>
      <cdr:x>1</cdr:x>
      <cdr:y>0.19098</cdr:y>
    </cdr:to>
    <cdr:sp macro="" textlink="">
      <cdr:nvSpPr>
        <cdr:cNvPr id="3" name="TextBox 1"/>
        <cdr:cNvSpPr txBox="1"/>
      </cdr:nvSpPr>
      <cdr:spPr>
        <a:xfrm xmlns:a="http://schemas.openxmlformats.org/drawingml/2006/main">
          <a:off x="125336" y="115090"/>
          <a:ext cx="3317953" cy="507048"/>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ct val="80000"/>
            </a:lnSpc>
          </a:pPr>
          <a:r>
            <a:rPr lang="en-US" sz="1800" b="1" i="0" baseline="0" dirty="0">
              <a:solidFill>
                <a:srgbClr val="C00000"/>
              </a:solidFill>
              <a:effectLst/>
              <a:latin typeface="Arial" pitchFamily="34" charset="0"/>
              <a:ea typeface="+mn-ea"/>
              <a:cs typeface="Arial" pitchFamily="34" charset="0"/>
            </a:rPr>
            <a:t>Share of Household Income Spent on Entertainment</a:t>
          </a:r>
          <a:endParaRPr lang="en-US" sz="1800" dirty="0">
            <a:solidFill>
              <a:srgbClr val="C00000"/>
            </a:solidFill>
            <a:effectLst/>
            <a:latin typeface="Arial" pitchFamily="34" charset="0"/>
            <a:cs typeface="Arial" pitchFamily="34" charset="0"/>
          </a:endParaRPr>
        </a:p>
      </cdr:txBody>
    </cdr:sp>
  </cdr:relSizeAnchor>
  <cdr:relSizeAnchor xmlns:cdr="http://schemas.openxmlformats.org/drawingml/2006/chartDrawing">
    <cdr:from>
      <cdr:x>0.47795</cdr:x>
      <cdr:y>0.24293</cdr:y>
    </cdr:from>
    <cdr:to>
      <cdr:x>0.85349</cdr:x>
      <cdr:y>0.37532</cdr:y>
    </cdr:to>
    <cdr:sp macro="" textlink="">
      <cdr:nvSpPr>
        <cdr:cNvPr id="17" name="Right Arrow 16"/>
        <cdr:cNvSpPr/>
      </cdr:nvSpPr>
      <cdr:spPr>
        <a:xfrm xmlns:a="http://schemas.openxmlformats.org/drawingml/2006/main" rot="20438848">
          <a:off x="1645728" y="791352"/>
          <a:ext cx="1293075" cy="431284"/>
        </a:xfrm>
        <a:prstGeom xmlns:a="http://schemas.openxmlformats.org/drawingml/2006/main" prst="rightArrow">
          <a:avLst>
            <a:gd name="adj1" fmla="val 64433"/>
            <a:gd name="adj2" fmla="val 55155"/>
          </a:avLst>
        </a:prstGeom>
        <a:solidFill xmlns:a="http://schemas.openxmlformats.org/drawingml/2006/main">
          <a:schemeClr val="bg1"/>
        </a:solidFill>
        <a:ln xmlns:a="http://schemas.openxmlformats.org/drawingml/2006/main">
          <a:noFill/>
        </a:ln>
        <a:effectLst xmlns:a="http://schemas.openxmlformats.org/drawingml/2006/main">
          <a:innerShdw blurRad="38100" dist="12700" dir="13500000">
            <a:prstClr val="black">
              <a:alpha val="80000"/>
            </a:prstClr>
          </a:inn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7200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b="1">
              <a:solidFill>
                <a:srgbClr val="DA0000"/>
              </a:solidFill>
              <a:latin typeface="Arial" pitchFamily="34" charset="0"/>
              <a:cs typeface="Arial" pitchFamily="34" charset="0"/>
            </a:rPr>
            <a:t>1.9% CAGR</a:t>
          </a:r>
        </a:p>
      </cdr:txBody>
    </cdr:sp>
  </cdr:relSizeAnchor>
  <cdr:relSizeAnchor xmlns:cdr="http://schemas.openxmlformats.org/drawingml/2006/chartDrawing">
    <cdr:from>
      <cdr:x>0.45335</cdr:x>
      <cdr:y>0.58752</cdr:y>
    </cdr:from>
    <cdr:to>
      <cdr:x>0.75487</cdr:x>
      <cdr:y>0.87909</cdr:y>
    </cdr:to>
    <cdr:pic>
      <cdr:nvPicPr>
        <cdr:cNvPr id="6" name="Picture 5"/>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561029" y="1913875"/>
          <a:ext cx="1038220" cy="949803"/>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0.08712</cdr:x>
      <cdr:y>0.00606</cdr:y>
    </cdr:from>
    <cdr:to>
      <cdr:x>0.99772</cdr:x>
      <cdr:y>0.11727</cdr:y>
    </cdr:to>
    <cdr:sp macro="" textlink="">
      <cdr:nvSpPr>
        <cdr:cNvPr id="4" name="TextBox 1"/>
        <cdr:cNvSpPr txBox="1"/>
      </cdr:nvSpPr>
      <cdr:spPr>
        <a:xfrm xmlns:a="http://schemas.openxmlformats.org/drawingml/2006/main">
          <a:off x="493532" y="25787"/>
          <a:ext cx="5158546" cy="473231"/>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2000" b="1" i="0" baseline="0" dirty="0">
              <a:solidFill>
                <a:schemeClr val="accent4">
                  <a:lumMod val="75000"/>
                </a:schemeClr>
              </a:solidFill>
              <a:effectLst/>
              <a:latin typeface="Arial" pitchFamily="34" charset="0"/>
              <a:ea typeface="+mn-ea"/>
              <a:cs typeface="Arial" pitchFamily="34" charset="0"/>
            </a:rPr>
            <a:t>USA Cinema Attendance vs. Ticket Prices</a:t>
          </a:r>
        </a:p>
      </cdr:txBody>
    </cdr:sp>
  </cdr:relSizeAnchor>
  <cdr:absSizeAnchor xmlns:cdr="http://schemas.openxmlformats.org/drawingml/2006/chartDrawing">
    <cdr:from>
      <cdr:x>0.16179</cdr:x>
      <cdr:y>0.86863</cdr:y>
    </cdr:from>
    <cdr:ext cx="1434330" cy="199689"/>
    <cdr:pic>
      <cdr:nvPicPr>
        <cdr:cNvPr id="6" name="Picture 5"/>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916561" y="3696271"/>
          <a:ext cx="1434330" cy="199689"/>
        </a:xfrm>
        <a:prstGeom xmlns:a="http://schemas.openxmlformats.org/drawingml/2006/main" prst="rect">
          <a:avLst/>
        </a:prstGeom>
      </cdr:spPr>
    </cdr:pic>
  </cdr:absSizeAnchor>
  <cdr:absSizeAnchor xmlns:cdr="http://schemas.openxmlformats.org/drawingml/2006/chartDrawing">
    <cdr:from>
      <cdr:x>0.50979</cdr:x>
      <cdr:y>0.85126</cdr:y>
    </cdr:from>
    <cdr:ext cx="754526" cy="341406"/>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887945" y="3622383"/>
          <a:ext cx="754526" cy="341406"/>
        </a:xfrm>
        <a:prstGeom xmlns:a="http://schemas.openxmlformats.org/drawingml/2006/main" prst="rect">
          <a:avLst/>
        </a:prstGeom>
      </cdr:spPr>
    </cdr:pic>
  </cdr:absSizeAnchor>
  <cdr:absSizeAnchor xmlns:cdr="http://schemas.openxmlformats.org/drawingml/2006/chartDrawing">
    <cdr:from>
      <cdr:x>0.71424</cdr:x>
      <cdr:y>0.78526</cdr:y>
    </cdr:from>
    <cdr:ext cx="739897" cy="676878"/>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046178" y="3341509"/>
          <a:ext cx="739897" cy="676878"/>
        </a:xfrm>
        <a:prstGeom xmlns:a="http://schemas.openxmlformats.org/drawingml/2006/main" prst="rect">
          <a:avLst/>
        </a:prstGeom>
      </cdr:spPr>
    </cdr:pic>
  </cdr:absSizeAnchor>
</c:userShapes>
</file>

<file path=ppt/drawings/drawing8.xml><?xml version="1.0" encoding="utf-8"?>
<c:userShapes xmlns:c="http://schemas.openxmlformats.org/drawingml/2006/chart">
  <cdr:relSizeAnchor xmlns:cdr="http://schemas.openxmlformats.org/drawingml/2006/chartDrawing">
    <cdr:from>
      <cdr:x>0.35066</cdr:x>
      <cdr:y>0.02562</cdr:y>
    </cdr:from>
    <cdr:to>
      <cdr:x>0.84462</cdr:x>
      <cdr:y>0.17429</cdr:y>
    </cdr:to>
    <cdr:sp macro="" textlink="">
      <cdr:nvSpPr>
        <cdr:cNvPr id="4" name="TextBox 1"/>
        <cdr:cNvSpPr txBox="1"/>
      </cdr:nvSpPr>
      <cdr:spPr>
        <a:xfrm xmlns:a="http://schemas.openxmlformats.org/drawingml/2006/main">
          <a:off x="1710930" y="97483"/>
          <a:ext cx="2410121" cy="565586"/>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lnSpc>
              <a:spcPct val="76000"/>
            </a:lnSpc>
          </a:pPr>
          <a:r>
            <a:rPr lang="en-US" sz="2000" b="1" i="0" baseline="0" dirty="0">
              <a:solidFill>
                <a:schemeClr val="accent4">
                  <a:lumMod val="75000"/>
                </a:schemeClr>
              </a:solidFill>
              <a:effectLst/>
              <a:latin typeface="Arial" pitchFamily="34" charset="0"/>
              <a:ea typeface="+mn-ea"/>
              <a:cs typeface="Arial" pitchFamily="34" charset="0"/>
            </a:rPr>
            <a:t>Cinema Revenue</a:t>
          </a:r>
        </a:p>
        <a:p xmlns:a="http://schemas.openxmlformats.org/drawingml/2006/main">
          <a:pPr algn="r" rtl="0">
            <a:lnSpc>
              <a:spcPct val="76000"/>
            </a:lnSpc>
          </a:pPr>
          <a:r>
            <a:rPr lang="en-US" sz="2000" b="0" i="0" baseline="0" dirty="0">
              <a:solidFill>
                <a:schemeClr val="accent4">
                  <a:lumMod val="75000"/>
                </a:schemeClr>
              </a:solidFill>
              <a:effectLst/>
              <a:latin typeface="Arial" pitchFamily="34" charset="0"/>
              <a:ea typeface="+mn-ea"/>
              <a:cs typeface="Arial" pitchFamily="34" charset="0"/>
            </a:rPr>
            <a:t>'98-'11 (billions US$)</a:t>
          </a:r>
          <a:endParaRPr lang="en-US" sz="3600" b="0" dirty="0">
            <a:solidFill>
              <a:schemeClr val="accent4">
                <a:lumMod val="75000"/>
              </a:schemeClr>
            </a:solidFill>
            <a:effectLst/>
            <a:latin typeface="Arial" pitchFamily="34" charset="0"/>
            <a:cs typeface="Arial" pitchFamily="34" charset="0"/>
          </a:endParaRPr>
        </a:p>
      </cdr:txBody>
    </cdr:sp>
  </cdr:relSizeAnchor>
  <cdr:absSizeAnchor xmlns:cdr="http://schemas.openxmlformats.org/drawingml/2006/chartDrawing">
    <cdr:from>
      <cdr:x>0.06513</cdr:x>
      <cdr:y>0.03219</cdr:y>
    </cdr:from>
    <cdr:ext cx="1123952" cy="491208"/>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95289" y="101181"/>
          <a:ext cx="1123952" cy="491208"/>
        </a:xfrm>
        <a:prstGeom xmlns:a="http://schemas.openxmlformats.org/drawingml/2006/main" prst="rect">
          <a:avLst/>
        </a:prstGeom>
      </cdr:spPr>
    </cdr:pic>
  </cdr:absSizeAnchor>
</c:userShapes>
</file>

<file path=ppt/drawings/drawing9.xml><?xml version="1.0" encoding="utf-8"?>
<c:userShapes xmlns:c="http://schemas.openxmlformats.org/drawingml/2006/chart">
  <cdr:relSizeAnchor xmlns:cdr="http://schemas.openxmlformats.org/drawingml/2006/chartDrawing">
    <cdr:from>
      <cdr:x>0.00172</cdr:x>
      <cdr:y>0.00857</cdr:y>
    </cdr:from>
    <cdr:to>
      <cdr:x>0.97449</cdr:x>
      <cdr:y>0.15906</cdr:y>
    </cdr:to>
    <cdr:sp macro="" textlink="">
      <cdr:nvSpPr>
        <cdr:cNvPr id="4" name="TextBox 1"/>
        <cdr:cNvSpPr txBox="1"/>
      </cdr:nvSpPr>
      <cdr:spPr>
        <a:xfrm xmlns:a="http://schemas.openxmlformats.org/drawingml/2006/main">
          <a:off x="5296" y="26857"/>
          <a:ext cx="2995118" cy="471596"/>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ct val="80000"/>
            </a:lnSpc>
          </a:pPr>
          <a:r>
            <a:rPr lang="en-US" sz="1800" b="1" i="0" baseline="0" dirty="0">
              <a:solidFill>
                <a:schemeClr val="accent4">
                  <a:lumMod val="75000"/>
                </a:schemeClr>
              </a:solidFill>
              <a:effectLst/>
              <a:latin typeface="Arial" pitchFamily="34" charset="0"/>
              <a:ea typeface="+mn-ea"/>
              <a:cs typeface="Arial" pitchFamily="34" charset="0"/>
            </a:rPr>
            <a:t>Worldwide Box Office Ticket </a:t>
          </a:r>
          <a:r>
            <a:rPr lang="en-US" sz="1800" b="1" i="0" baseline="0" dirty="0" smtClean="0">
              <a:solidFill>
                <a:schemeClr val="accent4">
                  <a:lumMod val="75000"/>
                </a:schemeClr>
              </a:solidFill>
              <a:effectLst/>
              <a:latin typeface="Arial" pitchFamily="34" charset="0"/>
              <a:ea typeface="+mn-ea"/>
              <a:cs typeface="Arial" pitchFamily="34" charset="0"/>
            </a:rPr>
            <a:t>Revenues </a:t>
          </a:r>
          <a:r>
            <a:rPr lang="en-US" sz="1800" b="1" i="0" baseline="0" dirty="0">
              <a:solidFill>
                <a:schemeClr val="accent4">
                  <a:lumMod val="75000"/>
                </a:schemeClr>
              </a:solidFill>
              <a:effectLst/>
              <a:latin typeface="Arial" pitchFamily="34" charset="0"/>
              <a:ea typeface="+mn-ea"/>
              <a:cs typeface="Arial" pitchFamily="34" charset="0"/>
            </a:rPr>
            <a:t>(MPAA) </a:t>
          </a:r>
          <a:endParaRPr lang="en-US" sz="3200" b="0" dirty="0">
            <a:solidFill>
              <a:schemeClr val="accent4">
                <a:lumMod val="75000"/>
              </a:schemeClr>
            </a:solidFill>
            <a:effectLst/>
            <a:latin typeface="Arial" pitchFamily="34" charset="0"/>
            <a:cs typeface="Arial" pitchFamily="34" charset="0"/>
          </a:endParaRPr>
        </a:p>
      </cdr:txBody>
    </cdr:sp>
  </cdr:relSizeAnchor>
  <cdr:relSizeAnchor xmlns:cdr="http://schemas.openxmlformats.org/drawingml/2006/chartDrawing">
    <cdr:from>
      <cdr:x>0.29213</cdr:x>
      <cdr:y>0.5995</cdr:y>
    </cdr:from>
    <cdr:to>
      <cdr:x>0.71859</cdr:x>
      <cdr:y>0.74729</cdr:y>
    </cdr:to>
    <cdr:sp macro="" textlink="">
      <cdr:nvSpPr>
        <cdr:cNvPr id="3" name="Right Arrow 2"/>
        <cdr:cNvSpPr/>
      </cdr:nvSpPr>
      <cdr:spPr>
        <a:xfrm xmlns:a="http://schemas.openxmlformats.org/drawingml/2006/main" rot="19570525">
          <a:off x="899446" y="1878659"/>
          <a:ext cx="1313052" cy="463133"/>
        </a:xfrm>
        <a:prstGeom xmlns:a="http://schemas.openxmlformats.org/drawingml/2006/main" prst="rightArrow">
          <a:avLst>
            <a:gd name="adj1" fmla="val 64433"/>
            <a:gd name="adj2" fmla="val 55155"/>
          </a:avLst>
        </a:prstGeom>
        <a:solidFill xmlns:a="http://schemas.openxmlformats.org/drawingml/2006/main">
          <a:schemeClr val="bg1"/>
        </a:solidFill>
        <a:ln xmlns:a="http://schemas.openxmlformats.org/drawingml/2006/main">
          <a:noFill/>
        </a:ln>
        <a:effectLst xmlns:a="http://schemas.openxmlformats.org/drawingml/2006/main">
          <a:innerShdw blurRad="38100" dist="12700" dir="13500000">
            <a:prstClr val="black">
              <a:alpha val="80000"/>
            </a:prstClr>
          </a:inn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7200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b="1">
              <a:solidFill>
                <a:schemeClr val="accent4"/>
              </a:solidFill>
              <a:latin typeface="Arial" pitchFamily="34" charset="0"/>
              <a:cs typeface="Arial" pitchFamily="34" charset="0"/>
            </a:rPr>
            <a:t>6.2% CAGR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010EF2B9-30CB-4775-8894-17A83AFA69E9}" type="datetimeFigureOut">
              <a:rPr lang="en-US" smtClean="0"/>
              <a:pPr/>
              <a:t>13/09/24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DD076A9B-7EFC-4D9F-9BF2-E762550033F8}" type="slidenum">
              <a:rPr lang="en-US" smtClean="0"/>
              <a:pPr/>
              <a:t>‹#›</a:t>
            </a:fld>
            <a:endParaRPr lang="en-US" dirty="0"/>
          </a:p>
        </p:txBody>
      </p:sp>
    </p:spTree>
    <p:extLst>
      <p:ext uri="{BB962C8B-B14F-4D97-AF65-F5344CB8AC3E}">
        <p14:creationId xmlns:p14="http://schemas.microsoft.com/office/powerpoint/2010/main" val="21909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a:t>
            </a:fld>
            <a:endParaRPr lang="en-US" dirty="0"/>
          </a:p>
        </p:txBody>
      </p:sp>
    </p:spTree>
    <p:extLst>
      <p:ext uri="{BB962C8B-B14F-4D97-AF65-F5344CB8AC3E}">
        <p14:creationId xmlns:p14="http://schemas.microsoft.com/office/powerpoint/2010/main" val="127756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0" dirty="0" smtClean="0"/>
              <a:t>Unlike </a:t>
            </a:r>
            <a:r>
              <a:rPr lang="en-US" b="0" dirty="0" err="1" smtClean="0"/>
              <a:t>bittorrent</a:t>
            </a:r>
            <a:r>
              <a:rPr lang="en-US" b="0" dirty="0" smtClean="0"/>
              <a:t>, </a:t>
            </a:r>
            <a:r>
              <a:rPr lang="en-US" b="0" dirty="0" err="1" smtClean="0"/>
              <a:t>eDonkey</a:t>
            </a:r>
            <a:r>
              <a:rPr lang="en-US" b="0" dirty="0" smtClean="0"/>
              <a:t>, and </a:t>
            </a:r>
            <a:r>
              <a:rPr lang="en-US" b="0" dirty="0" err="1" smtClean="0"/>
              <a:t>cyberlocker</a:t>
            </a:r>
            <a:r>
              <a:rPr lang="en-US" b="0" dirty="0" smtClean="0"/>
              <a:t> usage, experience indicates that most usage of video streaming is benign and poses no threat to copyright”</a:t>
            </a:r>
            <a:endParaRPr lang="en-US" dirty="0" smtClean="0"/>
          </a:p>
          <a:p>
            <a:r>
              <a:rPr lang="en-US" b="0" dirty="0" smtClean="0"/>
              <a:t>Envisional</a:t>
            </a:r>
          </a:p>
        </p:txBody>
      </p:sp>
      <p:sp>
        <p:nvSpPr>
          <p:cNvPr id="4" name="Slide Number Placeholder 3"/>
          <p:cNvSpPr>
            <a:spLocks noGrp="1"/>
          </p:cNvSpPr>
          <p:nvPr>
            <p:ph type="sldNum" sz="quarter" idx="10"/>
          </p:nvPr>
        </p:nvSpPr>
        <p:spPr/>
        <p:txBody>
          <a:bodyPr/>
          <a:lstStyle/>
          <a:p>
            <a:fld id="{DD076A9B-7EFC-4D9F-9BF2-E762550033F8}" type="slidenum">
              <a:rPr lang="en-US" smtClean="0"/>
              <a:pPr/>
              <a:t>7</a:t>
            </a:fld>
            <a:endParaRPr lang="en-US" dirty="0"/>
          </a:p>
        </p:txBody>
      </p:sp>
    </p:spTree>
    <p:extLst>
      <p:ext uri="{BB962C8B-B14F-4D97-AF65-F5344CB8AC3E}">
        <p14:creationId xmlns:p14="http://schemas.microsoft.com/office/powerpoint/2010/main" val="51419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for all the reports that people just want </a:t>
            </a:r>
            <a:r>
              <a:rPr lang="en-US" dirty="0" err="1"/>
              <a:t>stu</a:t>
            </a:r>
            <a:r>
              <a:rPr lang="en-US" dirty="0"/>
              <a:t>" for free, and are not willing to spend on entertainment, the actual data shows that they’re spending noticeably more on entertainment today than they did ten years ago.”</a:t>
            </a:r>
          </a:p>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10</a:t>
            </a:fld>
            <a:endParaRPr lang="en-US" dirty="0"/>
          </a:p>
        </p:txBody>
      </p:sp>
    </p:spTree>
    <p:extLst>
      <p:ext uri="{BB962C8B-B14F-4D97-AF65-F5344CB8AC3E}">
        <p14:creationId xmlns:p14="http://schemas.microsoft.com/office/powerpoint/2010/main" val="159981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for all the reports that people just want </a:t>
            </a:r>
            <a:r>
              <a:rPr lang="en-US" dirty="0" err="1"/>
              <a:t>stu</a:t>
            </a:r>
            <a:r>
              <a:rPr lang="en-US" dirty="0"/>
              <a:t>" for free, and are not willing to spend on entertainment, the actual data shows that they’re spending noticeably more on entertainment today than they did ten years ago.”</a:t>
            </a:r>
          </a:p>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11</a:t>
            </a:fld>
            <a:endParaRPr lang="en-US" dirty="0"/>
          </a:p>
        </p:txBody>
      </p:sp>
    </p:spTree>
    <p:extLst>
      <p:ext uri="{BB962C8B-B14F-4D97-AF65-F5344CB8AC3E}">
        <p14:creationId xmlns:p14="http://schemas.microsoft.com/office/powerpoint/2010/main" val="159981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Interestingly, the USA is not the largest producer </a:t>
            </a:r>
            <a:r>
              <a:rPr lang="en-US" dirty="0" smtClean="0"/>
              <a:t>of feature-length films and </a:t>
            </a:r>
            <a:r>
              <a:rPr lang="en-US" dirty="0"/>
              <a:t>has not held that title for </a:t>
            </a:r>
            <a:r>
              <a:rPr lang="en-US" dirty="0" smtClean="0"/>
              <a:t>many years</a:t>
            </a:r>
            <a:r>
              <a:rPr lang="en-US" dirty="0"/>
              <a:t>. (The US </a:t>
            </a:r>
            <a:r>
              <a:rPr lang="en-US" dirty="0" smtClean="0"/>
              <a:t>film </a:t>
            </a:r>
            <a:r>
              <a:rPr lang="en-US" dirty="0"/>
              <a:t>industry is still the largest in terms of</a:t>
            </a:r>
          </a:p>
          <a:p>
            <a:r>
              <a:rPr lang="en-US" dirty="0"/>
              <a:t>box </a:t>
            </a:r>
            <a:r>
              <a:rPr lang="en-US" dirty="0" smtClean="0"/>
              <a:t>office </a:t>
            </a:r>
            <a:r>
              <a:rPr lang="en-US" dirty="0"/>
              <a:t>revenues, however.) India’s Bollywood </a:t>
            </a:r>
            <a:r>
              <a:rPr lang="en-US" dirty="0" smtClean="0"/>
              <a:t>produces well </a:t>
            </a:r>
            <a:r>
              <a:rPr lang="en-US" dirty="0"/>
              <a:t>over a </a:t>
            </a:r>
            <a:r>
              <a:rPr lang="en-US" dirty="0" smtClean="0"/>
              <a:t>thousand 1 films per </a:t>
            </a:r>
            <a:r>
              <a:rPr lang="en-US" dirty="0"/>
              <a:t>year, making it the </a:t>
            </a:r>
            <a:r>
              <a:rPr lang="en-US" dirty="0" smtClean="0"/>
              <a:t>most prolific film-making </a:t>
            </a:r>
            <a:r>
              <a:rPr lang="en-US" dirty="0"/>
              <a:t>nation. (India comes in at third with</a:t>
            </a:r>
          </a:p>
          <a:p>
            <a:r>
              <a:rPr lang="en-US" dirty="0"/>
              <a:t>box </a:t>
            </a:r>
            <a:r>
              <a:rPr lang="en-US" dirty="0" smtClean="0"/>
              <a:t>office </a:t>
            </a:r>
            <a:r>
              <a:rPr lang="en-US" dirty="0"/>
              <a:t>revenues of $2.2 billion in 2010 behind the </a:t>
            </a:r>
            <a:r>
              <a:rPr lang="en-US" dirty="0" smtClean="0"/>
              <a:t>US’s $</a:t>
            </a:r>
            <a:r>
              <a:rPr lang="en-US" dirty="0"/>
              <a:t>10 billion and Japan’s $2.5 billion, and China has </a:t>
            </a:r>
            <a:r>
              <a:rPr lang="en-US" dirty="0" smtClean="0"/>
              <a:t>only recently </a:t>
            </a:r>
            <a:r>
              <a:rPr lang="en-US" dirty="0"/>
              <a:t>surpassed the $2 billion threshold.) Next on the production list, Nigeria’s </a:t>
            </a:r>
            <a:r>
              <a:rPr lang="en-US" dirty="0" err="1"/>
              <a:t>Nollywood</a:t>
            </a:r>
            <a:r>
              <a:rPr lang="en-US" dirty="0"/>
              <a:t> has taken </a:t>
            </a:r>
            <a:r>
              <a:rPr lang="en-US" dirty="0" smtClean="0"/>
              <a:t>second place </a:t>
            </a:r>
            <a:r>
              <a:rPr lang="en-US" dirty="0"/>
              <a:t>in the race to produce movies, churning out nearly a thousand </a:t>
            </a:r>
            <a:r>
              <a:rPr lang="en-US" dirty="0" smtClean="0"/>
              <a:t>films </a:t>
            </a:r>
            <a:r>
              <a:rPr lang="en-US" dirty="0"/>
              <a:t>per year aimed at a thriving home</a:t>
            </a:r>
          </a:p>
          <a:p>
            <a:r>
              <a:rPr lang="en-US" dirty="0"/>
              <a:t>theater market. (Nigeria actually produced more </a:t>
            </a:r>
            <a:r>
              <a:rPr lang="en-US" dirty="0" smtClean="0"/>
              <a:t>films </a:t>
            </a:r>
            <a:r>
              <a:rPr lang="en-US" dirty="0"/>
              <a:t>than India circa 2007, but India has since re-claimed </a:t>
            </a:r>
            <a:r>
              <a:rPr lang="en-US" dirty="0" smtClean="0"/>
              <a:t>its number </a:t>
            </a:r>
            <a:r>
              <a:rPr lang="en-US" dirty="0"/>
              <a:t>one spot.) Obviously, the US movie industry has many more </a:t>
            </a:r>
            <a:r>
              <a:rPr lang="en-US"/>
              <a:t>well-known </a:t>
            </a:r>
            <a:r>
              <a:rPr lang="en-US" smtClean="0"/>
              <a:t>films </a:t>
            </a:r>
            <a:r>
              <a:rPr lang="en-US" dirty="0"/>
              <a:t>than any other country</a:t>
            </a:r>
            <a:r>
              <a:rPr lang="en-US" dirty="0" smtClean="0"/>
              <a:t>, but </a:t>
            </a:r>
            <a:r>
              <a:rPr lang="en-US" dirty="0"/>
              <a:t>it comes in third on the list of movie-making nations with roughly 700 feature-length movies made </a:t>
            </a:r>
            <a:r>
              <a:rPr lang="en-US" dirty="0" smtClean="0"/>
              <a:t>each year</a:t>
            </a:r>
            <a:r>
              <a:rPr lang="en-US" dirty="0"/>
              <a:t>. </a:t>
            </a:r>
          </a:p>
        </p:txBody>
      </p:sp>
      <p:sp>
        <p:nvSpPr>
          <p:cNvPr id="4" name="Slide Number Placeholder 3"/>
          <p:cNvSpPr>
            <a:spLocks noGrp="1"/>
          </p:cNvSpPr>
          <p:nvPr>
            <p:ph type="sldNum" sz="quarter" idx="10"/>
          </p:nvPr>
        </p:nvSpPr>
        <p:spPr/>
        <p:txBody>
          <a:bodyPr/>
          <a:lstStyle/>
          <a:p>
            <a:fld id="{8E996818-CAA3-B949-8F14-731318648C76}" type="slidenum">
              <a:rPr lang="en-US" smtClean="0"/>
              <a:pPr/>
              <a:t>14</a:t>
            </a:fld>
            <a:endParaRPr lang="en-US" dirty="0"/>
          </a:p>
        </p:txBody>
      </p:sp>
    </p:spTree>
    <p:extLst>
      <p:ext uri="{BB962C8B-B14F-4D97-AF65-F5344CB8AC3E}">
        <p14:creationId xmlns:p14="http://schemas.microsoft.com/office/powerpoint/2010/main" val="277563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Interestingly, the USA is not the largest producer </a:t>
            </a:r>
            <a:r>
              <a:rPr lang="en-US" dirty="0" smtClean="0"/>
              <a:t>of feature-length films </a:t>
            </a:r>
            <a:r>
              <a:rPr lang="en-US" dirty="0"/>
              <a:t>and has not held that title for </a:t>
            </a:r>
            <a:r>
              <a:rPr lang="en-US" dirty="0" smtClean="0"/>
              <a:t>many years</a:t>
            </a:r>
            <a:r>
              <a:rPr lang="en-US" dirty="0"/>
              <a:t>. (The US </a:t>
            </a:r>
            <a:r>
              <a:rPr lang="en-US" dirty="0" smtClean="0"/>
              <a:t>film </a:t>
            </a:r>
            <a:r>
              <a:rPr lang="en-US" dirty="0"/>
              <a:t>industry is still the largest in terms of</a:t>
            </a:r>
          </a:p>
          <a:p>
            <a:r>
              <a:rPr lang="en-US" dirty="0"/>
              <a:t>box </a:t>
            </a:r>
            <a:r>
              <a:rPr lang="en-US" dirty="0" err="1"/>
              <a:t>o#ce</a:t>
            </a:r>
            <a:r>
              <a:rPr lang="en-US" dirty="0"/>
              <a:t> revenues, however.) India’s Bollywood </a:t>
            </a:r>
            <a:r>
              <a:rPr lang="en-US" dirty="0" smtClean="0"/>
              <a:t>produces well </a:t>
            </a:r>
            <a:r>
              <a:rPr lang="en-US" dirty="0"/>
              <a:t>over a thousand !</a:t>
            </a:r>
            <a:r>
              <a:rPr lang="en-US" dirty="0" err="1"/>
              <a:t>lms</a:t>
            </a:r>
            <a:r>
              <a:rPr lang="en-US" dirty="0"/>
              <a:t> per year, making it the </a:t>
            </a:r>
            <a:r>
              <a:rPr lang="en-US" dirty="0" smtClean="0"/>
              <a:t>most </a:t>
            </a:r>
            <a:r>
              <a:rPr lang="en-US" dirty="0" err="1" smtClean="0"/>
              <a:t>proli!c</a:t>
            </a:r>
            <a:r>
              <a:rPr lang="en-US" dirty="0" smtClean="0"/>
              <a:t> </a:t>
            </a:r>
            <a:r>
              <a:rPr lang="en-US" dirty="0"/>
              <a:t>!lm-making nation. (India comes in at third with</a:t>
            </a:r>
          </a:p>
          <a:p>
            <a:r>
              <a:rPr lang="en-US" dirty="0"/>
              <a:t>box </a:t>
            </a:r>
            <a:r>
              <a:rPr lang="en-US" dirty="0" err="1"/>
              <a:t>o#ce</a:t>
            </a:r>
            <a:r>
              <a:rPr lang="en-US" dirty="0"/>
              <a:t> revenues of $2.2 billion in 2010 behind the </a:t>
            </a:r>
            <a:r>
              <a:rPr lang="en-US" dirty="0" smtClean="0"/>
              <a:t>US’s $</a:t>
            </a:r>
            <a:r>
              <a:rPr lang="en-US" dirty="0"/>
              <a:t>10 billion and Japan’s $2.5 billion, and China has </a:t>
            </a:r>
            <a:r>
              <a:rPr lang="en-US" dirty="0" smtClean="0"/>
              <a:t>only recently </a:t>
            </a:r>
            <a:r>
              <a:rPr lang="en-US" dirty="0"/>
              <a:t>surpassed the $2 billion threshold.) Next on the production list, Nigeria’s </a:t>
            </a:r>
            <a:r>
              <a:rPr lang="en-US" dirty="0" err="1"/>
              <a:t>Nollywood</a:t>
            </a:r>
            <a:r>
              <a:rPr lang="en-US" dirty="0"/>
              <a:t> has taken </a:t>
            </a:r>
            <a:r>
              <a:rPr lang="en-US" dirty="0" smtClean="0"/>
              <a:t>second place </a:t>
            </a:r>
            <a:r>
              <a:rPr lang="en-US" dirty="0"/>
              <a:t>in the race to produce movies, churning out nearly a thousand !</a:t>
            </a:r>
            <a:r>
              <a:rPr lang="en-US" dirty="0" err="1"/>
              <a:t>lms</a:t>
            </a:r>
            <a:r>
              <a:rPr lang="en-US" dirty="0"/>
              <a:t> per year aimed at a thriving home</a:t>
            </a:r>
          </a:p>
          <a:p>
            <a:r>
              <a:rPr lang="en-US" dirty="0"/>
              <a:t>theater market. (Nigeria actually produced more !</a:t>
            </a:r>
            <a:r>
              <a:rPr lang="en-US" dirty="0" err="1"/>
              <a:t>lms</a:t>
            </a:r>
            <a:r>
              <a:rPr lang="en-US" dirty="0"/>
              <a:t> than India circa 2007, but India has since re-claimed its</a:t>
            </a:r>
          </a:p>
          <a:p>
            <a:r>
              <a:rPr lang="en-US" dirty="0"/>
              <a:t>number one spot.) Obviously, the US movie industry has many more well-known !</a:t>
            </a:r>
            <a:r>
              <a:rPr lang="en-US" dirty="0" err="1"/>
              <a:t>lms</a:t>
            </a:r>
            <a:r>
              <a:rPr lang="en-US" dirty="0"/>
              <a:t> than any other country,</a:t>
            </a:r>
          </a:p>
          <a:p>
            <a:r>
              <a:rPr lang="en-US" dirty="0"/>
              <a:t>but it comes in third on the list of movie-making nations with roughly 700 feature-length movies made each</a:t>
            </a:r>
          </a:p>
          <a:p>
            <a:r>
              <a:rPr lang="en-US" dirty="0"/>
              <a:t>year. </a:t>
            </a:r>
          </a:p>
        </p:txBody>
      </p:sp>
      <p:sp>
        <p:nvSpPr>
          <p:cNvPr id="4" name="Slide Number Placeholder 3"/>
          <p:cNvSpPr>
            <a:spLocks noGrp="1"/>
          </p:cNvSpPr>
          <p:nvPr>
            <p:ph type="sldNum" sz="quarter" idx="10"/>
          </p:nvPr>
        </p:nvSpPr>
        <p:spPr/>
        <p:txBody>
          <a:bodyPr/>
          <a:lstStyle/>
          <a:p>
            <a:fld id="{8E996818-CAA3-B949-8F14-731318648C76}" type="slidenum">
              <a:rPr lang="en-US" smtClean="0"/>
              <a:pPr/>
              <a:t>15</a:t>
            </a:fld>
            <a:endParaRPr lang="en-US" dirty="0"/>
          </a:p>
        </p:txBody>
      </p:sp>
    </p:spTree>
    <p:extLst>
      <p:ext uri="{BB962C8B-B14F-4D97-AF65-F5344CB8AC3E}">
        <p14:creationId xmlns:p14="http://schemas.microsoft.com/office/powerpoint/2010/main" val="2775633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922" y="1785204"/>
            <a:ext cx="7864007" cy="4707632"/>
          </a:xfrm>
          <a:prstGeom prst="rect">
            <a:avLst/>
          </a:prstGeom>
        </p:spPr>
      </p:pic>
      <p:sp>
        <p:nvSpPr>
          <p:cNvPr id="9" name="Rectangle 8"/>
          <p:cNvSpPr/>
          <p:nvPr/>
        </p:nvSpPr>
        <p:spPr>
          <a:xfrm>
            <a:off x="0" y="0"/>
            <a:ext cx="9155054"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7" name="Rectangle 6"/>
          <p:cNvSpPr/>
          <p:nvPr/>
        </p:nvSpPr>
        <p:spPr>
          <a:xfrm>
            <a:off x="711202" y="0"/>
            <a:ext cx="3450153" cy="5143500"/>
          </a:xfrm>
          <a:prstGeom prst="rect">
            <a:avLst/>
          </a:prstGeom>
          <a:solidFill>
            <a:schemeClr val="accent5">
              <a:lumMod val="75000"/>
            </a:schemeClr>
          </a:solidFill>
        </p:spPr>
        <p:txBody>
          <a:bodyPr wrap="square" lIns="30679" tIns="30679" rIns="0" bIns="30679">
            <a:noAutofit/>
          </a:bodyPr>
          <a:lstStyle/>
          <a:p>
            <a:pPr marL="0" marR="0" lvl="0" indent="0" algn="l" defTabSz="779252" rtl="0" eaLnBrk="1" fontAlgn="base" latinLnBrk="0" hangingPunct="1">
              <a:lnSpc>
                <a:spcPct val="90000"/>
              </a:lnSpc>
              <a:spcBef>
                <a:spcPct val="0"/>
              </a:spcBef>
              <a:spcAft>
                <a:spcPct val="0"/>
              </a:spcAft>
              <a:buClrTx/>
              <a:buSzTx/>
              <a:buFontTx/>
              <a:buNone/>
              <a:tabLst/>
              <a:defRPr/>
            </a:pPr>
            <a:endParaRPr lang="en-US" sz="900" b="0" i="0" kern="0" cap="none" spc="0" baseline="0" dirty="0" smtClean="0">
              <a:ln>
                <a:noFill/>
              </a:ln>
              <a:solidFill>
                <a:schemeClr val="bg1"/>
              </a:solidFill>
              <a:effectLst/>
              <a:latin typeface="Arial Unicode MS" pitchFamily="34" charset="-128"/>
              <a:ea typeface="Segoe UI" pitchFamily="34" charset="0"/>
              <a:cs typeface="Arial Unicode MS" pitchFamily="34" charset="-128"/>
            </a:endParaRPr>
          </a:p>
        </p:txBody>
      </p:sp>
      <p:sp>
        <p:nvSpPr>
          <p:cNvPr id="4678664" name="Rectangle 8" descr="dark-metal-texture black cropped"/>
          <p:cNvSpPr>
            <a:spLocks noGrp="1" noChangeArrowheads="1"/>
          </p:cNvSpPr>
          <p:nvPr>
            <p:ph type="ctrTitle"/>
          </p:nvPr>
        </p:nvSpPr>
        <p:spPr>
          <a:xfrm>
            <a:off x="829357" y="133599"/>
            <a:ext cx="3210479" cy="2835845"/>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b" anchorCtr="0" compatLnSpc="1">
            <a:normAutofit/>
          </a:bodyPr>
          <a:lstStyle>
            <a:lvl1pPr algn="r">
              <a:lnSpc>
                <a:spcPct val="80000"/>
              </a:lnSpc>
              <a:defRPr lang="en-GB" b="1" noProof="0" dirty="0" smtClean="0">
                <a:solidFill>
                  <a:schemeClr val="bg1"/>
                </a:solidFill>
                <a:effectLst>
                  <a:innerShdw blurRad="63500" dist="50800" dir="13500000">
                    <a:prstClr val="black">
                      <a:alpha val="50000"/>
                    </a:prstClr>
                  </a:innerShdw>
                </a:effectLst>
                <a:latin typeface="+mj-lt"/>
              </a:defRPr>
            </a:lvl1pPr>
          </a:lstStyle>
          <a:p>
            <a:pPr lvl="0">
              <a:lnSpc>
                <a:spcPct val="76000"/>
              </a:lnSpc>
            </a:pPr>
            <a:r>
              <a:rPr lang="en-US" noProof="0" smtClean="0"/>
              <a:t>Click to edit Master title style</a:t>
            </a:r>
            <a:endParaRPr lang="en-GB" noProof="0" dirty="0" smtClean="0"/>
          </a:p>
        </p:txBody>
      </p:sp>
      <p:cxnSp>
        <p:nvCxnSpPr>
          <p:cNvPr id="3" name="Straight Connector 2"/>
          <p:cNvCxnSpPr/>
          <p:nvPr/>
        </p:nvCxnSpPr>
        <p:spPr>
          <a:xfrm>
            <a:off x="825814" y="3138981"/>
            <a:ext cx="3204000"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33568" y="4155283"/>
            <a:ext cx="129603" cy="145520"/>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835315" y="4364400"/>
            <a:ext cx="126106" cy="150301"/>
          </a:xfrm>
          <a:prstGeom prst="rect">
            <a:avLst/>
          </a:prstGeom>
        </p:spPr>
      </p:pic>
      <p:pic>
        <p:nvPicPr>
          <p:cNvPr id="28" name="Picture 2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29672" y="4561142"/>
            <a:ext cx="137392" cy="145919"/>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829111" y="4773643"/>
            <a:ext cx="138517" cy="147512"/>
          </a:xfrm>
          <a:prstGeom prst="rect">
            <a:avLst/>
          </a:prstGeom>
        </p:spPr>
      </p:pic>
      <p:sp>
        <p:nvSpPr>
          <p:cNvPr id="31" name="Subtitle 5"/>
          <p:cNvSpPr txBox="1">
            <a:spLocks/>
          </p:cNvSpPr>
          <p:nvPr/>
        </p:nvSpPr>
        <p:spPr bwMode="auto">
          <a:xfrm>
            <a:off x="838786" y="3275296"/>
            <a:ext cx="3202684" cy="172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r" rtl="0" eaLnBrk="1" fontAlgn="base" hangingPunct="1">
              <a:lnSpc>
                <a:spcPct val="84000"/>
              </a:lnSpc>
              <a:spcBef>
                <a:spcPts val="0"/>
              </a:spcBef>
              <a:spcAft>
                <a:spcPct val="0"/>
              </a:spcAft>
              <a:defRPr lang="en-GB" sz="1600" b="0" kern="1200" cap="none" spc="-80"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t>Gabriel Dusil</a:t>
            </a:r>
          </a:p>
          <a:p>
            <a:r>
              <a:rPr lang="en-US" dirty="0" smtClean="0"/>
              <a:t>VP Marketing &amp; Corporate Strategy</a:t>
            </a:r>
          </a:p>
          <a:p>
            <a:r>
              <a:rPr lang="en-US" dirty="0" smtClean="0"/>
              <a:t>Visual Unity</a:t>
            </a:r>
          </a:p>
          <a:p>
            <a:endParaRPr lang="en-US" dirty="0" smtClean="0"/>
          </a:p>
          <a:p>
            <a:r>
              <a:rPr lang="en-US" dirty="0" smtClean="0"/>
              <a:t>www.facebook.com/gdusil  </a:t>
            </a:r>
            <a:r>
              <a:rPr lang="en-US" dirty="0" smtClean="0">
                <a:solidFill>
                  <a:schemeClr val="accent5">
                    <a:lumMod val="75000"/>
                  </a:schemeClr>
                </a:solidFill>
              </a:rPr>
              <a:t>  . </a:t>
            </a:r>
          </a:p>
          <a:p>
            <a:r>
              <a:rPr lang="en-US" dirty="0" smtClean="0"/>
              <a:t>cz.linkedin.com/in/gabrieldusil </a:t>
            </a:r>
            <a:r>
              <a:rPr lang="en-US" dirty="0" smtClean="0">
                <a:solidFill>
                  <a:schemeClr val="accent5">
                    <a:lumMod val="75000"/>
                  </a:schemeClr>
                </a:solidFill>
              </a:rPr>
              <a:t>  .</a:t>
            </a:r>
          </a:p>
          <a:p>
            <a:r>
              <a:rPr lang="en-US" dirty="0" smtClean="0"/>
              <a:t>gdusil.wordpress.com    </a:t>
            </a:r>
            <a:r>
              <a:rPr lang="en-US" dirty="0" smtClean="0">
                <a:solidFill>
                  <a:schemeClr val="accent5">
                    <a:lumMod val="75000"/>
                  </a:schemeClr>
                </a:solidFill>
              </a:rPr>
              <a:t>.</a:t>
            </a:r>
          </a:p>
          <a:p>
            <a:r>
              <a:rPr lang="en-US" dirty="0" smtClean="0"/>
              <a:t>gabriel.dusil@visualunity.com  </a:t>
            </a:r>
            <a:r>
              <a:rPr lang="en-US" dirty="0" smtClean="0">
                <a:solidFill>
                  <a:schemeClr val="accent5">
                    <a:lumMod val="75000"/>
                  </a:schemeClr>
                </a:solidFill>
              </a:rPr>
              <a:t> .</a:t>
            </a:r>
            <a:endParaRPr lang="en-US" dirty="0">
              <a:solidFill>
                <a:schemeClr val="accent5">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61194" y="209997"/>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defRPr lang="en-US" dirty="0"/>
            </a:lvl1pPr>
          </a:lstStyle>
          <a:p>
            <a:pPr lvl="0">
              <a:lnSpc>
                <a:spcPct val="76000"/>
              </a:lnSpc>
            </a:pPr>
            <a:r>
              <a:rPr lang="en-US" smtClean="0"/>
              <a:t>Click to edit Master title style</a:t>
            </a:r>
            <a:endParaRPr lang="en-US" dirty="0"/>
          </a:p>
        </p:txBody>
      </p:sp>
      <p:sp>
        <p:nvSpPr>
          <p:cNvPr id="3" name="Content Placeholder 2"/>
          <p:cNvSpPr>
            <a:spLocks noGrp="1"/>
          </p:cNvSpPr>
          <p:nvPr>
            <p:ph idx="1"/>
          </p:nvPr>
        </p:nvSpPr>
        <p:spPr>
          <a:xfrm>
            <a:off x="161192" y="935665"/>
            <a:ext cx="8809892" cy="36591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spc="-60" baseline="0" dirty="0" smtClean="0"/>
            </a:lvl1pPr>
            <a:lvl2pPr>
              <a:lnSpc>
                <a:spcPct val="76000"/>
              </a:lnSpc>
              <a:spcBef>
                <a:spcPts val="100"/>
              </a:spcBef>
              <a:defRPr lang="en-US" spc="-60" baseline="0" dirty="0" smtClean="0"/>
            </a:lvl2pPr>
            <a:lvl3pPr>
              <a:lnSpc>
                <a:spcPct val="76000"/>
              </a:lnSpc>
              <a:spcBef>
                <a:spcPts val="200"/>
              </a:spcBef>
              <a:defRPr lang="en-US" spc="-6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8648" y="4366019"/>
            <a:ext cx="1323020" cy="792000"/>
          </a:xfrm>
          <a:prstGeom prst="rect">
            <a:avLst/>
          </a:prstGeom>
        </p:spPr>
      </p:pic>
      <p:sp>
        <p:nvSpPr>
          <p:cNvPr id="5" name="Rectangle 4"/>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6" name="Rectangle 5"/>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161194" y="220630"/>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defRPr lang="en-US" dirty="0"/>
            </a:lvl1pPr>
          </a:lstStyle>
          <a:p>
            <a:pPr lvl="0">
              <a:lnSpc>
                <a:spcPct val="76000"/>
              </a:lnSpc>
            </a:pPr>
            <a:r>
              <a:rPr lang="en-US" smtClean="0"/>
              <a:t>Click to edit Master title style</a:t>
            </a:r>
            <a:endParaRPr lang="en-US" dirty="0"/>
          </a:p>
        </p:txBody>
      </p:sp>
      <p:sp>
        <p:nvSpPr>
          <p:cNvPr id="3" name="Content Placeholder 2"/>
          <p:cNvSpPr>
            <a:spLocks noGrp="1"/>
          </p:cNvSpPr>
          <p:nvPr>
            <p:ph sz="half" idx="1"/>
          </p:nvPr>
        </p:nvSpPr>
        <p:spPr>
          <a:xfrm>
            <a:off x="161193" y="903767"/>
            <a:ext cx="4289314"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b="1" spc="-60" baseline="0" dirty="0" smtClean="0"/>
            </a:lvl1pPr>
            <a:lvl2pPr>
              <a:lnSpc>
                <a:spcPct val="76000"/>
              </a:lnSpc>
              <a:defRPr lang="en-US" spc="-60" baseline="0" dirty="0" smtClean="0"/>
            </a:lvl2pPr>
            <a:lvl3pPr>
              <a:lnSpc>
                <a:spcPct val="76000"/>
              </a:lnSpc>
              <a:defRPr lang="en-US" spc="-4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
        <p:nvSpPr>
          <p:cNvPr id="4" name="Content Placeholder 3"/>
          <p:cNvSpPr>
            <a:spLocks noGrp="1"/>
          </p:cNvSpPr>
          <p:nvPr>
            <p:ph sz="half" idx="2"/>
          </p:nvPr>
        </p:nvSpPr>
        <p:spPr>
          <a:xfrm>
            <a:off x="4746477" y="903767"/>
            <a:ext cx="4224610"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b="1" spc="-60" baseline="0" dirty="0" smtClean="0"/>
            </a:lvl1pPr>
            <a:lvl2pPr>
              <a:lnSpc>
                <a:spcPct val="76000"/>
              </a:lnSpc>
              <a:defRPr lang="en-US" spc="-60" baseline="0" dirty="0" smtClean="0"/>
            </a:lvl2pPr>
            <a:lvl3pPr>
              <a:lnSpc>
                <a:spcPct val="76000"/>
              </a:lnSpc>
              <a:defRPr lang="en-US" spc="-4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8648" y="4366019"/>
            <a:ext cx="1323020" cy="792000"/>
          </a:xfrm>
          <a:prstGeom prst="rect">
            <a:avLst/>
          </a:prstGeom>
        </p:spPr>
      </p:pic>
      <p:sp>
        <p:nvSpPr>
          <p:cNvPr id="6" name="Rectangle 5"/>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7" name="Rectangle 6"/>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1194" y="231263"/>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lnSpc>
                <a:spcPct val="70000"/>
              </a:lnSpc>
              <a:defRPr lang="en-US" dirty="0">
                <a:ln w="18415" cmpd="sng">
                  <a:noFill/>
                  <a:prstDash val="solid"/>
                </a:ln>
              </a:defRPr>
            </a:lvl1pPr>
          </a:lstStyle>
          <a:p>
            <a:pPr lvl="0">
              <a:lnSpc>
                <a:spcPct val="76000"/>
              </a:lnSpc>
            </a:pPr>
            <a:r>
              <a:rPr lang="en-US" smtClean="0"/>
              <a:t>Click to edit Master title style</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8648" y="4366019"/>
            <a:ext cx="1323020" cy="792000"/>
          </a:xfrm>
          <a:prstGeom prst="rect">
            <a:avLst/>
          </a:prstGeom>
        </p:spPr>
      </p:pic>
      <p:sp>
        <p:nvSpPr>
          <p:cNvPr id="4" name="Rectangle 3"/>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5" name="Rectangle 4"/>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8648" y="4366019"/>
            <a:ext cx="1323020" cy="792000"/>
          </a:xfrm>
          <a:prstGeom prst="rect">
            <a:avLst/>
          </a:prstGeom>
        </p:spPr>
      </p:pic>
      <p:sp>
        <p:nvSpPr>
          <p:cNvPr id="3" name="Rectangle 2"/>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4" name="Rectangle 3"/>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9" name="Rectangle 8"/>
          <p:cNvSpPr/>
          <p:nvPr/>
        </p:nvSpPr>
        <p:spPr>
          <a:xfrm>
            <a:off x="0" y="0"/>
            <a:ext cx="9155054"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7" name="Rectangle 6"/>
          <p:cNvSpPr/>
          <p:nvPr/>
        </p:nvSpPr>
        <p:spPr>
          <a:xfrm>
            <a:off x="5032731" y="0"/>
            <a:ext cx="3149245" cy="5143500"/>
          </a:xfrm>
          <a:prstGeom prst="rect">
            <a:avLst/>
          </a:prstGeom>
          <a:solidFill>
            <a:schemeClr val="accent5">
              <a:lumMod val="75000"/>
            </a:schemeClr>
          </a:solidFill>
        </p:spPr>
        <p:txBody>
          <a:bodyPr wrap="square" lIns="30679" tIns="30679" rIns="0" bIns="30679">
            <a:noAutofit/>
          </a:bodyPr>
          <a:lstStyle/>
          <a:p>
            <a:pPr marL="0" marR="0" lvl="0" indent="0" algn="l" defTabSz="779252" rtl="0" eaLnBrk="1" fontAlgn="base" latinLnBrk="0" hangingPunct="1">
              <a:lnSpc>
                <a:spcPct val="90000"/>
              </a:lnSpc>
              <a:spcBef>
                <a:spcPct val="0"/>
              </a:spcBef>
              <a:spcAft>
                <a:spcPct val="0"/>
              </a:spcAft>
              <a:buClrTx/>
              <a:buSzTx/>
              <a:buFontTx/>
              <a:buNone/>
              <a:tabLst/>
              <a:defRPr/>
            </a:pPr>
            <a:endParaRPr lang="en-US" sz="900" b="0" i="0" kern="0" cap="none" spc="0" baseline="0" dirty="0" smtClean="0">
              <a:ln>
                <a:noFill/>
              </a:ln>
              <a:solidFill>
                <a:schemeClr val="bg1"/>
              </a:solidFill>
              <a:effectLst/>
              <a:latin typeface="Arial Unicode MS" pitchFamily="34" charset="-128"/>
              <a:ea typeface="Segoe UI" pitchFamily="34" charset="0"/>
              <a:cs typeface="Arial Unicode MS" pitchFamily="34" charset="-128"/>
            </a:endParaRPr>
          </a:p>
        </p:txBody>
      </p:sp>
      <p:cxnSp>
        <p:nvCxnSpPr>
          <p:cNvPr id="3" name="Straight Connector 2"/>
          <p:cNvCxnSpPr/>
          <p:nvPr/>
        </p:nvCxnSpPr>
        <p:spPr>
          <a:xfrm>
            <a:off x="5147345" y="3450066"/>
            <a:ext cx="2891757"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45100" y="1076812"/>
            <a:ext cx="3017398" cy="273270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80188" y="1857376"/>
            <a:ext cx="2297038" cy="1375076"/>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49681" y="3652755"/>
            <a:ext cx="129603" cy="145520"/>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51427" y="3857964"/>
            <a:ext cx="126106" cy="150301"/>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45784" y="4058614"/>
            <a:ext cx="137392" cy="145919"/>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145224" y="4267207"/>
            <a:ext cx="138517" cy="147512"/>
          </a:xfrm>
          <a:prstGeom prst="rect">
            <a:avLst/>
          </a:prstGeom>
        </p:spPr>
      </p:pic>
      <p:sp>
        <p:nvSpPr>
          <p:cNvPr id="18" name="Subtitle 2"/>
          <p:cNvSpPr txBox="1">
            <a:spLocks/>
          </p:cNvSpPr>
          <p:nvPr/>
        </p:nvSpPr>
        <p:spPr bwMode="auto">
          <a:xfrm>
            <a:off x="5399639" y="3586382"/>
            <a:ext cx="2607564" cy="142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l" rtl="0" eaLnBrk="1" fontAlgn="base" hangingPunct="1">
              <a:lnSpc>
                <a:spcPct val="84000"/>
              </a:lnSpc>
              <a:spcBef>
                <a:spcPts val="0"/>
              </a:spcBef>
              <a:spcAft>
                <a:spcPct val="0"/>
              </a:spcAft>
              <a:defRPr lang="en-GB" sz="1600" b="0" kern="1200" cap="none" spc="-68"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t>www.facebook.com/gdusil</a:t>
            </a:r>
            <a:endParaRPr lang="en-US" dirty="0" smtClean="0">
              <a:solidFill>
                <a:schemeClr val="accent5">
                  <a:lumMod val="75000"/>
                </a:schemeClr>
              </a:solidFill>
            </a:endParaRPr>
          </a:p>
          <a:p>
            <a:r>
              <a:rPr lang="en-US" dirty="0" smtClean="0"/>
              <a:t>cz.linkedin.com/in/gabrieldusil</a:t>
            </a:r>
            <a:endParaRPr lang="en-US" dirty="0" smtClean="0">
              <a:solidFill>
                <a:schemeClr val="accent5">
                  <a:lumMod val="75000"/>
                </a:schemeClr>
              </a:solidFill>
            </a:endParaRPr>
          </a:p>
          <a:p>
            <a:r>
              <a:rPr lang="en-US" dirty="0" smtClean="0"/>
              <a:t>gdusil.wordpress.com</a:t>
            </a:r>
            <a:endParaRPr lang="en-US" dirty="0" smtClean="0">
              <a:solidFill>
                <a:schemeClr val="accent5">
                  <a:lumMod val="75000"/>
                </a:schemeClr>
              </a:solidFill>
            </a:endParaRPr>
          </a:p>
          <a:p>
            <a:r>
              <a:rPr lang="en-US" dirty="0" smtClean="0"/>
              <a:t>gabriel.dusil@visualunity.com</a:t>
            </a:r>
            <a:endParaRPr lang="en-US" dirty="0">
              <a:solidFill>
                <a:schemeClr val="accent5">
                  <a:lumMod val="75000"/>
                </a:schemeClr>
              </a:solidFill>
            </a:endParaRPr>
          </a:p>
        </p:txBody>
      </p:sp>
    </p:spTree>
    <p:extLst>
      <p:ext uri="{BB962C8B-B14F-4D97-AF65-F5344CB8AC3E}">
        <p14:creationId xmlns:p14="http://schemas.microsoft.com/office/powerpoint/2010/main" val="419319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Box 9"/>
          <p:cNvSpPr txBox="1"/>
          <p:nvPr userDrawn="1"/>
        </p:nvSpPr>
        <p:spPr>
          <a:xfrm>
            <a:off x="431316" y="4568395"/>
            <a:ext cx="4630948" cy="233132"/>
          </a:xfrm>
          <a:prstGeom prst="rect">
            <a:avLst/>
          </a:prstGeom>
          <a:noFill/>
        </p:spPr>
        <p:txBody>
          <a:bodyPr wrap="square" lIns="0" tIns="36000" rIns="36000" bIns="36000" rtlCol="0">
            <a:spAutoFit/>
          </a:bodyPr>
          <a:lstStyle/>
          <a:p>
            <a:pPr algn="l">
              <a:lnSpc>
                <a:spcPct val="74000"/>
              </a:lnSpc>
            </a:pPr>
            <a:r>
              <a:rPr lang="en-US" sz="1400" b="1" spc="-60" baseline="0" dirty="0" smtClean="0">
                <a:solidFill>
                  <a:schemeClr val="accent6">
                    <a:lumMod val="20000"/>
                    <a:lumOff val="80000"/>
                  </a:schemeClr>
                </a:solidFill>
                <a:latin typeface="Arial" pitchFamily="34" charset="0"/>
              </a:rPr>
              <a:t>Prague • London • Munich • Los Angeles • Nairobi • Dubai • </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3013" t="8439" r="3578" b="7157"/>
          <a:stretch/>
        </p:blipFill>
        <p:spPr>
          <a:xfrm>
            <a:off x="431316" y="241540"/>
            <a:ext cx="2232000" cy="720000"/>
          </a:xfrm>
          <a:prstGeom prst="rect">
            <a:avLst/>
          </a:prstGeom>
        </p:spPr>
      </p:pic>
      <p:sp>
        <p:nvSpPr>
          <p:cNvPr id="2" name="Title 1"/>
          <p:cNvSpPr>
            <a:spLocks noGrp="1"/>
          </p:cNvSpPr>
          <p:nvPr>
            <p:ph type="ctrTitle"/>
          </p:nvPr>
        </p:nvSpPr>
        <p:spPr>
          <a:xfrm>
            <a:off x="431316" y="1256266"/>
            <a:ext cx="4248000" cy="1616518"/>
          </a:xfrm>
        </p:spPr>
        <p:txBody>
          <a:bodyPr lIns="0" tIns="36000" rIns="36000" bIns="36000" anchor="b"/>
          <a:lstStyle>
            <a:lvl1pPr algn="l">
              <a:lnSpc>
                <a:spcPct val="70000"/>
              </a:lnSpc>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1316" y="2962237"/>
            <a:ext cx="4248000" cy="1266411"/>
          </a:xfrm>
          <a:prstGeom prst="rect">
            <a:avLst/>
          </a:prstGeom>
        </p:spPr>
        <p:txBody>
          <a:bodyPr lIns="0" tIns="36000" rIns="36000" bIns="36000">
            <a:noAutofit/>
          </a:bodyPr>
          <a:lstStyle>
            <a:lvl1pPr marL="0" indent="0" algn="l">
              <a:lnSpc>
                <a:spcPct val="74000"/>
              </a:lnSpc>
              <a:spcBef>
                <a:spcPts val="0"/>
              </a:spcBef>
              <a:buNone/>
              <a:defRPr sz="1600" spc="-60" baseline="0">
                <a:solidFill>
                  <a:schemeClr val="accent6">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08415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1041" name="Rectangle 17"/>
          <p:cNvSpPr>
            <a:spLocks noGrp="1" noChangeArrowheads="1"/>
          </p:cNvSpPr>
          <p:nvPr>
            <p:ph type="title"/>
          </p:nvPr>
        </p:nvSpPr>
        <p:spPr bwMode="auto">
          <a:xfrm>
            <a:off x="161194" y="209997"/>
            <a:ext cx="8831874"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p>
            <a:pPr lvl="0">
              <a:lnSpc>
                <a:spcPct val="76000"/>
              </a:lnSpc>
            </a:pPr>
            <a:r>
              <a:rPr lang="en-US" smtClean="0"/>
              <a:t>Click to edit Master title style</a:t>
            </a:r>
            <a:endParaRPr lang="en-GB" dirty="0" smtClean="0"/>
          </a:p>
        </p:txBody>
      </p:sp>
      <p:sp>
        <p:nvSpPr>
          <p:cNvPr id="1042" name="Rectangle 18"/>
          <p:cNvSpPr>
            <a:spLocks noGrp="1" noChangeArrowheads="1"/>
          </p:cNvSpPr>
          <p:nvPr>
            <p:ph type="body" idx="1"/>
          </p:nvPr>
        </p:nvSpPr>
        <p:spPr bwMode="auto">
          <a:xfrm>
            <a:off x="161192" y="903767"/>
            <a:ext cx="8809892" cy="354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spcBef>
                <a:spcPts val="0"/>
              </a:spcBef>
            </a:pPr>
            <a:r>
              <a:rPr lang="en-GB" dirty="0" smtClean="0"/>
              <a:t>Second level</a:t>
            </a:r>
          </a:p>
          <a:p>
            <a:pPr lvl="2">
              <a:lnSpc>
                <a:spcPct val="78000"/>
              </a:lnSpc>
            </a:pPr>
            <a:r>
              <a:rPr lang="en-GB" dirty="0" smtClean="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fontAlgn="base" hangingPunct="1">
        <a:lnSpc>
          <a:spcPct val="70000"/>
        </a:lnSpc>
        <a:spcBef>
          <a:spcPct val="0"/>
        </a:spcBef>
        <a:spcAft>
          <a:spcPct val="0"/>
        </a:spcAft>
        <a:defRPr lang="en-GB" sz="3400" b="1" cap="none" spc="-85" baseline="0" dirty="0" smtClean="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p:titleStyle>
    <p:bodyStyle>
      <a:lvl1pPr algn="l" rtl="0" eaLnBrk="1" fontAlgn="base" hangingPunct="1">
        <a:lnSpc>
          <a:spcPct val="84000"/>
        </a:lnSpc>
        <a:spcBef>
          <a:spcPts val="1800"/>
        </a:spcBef>
        <a:spcAft>
          <a:spcPct val="0"/>
        </a:spcAft>
        <a:defRPr lang="en-GB" sz="2400" b="1" kern="1200" cap="none" spc="-60" baseline="0" dirty="0" smtClean="0">
          <a:ln>
            <a:noFill/>
          </a:ln>
          <a:solidFill>
            <a:schemeClr val="accent5">
              <a:lumMod val="50000"/>
            </a:schemeClr>
          </a:solidFill>
          <a:effectLst/>
          <a:latin typeface="Arial" pitchFamily="34" charset="0"/>
          <a:ea typeface="Segoe UI" pitchFamily="34" charset="0"/>
          <a:cs typeface="Arial Unicode MS" pitchFamily="34" charset="-128"/>
        </a:defRPr>
      </a:lvl1pPr>
      <a:lvl2pPr marL="180975" indent="-179388" algn="l" rtl="0" eaLnBrk="1" fontAlgn="base" hangingPunct="1">
        <a:lnSpc>
          <a:spcPct val="84000"/>
        </a:lnSpc>
        <a:spcBef>
          <a:spcPts val="100"/>
        </a:spcBef>
        <a:spcAft>
          <a:spcPct val="0"/>
        </a:spcAft>
        <a:buClr>
          <a:schemeClr val="accent5">
            <a:lumMod val="75000"/>
          </a:schemeClr>
        </a:buClr>
        <a:buFont typeface="Arial" pitchFamily="34" charset="0"/>
        <a:buChar char="•"/>
        <a:defRPr lang="en-GB" sz="2200" b="0" cap="none" spc="-60" baseline="0" dirty="0" smtClean="0">
          <a:ln>
            <a:noFill/>
          </a:ln>
          <a:solidFill>
            <a:schemeClr val="accent5">
              <a:lumMod val="75000"/>
            </a:schemeClr>
          </a:solidFill>
          <a:effectLst/>
          <a:latin typeface="Arial" pitchFamily="34" charset="0"/>
          <a:ea typeface="Segoe UI" pitchFamily="34" charset="0"/>
          <a:cs typeface="Arial Unicode MS" pitchFamily="34" charset="-128"/>
        </a:defRPr>
      </a:lvl2pPr>
      <a:lvl3pPr marL="361950" indent="-180975" algn="l" rtl="0" eaLnBrk="1" fontAlgn="base" hangingPunct="1">
        <a:lnSpc>
          <a:spcPct val="84000"/>
        </a:lnSpc>
        <a:spcBef>
          <a:spcPts val="0"/>
        </a:spcBef>
        <a:spcAft>
          <a:spcPct val="0"/>
        </a:spcAft>
        <a:buClr>
          <a:schemeClr val="tx1">
            <a:lumMod val="50000"/>
            <a:lumOff val="50000"/>
          </a:schemeClr>
        </a:buClr>
        <a:buSzPct val="80000"/>
        <a:buFont typeface="Wingdings" pitchFamily="2" charset="2"/>
        <a:buChar char="§"/>
        <a:defRPr lang="en-GB" sz="2000" b="0" cap="none" spc="-60" baseline="0" dirty="0" smtClean="0">
          <a:ln>
            <a:noFill/>
          </a:ln>
          <a:solidFill>
            <a:schemeClr val="bg1">
              <a:lumMod val="50000"/>
            </a:schemeClr>
          </a:solidFill>
          <a:effectLst/>
          <a:latin typeface="Arial" pitchFamily="34" charset="0"/>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gdusil.wordpress.com/2013/09/24/the-rise-fall-and-rise-of-the-entertainment-indust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broadcastshow.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Rise, Fall… and Rise of the </a:t>
            </a:r>
            <a:r>
              <a:rPr lang="en-US" dirty="0"/>
              <a:t>Entertainment </a:t>
            </a:r>
            <a:r>
              <a:rPr lang="en-US" dirty="0" smtClean="0"/>
              <a:t>Industry</a:t>
            </a:r>
            <a:endParaRPr lang="en-US" dirty="0"/>
          </a:p>
        </p:txBody>
      </p:sp>
    </p:spTree>
    <p:extLst>
      <p:ext uri="{BB962C8B-B14F-4D97-AF65-F5344CB8AC3E}">
        <p14:creationId xmlns:p14="http://schemas.microsoft.com/office/powerpoint/2010/main" val="2502026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Entertainment</a:t>
            </a:r>
            <a:endParaRPr lang="en-US" dirty="0"/>
          </a:p>
        </p:txBody>
      </p:sp>
      <p:sp>
        <p:nvSpPr>
          <p:cNvPr id="7" name="Content Placeholder 6"/>
          <p:cNvSpPr>
            <a:spLocks noGrp="1"/>
          </p:cNvSpPr>
          <p:nvPr>
            <p:ph idx="1"/>
          </p:nvPr>
        </p:nvSpPr>
        <p:spPr/>
        <p:txBody>
          <a:bodyPr/>
          <a:lstStyle/>
          <a:p>
            <a:r>
              <a:rPr lang="en-US" dirty="0" smtClean="0"/>
              <a:t>Global Entertainment</a:t>
            </a:r>
            <a:br>
              <a:rPr lang="en-US" dirty="0" smtClean="0"/>
            </a:br>
            <a:r>
              <a:rPr lang="en-US" dirty="0" smtClean="0"/>
              <a:t>grew from $449b to $745b from ‘98 &amp; ‘10</a:t>
            </a:r>
          </a:p>
          <a:p>
            <a:pPr lvl="1"/>
            <a:r>
              <a:rPr lang="en-US" dirty="0" smtClean="0"/>
              <a:t>“That’s quite a leap for a market supposedly being decimated by technological change.”</a:t>
            </a:r>
          </a:p>
          <a:p>
            <a:pPr lvl="1"/>
            <a:r>
              <a:rPr lang="en-US" dirty="0" smtClean="0"/>
              <a:t>“Actual </a:t>
            </a:r>
            <a:r>
              <a:rPr lang="en-US" dirty="0"/>
              <a:t>data shows that they’re spending noticeably more on entertainment today than they did ten years ago</a:t>
            </a:r>
            <a:r>
              <a:rPr lang="en-US" dirty="0" smtClean="0"/>
              <a:t>.”</a:t>
            </a:r>
          </a:p>
          <a:p>
            <a:endParaRPr lang="en-US" dirty="0"/>
          </a:p>
        </p:txBody>
      </p:sp>
      <p:sp>
        <p:nvSpPr>
          <p:cNvPr id="9" name="Rectangle 8"/>
          <p:cNvSpPr/>
          <p:nvPr/>
        </p:nvSpPr>
        <p:spPr>
          <a:xfrm>
            <a:off x="3246081" y="4790082"/>
            <a:ext cx="2487722" cy="240066"/>
          </a:xfrm>
          <a:prstGeom prst="rect">
            <a:avLst/>
          </a:prstGeom>
        </p:spPr>
        <p:txBody>
          <a:bodyPr wrap="square">
            <a:spAutoFit/>
          </a:bodyPr>
          <a:lstStyle/>
          <a:p>
            <a:pPr>
              <a:lnSpc>
                <a:spcPct val="80000"/>
              </a:lnSpc>
            </a:pPr>
            <a:r>
              <a:rPr lang="en-US" sz="1200" dirty="0">
                <a:solidFill>
                  <a:schemeClr val="bg1">
                    <a:lumMod val="95000"/>
                  </a:schemeClr>
                </a:solidFill>
                <a:latin typeface="Arial" pitchFamily="34" charset="0"/>
              </a:rPr>
              <a:t>Floor 64 - Sky Is Rising (</a:t>
            </a:r>
            <a:r>
              <a:rPr lang="en-US" sz="1200" dirty="0" smtClean="0">
                <a:solidFill>
                  <a:schemeClr val="bg1">
                    <a:lumMod val="95000"/>
                  </a:schemeClr>
                </a:solidFill>
                <a:latin typeface="Arial" pitchFamily="34" charset="0"/>
              </a:rPr>
              <a:t>12.Jan)</a:t>
            </a:r>
            <a:endParaRPr lang="en-US" sz="1200" dirty="0">
              <a:solidFill>
                <a:schemeClr val="bg1">
                  <a:lumMod val="95000"/>
                </a:schemeClr>
              </a:solidFill>
              <a:latin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471195752"/>
              </p:ext>
            </p:extLst>
          </p:nvPr>
        </p:nvGraphicFramePr>
        <p:xfrm>
          <a:off x="4752414" y="882114"/>
          <a:ext cx="3924300" cy="3152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1573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down)">
                                      <p:cBhvr>
                                        <p:cTn id="11" dur="500"/>
                                        <p:tgtEl>
                                          <p:spTgt spid="11">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Entertainment Spending</a:t>
            </a:r>
            <a:endParaRPr lang="en-US" dirty="0"/>
          </a:p>
        </p:txBody>
      </p:sp>
      <p:sp>
        <p:nvSpPr>
          <p:cNvPr id="7" name="Content Placeholder 6"/>
          <p:cNvSpPr>
            <a:spLocks noGrp="1"/>
          </p:cNvSpPr>
          <p:nvPr>
            <p:ph idx="1"/>
          </p:nvPr>
        </p:nvSpPr>
        <p:spPr/>
        <p:txBody>
          <a:bodyPr/>
          <a:lstStyle/>
          <a:p>
            <a:endParaRPr lang="en-US" dirty="0" smtClean="0"/>
          </a:p>
          <a:p>
            <a:r>
              <a:rPr lang="en-US" dirty="0" smtClean="0"/>
              <a:t>US Household spending went from 4.9% in ‘00 to 5.6% in ‘08 for entertainment.</a:t>
            </a:r>
          </a:p>
          <a:p>
            <a:r>
              <a:rPr lang="en-US" dirty="0" smtClean="0"/>
              <a:t>“[Consumers are] spending </a:t>
            </a:r>
            <a:r>
              <a:rPr lang="en-US" dirty="0"/>
              <a:t>noticeably more on entertainment today than they did ten years </a:t>
            </a:r>
            <a:r>
              <a:rPr lang="en-US" dirty="0" smtClean="0"/>
              <a:t>ago”</a:t>
            </a:r>
          </a:p>
          <a:p>
            <a:pPr lvl="1"/>
            <a:r>
              <a:rPr lang="en-US" dirty="0" smtClean="0"/>
              <a:t>Bureau </a:t>
            </a:r>
            <a:r>
              <a:rPr lang="en-US" dirty="0"/>
              <a:t>of Labor </a:t>
            </a:r>
            <a:r>
              <a:rPr lang="en-US" dirty="0" smtClean="0"/>
              <a:t>Statistics</a:t>
            </a:r>
            <a:endParaRPr lang="en-US" dirty="0"/>
          </a:p>
        </p:txBody>
      </p:sp>
      <p:sp>
        <p:nvSpPr>
          <p:cNvPr id="10" name="Content Placeholder 9"/>
          <p:cNvSpPr>
            <a:spLocks noGrp="1"/>
          </p:cNvSpPr>
          <p:nvPr>
            <p:ph idx="2"/>
          </p:nvPr>
        </p:nvSpPr>
        <p:spPr/>
        <p:txBody>
          <a:bodyPr/>
          <a:lstStyle/>
          <a:p>
            <a:endParaRPr lang="en-US" smtClean="0"/>
          </a:p>
          <a:p>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3734140963"/>
              </p:ext>
            </p:extLst>
          </p:nvPr>
        </p:nvGraphicFramePr>
        <p:xfrm>
          <a:off x="4879039" y="883934"/>
          <a:ext cx="3443289"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3246081" y="4790082"/>
            <a:ext cx="2487722" cy="240066"/>
          </a:xfrm>
          <a:prstGeom prst="rect">
            <a:avLst/>
          </a:prstGeom>
        </p:spPr>
        <p:txBody>
          <a:bodyPr wrap="square">
            <a:spAutoFit/>
          </a:bodyPr>
          <a:lstStyle/>
          <a:p>
            <a:pPr>
              <a:lnSpc>
                <a:spcPct val="80000"/>
              </a:lnSpc>
            </a:pPr>
            <a:r>
              <a:rPr lang="en-US" sz="1200" dirty="0">
                <a:solidFill>
                  <a:schemeClr val="bg1">
                    <a:lumMod val="95000"/>
                  </a:schemeClr>
                </a:solidFill>
                <a:latin typeface="Arial" pitchFamily="34" charset="0"/>
              </a:rPr>
              <a:t>Floor 64 - Sky Is Rising (</a:t>
            </a:r>
            <a:r>
              <a:rPr lang="en-US" sz="1200" dirty="0" smtClean="0">
                <a:solidFill>
                  <a:schemeClr val="bg1">
                    <a:lumMod val="95000"/>
                  </a:schemeClr>
                </a:solidFill>
                <a:latin typeface="Arial" pitchFamily="34" charset="0"/>
              </a:rPr>
              <a:t>12.Jan)</a:t>
            </a:r>
            <a:endParaRPr lang="en-US" sz="1200" dirty="0">
              <a:solidFill>
                <a:schemeClr val="bg1">
                  <a:lumMod val="95000"/>
                </a:schemeClr>
              </a:solidFill>
              <a:latin typeface="Arial" pitchFamily="34" charset="0"/>
            </a:endParaRPr>
          </a:p>
        </p:txBody>
      </p:sp>
    </p:spTree>
    <p:extLst>
      <p:ext uri="{BB962C8B-B14F-4D97-AF65-F5344CB8AC3E}">
        <p14:creationId xmlns:p14="http://schemas.microsoft.com/office/powerpoint/2010/main" val="193512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500"/>
                                        <p:tgtEl>
                                          <p:spTgt spid="12">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1" dur="30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Cinema - USA</a:t>
            </a:r>
            <a:endParaRPr lang="en-US" dirty="0"/>
          </a:p>
        </p:txBody>
      </p:sp>
      <p:sp>
        <p:nvSpPr>
          <p:cNvPr id="5" name="Content Placeholder 4"/>
          <p:cNvSpPr>
            <a:spLocks noGrp="1"/>
          </p:cNvSpPr>
          <p:nvPr>
            <p:ph idx="1"/>
          </p:nvPr>
        </p:nvSpPr>
        <p:spPr/>
        <p:txBody>
          <a:bodyPr/>
          <a:lstStyle/>
          <a:p>
            <a:r>
              <a:rPr lang="en-US" dirty="0" smtClean="0"/>
              <a:t>Revenue decline</a:t>
            </a:r>
            <a:br>
              <a:rPr lang="en-US" dirty="0" smtClean="0"/>
            </a:br>
            <a:r>
              <a:rPr lang="en-US" dirty="0" smtClean="0"/>
              <a:t>in U.S.</a:t>
            </a:r>
            <a:r>
              <a:rPr lang="en-US" dirty="0"/>
              <a:t> </a:t>
            </a:r>
            <a:r>
              <a:rPr lang="en-US" dirty="0" smtClean="0"/>
              <a:t>cinema</a:t>
            </a:r>
            <a:br>
              <a:rPr lang="en-US" dirty="0" smtClean="0"/>
            </a:br>
            <a:r>
              <a:rPr lang="en-US" dirty="0" smtClean="0"/>
              <a:t>attendance</a:t>
            </a:r>
            <a:br>
              <a:rPr lang="en-US" dirty="0" smtClean="0"/>
            </a:br>
            <a:r>
              <a:rPr lang="en-US" dirty="0" smtClean="0"/>
              <a:t>is offset by</a:t>
            </a:r>
            <a:br>
              <a:rPr lang="en-US" dirty="0" smtClean="0"/>
            </a:br>
            <a:r>
              <a:rPr lang="en-US" dirty="0" smtClean="0"/>
              <a:t>a corresponding</a:t>
            </a:r>
            <a:br>
              <a:rPr lang="en-US" dirty="0" smtClean="0"/>
            </a:br>
            <a:r>
              <a:rPr lang="en-US" dirty="0" smtClean="0"/>
              <a:t>increase in</a:t>
            </a:r>
            <a:br>
              <a:rPr lang="en-US" dirty="0" smtClean="0"/>
            </a:br>
            <a:r>
              <a:rPr lang="en-US" dirty="0" smtClean="0"/>
              <a:t>ticket prices</a:t>
            </a:r>
          </a:p>
          <a:p>
            <a:r>
              <a:rPr lang="en-US" dirty="0" smtClean="0">
                <a:solidFill>
                  <a:srgbClr val="C00000"/>
                </a:solidFill>
              </a:rPr>
              <a:t>Net effect is near-flat</a:t>
            </a:r>
            <a:br>
              <a:rPr lang="en-US" dirty="0" smtClean="0">
                <a:solidFill>
                  <a:srgbClr val="C00000"/>
                </a:solidFill>
              </a:rPr>
            </a:br>
            <a:r>
              <a:rPr lang="en-US" dirty="0" smtClean="0">
                <a:solidFill>
                  <a:srgbClr val="C00000"/>
                </a:solidFill>
              </a:rPr>
              <a:t>revenue for the past</a:t>
            </a:r>
            <a:br>
              <a:rPr lang="en-US" dirty="0" smtClean="0">
                <a:solidFill>
                  <a:srgbClr val="C00000"/>
                </a:solidFill>
              </a:rPr>
            </a:br>
            <a:r>
              <a:rPr lang="en-US" dirty="0" smtClean="0">
                <a:solidFill>
                  <a:srgbClr val="C00000"/>
                </a:solidFill>
              </a:rPr>
              <a:t>10 years in the USA</a:t>
            </a:r>
          </a:p>
        </p:txBody>
      </p:sp>
      <p:graphicFrame>
        <p:nvGraphicFramePr>
          <p:cNvPr id="6" name="Chart 5"/>
          <p:cNvGraphicFramePr>
            <a:graphicFrameLocks/>
          </p:cNvGraphicFramePr>
          <p:nvPr>
            <p:extLst>
              <p:ext uri="{D42A27DB-BD31-4B8C-83A1-F6EECF244321}">
                <p14:modId xmlns:p14="http://schemas.microsoft.com/office/powerpoint/2010/main" val="2770144897"/>
              </p:ext>
            </p:extLst>
          </p:nvPr>
        </p:nvGraphicFramePr>
        <p:xfrm>
          <a:off x="3153435" y="207035"/>
          <a:ext cx="5664995" cy="425529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027817" y="4790082"/>
            <a:ext cx="2924250" cy="240066"/>
          </a:xfrm>
          <a:prstGeom prst="rect">
            <a:avLst/>
          </a:prstGeom>
        </p:spPr>
        <p:txBody>
          <a:bodyPr wrap="square">
            <a:spAutoFit/>
          </a:bodyPr>
          <a:lstStyle/>
          <a:p>
            <a:pPr>
              <a:lnSpc>
                <a:spcPct val="80000"/>
              </a:lnSpc>
            </a:pPr>
            <a:r>
              <a:rPr lang="en-US" sz="1200" dirty="0">
                <a:solidFill>
                  <a:schemeClr val="bg1">
                    <a:lumMod val="95000"/>
                  </a:schemeClr>
                </a:solidFill>
                <a:latin typeface="Arial" pitchFamily="34" charset="0"/>
              </a:rPr>
              <a:t>MPAA - Theatrical Market Statistics </a:t>
            </a:r>
            <a:r>
              <a:rPr lang="en-US" sz="1200" dirty="0" smtClean="0">
                <a:solidFill>
                  <a:schemeClr val="bg1">
                    <a:lumMod val="95000"/>
                  </a:schemeClr>
                </a:solidFill>
                <a:latin typeface="Arial" pitchFamily="34" charset="0"/>
              </a:rPr>
              <a:t>'12</a:t>
            </a:r>
            <a:endParaRPr lang="en-US" sz="1200" dirty="0">
              <a:solidFill>
                <a:schemeClr val="bg1">
                  <a:lumMod val="95000"/>
                </a:schemeClr>
              </a:solidFill>
              <a:latin typeface="Arial" pitchFamily="34" charset="0"/>
            </a:endParaRPr>
          </a:p>
        </p:txBody>
      </p:sp>
    </p:spTree>
    <p:extLst>
      <p:ext uri="{BB962C8B-B14F-4D97-AF65-F5344CB8AC3E}">
        <p14:creationId xmlns:p14="http://schemas.microsoft.com/office/powerpoint/2010/main" val="114184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11" dur="1000"/>
                                        <p:tgtEl>
                                          <p:spTgt spid="6">
                                            <p:graphicEl>
                                              <a:chart seriesIdx="0" categoryIdx="-4" bldStep="series"/>
                                            </p:graphicEl>
                                          </p:spTgt>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5" dur="200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2738" y="209550"/>
            <a:ext cx="8831262" cy="485775"/>
          </a:xfrm>
        </p:spPr>
        <p:txBody>
          <a:bodyPr/>
          <a:lstStyle/>
          <a:p>
            <a:r>
              <a:rPr lang="en-US" dirty="0" smtClean="0"/>
              <a:t>Cinema – Int’l Upside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39196099"/>
              </p:ext>
            </p:extLst>
          </p:nvPr>
        </p:nvGraphicFramePr>
        <p:xfrm>
          <a:off x="359531" y="869702"/>
          <a:ext cx="3137000" cy="3350162"/>
        </p:xfrm>
        <a:graphic>
          <a:graphicData uri="http://schemas.openxmlformats.org/drawingml/2006/table">
            <a:tbl>
              <a:tblPr firstRow="1" bandRow="1">
                <a:tableStyleId>{775DCB02-9BB8-47FD-8907-85C794F793BA}</a:tableStyleId>
              </a:tblPr>
              <a:tblGrid>
                <a:gridCol w="389500"/>
                <a:gridCol w="1405500"/>
                <a:gridCol w="1342000"/>
              </a:tblGrid>
              <a:tr h="418753">
                <a:tc>
                  <a:txBody>
                    <a:bodyPr/>
                    <a:lstStyle/>
                    <a:p>
                      <a:pPr algn="ctr" rtl="0" fontAlgn="ctr">
                        <a:lnSpc>
                          <a:spcPct val="80000"/>
                        </a:lnSpc>
                      </a:pPr>
                      <a:r>
                        <a:rPr lang="en-US" sz="1800" u="none" strike="noStrike" dirty="0" smtClean="0">
                          <a:effectLst/>
                        </a:rPr>
                        <a:t>#</a:t>
                      </a:r>
                      <a:endParaRPr lang="en-US" sz="1800" b="1" i="0" u="none" strike="noStrike" dirty="0">
                        <a:solidFill>
                          <a:schemeClr val="bg1"/>
                        </a:solidFill>
                        <a:effectLst/>
                        <a:latin typeface="+mn-lt"/>
                      </a:endParaRPr>
                    </a:p>
                  </a:txBody>
                  <a:tcPr marL="36000" marR="36000" marT="18000" marB="0" anchor="ctr"/>
                </a:tc>
                <a:tc>
                  <a:txBody>
                    <a:bodyPr/>
                    <a:lstStyle/>
                    <a:p>
                      <a:pPr algn="l" rtl="0" fontAlgn="ctr">
                        <a:lnSpc>
                          <a:spcPct val="80000"/>
                        </a:lnSpc>
                      </a:pPr>
                      <a:r>
                        <a:rPr lang="en-US" sz="1800" u="none" strike="noStrike" dirty="0" smtClean="0">
                          <a:effectLst/>
                        </a:rPr>
                        <a:t>Country</a:t>
                      </a:r>
                      <a:endParaRPr lang="en-US" sz="1800" b="0" i="0" u="none" strike="noStrike" dirty="0">
                        <a:solidFill>
                          <a:srgbClr val="376092"/>
                        </a:solidFill>
                        <a:effectLst/>
                        <a:latin typeface="+mn-lt"/>
                      </a:endParaRPr>
                    </a:p>
                  </a:txBody>
                  <a:tcPr marL="36000" marR="36000" marT="18000" marB="0" anchor="ctr"/>
                </a:tc>
                <a:tc>
                  <a:txBody>
                    <a:bodyPr/>
                    <a:lstStyle/>
                    <a:p>
                      <a:pPr algn="r" rtl="0" fontAlgn="ctr">
                        <a:lnSpc>
                          <a:spcPct val="80000"/>
                        </a:lnSpc>
                      </a:pPr>
                      <a:r>
                        <a:rPr lang="en-US" sz="1800" u="none" strike="noStrike" dirty="0" smtClean="0">
                          <a:effectLst/>
                        </a:rPr>
                        <a:t>’12</a:t>
                      </a:r>
                      <a:r>
                        <a:rPr lang="en-US" sz="1800" u="none" strike="noStrike" baseline="0" dirty="0" smtClean="0">
                          <a:effectLst/>
                        </a:rPr>
                        <a:t> </a:t>
                      </a:r>
                      <a:r>
                        <a:rPr lang="en-US" sz="1800" u="none" strike="noStrike" dirty="0" smtClean="0">
                          <a:effectLst/>
                        </a:rPr>
                        <a:t>Cinema</a:t>
                      </a:r>
                      <a:br>
                        <a:rPr lang="en-US" sz="1800" u="none" strike="noStrike" dirty="0" smtClean="0">
                          <a:effectLst/>
                        </a:rPr>
                      </a:br>
                      <a:r>
                        <a:rPr lang="en-US" sz="1800" u="none" strike="noStrike" dirty="0" smtClean="0">
                          <a:effectLst/>
                        </a:rPr>
                        <a:t>Revenue</a:t>
                      </a:r>
                      <a:endParaRPr lang="en-US" sz="1800" b="0" i="0" u="none" strike="noStrike" dirty="0">
                        <a:solidFill>
                          <a:srgbClr val="376092"/>
                        </a:solidFill>
                        <a:effectLst/>
                        <a:latin typeface="+mn-lt"/>
                      </a:endParaRPr>
                    </a:p>
                  </a:txBody>
                  <a:tcPr marL="36000" marR="36000" marT="18000" marB="0" anchor="ctr"/>
                </a:tc>
              </a:tr>
              <a:tr h="296850">
                <a:tc>
                  <a:txBody>
                    <a:bodyPr/>
                    <a:lstStyle/>
                    <a:p>
                      <a:pPr algn="ctr" rtl="0" fontAlgn="ctr">
                        <a:lnSpc>
                          <a:spcPct val="80000"/>
                        </a:lnSpc>
                      </a:pPr>
                      <a:r>
                        <a:rPr lang="en-US" sz="1800" u="none" strike="noStrike" dirty="0" smtClean="0">
                          <a:effectLst/>
                        </a:rPr>
                        <a:t>1</a:t>
                      </a:r>
                      <a:endParaRPr lang="en-US" sz="1800" b="0" i="0" u="none" strike="noStrike" dirty="0">
                        <a:solidFill>
                          <a:schemeClr val="tx1"/>
                        </a:solidFill>
                        <a:effectLst/>
                        <a:latin typeface="+mn-lt"/>
                      </a:endParaRPr>
                    </a:p>
                  </a:txBody>
                  <a:tcPr marL="36000" marR="36000" marT="18000" marB="0" anchor="ctr"/>
                </a:tc>
                <a:tc>
                  <a:txBody>
                    <a:bodyPr/>
                    <a:lstStyle/>
                    <a:p>
                      <a:pPr algn="l" rtl="0" fontAlgn="ctr">
                        <a:lnSpc>
                          <a:spcPct val="80000"/>
                        </a:lnSpc>
                      </a:pPr>
                      <a:r>
                        <a:rPr lang="en-US" sz="1800" dirty="0" smtClean="0"/>
                        <a:t>USA</a:t>
                      </a:r>
                      <a:endParaRPr lang="en-US" sz="1800" b="0" i="0" u="none" strike="noStrike" dirty="0">
                        <a:solidFill>
                          <a:schemeClr val="tx1"/>
                        </a:solidFill>
                        <a:effectLst/>
                        <a:latin typeface="+mn-lt"/>
                      </a:endParaRPr>
                    </a:p>
                  </a:txBody>
                  <a:tcPr marL="36000" marR="36000" marT="18000" marB="0" anchor="ctr"/>
                </a:tc>
                <a:tc>
                  <a:txBody>
                    <a:bodyPr/>
                    <a:lstStyle/>
                    <a:p>
                      <a:pPr marL="1587" lvl="1" indent="0" algn="r">
                        <a:lnSpc>
                          <a:spcPct val="80000"/>
                        </a:lnSpc>
                        <a:buFont typeface="+mj-lt"/>
                        <a:buNone/>
                      </a:pPr>
                      <a:r>
                        <a:rPr lang="en-US" sz="1800" dirty="0" smtClean="0"/>
                        <a:t>10.5b US$</a:t>
                      </a:r>
                      <a:endParaRPr lang="en-US" sz="1800" dirty="0" smtClean="0">
                        <a:solidFill>
                          <a:schemeClr val="tx1"/>
                        </a:solidFill>
                        <a:latin typeface="+mn-lt"/>
                      </a:endParaRPr>
                    </a:p>
                  </a:txBody>
                  <a:tcPr marL="36000" marR="36000" marT="18000" marB="0" anchor="ctr"/>
                </a:tc>
              </a:tr>
              <a:tr h="296850">
                <a:tc>
                  <a:txBody>
                    <a:bodyPr/>
                    <a:lstStyle/>
                    <a:p>
                      <a:pPr algn="ctr" rtl="0" fontAlgn="ctr">
                        <a:lnSpc>
                          <a:spcPct val="80000"/>
                        </a:lnSpc>
                      </a:pPr>
                      <a:r>
                        <a:rPr lang="en-US" sz="1800" u="none" strike="noStrike" dirty="0" smtClean="0">
                          <a:effectLst/>
                        </a:rPr>
                        <a:t>2</a:t>
                      </a:r>
                      <a:endParaRPr lang="en-US" sz="1800" b="0" i="0" u="none" strike="noStrike" dirty="0">
                        <a:solidFill>
                          <a:schemeClr val="tx1"/>
                        </a:solidFill>
                        <a:effectLst/>
                        <a:latin typeface="+mn-lt"/>
                      </a:endParaRPr>
                    </a:p>
                  </a:txBody>
                  <a:tcPr marL="36000" marR="36000" marT="18000" marB="0" anchor="ctr"/>
                </a:tc>
                <a:tc>
                  <a:txBody>
                    <a:bodyPr/>
                    <a:lstStyle/>
                    <a:p>
                      <a:pPr algn="l" rtl="0" fontAlgn="ctr">
                        <a:lnSpc>
                          <a:spcPct val="80000"/>
                        </a:lnSpc>
                      </a:pPr>
                      <a:r>
                        <a:rPr lang="en-US" sz="1800" dirty="0" smtClean="0"/>
                        <a:t>China</a:t>
                      </a:r>
                      <a:endParaRPr lang="en-US" sz="1800" b="0" i="0" u="none" strike="noStrike" dirty="0">
                        <a:solidFill>
                          <a:schemeClr val="tx1"/>
                        </a:solidFill>
                        <a:effectLst/>
                        <a:latin typeface="+mn-lt"/>
                      </a:endParaRPr>
                    </a:p>
                  </a:txBody>
                  <a:tcPr marL="36000" marR="36000" marT="18000" marB="0" anchor="ctr"/>
                </a:tc>
                <a:tc>
                  <a:txBody>
                    <a:bodyPr/>
                    <a:lstStyle/>
                    <a:p>
                      <a:pPr marL="0" marR="0" lvl="1" indent="0" algn="r" defTabSz="779252" rtl="0" eaLnBrk="1" fontAlgn="ctr" latinLnBrk="0" hangingPunct="1">
                        <a:lnSpc>
                          <a:spcPct val="80000"/>
                        </a:lnSpc>
                        <a:spcBef>
                          <a:spcPts val="0"/>
                        </a:spcBef>
                        <a:spcAft>
                          <a:spcPts val="0"/>
                        </a:spcAft>
                        <a:buClrTx/>
                        <a:buSzTx/>
                        <a:buFontTx/>
                        <a:buNone/>
                        <a:tabLst/>
                        <a:defRPr/>
                      </a:pPr>
                      <a:r>
                        <a:rPr lang="en-US" sz="1800" dirty="0" smtClean="0"/>
                        <a:t>2.7b US$</a:t>
                      </a:r>
                      <a:endParaRPr lang="en-US" sz="1800" dirty="0" smtClean="0">
                        <a:solidFill>
                          <a:schemeClr val="tx1"/>
                        </a:solidFill>
                        <a:latin typeface="+mn-lt"/>
                      </a:endParaRPr>
                    </a:p>
                  </a:txBody>
                  <a:tcPr marL="36000" marR="36000" marT="18000" marB="0" anchor="ctr"/>
                </a:tc>
              </a:tr>
              <a:tr h="296850">
                <a:tc>
                  <a:txBody>
                    <a:bodyPr/>
                    <a:lstStyle/>
                    <a:p>
                      <a:pPr algn="ctr" rtl="0" fontAlgn="ctr">
                        <a:lnSpc>
                          <a:spcPct val="80000"/>
                        </a:lnSpc>
                      </a:pPr>
                      <a:r>
                        <a:rPr lang="en-US" sz="1800" u="none" strike="noStrike" dirty="0" smtClean="0">
                          <a:effectLst/>
                        </a:rPr>
                        <a:t>3</a:t>
                      </a:r>
                      <a:endParaRPr lang="en-US" sz="1800" b="0" i="0" u="none" strike="noStrike" dirty="0">
                        <a:solidFill>
                          <a:schemeClr val="tx1"/>
                        </a:solidFill>
                        <a:effectLst/>
                        <a:latin typeface="+mn-lt"/>
                      </a:endParaRPr>
                    </a:p>
                  </a:txBody>
                  <a:tcPr marL="36000" marR="36000" marT="18000" marB="0" anchor="ctr"/>
                </a:tc>
                <a:tc>
                  <a:txBody>
                    <a:bodyPr/>
                    <a:lstStyle/>
                    <a:p>
                      <a:pPr algn="l" rtl="0" fontAlgn="ctr">
                        <a:lnSpc>
                          <a:spcPct val="80000"/>
                        </a:lnSpc>
                      </a:pPr>
                      <a:r>
                        <a:rPr lang="en-US" sz="1800" dirty="0" smtClean="0"/>
                        <a:t>Japan</a:t>
                      </a:r>
                      <a:endParaRPr lang="en-US" sz="1800" b="0" i="0" u="none" strike="noStrike" dirty="0">
                        <a:solidFill>
                          <a:schemeClr val="tx1"/>
                        </a:solidFill>
                        <a:effectLst/>
                        <a:latin typeface="+mn-lt"/>
                      </a:endParaRPr>
                    </a:p>
                  </a:txBody>
                  <a:tcPr marL="36000" marR="36000" marT="18000" marB="0" anchor="ctr"/>
                </a:tc>
                <a:tc>
                  <a:txBody>
                    <a:bodyPr/>
                    <a:lstStyle/>
                    <a:p>
                      <a:pPr marL="0" marR="0" lvl="1" indent="0" algn="r" defTabSz="779252" rtl="0" eaLnBrk="1" fontAlgn="ctr" latinLnBrk="0" hangingPunct="1">
                        <a:lnSpc>
                          <a:spcPct val="80000"/>
                        </a:lnSpc>
                        <a:spcBef>
                          <a:spcPts val="0"/>
                        </a:spcBef>
                        <a:spcAft>
                          <a:spcPts val="0"/>
                        </a:spcAft>
                        <a:buClrTx/>
                        <a:buSzTx/>
                        <a:buFontTx/>
                        <a:buNone/>
                        <a:tabLst/>
                        <a:defRPr/>
                      </a:pPr>
                      <a:r>
                        <a:rPr lang="en-US" sz="1800" dirty="0" smtClean="0"/>
                        <a:t>2.4b US$</a:t>
                      </a:r>
                      <a:endParaRPr lang="en-US" sz="1800" dirty="0" smtClean="0">
                        <a:solidFill>
                          <a:schemeClr val="tx1"/>
                        </a:solidFill>
                        <a:latin typeface="+mn-lt"/>
                      </a:endParaRPr>
                    </a:p>
                  </a:txBody>
                  <a:tcPr marL="36000" marR="36000" marT="18000" marB="0" anchor="ctr"/>
                </a:tc>
              </a:tr>
              <a:tr h="296850">
                <a:tc>
                  <a:txBody>
                    <a:bodyPr/>
                    <a:lstStyle/>
                    <a:p>
                      <a:pPr algn="ctr" rtl="0" fontAlgn="ctr">
                        <a:lnSpc>
                          <a:spcPct val="80000"/>
                        </a:lnSpc>
                      </a:pPr>
                      <a:r>
                        <a:rPr lang="en-US" sz="1800" u="none" strike="noStrike" dirty="0" smtClean="0">
                          <a:effectLst/>
                        </a:rPr>
                        <a:t>4</a:t>
                      </a:r>
                      <a:endParaRPr lang="en-US" sz="1800" b="0" i="0" u="none" strike="noStrike" dirty="0">
                        <a:solidFill>
                          <a:schemeClr val="tx1"/>
                        </a:solidFill>
                        <a:effectLst/>
                        <a:latin typeface="+mn-lt"/>
                      </a:endParaRPr>
                    </a:p>
                  </a:txBody>
                  <a:tcPr marL="36000" marR="36000" marT="18000" marB="0" anchor="ctr"/>
                </a:tc>
                <a:tc>
                  <a:txBody>
                    <a:bodyPr/>
                    <a:lstStyle/>
                    <a:p>
                      <a:pPr algn="l">
                        <a:lnSpc>
                          <a:spcPct val="80000"/>
                        </a:lnSpc>
                      </a:pPr>
                      <a:r>
                        <a:rPr lang="en-US" sz="1800" dirty="0" smtClean="0"/>
                        <a:t>UK</a:t>
                      </a:r>
                      <a:endParaRPr lang="en-US" sz="1800" dirty="0">
                        <a:solidFill>
                          <a:schemeClr val="tx1"/>
                        </a:solidFill>
                        <a:latin typeface="+mn-lt"/>
                      </a:endParaRPr>
                    </a:p>
                  </a:txBody>
                  <a:tcPr marL="36000" marR="36000" marT="18000" marB="0" anchor="ctr"/>
                </a:tc>
                <a:tc>
                  <a:txBody>
                    <a:bodyPr/>
                    <a:lstStyle/>
                    <a:p>
                      <a:pPr algn="r">
                        <a:lnSpc>
                          <a:spcPct val="80000"/>
                        </a:lnSpc>
                      </a:pPr>
                      <a:r>
                        <a:rPr lang="en-US" sz="1800" dirty="0" smtClean="0"/>
                        <a:t>1.7b US$</a:t>
                      </a:r>
                      <a:endParaRPr lang="en-US" sz="1800" dirty="0">
                        <a:solidFill>
                          <a:schemeClr val="tx1"/>
                        </a:solidFill>
                        <a:latin typeface="+mn-lt"/>
                      </a:endParaRPr>
                    </a:p>
                  </a:txBody>
                  <a:tcPr marL="36000" marR="36000" marT="18000" marB="0" anchor="ctr"/>
                </a:tc>
              </a:tr>
              <a:tr h="281800">
                <a:tc>
                  <a:txBody>
                    <a:bodyPr/>
                    <a:lstStyle/>
                    <a:p>
                      <a:pPr algn="ctr" rtl="0" fontAlgn="ctr">
                        <a:lnSpc>
                          <a:spcPct val="80000"/>
                        </a:lnSpc>
                      </a:pPr>
                      <a:r>
                        <a:rPr lang="en-US" sz="1800" u="none" strike="noStrike" dirty="0" smtClean="0">
                          <a:effectLst/>
                        </a:rPr>
                        <a:t>5</a:t>
                      </a:r>
                      <a:endParaRPr lang="en-US" sz="1800" b="0" i="0" u="none" strike="noStrike" dirty="0">
                        <a:solidFill>
                          <a:schemeClr val="tx1"/>
                        </a:solidFill>
                        <a:effectLst/>
                        <a:latin typeface="+mn-lt"/>
                      </a:endParaRPr>
                    </a:p>
                  </a:txBody>
                  <a:tcPr marL="36000" marR="36000" marT="18000" marB="0" anchor="ctr"/>
                </a:tc>
                <a:tc>
                  <a:txBody>
                    <a:bodyPr/>
                    <a:lstStyle/>
                    <a:p>
                      <a:pPr algn="l" rtl="0" fontAlgn="ctr">
                        <a:lnSpc>
                          <a:spcPct val="80000"/>
                        </a:lnSpc>
                      </a:pPr>
                      <a:r>
                        <a:rPr lang="en-US" sz="1800" u="none" strike="noStrike" dirty="0" smtClean="0">
                          <a:effectLst/>
                        </a:rPr>
                        <a:t>France</a:t>
                      </a:r>
                      <a:endParaRPr lang="en-US" sz="1800" b="0" i="0" u="none" strike="noStrike" dirty="0">
                        <a:solidFill>
                          <a:schemeClr val="tx1"/>
                        </a:solidFill>
                        <a:effectLst/>
                        <a:latin typeface="+mn-lt"/>
                      </a:endParaRPr>
                    </a:p>
                  </a:txBody>
                  <a:tcPr marL="36000" marR="36000" marT="18000" marB="0" anchor="ctr"/>
                </a:tc>
                <a:tc>
                  <a:txBody>
                    <a:bodyPr/>
                    <a:lstStyle/>
                    <a:p>
                      <a:pPr algn="r" rtl="0" fontAlgn="ctr">
                        <a:lnSpc>
                          <a:spcPct val="80000"/>
                        </a:lnSpc>
                      </a:pPr>
                      <a:r>
                        <a:rPr lang="en-US" sz="1800" u="none" strike="noStrike" dirty="0" smtClean="0">
                          <a:effectLst/>
                        </a:rPr>
                        <a:t>1.7</a:t>
                      </a:r>
                      <a:r>
                        <a:rPr lang="en-US" sz="1800" dirty="0" smtClean="0"/>
                        <a:t>b US$</a:t>
                      </a:r>
                      <a:endParaRPr lang="en-US" sz="1800" b="0" i="0" u="none" strike="noStrike" dirty="0">
                        <a:solidFill>
                          <a:schemeClr val="tx1"/>
                        </a:solidFill>
                        <a:effectLst/>
                        <a:latin typeface="+mn-lt"/>
                      </a:endParaRPr>
                    </a:p>
                  </a:txBody>
                  <a:tcPr marL="36000" marR="36000" marT="18000" marB="0" anchor="ctr"/>
                </a:tc>
              </a:tr>
              <a:tr h="296850">
                <a:tc>
                  <a:txBody>
                    <a:bodyPr/>
                    <a:lstStyle/>
                    <a:p>
                      <a:pPr algn="ctr" rtl="0" fontAlgn="b">
                        <a:lnSpc>
                          <a:spcPct val="80000"/>
                        </a:lnSpc>
                      </a:pPr>
                      <a:r>
                        <a:rPr lang="en-US" sz="1800" u="none" strike="noStrike" dirty="0" smtClean="0">
                          <a:effectLst/>
                        </a:rPr>
                        <a:t>6</a:t>
                      </a:r>
                      <a:endParaRPr lang="en-US" sz="1800" b="0" i="0" u="none" strike="noStrike" dirty="0">
                        <a:solidFill>
                          <a:schemeClr val="tx1"/>
                        </a:solidFill>
                        <a:effectLst/>
                        <a:latin typeface="+mn-lt"/>
                      </a:endParaRPr>
                    </a:p>
                  </a:txBody>
                  <a:tcPr marL="36000" marR="36000" marT="18000" marB="0" anchor="ctr"/>
                </a:tc>
                <a:tc>
                  <a:txBody>
                    <a:bodyPr/>
                    <a:lstStyle/>
                    <a:p>
                      <a:pPr algn="l" rtl="0" fontAlgn="ctr">
                        <a:lnSpc>
                          <a:spcPct val="80000"/>
                        </a:lnSpc>
                      </a:pPr>
                      <a:r>
                        <a:rPr lang="en-US" sz="1800" dirty="0" smtClean="0"/>
                        <a:t>India</a:t>
                      </a:r>
                      <a:endParaRPr lang="en-US" sz="1800" b="0" i="0" u="none" strike="noStrike" dirty="0">
                        <a:solidFill>
                          <a:schemeClr val="tx1"/>
                        </a:solidFill>
                        <a:effectLst/>
                        <a:latin typeface="+mn-lt"/>
                      </a:endParaRPr>
                    </a:p>
                  </a:txBody>
                  <a:tcPr marL="36000" marR="36000" marT="18000" marB="0" anchor="ctr"/>
                </a:tc>
                <a:tc>
                  <a:txBody>
                    <a:bodyPr/>
                    <a:lstStyle/>
                    <a:p>
                      <a:pPr marL="0" marR="0" lvl="1" indent="0" algn="r" defTabSz="779252" rtl="0" eaLnBrk="1" fontAlgn="ctr" latinLnBrk="0" hangingPunct="1">
                        <a:lnSpc>
                          <a:spcPct val="80000"/>
                        </a:lnSpc>
                        <a:spcBef>
                          <a:spcPts val="0"/>
                        </a:spcBef>
                        <a:spcAft>
                          <a:spcPts val="0"/>
                        </a:spcAft>
                        <a:buClrTx/>
                        <a:buSzTx/>
                        <a:buFontTx/>
                        <a:buNone/>
                        <a:tabLst/>
                        <a:defRPr/>
                      </a:pPr>
                      <a:r>
                        <a:rPr lang="en-US" sz="1800" dirty="0" smtClean="0"/>
                        <a:t>1.4b US$</a:t>
                      </a:r>
                      <a:endParaRPr lang="en-US" sz="1800" dirty="0" smtClean="0">
                        <a:solidFill>
                          <a:schemeClr val="tx1"/>
                        </a:solidFill>
                        <a:latin typeface="+mn-lt"/>
                      </a:endParaRPr>
                    </a:p>
                  </a:txBody>
                  <a:tcPr marL="36000" marR="36000" marT="18000" marB="0" anchor="ctr"/>
                </a:tc>
              </a:tr>
              <a:tr h="281800">
                <a:tc>
                  <a:txBody>
                    <a:bodyPr/>
                    <a:lstStyle/>
                    <a:p>
                      <a:pPr algn="ctr" rtl="0" fontAlgn="ctr">
                        <a:lnSpc>
                          <a:spcPct val="80000"/>
                        </a:lnSpc>
                      </a:pPr>
                      <a:r>
                        <a:rPr lang="en-US" sz="1800" u="none" strike="noStrike" dirty="0" smtClean="0">
                          <a:effectLst/>
                        </a:rPr>
                        <a:t>7</a:t>
                      </a:r>
                      <a:endParaRPr lang="en-US" sz="1800" b="0" i="0" u="none" strike="noStrike" dirty="0">
                        <a:solidFill>
                          <a:schemeClr val="tx1"/>
                        </a:solidFill>
                        <a:effectLst/>
                        <a:latin typeface="+mn-lt"/>
                      </a:endParaRPr>
                    </a:p>
                  </a:txBody>
                  <a:tcPr marL="36000" marR="36000" marT="18000" marB="0" anchor="ctr"/>
                </a:tc>
                <a:tc>
                  <a:txBody>
                    <a:bodyPr/>
                    <a:lstStyle/>
                    <a:p>
                      <a:pPr algn="l" rtl="0" fontAlgn="ctr">
                        <a:lnSpc>
                          <a:spcPct val="80000"/>
                        </a:lnSpc>
                      </a:pPr>
                      <a:r>
                        <a:rPr lang="en-US" sz="1800" u="none" strike="noStrike" dirty="0" smtClean="0">
                          <a:effectLst/>
                        </a:rPr>
                        <a:t>Germany</a:t>
                      </a:r>
                      <a:endParaRPr lang="en-US" sz="1800" b="0" i="0" u="none" strike="noStrike" dirty="0">
                        <a:solidFill>
                          <a:schemeClr val="tx1"/>
                        </a:solidFill>
                        <a:effectLst/>
                        <a:latin typeface="+mn-lt"/>
                      </a:endParaRPr>
                    </a:p>
                  </a:txBody>
                  <a:tcPr marL="36000" marR="36000" marT="18000" marB="0" anchor="ctr"/>
                </a:tc>
                <a:tc>
                  <a:txBody>
                    <a:bodyPr/>
                    <a:lstStyle/>
                    <a:p>
                      <a:pPr algn="r" rtl="0" fontAlgn="ctr">
                        <a:lnSpc>
                          <a:spcPct val="80000"/>
                        </a:lnSpc>
                      </a:pPr>
                      <a:r>
                        <a:rPr lang="en-US" sz="1800" u="none" strike="noStrike" dirty="0" smtClean="0">
                          <a:effectLst/>
                        </a:rPr>
                        <a:t>1.3</a:t>
                      </a:r>
                      <a:r>
                        <a:rPr lang="en-US" sz="1800" dirty="0" smtClean="0"/>
                        <a:t>b US$</a:t>
                      </a:r>
                      <a:endParaRPr lang="en-US" sz="1800" b="0" i="0" u="none" strike="noStrike" dirty="0">
                        <a:solidFill>
                          <a:schemeClr val="tx1"/>
                        </a:solidFill>
                        <a:effectLst/>
                        <a:latin typeface="+mn-lt"/>
                      </a:endParaRPr>
                    </a:p>
                  </a:txBody>
                  <a:tcPr marL="36000" marR="36000" marT="18000" marB="0" anchor="ctr"/>
                </a:tc>
              </a:tr>
              <a:tr h="281800">
                <a:tc>
                  <a:txBody>
                    <a:bodyPr/>
                    <a:lstStyle/>
                    <a:p>
                      <a:pPr algn="ctr" rtl="0" fontAlgn="ctr">
                        <a:lnSpc>
                          <a:spcPct val="80000"/>
                        </a:lnSpc>
                      </a:pPr>
                      <a:r>
                        <a:rPr lang="en-US" sz="1800" u="none" strike="noStrike" dirty="0" smtClean="0">
                          <a:effectLst/>
                        </a:rPr>
                        <a:t>8</a:t>
                      </a:r>
                      <a:endParaRPr lang="en-US" sz="1800" b="0" i="0" u="none" strike="noStrike" dirty="0">
                        <a:solidFill>
                          <a:schemeClr val="tx1"/>
                        </a:solidFill>
                        <a:effectLst/>
                        <a:latin typeface="+mn-lt"/>
                      </a:endParaRPr>
                    </a:p>
                  </a:txBody>
                  <a:tcPr marL="36000" marR="36000" marT="18000" marB="0" anchor="ctr"/>
                </a:tc>
                <a:tc>
                  <a:txBody>
                    <a:bodyPr/>
                    <a:lstStyle/>
                    <a:p>
                      <a:pPr algn="l" rtl="0" fontAlgn="ctr">
                        <a:lnSpc>
                          <a:spcPct val="80000"/>
                        </a:lnSpc>
                      </a:pPr>
                      <a:r>
                        <a:rPr lang="en-US" sz="1800" u="none" strike="noStrike" dirty="0" smtClean="0">
                          <a:effectLst/>
                        </a:rPr>
                        <a:t>South Korea</a:t>
                      </a:r>
                      <a:endParaRPr lang="en-US" sz="1800" b="0" i="0" u="none" strike="noStrike" dirty="0">
                        <a:solidFill>
                          <a:schemeClr val="tx1"/>
                        </a:solidFill>
                        <a:effectLst/>
                        <a:latin typeface="+mn-lt"/>
                      </a:endParaRPr>
                    </a:p>
                  </a:txBody>
                  <a:tcPr marL="36000" marR="36000" marT="18000" marB="0" anchor="ctr"/>
                </a:tc>
                <a:tc>
                  <a:txBody>
                    <a:bodyPr/>
                    <a:lstStyle/>
                    <a:p>
                      <a:pPr algn="r" rtl="0" fontAlgn="ctr">
                        <a:lnSpc>
                          <a:spcPct val="80000"/>
                        </a:lnSpc>
                      </a:pPr>
                      <a:r>
                        <a:rPr lang="en-US" sz="1800" u="none" strike="noStrike" dirty="0" smtClean="0">
                          <a:effectLst/>
                        </a:rPr>
                        <a:t>1.3</a:t>
                      </a:r>
                      <a:r>
                        <a:rPr lang="en-US" sz="1800" dirty="0" smtClean="0"/>
                        <a:t>b US$</a:t>
                      </a:r>
                      <a:endParaRPr lang="en-US" sz="1800" b="0" i="0" u="none" strike="noStrike" dirty="0">
                        <a:solidFill>
                          <a:schemeClr val="tx1"/>
                        </a:solidFill>
                        <a:effectLst/>
                        <a:latin typeface="+mn-lt"/>
                      </a:endParaRPr>
                    </a:p>
                  </a:txBody>
                  <a:tcPr marL="36000" marR="36000" marT="18000" marB="0" anchor="ctr"/>
                </a:tc>
              </a:tr>
              <a:tr h="281800">
                <a:tc>
                  <a:txBody>
                    <a:bodyPr/>
                    <a:lstStyle/>
                    <a:p>
                      <a:pPr algn="ctr" rtl="0" fontAlgn="ctr">
                        <a:lnSpc>
                          <a:spcPct val="80000"/>
                        </a:lnSpc>
                      </a:pPr>
                      <a:r>
                        <a:rPr lang="en-US" sz="1800" u="none" strike="noStrike" dirty="0" smtClean="0">
                          <a:effectLst/>
                        </a:rPr>
                        <a:t>9</a:t>
                      </a:r>
                      <a:endParaRPr lang="en-US" sz="1800" b="0" i="0" u="none" strike="noStrike" dirty="0">
                        <a:solidFill>
                          <a:schemeClr val="tx1"/>
                        </a:solidFill>
                        <a:effectLst/>
                        <a:latin typeface="+mn-lt"/>
                      </a:endParaRPr>
                    </a:p>
                  </a:txBody>
                  <a:tcPr marL="36000" marR="36000" marT="18000" marB="0" anchor="ctr"/>
                </a:tc>
                <a:tc>
                  <a:txBody>
                    <a:bodyPr/>
                    <a:lstStyle/>
                    <a:p>
                      <a:pPr algn="l" rtl="0" fontAlgn="ctr">
                        <a:lnSpc>
                          <a:spcPct val="80000"/>
                        </a:lnSpc>
                      </a:pPr>
                      <a:r>
                        <a:rPr lang="en-US" sz="1800" u="none" strike="noStrike" dirty="0" smtClean="0">
                          <a:effectLst/>
                        </a:rPr>
                        <a:t>Russia</a:t>
                      </a:r>
                      <a:endParaRPr lang="en-US" sz="1800" b="0" i="0" u="none" strike="noStrike" dirty="0">
                        <a:solidFill>
                          <a:schemeClr val="tx1"/>
                        </a:solidFill>
                        <a:effectLst/>
                        <a:latin typeface="+mn-lt"/>
                      </a:endParaRPr>
                    </a:p>
                  </a:txBody>
                  <a:tcPr marL="36000" marR="36000" marT="18000" marB="0" anchor="ctr"/>
                </a:tc>
                <a:tc>
                  <a:txBody>
                    <a:bodyPr/>
                    <a:lstStyle/>
                    <a:p>
                      <a:pPr algn="r" rtl="0" fontAlgn="ctr">
                        <a:lnSpc>
                          <a:spcPct val="80000"/>
                        </a:lnSpc>
                      </a:pPr>
                      <a:r>
                        <a:rPr lang="en-US" sz="1800" u="none" strike="noStrike" dirty="0" smtClean="0">
                          <a:effectLst/>
                        </a:rPr>
                        <a:t>1.2</a:t>
                      </a:r>
                      <a:r>
                        <a:rPr lang="en-US" sz="1800" dirty="0" smtClean="0"/>
                        <a:t>b US$</a:t>
                      </a:r>
                      <a:endParaRPr lang="en-US" sz="1800" b="0" i="0" u="none" strike="noStrike" dirty="0">
                        <a:solidFill>
                          <a:schemeClr val="tx1"/>
                        </a:solidFill>
                        <a:effectLst/>
                        <a:latin typeface="+mn-lt"/>
                      </a:endParaRPr>
                    </a:p>
                  </a:txBody>
                  <a:tcPr marL="36000" marR="36000" marT="18000" marB="0" anchor="ctr"/>
                </a:tc>
              </a:tr>
              <a:tr h="281800">
                <a:tc>
                  <a:txBody>
                    <a:bodyPr/>
                    <a:lstStyle/>
                    <a:p>
                      <a:pPr algn="ctr" rtl="0" fontAlgn="ctr">
                        <a:lnSpc>
                          <a:spcPct val="80000"/>
                        </a:lnSpc>
                      </a:pPr>
                      <a:r>
                        <a:rPr lang="en-US" sz="1800" u="none" strike="noStrike" dirty="0" smtClean="0">
                          <a:effectLst/>
                        </a:rPr>
                        <a:t>10</a:t>
                      </a:r>
                      <a:endParaRPr lang="en-US" sz="1800" b="0" i="0" u="none" strike="noStrike" dirty="0">
                        <a:solidFill>
                          <a:schemeClr val="tx1"/>
                        </a:solidFill>
                        <a:effectLst/>
                        <a:latin typeface="+mn-lt"/>
                      </a:endParaRPr>
                    </a:p>
                  </a:txBody>
                  <a:tcPr marL="36000" marR="36000" marT="18000" marB="0" anchor="ctr"/>
                </a:tc>
                <a:tc>
                  <a:txBody>
                    <a:bodyPr/>
                    <a:lstStyle/>
                    <a:p>
                      <a:pPr algn="l" rtl="0" fontAlgn="ctr">
                        <a:lnSpc>
                          <a:spcPct val="80000"/>
                        </a:lnSpc>
                      </a:pPr>
                      <a:r>
                        <a:rPr lang="en-US" sz="1800" u="none" strike="noStrike" dirty="0" smtClean="0">
                          <a:effectLst/>
                        </a:rPr>
                        <a:t>Australia</a:t>
                      </a:r>
                      <a:endParaRPr lang="en-US" sz="1800" b="0" i="0" u="none" strike="noStrike" dirty="0">
                        <a:solidFill>
                          <a:schemeClr val="tx1"/>
                        </a:solidFill>
                        <a:effectLst/>
                        <a:latin typeface="+mn-lt"/>
                      </a:endParaRPr>
                    </a:p>
                  </a:txBody>
                  <a:tcPr marL="36000" marR="36000" marT="18000" marB="0" anchor="ctr"/>
                </a:tc>
                <a:tc>
                  <a:txBody>
                    <a:bodyPr/>
                    <a:lstStyle/>
                    <a:p>
                      <a:pPr algn="r" rtl="0" fontAlgn="ctr">
                        <a:lnSpc>
                          <a:spcPct val="80000"/>
                        </a:lnSpc>
                      </a:pPr>
                      <a:r>
                        <a:rPr lang="en-US" sz="1800" u="none" strike="noStrike" dirty="0" smtClean="0">
                          <a:effectLst/>
                        </a:rPr>
                        <a:t>1.2</a:t>
                      </a:r>
                      <a:r>
                        <a:rPr lang="en-US" sz="1800" dirty="0" smtClean="0"/>
                        <a:t>b US$</a:t>
                      </a:r>
                      <a:endParaRPr lang="en-US" sz="1800" b="0" i="0" u="none" strike="noStrike" dirty="0">
                        <a:solidFill>
                          <a:schemeClr val="tx1"/>
                        </a:solidFill>
                        <a:effectLst/>
                        <a:latin typeface="+mn-lt"/>
                      </a:endParaRPr>
                    </a:p>
                  </a:txBody>
                  <a:tcPr marL="36000" marR="36000" marT="18000" marB="0" anchor="ctr"/>
                </a:tc>
              </a:tr>
            </a:tbl>
          </a:graphicData>
        </a:graphic>
      </p:graphicFrame>
      <p:sp>
        <p:nvSpPr>
          <p:cNvPr id="6" name="Rectangle 5"/>
          <p:cNvSpPr/>
          <p:nvPr/>
        </p:nvSpPr>
        <p:spPr>
          <a:xfrm>
            <a:off x="3246081" y="4790082"/>
            <a:ext cx="2487722" cy="387798"/>
          </a:xfrm>
          <a:prstGeom prst="rect">
            <a:avLst/>
          </a:prstGeom>
        </p:spPr>
        <p:txBody>
          <a:bodyPr wrap="square">
            <a:spAutoFit/>
          </a:bodyPr>
          <a:lstStyle/>
          <a:p>
            <a:pPr>
              <a:lnSpc>
                <a:spcPct val="80000"/>
              </a:lnSpc>
            </a:pPr>
            <a:r>
              <a:rPr lang="en-US" sz="1200" dirty="0">
                <a:solidFill>
                  <a:schemeClr val="bg1">
                    <a:lumMod val="95000"/>
                  </a:schemeClr>
                </a:solidFill>
                <a:latin typeface="Arial" pitchFamily="34" charset="0"/>
              </a:rPr>
              <a:t>MPAA - Theatrical Market Statistics </a:t>
            </a:r>
            <a:r>
              <a:rPr lang="en-US" sz="1200" dirty="0" smtClean="0">
                <a:solidFill>
                  <a:schemeClr val="bg1">
                    <a:lumMod val="95000"/>
                  </a:schemeClr>
                </a:solidFill>
                <a:latin typeface="Arial" pitchFamily="34" charset="0"/>
              </a:rPr>
              <a:t>'12, IHS </a:t>
            </a:r>
            <a:r>
              <a:rPr lang="en-US" sz="1200" dirty="0">
                <a:solidFill>
                  <a:schemeClr val="bg1">
                    <a:lumMod val="95000"/>
                  </a:schemeClr>
                </a:solidFill>
                <a:latin typeface="Arial" pitchFamily="34" charset="0"/>
              </a:rPr>
              <a:t>Screen </a:t>
            </a:r>
            <a:r>
              <a:rPr lang="en-US" sz="1200" dirty="0" smtClean="0">
                <a:solidFill>
                  <a:schemeClr val="bg1">
                    <a:lumMod val="95000"/>
                  </a:schemeClr>
                </a:solidFill>
                <a:latin typeface="Arial" pitchFamily="34" charset="0"/>
              </a:rPr>
              <a:t>Digest</a:t>
            </a:r>
            <a:endParaRPr lang="en-US" sz="1200" dirty="0">
              <a:solidFill>
                <a:schemeClr val="bg1">
                  <a:lumMod val="95000"/>
                </a:schemeClr>
              </a:solidFill>
              <a:latin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587501013"/>
              </p:ext>
            </p:extLst>
          </p:nvPr>
        </p:nvGraphicFramePr>
        <p:xfrm>
          <a:off x="3995075" y="761694"/>
          <a:ext cx="4879182" cy="38044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32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1" dur="500"/>
                                        <p:tgtEl>
                                          <p:spTgt spid="9">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down)">
                                      <p:cBhvr>
                                        <p:cTn id="15" dur="500"/>
                                        <p:tgtEl>
                                          <p:spTgt spid="9">
                                            <p:graphicEl>
                                              <a:chart seriesIdx="1" categoryIdx="-4" bldStep="series"/>
                                            </p:graphic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Cinema</a:t>
            </a:r>
            <a:endParaRPr lang="en-US" dirty="0"/>
          </a:p>
        </p:txBody>
      </p:sp>
      <p:sp>
        <p:nvSpPr>
          <p:cNvPr id="7" name="Content Placeholder 6"/>
          <p:cNvSpPr>
            <a:spLocks noGrp="1"/>
          </p:cNvSpPr>
          <p:nvPr>
            <p:ph idx="1"/>
          </p:nvPr>
        </p:nvSpPr>
        <p:spPr>
          <a:xfrm>
            <a:off x="667021" y="903767"/>
            <a:ext cx="3277658" cy="3725383"/>
          </a:xfrm>
        </p:spPr>
        <p:txBody>
          <a:bodyPr/>
          <a:lstStyle/>
          <a:p>
            <a:pPr lvl="2"/>
            <a:endParaRPr lang="en-US" dirty="0" smtClean="0"/>
          </a:p>
          <a:p>
            <a:r>
              <a:rPr lang="en-US" dirty="0" smtClean="0"/>
              <a:t>Worldwide box office ticket revenues increased by 25%, from $25b in ‘06 to $32b in ‘10</a:t>
            </a:r>
          </a:p>
          <a:p>
            <a:pPr lvl="1"/>
            <a:r>
              <a:rPr lang="en-US" dirty="0" smtClean="0"/>
              <a:t>According to the MPAA</a:t>
            </a:r>
          </a:p>
          <a:p>
            <a:pPr lvl="1"/>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783223768"/>
              </p:ext>
            </p:extLst>
          </p:nvPr>
        </p:nvGraphicFramePr>
        <p:xfrm>
          <a:off x="5408765" y="1082145"/>
          <a:ext cx="3078958" cy="313372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246081" y="4790082"/>
            <a:ext cx="2487722" cy="240066"/>
          </a:xfrm>
          <a:prstGeom prst="rect">
            <a:avLst/>
          </a:prstGeom>
        </p:spPr>
        <p:txBody>
          <a:bodyPr wrap="square">
            <a:spAutoFit/>
          </a:bodyPr>
          <a:lstStyle/>
          <a:p>
            <a:pPr>
              <a:lnSpc>
                <a:spcPct val="80000"/>
              </a:lnSpc>
            </a:pPr>
            <a:r>
              <a:rPr lang="en-US" sz="1200" dirty="0">
                <a:solidFill>
                  <a:schemeClr val="bg1">
                    <a:lumMod val="95000"/>
                  </a:schemeClr>
                </a:solidFill>
                <a:latin typeface="Arial" pitchFamily="34" charset="0"/>
              </a:rPr>
              <a:t>Floor 64 - Sky Is Rising (</a:t>
            </a:r>
            <a:r>
              <a:rPr lang="en-US" sz="1200" dirty="0" smtClean="0">
                <a:solidFill>
                  <a:schemeClr val="bg1">
                    <a:lumMod val="95000"/>
                  </a:schemeClr>
                </a:solidFill>
                <a:latin typeface="Arial" pitchFamily="34" charset="0"/>
              </a:rPr>
              <a:t>12.Jan)</a:t>
            </a:r>
            <a:endParaRPr lang="en-US" sz="1200" dirty="0">
              <a:solidFill>
                <a:schemeClr val="bg1">
                  <a:lumMod val="95000"/>
                </a:schemeClr>
              </a:solidFill>
              <a:latin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3437" y="179916"/>
            <a:ext cx="972444" cy="421391"/>
          </a:xfrm>
          <a:prstGeom prst="rect">
            <a:avLst/>
          </a:prstGeom>
        </p:spPr>
      </p:pic>
    </p:spTree>
    <p:extLst>
      <p:ext uri="{BB962C8B-B14F-4D97-AF65-F5344CB8AC3E}">
        <p14:creationId xmlns:p14="http://schemas.microsoft.com/office/powerpoint/2010/main" val="779469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1" dur="500"/>
                                        <p:tgtEl>
                                          <p:spTgt spid="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Film Production</a:t>
            </a:r>
            <a:endParaRPr lang="en-US" dirty="0"/>
          </a:p>
        </p:txBody>
      </p:sp>
      <p:sp>
        <p:nvSpPr>
          <p:cNvPr id="4" name="Content Placeholder 3"/>
          <p:cNvSpPr>
            <a:spLocks noGrp="1"/>
          </p:cNvSpPr>
          <p:nvPr>
            <p:ph sz="half" idx="2"/>
          </p:nvPr>
        </p:nvSpPr>
        <p:spPr/>
        <p:txBody>
          <a:bodyPr/>
          <a:lstStyle/>
          <a:p>
            <a:endParaRPr lang="en-US" dirty="0" smtClean="0"/>
          </a:p>
          <a:p>
            <a:r>
              <a:rPr lang="en-US" dirty="0" smtClean="0"/>
              <a:t>The film </a:t>
            </a:r>
            <a:r>
              <a:rPr lang="en-US" dirty="0"/>
              <a:t>industry has grown worldwide by almost 6% over the 5-year period from 2005 to </a:t>
            </a:r>
            <a:r>
              <a:rPr lang="en-US" dirty="0" smtClean="0"/>
              <a:t>2010</a:t>
            </a:r>
          </a:p>
          <a:p>
            <a:pPr lvl="1"/>
            <a:r>
              <a:rPr lang="en-US" dirty="0"/>
              <a:t>E</a:t>
            </a:r>
            <a:r>
              <a:rPr lang="en-US" dirty="0" smtClean="0"/>
              <a:t>xceeding </a:t>
            </a:r>
            <a:r>
              <a:rPr lang="en-US" dirty="0"/>
              <a:t>approximately $82 billion in </a:t>
            </a:r>
            <a:r>
              <a:rPr lang="en-US" dirty="0" smtClean="0"/>
              <a:t>value</a:t>
            </a:r>
          </a:p>
          <a:p>
            <a:pPr lvl="1"/>
            <a:r>
              <a:rPr lang="en-US" dirty="0"/>
              <a:t>According to </a:t>
            </a:r>
            <a:r>
              <a:rPr lang="en-US" dirty="0" smtClean="0"/>
              <a:t>PwC</a:t>
            </a:r>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1871934912"/>
              </p:ext>
            </p:extLst>
          </p:nvPr>
        </p:nvGraphicFramePr>
        <p:xfrm>
          <a:off x="845112" y="1004887"/>
          <a:ext cx="3059906" cy="313372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3246081" y="4790082"/>
            <a:ext cx="2487722" cy="240066"/>
          </a:xfrm>
          <a:prstGeom prst="rect">
            <a:avLst/>
          </a:prstGeom>
        </p:spPr>
        <p:txBody>
          <a:bodyPr wrap="square">
            <a:spAutoFit/>
          </a:bodyPr>
          <a:lstStyle/>
          <a:p>
            <a:pPr>
              <a:lnSpc>
                <a:spcPct val="80000"/>
              </a:lnSpc>
            </a:pPr>
            <a:r>
              <a:rPr lang="en-US" sz="1200" dirty="0">
                <a:solidFill>
                  <a:schemeClr val="bg1">
                    <a:lumMod val="95000"/>
                  </a:schemeClr>
                </a:solidFill>
                <a:latin typeface="Arial" pitchFamily="34" charset="0"/>
              </a:rPr>
              <a:t>Floor 64 - Sky Is Rising (</a:t>
            </a:r>
            <a:r>
              <a:rPr lang="en-US" sz="1200" dirty="0" smtClean="0">
                <a:solidFill>
                  <a:schemeClr val="bg1">
                    <a:lumMod val="95000"/>
                  </a:schemeClr>
                </a:solidFill>
                <a:latin typeface="Arial" pitchFamily="34" charset="0"/>
              </a:rPr>
              <a:t>12.Jan)</a:t>
            </a:r>
            <a:endParaRPr lang="en-US" sz="1200" dirty="0">
              <a:solidFill>
                <a:schemeClr val="bg1">
                  <a:lumMod val="95000"/>
                </a:schemeClr>
              </a:solidFill>
              <a:latin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26" y="218041"/>
            <a:ext cx="958485" cy="731035"/>
          </a:xfrm>
          <a:prstGeom prst="rect">
            <a:avLst/>
          </a:prstGeom>
        </p:spPr>
      </p:pic>
    </p:spTree>
    <p:extLst>
      <p:ext uri="{BB962C8B-B14F-4D97-AF65-F5344CB8AC3E}">
        <p14:creationId xmlns:p14="http://schemas.microsoft.com/office/powerpoint/2010/main" val="3672912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1000"/>
                                        <p:tgtEl>
                                          <p:spTgt spid="12">
                                            <p:graphicEl>
                                              <a:chart seriesIdx="-3" categoryIdx="-3" bldStep="gridLegend"/>
                                            </p:graphic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11" dur="10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Music</a:t>
            </a:r>
            <a:endParaRPr lang="en-US" dirty="0"/>
          </a:p>
        </p:txBody>
      </p:sp>
      <p:sp>
        <p:nvSpPr>
          <p:cNvPr id="7" name="Content Placeholder 6"/>
          <p:cNvSpPr>
            <a:spLocks noGrp="1"/>
          </p:cNvSpPr>
          <p:nvPr>
            <p:ph idx="1"/>
          </p:nvPr>
        </p:nvSpPr>
        <p:spPr/>
        <p:txBody>
          <a:bodyPr/>
          <a:lstStyle/>
          <a:p>
            <a:r>
              <a:rPr lang="en-US" dirty="0" smtClean="0">
                <a:solidFill>
                  <a:srgbClr val="C00000"/>
                </a:solidFill>
              </a:rPr>
              <a:t>Online</a:t>
            </a:r>
            <a:r>
              <a:rPr lang="en-US" dirty="0" smtClean="0"/>
              <a:t> have not</a:t>
            </a:r>
            <a:br>
              <a:rPr lang="en-US" dirty="0" smtClean="0"/>
            </a:br>
            <a:r>
              <a:rPr lang="en-US" dirty="0"/>
              <a:t>offset the decline </a:t>
            </a:r>
            <a:r>
              <a:rPr lang="en-US" dirty="0" smtClean="0"/>
              <a:t/>
            </a:r>
            <a:br>
              <a:rPr lang="en-US" dirty="0" smtClean="0"/>
            </a:br>
            <a:r>
              <a:rPr lang="en-US" dirty="0" smtClean="0"/>
              <a:t>in </a:t>
            </a:r>
            <a:r>
              <a:rPr lang="en-US" dirty="0" smtClean="0">
                <a:solidFill>
                  <a:srgbClr val="C00000"/>
                </a:solidFill>
              </a:rPr>
              <a:t>disc</a:t>
            </a:r>
            <a:r>
              <a:rPr lang="en-US" dirty="0" smtClean="0"/>
              <a:t> sales</a:t>
            </a:r>
          </a:p>
          <a:p>
            <a:pPr lvl="1"/>
            <a:r>
              <a:rPr lang="en-US" dirty="0" smtClean="0"/>
              <a:t>“</a:t>
            </a:r>
            <a:r>
              <a:rPr lang="en-US" b="0" dirty="0"/>
              <a:t>Digital single </a:t>
            </a:r>
            <a:r>
              <a:rPr lang="en-US" b="0" dirty="0" smtClean="0"/>
              <a:t>sales</a:t>
            </a:r>
            <a:br>
              <a:rPr lang="en-US" b="0" dirty="0" smtClean="0"/>
            </a:br>
            <a:r>
              <a:rPr lang="en-US" b="0" dirty="0" smtClean="0"/>
              <a:t>growth </a:t>
            </a:r>
            <a:r>
              <a:rPr lang="en-US" b="0" dirty="0"/>
              <a:t>is </a:t>
            </a:r>
            <a:r>
              <a:rPr lang="en-US" b="0" dirty="0" smtClean="0"/>
              <a:t>slowing:</a:t>
            </a:r>
            <a:br>
              <a:rPr lang="en-US" b="0" dirty="0" smtClean="0"/>
            </a:br>
            <a:r>
              <a:rPr lang="en-US" b="0" dirty="0" smtClean="0"/>
              <a:t>we </a:t>
            </a:r>
            <a:r>
              <a:rPr lang="en-US" b="0" dirty="0"/>
              <a:t>almost </a:t>
            </a:r>
            <a:r>
              <a:rPr lang="en-US" b="0" dirty="0" smtClean="0"/>
              <a:t>reached</a:t>
            </a:r>
            <a:br>
              <a:rPr lang="en-US" b="0" dirty="0" smtClean="0"/>
            </a:br>
            <a:r>
              <a:rPr lang="en-US" b="0" dirty="0" smtClean="0"/>
              <a:t>1.4b </a:t>
            </a:r>
            <a:r>
              <a:rPr lang="en-US" b="0" dirty="0"/>
              <a:t>in </a:t>
            </a:r>
            <a:r>
              <a:rPr lang="en-US" b="0" dirty="0" smtClean="0"/>
              <a:t>‘12 </a:t>
            </a:r>
            <a:r>
              <a:rPr lang="en-US" b="0" dirty="0"/>
              <a:t>but it </a:t>
            </a:r>
            <a:r>
              <a:rPr lang="en-US" b="0" dirty="0" smtClean="0"/>
              <a:t>is</a:t>
            </a:r>
            <a:br>
              <a:rPr lang="en-US" b="0" dirty="0" smtClean="0"/>
            </a:br>
            <a:r>
              <a:rPr lang="en-US" b="0" dirty="0" smtClean="0"/>
              <a:t>unlikely </a:t>
            </a:r>
            <a:r>
              <a:rPr lang="en-US" b="0" dirty="0"/>
              <a:t>that they </a:t>
            </a:r>
            <a:r>
              <a:rPr lang="en-US" b="0" dirty="0" smtClean="0"/>
              <a:t>will</a:t>
            </a:r>
            <a:br>
              <a:rPr lang="en-US" b="0" dirty="0" smtClean="0"/>
            </a:br>
            <a:r>
              <a:rPr lang="en-US" b="0" dirty="0" smtClean="0"/>
              <a:t>reach 1.5b </a:t>
            </a:r>
            <a:r>
              <a:rPr lang="en-US" b="0" dirty="0"/>
              <a:t>in </a:t>
            </a:r>
            <a:r>
              <a:rPr lang="en-US" b="0" dirty="0" smtClean="0"/>
              <a:t>’16</a:t>
            </a:r>
            <a:br>
              <a:rPr lang="en-US" b="0" dirty="0" smtClean="0"/>
            </a:br>
            <a:r>
              <a:rPr lang="en-US" b="0" dirty="0" smtClean="0"/>
              <a:t>before </a:t>
            </a:r>
            <a:r>
              <a:rPr lang="en-US" b="0" dirty="0"/>
              <a:t>they begin </a:t>
            </a:r>
            <a:r>
              <a:rPr lang="en-US" b="0" dirty="0" smtClean="0"/>
              <a:t>to</a:t>
            </a:r>
            <a:br>
              <a:rPr lang="en-US" b="0" dirty="0" smtClean="0"/>
            </a:br>
            <a:r>
              <a:rPr lang="en-US" b="0" dirty="0" smtClean="0"/>
              <a:t>decline</a:t>
            </a:r>
            <a:r>
              <a:rPr lang="en-US" b="0" dirty="0" smtClean="0"/>
              <a:t>”</a:t>
            </a:r>
            <a:br>
              <a:rPr lang="en-US" b="0" dirty="0" smtClean="0"/>
            </a:br>
            <a:r>
              <a:rPr lang="en-US" b="0" dirty="0" smtClean="0"/>
              <a:t>- </a:t>
            </a:r>
            <a:r>
              <a:rPr lang="en-US" b="0" dirty="0" smtClean="0"/>
              <a:t>Billboard</a:t>
            </a:r>
            <a:endParaRPr lang="en-US" dirty="0" smtClean="0"/>
          </a:p>
        </p:txBody>
      </p:sp>
      <p:sp>
        <p:nvSpPr>
          <p:cNvPr id="9" name="Rectangle 8"/>
          <p:cNvSpPr/>
          <p:nvPr/>
        </p:nvSpPr>
        <p:spPr>
          <a:xfrm>
            <a:off x="2509414" y="4772664"/>
            <a:ext cx="4997374" cy="387798"/>
          </a:xfrm>
          <a:prstGeom prst="rect">
            <a:avLst/>
          </a:prstGeom>
        </p:spPr>
        <p:txBody>
          <a:bodyPr wrap="square">
            <a:spAutoFit/>
          </a:bodyPr>
          <a:lstStyle/>
          <a:p>
            <a:pPr>
              <a:lnSpc>
                <a:spcPct val="80000"/>
              </a:lnSpc>
            </a:pPr>
            <a:r>
              <a:rPr lang="en-US" sz="1200" dirty="0">
                <a:solidFill>
                  <a:schemeClr val="bg1">
                    <a:lumMod val="95000"/>
                  </a:schemeClr>
                </a:solidFill>
                <a:latin typeface="Arial" pitchFamily="34" charset="0"/>
              </a:rPr>
              <a:t>http://www.billboard.com/biz/articles/news/digital-and-mobile/1521562/building-the-100-billion-music-business-guest-post-by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8192" y="204223"/>
            <a:ext cx="826823" cy="456669"/>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332739798"/>
              </p:ext>
            </p:extLst>
          </p:nvPr>
        </p:nvGraphicFramePr>
        <p:xfrm>
          <a:off x="3035088" y="409708"/>
          <a:ext cx="5725584" cy="3866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66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500"/>
                                        <p:tgtEl>
                                          <p:spTgt spid="10">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1" dur="500"/>
                                        <p:tgtEl>
                                          <p:spTgt spid="10">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15" dur="500"/>
                                        <p:tgtEl>
                                          <p:spTgt spid="10">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19" dur="500"/>
                                        <p:tgtEl>
                                          <p:spTgt spid="10">
                                            <p:graphicEl>
                                              <a:chart seriesIdx="2" categoryIdx="-4" bldStep="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wipe(left)">
                                      <p:cBhvr>
                                        <p:cTn id="23" dur="500"/>
                                        <p:tgtEl>
                                          <p:spTgt spid="10">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Enjoying steady growth:</a:t>
            </a:r>
          </a:p>
          <a:p>
            <a:pPr lvl="1"/>
            <a:r>
              <a:rPr lang="en-US" dirty="0" smtClean="0"/>
              <a:t>R</a:t>
            </a:r>
            <a:r>
              <a:rPr lang="en-US" b="0" dirty="0" smtClean="0"/>
              <a:t>adio advertising music</a:t>
            </a:r>
            <a:endParaRPr lang="en-US" b="0" dirty="0"/>
          </a:p>
          <a:p>
            <a:pPr lvl="1"/>
            <a:r>
              <a:rPr lang="en-US" b="0" dirty="0" smtClean="0"/>
              <a:t>Recorded </a:t>
            </a:r>
            <a:r>
              <a:rPr lang="en-US" b="0" dirty="0"/>
              <a:t>music </a:t>
            </a:r>
            <a:r>
              <a:rPr lang="en-US" b="0" dirty="0" smtClean="0"/>
              <a:t>sales</a:t>
            </a:r>
          </a:p>
          <a:p>
            <a:pPr lvl="1"/>
            <a:r>
              <a:rPr lang="en-US" dirty="0"/>
              <a:t>M</a:t>
            </a:r>
            <a:r>
              <a:rPr lang="en-US" b="0" dirty="0" smtClean="0"/>
              <a:t>usical </a:t>
            </a:r>
            <a:r>
              <a:rPr lang="en-US" b="0" dirty="0"/>
              <a:t>instrument </a:t>
            </a:r>
            <a:r>
              <a:rPr lang="en-US" b="0" dirty="0" smtClean="0"/>
              <a:t>sales</a:t>
            </a:r>
          </a:p>
          <a:p>
            <a:pPr lvl="1"/>
            <a:r>
              <a:rPr lang="en-US" dirty="0"/>
              <a:t>L</a:t>
            </a:r>
            <a:r>
              <a:rPr lang="en-US" b="0" dirty="0" smtClean="0"/>
              <a:t>ive </a:t>
            </a:r>
            <a:r>
              <a:rPr lang="en-US" b="0" dirty="0"/>
              <a:t>performance </a:t>
            </a:r>
            <a:r>
              <a:rPr lang="en-US" b="0" dirty="0" smtClean="0"/>
              <a:t>revenues</a:t>
            </a:r>
          </a:p>
          <a:p>
            <a:pPr lvl="1"/>
            <a:r>
              <a:rPr lang="en-US" b="0" dirty="0" smtClean="0"/>
              <a:t>Portable </a:t>
            </a:r>
            <a:r>
              <a:rPr lang="en-US" b="0" dirty="0"/>
              <a:t>digital music </a:t>
            </a:r>
            <a:r>
              <a:rPr lang="en-US" b="0" dirty="0" smtClean="0"/>
              <a:t>players </a:t>
            </a:r>
          </a:p>
          <a:p>
            <a:pPr marL="1587" lvl="1" indent="0">
              <a:buNone/>
            </a:pPr>
            <a:r>
              <a:rPr lang="en-US" dirty="0" smtClean="0"/>
              <a:t>+</a:t>
            </a:r>
            <a:r>
              <a:rPr lang="en-US" b="0" dirty="0" smtClean="0"/>
              <a:t> </a:t>
            </a:r>
            <a:r>
              <a:rPr lang="en-US" b="0" dirty="0"/>
              <a:t>a few other income </a:t>
            </a:r>
            <a:r>
              <a:rPr lang="en-US" b="0" dirty="0" smtClean="0"/>
              <a:t>categories</a:t>
            </a:r>
          </a:p>
          <a:p>
            <a:pPr lvl="1"/>
            <a:endParaRPr lang="en-US" dirty="0"/>
          </a:p>
          <a:p>
            <a:pPr lvl="1"/>
            <a:endParaRPr lang="en-US" b="0" dirty="0" smtClean="0"/>
          </a:p>
          <a:p>
            <a:pPr lvl="2"/>
            <a:r>
              <a:rPr lang="en-US" b="0" dirty="0"/>
              <a:t>IFPI (International Federation </a:t>
            </a:r>
            <a:r>
              <a:rPr lang="en-US" b="0" dirty="0" smtClean="0"/>
              <a:t>of the </a:t>
            </a:r>
            <a:r>
              <a:rPr lang="en-US" b="0" dirty="0"/>
              <a:t>Phonographic Industry) </a:t>
            </a:r>
            <a:endParaRPr lang="en-US" dirty="0"/>
          </a:p>
        </p:txBody>
      </p:sp>
      <p:sp>
        <p:nvSpPr>
          <p:cNvPr id="4" name="Title 3"/>
          <p:cNvSpPr>
            <a:spLocks noGrp="1"/>
          </p:cNvSpPr>
          <p:nvPr>
            <p:ph type="title"/>
          </p:nvPr>
        </p:nvSpPr>
        <p:spPr/>
        <p:txBody>
          <a:bodyPr/>
          <a:lstStyle/>
          <a:p>
            <a:r>
              <a:rPr lang="en-US" dirty="0"/>
              <a:t>Music </a:t>
            </a:r>
            <a:r>
              <a:rPr lang="en-US" dirty="0" smtClean="0"/>
              <a:t>Industry </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211095645"/>
              </p:ext>
            </p:extLst>
          </p:nvPr>
        </p:nvGraphicFramePr>
        <p:xfrm>
          <a:off x="5467957" y="867685"/>
          <a:ext cx="3059906" cy="313372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246081" y="4790082"/>
            <a:ext cx="2487722" cy="240066"/>
          </a:xfrm>
          <a:prstGeom prst="rect">
            <a:avLst/>
          </a:prstGeom>
        </p:spPr>
        <p:txBody>
          <a:bodyPr wrap="square">
            <a:spAutoFit/>
          </a:bodyPr>
          <a:lstStyle/>
          <a:p>
            <a:pPr>
              <a:lnSpc>
                <a:spcPct val="80000"/>
              </a:lnSpc>
            </a:pPr>
            <a:r>
              <a:rPr lang="en-US" sz="1200" dirty="0">
                <a:solidFill>
                  <a:schemeClr val="bg1">
                    <a:lumMod val="95000"/>
                  </a:schemeClr>
                </a:solidFill>
                <a:latin typeface="Arial" pitchFamily="34" charset="0"/>
              </a:rPr>
              <a:t>Floor 64 - Sky Is Rising (</a:t>
            </a:r>
            <a:r>
              <a:rPr lang="en-US" sz="1200" dirty="0" smtClean="0">
                <a:solidFill>
                  <a:schemeClr val="bg1">
                    <a:lumMod val="95000"/>
                  </a:schemeClr>
                </a:solidFill>
                <a:latin typeface="Arial" pitchFamily="34" charset="0"/>
              </a:rPr>
              <a:t>12.Jan)</a:t>
            </a:r>
            <a:endParaRPr lang="en-US" sz="1200" dirty="0">
              <a:solidFill>
                <a:schemeClr val="bg1">
                  <a:lumMod val="95000"/>
                </a:schemeClr>
              </a:solidFill>
              <a:latin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265" y="248222"/>
            <a:ext cx="805342" cy="502894"/>
          </a:xfrm>
          <a:prstGeom prst="rect">
            <a:avLst/>
          </a:prstGeom>
        </p:spPr>
      </p:pic>
    </p:spTree>
    <p:extLst>
      <p:ext uri="{BB962C8B-B14F-4D97-AF65-F5344CB8AC3E}">
        <p14:creationId xmlns:p14="http://schemas.microsoft.com/office/powerpoint/2010/main" val="2856330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1" dur="500"/>
                                        <p:tgtEl>
                                          <p:spTgt spid="8">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Gaming</a:t>
            </a:r>
            <a:endParaRPr lang="en-US" dirty="0"/>
          </a:p>
        </p:txBody>
      </p:sp>
      <p:sp>
        <p:nvSpPr>
          <p:cNvPr id="2" name="Content Placeholder 1"/>
          <p:cNvSpPr>
            <a:spLocks noGrp="1"/>
          </p:cNvSpPr>
          <p:nvPr>
            <p:ph idx="1"/>
          </p:nvPr>
        </p:nvSpPr>
        <p:spPr/>
        <p:txBody>
          <a:bodyPr/>
          <a:lstStyle/>
          <a:p>
            <a:r>
              <a:rPr lang="en-US" b="0" dirty="0"/>
              <a:t>T</a:t>
            </a:r>
            <a:r>
              <a:rPr lang="en-US" b="0" dirty="0" smtClean="0"/>
              <a:t>he global game</a:t>
            </a:r>
            <a:br>
              <a:rPr lang="en-US" b="0" dirty="0" smtClean="0"/>
            </a:br>
            <a:r>
              <a:rPr lang="en-US" b="0" dirty="0" smtClean="0"/>
              <a:t>industry has</a:t>
            </a:r>
            <a:br>
              <a:rPr lang="en-US" b="0" dirty="0" smtClean="0"/>
            </a:br>
            <a:r>
              <a:rPr lang="en-US" b="0" dirty="0" smtClean="0"/>
              <a:t>performed</a:t>
            </a:r>
            <a:r>
              <a:rPr lang="en-US" b="0" dirty="0"/>
              <a:t> </a:t>
            </a:r>
            <a:r>
              <a:rPr lang="en-US" b="0" dirty="0" smtClean="0"/>
              <a:t>extremely</a:t>
            </a:r>
            <a:br>
              <a:rPr lang="en-US" b="0" dirty="0" smtClean="0"/>
            </a:br>
            <a:r>
              <a:rPr lang="en-US" b="0" dirty="0" smtClean="0"/>
              <a:t>well </a:t>
            </a:r>
            <a:r>
              <a:rPr lang="en-US" b="0" dirty="0"/>
              <a:t>over </a:t>
            </a:r>
            <a:r>
              <a:rPr lang="en-US" b="0" dirty="0" smtClean="0"/>
              <a:t>the last</a:t>
            </a:r>
            <a:br>
              <a:rPr lang="en-US" b="0" dirty="0" smtClean="0"/>
            </a:br>
            <a:r>
              <a:rPr lang="en-US" b="0" dirty="0" smtClean="0"/>
              <a:t>decade</a:t>
            </a:r>
          </a:p>
          <a:p>
            <a:pPr lvl="1"/>
            <a:r>
              <a:rPr lang="en-US" b="0" dirty="0" smtClean="0"/>
              <a:t>PWC, Gartner, iDate</a:t>
            </a:r>
          </a:p>
          <a:p>
            <a:r>
              <a:rPr lang="en-US" b="0" dirty="0" smtClean="0"/>
              <a:t>ESA </a:t>
            </a:r>
            <a:r>
              <a:rPr lang="en-US" b="0" dirty="0"/>
              <a:t>reports </a:t>
            </a:r>
            <a:r>
              <a:rPr lang="en-US" b="0" dirty="0" smtClean="0"/>
              <a:t>that</a:t>
            </a:r>
            <a:br>
              <a:rPr lang="en-US" b="0" dirty="0" smtClean="0"/>
            </a:br>
            <a:r>
              <a:rPr lang="en-US" b="0" dirty="0" smtClean="0"/>
              <a:t>the</a:t>
            </a:r>
            <a:r>
              <a:rPr lang="en-US" b="0" dirty="0"/>
              <a:t> </a:t>
            </a:r>
            <a:r>
              <a:rPr lang="en-US" b="0" dirty="0" smtClean="0"/>
              <a:t>average </a:t>
            </a:r>
            <a:r>
              <a:rPr lang="en-US" b="0" dirty="0"/>
              <a:t>age </a:t>
            </a:r>
            <a:r>
              <a:rPr lang="en-US" b="0" dirty="0" smtClean="0"/>
              <a:t>of</a:t>
            </a:r>
            <a:br>
              <a:rPr lang="en-US" b="0" dirty="0" smtClean="0"/>
            </a:br>
            <a:r>
              <a:rPr lang="en-US" b="0" dirty="0" smtClean="0"/>
              <a:t>American</a:t>
            </a:r>
            <a:r>
              <a:rPr lang="en-US" b="0" dirty="0"/>
              <a:t> </a:t>
            </a:r>
            <a:r>
              <a:rPr lang="en-US" b="0" dirty="0" smtClean="0"/>
              <a:t>gamers is</a:t>
            </a:r>
            <a:br>
              <a:rPr lang="en-US" b="0" dirty="0" smtClean="0"/>
            </a:br>
            <a:r>
              <a:rPr lang="en-US" b="0" dirty="0" smtClean="0"/>
              <a:t>37 </a:t>
            </a:r>
            <a:r>
              <a:rPr lang="en-US" b="0" dirty="0"/>
              <a:t>years old</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720336130"/>
              </p:ext>
            </p:extLst>
          </p:nvPr>
        </p:nvGraphicFramePr>
        <p:xfrm>
          <a:off x="3781734" y="517082"/>
          <a:ext cx="5000626" cy="358601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246081" y="4790082"/>
            <a:ext cx="2487722" cy="240066"/>
          </a:xfrm>
          <a:prstGeom prst="rect">
            <a:avLst/>
          </a:prstGeom>
        </p:spPr>
        <p:txBody>
          <a:bodyPr wrap="square">
            <a:spAutoFit/>
          </a:bodyPr>
          <a:lstStyle/>
          <a:p>
            <a:pPr>
              <a:lnSpc>
                <a:spcPct val="80000"/>
              </a:lnSpc>
            </a:pPr>
            <a:r>
              <a:rPr lang="en-US" sz="1200" dirty="0">
                <a:solidFill>
                  <a:schemeClr val="bg1">
                    <a:lumMod val="95000"/>
                  </a:schemeClr>
                </a:solidFill>
                <a:latin typeface="Arial" pitchFamily="34" charset="0"/>
              </a:rPr>
              <a:t>Floor 64 - Sky Is Rising (</a:t>
            </a:r>
            <a:r>
              <a:rPr lang="en-US" sz="1200" dirty="0" smtClean="0">
                <a:solidFill>
                  <a:schemeClr val="bg1">
                    <a:lumMod val="95000"/>
                  </a:schemeClr>
                </a:solidFill>
                <a:latin typeface="Arial" pitchFamily="34" charset="0"/>
              </a:rPr>
              <a:t>12.Jan)</a:t>
            </a:r>
            <a:endParaRPr lang="en-US" sz="1200" dirty="0">
              <a:solidFill>
                <a:schemeClr val="bg1">
                  <a:lumMod val="95000"/>
                </a:schemeClr>
              </a:solidFill>
              <a:latin typeface="Arial" pitchFamily="34" charset="0"/>
            </a:endParaRPr>
          </a:p>
        </p:txBody>
      </p:sp>
    </p:spTree>
    <p:extLst>
      <p:ext uri="{BB962C8B-B14F-4D97-AF65-F5344CB8AC3E}">
        <p14:creationId xmlns:p14="http://schemas.microsoft.com/office/powerpoint/2010/main" val="2601608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1" dur="500"/>
                                        <p:tgtEl>
                                          <p:spTgt spid="8">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429768" y="612648"/>
            <a:ext cx="9582912" cy="4059936"/>
          </a:xfrm>
          <a:custGeom>
            <a:avLst/>
            <a:gdLst>
              <a:gd name="connsiteX0" fmla="*/ 0 w 9235440"/>
              <a:gd name="connsiteY0" fmla="*/ 1737360 h 2812988"/>
              <a:gd name="connsiteX1" fmla="*/ 4498848 w 9235440"/>
              <a:gd name="connsiteY1" fmla="*/ 1371600 h 2812988"/>
              <a:gd name="connsiteX2" fmla="*/ 6647688 w 9235440"/>
              <a:gd name="connsiteY2" fmla="*/ 2788920 h 2812988"/>
              <a:gd name="connsiteX3" fmla="*/ 9235440 w 9235440"/>
              <a:gd name="connsiteY3" fmla="*/ 0 h 2812988"/>
              <a:gd name="connsiteX0" fmla="*/ 0 w 9235440"/>
              <a:gd name="connsiteY0" fmla="*/ 1737360 h 2791955"/>
              <a:gd name="connsiteX1" fmla="*/ 3602736 w 9235440"/>
              <a:gd name="connsiteY1" fmla="*/ 566928 h 2791955"/>
              <a:gd name="connsiteX2" fmla="*/ 6647688 w 9235440"/>
              <a:gd name="connsiteY2" fmla="*/ 2788920 h 2791955"/>
              <a:gd name="connsiteX3" fmla="*/ 9235440 w 9235440"/>
              <a:gd name="connsiteY3" fmla="*/ 0 h 2791955"/>
              <a:gd name="connsiteX0" fmla="*/ 0 w 9235440"/>
              <a:gd name="connsiteY0" fmla="*/ 1737360 h 2791725"/>
              <a:gd name="connsiteX1" fmla="*/ 3602736 w 9235440"/>
              <a:gd name="connsiteY1" fmla="*/ 566928 h 2791725"/>
              <a:gd name="connsiteX2" fmla="*/ 6647688 w 9235440"/>
              <a:gd name="connsiteY2" fmla="*/ 2788920 h 2791725"/>
              <a:gd name="connsiteX3" fmla="*/ 9235440 w 9235440"/>
              <a:gd name="connsiteY3" fmla="*/ 0 h 2791725"/>
              <a:gd name="connsiteX0" fmla="*/ 0 w 9235440"/>
              <a:gd name="connsiteY0" fmla="*/ 1737360 h 2803823"/>
              <a:gd name="connsiteX1" fmla="*/ 3694176 w 9235440"/>
              <a:gd name="connsiteY1" fmla="*/ 1179576 h 2803823"/>
              <a:gd name="connsiteX2" fmla="*/ 6647688 w 9235440"/>
              <a:gd name="connsiteY2" fmla="*/ 2788920 h 2803823"/>
              <a:gd name="connsiteX3" fmla="*/ 9235440 w 9235440"/>
              <a:gd name="connsiteY3" fmla="*/ 0 h 2803823"/>
              <a:gd name="connsiteX0" fmla="*/ 0 w 9445752"/>
              <a:gd name="connsiteY0" fmla="*/ 2788920 h 2803880"/>
              <a:gd name="connsiteX1" fmla="*/ 3904488 w 9445752"/>
              <a:gd name="connsiteY1" fmla="*/ 1179576 h 2803880"/>
              <a:gd name="connsiteX2" fmla="*/ 6858000 w 9445752"/>
              <a:gd name="connsiteY2" fmla="*/ 2788920 h 2803880"/>
              <a:gd name="connsiteX3" fmla="*/ 9445752 w 9445752"/>
              <a:gd name="connsiteY3" fmla="*/ 0 h 2803880"/>
              <a:gd name="connsiteX0" fmla="*/ 0 w 9445752"/>
              <a:gd name="connsiteY0" fmla="*/ 2788920 h 2803880"/>
              <a:gd name="connsiteX1" fmla="*/ 3904488 w 9445752"/>
              <a:gd name="connsiteY1" fmla="*/ 1179576 h 2803880"/>
              <a:gd name="connsiteX2" fmla="*/ 6858000 w 9445752"/>
              <a:gd name="connsiteY2" fmla="*/ 2788920 h 2803880"/>
              <a:gd name="connsiteX3" fmla="*/ 9445752 w 9445752"/>
              <a:gd name="connsiteY3" fmla="*/ 0 h 2803880"/>
              <a:gd name="connsiteX0" fmla="*/ 0 w 9509760"/>
              <a:gd name="connsiteY0" fmla="*/ 3282696 h 3310806"/>
              <a:gd name="connsiteX1" fmla="*/ 3904488 w 9509760"/>
              <a:gd name="connsiteY1" fmla="*/ 1673352 h 3310806"/>
              <a:gd name="connsiteX2" fmla="*/ 6858000 w 9509760"/>
              <a:gd name="connsiteY2" fmla="*/ 3282696 h 3310806"/>
              <a:gd name="connsiteX3" fmla="*/ 9509760 w 9509760"/>
              <a:gd name="connsiteY3" fmla="*/ 0 h 3310806"/>
              <a:gd name="connsiteX0" fmla="*/ 0 w 9509760"/>
              <a:gd name="connsiteY0" fmla="*/ 3282696 h 3282696"/>
              <a:gd name="connsiteX1" fmla="*/ 3904488 w 9509760"/>
              <a:gd name="connsiteY1" fmla="*/ 1673352 h 3282696"/>
              <a:gd name="connsiteX2" fmla="*/ 6647688 w 9509760"/>
              <a:gd name="connsiteY2" fmla="*/ 2532888 h 3282696"/>
              <a:gd name="connsiteX3" fmla="*/ 9509760 w 9509760"/>
              <a:gd name="connsiteY3" fmla="*/ 0 h 3282696"/>
              <a:gd name="connsiteX0" fmla="*/ 0 w 9509760"/>
              <a:gd name="connsiteY0" fmla="*/ 3282696 h 3282696"/>
              <a:gd name="connsiteX1" fmla="*/ 3904488 w 9509760"/>
              <a:gd name="connsiteY1" fmla="*/ 1673352 h 3282696"/>
              <a:gd name="connsiteX2" fmla="*/ 6647688 w 9509760"/>
              <a:gd name="connsiteY2" fmla="*/ 2532888 h 3282696"/>
              <a:gd name="connsiteX3" fmla="*/ 9509760 w 9509760"/>
              <a:gd name="connsiteY3" fmla="*/ 0 h 3282696"/>
              <a:gd name="connsiteX0" fmla="*/ 0 w 9509760"/>
              <a:gd name="connsiteY0" fmla="*/ 3282696 h 3282696"/>
              <a:gd name="connsiteX1" fmla="*/ 3904488 w 9509760"/>
              <a:gd name="connsiteY1" fmla="*/ 1673352 h 3282696"/>
              <a:gd name="connsiteX2" fmla="*/ 5952744 w 9509760"/>
              <a:gd name="connsiteY2" fmla="*/ 2395728 h 3282696"/>
              <a:gd name="connsiteX3" fmla="*/ 9509760 w 9509760"/>
              <a:gd name="connsiteY3" fmla="*/ 0 h 3282696"/>
              <a:gd name="connsiteX0" fmla="*/ 0 w 9509760"/>
              <a:gd name="connsiteY0" fmla="*/ 3282696 h 3282696"/>
              <a:gd name="connsiteX1" fmla="*/ 3904488 w 9509760"/>
              <a:gd name="connsiteY1" fmla="*/ 1673352 h 3282696"/>
              <a:gd name="connsiteX2" fmla="*/ 5952744 w 9509760"/>
              <a:gd name="connsiteY2" fmla="*/ 2395728 h 3282696"/>
              <a:gd name="connsiteX3" fmla="*/ 9509760 w 9509760"/>
              <a:gd name="connsiteY3" fmla="*/ 0 h 3282696"/>
              <a:gd name="connsiteX0" fmla="*/ 0 w 9509760"/>
              <a:gd name="connsiteY0" fmla="*/ 3282696 h 3282696"/>
              <a:gd name="connsiteX1" fmla="*/ 3904488 w 9509760"/>
              <a:gd name="connsiteY1" fmla="*/ 1673352 h 3282696"/>
              <a:gd name="connsiteX2" fmla="*/ 6117336 w 9509760"/>
              <a:gd name="connsiteY2" fmla="*/ 2395728 h 3282696"/>
              <a:gd name="connsiteX3" fmla="*/ 9509760 w 9509760"/>
              <a:gd name="connsiteY3" fmla="*/ 0 h 3282696"/>
              <a:gd name="connsiteX0" fmla="*/ 0 w 9509760"/>
              <a:gd name="connsiteY0" fmla="*/ 3282696 h 3282696"/>
              <a:gd name="connsiteX1" fmla="*/ 3904488 w 9509760"/>
              <a:gd name="connsiteY1" fmla="*/ 1673352 h 3282696"/>
              <a:gd name="connsiteX2" fmla="*/ 6135624 w 9509760"/>
              <a:gd name="connsiteY2" fmla="*/ 2532888 h 3282696"/>
              <a:gd name="connsiteX3" fmla="*/ 9509760 w 9509760"/>
              <a:gd name="connsiteY3" fmla="*/ 0 h 3282696"/>
              <a:gd name="connsiteX0" fmla="*/ 0 w 9509760"/>
              <a:gd name="connsiteY0" fmla="*/ 3282696 h 3282696"/>
              <a:gd name="connsiteX1" fmla="*/ 3904488 w 9509760"/>
              <a:gd name="connsiteY1" fmla="*/ 1673352 h 3282696"/>
              <a:gd name="connsiteX2" fmla="*/ 6135624 w 9509760"/>
              <a:gd name="connsiteY2" fmla="*/ 2532888 h 3282696"/>
              <a:gd name="connsiteX3" fmla="*/ 9509760 w 9509760"/>
              <a:gd name="connsiteY3" fmla="*/ 0 h 3282696"/>
              <a:gd name="connsiteX0" fmla="*/ 0 w 9573768"/>
              <a:gd name="connsiteY0" fmla="*/ 3557016 h 3557016"/>
              <a:gd name="connsiteX1" fmla="*/ 3968496 w 9573768"/>
              <a:gd name="connsiteY1" fmla="*/ 1673352 h 3557016"/>
              <a:gd name="connsiteX2" fmla="*/ 6199632 w 9573768"/>
              <a:gd name="connsiteY2" fmla="*/ 2532888 h 3557016"/>
              <a:gd name="connsiteX3" fmla="*/ 9573768 w 9573768"/>
              <a:gd name="connsiteY3" fmla="*/ 0 h 3557016"/>
              <a:gd name="connsiteX0" fmla="*/ 0 w 9582912"/>
              <a:gd name="connsiteY0" fmla="*/ 4059936 h 4059936"/>
              <a:gd name="connsiteX1" fmla="*/ 3968496 w 9582912"/>
              <a:gd name="connsiteY1" fmla="*/ 2176272 h 4059936"/>
              <a:gd name="connsiteX2" fmla="*/ 6199632 w 9582912"/>
              <a:gd name="connsiteY2" fmla="*/ 3035808 h 4059936"/>
              <a:gd name="connsiteX3" fmla="*/ 9582912 w 9582912"/>
              <a:gd name="connsiteY3" fmla="*/ 0 h 4059936"/>
              <a:gd name="connsiteX0" fmla="*/ 0 w 9582912"/>
              <a:gd name="connsiteY0" fmla="*/ 4059936 h 4059936"/>
              <a:gd name="connsiteX1" fmla="*/ 3968496 w 9582912"/>
              <a:gd name="connsiteY1" fmla="*/ 2176272 h 4059936"/>
              <a:gd name="connsiteX2" fmla="*/ 6199632 w 9582912"/>
              <a:gd name="connsiteY2" fmla="*/ 3035808 h 4059936"/>
              <a:gd name="connsiteX3" fmla="*/ 9582912 w 9582912"/>
              <a:gd name="connsiteY3" fmla="*/ 0 h 4059936"/>
              <a:gd name="connsiteX0" fmla="*/ 0 w 9582912"/>
              <a:gd name="connsiteY0" fmla="*/ 4059936 h 4059936"/>
              <a:gd name="connsiteX1" fmla="*/ 3968496 w 9582912"/>
              <a:gd name="connsiteY1" fmla="*/ 2176272 h 4059936"/>
              <a:gd name="connsiteX2" fmla="*/ 6199632 w 9582912"/>
              <a:gd name="connsiteY2" fmla="*/ 3035808 h 4059936"/>
              <a:gd name="connsiteX3" fmla="*/ 9582912 w 9582912"/>
              <a:gd name="connsiteY3" fmla="*/ 0 h 4059936"/>
              <a:gd name="connsiteX0" fmla="*/ 0 w 9582912"/>
              <a:gd name="connsiteY0" fmla="*/ 4059936 h 4059936"/>
              <a:gd name="connsiteX1" fmla="*/ 3968496 w 9582912"/>
              <a:gd name="connsiteY1" fmla="*/ 2176272 h 4059936"/>
              <a:gd name="connsiteX2" fmla="*/ 6199632 w 9582912"/>
              <a:gd name="connsiteY2" fmla="*/ 3035808 h 4059936"/>
              <a:gd name="connsiteX3" fmla="*/ 9582912 w 9582912"/>
              <a:gd name="connsiteY3" fmla="*/ 0 h 4059936"/>
              <a:gd name="connsiteX0" fmla="*/ 0 w 9582912"/>
              <a:gd name="connsiteY0" fmla="*/ 4059936 h 4059936"/>
              <a:gd name="connsiteX1" fmla="*/ 3968496 w 9582912"/>
              <a:gd name="connsiteY1" fmla="*/ 2176272 h 4059936"/>
              <a:gd name="connsiteX2" fmla="*/ 6199632 w 9582912"/>
              <a:gd name="connsiteY2" fmla="*/ 3035808 h 4059936"/>
              <a:gd name="connsiteX3" fmla="*/ 9582912 w 9582912"/>
              <a:gd name="connsiteY3" fmla="*/ 0 h 4059936"/>
              <a:gd name="connsiteX0" fmla="*/ 0 w 9582912"/>
              <a:gd name="connsiteY0" fmla="*/ 4059936 h 4059936"/>
              <a:gd name="connsiteX1" fmla="*/ 3968496 w 9582912"/>
              <a:gd name="connsiteY1" fmla="*/ 2176272 h 4059936"/>
              <a:gd name="connsiteX2" fmla="*/ 6199632 w 9582912"/>
              <a:gd name="connsiteY2" fmla="*/ 3035808 h 4059936"/>
              <a:gd name="connsiteX3" fmla="*/ 9582912 w 9582912"/>
              <a:gd name="connsiteY3" fmla="*/ 0 h 4059936"/>
            </a:gdLst>
            <a:ahLst/>
            <a:cxnLst>
              <a:cxn ang="0">
                <a:pos x="connsiteX0" y="connsiteY0"/>
              </a:cxn>
              <a:cxn ang="0">
                <a:pos x="connsiteX1" y="connsiteY1"/>
              </a:cxn>
              <a:cxn ang="0">
                <a:pos x="connsiteX2" y="connsiteY2"/>
              </a:cxn>
              <a:cxn ang="0">
                <a:pos x="connsiteX3" y="connsiteY3"/>
              </a:cxn>
            </a:cxnLst>
            <a:rect l="l" t="t" r="r" b="b"/>
            <a:pathLst>
              <a:path w="9582912" h="4059936">
                <a:moveTo>
                  <a:pt x="0" y="4059936"/>
                </a:moveTo>
                <a:cubicBezTo>
                  <a:pt x="1558290" y="4018026"/>
                  <a:pt x="2935224" y="2346960"/>
                  <a:pt x="3968496" y="2176272"/>
                </a:cubicBezTo>
                <a:cubicBezTo>
                  <a:pt x="5001768" y="2005584"/>
                  <a:pt x="5126736" y="3051048"/>
                  <a:pt x="6199632" y="3035808"/>
                </a:cubicBezTo>
                <a:cubicBezTo>
                  <a:pt x="7272528" y="3020568"/>
                  <a:pt x="8564880" y="1536192"/>
                  <a:pt x="9582912" y="0"/>
                </a:cubicBezTo>
              </a:path>
            </a:pathLst>
          </a:custGeom>
          <a:noFill/>
          <a:ln w="101600">
            <a:solidFill>
              <a:srgbClr val="FFFFCC"/>
            </a:solidFill>
          </a:ln>
          <a:effectLst>
            <a:glow rad="190500">
              <a:srgbClr val="FCF600">
                <a:alpha val="20000"/>
              </a:srgbClr>
            </a:glow>
            <a:softEdge rad="25400"/>
          </a:effectLst>
        </p:spPr>
        <p:txBody>
          <a:bodyPr rtlCol="0" anchor="ctr"/>
          <a:lstStyle/>
          <a:p>
            <a:pPr algn="ctr"/>
            <a:endParaRPr lang="en-US"/>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saturation sat="80000"/>
                    </a14:imgEffect>
                  </a14:imgLayer>
                </a14:imgProps>
              </a:ext>
              <a:ext uri="{28A0092B-C50C-407E-A947-70E740481C1C}">
                <a14:useLocalDpi xmlns:a14="http://schemas.microsoft.com/office/drawing/2010/main" val="0"/>
              </a:ext>
            </a:extLst>
          </a:blip>
          <a:stretch>
            <a:fillRect/>
          </a:stretch>
        </p:blipFill>
        <p:spPr>
          <a:xfrm>
            <a:off x="-951353" y="4218592"/>
            <a:ext cx="1007914" cy="1019176"/>
          </a:xfrm>
          <a:prstGeom prst="rect">
            <a:avLst/>
          </a:prstGeom>
          <a:noFill/>
          <a:ln>
            <a:noFill/>
          </a:ln>
        </p:spPr>
      </p:pic>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p:txBody>
          <a:bodyPr/>
          <a:lstStyle/>
          <a:p>
            <a:r>
              <a:rPr lang="en-US" dirty="0" smtClean="0"/>
              <a:t>Broadcast landscape is changing thanks to the Internet</a:t>
            </a:r>
          </a:p>
          <a:p>
            <a:pPr lvl="1"/>
            <a:r>
              <a:rPr lang="en-US" dirty="0" smtClean="0"/>
              <a:t>Consumer Choice is growing by </a:t>
            </a:r>
            <a:r>
              <a:rPr lang="en-US" dirty="0" smtClean="0">
                <a:solidFill>
                  <a:schemeClr val="accent2"/>
                </a:solidFill>
              </a:rPr>
              <a:t>orders of </a:t>
            </a:r>
            <a:r>
              <a:rPr lang="en-US" dirty="0" smtClean="0">
                <a:solidFill>
                  <a:schemeClr val="accent2"/>
                </a:solidFill>
              </a:rPr>
              <a:t>magnitude</a:t>
            </a:r>
            <a:br>
              <a:rPr lang="en-US" dirty="0" smtClean="0">
                <a:solidFill>
                  <a:schemeClr val="accent2"/>
                </a:solidFill>
              </a:rPr>
            </a:br>
            <a:endParaRPr lang="en-US" dirty="0" smtClean="0"/>
          </a:p>
          <a:p>
            <a:r>
              <a:rPr lang="en-US" dirty="0" smtClean="0"/>
              <a:t>Regardless: Entertainment industry </a:t>
            </a:r>
            <a:r>
              <a:rPr lang="en-US" dirty="0" smtClean="0"/>
              <a:t>continues with healthy </a:t>
            </a:r>
            <a:r>
              <a:rPr lang="en-US" dirty="0" smtClean="0"/>
              <a:t>growth</a:t>
            </a:r>
          </a:p>
          <a:p>
            <a:pPr lvl="1"/>
            <a:r>
              <a:rPr lang="en-US" dirty="0" smtClean="0"/>
              <a:t>Despite reports of rampant piracy</a:t>
            </a:r>
          </a:p>
          <a:p>
            <a:pPr lvl="2"/>
            <a:r>
              <a:rPr lang="en-US" dirty="0" smtClean="0"/>
              <a:t>Gaming, Music, Movies, Video are all growing – </a:t>
            </a:r>
            <a:r>
              <a:rPr lang="en-US" dirty="0" smtClean="0">
                <a:solidFill>
                  <a:schemeClr val="accent2"/>
                </a:solidFill>
              </a:rPr>
              <a:t>some in double digits</a:t>
            </a:r>
            <a:r>
              <a:rPr lang="en-US" dirty="0" smtClean="0"/>
              <a:t>.</a:t>
            </a:r>
          </a:p>
        </p:txBody>
      </p:sp>
      <p:sp>
        <p:nvSpPr>
          <p:cNvPr id="4" name="Content Placeholder 3"/>
          <p:cNvSpPr>
            <a:spLocks noGrp="1"/>
          </p:cNvSpPr>
          <p:nvPr>
            <p:ph sz="half" idx="2"/>
          </p:nvPr>
        </p:nvSpPr>
        <p:spPr/>
        <p:txBody>
          <a:bodyPr/>
          <a:lstStyle/>
          <a:p>
            <a:r>
              <a:rPr lang="en-US" dirty="0"/>
              <a:t>Physical media sales are </a:t>
            </a:r>
            <a:r>
              <a:rPr lang="en-US" dirty="0" smtClean="0"/>
              <a:t>continuing their </a:t>
            </a:r>
            <a:r>
              <a:rPr lang="en-US" dirty="0"/>
              <a:t>nose-dive</a:t>
            </a:r>
          </a:p>
          <a:p>
            <a:pPr lvl="1"/>
            <a:r>
              <a:rPr lang="en-US" dirty="0" smtClean="0"/>
              <a:t>Consumers </a:t>
            </a:r>
            <a:r>
              <a:rPr lang="en-US" dirty="0" smtClean="0"/>
              <a:t>no longer </a:t>
            </a:r>
            <a:r>
              <a:rPr lang="en-US" i="1" dirty="0" smtClean="0"/>
              <a:t>want</a:t>
            </a:r>
            <a:r>
              <a:rPr lang="en-US" dirty="0"/>
              <a:t/>
            </a:r>
            <a:br>
              <a:rPr lang="en-US" dirty="0"/>
            </a:br>
            <a:r>
              <a:rPr lang="en-US" dirty="0" smtClean="0"/>
              <a:t>the </a:t>
            </a:r>
            <a:r>
              <a:rPr lang="en-US" dirty="0"/>
              <a:t>“album” when </a:t>
            </a:r>
            <a:r>
              <a:rPr lang="en-US" dirty="0" smtClean="0"/>
              <a:t>they</a:t>
            </a:r>
            <a:br>
              <a:rPr lang="en-US" dirty="0" smtClean="0"/>
            </a:br>
            <a:r>
              <a:rPr lang="en-US" dirty="0" smtClean="0"/>
              <a:t>just </a:t>
            </a:r>
            <a:r>
              <a:rPr lang="en-US" i="1" dirty="0" smtClean="0"/>
              <a:t>need</a:t>
            </a:r>
            <a:r>
              <a:rPr lang="en-US" dirty="0" smtClean="0"/>
              <a:t> the single</a:t>
            </a:r>
          </a:p>
          <a:p>
            <a:pPr lvl="1"/>
            <a:r>
              <a:rPr lang="en-US" dirty="0" smtClean="0">
                <a:solidFill>
                  <a:schemeClr val="accent2"/>
                </a:solidFill>
              </a:rPr>
              <a:t>Ownership</a:t>
            </a:r>
            <a:r>
              <a:rPr lang="en-US" dirty="0"/>
              <a:t/>
            </a:r>
            <a:br>
              <a:rPr lang="en-US" dirty="0"/>
            </a:br>
            <a:r>
              <a:rPr lang="en-US" dirty="0" smtClean="0"/>
              <a:t>is being</a:t>
            </a:r>
            <a:br>
              <a:rPr lang="en-US" dirty="0" smtClean="0"/>
            </a:br>
            <a:r>
              <a:rPr lang="en-US" dirty="0" smtClean="0"/>
              <a:t>replaced by</a:t>
            </a:r>
            <a:br>
              <a:rPr lang="en-US" dirty="0" smtClean="0"/>
            </a:br>
            <a:r>
              <a:rPr lang="en-US" dirty="0" smtClean="0">
                <a:solidFill>
                  <a:schemeClr val="accent2"/>
                </a:solidFill>
              </a:rPr>
              <a:t>Accessibility </a:t>
            </a:r>
            <a:endParaRPr lang="en-US" dirty="0">
              <a:solidFill>
                <a:schemeClr val="accent2"/>
              </a:solidFill>
            </a:endParaRPr>
          </a:p>
        </p:txBody>
      </p:sp>
    </p:spTree>
    <p:extLst>
      <p:ext uri="{BB962C8B-B14F-4D97-AF65-F5344CB8AC3E}">
        <p14:creationId xmlns:p14="http://schemas.microsoft.com/office/powerpoint/2010/main" val="128647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22222E-6 1.02406E-6 C 0.17222 1.02406E-6 0.36163 -0.38649 0.45191 -0.3905 C 0.54219 -0.3942 0.57865 -0.20481 0.68768 -0.21067 C 0.7967 -0.21684 0.97431 -0.57896 1.10747 -0.93646 " pathEditMode="relative" rAng="0" ptsTypes="fssf">
                                      <p:cBhvr>
                                        <p:cTn id="6" dur="8000" fill="hold"/>
                                        <p:tgtEl>
                                          <p:spTgt spid="7"/>
                                        </p:tgtEl>
                                        <p:attrNameLst>
                                          <p:attrName>ppt_x</p:attrName>
                                          <p:attrName>ppt_y</p:attrName>
                                        </p:attrNameLst>
                                      </p:cBhvr>
                                      <p:rCtr x="55365" y="-468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Download the Original </a:t>
            </a:r>
            <a:r>
              <a:rPr lang="en-US" dirty="0" smtClean="0"/>
              <a:t>Presentation</a:t>
            </a:r>
            <a:r>
              <a:rPr lang="en-US" dirty="0" smtClean="0"/>
              <a:t/>
            </a:r>
            <a:br>
              <a:rPr lang="en-US" dirty="0" smtClean="0"/>
            </a:br>
            <a:r>
              <a:rPr lang="en-US" dirty="0" smtClean="0"/>
              <a:t>- The </a:t>
            </a:r>
            <a:r>
              <a:rPr lang="en-US" dirty="0"/>
              <a:t>Rise, </a:t>
            </a:r>
            <a:r>
              <a:rPr lang="en-US" dirty="0" smtClean="0"/>
              <a:t>Fall… </a:t>
            </a:r>
            <a:r>
              <a:rPr lang="en-US" dirty="0"/>
              <a:t>&amp; Rise of the Entertainment Industry</a:t>
            </a:r>
          </a:p>
        </p:txBody>
      </p:sp>
      <p:sp>
        <p:nvSpPr>
          <p:cNvPr id="3" name="Content Placeholder 2"/>
          <p:cNvSpPr>
            <a:spLocks noGrp="1"/>
          </p:cNvSpPr>
          <p:nvPr>
            <p:ph idx="1"/>
          </p:nvPr>
        </p:nvSpPr>
        <p:spPr/>
        <p:txBody>
          <a:bodyPr/>
          <a:lstStyle/>
          <a:p>
            <a:pPr marL="1587" lvl="1" indent="0">
              <a:buNone/>
            </a:pPr>
            <a:endParaRPr lang="en-US" dirty="0" smtClean="0"/>
          </a:p>
          <a:p>
            <a:r>
              <a:rPr lang="en-US" dirty="0" smtClean="0"/>
              <a:t>View the recorded video presentation from IBC ‘13 at:</a:t>
            </a:r>
          </a:p>
          <a:p>
            <a:pPr lvl="1"/>
            <a:r>
              <a:rPr lang="en-US" dirty="0">
                <a:hlinkClick r:id="rId3"/>
              </a:rPr>
              <a:t>http://gdusil.wordpress.com/2013/09/24/the-rise-fall-and-rise-of-the-entertainment-industry</a:t>
            </a:r>
            <a:r>
              <a:rPr lang="en-US" dirty="0"/>
              <a:t> </a:t>
            </a:r>
          </a:p>
          <a:p>
            <a:pPr lvl="1"/>
            <a:r>
              <a:rPr lang="en-US" dirty="0" smtClean="0"/>
              <a:t>This </a:t>
            </a:r>
            <a:r>
              <a:rPr lang="en-US" dirty="0"/>
              <a:t>session was presented by Gabriel Dusil, Senior VP of Marketing &amp; Corporate Strategy at Visual Unity, and was broadcasted live at IBC '13, in Amsterdam on the 14th of September 2013, via the Broadcast Show (</a:t>
            </a:r>
            <a:r>
              <a:rPr lang="en-US" dirty="0">
                <a:hlinkClick r:id="rId4"/>
              </a:rPr>
              <a:t>http://www.broadcastshow.com</a:t>
            </a:r>
            <a:r>
              <a:rPr lang="en-US" dirty="0" smtClean="0">
                <a:hlinkClick r:id="rId4"/>
              </a:rPr>
              <a:t>/</a:t>
            </a:r>
            <a:r>
              <a:rPr lang="en-US" dirty="0" smtClean="0"/>
              <a:t>), and </a:t>
            </a:r>
            <a:r>
              <a:rPr lang="en-US" dirty="0"/>
              <a:t>powered by TV Bay</a:t>
            </a:r>
            <a:r>
              <a:rPr lang="en-US" dirty="0" smtClean="0"/>
              <a:t>.</a:t>
            </a:r>
          </a:p>
          <a:p>
            <a:r>
              <a:rPr lang="en-US" dirty="0" smtClean="0"/>
              <a:t>Or, download </a:t>
            </a:r>
            <a:r>
              <a:rPr lang="en-US" dirty="0" smtClean="0"/>
              <a:t>the native PowerPoint slides, from my blog:</a:t>
            </a:r>
          </a:p>
          <a:p>
            <a:pPr lvl="1"/>
            <a:r>
              <a:rPr lang="en-US" dirty="0">
                <a:hlinkClick r:id="rId3"/>
              </a:rPr>
              <a:t>http://</a:t>
            </a:r>
            <a:r>
              <a:rPr lang="en-US" dirty="0" smtClean="0">
                <a:hlinkClick r:id="rId3"/>
              </a:rPr>
              <a:t>gdusil.wordpress.com/2013/09/24/the-rise-fall-and-rise-of-the-entertainment-industry</a:t>
            </a:r>
            <a:r>
              <a:rPr lang="en-US" dirty="0" smtClean="0"/>
              <a:t> </a:t>
            </a:r>
          </a:p>
        </p:txBody>
      </p:sp>
    </p:spTree>
    <p:extLst>
      <p:ext uri="{BB962C8B-B14F-4D97-AF65-F5344CB8AC3E}">
        <p14:creationId xmlns:p14="http://schemas.microsoft.com/office/powerpoint/2010/main" val="307138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740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 </a:t>
            </a:r>
            <a:r>
              <a:rPr lang="en-US" dirty="0"/>
              <a:t>The Rise, </a:t>
            </a:r>
            <a:r>
              <a:rPr lang="en-US" dirty="0" smtClean="0"/>
              <a:t>Fall… </a:t>
            </a:r>
            <a:r>
              <a:rPr lang="en-US" dirty="0"/>
              <a:t>&amp; Rise of the Entertainment Industry</a:t>
            </a:r>
          </a:p>
        </p:txBody>
      </p:sp>
      <p:sp>
        <p:nvSpPr>
          <p:cNvPr id="3" name="Content Placeholder 2"/>
          <p:cNvSpPr>
            <a:spLocks noGrp="1"/>
          </p:cNvSpPr>
          <p:nvPr>
            <p:ph idx="1"/>
          </p:nvPr>
        </p:nvSpPr>
        <p:spPr/>
        <p:txBody>
          <a:bodyPr/>
          <a:lstStyle/>
          <a:p>
            <a:pPr lvl="1"/>
            <a:endParaRPr lang="en-US" dirty="0" smtClean="0"/>
          </a:p>
          <a:p>
            <a:pPr lvl="2"/>
            <a:r>
              <a:rPr lang="en-US" dirty="0"/>
              <a:t>The Internet has truly changed the playing field of entertainment.  With each company that shuts its doors, many more have opened to capitalize on this ever-evolving eMarketplace. The net effect has been certainly disruptive across the music, movie, broadcast, and gaming industries. Disruption can be discussed in a positive and negative context. Some industry proponents blame copyright infringement for their revenue decline. Others thank the unabated proliferation of their content through the Internet, in reaching an untapped global audience. Is the sky falling on the entertainment industry, or is it thriving?  Should we be thanking the internet, or blame it.  Is this a failure of legacy business models or is it just the evolution of technology?  This presentation explores the effect that the Internet has had on the entertainment industry, and looks towards how subscriber behavior is advancing their consumption of entertainment.</a:t>
            </a:r>
            <a:endParaRPr lang="en-US" dirty="0" smtClean="0"/>
          </a:p>
        </p:txBody>
      </p:sp>
    </p:spTree>
    <p:extLst>
      <p:ext uri="{BB962C8B-B14F-4D97-AF65-F5344CB8AC3E}">
        <p14:creationId xmlns:p14="http://schemas.microsoft.com/office/powerpoint/2010/main" val="234119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Tags - </a:t>
            </a:r>
            <a:r>
              <a:rPr lang="en-US" dirty="0"/>
              <a:t>The Rise, Fall &amp; Rise of the Entertainment Industry</a:t>
            </a:r>
          </a:p>
        </p:txBody>
      </p:sp>
      <p:sp>
        <p:nvSpPr>
          <p:cNvPr id="2" name="Content Placeholder 1"/>
          <p:cNvSpPr>
            <a:spLocks noGrp="1"/>
          </p:cNvSpPr>
          <p:nvPr>
            <p:ph idx="1"/>
          </p:nvPr>
        </p:nvSpPr>
        <p:spPr/>
        <p:txBody>
          <a:bodyPr/>
          <a:lstStyle/>
          <a:p>
            <a:pPr lvl="1"/>
            <a:endParaRPr lang="en-US" dirty="0" smtClean="0"/>
          </a:p>
          <a:p>
            <a:pPr lvl="1"/>
            <a:r>
              <a:rPr lang="en-US" dirty="0" smtClean="0"/>
              <a:t>Connected TV, Digital Video, Gabriel Dusil, Internet Video, Linear Broadcast, Linear TV, Multi-screen, Multiscreen, New Media, Online Video Platform, OTT, Over the Top Content, OVP, Search &amp; Discovery, Search and Discovery, second screen, Smart TV, Social TV, Visual Unity, </a:t>
            </a:r>
            <a:r>
              <a:rPr lang="en-US" dirty="0"/>
              <a:t>TV Everywhere, Broadcast </a:t>
            </a:r>
            <a:r>
              <a:rPr lang="en-US" dirty="0" smtClean="0"/>
              <a:t>Show, TV Bay</a:t>
            </a:r>
          </a:p>
          <a:p>
            <a:pPr lvl="1"/>
            <a:endParaRPr lang="en-US" dirty="0" smtClean="0"/>
          </a:p>
        </p:txBody>
      </p:sp>
      <p:sp>
        <p:nvSpPr>
          <p:cNvPr id="4" name="Rectangle 3"/>
          <p:cNvSpPr/>
          <p:nvPr/>
        </p:nvSpPr>
        <p:spPr>
          <a:xfrm>
            <a:off x="2091950" y="4779279"/>
            <a:ext cx="1723966"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
        <p:nvSpPr>
          <p:cNvPr id="5" name="Rectangle 4"/>
          <p:cNvSpPr/>
          <p:nvPr/>
        </p:nvSpPr>
        <p:spPr>
          <a:xfrm>
            <a:off x="3802706" y="4779279"/>
            <a:ext cx="1381362"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
        <p:nvSpPr>
          <p:cNvPr id="6" name="Rectangle 5"/>
          <p:cNvSpPr/>
          <p:nvPr/>
        </p:nvSpPr>
        <p:spPr>
          <a:xfrm>
            <a:off x="5193941" y="4779279"/>
            <a:ext cx="2646635"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Tree>
    <p:extLst>
      <p:ext uri="{BB962C8B-B14F-4D97-AF65-F5344CB8AC3E}">
        <p14:creationId xmlns:p14="http://schemas.microsoft.com/office/powerpoint/2010/main" val="2228940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is </a:t>
            </a:r>
            <a:r>
              <a:rPr lang="en-US" dirty="0" smtClean="0">
                <a:solidFill>
                  <a:srgbClr val="C00000"/>
                </a:solidFill>
              </a:rPr>
              <a:t>not</a:t>
            </a:r>
            <a:r>
              <a:rPr lang="en-US" dirty="0" smtClean="0"/>
              <a:t> Multiscreen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4171"/>
            <a:ext cx="9144000" cy="2476499"/>
          </a:xfrm>
          <a:prstGeom prst="rect">
            <a:avLst/>
          </a:prstGeom>
        </p:spPr>
      </p:pic>
    </p:spTree>
    <p:extLst>
      <p:ext uri="{BB962C8B-B14F-4D97-AF65-F5344CB8AC3E}">
        <p14:creationId xmlns:p14="http://schemas.microsoft.com/office/powerpoint/2010/main" val="2705850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2170859" y="55284"/>
            <a:ext cx="2834384" cy="2577326"/>
          </a:xfrm>
          <a:custGeom>
            <a:avLst/>
            <a:gdLst>
              <a:gd name="connsiteX0" fmla="*/ 83541 w 3413760"/>
              <a:gd name="connsiteY0" fmla="*/ 1179425 h 3413760"/>
              <a:gd name="connsiteX1" fmla="*/ 1706880 w 3413760"/>
              <a:gd name="connsiteY1" fmla="*/ 0 h 3413760"/>
              <a:gd name="connsiteX2" fmla="*/ 1706880 w 3413760"/>
              <a:gd name="connsiteY2" fmla="*/ 1706880 h 3413760"/>
              <a:gd name="connsiteX3" fmla="*/ 83541 w 3413760"/>
              <a:gd name="connsiteY3" fmla="*/ 1179425 h 3413760"/>
              <a:gd name="connsiteX0" fmla="*/ 0 w 1634867"/>
              <a:gd name="connsiteY0" fmla="*/ 1179425 h 1706880"/>
              <a:gd name="connsiteX1" fmla="*/ 1623339 w 1634867"/>
              <a:gd name="connsiteY1" fmla="*/ 0 h 1706880"/>
              <a:gd name="connsiteX2" fmla="*/ 1634852 w 1634867"/>
              <a:gd name="connsiteY2" fmla="*/ 676461 h 1706880"/>
              <a:gd name="connsiteX3" fmla="*/ 1623339 w 1634867"/>
              <a:gd name="connsiteY3" fmla="*/ 1706880 h 1706880"/>
              <a:gd name="connsiteX4" fmla="*/ 0 w 1634867"/>
              <a:gd name="connsiteY4" fmla="*/ 1179425 h 1706880"/>
              <a:gd name="connsiteX0" fmla="*/ 0 w 1634867"/>
              <a:gd name="connsiteY0" fmla="*/ 1179425 h 1706880"/>
              <a:gd name="connsiteX1" fmla="*/ 1623339 w 1634867"/>
              <a:gd name="connsiteY1" fmla="*/ 0 h 1706880"/>
              <a:gd name="connsiteX2" fmla="*/ 1634852 w 1634867"/>
              <a:gd name="connsiteY2" fmla="*/ 676461 h 1706880"/>
              <a:gd name="connsiteX3" fmla="*/ 1630498 w 1634867"/>
              <a:gd name="connsiteY3" fmla="*/ 1286061 h 1706880"/>
              <a:gd name="connsiteX4" fmla="*/ 1623339 w 1634867"/>
              <a:gd name="connsiteY4" fmla="*/ 1706880 h 1706880"/>
              <a:gd name="connsiteX5" fmla="*/ 0 w 1634867"/>
              <a:gd name="connsiteY5" fmla="*/ 1179425 h 1706880"/>
              <a:gd name="connsiteX0" fmla="*/ 0 w 1848212"/>
              <a:gd name="connsiteY0" fmla="*/ 1179425 h 1706880"/>
              <a:gd name="connsiteX1" fmla="*/ 1623339 w 1848212"/>
              <a:gd name="connsiteY1" fmla="*/ 0 h 1706880"/>
              <a:gd name="connsiteX2" fmla="*/ 1634852 w 1848212"/>
              <a:gd name="connsiteY2" fmla="*/ 676461 h 1706880"/>
              <a:gd name="connsiteX3" fmla="*/ 1848211 w 1848212"/>
              <a:gd name="connsiteY3" fmla="*/ 685169 h 1706880"/>
              <a:gd name="connsiteX4" fmla="*/ 1630498 w 1848212"/>
              <a:gd name="connsiteY4" fmla="*/ 1286061 h 1706880"/>
              <a:gd name="connsiteX5" fmla="*/ 1623339 w 1848212"/>
              <a:gd name="connsiteY5" fmla="*/ 1706880 h 1706880"/>
              <a:gd name="connsiteX6" fmla="*/ 0 w 1848212"/>
              <a:gd name="connsiteY6" fmla="*/ 1179425 h 1706880"/>
              <a:gd name="connsiteX0" fmla="*/ 0 w 1862372"/>
              <a:gd name="connsiteY0" fmla="*/ 1179425 h 1706880"/>
              <a:gd name="connsiteX1" fmla="*/ 1623339 w 1862372"/>
              <a:gd name="connsiteY1" fmla="*/ 0 h 1706880"/>
              <a:gd name="connsiteX2" fmla="*/ 1634852 w 1862372"/>
              <a:gd name="connsiteY2" fmla="*/ 676461 h 1706880"/>
              <a:gd name="connsiteX3" fmla="*/ 1848211 w 1862372"/>
              <a:gd name="connsiteY3" fmla="*/ 685169 h 1706880"/>
              <a:gd name="connsiteX4" fmla="*/ 1826439 w 1862372"/>
              <a:gd name="connsiteY4" fmla="*/ 502289 h 1706880"/>
              <a:gd name="connsiteX5" fmla="*/ 1630498 w 1862372"/>
              <a:gd name="connsiteY5" fmla="*/ 1286061 h 1706880"/>
              <a:gd name="connsiteX6" fmla="*/ 1623339 w 1862372"/>
              <a:gd name="connsiteY6" fmla="*/ 1706880 h 1706880"/>
              <a:gd name="connsiteX7" fmla="*/ 0 w 1862372"/>
              <a:gd name="connsiteY7" fmla="*/ 1179425 h 1706880"/>
              <a:gd name="connsiteX0" fmla="*/ 0 w 2150673"/>
              <a:gd name="connsiteY0" fmla="*/ 1179425 h 1706880"/>
              <a:gd name="connsiteX1" fmla="*/ 1623339 w 2150673"/>
              <a:gd name="connsiteY1" fmla="*/ 0 h 1706880"/>
              <a:gd name="connsiteX2" fmla="*/ 1634852 w 2150673"/>
              <a:gd name="connsiteY2" fmla="*/ 676461 h 1706880"/>
              <a:gd name="connsiteX3" fmla="*/ 1848211 w 2150673"/>
              <a:gd name="connsiteY3" fmla="*/ 685169 h 1706880"/>
              <a:gd name="connsiteX4" fmla="*/ 1826439 w 2150673"/>
              <a:gd name="connsiteY4" fmla="*/ 502289 h 1706880"/>
              <a:gd name="connsiteX5" fmla="*/ 2148657 w 2150673"/>
              <a:gd name="connsiteY5" fmla="*/ 863695 h 1706880"/>
              <a:gd name="connsiteX6" fmla="*/ 1630498 w 2150673"/>
              <a:gd name="connsiteY6" fmla="*/ 1286061 h 1706880"/>
              <a:gd name="connsiteX7" fmla="*/ 1623339 w 2150673"/>
              <a:gd name="connsiteY7" fmla="*/ 1706880 h 1706880"/>
              <a:gd name="connsiteX8" fmla="*/ 0 w 2150673"/>
              <a:gd name="connsiteY8"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630498 w 2151360"/>
              <a:gd name="connsiteY7" fmla="*/ 1286061 h 1706880"/>
              <a:gd name="connsiteX8" fmla="*/ 1623339 w 2151360"/>
              <a:gd name="connsiteY8" fmla="*/ 1706880 h 1706880"/>
              <a:gd name="connsiteX9" fmla="*/ 0 w 2151360"/>
              <a:gd name="connsiteY9"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33924 w 2151360"/>
              <a:gd name="connsiteY3" fmla="*/ 673263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255520"/>
              <a:gd name="connsiteX1" fmla="*/ 2128088 w 2601245"/>
              <a:gd name="connsiteY1" fmla="*/ 0 h 2255520"/>
              <a:gd name="connsiteX2" fmla="*/ 2084737 w 2601245"/>
              <a:gd name="connsiteY2" fmla="*/ 109708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07111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1873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70093"/>
              <a:gd name="connsiteY0" fmla="*/ 1548842 h 2255520"/>
              <a:gd name="connsiteX1" fmla="*/ 2128088 w 2470093"/>
              <a:gd name="connsiteY1" fmla="*/ 0 h 2255520"/>
              <a:gd name="connsiteX2" fmla="*/ 2117656 w 2470093"/>
              <a:gd name="connsiteY2" fmla="*/ 592336 h 2255520"/>
              <a:gd name="connsiteX3" fmla="*/ 2212372 w 2470093"/>
              <a:gd name="connsiteY3" fmla="*/ 593825 h 2255520"/>
              <a:gd name="connsiteX4" fmla="*/ 2212030 w 2470093"/>
              <a:gd name="connsiteY4" fmla="*/ 465713 h 2255520"/>
              <a:gd name="connsiteX5" fmla="*/ 2467573 w 2470093"/>
              <a:gd name="connsiteY5" fmla="*/ 965232 h 2255520"/>
              <a:gd name="connsiteX6" fmla="*/ 2197131 w 2470093"/>
              <a:gd name="connsiteY6" fmla="*/ 1442502 h 2255520"/>
              <a:gd name="connsiteX7" fmla="*/ 2199647 w 2470093"/>
              <a:gd name="connsiteY7" fmla="*/ 1311873 h 2255520"/>
              <a:gd name="connsiteX8" fmla="*/ 2105987 w 2470093"/>
              <a:gd name="connsiteY8" fmla="*/ 1308178 h 2255520"/>
              <a:gd name="connsiteX9" fmla="*/ 2109800 w 2470093"/>
              <a:gd name="connsiteY9" fmla="*/ 2255520 h 2255520"/>
              <a:gd name="connsiteX10" fmla="*/ 0 w 247009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34276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25036 w 2462810"/>
              <a:gd name="connsiteY8" fmla="*/ 1320084 h 2267426"/>
              <a:gd name="connsiteX9" fmla="*/ 2109800 w 2462810"/>
              <a:gd name="connsiteY9" fmla="*/ 2267426 h 2267426"/>
              <a:gd name="connsiteX10" fmla="*/ 0 w 2462810"/>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21706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5705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5510 h 2272188"/>
              <a:gd name="connsiteX1" fmla="*/ 2144756 w 2474716"/>
              <a:gd name="connsiteY1" fmla="*/ 0 h 2272188"/>
              <a:gd name="connsiteX2" fmla="*/ 2136706 w 2474716"/>
              <a:gd name="connsiteY2" fmla="*/ 609004 h 2272188"/>
              <a:gd name="connsiteX3" fmla="*/ 2224278 w 2474716"/>
              <a:gd name="connsiteY3" fmla="*/ 610493 h 2272188"/>
              <a:gd name="connsiteX4" fmla="*/ 2223936 w 2474716"/>
              <a:gd name="connsiteY4" fmla="*/ 482381 h 2272188"/>
              <a:gd name="connsiteX5" fmla="*/ 2474716 w 2474716"/>
              <a:gd name="connsiteY5" fmla="*/ 955706 h 2272188"/>
              <a:gd name="connsiteX6" fmla="*/ 2220943 w 2474716"/>
              <a:gd name="connsiteY6" fmla="*/ 1454408 h 2272188"/>
              <a:gd name="connsiteX7" fmla="*/ 2223460 w 2474716"/>
              <a:gd name="connsiteY7" fmla="*/ 1328541 h 2272188"/>
              <a:gd name="connsiteX8" fmla="*/ 2136942 w 2474716"/>
              <a:gd name="connsiteY8" fmla="*/ 1324846 h 2272188"/>
              <a:gd name="connsiteX9" fmla="*/ 2133612 w 2474716"/>
              <a:gd name="connsiteY9" fmla="*/ 2272188 h 2272188"/>
              <a:gd name="connsiteX10" fmla="*/ 0 w 2474716"/>
              <a:gd name="connsiteY10" fmla="*/ 1565510 h 2272188"/>
              <a:gd name="connsiteX0" fmla="*/ 0 w 2474716"/>
              <a:gd name="connsiteY0" fmla="*/ 1565510 h 2272188"/>
              <a:gd name="connsiteX1" fmla="*/ 2144756 w 2474716"/>
              <a:gd name="connsiteY1" fmla="*/ 0 h 2272188"/>
              <a:gd name="connsiteX2" fmla="*/ 2136706 w 2474716"/>
              <a:gd name="connsiteY2" fmla="*/ 609004 h 2272188"/>
              <a:gd name="connsiteX3" fmla="*/ 2224278 w 2474716"/>
              <a:gd name="connsiteY3" fmla="*/ 610493 h 2272188"/>
              <a:gd name="connsiteX4" fmla="*/ 2223936 w 2474716"/>
              <a:gd name="connsiteY4" fmla="*/ 482381 h 2272188"/>
              <a:gd name="connsiteX5" fmla="*/ 2474716 w 2474716"/>
              <a:gd name="connsiteY5" fmla="*/ 955706 h 2272188"/>
              <a:gd name="connsiteX6" fmla="*/ 2220943 w 2474716"/>
              <a:gd name="connsiteY6" fmla="*/ 1454408 h 2272188"/>
              <a:gd name="connsiteX7" fmla="*/ 2223460 w 2474716"/>
              <a:gd name="connsiteY7" fmla="*/ 1328541 h 2272188"/>
              <a:gd name="connsiteX8" fmla="*/ 2136942 w 2474716"/>
              <a:gd name="connsiteY8" fmla="*/ 1324846 h 2272188"/>
              <a:gd name="connsiteX9" fmla="*/ 2133612 w 2474716"/>
              <a:gd name="connsiteY9" fmla="*/ 2272188 h 2272188"/>
              <a:gd name="connsiteX10" fmla="*/ 0 w 2474716"/>
              <a:gd name="connsiteY10" fmla="*/ 1565510 h 2272188"/>
              <a:gd name="connsiteX0" fmla="*/ 0 w 2474716"/>
              <a:gd name="connsiteY0" fmla="*/ 1565510 h 2272188"/>
              <a:gd name="connsiteX1" fmla="*/ 2144756 w 2474716"/>
              <a:gd name="connsiteY1" fmla="*/ 0 h 2272188"/>
              <a:gd name="connsiteX2" fmla="*/ 2148612 w 2474716"/>
              <a:gd name="connsiteY2" fmla="*/ 609004 h 2272188"/>
              <a:gd name="connsiteX3" fmla="*/ 2224278 w 2474716"/>
              <a:gd name="connsiteY3" fmla="*/ 610493 h 2272188"/>
              <a:gd name="connsiteX4" fmla="*/ 2223936 w 2474716"/>
              <a:gd name="connsiteY4" fmla="*/ 482381 h 2272188"/>
              <a:gd name="connsiteX5" fmla="*/ 2474716 w 2474716"/>
              <a:gd name="connsiteY5" fmla="*/ 955706 h 2272188"/>
              <a:gd name="connsiteX6" fmla="*/ 2220943 w 2474716"/>
              <a:gd name="connsiteY6" fmla="*/ 1454408 h 2272188"/>
              <a:gd name="connsiteX7" fmla="*/ 2223460 w 2474716"/>
              <a:gd name="connsiteY7" fmla="*/ 1328541 h 2272188"/>
              <a:gd name="connsiteX8" fmla="*/ 2136942 w 2474716"/>
              <a:gd name="connsiteY8" fmla="*/ 1324846 h 2272188"/>
              <a:gd name="connsiteX9" fmla="*/ 2133612 w 2474716"/>
              <a:gd name="connsiteY9" fmla="*/ 2272188 h 2272188"/>
              <a:gd name="connsiteX10" fmla="*/ 0 w 2474716"/>
              <a:gd name="connsiteY10" fmla="*/ 1565510 h 2272188"/>
              <a:gd name="connsiteX0" fmla="*/ 0 w 2493766"/>
              <a:gd name="connsiteY0" fmla="*/ 1570273 h 2272188"/>
              <a:gd name="connsiteX1" fmla="*/ 2163806 w 2493766"/>
              <a:gd name="connsiteY1" fmla="*/ 0 h 2272188"/>
              <a:gd name="connsiteX2" fmla="*/ 2167662 w 2493766"/>
              <a:gd name="connsiteY2" fmla="*/ 609004 h 2272188"/>
              <a:gd name="connsiteX3" fmla="*/ 2243328 w 2493766"/>
              <a:gd name="connsiteY3" fmla="*/ 610493 h 2272188"/>
              <a:gd name="connsiteX4" fmla="*/ 2242986 w 2493766"/>
              <a:gd name="connsiteY4" fmla="*/ 482381 h 2272188"/>
              <a:gd name="connsiteX5" fmla="*/ 2493766 w 2493766"/>
              <a:gd name="connsiteY5" fmla="*/ 955706 h 2272188"/>
              <a:gd name="connsiteX6" fmla="*/ 2239993 w 2493766"/>
              <a:gd name="connsiteY6" fmla="*/ 1454408 h 2272188"/>
              <a:gd name="connsiteX7" fmla="*/ 2242510 w 2493766"/>
              <a:gd name="connsiteY7" fmla="*/ 1328541 h 2272188"/>
              <a:gd name="connsiteX8" fmla="*/ 2155992 w 2493766"/>
              <a:gd name="connsiteY8" fmla="*/ 1324846 h 2272188"/>
              <a:gd name="connsiteX9" fmla="*/ 2152662 w 2493766"/>
              <a:gd name="connsiteY9" fmla="*/ 2272188 h 2272188"/>
              <a:gd name="connsiteX10" fmla="*/ 0 w 2493766"/>
              <a:gd name="connsiteY10" fmla="*/ 1570273 h 2272188"/>
              <a:gd name="connsiteX0" fmla="*/ 0 w 2493766"/>
              <a:gd name="connsiteY0" fmla="*/ 1570273 h 2272188"/>
              <a:gd name="connsiteX1" fmla="*/ 2163806 w 2493766"/>
              <a:gd name="connsiteY1" fmla="*/ 0 h 2272188"/>
              <a:gd name="connsiteX2" fmla="*/ 2167662 w 2493766"/>
              <a:gd name="connsiteY2" fmla="*/ 609004 h 2272188"/>
              <a:gd name="connsiteX3" fmla="*/ 2243328 w 2493766"/>
              <a:gd name="connsiteY3" fmla="*/ 610493 h 2272188"/>
              <a:gd name="connsiteX4" fmla="*/ 2242986 w 2493766"/>
              <a:gd name="connsiteY4" fmla="*/ 482381 h 2272188"/>
              <a:gd name="connsiteX5" fmla="*/ 2493766 w 2493766"/>
              <a:gd name="connsiteY5" fmla="*/ 955706 h 2272188"/>
              <a:gd name="connsiteX6" fmla="*/ 2239993 w 2493766"/>
              <a:gd name="connsiteY6" fmla="*/ 1454408 h 2272188"/>
              <a:gd name="connsiteX7" fmla="*/ 2242510 w 2493766"/>
              <a:gd name="connsiteY7" fmla="*/ 1328541 h 2272188"/>
              <a:gd name="connsiteX8" fmla="*/ 2160754 w 2493766"/>
              <a:gd name="connsiteY8" fmla="*/ 1329608 h 2272188"/>
              <a:gd name="connsiteX9" fmla="*/ 2152662 w 2493766"/>
              <a:gd name="connsiteY9" fmla="*/ 2272188 h 2272188"/>
              <a:gd name="connsiteX10" fmla="*/ 0 w 2493766"/>
              <a:gd name="connsiteY10" fmla="*/ 1570273 h 2272188"/>
              <a:gd name="connsiteX0" fmla="*/ 0 w 2500910"/>
              <a:gd name="connsiteY0" fmla="*/ 1570273 h 2272188"/>
              <a:gd name="connsiteX1" fmla="*/ 2170950 w 2500910"/>
              <a:gd name="connsiteY1" fmla="*/ 0 h 2272188"/>
              <a:gd name="connsiteX2" fmla="*/ 2174806 w 2500910"/>
              <a:gd name="connsiteY2" fmla="*/ 609004 h 2272188"/>
              <a:gd name="connsiteX3" fmla="*/ 2250472 w 2500910"/>
              <a:gd name="connsiteY3" fmla="*/ 610493 h 2272188"/>
              <a:gd name="connsiteX4" fmla="*/ 2250130 w 2500910"/>
              <a:gd name="connsiteY4" fmla="*/ 482381 h 2272188"/>
              <a:gd name="connsiteX5" fmla="*/ 2500910 w 2500910"/>
              <a:gd name="connsiteY5" fmla="*/ 955706 h 2272188"/>
              <a:gd name="connsiteX6" fmla="*/ 2247137 w 2500910"/>
              <a:gd name="connsiteY6" fmla="*/ 1454408 h 2272188"/>
              <a:gd name="connsiteX7" fmla="*/ 2249654 w 2500910"/>
              <a:gd name="connsiteY7" fmla="*/ 1328541 h 2272188"/>
              <a:gd name="connsiteX8" fmla="*/ 2167898 w 2500910"/>
              <a:gd name="connsiteY8" fmla="*/ 1329608 h 2272188"/>
              <a:gd name="connsiteX9" fmla="*/ 2159806 w 2500910"/>
              <a:gd name="connsiteY9" fmla="*/ 2272188 h 2272188"/>
              <a:gd name="connsiteX10" fmla="*/ 0 w 2500910"/>
              <a:gd name="connsiteY10" fmla="*/ 1570273 h 2272188"/>
              <a:gd name="connsiteX0" fmla="*/ 0 w 2498810"/>
              <a:gd name="connsiteY0" fmla="*/ 1574472 h 2272188"/>
              <a:gd name="connsiteX1" fmla="*/ 2168850 w 2498810"/>
              <a:gd name="connsiteY1" fmla="*/ 0 h 2272188"/>
              <a:gd name="connsiteX2" fmla="*/ 2172706 w 2498810"/>
              <a:gd name="connsiteY2" fmla="*/ 609004 h 2272188"/>
              <a:gd name="connsiteX3" fmla="*/ 2248372 w 2498810"/>
              <a:gd name="connsiteY3" fmla="*/ 610493 h 2272188"/>
              <a:gd name="connsiteX4" fmla="*/ 2248030 w 2498810"/>
              <a:gd name="connsiteY4" fmla="*/ 482381 h 2272188"/>
              <a:gd name="connsiteX5" fmla="*/ 2498810 w 2498810"/>
              <a:gd name="connsiteY5" fmla="*/ 955706 h 2272188"/>
              <a:gd name="connsiteX6" fmla="*/ 2245037 w 2498810"/>
              <a:gd name="connsiteY6" fmla="*/ 1454408 h 2272188"/>
              <a:gd name="connsiteX7" fmla="*/ 2247554 w 2498810"/>
              <a:gd name="connsiteY7" fmla="*/ 1328541 h 2272188"/>
              <a:gd name="connsiteX8" fmla="*/ 2165798 w 2498810"/>
              <a:gd name="connsiteY8" fmla="*/ 1329608 h 2272188"/>
              <a:gd name="connsiteX9" fmla="*/ 2157706 w 2498810"/>
              <a:gd name="connsiteY9" fmla="*/ 2272188 h 2272188"/>
              <a:gd name="connsiteX10" fmla="*/ 0 w 2498810"/>
              <a:gd name="connsiteY10" fmla="*/ 1574472 h 227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810" h="2272188">
                <a:moveTo>
                  <a:pt x="0" y="1574472"/>
                </a:moveTo>
                <a:lnTo>
                  <a:pt x="2168850" y="0"/>
                </a:lnTo>
                <a:cubicBezTo>
                  <a:pt x="2169267" y="261315"/>
                  <a:pt x="2173223" y="377711"/>
                  <a:pt x="2172706" y="609004"/>
                </a:cubicBezTo>
                <a:cubicBezTo>
                  <a:pt x="2223225" y="608537"/>
                  <a:pt x="2201474" y="611286"/>
                  <a:pt x="2248372" y="610493"/>
                </a:cubicBezTo>
                <a:cubicBezTo>
                  <a:pt x="2248303" y="548105"/>
                  <a:pt x="2248596" y="556063"/>
                  <a:pt x="2248030" y="482381"/>
                </a:cubicBezTo>
                <a:cubicBezTo>
                  <a:pt x="2356298" y="685037"/>
                  <a:pt x="2414786" y="803646"/>
                  <a:pt x="2498810" y="955706"/>
                </a:cubicBezTo>
                <a:cubicBezTo>
                  <a:pt x="2413743" y="1109671"/>
                  <a:pt x="2336160" y="1272096"/>
                  <a:pt x="2245037" y="1454408"/>
                </a:cubicBezTo>
                <a:cubicBezTo>
                  <a:pt x="2243722" y="1391679"/>
                  <a:pt x="2246375" y="1385713"/>
                  <a:pt x="2247554" y="1328541"/>
                </a:cubicBezTo>
                <a:cubicBezTo>
                  <a:pt x="2208253" y="1323756"/>
                  <a:pt x="2216316" y="1331137"/>
                  <a:pt x="2165798" y="1329608"/>
                </a:cubicBezTo>
                <a:cubicBezTo>
                  <a:pt x="2163526" y="1674764"/>
                  <a:pt x="2158872" y="2008776"/>
                  <a:pt x="2157706" y="2272188"/>
                </a:cubicBezTo>
                <a:lnTo>
                  <a:pt x="0" y="1574472"/>
                </a:lnTo>
                <a:close/>
              </a:path>
            </a:pathLst>
          </a:custGeom>
          <a:solidFill>
            <a:schemeClr val="accent6">
              <a:lumMod val="40000"/>
              <a:lumOff val="60000"/>
            </a:schemeClr>
          </a:solidFill>
          <a:effectLst>
            <a:innerShdw blurRad="38100" dist="12700" dir="13200000">
              <a:prstClr val="black">
                <a:alpha val="80000"/>
              </a:prstClr>
            </a:innerShdw>
          </a:effectLst>
        </p:spPr>
        <p:txBody>
          <a:bodyPr vert="horz" lIns="504000" tIns="108000" rIns="36000" bIns="36000" rtlCol="0" anchor="b">
            <a:noAutofit/>
          </a:bodyPr>
          <a:lstStyle/>
          <a:p>
            <a:pPr>
              <a:lnSpc>
                <a:spcPct val="80000"/>
              </a:lnSpc>
            </a:pPr>
            <a:endParaRPr lang="en-US" sz="2800" dirty="0">
              <a:ln w="3175" cmpd="sng">
                <a:noFill/>
                <a:prstDash val="solid"/>
              </a:ln>
              <a:solidFill>
                <a:schemeClr val="tx1"/>
              </a:solidFill>
              <a:latin typeface="Arial" pitchFamily="34" charset="0"/>
              <a:cs typeface="Arial" pitchFamily="34" charset="0"/>
            </a:endParaRPr>
          </a:p>
        </p:txBody>
      </p:sp>
      <p:sp>
        <p:nvSpPr>
          <p:cNvPr id="25" name="Freeform 24"/>
          <p:cNvSpPr/>
          <p:nvPr/>
        </p:nvSpPr>
        <p:spPr>
          <a:xfrm rot="17268707">
            <a:off x="1664746" y="1929705"/>
            <a:ext cx="2828365" cy="2571926"/>
          </a:xfrm>
          <a:custGeom>
            <a:avLst/>
            <a:gdLst>
              <a:gd name="connsiteX0" fmla="*/ 83541 w 3413760"/>
              <a:gd name="connsiteY0" fmla="*/ 1179425 h 3413760"/>
              <a:gd name="connsiteX1" fmla="*/ 1706880 w 3413760"/>
              <a:gd name="connsiteY1" fmla="*/ 0 h 3413760"/>
              <a:gd name="connsiteX2" fmla="*/ 1706880 w 3413760"/>
              <a:gd name="connsiteY2" fmla="*/ 1706880 h 3413760"/>
              <a:gd name="connsiteX3" fmla="*/ 83541 w 3413760"/>
              <a:gd name="connsiteY3" fmla="*/ 1179425 h 3413760"/>
              <a:gd name="connsiteX0" fmla="*/ 0 w 1634867"/>
              <a:gd name="connsiteY0" fmla="*/ 1179425 h 1706880"/>
              <a:gd name="connsiteX1" fmla="*/ 1623339 w 1634867"/>
              <a:gd name="connsiteY1" fmla="*/ 0 h 1706880"/>
              <a:gd name="connsiteX2" fmla="*/ 1634852 w 1634867"/>
              <a:gd name="connsiteY2" fmla="*/ 676461 h 1706880"/>
              <a:gd name="connsiteX3" fmla="*/ 1623339 w 1634867"/>
              <a:gd name="connsiteY3" fmla="*/ 1706880 h 1706880"/>
              <a:gd name="connsiteX4" fmla="*/ 0 w 1634867"/>
              <a:gd name="connsiteY4" fmla="*/ 1179425 h 1706880"/>
              <a:gd name="connsiteX0" fmla="*/ 0 w 1634867"/>
              <a:gd name="connsiteY0" fmla="*/ 1179425 h 1706880"/>
              <a:gd name="connsiteX1" fmla="*/ 1623339 w 1634867"/>
              <a:gd name="connsiteY1" fmla="*/ 0 h 1706880"/>
              <a:gd name="connsiteX2" fmla="*/ 1634852 w 1634867"/>
              <a:gd name="connsiteY2" fmla="*/ 676461 h 1706880"/>
              <a:gd name="connsiteX3" fmla="*/ 1630498 w 1634867"/>
              <a:gd name="connsiteY3" fmla="*/ 1286061 h 1706880"/>
              <a:gd name="connsiteX4" fmla="*/ 1623339 w 1634867"/>
              <a:gd name="connsiteY4" fmla="*/ 1706880 h 1706880"/>
              <a:gd name="connsiteX5" fmla="*/ 0 w 1634867"/>
              <a:gd name="connsiteY5" fmla="*/ 1179425 h 1706880"/>
              <a:gd name="connsiteX0" fmla="*/ 0 w 1848212"/>
              <a:gd name="connsiteY0" fmla="*/ 1179425 h 1706880"/>
              <a:gd name="connsiteX1" fmla="*/ 1623339 w 1848212"/>
              <a:gd name="connsiteY1" fmla="*/ 0 h 1706880"/>
              <a:gd name="connsiteX2" fmla="*/ 1634852 w 1848212"/>
              <a:gd name="connsiteY2" fmla="*/ 676461 h 1706880"/>
              <a:gd name="connsiteX3" fmla="*/ 1848211 w 1848212"/>
              <a:gd name="connsiteY3" fmla="*/ 685169 h 1706880"/>
              <a:gd name="connsiteX4" fmla="*/ 1630498 w 1848212"/>
              <a:gd name="connsiteY4" fmla="*/ 1286061 h 1706880"/>
              <a:gd name="connsiteX5" fmla="*/ 1623339 w 1848212"/>
              <a:gd name="connsiteY5" fmla="*/ 1706880 h 1706880"/>
              <a:gd name="connsiteX6" fmla="*/ 0 w 1848212"/>
              <a:gd name="connsiteY6" fmla="*/ 1179425 h 1706880"/>
              <a:gd name="connsiteX0" fmla="*/ 0 w 1862372"/>
              <a:gd name="connsiteY0" fmla="*/ 1179425 h 1706880"/>
              <a:gd name="connsiteX1" fmla="*/ 1623339 w 1862372"/>
              <a:gd name="connsiteY1" fmla="*/ 0 h 1706880"/>
              <a:gd name="connsiteX2" fmla="*/ 1634852 w 1862372"/>
              <a:gd name="connsiteY2" fmla="*/ 676461 h 1706880"/>
              <a:gd name="connsiteX3" fmla="*/ 1848211 w 1862372"/>
              <a:gd name="connsiteY3" fmla="*/ 685169 h 1706880"/>
              <a:gd name="connsiteX4" fmla="*/ 1826439 w 1862372"/>
              <a:gd name="connsiteY4" fmla="*/ 502289 h 1706880"/>
              <a:gd name="connsiteX5" fmla="*/ 1630498 w 1862372"/>
              <a:gd name="connsiteY5" fmla="*/ 1286061 h 1706880"/>
              <a:gd name="connsiteX6" fmla="*/ 1623339 w 1862372"/>
              <a:gd name="connsiteY6" fmla="*/ 1706880 h 1706880"/>
              <a:gd name="connsiteX7" fmla="*/ 0 w 1862372"/>
              <a:gd name="connsiteY7" fmla="*/ 1179425 h 1706880"/>
              <a:gd name="connsiteX0" fmla="*/ 0 w 2150673"/>
              <a:gd name="connsiteY0" fmla="*/ 1179425 h 1706880"/>
              <a:gd name="connsiteX1" fmla="*/ 1623339 w 2150673"/>
              <a:gd name="connsiteY1" fmla="*/ 0 h 1706880"/>
              <a:gd name="connsiteX2" fmla="*/ 1634852 w 2150673"/>
              <a:gd name="connsiteY2" fmla="*/ 676461 h 1706880"/>
              <a:gd name="connsiteX3" fmla="*/ 1848211 w 2150673"/>
              <a:gd name="connsiteY3" fmla="*/ 685169 h 1706880"/>
              <a:gd name="connsiteX4" fmla="*/ 1826439 w 2150673"/>
              <a:gd name="connsiteY4" fmla="*/ 502289 h 1706880"/>
              <a:gd name="connsiteX5" fmla="*/ 2148657 w 2150673"/>
              <a:gd name="connsiteY5" fmla="*/ 863695 h 1706880"/>
              <a:gd name="connsiteX6" fmla="*/ 1630498 w 2150673"/>
              <a:gd name="connsiteY6" fmla="*/ 1286061 h 1706880"/>
              <a:gd name="connsiteX7" fmla="*/ 1623339 w 2150673"/>
              <a:gd name="connsiteY7" fmla="*/ 1706880 h 1706880"/>
              <a:gd name="connsiteX8" fmla="*/ 0 w 2150673"/>
              <a:gd name="connsiteY8"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630498 w 2151360"/>
              <a:gd name="connsiteY7" fmla="*/ 1286061 h 1706880"/>
              <a:gd name="connsiteX8" fmla="*/ 1623339 w 2151360"/>
              <a:gd name="connsiteY8" fmla="*/ 1706880 h 1706880"/>
              <a:gd name="connsiteX9" fmla="*/ 0 w 2151360"/>
              <a:gd name="connsiteY9"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33924 w 2151360"/>
              <a:gd name="connsiteY3" fmla="*/ 673263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255520"/>
              <a:gd name="connsiteX1" fmla="*/ 2128088 w 2601245"/>
              <a:gd name="connsiteY1" fmla="*/ 0 h 2255520"/>
              <a:gd name="connsiteX2" fmla="*/ 2084737 w 2601245"/>
              <a:gd name="connsiteY2" fmla="*/ 109708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07111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1873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70093"/>
              <a:gd name="connsiteY0" fmla="*/ 1548842 h 2255520"/>
              <a:gd name="connsiteX1" fmla="*/ 2128088 w 2470093"/>
              <a:gd name="connsiteY1" fmla="*/ 0 h 2255520"/>
              <a:gd name="connsiteX2" fmla="*/ 2117656 w 2470093"/>
              <a:gd name="connsiteY2" fmla="*/ 592336 h 2255520"/>
              <a:gd name="connsiteX3" fmla="*/ 2212372 w 2470093"/>
              <a:gd name="connsiteY3" fmla="*/ 593825 h 2255520"/>
              <a:gd name="connsiteX4" fmla="*/ 2212030 w 2470093"/>
              <a:gd name="connsiteY4" fmla="*/ 465713 h 2255520"/>
              <a:gd name="connsiteX5" fmla="*/ 2467573 w 2470093"/>
              <a:gd name="connsiteY5" fmla="*/ 965232 h 2255520"/>
              <a:gd name="connsiteX6" fmla="*/ 2197131 w 2470093"/>
              <a:gd name="connsiteY6" fmla="*/ 1442502 h 2255520"/>
              <a:gd name="connsiteX7" fmla="*/ 2199647 w 2470093"/>
              <a:gd name="connsiteY7" fmla="*/ 1311873 h 2255520"/>
              <a:gd name="connsiteX8" fmla="*/ 2105987 w 2470093"/>
              <a:gd name="connsiteY8" fmla="*/ 1308178 h 2255520"/>
              <a:gd name="connsiteX9" fmla="*/ 2109800 w 2470093"/>
              <a:gd name="connsiteY9" fmla="*/ 2255520 h 2255520"/>
              <a:gd name="connsiteX10" fmla="*/ 0 w 247009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34276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25036 w 2462810"/>
              <a:gd name="connsiteY8" fmla="*/ 1320084 h 2267426"/>
              <a:gd name="connsiteX9" fmla="*/ 2109800 w 2462810"/>
              <a:gd name="connsiteY9" fmla="*/ 2267426 h 2267426"/>
              <a:gd name="connsiteX10" fmla="*/ 0 w 2462810"/>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21706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5705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87508"/>
              <a:gd name="connsiteY0" fmla="*/ 1559856 h 2267426"/>
              <a:gd name="connsiteX1" fmla="*/ 2152786 w 2487508"/>
              <a:gd name="connsiteY1" fmla="*/ 0 h 2267426"/>
              <a:gd name="connsiteX2" fmla="*/ 2149498 w 2487508"/>
              <a:gd name="connsiteY2" fmla="*/ 604242 h 2267426"/>
              <a:gd name="connsiteX3" fmla="*/ 2237070 w 2487508"/>
              <a:gd name="connsiteY3" fmla="*/ 605731 h 2267426"/>
              <a:gd name="connsiteX4" fmla="*/ 2236728 w 2487508"/>
              <a:gd name="connsiteY4" fmla="*/ 477619 h 2267426"/>
              <a:gd name="connsiteX5" fmla="*/ 2487508 w 2487508"/>
              <a:gd name="connsiteY5" fmla="*/ 950944 h 2267426"/>
              <a:gd name="connsiteX6" fmla="*/ 2233735 w 2487508"/>
              <a:gd name="connsiteY6" fmla="*/ 1449646 h 2267426"/>
              <a:gd name="connsiteX7" fmla="*/ 2236252 w 2487508"/>
              <a:gd name="connsiteY7" fmla="*/ 1323779 h 2267426"/>
              <a:gd name="connsiteX8" fmla="*/ 2149734 w 2487508"/>
              <a:gd name="connsiteY8" fmla="*/ 1320084 h 2267426"/>
              <a:gd name="connsiteX9" fmla="*/ 2146404 w 2487508"/>
              <a:gd name="connsiteY9" fmla="*/ 2267426 h 2267426"/>
              <a:gd name="connsiteX10" fmla="*/ 0 w 2487508"/>
              <a:gd name="connsiteY10" fmla="*/ 1559856 h 2267426"/>
              <a:gd name="connsiteX0" fmla="*/ 0 w 2493505"/>
              <a:gd name="connsiteY0" fmla="*/ 1561782 h 2267426"/>
              <a:gd name="connsiteX1" fmla="*/ 2158783 w 2493505"/>
              <a:gd name="connsiteY1" fmla="*/ 0 h 2267426"/>
              <a:gd name="connsiteX2" fmla="*/ 2155495 w 2493505"/>
              <a:gd name="connsiteY2" fmla="*/ 604242 h 2267426"/>
              <a:gd name="connsiteX3" fmla="*/ 2243067 w 2493505"/>
              <a:gd name="connsiteY3" fmla="*/ 605731 h 2267426"/>
              <a:gd name="connsiteX4" fmla="*/ 2242725 w 2493505"/>
              <a:gd name="connsiteY4" fmla="*/ 477619 h 2267426"/>
              <a:gd name="connsiteX5" fmla="*/ 2493505 w 2493505"/>
              <a:gd name="connsiteY5" fmla="*/ 950944 h 2267426"/>
              <a:gd name="connsiteX6" fmla="*/ 2239732 w 2493505"/>
              <a:gd name="connsiteY6" fmla="*/ 1449646 h 2267426"/>
              <a:gd name="connsiteX7" fmla="*/ 2242249 w 2493505"/>
              <a:gd name="connsiteY7" fmla="*/ 1323779 h 2267426"/>
              <a:gd name="connsiteX8" fmla="*/ 2155731 w 2493505"/>
              <a:gd name="connsiteY8" fmla="*/ 1320084 h 2267426"/>
              <a:gd name="connsiteX9" fmla="*/ 2152401 w 2493505"/>
              <a:gd name="connsiteY9" fmla="*/ 2267426 h 2267426"/>
              <a:gd name="connsiteX10" fmla="*/ 0 w 2493505"/>
              <a:gd name="connsiteY10" fmla="*/ 1561782 h 22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505" h="2267426">
                <a:moveTo>
                  <a:pt x="0" y="1561782"/>
                </a:moveTo>
                <a:lnTo>
                  <a:pt x="2158783" y="0"/>
                </a:lnTo>
                <a:cubicBezTo>
                  <a:pt x="2154438" y="249409"/>
                  <a:pt x="2156012" y="372949"/>
                  <a:pt x="2155495" y="604242"/>
                </a:cubicBezTo>
                <a:cubicBezTo>
                  <a:pt x="2206014" y="603775"/>
                  <a:pt x="2196169" y="606524"/>
                  <a:pt x="2243067" y="605731"/>
                </a:cubicBezTo>
                <a:cubicBezTo>
                  <a:pt x="2242998" y="543343"/>
                  <a:pt x="2243291" y="551301"/>
                  <a:pt x="2242725" y="477619"/>
                </a:cubicBezTo>
                <a:cubicBezTo>
                  <a:pt x="2350993" y="680275"/>
                  <a:pt x="2409481" y="798884"/>
                  <a:pt x="2493505" y="950944"/>
                </a:cubicBezTo>
                <a:cubicBezTo>
                  <a:pt x="2408438" y="1104909"/>
                  <a:pt x="2330855" y="1267334"/>
                  <a:pt x="2239732" y="1449646"/>
                </a:cubicBezTo>
                <a:cubicBezTo>
                  <a:pt x="2238417" y="1386917"/>
                  <a:pt x="2241070" y="1380951"/>
                  <a:pt x="2242249" y="1323779"/>
                </a:cubicBezTo>
                <a:cubicBezTo>
                  <a:pt x="2202948" y="1318994"/>
                  <a:pt x="2206249" y="1321613"/>
                  <a:pt x="2155731" y="1320084"/>
                </a:cubicBezTo>
                <a:cubicBezTo>
                  <a:pt x="2153459" y="1665240"/>
                  <a:pt x="2153567" y="2004014"/>
                  <a:pt x="2152401" y="2267426"/>
                </a:cubicBezTo>
                <a:lnTo>
                  <a:pt x="0" y="1561782"/>
                </a:lnTo>
                <a:close/>
              </a:path>
            </a:pathLst>
          </a:custGeom>
          <a:solidFill>
            <a:schemeClr val="accent6">
              <a:lumMod val="20000"/>
              <a:lumOff val="80000"/>
            </a:schemeClr>
          </a:solidFill>
          <a:effectLst>
            <a:innerShdw blurRad="38100" dist="12700" dir="17520000">
              <a:prstClr val="black">
                <a:alpha val="80000"/>
              </a:prstClr>
            </a:innerShdw>
          </a:effectLst>
        </p:spPr>
        <p:txBody>
          <a:bodyPr vert="horz" lIns="504000" tIns="108000" rIns="36000" bIns="36000" rtlCol="0" anchor="b">
            <a:noAutofit/>
          </a:bodyPr>
          <a:lstStyle/>
          <a:p>
            <a:pPr>
              <a:lnSpc>
                <a:spcPct val="80000"/>
              </a:lnSpc>
            </a:pPr>
            <a:endParaRPr lang="en-US" sz="2800" dirty="0">
              <a:ln w="3175" cmpd="sng">
                <a:noFill/>
                <a:prstDash val="solid"/>
              </a:ln>
              <a:solidFill>
                <a:schemeClr val="tx1"/>
              </a:solidFill>
              <a:latin typeface="Arial" pitchFamily="34" charset="0"/>
              <a:cs typeface="Arial" pitchFamily="34" charset="0"/>
            </a:endParaRPr>
          </a:p>
        </p:txBody>
      </p:sp>
      <p:sp>
        <p:nvSpPr>
          <p:cNvPr id="2" name="Title 1"/>
          <p:cNvSpPr>
            <a:spLocks noGrp="1"/>
          </p:cNvSpPr>
          <p:nvPr>
            <p:ph type="title"/>
          </p:nvPr>
        </p:nvSpPr>
        <p:spPr/>
        <p:txBody>
          <a:bodyPr/>
          <a:lstStyle/>
          <a:p>
            <a:pPr>
              <a:tabLst>
                <a:tab pos="8691563" algn="r"/>
              </a:tabLst>
            </a:pPr>
            <a:r>
              <a:rPr lang="en-US" dirty="0" smtClean="0"/>
              <a:t>This is …	</a:t>
            </a:r>
            <a:r>
              <a:rPr lang="en-US" dirty="0" smtClean="0">
                <a:sym typeface="Wingdings"/>
              </a:rPr>
              <a:t>Multiscreen</a:t>
            </a:r>
            <a:endParaRPr lang="en-US" dirty="0"/>
          </a:p>
        </p:txBody>
      </p:sp>
      <p:sp>
        <p:nvSpPr>
          <p:cNvPr id="6" name="Content Placeholder 5"/>
          <p:cNvSpPr>
            <a:spLocks noGrp="1"/>
          </p:cNvSpPr>
          <p:nvPr>
            <p:ph idx="1"/>
          </p:nvPr>
        </p:nvSpPr>
        <p:spPr/>
        <p:txBody>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Computers</a:t>
            </a:r>
          </a:p>
          <a:p>
            <a:pPr lvl="1"/>
            <a:r>
              <a:rPr lang="en-US" dirty="0" smtClean="0"/>
              <a:t>Televisions</a:t>
            </a:r>
          </a:p>
          <a:p>
            <a:pPr lvl="1"/>
            <a:r>
              <a:rPr lang="en-US" dirty="0" smtClean="0"/>
              <a:t>Smartphones</a:t>
            </a:r>
          </a:p>
          <a:p>
            <a:pPr lvl="1"/>
            <a:r>
              <a:rPr lang="en-US" dirty="0" smtClean="0"/>
              <a:t>Tablets</a:t>
            </a:r>
          </a:p>
          <a:p>
            <a:pPr lvl="1"/>
            <a:r>
              <a:rPr lang="en-US" dirty="0" smtClean="0"/>
              <a:t>Cinema</a:t>
            </a:r>
            <a:endParaRPr lang="en-US" dirty="0"/>
          </a:p>
        </p:txBody>
      </p:sp>
      <p:sp>
        <p:nvSpPr>
          <p:cNvPr id="24" name="Freeform 23"/>
          <p:cNvSpPr/>
          <p:nvPr/>
        </p:nvSpPr>
        <p:spPr>
          <a:xfrm rot="12969672">
            <a:off x="3275527" y="2991264"/>
            <a:ext cx="2829787" cy="2569448"/>
          </a:xfrm>
          <a:custGeom>
            <a:avLst/>
            <a:gdLst>
              <a:gd name="connsiteX0" fmla="*/ 83541 w 3413760"/>
              <a:gd name="connsiteY0" fmla="*/ 1179425 h 3413760"/>
              <a:gd name="connsiteX1" fmla="*/ 1706880 w 3413760"/>
              <a:gd name="connsiteY1" fmla="*/ 0 h 3413760"/>
              <a:gd name="connsiteX2" fmla="*/ 1706880 w 3413760"/>
              <a:gd name="connsiteY2" fmla="*/ 1706880 h 3413760"/>
              <a:gd name="connsiteX3" fmla="*/ 83541 w 3413760"/>
              <a:gd name="connsiteY3" fmla="*/ 1179425 h 3413760"/>
              <a:gd name="connsiteX0" fmla="*/ 0 w 1634867"/>
              <a:gd name="connsiteY0" fmla="*/ 1179425 h 1706880"/>
              <a:gd name="connsiteX1" fmla="*/ 1623339 w 1634867"/>
              <a:gd name="connsiteY1" fmla="*/ 0 h 1706880"/>
              <a:gd name="connsiteX2" fmla="*/ 1634852 w 1634867"/>
              <a:gd name="connsiteY2" fmla="*/ 676461 h 1706880"/>
              <a:gd name="connsiteX3" fmla="*/ 1623339 w 1634867"/>
              <a:gd name="connsiteY3" fmla="*/ 1706880 h 1706880"/>
              <a:gd name="connsiteX4" fmla="*/ 0 w 1634867"/>
              <a:gd name="connsiteY4" fmla="*/ 1179425 h 1706880"/>
              <a:gd name="connsiteX0" fmla="*/ 0 w 1634867"/>
              <a:gd name="connsiteY0" fmla="*/ 1179425 h 1706880"/>
              <a:gd name="connsiteX1" fmla="*/ 1623339 w 1634867"/>
              <a:gd name="connsiteY1" fmla="*/ 0 h 1706880"/>
              <a:gd name="connsiteX2" fmla="*/ 1634852 w 1634867"/>
              <a:gd name="connsiteY2" fmla="*/ 676461 h 1706880"/>
              <a:gd name="connsiteX3" fmla="*/ 1630498 w 1634867"/>
              <a:gd name="connsiteY3" fmla="*/ 1286061 h 1706880"/>
              <a:gd name="connsiteX4" fmla="*/ 1623339 w 1634867"/>
              <a:gd name="connsiteY4" fmla="*/ 1706880 h 1706880"/>
              <a:gd name="connsiteX5" fmla="*/ 0 w 1634867"/>
              <a:gd name="connsiteY5" fmla="*/ 1179425 h 1706880"/>
              <a:gd name="connsiteX0" fmla="*/ 0 w 1848212"/>
              <a:gd name="connsiteY0" fmla="*/ 1179425 h 1706880"/>
              <a:gd name="connsiteX1" fmla="*/ 1623339 w 1848212"/>
              <a:gd name="connsiteY1" fmla="*/ 0 h 1706880"/>
              <a:gd name="connsiteX2" fmla="*/ 1634852 w 1848212"/>
              <a:gd name="connsiteY2" fmla="*/ 676461 h 1706880"/>
              <a:gd name="connsiteX3" fmla="*/ 1848211 w 1848212"/>
              <a:gd name="connsiteY3" fmla="*/ 685169 h 1706880"/>
              <a:gd name="connsiteX4" fmla="*/ 1630498 w 1848212"/>
              <a:gd name="connsiteY4" fmla="*/ 1286061 h 1706880"/>
              <a:gd name="connsiteX5" fmla="*/ 1623339 w 1848212"/>
              <a:gd name="connsiteY5" fmla="*/ 1706880 h 1706880"/>
              <a:gd name="connsiteX6" fmla="*/ 0 w 1848212"/>
              <a:gd name="connsiteY6" fmla="*/ 1179425 h 1706880"/>
              <a:gd name="connsiteX0" fmla="*/ 0 w 1862372"/>
              <a:gd name="connsiteY0" fmla="*/ 1179425 h 1706880"/>
              <a:gd name="connsiteX1" fmla="*/ 1623339 w 1862372"/>
              <a:gd name="connsiteY1" fmla="*/ 0 h 1706880"/>
              <a:gd name="connsiteX2" fmla="*/ 1634852 w 1862372"/>
              <a:gd name="connsiteY2" fmla="*/ 676461 h 1706880"/>
              <a:gd name="connsiteX3" fmla="*/ 1848211 w 1862372"/>
              <a:gd name="connsiteY3" fmla="*/ 685169 h 1706880"/>
              <a:gd name="connsiteX4" fmla="*/ 1826439 w 1862372"/>
              <a:gd name="connsiteY4" fmla="*/ 502289 h 1706880"/>
              <a:gd name="connsiteX5" fmla="*/ 1630498 w 1862372"/>
              <a:gd name="connsiteY5" fmla="*/ 1286061 h 1706880"/>
              <a:gd name="connsiteX6" fmla="*/ 1623339 w 1862372"/>
              <a:gd name="connsiteY6" fmla="*/ 1706880 h 1706880"/>
              <a:gd name="connsiteX7" fmla="*/ 0 w 1862372"/>
              <a:gd name="connsiteY7" fmla="*/ 1179425 h 1706880"/>
              <a:gd name="connsiteX0" fmla="*/ 0 w 2150673"/>
              <a:gd name="connsiteY0" fmla="*/ 1179425 h 1706880"/>
              <a:gd name="connsiteX1" fmla="*/ 1623339 w 2150673"/>
              <a:gd name="connsiteY1" fmla="*/ 0 h 1706880"/>
              <a:gd name="connsiteX2" fmla="*/ 1634852 w 2150673"/>
              <a:gd name="connsiteY2" fmla="*/ 676461 h 1706880"/>
              <a:gd name="connsiteX3" fmla="*/ 1848211 w 2150673"/>
              <a:gd name="connsiteY3" fmla="*/ 685169 h 1706880"/>
              <a:gd name="connsiteX4" fmla="*/ 1826439 w 2150673"/>
              <a:gd name="connsiteY4" fmla="*/ 502289 h 1706880"/>
              <a:gd name="connsiteX5" fmla="*/ 2148657 w 2150673"/>
              <a:gd name="connsiteY5" fmla="*/ 863695 h 1706880"/>
              <a:gd name="connsiteX6" fmla="*/ 1630498 w 2150673"/>
              <a:gd name="connsiteY6" fmla="*/ 1286061 h 1706880"/>
              <a:gd name="connsiteX7" fmla="*/ 1623339 w 2150673"/>
              <a:gd name="connsiteY7" fmla="*/ 1706880 h 1706880"/>
              <a:gd name="connsiteX8" fmla="*/ 0 w 2150673"/>
              <a:gd name="connsiteY8"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630498 w 2151360"/>
              <a:gd name="connsiteY7" fmla="*/ 1286061 h 1706880"/>
              <a:gd name="connsiteX8" fmla="*/ 1623339 w 2151360"/>
              <a:gd name="connsiteY8" fmla="*/ 1706880 h 1706880"/>
              <a:gd name="connsiteX9" fmla="*/ 0 w 2151360"/>
              <a:gd name="connsiteY9"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33924 w 2151360"/>
              <a:gd name="connsiteY3" fmla="*/ 673263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255520"/>
              <a:gd name="connsiteX1" fmla="*/ 2128088 w 2601245"/>
              <a:gd name="connsiteY1" fmla="*/ 0 h 2255520"/>
              <a:gd name="connsiteX2" fmla="*/ 2084737 w 2601245"/>
              <a:gd name="connsiteY2" fmla="*/ 109708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07111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1873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70093"/>
              <a:gd name="connsiteY0" fmla="*/ 1548842 h 2255520"/>
              <a:gd name="connsiteX1" fmla="*/ 2128088 w 2470093"/>
              <a:gd name="connsiteY1" fmla="*/ 0 h 2255520"/>
              <a:gd name="connsiteX2" fmla="*/ 2117656 w 2470093"/>
              <a:gd name="connsiteY2" fmla="*/ 592336 h 2255520"/>
              <a:gd name="connsiteX3" fmla="*/ 2212372 w 2470093"/>
              <a:gd name="connsiteY3" fmla="*/ 593825 h 2255520"/>
              <a:gd name="connsiteX4" fmla="*/ 2212030 w 2470093"/>
              <a:gd name="connsiteY4" fmla="*/ 465713 h 2255520"/>
              <a:gd name="connsiteX5" fmla="*/ 2467573 w 2470093"/>
              <a:gd name="connsiteY5" fmla="*/ 965232 h 2255520"/>
              <a:gd name="connsiteX6" fmla="*/ 2197131 w 2470093"/>
              <a:gd name="connsiteY6" fmla="*/ 1442502 h 2255520"/>
              <a:gd name="connsiteX7" fmla="*/ 2199647 w 2470093"/>
              <a:gd name="connsiteY7" fmla="*/ 1311873 h 2255520"/>
              <a:gd name="connsiteX8" fmla="*/ 2105987 w 2470093"/>
              <a:gd name="connsiteY8" fmla="*/ 1308178 h 2255520"/>
              <a:gd name="connsiteX9" fmla="*/ 2109800 w 2470093"/>
              <a:gd name="connsiteY9" fmla="*/ 2255520 h 2255520"/>
              <a:gd name="connsiteX10" fmla="*/ 0 w 247009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34276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25036 w 2462810"/>
              <a:gd name="connsiteY8" fmla="*/ 1320084 h 2267426"/>
              <a:gd name="connsiteX9" fmla="*/ 2109800 w 2462810"/>
              <a:gd name="connsiteY9" fmla="*/ 2267426 h 2267426"/>
              <a:gd name="connsiteX10" fmla="*/ 0 w 2462810"/>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21706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5705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91948"/>
              <a:gd name="connsiteY0" fmla="*/ 1573491 h 2267426"/>
              <a:gd name="connsiteX1" fmla="*/ 2157226 w 2491948"/>
              <a:gd name="connsiteY1" fmla="*/ 0 h 2267426"/>
              <a:gd name="connsiteX2" fmla="*/ 2153938 w 2491948"/>
              <a:gd name="connsiteY2" fmla="*/ 604242 h 2267426"/>
              <a:gd name="connsiteX3" fmla="*/ 2241510 w 2491948"/>
              <a:gd name="connsiteY3" fmla="*/ 605731 h 2267426"/>
              <a:gd name="connsiteX4" fmla="*/ 2241168 w 2491948"/>
              <a:gd name="connsiteY4" fmla="*/ 477619 h 2267426"/>
              <a:gd name="connsiteX5" fmla="*/ 2491948 w 2491948"/>
              <a:gd name="connsiteY5" fmla="*/ 950944 h 2267426"/>
              <a:gd name="connsiteX6" fmla="*/ 2238175 w 2491948"/>
              <a:gd name="connsiteY6" fmla="*/ 1449646 h 2267426"/>
              <a:gd name="connsiteX7" fmla="*/ 2240692 w 2491948"/>
              <a:gd name="connsiteY7" fmla="*/ 1323779 h 2267426"/>
              <a:gd name="connsiteX8" fmla="*/ 2154174 w 2491948"/>
              <a:gd name="connsiteY8" fmla="*/ 1320084 h 2267426"/>
              <a:gd name="connsiteX9" fmla="*/ 2150844 w 2491948"/>
              <a:gd name="connsiteY9" fmla="*/ 2267426 h 2267426"/>
              <a:gd name="connsiteX10" fmla="*/ 0 w 2491948"/>
              <a:gd name="connsiteY10" fmla="*/ 1573491 h 2267426"/>
              <a:gd name="connsiteX0" fmla="*/ 0 w 2491948"/>
              <a:gd name="connsiteY0" fmla="*/ 1560748 h 2254683"/>
              <a:gd name="connsiteX1" fmla="*/ 2139995 w 2491948"/>
              <a:gd name="connsiteY1" fmla="*/ 0 h 2254683"/>
              <a:gd name="connsiteX2" fmla="*/ 2153938 w 2491948"/>
              <a:gd name="connsiteY2" fmla="*/ 591499 h 2254683"/>
              <a:gd name="connsiteX3" fmla="*/ 2241510 w 2491948"/>
              <a:gd name="connsiteY3" fmla="*/ 592988 h 2254683"/>
              <a:gd name="connsiteX4" fmla="*/ 2241168 w 2491948"/>
              <a:gd name="connsiteY4" fmla="*/ 464876 h 2254683"/>
              <a:gd name="connsiteX5" fmla="*/ 2491948 w 2491948"/>
              <a:gd name="connsiteY5" fmla="*/ 938201 h 2254683"/>
              <a:gd name="connsiteX6" fmla="*/ 2238175 w 2491948"/>
              <a:gd name="connsiteY6" fmla="*/ 1436903 h 2254683"/>
              <a:gd name="connsiteX7" fmla="*/ 2240692 w 2491948"/>
              <a:gd name="connsiteY7" fmla="*/ 1311036 h 2254683"/>
              <a:gd name="connsiteX8" fmla="*/ 2154174 w 2491948"/>
              <a:gd name="connsiteY8" fmla="*/ 1307341 h 2254683"/>
              <a:gd name="connsiteX9" fmla="*/ 2150844 w 2491948"/>
              <a:gd name="connsiteY9" fmla="*/ 2254683 h 2254683"/>
              <a:gd name="connsiteX10" fmla="*/ 0 w 2491948"/>
              <a:gd name="connsiteY10" fmla="*/ 1560748 h 2254683"/>
              <a:gd name="connsiteX0" fmla="*/ 0 w 2491948"/>
              <a:gd name="connsiteY0" fmla="*/ 1553250 h 2247185"/>
              <a:gd name="connsiteX1" fmla="*/ 2121846 w 2491948"/>
              <a:gd name="connsiteY1" fmla="*/ 0 h 2247185"/>
              <a:gd name="connsiteX2" fmla="*/ 2153938 w 2491948"/>
              <a:gd name="connsiteY2" fmla="*/ 584001 h 2247185"/>
              <a:gd name="connsiteX3" fmla="*/ 2241510 w 2491948"/>
              <a:gd name="connsiteY3" fmla="*/ 585490 h 2247185"/>
              <a:gd name="connsiteX4" fmla="*/ 2241168 w 2491948"/>
              <a:gd name="connsiteY4" fmla="*/ 457378 h 2247185"/>
              <a:gd name="connsiteX5" fmla="*/ 2491948 w 2491948"/>
              <a:gd name="connsiteY5" fmla="*/ 930703 h 2247185"/>
              <a:gd name="connsiteX6" fmla="*/ 2238175 w 2491948"/>
              <a:gd name="connsiteY6" fmla="*/ 1429405 h 2247185"/>
              <a:gd name="connsiteX7" fmla="*/ 2240692 w 2491948"/>
              <a:gd name="connsiteY7" fmla="*/ 1303538 h 2247185"/>
              <a:gd name="connsiteX8" fmla="*/ 2154174 w 2491948"/>
              <a:gd name="connsiteY8" fmla="*/ 1299843 h 2247185"/>
              <a:gd name="connsiteX9" fmla="*/ 2150844 w 2491948"/>
              <a:gd name="connsiteY9" fmla="*/ 2247185 h 2247185"/>
              <a:gd name="connsiteX10" fmla="*/ 0 w 2491948"/>
              <a:gd name="connsiteY10" fmla="*/ 1553250 h 2247185"/>
              <a:gd name="connsiteX0" fmla="*/ 0 w 2491948"/>
              <a:gd name="connsiteY0" fmla="*/ 1555916 h 2249851"/>
              <a:gd name="connsiteX1" fmla="*/ 2123159 w 2491948"/>
              <a:gd name="connsiteY1" fmla="*/ 0 h 2249851"/>
              <a:gd name="connsiteX2" fmla="*/ 2121846 w 2491948"/>
              <a:gd name="connsiteY2" fmla="*/ 2666 h 2249851"/>
              <a:gd name="connsiteX3" fmla="*/ 2153938 w 2491948"/>
              <a:gd name="connsiteY3" fmla="*/ 586667 h 2249851"/>
              <a:gd name="connsiteX4" fmla="*/ 2241510 w 2491948"/>
              <a:gd name="connsiteY4" fmla="*/ 588156 h 2249851"/>
              <a:gd name="connsiteX5" fmla="*/ 2241168 w 2491948"/>
              <a:gd name="connsiteY5" fmla="*/ 460044 h 2249851"/>
              <a:gd name="connsiteX6" fmla="*/ 2491948 w 2491948"/>
              <a:gd name="connsiteY6" fmla="*/ 933369 h 2249851"/>
              <a:gd name="connsiteX7" fmla="*/ 2238175 w 2491948"/>
              <a:gd name="connsiteY7" fmla="*/ 1432071 h 2249851"/>
              <a:gd name="connsiteX8" fmla="*/ 2240692 w 2491948"/>
              <a:gd name="connsiteY8" fmla="*/ 1306204 h 2249851"/>
              <a:gd name="connsiteX9" fmla="*/ 2154174 w 2491948"/>
              <a:gd name="connsiteY9" fmla="*/ 1302509 h 2249851"/>
              <a:gd name="connsiteX10" fmla="*/ 2150844 w 2491948"/>
              <a:gd name="connsiteY10" fmla="*/ 2249851 h 2249851"/>
              <a:gd name="connsiteX11" fmla="*/ 0 w 2491948"/>
              <a:gd name="connsiteY11" fmla="*/ 1555916 h 2249851"/>
              <a:gd name="connsiteX0" fmla="*/ 0 w 2491948"/>
              <a:gd name="connsiteY0" fmla="*/ 1560329 h 2254264"/>
              <a:gd name="connsiteX1" fmla="*/ 2123159 w 2491948"/>
              <a:gd name="connsiteY1" fmla="*/ 4413 h 2254264"/>
              <a:gd name="connsiteX2" fmla="*/ 2131419 w 2491948"/>
              <a:gd name="connsiteY2" fmla="*/ 0 h 2254264"/>
              <a:gd name="connsiteX3" fmla="*/ 2153938 w 2491948"/>
              <a:gd name="connsiteY3" fmla="*/ 591080 h 2254264"/>
              <a:gd name="connsiteX4" fmla="*/ 2241510 w 2491948"/>
              <a:gd name="connsiteY4" fmla="*/ 592569 h 2254264"/>
              <a:gd name="connsiteX5" fmla="*/ 2241168 w 2491948"/>
              <a:gd name="connsiteY5" fmla="*/ 464457 h 2254264"/>
              <a:gd name="connsiteX6" fmla="*/ 2491948 w 2491948"/>
              <a:gd name="connsiteY6" fmla="*/ 937782 h 2254264"/>
              <a:gd name="connsiteX7" fmla="*/ 2238175 w 2491948"/>
              <a:gd name="connsiteY7" fmla="*/ 1436484 h 2254264"/>
              <a:gd name="connsiteX8" fmla="*/ 2240692 w 2491948"/>
              <a:gd name="connsiteY8" fmla="*/ 1310617 h 2254264"/>
              <a:gd name="connsiteX9" fmla="*/ 2154174 w 2491948"/>
              <a:gd name="connsiteY9" fmla="*/ 1306922 h 2254264"/>
              <a:gd name="connsiteX10" fmla="*/ 2150844 w 2491948"/>
              <a:gd name="connsiteY10" fmla="*/ 2254264 h 2254264"/>
              <a:gd name="connsiteX11" fmla="*/ 0 w 2491948"/>
              <a:gd name="connsiteY11" fmla="*/ 1560329 h 2254264"/>
              <a:gd name="connsiteX0" fmla="*/ 0 w 2491948"/>
              <a:gd name="connsiteY0" fmla="*/ 1555916 h 2249851"/>
              <a:gd name="connsiteX1" fmla="*/ 2123159 w 2491948"/>
              <a:gd name="connsiteY1" fmla="*/ 0 h 2249851"/>
              <a:gd name="connsiteX2" fmla="*/ 2153938 w 2491948"/>
              <a:gd name="connsiteY2" fmla="*/ 586667 h 2249851"/>
              <a:gd name="connsiteX3" fmla="*/ 2241510 w 2491948"/>
              <a:gd name="connsiteY3" fmla="*/ 588156 h 2249851"/>
              <a:gd name="connsiteX4" fmla="*/ 2241168 w 2491948"/>
              <a:gd name="connsiteY4" fmla="*/ 460044 h 2249851"/>
              <a:gd name="connsiteX5" fmla="*/ 2491948 w 2491948"/>
              <a:gd name="connsiteY5" fmla="*/ 933369 h 2249851"/>
              <a:gd name="connsiteX6" fmla="*/ 2238175 w 2491948"/>
              <a:gd name="connsiteY6" fmla="*/ 1432071 h 2249851"/>
              <a:gd name="connsiteX7" fmla="*/ 2240692 w 2491948"/>
              <a:gd name="connsiteY7" fmla="*/ 1306204 h 2249851"/>
              <a:gd name="connsiteX8" fmla="*/ 2154174 w 2491948"/>
              <a:gd name="connsiteY8" fmla="*/ 1302509 h 2249851"/>
              <a:gd name="connsiteX9" fmla="*/ 2150844 w 2491948"/>
              <a:gd name="connsiteY9" fmla="*/ 2249851 h 2249851"/>
              <a:gd name="connsiteX10" fmla="*/ 0 w 2491948"/>
              <a:gd name="connsiteY10" fmla="*/ 1555916 h 2249851"/>
              <a:gd name="connsiteX0" fmla="*/ 0 w 2491948"/>
              <a:gd name="connsiteY0" fmla="*/ 1553003 h 2246938"/>
              <a:gd name="connsiteX1" fmla="*/ 2131235 w 2491948"/>
              <a:gd name="connsiteY1" fmla="*/ 0 h 2246938"/>
              <a:gd name="connsiteX2" fmla="*/ 2153938 w 2491948"/>
              <a:gd name="connsiteY2" fmla="*/ 583754 h 2246938"/>
              <a:gd name="connsiteX3" fmla="*/ 2241510 w 2491948"/>
              <a:gd name="connsiteY3" fmla="*/ 585243 h 2246938"/>
              <a:gd name="connsiteX4" fmla="*/ 2241168 w 2491948"/>
              <a:gd name="connsiteY4" fmla="*/ 457131 h 2246938"/>
              <a:gd name="connsiteX5" fmla="*/ 2491948 w 2491948"/>
              <a:gd name="connsiteY5" fmla="*/ 930456 h 2246938"/>
              <a:gd name="connsiteX6" fmla="*/ 2238175 w 2491948"/>
              <a:gd name="connsiteY6" fmla="*/ 1429158 h 2246938"/>
              <a:gd name="connsiteX7" fmla="*/ 2240692 w 2491948"/>
              <a:gd name="connsiteY7" fmla="*/ 1303291 h 2246938"/>
              <a:gd name="connsiteX8" fmla="*/ 2154174 w 2491948"/>
              <a:gd name="connsiteY8" fmla="*/ 1299596 h 2246938"/>
              <a:gd name="connsiteX9" fmla="*/ 2150844 w 2491948"/>
              <a:gd name="connsiteY9" fmla="*/ 2246938 h 2246938"/>
              <a:gd name="connsiteX10" fmla="*/ 0 w 2491948"/>
              <a:gd name="connsiteY10" fmla="*/ 1553003 h 2246938"/>
              <a:gd name="connsiteX0" fmla="*/ 0 w 2494758"/>
              <a:gd name="connsiteY0" fmla="*/ 1549159 h 2246938"/>
              <a:gd name="connsiteX1" fmla="*/ 2134045 w 2494758"/>
              <a:gd name="connsiteY1" fmla="*/ 0 h 2246938"/>
              <a:gd name="connsiteX2" fmla="*/ 2156748 w 2494758"/>
              <a:gd name="connsiteY2" fmla="*/ 583754 h 2246938"/>
              <a:gd name="connsiteX3" fmla="*/ 2244320 w 2494758"/>
              <a:gd name="connsiteY3" fmla="*/ 585243 h 2246938"/>
              <a:gd name="connsiteX4" fmla="*/ 2243978 w 2494758"/>
              <a:gd name="connsiteY4" fmla="*/ 457131 h 2246938"/>
              <a:gd name="connsiteX5" fmla="*/ 2494758 w 2494758"/>
              <a:gd name="connsiteY5" fmla="*/ 930456 h 2246938"/>
              <a:gd name="connsiteX6" fmla="*/ 2240985 w 2494758"/>
              <a:gd name="connsiteY6" fmla="*/ 1429158 h 2246938"/>
              <a:gd name="connsiteX7" fmla="*/ 2243502 w 2494758"/>
              <a:gd name="connsiteY7" fmla="*/ 1303291 h 2246938"/>
              <a:gd name="connsiteX8" fmla="*/ 2156984 w 2494758"/>
              <a:gd name="connsiteY8" fmla="*/ 1299596 h 2246938"/>
              <a:gd name="connsiteX9" fmla="*/ 2153654 w 2494758"/>
              <a:gd name="connsiteY9" fmla="*/ 2246938 h 2246938"/>
              <a:gd name="connsiteX10" fmla="*/ 0 w 2494758"/>
              <a:gd name="connsiteY10" fmla="*/ 1549159 h 2246938"/>
              <a:gd name="connsiteX0" fmla="*/ 0 w 2494758"/>
              <a:gd name="connsiteY0" fmla="*/ 1553374 h 2251153"/>
              <a:gd name="connsiteX1" fmla="*/ 2139812 w 2494758"/>
              <a:gd name="connsiteY1" fmla="*/ 0 h 2251153"/>
              <a:gd name="connsiteX2" fmla="*/ 2156748 w 2494758"/>
              <a:gd name="connsiteY2" fmla="*/ 587969 h 2251153"/>
              <a:gd name="connsiteX3" fmla="*/ 2244320 w 2494758"/>
              <a:gd name="connsiteY3" fmla="*/ 589458 h 2251153"/>
              <a:gd name="connsiteX4" fmla="*/ 2243978 w 2494758"/>
              <a:gd name="connsiteY4" fmla="*/ 461346 h 2251153"/>
              <a:gd name="connsiteX5" fmla="*/ 2494758 w 2494758"/>
              <a:gd name="connsiteY5" fmla="*/ 934671 h 2251153"/>
              <a:gd name="connsiteX6" fmla="*/ 2240985 w 2494758"/>
              <a:gd name="connsiteY6" fmla="*/ 1433373 h 2251153"/>
              <a:gd name="connsiteX7" fmla="*/ 2243502 w 2494758"/>
              <a:gd name="connsiteY7" fmla="*/ 1307506 h 2251153"/>
              <a:gd name="connsiteX8" fmla="*/ 2156984 w 2494758"/>
              <a:gd name="connsiteY8" fmla="*/ 1303811 h 2251153"/>
              <a:gd name="connsiteX9" fmla="*/ 2153654 w 2494758"/>
              <a:gd name="connsiteY9" fmla="*/ 2251153 h 2251153"/>
              <a:gd name="connsiteX10" fmla="*/ 0 w 2494758"/>
              <a:gd name="connsiteY10" fmla="*/ 1553374 h 2251153"/>
              <a:gd name="connsiteX0" fmla="*/ 0 w 2494758"/>
              <a:gd name="connsiteY0" fmla="*/ 1553374 h 2251153"/>
              <a:gd name="connsiteX1" fmla="*/ 2139812 w 2494758"/>
              <a:gd name="connsiteY1" fmla="*/ 0 h 2251153"/>
              <a:gd name="connsiteX2" fmla="*/ 2148171 w 2494758"/>
              <a:gd name="connsiteY2" fmla="*/ 588339 h 2251153"/>
              <a:gd name="connsiteX3" fmla="*/ 2244320 w 2494758"/>
              <a:gd name="connsiteY3" fmla="*/ 589458 h 2251153"/>
              <a:gd name="connsiteX4" fmla="*/ 2243978 w 2494758"/>
              <a:gd name="connsiteY4" fmla="*/ 461346 h 2251153"/>
              <a:gd name="connsiteX5" fmla="*/ 2494758 w 2494758"/>
              <a:gd name="connsiteY5" fmla="*/ 934671 h 2251153"/>
              <a:gd name="connsiteX6" fmla="*/ 2240985 w 2494758"/>
              <a:gd name="connsiteY6" fmla="*/ 1433373 h 2251153"/>
              <a:gd name="connsiteX7" fmla="*/ 2243502 w 2494758"/>
              <a:gd name="connsiteY7" fmla="*/ 1307506 h 2251153"/>
              <a:gd name="connsiteX8" fmla="*/ 2156984 w 2494758"/>
              <a:gd name="connsiteY8" fmla="*/ 1303811 h 2251153"/>
              <a:gd name="connsiteX9" fmla="*/ 2153654 w 2494758"/>
              <a:gd name="connsiteY9" fmla="*/ 2251153 h 2251153"/>
              <a:gd name="connsiteX10" fmla="*/ 0 w 2494758"/>
              <a:gd name="connsiteY10" fmla="*/ 1553374 h 2251153"/>
              <a:gd name="connsiteX0" fmla="*/ 0 w 2494758"/>
              <a:gd name="connsiteY0" fmla="*/ 1556184 h 2253963"/>
              <a:gd name="connsiteX1" fmla="*/ 2143657 w 2494758"/>
              <a:gd name="connsiteY1" fmla="*/ 0 h 2253963"/>
              <a:gd name="connsiteX2" fmla="*/ 2148171 w 2494758"/>
              <a:gd name="connsiteY2" fmla="*/ 591149 h 2253963"/>
              <a:gd name="connsiteX3" fmla="*/ 2244320 w 2494758"/>
              <a:gd name="connsiteY3" fmla="*/ 592268 h 2253963"/>
              <a:gd name="connsiteX4" fmla="*/ 2243978 w 2494758"/>
              <a:gd name="connsiteY4" fmla="*/ 464156 h 2253963"/>
              <a:gd name="connsiteX5" fmla="*/ 2494758 w 2494758"/>
              <a:gd name="connsiteY5" fmla="*/ 937481 h 2253963"/>
              <a:gd name="connsiteX6" fmla="*/ 2240985 w 2494758"/>
              <a:gd name="connsiteY6" fmla="*/ 1436183 h 2253963"/>
              <a:gd name="connsiteX7" fmla="*/ 2243502 w 2494758"/>
              <a:gd name="connsiteY7" fmla="*/ 1310316 h 2253963"/>
              <a:gd name="connsiteX8" fmla="*/ 2156984 w 2494758"/>
              <a:gd name="connsiteY8" fmla="*/ 1306621 h 2253963"/>
              <a:gd name="connsiteX9" fmla="*/ 2153654 w 2494758"/>
              <a:gd name="connsiteY9" fmla="*/ 2253963 h 2253963"/>
              <a:gd name="connsiteX10" fmla="*/ 0 w 2494758"/>
              <a:gd name="connsiteY10" fmla="*/ 1556184 h 2253963"/>
              <a:gd name="connsiteX0" fmla="*/ 0 w 2494758"/>
              <a:gd name="connsiteY0" fmla="*/ 1567462 h 2265241"/>
              <a:gd name="connsiteX1" fmla="*/ 2148415 w 2494758"/>
              <a:gd name="connsiteY1" fmla="*/ 0 h 2265241"/>
              <a:gd name="connsiteX2" fmla="*/ 2148171 w 2494758"/>
              <a:gd name="connsiteY2" fmla="*/ 602427 h 2265241"/>
              <a:gd name="connsiteX3" fmla="*/ 2244320 w 2494758"/>
              <a:gd name="connsiteY3" fmla="*/ 603546 h 2265241"/>
              <a:gd name="connsiteX4" fmla="*/ 2243978 w 2494758"/>
              <a:gd name="connsiteY4" fmla="*/ 475434 h 2265241"/>
              <a:gd name="connsiteX5" fmla="*/ 2494758 w 2494758"/>
              <a:gd name="connsiteY5" fmla="*/ 948759 h 2265241"/>
              <a:gd name="connsiteX6" fmla="*/ 2240985 w 2494758"/>
              <a:gd name="connsiteY6" fmla="*/ 1447461 h 2265241"/>
              <a:gd name="connsiteX7" fmla="*/ 2243502 w 2494758"/>
              <a:gd name="connsiteY7" fmla="*/ 1321594 h 2265241"/>
              <a:gd name="connsiteX8" fmla="*/ 2156984 w 2494758"/>
              <a:gd name="connsiteY8" fmla="*/ 1317899 h 2265241"/>
              <a:gd name="connsiteX9" fmla="*/ 2153654 w 2494758"/>
              <a:gd name="connsiteY9" fmla="*/ 2265241 h 2265241"/>
              <a:gd name="connsiteX10" fmla="*/ 0 w 2494758"/>
              <a:gd name="connsiteY10" fmla="*/ 1567462 h 2265241"/>
              <a:gd name="connsiteX0" fmla="*/ 0 w 2494758"/>
              <a:gd name="connsiteY0" fmla="*/ 1567462 h 2265241"/>
              <a:gd name="connsiteX1" fmla="*/ 2148415 w 2494758"/>
              <a:gd name="connsiteY1" fmla="*/ 0 h 2265241"/>
              <a:gd name="connsiteX2" fmla="*/ 2148171 w 2494758"/>
              <a:gd name="connsiteY2" fmla="*/ 602427 h 2265241"/>
              <a:gd name="connsiteX3" fmla="*/ 2244320 w 2494758"/>
              <a:gd name="connsiteY3" fmla="*/ 603546 h 2265241"/>
              <a:gd name="connsiteX4" fmla="*/ 2243978 w 2494758"/>
              <a:gd name="connsiteY4" fmla="*/ 475434 h 2265241"/>
              <a:gd name="connsiteX5" fmla="*/ 2494758 w 2494758"/>
              <a:gd name="connsiteY5" fmla="*/ 948759 h 2265241"/>
              <a:gd name="connsiteX6" fmla="*/ 2240985 w 2494758"/>
              <a:gd name="connsiteY6" fmla="*/ 1447461 h 2265241"/>
              <a:gd name="connsiteX7" fmla="*/ 2243502 w 2494758"/>
              <a:gd name="connsiteY7" fmla="*/ 1321594 h 2265241"/>
              <a:gd name="connsiteX8" fmla="*/ 2156984 w 2494758"/>
              <a:gd name="connsiteY8" fmla="*/ 1317899 h 2265241"/>
              <a:gd name="connsiteX9" fmla="*/ 2153654 w 2494758"/>
              <a:gd name="connsiteY9" fmla="*/ 2265241 h 2265241"/>
              <a:gd name="connsiteX10" fmla="*/ 0 w 2494758"/>
              <a:gd name="connsiteY10" fmla="*/ 1567462 h 2265241"/>
              <a:gd name="connsiteX0" fmla="*/ 0 w 2494757"/>
              <a:gd name="connsiteY0" fmla="*/ 1567462 h 2265241"/>
              <a:gd name="connsiteX1" fmla="*/ 2148414 w 2494757"/>
              <a:gd name="connsiteY1" fmla="*/ 0 h 2265241"/>
              <a:gd name="connsiteX2" fmla="*/ 2148170 w 2494757"/>
              <a:gd name="connsiteY2" fmla="*/ 602427 h 2265241"/>
              <a:gd name="connsiteX3" fmla="*/ 2244319 w 2494757"/>
              <a:gd name="connsiteY3" fmla="*/ 603546 h 2265241"/>
              <a:gd name="connsiteX4" fmla="*/ 2243977 w 2494757"/>
              <a:gd name="connsiteY4" fmla="*/ 475434 h 2265241"/>
              <a:gd name="connsiteX5" fmla="*/ 2494757 w 2494757"/>
              <a:gd name="connsiteY5" fmla="*/ 948759 h 2265241"/>
              <a:gd name="connsiteX6" fmla="*/ 2240984 w 2494757"/>
              <a:gd name="connsiteY6" fmla="*/ 1447461 h 2265241"/>
              <a:gd name="connsiteX7" fmla="*/ 2243501 w 2494757"/>
              <a:gd name="connsiteY7" fmla="*/ 1321594 h 2265241"/>
              <a:gd name="connsiteX8" fmla="*/ 2156983 w 2494757"/>
              <a:gd name="connsiteY8" fmla="*/ 1317899 h 2265241"/>
              <a:gd name="connsiteX9" fmla="*/ 2153653 w 2494757"/>
              <a:gd name="connsiteY9" fmla="*/ 2265241 h 2265241"/>
              <a:gd name="connsiteX10" fmla="*/ 0 w 2494757"/>
              <a:gd name="connsiteY10" fmla="*/ 1567462 h 226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4757" h="2265241">
                <a:moveTo>
                  <a:pt x="0" y="1567462"/>
                </a:moveTo>
                <a:lnTo>
                  <a:pt x="2148414" y="0"/>
                </a:lnTo>
                <a:cubicBezTo>
                  <a:pt x="2149919" y="197050"/>
                  <a:pt x="2146665" y="405377"/>
                  <a:pt x="2148170" y="602427"/>
                </a:cubicBezTo>
                <a:cubicBezTo>
                  <a:pt x="2198689" y="601960"/>
                  <a:pt x="2197421" y="604339"/>
                  <a:pt x="2244319" y="603546"/>
                </a:cubicBezTo>
                <a:cubicBezTo>
                  <a:pt x="2244250" y="541158"/>
                  <a:pt x="2244543" y="549116"/>
                  <a:pt x="2243977" y="475434"/>
                </a:cubicBezTo>
                <a:cubicBezTo>
                  <a:pt x="2352245" y="678090"/>
                  <a:pt x="2410733" y="796699"/>
                  <a:pt x="2494757" y="948759"/>
                </a:cubicBezTo>
                <a:cubicBezTo>
                  <a:pt x="2409690" y="1102724"/>
                  <a:pt x="2332107" y="1265149"/>
                  <a:pt x="2240984" y="1447461"/>
                </a:cubicBezTo>
                <a:cubicBezTo>
                  <a:pt x="2239669" y="1384732"/>
                  <a:pt x="2242322" y="1378766"/>
                  <a:pt x="2243501" y="1321594"/>
                </a:cubicBezTo>
                <a:cubicBezTo>
                  <a:pt x="2204200" y="1316809"/>
                  <a:pt x="2207501" y="1319428"/>
                  <a:pt x="2156983" y="1317899"/>
                </a:cubicBezTo>
                <a:cubicBezTo>
                  <a:pt x="2154711" y="1663055"/>
                  <a:pt x="2154819" y="2001829"/>
                  <a:pt x="2153653" y="2265241"/>
                </a:cubicBezTo>
                <a:lnTo>
                  <a:pt x="0" y="1567462"/>
                </a:lnTo>
                <a:close/>
              </a:path>
            </a:pathLst>
          </a:custGeom>
          <a:solidFill>
            <a:schemeClr val="accent6">
              <a:lumMod val="75000"/>
            </a:schemeClr>
          </a:solidFill>
          <a:effectLst>
            <a:innerShdw blurRad="38100" dist="12700" dir="240000">
              <a:prstClr val="black">
                <a:alpha val="80000"/>
              </a:prstClr>
            </a:innerShdw>
          </a:effectLst>
        </p:spPr>
        <p:txBody>
          <a:bodyPr vert="horz" lIns="504000" tIns="108000" rIns="36000" bIns="36000" rtlCol="0" anchor="b">
            <a:noAutofit/>
          </a:bodyPr>
          <a:lstStyle/>
          <a:p>
            <a:pPr>
              <a:lnSpc>
                <a:spcPct val="80000"/>
              </a:lnSpc>
            </a:pPr>
            <a:endParaRPr lang="en-US" sz="2800" dirty="0">
              <a:ln w="3175" cmpd="sng">
                <a:noFill/>
                <a:prstDash val="solid"/>
              </a:ln>
              <a:solidFill>
                <a:schemeClr val="tx1"/>
              </a:solidFill>
              <a:latin typeface="Arial" pitchFamily="34" charset="0"/>
              <a:cs typeface="Arial" pitchFamily="34" charset="0"/>
            </a:endParaRPr>
          </a:p>
        </p:txBody>
      </p:sp>
      <p:sp>
        <p:nvSpPr>
          <p:cNvPr id="22" name="Freeform 21"/>
          <p:cNvSpPr/>
          <p:nvPr/>
        </p:nvSpPr>
        <p:spPr>
          <a:xfrm rot="8655256">
            <a:off x="4793196" y="1787662"/>
            <a:ext cx="2823976" cy="2566475"/>
          </a:xfrm>
          <a:custGeom>
            <a:avLst/>
            <a:gdLst>
              <a:gd name="connsiteX0" fmla="*/ 83541 w 3413760"/>
              <a:gd name="connsiteY0" fmla="*/ 1179425 h 3413760"/>
              <a:gd name="connsiteX1" fmla="*/ 1706880 w 3413760"/>
              <a:gd name="connsiteY1" fmla="*/ 0 h 3413760"/>
              <a:gd name="connsiteX2" fmla="*/ 1706880 w 3413760"/>
              <a:gd name="connsiteY2" fmla="*/ 1706880 h 3413760"/>
              <a:gd name="connsiteX3" fmla="*/ 83541 w 3413760"/>
              <a:gd name="connsiteY3" fmla="*/ 1179425 h 3413760"/>
              <a:gd name="connsiteX0" fmla="*/ 0 w 1634867"/>
              <a:gd name="connsiteY0" fmla="*/ 1179425 h 1706880"/>
              <a:gd name="connsiteX1" fmla="*/ 1623339 w 1634867"/>
              <a:gd name="connsiteY1" fmla="*/ 0 h 1706880"/>
              <a:gd name="connsiteX2" fmla="*/ 1634852 w 1634867"/>
              <a:gd name="connsiteY2" fmla="*/ 676461 h 1706880"/>
              <a:gd name="connsiteX3" fmla="*/ 1623339 w 1634867"/>
              <a:gd name="connsiteY3" fmla="*/ 1706880 h 1706880"/>
              <a:gd name="connsiteX4" fmla="*/ 0 w 1634867"/>
              <a:gd name="connsiteY4" fmla="*/ 1179425 h 1706880"/>
              <a:gd name="connsiteX0" fmla="*/ 0 w 1634867"/>
              <a:gd name="connsiteY0" fmla="*/ 1179425 h 1706880"/>
              <a:gd name="connsiteX1" fmla="*/ 1623339 w 1634867"/>
              <a:gd name="connsiteY1" fmla="*/ 0 h 1706880"/>
              <a:gd name="connsiteX2" fmla="*/ 1634852 w 1634867"/>
              <a:gd name="connsiteY2" fmla="*/ 676461 h 1706880"/>
              <a:gd name="connsiteX3" fmla="*/ 1630498 w 1634867"/>
              <a:gd name="connsiteY3" fmla="*/ 1286061 h 1706880"/>
              <a:gd name="connsiteX4" fmla="*/ 1623339 w 1634867"/>
              <a:gd name="connsiteY4" fmla="*/ 1706880 h 1706880"/>
              <a:gd name="connsiteX5" fmla="*/ 0 w 1634867"/>
              <a:gd name="connsiteY5" fmla="*/ 1179425 h 1706880"/>
              <a:gd name="connsiteX0" fmla="*/ 0 w 1848212"/>
              <a:gd name="connsiteY0" fmla="*/ 1179425 h 1706880"/>
              <a:gd name="connsiteX1" fmla="*/ 1623339 w 1848212"/>
              <a:gd name="connsiteY1" fmla="*/ 0 h 1706880"/>
              <a:gd name="connsiteX2" fmla="*/ 1634852 w 1848212"/>
              <a:gd name="connsiteY2" fmla="*/ 676461 h 1706880"/>
              <a:gd name="connsiteX3" fmla="*/ 1848211 w 1848212"/>
              <a:gd name="connsiteY3" fmla="*/ 685169 h 1706880"/>
              <a:gd name="connsiteX4" fmla="*/ 1630498 w 1848212"/>
              <a:gd name="connsiteY4" fmla="*/ 1286061 h 1706880"/>
              <a:gd name="connsiteX5" fmla="*/ 1623339 w 1848212"/>
              <a:gd name="connsiteY5" fmla="*/ 1706880 h 1706880"/>
              <a:gd name="connsiteX6" fmla="*/ 0 w 1848212"/>
              <a:gd name="connsiteY6" fmla="*/ 1179425 h 1706880"/>
              <a:gd name="connsiteX0" fmla="*/ 0 w 1862372"/>
              <a:gd name="connsiteY0" fmla="*/ 1179425 h 1706880"/>
              <a:gd name="connsiteX1" fmla="*/ 1623339 w 1862372"/>
              <a:gd name="connsiteY1" fmla="*/ 0 h 1706880"/>
              <a:gd name="connsiteX2" fmla="*/ 1634852 w 1862372"/>
              <a:gd name="connsiteY2" fmla="*/ 676461 h 1706880"/>
              <a:gd name="connsiteX3" fmla="*/ 1848211 w 1862372"/>
              <a:gd name="connsiteY3" fmla="*/ 685169 h 1706880"/>
              <a:gd name="connsiteX4" fmla="*/ 1826439 w 1862372"/>
              <a:gd name="connsiteY4" fmla="*/ 502289 h 1706880"/>
              <a:gd name="connsiteX5" fmla="*/ 1630498 w 1862372"/>
              <a:gd name="connsiteY5" fmla="*/ 1286061 h 1706880"/>
              <a:gd name="connsiteX6" fmla="*/ 1623339 w 1862372"/>
              <a:gd name="connsiteY6" fmla="*/ 1706880 h 1706880"/>
              <a:gd name="connsiteX7" fmla="*/ 0 w 1862372"/>
              <a:gd name="connsiteY7" fmla="*/ 1179425 h 1706880"/>
              <a:gd name="connsiteX0" fmla="*/ 0 w 2150673"/>
              <a:gd name="connsiteY0" fmla="*/ 1179425 h 1706880"/>
              <a:gd name="connsiteX1" fmla="*/ 1623339 w 2150673"/>
              <a:gd name="connsiteY1" fmla="*/ 0 h 1706880"/>
              <a:gd name="connsiteX2" fmla="*/ 1634852 w 2150673"/>
              <a:gd name="connsiteY2" fmla="*/ 676461 h 1706880"/>
              <a:gd name="connsiteX3" fmla="*/ 1848211 w 2150673"/>
              <a:gd name="connsiteY3" fmla="*/ 685169 h 1706880"/>
              <a:gd name="connsiteX4" fmla="*/ 1826439 w 2150673"/>
              <a:gd name="connsiteY4" fmla="*/ 502289 h 1706880"/>
              <a:gd name="connsiteX5" fmla="*/ 2148657 w 2150673"/>
              <a:gd name="connsiteY5" fmla="*/ 863695 h 1706880"/>
              <a:gd name="connsiteX6" fmla="*/ 1630498 w 2150673"/>
              <a:gd name="connsiteY6" fmla="*/ 1286061 h 1706880"/>
              <a:gd name="connsiteX7" fmla="*/ 1623339 w 2150673"/>
              <a:gd name="connsiteY7" fmla="*/ 1706880 h 1706880"/>
              <a:gd name="connsiteX8" fmla="*/ 0 w 2150673"/>
              <a:gd name="connsiteY8"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630498 w 2151360"/>
              <a:gd name="connsiteY7" fmla="*/ 1286061 h 1706880"/>
              <a:gd name="connsiteX8" fmla="*/ 1623339 w 2151360"/>
              <a:gd name="connsiteY8" fmla="*/ 1706880 h 1706880"/>
              <a:gd name="connsiteX9" fmla="*/ 0 w 2151360"/>
              <a:gd name="connsiteY9"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33924 w 2151360"/>
              <a:gd name="connsiteY3" fmla="*/ 673263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255520"/>
              <a:gd name="connsiteX1" fmla="*/ 2128088 w 2601245"/>
              <a:gd name="connsiteY1" fmla="*/ 0 h 2255520"/>
              <a:gd name="connsiteX2" fmla="*/ 2084737 w 2601245"/>
              <a:gd name="connsiteY2" fmla="*/ 109708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07111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1873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70093"/>
              <a:gd name="connsiteY0" fmla="*/ 1548842 h 2255520"/>
              <a:gd name="connsiteX1" fmla="*/ 2128088 w 2470093"/>
              <a:gd name="connsiteY1" fmla="*/ 0 h 2255520"/>
              <a:gd name="connsiteX2" fmla="*/ 2117656 w 2470093"/>
              <a:gd name="connsiteY2" fmla="*/ 592336 h 2255520"/>
              <a:gd name="connsiteX3" fmla="*/ 2212372 w 2470093"/>
              <a:gd name="connsiteY3" fmla="*/ 593825 h 2255520"/>
              <a:gd name="connsiteX4" fmla="*/ 2212030 w 2470093"/>
              <a:gd name="connsiteY4" fmla="*/ 465713 h 2255520"/>
              <a:gd name="connsiteX5" fmla="*/ 2467573 w 2470093"/>
              <a:gd name="connsiteY5" fmla="*/ 965232 h 2255520"/>
              <a:gd name="connsiteX6" fmla="*/ 2197131 w 2470093"/>
              <a:gd name="connsiteY6" fmla="*/ 1442502 h 2255520"/>
              <a:gd name="connsiteX7" fmla="*/ 2199647 w 2470093"/>
              <a:gd name="connsiteY7" fmla="*/ 1311873 h 2255520"/>
              <a:gd name="connsiteX8" fmla="*/ 2105987 w 2470093"/>
              <a:gd name="connsiteY8" fmla="*/ 1308178 h 2255520"/>
              <a:gd name="connsiteX9" fmla="*/ 2109800 w 2470093"/>
              <a:gd name="connsiteY9" fmla="*/ 2255520 h 2255520"/>
              <a:gd name="connsiteX10" fmla="*/ 0 w 247009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34276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25036 w 2462810"/>
              <a:gd name="connsiteY8" fmla="*/ 1320084 h 2267426"/>
              <a:gd name="connsiteX9" fmla="*/ 2109800 w 2462810"/>
              <a:gd name="connsiteY9" fmla="*/ 2267426 h 2267426"/>
              <a:gd name="connsiteX10" fmla="*/ 0 w 2462810"/>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21706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5705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89635"/>
              <a:gd name="connsiteY0" fmla="*/ 1552943 h 2267426"/>
              <a:gd name="connsiteX1" fmla="*/ 2154913 w 2489635"/>
              <a:gd name="connsiteY1" fmla="*/ 0 h 2267426"/>
              <a:gd name="connsiteX2" fmla="*/ 2151625 w 2489635"/>
              <a:gd name="connsiteY2" fmla="*/ 604242 h 2267426"/>
              <a:gd name="connsiteX3" fmla="*/ 2239197 w 2489635"/>
              <a:gd name="connsiteY3" fmla="*/ 605731 h 2267426"/>
              <a:gd name="connsiteX4" fmla="*/ 2238855 w 2489635"/>
              <a:gd name="connsiteY4" fmla="*/ 477619 h 2267426"/>
              <a:gd name="connsiteX5" fmla="*/ 2489635 w 2489635"/>
              <a:gd name="connsiteY5" fmla="*/ 950944 h 2267426"/>
              <a:gd name="connsiteX6" fmla="*/ 2235862 w 2489635"/>
              <a:gd name="connsiteY6" fmla="*/ 1449646 h 2267426"/>
              <a:gd name="connsiteX7" fmla="*/ 2238379 w 2489635"/>
              <a:gd name="connsiteY7" fmla="*/ 1323779 h 2267426"/>
              <a:gd name="connsiteX8" fmla="*/ 2151861 w 2489635"/>
              <a:gd name="connsiteY8" fmla="*/ 1320084 h 2267426"/>
              <a:gd name="connsiteX9" fmla="*/ 2148531 w 2489635"/>
              <a:gd name="connsiteY9" fmla="*/ 2267426 h 2267426"/>
              <a:gd name="connsiteX10" fmla="*/ 0 w 2489635"/>
              <a:gd name="connsiteY10" fmla="*/ 1552943 h 2267426"/>
              <a:gd name="connsiteX0" fmla="*/ 0 w 2489635"/>
              <a:gd name="connsiteY0" fmla="*/ 1552943 h 2263561"/>
              <a:gd name="connsiteX1" fmla="*/ 2154913 w 2489635"/>
              <a:gd name="connsiteY1" fmla="*/ 0 h 2263561"/>
              <a:gd name="connsiteX2" fmla="*/ 2151625 w 2489635"/>
              <a:gd name="connsiteY2" fmla="*/ 604242 h 2263561"/>
              <a:gd name="connsiteX3" fmla="*/ 2239197 w 2489635"/>
              <a:gd name="connsiteY3" fmla="*/ 605731 h 2263561"/>
              <a:gd name="connsiteX4" fmla="*/ 2238855 w 2489635"/>
              <a:gd name="connsiteY4" fmla="*/ 477619 h 2263561"/>
              <a:gd name="connsiteX5" fmla="*/ 2489635 w 2489635"/>
              <a:gd name="connsiteY5" fmla="*/ 950944 h 2263561"/>
              <a:gd name="connsiteX6" fmla="*/ 2235862 w 2489635"/>
              <a:gd name="connsiteY6" fmla="*/ 1449646 h 2263561"/>
              <a:gd name="connsiteX7" fmla="*/ 2238379 w 2489635"/>
              <a:gd name="connsiteY7" fmla="*/ 1323779 h 2263561"/>
              <a:gd name="connsiteX8" fmla="*/ 2151861 w 2489635"/>
              <a:gd name="connsiteY8" fmla="*/ 1320084 h 2263561"/>
              <a:gd name="connsiteX9" fmla="*/ 2151313 w 2489635"/>
              <a:gd name="connsiteY9" fmla="*/ 2263561 h 2263561"/>
              <a:gd name="connsiteX10" fmla="*/ 0 w 2489635"/>
              <a:gd name="connsiteY10" fmla="*/ 1552943 h 2263561"/>
              <a:gd name="connsiteX0" fmla="*/ 0 w 2489635"/>
              <a:gd name="connsiteY0" fmla="*/ 1552943 h 2267734"/>
              <a:gd name="connsiteX1" fmla="*/ 2154913 w 2489635"/>
              <a:gd name="connsiteY1" fmla="*/ 0 h 2267734"/>
              <a:gd name="connsiteX2" fmla="*/ 2151625 w 2489635"/>
              <a:gd name="connsiteY2" fmla="*/ 604242 h 2267734"/>
              <a:gd name="connsiteX3" fmla="*/ 2239197 w 2489635"/>
              <a:gd name="connsiteY3" fmla="*/ 605731 h 2267734"/>
              <a:gd name="connsiteX4" fmla="*/ 2238855 w 2489635"/>
              <a:gd name="connsiteY4" fmla="*/ 477619 h 2267734"/>
              <a:gd name="connsiteX5" fmla="*/ 2489635 w 2489635"/>
              <a:gd name="connsiteY5" fmla="*/ 950944 h 2267734"/>
              <a:gd name="connsiteX6" fmla="*/ 2235862 w 2489635"/>
              <a:gd name="connsiteY6" fmla="*/ 1449646 h 2267734"/>
              <a:gd name="connsiteX7" fmla="*/ 2238379 w 2489635"/>
              <a:gd name="connsiteY7" fmla="*/ 1323779 h 2267734"/>
              <a:gd name="connsiteX8" fmla="*/ 2151861 w 2489635"/>
              <a:gd name="connsiteY8" fmla="*/ 1320084 h 2267734"/>
              <a:gd name="connsiteX9" fmla="*/ 2157110 w 2489635"/>
              <a:gd name="connsiteY9" fmla="*/ 2267734 h 2267734"/>
              <a:gd name="connsiteX10" fmla="*/ 0 w 2489635"/>
              <a:gd name="connsiteY10" fmla="*/ 1552943 h 2267734"/>
              <a:gd name="connsiteX0" fmla="*/ 0 w 2489635"/>
              <a:gd name="connsiteY0" fmla="*/ 1552943 h 2267734"/>
              <a:gd name="connsiteX1" fmla="*/ 2154913 w 2489635"/>
              <a:gd name="connsiteY1" fmla="*/ 0 h 2267734"/>
              <a:gd name="connsiteX2" fmla="*/ 2151625 w 2489635"/>
              <a:gd name="connsiteY2" fmla="*/ 604242 h 2267734"/>
              <a:gd name="connsiteX3" fmla="*/ 2239197 w 2489635"/>
              <a:gd name="connsiteY3" fmla="*/ 605731 h 2267734"/>
              <a:gd name="connsiteX4" fmla="*/ 2238855 w 2489635"/>
              <a:gd name="connsiteY4" fmla="*/ 477619 h 2267734"/>
              <a:gd name="connsiteX5" fmla="*/ 2489635 w 2489635"/>
              <a:gd name="connsiteY5" fmla="*/ 950944 h 2267734"/>
              <a:gd name="connsiteX6" fmla="*/ 2235862 w 2489635"/>
              <a:gd name="connsiteY6" fmla="*/ 1449646 h 2267734"/>
              <a:gd name="connsiteX7" fmla="*/ 2238379 w 2489635"/>
              <a:gd name="connsiteY7" fmla="*/ 1323779 h 2267734"/>
              <a:gd name="connsiteX8" fmla="*/ 2153253 w 2489635"/>
              <a:gd name="connsiteY8" fmla="*/ 1318151 h 2267734"/>
              <a:gd name="connsiteX9" fmla="*/ 2157110 w 2489635"/>
              <a:gd name="connsiteY9" fmla="*/ 2267734 h 2267734"/>
              <a:gd name="connsiteX10" fmla="*/ 0 w 2489635"/>
              <a:gd name="connsiteY10" fmla="*/ 1552943 h 2267734"/>
              <a:gd name="connsiteX0" fmla="*/ 0 w 2489635"/>
              <a:gd name="connsiteY0" fmla="*/ 1547831 h 2262622"/>
              <a:gd name="connsiteX1" fmla="*/ 2151233 w 2489635"/>
              <a:gd name="connsiteY1" fmla="*/ 0 h 2262622"/>
              <a:gd name="connsiteX2" fmla="*/ 2151625 w 2489635"/>
              <a:gd name="connsiteY2" fmla="*/ 599130 h 2262622"/>
              <a:gd name="connsiteX3" fmla="*/ 2239197 w 2489635"/>
              <a:gd name="connsiteY3" fmla="*/ 600619 h 2262622"/>
              <a:gd name="connsiteX4" fmla="*/ 2238855 w 2489635"/>
              <a:gd name="connsiteY4" fmla="*/ 472507 h 2262622"/>
              <a:gd name="connsiteX5" fmla="*/ 2489635 w 2489635"/>
              <a:gd name="connsiteY5" fmla="*/ 945832 h 2262622"/>
              <a:gd name="connsiteX6" fmla="*/ 2235862 w 2489635"/>
              <a:gd name="connsiteY6" fmla="*/ 1444534 h 2262622"/>
              <a:gd name="connsiteX7" fmla="*/ 2238379 w 2489635"/>
              <a:gd name="connsiteY7" fmla="*/ 1318667 h 2262622"/>
              <a:gd name="connsiteX8" fmla="*/ 2153253 w 2489635"/>
              <a:gd name="connsiteY8" fmla="*/ 1313039 h 2262622"/>
              <a:gd name="connsiteX9" fmla="*/ 2157110 w 2489635"/>
              <a:gd name="connsiteY9" fmla="*/ 2262622 h 2262622"/>
              <a:gd name="connsiteX10" fmla="*/ 0 w 2489635"/>
              <a:gd name="connsiteY10" fmla="*/ 1547831 h 22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9635" h="2262622">
                <a:moveTo>
                  <a:pt x="0" y="1547831"/>
                </a:moveTo>
                <a:lnTo>
                  <a:pt x="2151233" y="0"/>
                </a:lnTo>
                <a:cubicBezTo>
                  <a:pt x="2146888" y="249409"/>
                  <a:pt x="2152142" y="367837"/>
                  <a:pt x="2151625" y="599130"/>
                </a:cubicBezTo>
                <a:cubicBezTo>
                  <a:pt x="2202144" y="598663"/>
                  <a:pt x="2192299" y="601412"/>
                  <a:pt x="2239197" y="600619"/>
                </a:cubicBezTo>
                <a:cubicBezTo>
                  <a:pt x="2239128" y="538231"/>
                  <a:pt x="2239421" y="546189"/>
                  <a:pt x="2238855" y="472507"/>
                </a:cubicBezTo>
                <a:cubicBezTo>
                  <a:pt x="2347123" y="675163"/>
                  <a:pt x="2405611" y="793772"/>
                  <a:pt x="2489635" y="945832"/>
                </a:cubicBezTo>
                <a:cubicBezTo>
                  <a:pt x="2404568" y="1099797"/>
                  <a:pt x="2326985" y="1262222"/>
                  <a:pt x="2235862" y="1444534"/>
                </a:cubicBezTo>
                <a:cubicBezTo>
                  <a:pt x="2234547" y="1381805"/>
                  <a:pt x="2237200" y="1375839"/>
                  <a:pt x="2238379" y="1318667"/>
                </a:cubicBezTo>
                <a:cubicBezTo>
                  <a:pt x="2199078" y="1313882"/>
                  <a:pt x="2203771" y="1314568"/>
                  <a:pt x="2153253" y="1313039"/>
                </a:cubicBezTo>
                <a:cubicBezTo>
                  <a:pt x="2150981" y="1658195"/>
                  <a:pt x="2158276" y="1999210"/>
                  <a:pt x="2157110" y="2262622"/>
                </a:cubicBezTo>
                <a:lnTo>
                  <a:pt x="0" y="1547831"/>
                </a:lnTo>
                <a:close/>
              </a:path>
            </a:pathLst>
          </a:custGeom>
          <a:solidFill>
            <a:schemeClr val="accent6"/>
          </a:solidFill>
          <a:effectLst>
            <a:innerShdw blurRad="38100" dist="12700" dir="4560000">
              <a:prstClr val="black">
                <a:alpha val="80000"/>
              </a:prstClr>
            </a:innerShdw>
          </a:effectLst>
        </p:spPr>
        <p:txBody>
          <a:bodyPr vert="horz" lIns="504000" tIns="108000" rIns="36000" bIns="36000" rtlCol="0" anchor="b">
            <a:noAutofit/>
          </a:bodyPr>
          <a:lstStyle/>
          <a:p>
            <a:pPr>
              <a:lnSpc>
                <a:spcPct val="80000"/>
              </a:lnSpc>
            </a:pPr>
            <a:endParaRPr lang="en-US" sz="2800" dirty="0">
              <a:ln w="3175" cmpd="sng">
                <a:noFill/>
                <a:prstDash val="solid"/>
              </a:ln>
              <a:solidFill>
                <a:schemeClr val="tx1"/>
              </a:solidFill>
              <a:latin typeface="Arial" pitchFamily="34" charset="0"/>
              <a:cs typeface="Arial" pitchFamily="34" charset="0"/>
            </a:endParaRPr>
          </a:p>
        </p:txBody>
      </p:sp>
      <p:pic>
        <p:nvPicPr>
          <p:cNvPr id="33" name="Picture 3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044764" y="3847377"/>
            <a:ext cx="1035492" cy="781422"/>
          </a:xfrm>
          <a:prstGeom prst="rect">
            <a:avLst/>
          </a:prstGeom>
          <a:effectLst>
            <a:outerShdw blurRad="203200" dist="101600" dir="8400000" algn="tl" rotWithShape="0">
              <a:schemeClr val="accent6">
                <a:lumMod val="50000"/>
                <a:alpha val="52000"/>
              </a:schemeClr>
            </a:outerShdw>
          </a:effectLst>
        </p:spPr>
      </p:pic>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1423" y="2325364"/>
            <a:ext cx="1482278" cy="1238954"/>
          </a:xfrm>
          <a:prstGeom prst="rect">
            <a:avLst/>
          </a:prstGeom>
          <a:effectLst>
            <a:outerShdw blurRad="203200" dist="101600" dir="8400000" algn="tl" rotWithShape="0">
              <a:schemeClr val="accent6">
                <a:lumMod val="50000"/>
                <a:alpha val="52000"/>
              </a:schemeClr>
            </a:outerShdw>
          </a:effectLst>
        </p:spPr>
      </p:pic>
      <p:sp>
        <p:nvSpPr>
          <p:cNvPr id="21" name="Freeform 20"/>
          <p:cNvSpPr/>
          <p:nvPr/>
        </p:nvSpPr>
        <p:spPr>
          <a:xfrm rot="4349730">
            <a:off x="4116028" y="-24375"/>
            <a:ext cx="2834159" cy="2571926"/>
          </a:xfrm>
          <a:custGeom>
            <a:avLst/>
            <a:gdLst>
              <a:gd name="connsiteX0" fmla="*/ 83541 w 3413760"/>
              <a:gd name="connsiteY0" fmla="*/ 1179425 h 3413760"/>
              <a:gd name="connsiteX1" fmla="*/ 1706880 w 3413760"/>
              <a:gd name="connsiteY1" fmla="*/ 0 h 3413760"/>
              <a:gd name="connsiteX2" fmla="*/ 1706880 w 3413760"/>
              <a:gd name="connsiteY2" fmla="*/ 1706880 h 3413760"/>
              <a:gd name="connsiteX3" fmla="*/ 83541 w 3413760"/>
              <a:gd name="connsiteY3" fmla="*/ 1179425 h 3413760"/>
              <a:gd name="connsiteX0" fmla="*/ 0 w 1634867"/>
              <a:gd name="connsiteY0" fmla="*/ 1179425 h 1706880"/>
              <a:gd name="connsiteX1" fmla="*/ 1623339 w 1634867"/>
              <a:gd name="connsiteY1" fmla="*/ 0 h 1706880"/>
              <a:gd name="connsiteX2" fmla="*/ 1634852 w 1634867"/>
              <a:gd name="connsiteY2" fmla="*/ 676461 h 1706880"/>
              <a:gd name="connsiteX3" fmla="*/ 1623339 w 1634867"/>
              <a:gd name="connsiteY3" fmla="*/ 1706880 h 1706880"/>
              <a:gd name="connsiteX4" fmla="*/ 0 w 1634867"/>
              <a:gd name="connsiteY4" fmla="*/ 1179425 h 1706880"/>
              <a:gd name="connsiteX0" fmla="*/ 0 w 1634867"/>
              <a:gd name="connsiteY0" fmla="*/ 1179425 h 1706880"/>
              <a:gd name="connsiteX1" fmla="*/ 1623339 w 1634867"/>
              <a:gd name="connsiteY1" fmla="*/ 0 h 1706880"/>
              <a:gd name="connsiteX2" fmla="*/ 1634852 w 1634867"/>
              <a:gd name="connsiteY2" fmla="*/ 676461 h 1706880"/>
              <a:gd name="connsiteX3" fmla="*/ 1630498 w 1634867"/>
              <a:gd name="connsiteY3" fmla="*/ 1286061 h 1706880"/>
              <a:gd name="connsiteX4" fmla="*/ 1623339 w 1634867"/>
              <a:gd name="connsiteY4" fmla="*/ 1706880 h 1706880"/>
              <a:gd name="connsiteX5" fmla="*/ 0 w 1634867"/>
              <a:gd name="connsiteY5" fmla="*/ 1179425 h 1706880"/>
              <a:gd name="connsiteX0" fmla="*/ 0 w 1848212"/>
              <a:gd name="connsiteY0" fmla="*/ 1179425 h 1706880"/>
              <a:gd name="connsiteX1" fmla="*/ 1623339 w 1848212"/>
              <a:gd name="connsiteY1" fmla="*/ 0 h 1706880"/>
              <a:gd name="connsiteX2" fmla="*/ 1634852 w 1848212"/>
              <a:gd name="connsiteY2" fmla="*/ 676461 h 1706880"/>
              <a:gd name="connsiteX3" fmla="*/ 1848211 w 1848212"/>
              <a:gd name="connsiteY3" fmla="*/ 685169 h 1706880"/>
              <a:gd name="connsiteX4" fmla="*/ 1630498 w 1848212"/>
              <a:gd name="connsiteY4" fmla="*/ 1286061 h 1706880"/>
              <a:gd name="connsiteX5" fmla="*/ 1623339 w 1848212"/>
              <a:gd name="connsiteY5" fmla="*/ 1706880 h 1706880"/>
              <a:gd name="connsiteX6" fmla="*/ 0 w 1848212"/>
              <a:gd name="connsiteY6" fmla="*/ 1179425 h 1706880"/>
              <a:gd name="connsiteX0" fmla="*/ 0 w 1862372"/>
              <a:gd name="connsiteY0" fmla="*/ 1179425 h 1706880"/>
              <a:gd name="connsiteX1" fmla="*/ 1623339 w 1862372"/>
              <a:gd name="connsiteY1" fmla="*/ 0 h 1706880"/>
              <a:gd name="connsiteX2" fmla="*/ 1634852 w 1862372"/>
              <a:gd name="connsiteY2" fmla="*/ 676461 h 1706880"/>
              <a:gd name="connsiteX3" fmla="*/ 1848211 w 1862372"/>
              <a:gd name="connsiteY3" fmla="*/ 685169 h 1706880"/>
              <a:gd name="connsiteX4" fmla="*/ 1826439 w 1862372"/>
              <a:gd name="connsiteY4" fmla="*/ 502289 h 1706880"/>
              <a:gd name="connsiteX5" fmla="*/ 1630498 w 1862372"/>
              <a:gd name="connsiteY5" fmla="*/ 1286061 h 1706880"/>
              <a:gd name="connsiteX6" fmla="*/ 1623339 w 1862372"/>
              <a:gd name="connsiteY6" fmla="*/ 1706880 h 1706880"/>
              <a:gd name="connsiteX7" fmla="*/ 0 w 1862372"/>
              <a:gd name="connsiteY7" fmla="*/ 1179425 h 1706880"/>
              <a:gd name="connsiteX0" fmla="*/ 0 w 2150673"/>
              <a:gd name="connsiteY0" fmla="*/ 1179425 h 1706880"/>
              <a:gd name="connsiteX1" fmla="*/ 1623339 w 2150673"/>
              <a:gd name="connsiteY1" fmla="*/ 0 h 1706880"/>
              <a:gd name="connsiteX2" fmla="*/ 1634852 w 2150673"/>
              <a:gd name="connsiteY2" fmla="*/ 676461 h 1706880"/>
              <a:gd name="connsiteX3" fmla="*/ 1848211 w 2150673"/>
              <a:gd name="connsiteY3" fmla="*/ 685169 h 1706880"/>
              <a:gd name="connsiteX4" fmla="*/ 1826439 w 2150673"/>
              <a:gd name="connsiteY4" fmla="*/ 502289 h 1706880"/>
              <a:gd name="connsiteX5" fmla="*/ 2148657 w 2150673"/>
              <a:gd name="connsiteY5" fmla="*/ 863695 h 1706880"/>
              <a:gd name="connsiteX6" fmla="*/ 1630498 w 2150673"/>
              <a:gd name="connsiteY6" fmla="*/ 1286061 h 1706880"/>
              <a:gd name="connsiteX7" fmla="*/ 1623339 w 2150673"/>
              <a:gd name="connsiteY7" fmla="*/ 1706880 h 1706880"/>
              <a:gd name="connsiteX8" fmla="*/ 0 w 2150673"/>
              <a:gd name="connsiteY8"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630498 w 2151360"/>
              <a:gd name="connsiteY7" fmla="*/ 1286061 h 1706880"/>
              <a:gd name="connsiteX8" fmla="*/ 1623339 w 2151360"/>
              <a:gd name="connsiteY8" fmla="*/ 1706880 h 1706880"/>
              <a:gd name="connsiteX9" fmla="*/ 0 w 2151360"/>
              <a:gd name="connsiteY9"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33924 w 2151360"/>
              <a:gd name="connsiteY3" fmla="*/ 673263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255520"/>
              <a:gd name="connsiteX1" fmla="*/ 2128088 w 2601245"/>
              <a:gd name="connsiteY1" fmla="*/ 0 h 2255520"/>
              <a:gd name="connsiteX2" fmla="*/ 2084737 w 2601245"/>
              <a:gd name="connsiteY2" fmla="*/ 109708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07111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1873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70093"/>
              <a:gd name="connsiteY0" fmla="*/ 1548842 h 2255520"/>
              <a:gd name="connsiteX1" fmla="*/ 2128088 w 2470093"/>
              <a:gd name="connsiteY1" fmla="*/ 0 h 2255520"/>
              <a:gd name="connsiteX2" fmla="*/ 2117656 w 2470093"/>
              <a:gd name="connsiteY2" fmla="*/ 592336 h 2255520"/>
              <a:gd name="connsiteX3" fmla="*/ 2212372 w 2470093"/>
              <a:gd name="connsiteY3" fmla="*/ 593825 h 2255520"/>
              <a:gd name="connsiteX4" fmla="*/ 2212030 w 2470093"/>
              <a:gd name="connsiteY4" fmla="*/ 465713 h 2255520"/>
              <a:gd name="connsiteX5" fmla="*/ 2467573 w 2470093"/>
              <a:gd name="connsiteY5" fmla="*/ 965232 h 2255520"/>
              <a:gd name="connsiteX6" fmla="*/ 2197131 w 2470093"/>
              <a:gd name="connsiteY6" fmla="*/ 1442502 h 2255520"/>
              <a:gd name="connsiteX7" fmla="*/ 2199647 w 2470093"/>
              <a:gd name="connsiteY7" fmla="*/ 1311873 h 2255520"/>
              <a:gd name="connsiteX8" fmla="*/ 2105987 w 2470093"/>
              <a:gd name="connsiteY8" fmla="*/ 1308178 h 2255520"/>
              <a:gd name="connsiteX9" fmla="*/ 2109800 w 2470093"/>
              <a:gd name="connsiteY9" fmla="*/ 2255520 h 2255520"/>
              <a:gd name="connsiteX10" fmla="*/ 0 w 247009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34276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25036 w 2462810"/>
              <a:gd name="connsiteY8" fmla="*/ 1320084 h 2267426"/>
              <a:gd name="connsiteX9" fmla="*/ 2109800 w 2462810"/>
              <a:gd name="connsiteY9" fmla="*/ 2267426 h 2267426"/>
              <a:gd name="connsiteX10" fmla="*/ 0 w 2462810"/>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21706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5705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90368"/>
              <a:gd name="connsiteY0" fmla="*/ 1570793 h 2267426"/>
              <a:gd name="connsiteX1" fmla="*/ 2155646 w 2490368"/>
              <a:gd name="connsiteY1" fmla="*/ 0 h 2267426"/>
              <a:gd name="connsiteX2" fmla="*/ 2152358 w 2490368"/>
              <a:gd name="connsiteY2" fmla="*/ 604242 h 2267426"/>
              <a:gd name="connsiteX3" fmla="*/ 2239930 w 2490368"/>
              <a:gd name="connsiteY3" fmla="*/ 605731 h 2267426"/>
              <a:gd name="connsiteX4" fmla="*/ 2239588 w 2490368"/>
              <a:gd name="connsiteY4" fmla="*/ 477619 h 2267426"/>
              <a:gd name="connsiteX5" fmla="*/ 2490368 w 2490368"/>
              <a:gd name="connsiteY5" fmla="*/ 950944 h 2267426"/>
              <a:gd name="connsiteX6" fmla="*/ 2236595 w 2490368"/>
              <a:gd name="connsiteY6" fmla="*/ 1449646 h 2267426"/>
              <a:gd name="connsiteX7" fmla="*/ 2239112 w 2490368"/>
              <a:gd name="connsiteY7" fmla="*/ 1323779 h 2267426"/>
              <a:gd name="connsiteX8" fmla="*/ 2152594 w 2490368"/>
              <a:gd name="connsiteY8" fmla="*/ 1320084 h 2267426"/>
              <a:gd name="connsiteX9" fmla="*/ 2149264 w 2490368"/>
              <a:gd name="connsiteY9" fmla="*/ 2267426 h 2267426"/>
              <a:gd name="connsiteX10" fmla="*/ 0 w 2490368"/>
              <a:gd name="connsiteY10" fmla="*/ 1570793 h 2267426"/>
              <a:gd name="connsiteX0" fmla="*/ 0 w 2498613"/>
              <a:gd name="connsiteY0" fmla="*/ 1573185 h 2267426"/>
              <a:gd name="connsiteX1" fmla="*/ 2163891 w 2498613"/>
              <a:gd name="connsiteY1" fmla="*/ 0 h 2267426"/>
              <a:gd name="connsiteX2" fmla="*/ 2160603 w 2498613"/>
              <a:gd name="connsiteY2" fmla="*/ 604242 h 2267426"/>
              <a:gd name="connsiteX3" fmla="*/ 2248175 w 2498613"/>
              <a:gd name="connsiteY3" fmla="*/ 605731 h 2267426"/>
              <a:gd name="connsiteX4" fmla="*/ 2247833 w 2498613"/>
              <a:gd name="connsiteY4" fmla="*/ 477619 h 2267426"/>
              <a:gd name="connsiteX5" fmla="*/ 2498613 w 2498613"/>
              <a:gd name="connsiteY5" fmla="*/ 950944 h 2267426"/>
              <a:gd name="connsiteX6" fmla="*/ 2244840 w 2498613"/>
              <a:gd name="connsiteY6" fmla="*/ 1449646 h 2267426"/>
              <a:gd name="connsiteX7" fmla="*/ 2247357 w 2498613"/>
              <a:gd name="connsiteY7" fmla="*/ 1323779 h 2267426"/>
              <a:gd name="connsiteX8" fmla="*/ 2160839 w 2498613"/>
              <a:gd name="connsiteY8" fmla="*/ 1320084 h 2267426"/>
              <a:gd name="connsiteX9" fmla="*/ 2157509 w 2498613"/>
              <a:gd name="connsiteY9" fmla="*/ 2267426 h 2267426"/>
              <a:gd name="connsiteX10" fmla="*/ 0 w 2498613"/>
              <a:gd name="connsiteY10" fmla="*/ 1573185 h 2267426"/>
              <a:gd name="connsiteX0" fmla="*/ 0 w 2498613"/>
              <a:gd name="connsiteY0" fmla="*/ 1573185 h 2267426"/>
              <a:gd name="connsiteX1" fmla="*/ 2163891 w 2498613"/>
              <a:gd name="connsiteY1" fmla="*/ 0 h 2267426"/>
              <a:gd name="connsiteX2" fmla="*/ 2167873 w 2498613"/>
              <a:gd name="connsiteY2" fmla="*/ 602133 h 2267426"/>
              <a:gd name="connsiteX3" fmla="*/ 2248175 w 2498613"/>
              <a:gd name="connsiteY3" fmla="*/ 605731 h 2267426"/>
              <a:gd name="connsiteX4" fmla="*/ 2247833 w 2498613"/>
              <a:gd name="connsiteY4" fmla="*/ 477619 h 2267426"/>
              <a:gd name="connsiteX5" fmla="*/ 2498613 w 2498613"/>
              <a:gd name="connsiteY5" fmla="*/ 950944 h 2267426"/>
              <a:gd name="connsiteX6" fmla="*/ 2244840 w 2498613"/>
              <a:gd name="connsiteY6" fmla="*/ 1449646 h 2267426"/>
              <a:gd name="connsiteX7" fmla="*/ 2247357 w 2498613"/>
              <a:gd name="connsiteY7" fmla="*/ 1323779 h 2267426"/>
              <a:gd name="connsiteX8" fmla="*/ 2160839 w 2498613"/>
              <a:gd name="connsiteY8" fmla="*/ 1320084 h 2267426"/>
              <a:gd name="connsiteX9" fmla="*/ 2157509 w 2498613"/>
              <a:gd name="connsiteY9" fmla="*/ 2267426 h 2267426"/>
              <a:gd name="connsiteX10" fmla="*/ 0 w 2498613"/>
              <a:gd name="connsiteY10" fmla="*/ 1573185 h 2267426"/>
              <a:gd name="connsiteX0" fmla="*/ 0 w 2498613"/>
              <a:gd name="connsiteY0" fmla="*/ 1573185 h 2267426"/>
              <a:gd name="connsiteX1" fmla="*/ 2163891 w 2498613"/>
              <a:gd name="connsiteY1" fmla="*/ 0 h 2267426"/>
              <a:gd name="connsiteX2" fmla="*/ 2170614 w 2498613"/>
              <a:gd name="connsiteY2" fmla="*/ 607400 h 2267426"/>
              <a:gd name="connsiteX3" fmla="*/ 2248175 w 2498613"/>
              <a:gd name="connsiteY3" fmla="*/ 605731 h 2267426"/>
              <a:gd name="connsiteX4" fmla="*/ 2247833 w 2498613"/>
              <a:gd name="connsiteY4" fmla="*/ 477619 h 2267426"/>
              <a:gd name="connsiteX5" fmla="*/ 2498613 w 2498613"/>
              <a:gd name="connsiteY5" fmla="*/ 950944 h 2267426"/>
              <a:gd name="connsiteX6" fmla="*/ 2244840 w 2498613"/>
              <a:gd name="connsiteY6" fmla="*/ 1449646 h 2267426"/>
              <a:gd name="connsiteX7" fmla="*/ 2247357 w 2498613"/>
              <a:gd name="connsiteY7" fmla="*/ 1323779 h 2267426"/>
              <a:gd name="connsiteX8" fmla="*/ 2160839 w 2498613"/>
              <a:gd name="connsiteY8" fmla="*/ 1320084 h 2267426"/>
              <a:gd name="connsiteX9" fmla="*/ 2157509 w 2498613"/>
              <a:gd name="connsiteY9" fmla="*/ 2267426 h 2267426"/>
              <a:gd name="connsiteX10" fmla="*/ 0 w 2498613"/>
              <a:gd name="connsiteY10" fmla="*/ 1573185 h 22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613" h="2267426">
                <a:moveTo>
                  <a:pt x="0" y="1573185"/>
                </a:moveTo>
                <a:lnTo>
                  <a:pt x="2163891" y="0"/>
                </a:lnTo>
                <a:cubicBezTo>
                  <a:pt x="2159546" y="249409"/>
                  <a:pt x="2171131" y="376107"/>
                  <a:pt x="2170614" y="607400"/>
                </a:cubicBezTo>
                <a:cubicBezTo>
                  <a:pt x="2221133" y="606933"/>
                  <a:pt x="2201277" y="606524"/>
                  <a:pt x="2248175" y="605731"/>
                </a:cubicBezTo>
                <a:cubicBezTo>
                  <a:pt x="2248106" y="543343"/>
                  <a:pt x="2248399" y="551301"/>
                  <a:pt x="2247833" y="477619"/>
                </a:cubicBezTo>
                <a:cubicBezTo>
                  <a:pt x="2356101" y="680275"/>
                  <a:pt x="2414589" y="798884"/>
                  <a:pt x="2498613" y="950944"/>
                </a:cubicBezTo>
                <a:cubicBezTo>
                  <a:pt x="2413546" y="1104909"/>
                  <a:pt x="2335963" y="1267334"/>
                  <a:pt x="2244840" y="1449646"/>
                </a:cubicBezTo>
                <a:cubicBezTo>
                  <a:pt x="2243525" y="1386917"/>
                  <a:pt x="2246178" y="1380951"/>
                  <a:pt x="2247357" y="1323779"/>
                </a:cubicBezTo>
                <a:cubicBezTo>
                  <a:pt x="2208056" y="1318994"/>
                  <a:pt x="2211357" y="1321613"/>
                  <a:pt x="2160839" y="1320084"/>
                </a:cubicBezTo>
                <a:cubicBezTo>
                  <a:pt x="2158567" y="1665240"/>
                  <a:pt x="2158675" y="2004014"/>
                  <a:pt x="2157509" y="2267426"/>
                </a:cubicBezTo>
                <a:lnTo>
                  <a:pt x="0" y="1573185"/>
                </a:lnTo>
                <a:close/>
              </a:path>
            </a:pathLst>
          </a:custGeom>
          <a:solidFill>
            <a:schemeClr val="accent6">
              <a:lumMod val="60000"/>
              <a:lumOff val="40000"/>
            </a:schemeClr>
          </a:solidFill>
          <a:effectLst>
            <a:innerShdw blurRad="38100" dist="12700" dir="8880000">
              <a:prstClr val="black">
                <a:alpha val="80000"/>
              </a:prstClr>
            </a:innerShdw>
          </a:effectLst>
        </p:spPr>
        <p:txBody>
          <a:bodyPr vert="horz" lIns="504000" tIns="108000" rIns="36000" bIns="36000" rtlCol="0" anchor="b">
            <a:noAutofit/>
          </a:bodyPr>
          <a:lstStyle/>
          <a:p>
            <a:pPr>
              <a:lnSpc>
                <a:spcPct val="80000"/>
              </a:lnSpc>
            </a:pPr>
            <a:endParaRPr lang="en-US" sz="2800" dirty="0">
              <a:ln w="3175" cmpd="sng">
                <a:noFill/>
                <a:prstDash val="solid"/>
              </a:ln>
              <a:solidFill>
                <a:schemeClr val="tx1"/>
              </a:solidFill>
              <a:latin typeface="Arial" pitchFamily="34" charset="0"/>
              <a:cs typeface="Arial" pitchFamily="34" charset="0"/>
            </a:endParaRPr>
          </a:p>
        </p:txBody>
      </p:sp>
      <p:sp>
        <p:nvSpPr>
          <p:cNvPr id="27" name="Freeform 26"/>
          <p:cNvSpPr/>
          <p:nvPr/>
        </p:nvSpPr>
        <p:spPr>
          <a:xfrm>
            <a:off x="4492680" y="621920"/>
            <a:ext cx="515815" cy="1102563"/>
          </a:xfrm>
          <a:custGeom>
            <a:avLst/>
            <a:gdLst>
              <a:gd name="connsiteX0" fmla="*/ 83541 w 3413760"/>
              <a:gd name="connsiteY0" fmla="*/ 1179425 h 3413760"/>
              <a:gd name="connsiteX1" fmla="*/ 1706880 w 3413760"/>
              <a:gd name="connsiteY1" fmla="*/ 0 h 3413760"/>
              <a:gd name="connsiteX2" fmla="*/ 1706880 w 3413760"/>
              <a:gd name="connsiteY2" fmla="*/ 1706880 h 3413760"/>
              <a:gd name="connsiteX3" fmla="*/ 83541 w 3413760"/>
              <a:gd name="connsiteY3" fmla="*/ 1179425 h 3413760"/>
              <a:gd name="connsiteX0" fmla="*/ 0 w 1634867"/>
              <a:gd name="connsiteY0" fmla="*/ 1179425 h 1706880"/>
              <a:gd name="connsiteX1" fmla="*/ 1623339 w 1634867"/>
              <a:gd name="connsiteY1" fmla="*/ 0 h 1706880"/>
              <a:gd name="connsiteX2" fmla="*/ 1634852 w 1634867"/>
              <a:gd name="connsiteY2" fmla="*/ 676461 h 1706880"/>
              <a:gd name="connsiteX3" fmla="*/ 1623339 w 1634867"/>
              <a:gd name="connsiteY3" fmla="*/ 1706880 h 1706880"/>
              <a:gd name="connsiteX4" fmla="*/ 0 w 1634867"/>
              <a:gd name="connsiteY4" fmla="*/ 1179425 h 1706880"/>
              <a:gd name="connsiteX0" fmla="*/ 0 w 1634867"/>
              <a:gd name="connsiteY0" fmla="*/ 1179425 h 1706880"/>
              <a:gd name="connsiteX1" fmla="*/ 1623339 w 1634867"/>
              <a:gd name="connsiteY1" fmla="*/ 0 h 1706880"/>
              <a:gd name="connsiteX2" fmla="*/ 1634852 w 1634867"/>
              <a:gd name="connsiteY2" fmla="*/ 676461 h 1706880"/>
              <a:gd name="connsiteX3" fmla="*/ 1630498 w 1634867"/>
              <a:gd name="connsiteY3" fmla="*/ 1286061 h 1706880"/>
              <a:gd name="connsiteX4" fmla="*/ 1623339 w 1634867"/>
              <a:gd name="connsiteY4" fmla="*/ 1706880 h 1706880"/>
              <a:gd name="connsiteX5" fmla="*/ 0 w 1634867"/>
              <a:gd name="connsiteY5" fmla="*/ 1179425 h 1706880"/>
              <a:gd name="connsiteX0" fmla="*/ 0 w 1848212"/>
              <a:gd name="connsiteY0" fmla="*/ 1179425 h 1706880"/>
              <a:gd name="connsiteX1" fmla="*/ 1623339 w 1848212"/>
              <a:gd name="connsiteY1" fmla="*/ 0 h 1706880"/>
              <a:gd name="connsiteX2" fmla="*/ 1634852 w 1848212"/>
              <a:gd name="connsiteY2" fmla="*/ 676461 h 1706880"/>
              <a:gd name="connsiteX3" fmla="*/ 1848211 w 1848212"/>
              <a:gd name="connsiteY3" fmla="*/ 685169 h 1706880"/>
              <a:gd name="connsiteX4" fmla="*/ 1630498 w 1848212"/>
              <a:gd name="connsiteY4" fmla="*/ 1286061 h 1706880"/>
              <a:gd name="connsiteX5" fmla="*/ 1623339 w 1848212"/>
              <a:gd name="connsiteY5" fmla="*/ 1706880 h 1706880"/>
              <a:gd name="connsiteX6" fmla="*/ 0 w 1848212"/>
              <a:gd name="connsiteY6" fmla="*/ 1179425 h 1706880"/>
              <a:gd name="connsiteX0" fmla="*/ 0 w 1862372"/>
              <a:gd name="connsiteY0" fmla="*/ 1179425 h 1706880"/>
              <a:gd name="connsiteX1" fmla="*/ 1623339 w 1862372"/>
              <a:gd name="connsiteY1" fmla="*/ 0 h 1706880"/>
              <a:gd name="connsiteX2" fmla="*/ 1634852 w 1862372"/>
              <a:gd name="connsiteY2" fmla="*/ 676461 h 1706880"/>
              <a:gd name="connsiteX3" fmla="*/ 1848211 w 1862372"/>
              <a:gd name="connsiteY3" fmla="*/ 685169 h 1706880"/>
              <a:gd name="connsiteX4" fmla="*/ 1826439 w 1862372"/>
              <a:gd name="connsiteY4" fmla="*/ 502289 h 1706880"/>
              <a:gd name="connsiteX5" fmla="*/ 1630498 w 1862372"/>
              <a:gd name="connsiteY5" fmla="*/ 1286061 h 1706880"/>
              <a:gd name="connsiteX6" fmla="*/ 1623339 w 1862372"/>
              <a:gd name="connsiteY6" fmla="*/ 1706880 h 1706880"/>
              <a:gd name="connsiteX7" fmla="*/ 0 w 1862372"/>
              <a:gd name="connsiteY7" fmla="*/ 1179425 h 1706880"/>
              <a:gd name="connsiteX0" fmla="*/ 0 w 2150673"/>
              <a:gd name="connsiteY0" fmla="*/ 1179425 h 1706880"/>
              <a:gd name="connsiteX1" fmla="*/ 1623339 w 2150673"/>
              <a:gd name="connsiteY1" fmla="*/ 0 h 1706880"/>
              <a:gd name="connsiteX2" fmla="*/ 1634852 w 2150673"/>
              <a:gd name="connsiteY2" fmla="*/ 676461 h 1706880"/>
              <a:gd name="connsiteX3" fmla="*/ 1848211 w 2150673"/>
              <a:gd name="connsiteY3" fmla="*/ 685169 h 1706880"/>
              <a:gd name="connsiteX4" fmla="*/ 1826439 w 2150673"/>
              <a:gd name="connsiteY4" fmla="*/ 502289 h 1706880"/>
              <a:gd name="connsiteX5" fmla="*/ 2148657 w 2150673"/>
              <a:gd name="connsiteY5" fmla="*/ 863695 h 1706880"/>
              <a:gd name="connsiteX6" fmla="*/ 1630498 w 2150673"/>
              <a:gd name="connsiteY6" fmla="*/ 1286061 h 1706880"/>
              <a:gd name="connsiteX7" fmla="*/ 1623339 w 2150673"/>
              <a:gd name="connsiteY7" fmla="*/ 1706880 h 1706880"/>
              <a:gd name="connsiteX8" fmla="*/ 0 w 2150673"/>
              <a:gd name="connsiteY8"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630498 w 2151360"/>
              <a:gd name="connsiteY7" fmla="*/ 1286061 h 1706880"/>
              <a:gd name="connsiteX8" fmla="*/ 1623339 w 2151360"/>
              <a:gd name="connsiteY8" fmla="*/ 1706880 h 1706880"/>
              <a:gd name="connsiteX9" fmla="*/ 0 w 2151360"/>
              <a:gd name="connsiteY9"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48211 w 2151360"/>
              <a:gd name="connsiteY3" fmla="*/ 685169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151360"/>
              <a:gd name="connsiteY0" fmla="*/ 1179425 h 1706880"/>
              <a:gd name="connsiteX1" fmla="*/ 1623339 w 2151360"/>
              <a:gd name="connsiteY1" fmla="*/ 0 h 1706880"/>
              <a:gd name="connsiteX2" fmla="*/ 1634852 w 2151360"/>
              <a:gd name="connsiteY2" fmla="*/ 676461 h 1706880"/>
              <a:gd name="connsiteX3" fmla="*/ 1833924 w 2151360"/>
              <a:gd name="connsiteY3" fmla="*/ 673263 h 1706880"/>
              <a:gd name="connsiteX4" fmla="*/ 1826439 w 2151360"/>
              <a:gd name="connsiteY4" fmla="*/ 502289 h 1706880"/>
              <a:gd name="connsiteX5" fmla="*/ 2148657 w 2151360"/>
              <a:gd name="connsiteY5" fmla="*/ 863695 h 1706880"/>
              <a:gd name="connsiteX6" fmla="*/ 1909171 w 2151360"/>
              <a:gd name="connsiteY6" fmla="*/ 1386209 h 1706880"/>
              <a:gd name="connsiteX7" fmla="*/ 1856918 w 2151360"/>
              <a:gd name="connsiteY7" fmla="*/ 1255581 h 1706880"/>
              <a:gd name="connsiteX8" fmla="*/ 1630498 w 2151360"/>
              <a:gd name="connsiteY8" fmla="*/ 1286061 h 1706880"/>
              <a:gd name="connsiteX9" fmla="*/ 1623339 w 2151360"/>
              <a:gd name="connsiteY9" fmla="*/ 1706880 h 1706880"/>
              <a:gd name="connsiteX10" fmla="*/ 0 w 2151360"/>
              <a:gd name="connsiteY10" fmla="*/ 1179425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128218 h 1706880"/>
              <a:gd name="connsiteX1" fmla="*/ 2073224 w 2601245"/>
              <a:gd name="connsiteY1" fmla="*/ 0 h 1706880"/>
              <a:gd name="connsiteX2" fmla="*/ 2084737 w 2601245"/>
              <a:gd name="connsiteY2" fmla="*/ 676461 h 1706880"/>
              <a:gd name="connsiteX3" fmla="*/ 2283809 w 2601245"/>
              <a:gd name="connsiteY3" fmla="*/ 673263 h 1706880"/>
              <a:gd name="connsiteX4" fmla="*/ 2276324 w 2601245"/>
              <a:gd name="connsiteY4" fmla="*/ 502289 h 1706880"/>
              <a:gd name="connsiteX5" fmla="*/ 2598542 w 2601245"/>
              <a:gd name="connsiteY5" fmla="*/ 863695 h 1706880"/>
              <a:gd name="connsiteX6" fmla="*/ 2359056 w 2601245"/>
              <a:gd name="connsiteY6" fmla="*/ 1386209 h 1706880"/>
              <a:gd name="connsiteX7" fmla="*/ 2306803 w 2601245"/>
              <a:gd name="connsiteY7" fmla="*/ 1255581 h 1706880"/>
              <a:gd name="connsiteX8" fmla="*/ 2080383 w 2601245"/>
              <a:gd name="connsiteY8" fmla="*/ 1286061 h 1706880"/>
              <a:gd name="connsiteX9" fmla="*/ 2073224 w 2601245"/>
              <a:gd name="connsiteY9" fmla="*/ 1706880 h 1706880"/>
              <a:gd name="connsiteX10" fmla="*/ 0 w 2601245"/>
              <a:gd name="connsiteY10" fmla="*/ 1128218 h 1706880"/>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127504"/>
              <a:gd name="connsiteX1" fmla="*/ 2128088 w 2601245"/>
              <a:gd name="connsiteY1" fmla="*/ 0 h 2127504"/>
              <a:gd name="connsiteX2" fmla="*/ 2084737 w 2601245"/>
              <a:gd name="connsiteY2" fmla="*/ 1097085 h 2127504"/>
              <a:gd name="connsiteX3" fmla="*/ 2283809 w 2601245"/>
              <a:gd name="connsiteY3" fmla="*/ 1093887 h 2127504"/>
              <a:gd name="connsiteX4" fmla="*/ 2276324 w 2601245"/>
              <a:gd name="connsiteY4" fmla="*/ 922913 h 2127504"/>
              <a:gd name="connsiteX5" fmla="*/ 2598542 w 2601245"/>
              <a:gd name="connsiteY5" fmla="*/ 1284319 h 2127504"/>
              <a:gd name="connsiteX6" fmla="*/ 2359056 w 2601245"/>
              <a:gd name="connsiteY6" fmla="*/ 1806833 h 2127504"/>
              <a:gd name="connsiteX7" fmla="*/ 2306803 w 2601245"/>
              <a:gd name="connsiteY7" fmla="*/ 1676205 h 2127504"/>
              <a:gd name="connsiteX8" fmla="*/ 2080383 w 2601245"/>
              <a:gd name="connsiteY8" fmla="*/ 1706685 h 2127504"/>
              <a:gd name="connsiteX9" fmla="*/ 2073224 w 2601245"/>
              <a:gd name="connsiteY9" fmla="*/ 2127504 h 2127504"/>
              <a:gd name="connsiteX10" fmla="*/ 0 w 2601245"/>
              <a:gd name="connsiteY10" fmla="*/ 1548842 h 2127504"/>
              <a:gd name="connsiteX0" fmla="*/ 0 w 2601245"/>
              <a:gd name="connsiteY0" fmla="*/ 1548842 h 2255520"/>
              <a:gd name="connsiteX1" fmla="*/ 2128088 w 2601245"/>
              <a:gd name="connsiteY1" fmla="*/ 0 h 2255520"/>
              <a:gd name="connsiteX2" fmla="*/ 2084737 w 2601245"/>
              <a:gd name="connsiteY2" fmla="*/ 109708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080383 w 2601245"/>
              <a:gd name="connsiteY8" fmla="*/ 1706685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16959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0341 w 2601245"/>
              <a:gd name="connsiteY2" fmla="*/ 822765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83809 w 2601245"/>
              <a:gd name="connsiteY3" fmla="*/ 1093887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3142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40947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76324 w 2601245"/>
              <a:gd name="connsiteY4" fmla="*/ 9229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15322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306803 w 2601245"/>
              <a:gd name="connsiteY7" fmla="*/ 167620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601245"/>
              <a:gd name="connsiteY0" fmla="*/ 1548842 h 2255520"/>
              <a:gd name="connsiteX1" fmla="*/ 2128088 w 2601245"/>
              <a:gd name="connsiteY1" fmla="*/ 0 h 2255520"/>
              <a:gd name="connsiteX2" fmla="*/ 2117656 w 2601245"/>
              <a:gd name="connsiteY2" fmla="*/ 592336 h 2255520"/>
              <a:gd name="connsiteX3" fmla="*/ 2212372 w 2601245"/>
              <a:gd name="connsiteY3" fmla="*/ 593825 h 2255520"/>
              <a:gd name="connsiteX4" fmla="*/ 2212030 w 2601245"/>
              <a:gd name="connsiteY4" fmla="*/ 465713 h 2255520"/>
              <a:gd name="connsiteX5" fmla="*/ 2598542 w 2601245"/>
              <a:gd name="connsiteY5" fmla="*/ 1284319 h 2255520"/>
              <a:gd name="connsiteX6" fmla="*/ 2359056 w 2601245"/>
              <a:gd name="connsiteY6" fmla="*/ 1806833 h 2255520"/>
              <a:gd name="connsiteX7" fmla="*/ 2199647 w 2601245"/>
              <a:gd name="connsiteY7" fmla="*/ 1314255 h 2255520"/>
              <a:gd name="connsiteX8" fmla="*/ 2105987 w 2601245"/>
              <a:gd name="connsiteY8" fmla="*/ 1308178 h 2255520"/>
              <a:gd name="connsiteX9" fmla="*/ 2109800 w 2601245"/>
              <a:gd name="connsiteY9" fmla="*/ 2255520 h 2255520"/>
              <a:gd name="connsiteX10" fmla="*/ 0 w 2601245"/>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4930"/>
              <a:gd name="connsiteY0" fmla="*/ 1548842 h 2255520"/>
              <a:gd name="connsiteX1" fmla="*/ 2128088 w 2474930"/>
              <a:gd name="connsiteY1" fmla="*/ 0 h 2255520"/>
              <a:gd name="connsiteX2" fmla="*/ 2117656 w 2474930"/>
              <a:gd name="connsiteY2" fmla="*/ 592336 h 2255520"/>
              <a:gd name="connsiteX3" fmla="*/ 2212372 w 2474930"/>
              <a:gd name="connsiteY3" fmla="*/ 593825 h 2255520"/>
              <a:gd name="connsiteX4" fmla="*/ 2212030 w 2474930"/>
              <a:gd name="connsiteY4" fmla="*/ 465713 h 2255520"/>
              <a:gd name="connsiteX5" fmla="*/ 2467573 w 2474930"/>
              <a:gd name="connsiteY5" fmla="*/ 965232 h 2255520"/>
              <a:gd name="connsiteX6" fmla="*/ 2359056 w 2474930"/>
              <a:gd name="connsiteY6" fmla="*/ 1806833 h 2255520"/>
              <a:gd name="connsiteX7" fmla="*/ 2199647 w 2474930"/>
              <a:gd name="connsiteY7" fmla="*/ 1314255 h 2255520"/>
              <a:gd name="connsiteX8" fmla="*/ 2105987 w 2474930"/>
              <a:gd name="connsiteY8" fmla="*/ 1308178 h 2255520"/>
              <a:gd name="connsiteX9" fmla="*/ 2109800 w 2474930"/>
              <a:gd name="connsiteY9" fmla="*/ 2255520 h 2255520"/>
              <a:gd name="connsiteX10" fmla="*/ 0 w 2474930"/>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70097"/>
              <a:gd name="connsiteY0" fmla="*/ 1548842 h 2255520"/>
              <a:gd name="connsiteX1" fmla="*/ 2128088 w 2470097"/>
              <a:gd name="connsiteY1" fmla="*/ 0 h 2255520"/>
              <a:gd name="connsiteX2" fmla="*/ 2117656 w 2470097"/>
              <a:gd name="connsiteY2" fmla="*/ 592336 h 2255520"/>
              <a:gd name="connsiteX3" fmla="*/ 2212372 w 2470097"/>
              <a:gd name="connsiteY3" fmla="*/ 593825 h 2255520"/>
              <a:gd name="connsiteX4" fmla="*/ 2212030 w 2470097"/>
              <a:gd name="connsiteY4" fmla="*/ 465713 h 2255520"/>
              <a:gd name="connsiteX5" fmla="*/ 2467573 w 2470097"/>
              <a:gd name="connsiteY5" fmla="*/ 965232 h 2255520"/>
              <a:gd name="connsiteX6" fmla="*/ 2213800 w 2470097"/>
              <a:gd name="connsiteY6" fmla="*/ 1430596 h 2255520"/>
              <a:gd name="connsiteX7" fmla="*/ 2199647 w 2470097"/>
              <a:gd name="connsiteY7" fmla="*/ 1314255 h 2255520"/>
              <a:gd name="connsiteX8" fmla="*/ 2105987 w 2470097"/>
              <a:gd name="connsiteY8" fmla="*/ 1308178 h 2255520"/>
              <a:gd name="connsiteX9" fmla="*/ 2109800 w 2470097"/>
              <a:gd name="connsiteY9" fmla="*/ 2255520 h 2255520"/>
              <a:gd name="connsiteX10" fmla="*/ 0 w 2470097"/>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4255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07111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69916"/>
              <a:gd name="connsiteY0" fmla="*/ 1548842 h 2255520"/>
              <a:gd name="connsiteX1" fmla="*/ 2128088 w 2469916"/>
              <a:gd name="connsiteY1" fmla="*/ 0 h 2255520"/>
              <a:gd name="connsiteX2" fmla="*/ 2117656 w 2469916"/>
              <a:gd name="connsiteY2" fmla="*/ 592336 h 2255520"/>
              <a:gd name="connsiteX3" fmla="*/ 2212372 w 2469916"/>
              <a:gd name="connsiteY3" fmla="*/ 593825 h 2255520"/>
              <a:gd name="connsiteX4" fmla="*/ 2212030 w 2469916"/>
              <a:gd name="connsiteY4" fmla="*/ 465713 h 2255520"/>
              <a:gd name="connsiteX5" fmla="*/ 2467573 w 2469916"/>
              <a:gd name="connsiteY5" fmla="*/ 965232 h 2255520"/>
              <a:gd name="connsiteX6" fmla="*/ 2197131 w 2469916"/>
              <a:gd name="connsiteY6" fmla="*/ 1442502 h 2255520"/>
              <a:gd name="connsiteX7" fmla="*/ 2199647 w 2469916"/>
              <a:gd name="connsiteY7" fmla="*/ 1311873 h 2255520"/>
              <a:gd name="connsiteX8" fmla="*/ 2105987 w 2469916"/>
              <a:gd name="connsiteY8" fmla="*/ 1308178 h 2255520"/>
              <a:gd name="connsiteX9" fmla="*/ 2109800 w 2469916"/>
              <a:gd name="connsiteY9" fmla="*/ 2255520 h 2255520"/>
              <a:gd name="connsiteX10" fmla="*/ 0 w 2469916"/>
              <a:gd name="connsiteY10" fmla="*/ 1548842 h 2255520"/>
              <a:gd name="connsiteX0" fmla="*/ 0 w 2470093"/>
              <a:gd name="connsiteY0" fmla="*/ 1548842 h 2255520"/>
              <a:gd name="connsiteX1" fmla="*/ 2128088 w 2470093"/>
              <a:gd name="connsiteY1" fmla="*/ 0 h 2255520"/>
              <a:gd name="connsiteX2" fmla="*/ 2117656 w 2470093"/>
              <a:gd name="connsiteY2" fmla="*/ 592336 h 2255520"/>
              <a:gd name="connsiteX3" fmla="*/ 2212372 w 2470093"/>
              <a:gd name="connsiteY3" fmla="*/ 593825 h 2255520"/>
              <a:gd name="connsiteX4" fmla="*/ 2212030 w 2470093"/>
              <a:gd name="connsiteY4" fmla="*/ 465713 h 2255520"/>
              <a:gd name="connsiteX5" fmla="*/ 2467573 w 2470093"/>
              <a:gd name="connsiteY5" fmla="*/ 965232 h 2255520"/>
              <a:gd name="connsiteX6" fmla="*/ 2197131 w 2470093"/>
              <a:gd name="connsiteY6" fmla="*/ 1442502 h 2255520"/>
              <a:gd name="connsiteX7" fmla="*/ 2199647 w 2470093"/>
              <a:gd name="connsiteY7" fmla="*/ 1311873 h 2255520"/>
              <a:gd name="connsiteX8" fmla="*/ 2105987 w 2470093"/>
              <a:gd name="connsiteY8" fmla="*/ 1308178 h 2255520"/>
              <a:gd name="connsiteX9" fmla="*/ 2109800 w 2470093"/>
              <a:gd name="connsiteY9" fmla="*/ 2255520 h 2255520"/>
              <a:gd name="connsiteX10" fmla="*/ 0 w 247009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65232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7573"/>
              <a:gd name="connsiteY0" fmla="*/ 1548842 h 2255520"/>
              <a:gd name="connsiteX1" fmla="*/ 2128088 w 2467573"/>
              <a:gd name="connsiteY1" fmla="*/ 0 h 2255520"/>
              <a:gd name="connsiteX2" fmla="*/ 2117656 w 2467573"/>
              <a:gd name="connsiteY2" fmla="*/ 592336 h 2255520"/>
              <a:gd name="connsiteX3" fmla="*/ 2212372 w 2467573"/>
              <a:gd name="connsiteY3" fmla="*/ 593825 h 2255520"/>
              <a:gd name="connsiteX4" fmla="*/ 2212030 w 2467573"/>
              <a:gd name="connsiteY4" fmla="*/ 465713 h 2255520"/>
              <a:gd name="connsiteX5" fmla="*/ 2467573 w 2467573"/>
              <a:gd name="connsiteY5" fmla="*/ 934276 h 2255520"/>
              <a:gd name="connsiteX6" fmla="*/ 2197131 w 2467573"/>
              <a:gd name="connsiteY6" fmla="*/ 1442502 h 2255520"/>
              <a:gd name="connsiteX7" fmla="*/ 2199647 w 2467573"/>
              <a:gd name="connsiteY7" fmla="*/ 1311873 h 2255520"/>
              <a:gd name="connsiteX8" fmla="*/ 2105987 w 2467573"/>
              <a:gd name="connsiteY8" fmla="*/ 1308178 h 2255520"/>
              <a:gd name="connsiteX9" fmla="*/ 2109800 w 2467573"/>
              <a:gd name="connsiteY9" fmla="*/ 2255520 h 2255520"/>
              <a:gd name="connsiteX10" fmla="*/ 0 w 2467573"/>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05987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48842 h 2255520"/>
              <a:gd name="connsiteX1" fmla="*/ 2128088 w 2462810"/>
              <a:gd name="connsiteY1" fmla="*/ 0 h 2255520"/>
              <a:gd name="connsiteX2" fmla="*/ 2117656 w 2462810"/>
              <a:gd name="connsiteY2" fmla="*/ 592336 h 2255520"/>
              <a:gd name="connsiteX3" fmla="*/ 2212372 w 2462810"/>
              <a:gd name="connsiteY3" fmla="*/ 593825 h 2255520"/>
              <a:gd name="connsiteX4" fmla="*/ 2212030 w 2462810"/>
              <a:gd name="connsiteY4" fmla="*/ 465713 h 2255520"/>
              <a:gd name="connsiteX5" fmla="*/ 2462810 w 2462810"/>
              <a:gd name="connsiteY5" fmla="*/ 939038 h 2255520"/>
              <a:gd name="connsiteX6" fmla="*/ 2197131 w 2462810"/>
              <a:gd name="connsiteY6" fmla="*/ 1442502 h 2255520"/>
              <a:gd name="connsiteX7" fmla="*/ 2199647 w 2462810"/>
              <a:gd name="connsiteY7" fmla="*/ 1311873 h 2255520"/>
              <a:gd name="connsiteX8" fmla="*/ 2110749 w 2462810"/>
              <a:gd name="connsiteY8" fmla="*/ 1308178 h 2255520"/>
              <a:gd name="connsiteX9" fmla="*/ 2109800 w 2462810"/>
              <a:gd name="connsiteY9" fmla="*/ 2255520 h 2255520"/>
              <a:gd name="connsiteX10" fmla="*/ 0 w 2462810"/>
              <a:gd name="connsiteY10" fmla="*/ 1548842 h 2255520"/>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17656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10749 w 2462810"/>
              <a:gd name="connsiteY8" fmla="*/ 1320084 h 2267426"/>
              <a:gd name="connsiteX9" fmla="*/ 2109800 w 2462810"/>
              <a:gd name="connsiteY9" fmla="*/ 2267426 h 2267426"/>
              <a:gd name="connsiteX10" fmla="*/ 0 w 2462810"/>
              <a:gd name="connsiteY10" fmla="*/ 1560748 h 2267426"/>
              <a:gd name="connsiteX0" fmla="*/ 0 w 2462810"/>
              <a:gd name="connsiteY0" fmla="*/ 1560748 h 2267426"/>
              <a:gd name="connsiteX1" fmla="*/ 2128088 w 2462810"/>
              <a:gd name="connsiteY1" fmla="*/ 0 h 2267426"/>
              <a:gd name="connsiteX2" fmla="*/ 2124800 w 2462810"/>
              <a:gd name="connsiteY2" fmla="*/ 604242 h 2267426"/>
              <a:gd name="connsiteX3" fmla="*/ 2212372 w 2462810"/>
              <a:gd name="connsiteY3" fmla="*/ 605731 h 2267426"/>
              <a:gd name="connsiteX4" fmla="*/ 2212030 w 2462810"/>
              <a:gd name="connsiteY4" fmla="*/ 477619 h 2267426"/>
              <a:gd name="connsiteX5" fmla="*/ 2462810 w 2462810"/>
              <a:gd name="connsiteY5" fmla="*/ 950944 h 2267426"/>
              <a:gd name="connsiteX6" fmla="*/ 2197131 w 2462810"/>
              <a:gd name="connsiteY6" fmla="*/ 1454408 h 2267426"/>
              <a:gd name="connsiteX7" fmla="*/ 2199647 w 2462810"/>
              <a:gd name="connsiteY7" fmla="*/ 1323779 h 2267426"/>
              <a:gd name="connsiteX8" fmla="*/ 2125036 w 2462810"/>
              <a:gd name="connsiteY8" fmla="*/ 1320084 h 2267426"/>
              <a:gd name="connsiteX9" fmla="*/ 2109800 w 2462810"/>
              <a:gd name="connsiteY9" fmla="*/ 2267426 h 2267426"/>
              <a:gd name="connsiteX10" fmla="*/ 0 w 2462810"/>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21706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11553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09037 w 2474716"/>
              <a:gd name="connsiteY6" fmla="*/ 1454408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5705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0748 h 2267426"/>
              <a:gd name="connsiteX1" fmla="*/ 2139994 w 2474716"/>
              <a:gd name="connsiteY1" fmla="*/ 0 h 2267426"/>
              <a:gd name="connsiteX2" fmla="*/ 2136706 w 2474716"/>
              <a:gd name="connsiteY2" fmla="*/ 604242 h 2267426"/>
              <a:gd name="connsiteX3" fmla="*/ 2224278 w 2474716"/>
              <a:gd name="connsiteY3" fmla="*/ 605731 h 2267426"/>
              <a:gd name="connsiteX4" fmla="*/ 2223936 w 2474716"/>
              <a:gd name="connsiteY4" fmla="*/ 477619 h 2267426"/>
              <a:gd name="connsiteX5" fmla="*/ 2474716 w 2474716"/>
              <a:gd name="connsiteY5" fmla="*/ 950944 h 2267426"/>
              <a:gd name="connsiteX6" fmla="*/ 2220943 w 2474716"/>
              <a:gd name="connsiteY6" fmla="*/ 1449646 h 2267426"/>
              <a:gd name="connsiteX7" fmla="*/ 2223460 w 2474716"/>
              <a:gd name="connsiteY7" fmla="*/ 1323779 h 2267426"/>
              <a:gd name="connsiteX8" fmla="*/ 2136942 w 2474716"/>
              <a:gd name="connsiteY8" fmla="*/ 1320084 h 2267426"/>
              <a:gd name="connsiteX9" fmla="*/ 2133612 w 2474716"/>
              <a:gd name="connsiteY9" fmla="*/ 2267426 h 2267426"/>
              <a:gd name="connsiteX10" fmla="*/ 0 w 2474716"/>
              <a:gd name="connsiteY10" fmla="*/ 1560748 h 2267426"/>
              <a:gd name="connsiteX0" fmla="*/ 0 w 2474716"/>
              <a:gd name="connsiteY0" fmla="*/ 1565510 h 2272188"/>
              <a:gd name="connsiteX1" fmla="*/ 2144756 w 2474716"/>
              <a:gd name="connsiteY1" fmla="*/ 0 h 2272188"/>
              <a:gd name="connsiteX2" fmla="*/ 2136706 w 2474716"/>
              <a:gd name="connsiteY2" fmla="*/ 609004 h 2272188"/>
              <a:gd name="connsiteX3" fmla="*/ 2224278 w 2474716"/>
              <a:gd name="connsiteY3" fmla="*/ 610493 h 2272188"/>
              <a:gd name="connsiteX4" fmla="*/ 2223936 w 2474716"/>
              <a:gd name="connsiteY4" fmla="*/ 482381 h 2272188"/>
              <a:gd name="connsiteX5" fmla="*/ 2474716 w 2474716"/>
              <a:gd name="connsiteY5" fmla="*/ 955706 h 2272188"/>
              <a:gd name="connsiteX6" fmla="*/ 2220943 w 2474716"/>
              <a:gd name="connsiteY6" fmla="*/ 1454408 h 2272188"/>
              <a:gd name="connsiteX7" fmla="*/ 2223460 w 2474716"/>
              <a:gd name="connsiteY7" fmla="*/ 1328541 h 2272188"/>
              <a:gd name="connsiteX8" fmla="*/ 2136942 w 2474716"/>
              <a:gd name="connsiteY8" fmla="*/ 1324846 h 2272188"/>
              <a:gd name="connsiteX9" fmla="*/ 2133612 w 2474716"/>
              <a:gd name="connsiteY9" fmla="*/ 2272188 h 2272188"/>
              <a:gd name="connsiteX10" fmla="*/ 0 w 2474716"/>
              <a:gd name="connsiteY10" fmla="*/ 1565510 h 2272188"/>
              <a:gd name="connsiteX0" fmla="*/ 0 w 2474716"/>
              <a:gd name="connsiteY0" fmla="*/ 1565510 h 2272188"/>
              <a:gd name="connsiteX1" fmla="*/ 2144756 w 2474716"/>
              <a:gd name="connsiteY1" fmla="*/ 0 h 2272188"/>
              <a:gd name="connsiteX2" fmla="*/ 2136706 w 2474716"/>
              <a:gd name="connsiteY2" fmla="*/ 609004 h 2272188"/>
              <a:gd name="connsiteX3" fmla="*/ 2224278 w 2474716"/>
              <a:gd name="connsiteY3" fmla="*/ 610493 h 2272188"/>
              <a:gd name="connsiteX4" fmla="*/ 2223936 w 2474716"/>
              <a:gd name="connsiteY4" fmla="*/ 482381 h 2272188"/>
              <a:gd name="connsiteX5" fmla="*/ 2474716 w 2474716"/>
              <a:gd name="connsiteY5" fmla="*/ 955706 h 2272188"/>
              <a:gd name="connsiteX6" fmla="*/ 2220943 w 2474716"/>
              <a:gd name="connsiteY6" fmla="*/ 1454408 h 2272188"/>
              <a:gd name="connsiteX7" fmla="*/ 2223460 w 2474716"/>
              <a:gd name="connsiteY7" fmla="*/ 1328541 h 2272188"/>
              <a:gd name="connsiteX8" fmla="*/ 2136942 w 2474716"/>
              <a:gd name="connsiteY8" fmla="*/ 1324846 h 2272188"/>
              <a:gd name="connsiteX9" fmla="*/ 2133612 w 2474716"/>
              <a:gd name="connsiteY9" fmla="*/ 2272188 h 2272188"/>
              <a:gd name="connsiteX10" fmla="*/ 0 w 2474716"/>
              <a:gd name="connsiteY10" fmla="*/ 1565510 h 2272188"/>
              <a:gd name="connsiteX0" fmla="*/ 0 w 2474716"/>
              <a:gd name="connsiteY0" fmla="*/ 1565510 h 2272188"/>
              <a:gd name="connsiteX1" fmla="*/ 2144756 w 2474716"/>
              <a:gd name="connsiteY1" fmla="*/ 0 h 2272188"/>
              <a:gd name="connsiteX2" fmla="*/ 2148612 w 2474716"/>
              <a:gd name="connsiteY2" fmla="*/ 609004 h 2272188"/>
              <a:gd name="connsiteX3" fmla="*/ 2224278 w 2474716"/>
              <a:gd name="connsiteY3" fmla="*/ 610493 h 2272188"/>
              <a:gd name="connsiteX4" fmla="*/ 2223936 w 2474716"/>
              <a:gd name="connsiteY4" fmla="*/ 482381 h 2272188"/>
              <a:gd name="connsiteX5" fmla="*/ 2474716 w 2474716"/>
              <a:gd name="connsiteY5" fmla="*/ 955706 h 2272188"/>
              <a:gd name="connsiteX6" fmla="*/ 2220943 w 2474716"/>
              <a:gd name="connsiteY6" fmla="*/ 1454408 h 2272188"/>
              <a:gd name="connsiteX7" fmla="*/ 2223460 w 2474716"/>
              <a:gd name="connsiteY7" fmla="*/ 1328541 h 2272188"/>
              <a:gd name="connsiteX8" fmla="*/ 2136942 w 2474716"/>
              <a:gd name="connsiteY8" fmla="*/ 1324846 h 2272188"/>
              <a:gd name="connsiteX9" fmla="*/ 2133612 w 2474716"/>
              <a:gd name="connsiteY9" fmla="*/ 2272188 h 2272188"/>
              <a:gd name="connsiteX10" fmla="*/ 0 w 2474716"/>
              <a:gd name="connsiteY10" fmla="*/ 1565510 h 2272188"/>
              <a:gd name="connsiteX0" fmla="*/ 0 w 2493766"/>
              <a:gd name="connsiteY0" fmla="*/ 1570273 h 2272188"/>
              <a:gd name="connsiteX1" fmla="*/ 2163806 w 2493766"/>
              <a:gd name="connsiteY1" fmla="*/ 0 h 2272188"/>
              <a:gd name="connsiteX2" fmla="*/ 2167662 w 2493766"/>
              <a:gd name="connsiteY2" fmla="*/ 609004 h 2272188"/>
              <a:gd name="connsiteX3" fmla="*/ 2243328 w 2493766"/>
              <a:gd name="connsiteY3" fmla="*/ 610493 h 2272188"/>
              <a:gd name="connsiteX4" fmla="*/ 2242986 w 2493766"/>
              <a:gd name="connsiteY4" fmla="*/ 482381 h 2272188"/>
              <a:gd name="connsiteX5" fmla="*/ 2493766 w 2493766"/>
              <a:gd name="connsiteY5" fmla="*/ 955706 h 2272188"/>
              <a:gd name="connsiteX6" fmla="*/ 2239993 w 2493766"/>
              <a:gd name="connsiteY6" fmla="*/ 1454408 h 2272188"/>
              <a:gd name="connsiteX7" fmla="*/ 2242510 w 2493766"/>
              <a:gd name="connsiteY7" fmla="*/ 1328541 h 2272188"/>
              <a:gd name="connsiteX8" fmla="*/ 2155992 w 2493766"/>
              <a:gd name="connsiteY8" fmla="*/ 1324846 h 2272188"/>
              <a:gd name="connsiteX9" fmla="*/ 2152662 w 2493766"/>
              <a:gd name="connsiteY9" fmla="*/ 2272188 h 2272188"/>
              <a:gd name="connsiteX10" fmla="*/ 0 w 2493766"/>
              <a:gd name="connsiteY10" fmla="*/ 1570273 h 2272188"/>
              <a:gd name="connsiteX0" fmla="*/ 0 w 2493766"/>
              <a:gd name="connsiteY0" fmla="*/ 1570273 h 2272188"/>
              <a:gd name="connsiteX1" fmla="*/ 2163806 w 2493766"/>
              <a:gd name="connsiteY1" fmla="*/ 0 h 2272188"/>
              <a:gd name="connsiteX2" fmla="*/ 2167662 w 2493766"/>
              <a:gd name="connsiteY2" fmla="*/ 609004 h 2272188"/>
              <a:gd name="connsiteX3" fmla="*/ 2243328 w 2493766"/>
              <a:gd name="connsiteY3" fmla="*/ 610493 h 2272188"/>
              <a:gd name="connsiteX4" fmla="*/ 2242986 w 2493766"/>
              <a:gd name="connsiteY4" fmla="*/ 482381 h 2272188"/>
              <a:gd name="connsiteX5" fmla="*/ 2493766 w 2493766"/>
              <a:gd name="connsiteY5" fmla="*/ 955706 h 2272188"/>
              <a:gd name="connsiteX6" fmla="*/ 2239993 w 2493766"/>
              <a:gd name="connsiteY6" fmla="*/ 1454408 h 2272188"/>
              <a:gd name="connsiteX7" fmla="*/ 2242510 w 2493766"/>
              <a:gd name="connsiteY7" fmla="*/ 1328541 h 2272188"/>
              <a:gd name="connsiteX8" fmla="*/ 2160754 w 2493766"/>
              <a:gd name="connsiteY8" fmla="*/ 1329608 h 2272188"/>
              <a:gd name="connsiteX9" fmla="*/ 2152662 w 2493766"/>
              <a:gd name="connsiteY9" fmla="*/ 2272188 h 2272188"/>
              <a:gd name="connsiteX10" fmla="*/ 0 w 2493766"/>
              <a:gd name="connsiteY10" fmla="*/ 1570273 h 2272188"/>
              <a:gd name="connsiteX0" fmla="*/ 0 w 2500910"/>
              <a:gd name="connsiteY0" fmla="*/ 1570273 h 2272188"/>
              <a:gd name="connsiteX1" fmla="*/ 2170950 w 2500910"/>
              <a:gd name="connsiteY1" fmla="*/ 0 h 2272188"/>
              <a:gd name="connsiteX2" fmla="*/ 2174806 w 2500910"/>
              <a:gd name="connsiteY2" fmla="*/ 609004 h 2272188"/>
              <a:gd name="connsiteX3" fmla="*/ 2250472 w 2500910"/>
              <a:gd name="connsiteY3" fmla="*/ 610493 h 2272188"/>
              <a:gd name="connsiteX4" fmla="*/ 2250130 w 2500910"/>
              <a:gd name="connsiteY4" fmla="*/ 482381 h 2272188"/>
              <a:gd name="connsiteX5" fmla="*/ 2500910 w 2500910"/>
              <a:gd name="connsiteY5" fmla="*/ 955706 h 2272188"/>
              <a:gd name="connsiteX6" fmla="*/ 2247137 w 2500910"/>
              <a:gd name="connsiteY6" fmla="*/ 1454408 h 2272188"/>
              <a:gd name="connsiteX7" fmla="*/ 2249654 w 2500910"/>
              <a:gd name="connsiteY7" fmla="*/ 1328541 h 2272188"/>
              <a:gd name="connsiteX8" fmla="*/ 2167898 w 2500910"/>
              <a:gd name="connsiteY8" fmla="*/ 1329608 h 2272188"/>
              <a:gd name="connsiteX9" fmla="*/ 2159806 w 2500910"/>
              <a:gd name="connsiteY9" fmla="*/ 2272188 h 2272188"/>
              <a:gd name="connsiteX10" fmla="*/ 0 w 2500910"/>
              <a:gd name="connsiteY10" fmla="*/ 1570273 h 2272188"/>
              <a:gd name="connsiteX0" fmla="*/ 0 w 2500910"/>
              <a:gd name="connsiteY0" fmla="*/ 1087892 h 1789807"/>
              <a:gd name="connsiteX1" fmla="*/ 2039981 w 2500910"/>
              <a:gd name="connsiteY1" fmla="*/ 134363 h 1789807"/>
              <a:gd name="connsiteX2" fmla="*/ 2174806 w 2500910"/>
              <a:gd name="connsiteY2" fmla="*/ 126623 h 1789807"/>
              <a:gd name="connsiteX3" fmla="*/ 2250472 w 2500910"/>
              <a:gd name="connsiteY3" fmla="*/ 128112 h 1789807"/>
              <a:gd name="connsiteX4" fmla="*/ 2250130 w 2500910"/>
              <a:gd name="connsiteY4" fmla="*/ 0 h 1789807"/>
              <a:gd name="connsiteX5" fmla="*/ 2500910 w 2500910"/>
              <a:gd name="connsiteY5" fmla="*/ 473325 h 1789807"/>
              <a:gd name="connsiteX6" fmla="*/ 2247137 w 2500910"/>
              <a:gd name="connsiteY6" fmla="*/ 972027 h 1789807"/>
              <a:gd name="connsiteX7" fmla="*/ 2249654 w 2500910"/>
              <a:gd name="connsiteY7" fmla="*/ 846160 h 1789807"/>
              <a:gd name="connsiteX8" fmla="*/ 2167898 w 2500910"/>
              <a:gd name="connsiteY8" fmla="*/ 847227 h 1789807"/>
              <a:gd name="connsiteX9" fmla="*/ 2159806 w 2500910"/>
              <a:gd name="connsiteY9" fmla="*/ 1789807 h 1789807"/>
              <a:gd name="connsiteX10" fmla="*/ 0 w 2500910"/>
              <a:gd name="connsiteY10" fmla="*/ 1087892 h 1789807"/>
              <a:gd name="connsiteX0" fmla="*/ 0 w 2500910"/>
              <a:gd name="connsiteY0" fmla="*/ 1087892 h 1789807"/>
              <a:gd name="connsiteX1" fmla="*/ 2039981 w 2500910"/>
              <a:gd name="connsiteY1" fmla="*/ 134363 h 1789807"/>
              <a:gd name="connsiteX2" fmla="*/ 2091462 w 2500910"/>
              <a:gd name="connsiteY2" fmla="*/ 126623 h 1789807"/>
              <a:gd name="connsiteX3" fmla="*/ 2250472 w 2500910"/>
              <a:gd name="connsiteY3" fmla="*/ 128112 h 1789807"/>
              <a:gd name="connsiteX4" fmla="*/ 2250130 w 2500910"/>
              <a:gd name="connsiteY4" fmla="*/ 0 h 1789807"/>
              <a:gd name="connsiteX5" fmla="*/ 2500910 w 2500910"/>
              <a:gd name="connsiteY5" fmla="*/ 473325 h 1789807"/>
              <a:gd name="connsiteX6" fmla="*/ 2247137 w 2500910"/>
              <a:gd name="connsiteY6" fmla="*/ 972027 h 1789807"/>
              <a:gd name="connsiteX7" fmla="*/ 2249654 w 2500910"/>
              <a:gd name="connsiteY7" fmla="*/ 846160 h 1789807"/>
              <a:gd name="connsiteX8" fmla="*/ 2167898 w 2500910"/>
              <a:gd name="connsiteY8" fmla="*/ 847227 h 1789807"/>
              <a:gd name="connsiteX9" fmla="*/ 2159806 w 2500910"/>
              <a:gd name="connsiteY9" fmla="*/ 1789807 h 1789807"/>
              <a:gd name="connsiteX10" fmla="*/ 0 w 2500910"/>
              <a:gd name="connsiteY10" fmla="*/ 1087892 h 1789807"/>
              <a:gd name="connsiteX0" fmla="*/ 0 w 2500910"/>
              <a:gd name="connsiteY0" fmla="*/ 1087892 h 1789807"/>
              <a:gd name="connsiteX1" fmla="*/ 2091462 w 2500910"/>
              <a:gd name="connsiteY1" fmla="*/ 126623 h 1789807"/>
              <a:gd name="connsiteX2" fmla="*/ 2250472 w 2500910"/>
              <a:gd name="connsiteY2" fmla="*/ 128112 h 1789807"/>
              <a:gd name="connsiteX3" fmla="*/ 2250130 w 2500910"/>
              <a:gd name="connsiteY3" fmla="*/ 0 h 1789807"/>
              <a:gd name="connsiteX4" fmla="*/ 2500910 w 2500910"/>
              <a:gd name="connsiteY4" fmla="*/ 473325 h 1789807"/>
              <a:gd name="connsiteX5" fmla="*/ 2247137 w 2500910"/>
              <a:gd name="connsiteY5" fmla="*/ 972027 h 1789807"/>
              <a:gd name="connsiteX6" fmla="*/ 2249654 w 2500910"/>
              <a:gd name="connsiteY6" fmla="*/ 846160 h 1789807"/>
              <a:gd name="connsiteX7" fmla="*/ 2167898 w 2500910"/>
              <a:gd name="connsiteY7" fmla="*/ 847227 h 1789807"/>
              <a:gd name="connsiteX8" fmla="*/ 2159806 w 2500910"/>
              <a:gd name="connsiteY8" fmla="*/ 1789807 h 1789807"/>
              <a:gd name="connsiteX9" fmla="*/ 0 w 2500910"/>
              <a:gd name="connsiteY9" fmla="*/ 1087892 h 1789807"/>
              <a:gd name="connsiteX0" fmla="*/ 0 w 2500910"/>
              <a:gd name="connsiteY0" fmla="*/ 1087892 h 1114669"/>
              <a:gd name="connsiteX1" fmla="*/ 2091462 w 2500910"/>
              <a:gd name="connsiteY1" fmla="*/ 126623 h 1114669"/>
              <a:gd name="connsiteX2" fmla="*/ 2250472 w 2500910"/>
              <a:gd name="connsiteY2" fmla="*/ 128112 h 1114669"/>
              <a:gd name="connsiteX3" fmla="*/ 2250130 w 2500910"/>
              <a:gd name="connsiteY3" fmla="*/ 0 h 1114669"/>
              <a:gd name="connsiteX4" fmla="*/ 2500910 w 2500910"/>
              <a:gd name="connsiteY4" fmla="*/ 473325 h 1114669"/>
              <a:gd name="connsiteX5" fmla="*/ 2247137 w 2500910"/>
              <a:gd name="connsiteY5" fmla="*/ 972027 h 1114669"/>
              <a:gd name="connsiteX6" fmla="*/ 2249654 w 2500910"/>
              <a:gd name="connsiteY6" fmla="*/ 846160 h 1114669"/>
              <a:gd name="connsiteX7" fmla="*/ 2167898 w 2500910"/>
              <a:gd name="connsiteY7" fmla="*/ 847227 h 1114669"/>
              <a:gd name="connsiteX8" fmla="*/ 0 w 2500910"/>
              <a:gd name="connsiteY8" fmla="*/ 1087892 h 1114669"/>
              <a:gd name="connsiteX0" fmla="*/ 78356 w 411368"/>
              <a:gd name="connsiteY0" fmla="*/ 847227 h 972027"/>
              <a:gd name="connsiteX1" fmla="*/ 1920 w 411368"/>
              <a:gd name="connsiteY1" fmla="*/ 126623 h 972027"/>
              <a:gd name="connsiteX2" fmla="*/ 160930 w 411368"/>
              <a:gd name="connsiteY2" fmla="*/ 128112 h 972027"/>
              <a:gd name="connsiteX3" fmla="*/ 160588 w 411368"/>
              <a:gd name="connsiteY3" fmla="*/ 0 h 972027"/>
              <a:gd name="connsiteX4" fmla="*/ 411368 w 411368"/>
              <a:gd name="connsiteY4" fmla="*/ 473325 h 972027"/>
              <a:gd name="connsiteX5" fmla="*/ 157595 w 411368"/>
              <a:gd name="connsiteY5" fmla="*/ 972027 h 972027"/>
              <a:gd name="connsiteX6" fmla="*/ 160112 w 411368"/>
              <a:gd name="connsiteY6" fmla="*/ 846160 h 972027"/>
              <a:gd name="connsiteX7" fmla="*/ 78356 w 411368"/>
              <a:gd name="connsiteY7" fmla="*/ 847227 h 972027"/>
              <a:gd name="connsiteX0" fmla="*/ 40033 w 413526"/>
              <a:gd name="connsiteY0" fmla="*/ 847227 h 972027"/>
              <a:gd name="connsiteX1" fmla="*/ 4078 w 413526"/>
              <a:gd name="connsiteY1" fmla="*/ 126623 h 972027"/>
              <a:gd name="connsiteX2" fmla="*/ 163088 w 413526"/>
              <a:gd name="connsiteY2" fmla="*/ 128112 h 972027"/>
              <a:gd name="connsiteX3" fmla="*/ 162746 w 413526"/>
              <a:gd name="connsiteY3" fmla="*/ 0 h 972027"/>
              <a:gd name="connsiteX4" fmla="*/ 413526 w 413526"/>
              <a:gd name="connsiteY4" fmla="*/ 473325 h 972027"/>
              <a:gd name="connsiteX5" fmla="*/ 159753 w 413526"/>
              <a:gd name="connsiteY5" fmla="*/ 972027 h 972027"/>
              <a:gd name="connsiteX6" fmla="*/ 162270 w 413526"/>
              <a:gd name="connsiteY6" fmla="*/ 846160 h 972027"/>
              <a:gd name="connsiteX7" fmla="*/ 40033 w 413526"/>
              <a:gd name="connsiteY7" fmla="*/ 847227 h 972027"/>
              <a:gd name="connsiteX0" fmla="*/ 38467 w 411960"/>
              <a:gd name="connsiteY0" fmla="*/ 847227 h 972027"/>
              <a:gd name="connsiteX1" fmla="*/ 2512 w 411960"/>
              <a:gd name="connsiteY1" fmla="*/ 126623 h 972027"/>
              <a:gd name="connsiteX2" fmla="*/ 161522 w 411960"/>
              <a:gd name="connsiteY2" fmla="*/ 128112 h 972027"/>
              <a:gd name="connsiteX3" fmla="*/ 161180 w 411960"/>
              <a:gd name="connsiteY3" fmla="*/ 0 h 972027"/>
              <a:gd name="connsiteX4" fmla="*/ 411960 w 411960"/>
              <a:gd name="connsiteY4" fmla="*/ 473325 h 972027"/>
              <a:gd name="connsiteX5" fmla="*/ 158187 w 411960"/>
              <a:gd name="connsiteY5" fmla="*/ 972027 h 972027"/>
              <a:gd name="connsiteX6" fmla="*/ 160704 w 411960"/>
              <a:gd name="connsiteY6" fmla="*/ 846160 h 972027"/>
              <a:gd name="connsiteX7" fmla="*/ 38467 w 411960"/>
              <a:gd name="connsiteY7" fmla="*/ 847227 h 972027"/>
              <a:gd name="connsiteX0" fmla="*/ 20679 w 394172"/>
              <a:gd name="connsiteY0" fmla="*/ 847227 h 972027"/>
              <a:gd name="connsiteX1" fmla="*/ 3774 w 394172"/>
              <a:gd name="connsiteY1" fmla="*/ 126623 h 972027"/>
              <a:gd name="connsiteX2" fmla="*/ 143734 w 394172"/>
              <a:gd name="connsiteY2" fmla="*/ 128112 h 972027"/>
              <a:gd name="connsiteX3" fmla="*/ 143392 w 394172"/>
              <a:gd name="connsiteY3" fmla="*/ 0 h 972027"/>
              <a:gd name="connsiteX4" fmla="*/ 394172 w 394172"/>
              <a:gd name="connsiteY4" fmla="*/ 473325 h 972027"/>
              <a:gd name="connsiteX5" fmla="*/ 140399 w 394172"/>
              <a:gd name="connsiteY5" fmla="*/ 972027 h 972027"/>
              <a:gd name="connsiteX6" fmla="*/ 142916 w 394172"/>
              <a:gd name="connsiteY6" fmla="*/ 846160 h 972027"/>
              <a:gd name="connsiteX7" fmla="*/ 20679 w 394172"/>
              <a:gd name="connsiteY7" fmla="*/ 847227 h 972027"/>
              <a:gd name="connsiteX0" fmla="*/ 16905 w 390398"/>
              <a:gd name="connsiteY0" fmla="*/ 847227 h 972027"/>
              <a:gd name="connsiteX1" fmla="*/ 0 w 390398"/>
              <a:gd name="connsiteY1" fmla="*/ 126623 h 972027"/>
              <a:gd name="connsiteX2" fmla="*/ 139960 w 390398"/>
              <a:gd name="connsiteY2" fmla="*/ 128112 h 972027"/>
              <a:gd name="connsiteX3" fmla="*/ 139618 w 390398"/>
              <a:gd name="connsiteY3" fmla="*/ 0 h 972027"/>
              <a:gd name="connsiteX4" fmla="*/ 390398 w 390398"/>
              <a:gd name="connsiteY4" fmla="*/ 473325 h 972027"/>
              <a:gd name="connsiteX5" fmla="*/ 136625 w 390398"/>
              <a:gd name="connsiteY5" fmla="*/ 972027 h 972027"/>
              <a:gd name="connsiteX6" fmla="*/ 139142 w 390398"/>
              <a:gd name="connsiteY6" fmla="*/ 846160 h 972027"/>
              <a:gd name="connsiteX7" fmla="*/ 16905 w 390398"/>
              <a:gd name="connsiteY7" fmla="*/ 847227 h 972027"/>
              <a:gd name="connsiteX0" fmla="*/ 9761 w 383254"/>
              <a:gd name="connsiteY0" fmla="*/ 847227 h 972027"/>
              <a:gd name="connsiteX1" fmla="*/ 0 w 383254"/>
              <a:gd name="connsiteY1" fmla="*/ 126623 h 972027"/>
              <a:gd name="connsiteX2" fmla="*/ 132816 w 383254"/>
              <a:gd name="connsiteY2" fmla="*/ 128112 h 972027"/>
              <a:gd name="connsiteX3" fmla="*/ 132474 w 383254"/>
              <a:gd name="connsiteY3" fmla="*/ 0 h 972027"/>
              <a:gd name="connsiteX4" fmla="*/ 383254 w 383254"/>
              <a:gd name="connsiteY4" fmla="*/ 473325 h 972027"/>
              <a:gd name="connsiteX5" fmla="*/ 129481 w 383254"/>
              <a:gd name="connsiteY5" fmla="*/ 972027 h 972027"/>
              <a:gd name="connsiteX6" fmla="*/ 131998 w 383254"/>
              <a:gd name="connsiteY6" fmla="*/ 846160 h 972027"/>
              <a:gd name="connsiteX7" fmla="*/ 9761 w 383254"/>
              <a:gd name="connsiteY7" fmla="*/ 847227 h 972027"/>
              <a:gd name="connsiteX0" fmla="*/ 9761 w 383254"/>
              <a:gd name="connsiteY0" fmla="*/ 847227 h 972027"/>
              <a:gd name="connsiteX1" fmla="*/ 0 w 383254"/>
              <a:gd name="connsiteY1" fmla="*/ 126623 h 972027"/>
              <a:gd name="connsiteX2" fmla="*/ 132816 w 383254"/>
              <a:gd name="connsiteY2" fmla="*/ 128112 h 972027"/>
              <a:gd name="connsiteX3" fmla="*/ 132474 w 383254"/>
              <a:gd name="connsiteY3" fmla="*/ 0 h 972027"/>
              <a:gd name="connsiteX4" fmla="*/ 383254 w 383254"/>
              <a:gd name="connsiteY4" fmla="*/ 473325 h 972027"/>
              <a:gd name="connsiteX5" fmla="*/ 129481 w 383254"/>
              <a:gd name="connsiteY5" fmla="*/ 972027 h 972027"/>
              <a:gd name="connsiteX6" fmla="*/ 131998 w 383254"/>
              <a:gd name="connsiteY6" fmla="*/ 846160 h 972027"/>
              <a:gd name="connsiteX7" fmla="*/ 9761 w 383254"/>
              <a:gd name="connsiteY7" fmla="*/ 847227 h 972027"/>
              <a:gd name="connsiteX0" fmla="*/ 534 w 374027"/>
              <a:gd name="connsiteY0" fmla="*/ 847227 h 972027"/>
              <a:gd name="connsiteX1" fmla="*/ 2679 w 374027"/>
              <a:gd name="connsiteY1" fmla="*/ 126623 h 972027"/>
              <a:gd name="connsiteX2" fmla="*/ 123589 w 374027"/>
              <a:gd name="connsiteY2" fmla="*/ 128112 h 972027"/>
              <a:gd name="connsiteX3" fmla="*/ 123247 w 374027"/>
              <a:gd name="connsiteY3" fmla="*/ 0 h 972027"/>
              <a:gd name="connsiteX4" fmla="*/ 374027 w 374027"/>
              <a:gd name="connsiteY4" fmla="*/ 473325 h 972027"/>
              <a:gd name="connsiteX5" fmla="*/ 120254 w 374027"/>
              <a:gd name="connsiteY5" fmla="*/ 972027 h 972027"/>
              <a:gd name="connsiteX6" fmla="*/ 122771 w 374027"/>
              <a:gd name="connsiteY6" fmla="*/ 846160 h 972027"/>
              <a:gd name="connsiteX7" fmla="*/ 534 w 374027"/>
              <a:gd name="connsiteY7" fmla="*/ 847227 h 972027"/>
              <a:gd name="connsiteX0" fmla="*/ 4998 w 378491"/>
              <a:gd name="connsiteY0" fmla="*/ 847227 h 972027"/>
              <a:gd name="connsiteX1" fmla="*/ 0 w 378491"/>
              <a:gd name="connsiteY1" fmla="*/ 126623 h 972027"/>
              <a:gd name="connsiteX2" fmla="*/ 128053 w 378491"/>
              <a:gd name="connsiteY2" fmla="*/ 128112 h 972027"/>
              <a:gd name="connsiteX3" fmla="*/ 127711 w 378491"/>
              <a:gd name="connsiteY3" fmla="*/ 0 h 972027"/>
              <a:gd name="connsiteX4" fmla="*/ 378491 w 378491"/>
              <a:gd name="connsiteY4" fmla="*/ 473325 h 972027"/>
              <a:gd name="connsiteX5" fmla="*/ 124718 w 378491"/>
              <a:gd name="connsiteY5" fmla="*/ 972027 h 972027"/>
              <a:gd name="connsiteX6" fmla="*/ 127235 w 378491"/>
              <a:gd name="connsiteY6" fmla="*/ 846160 h 972027"/>
              <a:gd name="connsiteX7" fmla="*/ 4998 w 378491"/>
              <a:gd name="connsiteY7" fmla="*/ 847227 h 972027"/>
              <a:gd name="connsiteX0" fmla="*/ 130 w 373623"/>
              <a:gd name="connsiteY0" fmla="*/ 847227 h 972027"/>
              <a:gd name="connsiteX1" fmla="*/ 30804 w 373623"/>
              <a:gd name="connsiteY1" fmla="*/ 126623 h 972027"/>
              <a:gd name="connsiteX2" fmla="*/ 123185 w 373623"/>
              <a:gd name="connsiteY2" fmla="*/ 128112 h 972027"/>
              <a:gd name="connsiteX3" fmla="*/ 122843 w 373623"/>
              <a:gd name="connsiteY3" fmla="*/ 0 h 972027"/>
              <a:gd name="connsiteX4" fmla="*/ 373623 w 373623"/>
              <a:gd name="connsiteY4" fmla="*/ 473325 h 972027"/>
              <a:gd name="connsiteX5" fmla="*/ 119850 w 373623"/>
              <a:gd name="connsiteY5" fmla="*/ 972027 h 972027"/>
              <a:gd name="connsiteX6" fmla="*/ 122367 w 373623"/>
              <a:gd name="connsiteY6" fmla="*/ 846160 h 972027"/>
              <a:gd name="connsiteX7" fmla="*/ 130 w 373623"/>
              <a:gd name="connsiteY7" fmla="*/ 847227 h 972027"/>
              <a:gd name="connsiteX0" fmla="*/ 112 w 373605"/>
              <a:gd name="connsiteY0" fmla="*/ 847227 h 972027"/>
              <a:gd name="connsiteX1" fmla="*/ 36731 w 373605"/>
              <a:gd name="connsiteY1" fmla="*/ 126623 h 972027"/>
              <a:gd name="connsiteX2" fmla="*/ 123167 w 373605"/>
              <a:gd name="connsiteY2" fmla="*/ 128112 h 972027"/>
              <a:gd name="connsiteX3" fmla="*/ 122825 w 373605"/>
              <a:gd name="connsiteY3" fmla="*/ 0 h 972027"/>
              <a:gd name="connsiteX4" fmla="*/ 373605 w 373605"/>
              <a:gd name="connsiteY4" fmla="*/ 473325 h 972027"/>
              <a:gd name="connsiteX5" fmla="*/ 119832 w 373605"/>
              <a:gd name="connsiteY5" fmla="*/ 972027 h 972027"/>
              <a:gd name="connsiteX6" fmla="*/ 122349 w 373605"/>
              <a:gd name="connsiteY6" fmla="*/ 846160 h 972027"/>
              <a:gd name="connsiteX7" fmla="*/ 112 w 373605"/>
              <a:gd name="connsiteY7" fmla="*/ 847227 h 972027"/>
              <a:gd name="connsiteX0" fmla="*/ 350 w 344116"/>
              <a:gd name="connsiteY0" fmla="*/ 847227 h 972027"/>
              <a:gd name="connsiteX1" fmla="*/ 7242 w 344116"/>
              <a:gd name="connsiteY1" fmla="*/ 126623 h 972027"/>
              <a:gd name="connsiteX2" fmla="*/ 93678 w 344116"/>
              <a:gd name="connsiteY2" fmla="*/ 128112 h 972027"/>
              <a:gd name="connsiteX3" fmla="*/ 93336 w 344116"/>
              <a:gd name="connsiteY3" fmla="*/ 0 h 972027"/>
              <a:gd name="connsiteX4" fmla="*/ 344116 w 344116"/>
              <a:gd name="connsiteY4" fmla="*/ 473325 h 972027"/>
              <a:gd name="connsiteX5" fmla="*/ 90343 w 344116"/>
              <a:gd name="connsiteY5" fmla="*/ 972027 h 972027"/>
              <a:gd name="connsiteX6" fmla="*/ 92860 w 344116"/>
              <a:gd name="connsiteY6" fmla="*/ 846160 h 972027"/>
              <a:gd name="connsiteX7" fmla="*/ 350 w 344116"/>
              <a:gd name="connsiteY7" fmla="*/ 847227 h 972027"/>
              <a:gd name="connsiteX0" fmla="*/ 350 w 344116"/>
              <a:gd name="connsiteY0" fmla="*/ 847227 h 972027"/>
              <a:gd name="connsiteX1" fmla="*/ 7242 w 344116"/>
              <a:gd name="connsiteY1" fmla="*/ 126623 h 972027"/>
              <a:gd name="connsiteX2" fmla="*/ 93678 w 344116"/>
              <a:gd name="connsiteY2" fmla="*/ 128112 h 972027"/>
              <a:gd name="connsiteX3" fmla="*/ 93336 w 344116"/>
              <a:gd name="connsiteY3" fmla="*/ 0 h 972027"/>
              <a:gd name="connsiteX4" fmla="*/ 344116 w 344116"/>
              <a:gd name="connsiteY4" fmla="*/ 473325 h 972027"/>
              <a:gd name="connsiteX5" fmla="*/ 90343 w 344116"/>
              <a:gd name="connsiteY5" fmla="*/ 972027 h 972027"/>
              <a:gd name="connsiteX6" fmla="*/ 92860 w 344116"/>
              <a:gd name="connsiteY6" fmla="*/ 846160 h 972027"/>
              <a:gd name="connsiteX7" fmla="*/ 350 w 344116"/>
              <a:gd name="connsiteY7" fmla="*/ 847227 h 972027"/>
              <a:gd name="connsiteX0" fmla="*/ 491 w 340293"/>
              <a:gd name="connsiteY0" fmla="*/ 847227 h 972027"/>
              <a:gd name="connsiteX1" fmla="*/ 3419 w 340293"/>
              <a:gd name="connsiteY1" fmla="*/ 126623 h 972027"/>
              <a:gd name="connsiteX2" fmla="*/ 89855 w 340293"/>
              <a:gd name="connsiteY2" fmla="*/ 128112 h 972027"/>
              <a:gd name="connsiteX3" fmla="*/ 89513 w 340293"/>
              <a:gd name="connsiteY3" fmla="*/ 0 h 972027"/>
              <a:gd name="connsiteX4" fmla="*/ 340293 w 340293"/>
              <a:gd name="connsiteY4" fmla="*/ 473325 h 972027"/>
              <a:gd name="connsiteX5" fmla="*/ 86520 w 340293"/>
              <a:gd name="connsiteY5" fmla="*/ 972027 h 972027"/>
              <a:gd name="connsiteX6" fmla="*/ 89037 w 340293"/>
              <a:gd name="connsiteY6" fmla="*/ 846160 h 972027"/>
              <a:gd name="connsiteX7" fmla="*/ 491 w 340293"/>
              <a:gd name="connsiteY7" fmla="*/ 847227 h 972027"/>
              <a:gd name="connsiteX0" fmla="*/ 0 w 339802"/>
              <a:gd name="connsiteY0" fmla="*/ 847227 h 972027"/>
              <a:gd name="connsiteX1" fmla="*/ 2928 w 339802"/>
              <a:gd name="connsiteY1" fmla="*/ 126623 h 972027"/>
              <a:gd name="connsiteX2" fmla="*/ 89364 w 339802"/>
              <a:gd name="connsiteY2" fmla="*/ 128112 h 972027"/>
              <a:gd name="connsiteX3" fmla="*/ 89022 w 339802"/>
              <a:gd name="connsiteY3" fmla="*/ 0 h 972027"/>
              <a:gd name="connsiteX4" fmla="*/ 339802 w 339802"/>
              <a:gd name="connsiteY4" fmla="*/ 473325 h 972027"/>
              <a:gd name="connsiteX5" fmla="*/ 86029 w 339802"/>
              <a:gd name="connsiteY5" fmla="*/ 972027 h 972027"/>
              <a:gd name="connsiteX6" fmla="*/ 88546 w 339802"/>
              <a:gd name="connsiteY6" fmla="*/ 846160 h 972027"/>
              <a:gd name="connsiteX7" fmla="*/ 0 w 339802"/>
              <a:gd name="connsiteY7" fmla="*/ 847227 h 972027"/>
              <a:gd name="connsiteX0" fmla="*/ 112016 w 451818"/>
              <a:gd name="connsiteY0" fmla="*/ 847227 h 972027"/>
              <a:gd name="connsiteX1" fmla="*/ 0 w 451818"/>
              <a:gd name="connsiteY1" fmla="*/ 126623 h 972027"/>
              <a:gd name="connsiteX2" fmla="*/ 201380 w 451818"/>
              <a:gd name="connsiteY2" fmla="*/ 128112 h 972027"/>
              <a:gd name="connsiteX3" fmla="*/ 201038 w 451818"/>
              <a:gd name="connsiteY3" fmla="*/ 0 h 972027"/>
              <a:gd name="connsiteX4" fmla="*/ 451818 w 451818"/>
              <a:gd name="connsiteY4" fmla="*/ 473325 h 972027"/>
              <a:gd name="connsiteX5" fmla="*/ 198045 w 451818"/>
              <a:gd name="connsiteY5" fmla="*/ 972027 h 972027"/>
              <a:gd name="connsiteX6" fmla="*/ 200562 w 451818"/>
              <a:gd name="connsiteY6" fmla="*/ 846160 h 972027"/>
              <a:gd name="connsiteX7" fmla="*/ 112016 w 451818"/>
              <a:gd name="connsiteY7" fmla="*/ 847227 h 972027"/>
              <a:gd name="connsiteX0" fmla="*/ 0 w 454746"/>
              <a:gd name="connsiteY0" fmla="*/ 847227 h 972027"/>
              <a:gd name="connsiteX1" fmla="*/ 2928 w 454746"/>
              <a:gd name="connsiteY1" fmla="*/ 126623 h 972027"/>
              <a:gd name="connsiteX2" fmla="*/ 204308 w 454746"/>
              <a:gd name="connsiteY2" fmla="*/ 128112 h 972027"/>
              <a:gd name="connsiteX3" fmla="*/ 203966 w 454746"/>
              <a:gd name="connsiteY3" fmla="*/ 0 h 972027"/>
              <a:gd name="connsiteX4" fmla="*/ 454746 w 454746"/>
              <a:gd name="connsiteY4" fmla="*/ 473325 h 972027"/>
              <a:gd name="connsiteX5" fmla="*/ 200973 w 454746"/>
              <a:gd name="connsiteY5" fmla="*/ 972027 h 972027"/>
              <a:gd name="connsiteX6" fmla="*/ 203490 w 454746"/>
              <a:gd name="connsiteY6" fmla="*/ 846160 h 972027"/>
              <a:gd name="connsiteX7" fmla="*/ 0 w 454746"/>
              <a:gd name="connsiteY7" fmla="*/ 847227 h 9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46" h="972027">
                <a:moveTo>
                  <a:pt x="0" y="847227"/>
                </a:moveTo>
                <a:cubicBezTo>
                  <a:pt x="1410" y="711435"/>
                  <a:pt x="5834" y="303626"/>
                  <a:pt x="2928" y="126623"/>
                </a:cubicBezTo>
                <a:lnTo>
                  <a:pt x="204308" y="128112"/>
                </a:lnTo>
                <a:cubicBezTo>
                  <a:pt x="204239" y="65724"/>
                  <a:pt x="204532" y="73682"/>
                  <a:pt x="203966" y="0"/>
                </a:cubicBezTo>
                <a:cubicBezTo>
                  <a:pt x="312234" y="202656"/>
                  <a:pt x="370722" y="321265"/>
                  <a:pt x="454746" y="473325"/>
                </a:cubicBezTo>
                <a:cubicBezTo>
                  <a:pt x="369679" y="627290"/>
                  <a:pt x="292096" y="789715"/>
                  <a:pt x="200973" y="972027"/>
                </a:cubicBezTo>
                <a:cubicBezTo>
                  <a:pt x="199658" y="909298"/>
                  <a:pt x="202311" y="903332"/>
                  <a:pt x="203490" y="846160"/>
                </a:cubicBezTo>
                <a:cubicBezTo>
                  <a:pt x="164189" y="841375"/>
                  <a:pt x="50518" y="846774"/>
                  <a:pt x="0" y="847227"/>
                </a:cubicBezTo>
                <a:close/>
              </a:path>
            </a:pathLst>
          </a:custGeom>
          <a:solidFill>
            <a:schemeClr val="accent6">
              <a:lumMod val="40000"/>
              <a:lumOff val="60000"/>
            </a:schemeClr>
          </a:solidFill>
          <a:effectLst>
            <a:innerShdw blurRad="38100" dist="12700" dir="13500000">
              <a:prstClr val="black">
                <a:alpha val="80000"/>
              </a:prstClr>
            </a:innerShdw>
          </a:effectLst>
        </p:spPr>
        <p:txBody>
          <a:bodyPr vert="horz" lIns="504000" tIns="108000" rIns="36000" bIns="36000" rtlCol="0" anchor="b">
            <a:noAutofit/>
          </a:bodyPr>
          <a:lstStyle/>
          <a:p>
            <a:pPr>
              <a:lnSpc>
                <a:spcPct val="80000"/>
              </a:lnSpc>
            </a:pPr>
            <a:endParaRPr lang="en-US" sz="2800" dirty="0">
              <a:ln w="3175" cmpd="sng">
                <a:noFill/>
                <a:prstDash val="solid"/>
              </a:ln>
              <a:solidFill>
                <a:schemeClr val="tx1"/>
              </a:solidFill>
              <a:latin typeface="Arial" pitchFamily="34" charset="0"/>
              <a:cs typeface="Arial" pitchFamily="34" charset="0"/>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232206" y="742092"/>
            <a:ext cx="1732503" cy="1124312"/>
          </a:xfrm>
          <a:prstGeom prst="rect">
            <a:avLst/>
          </a:prstGeom>
          <a:effectLst>
            <a:outerShdw blurRad="203200" dist="101600" dir="8400000" algn="tl" rotWithShape="0">
              <a:schemeClr val="accent6">
                <a:lumMod val="50000"/>
                <a:alpha val="52000"/>
              </a:schemeClr>
            </a:outerShdw>
          </a:effectLst>
        </p:spPr>
      </p:pic>
      <p:sp>
        <p:nvSpPr>
          <p:cNvPr id="31" name="Rectangle 30"/>
          <p:cNvSpPr/>
          <p:nvPr/>
        </p:nvSpPr>
        <p:spPr>
          <a:xfrm>
            <a:off x="4424550" y="794504"/>
            <a:ext cx="258513" cy="755306"/>
          </a:xfrm>
          <a:prstGeom prst="rect">
            <a:avLst/>
          </a:prstGeom>
          <a:solidFill>
            <a:schemeClr val="accent6">
              <a:lumMod val="40000"/>
              <a:lumOff val="60000"/>
            </a:schemeClr>
          </a:solidFill>
          <a:ln>
            <a:noFill/>
          </a:ln>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2" name="Rectangle 31"/>
          <p:cNvSpPr/>
          <p:nvPr/>
        </p:nvSpPr>
        <p:spPr>
          <a:xfrm>
            <a:off x="4494234" y="693346"/>
            <a:ext cx="135957" cy="894679"/>
          </a:xfrm>
          <a:custGeom>
            <a:avLst/>
            <a:gdLst>
              <a:gd name="connsiteX0" fmla="*/ 0 w 142876"/>
              <a:gd name="connsiteY0" fmla="*/ 0 h 947738"/>
              <a:gd name="connsiteX1" fmla="*/ 142876 w 142876"/>
              <a:gd name="connsiteY1" fmla="*/ 0 h 947738"/>
              <a:gd name="connsiteX2" fmla="*/ 142876 w 142876"/>
              <a:gd name="connsiteY2" fmla="*/ 947738 h 947738"/>
              <a:gd name="connsiteX3" fmla="*/ 0 w 142876"/>
              <a:gd name="connsiteY3" fmla="*/ 947738 h 947738"/>
              <a:gd name="connsiteX4" fmla="*/ 0 w 142876"/>
              <a:gd name="connsiteY4" fmla="*/ 0 h 947738"/>
              <a:gd name="connsiteX0" fmla="*/ 0 w 142876"/>
              <a:gd name="connsiteY0" fmla="*/ 0 h 947738"/>
              <a:gd name="connsiteX1" fmla="*/ 142876 w 142876"/>
              <a:gd name="connsiteY1" fmla="*/ 0 h 947738"/>
              <a:gd name="connsiteX2" fmla="*/ 130970 w 142876"/>
              <a:gd name="connsiteY2" fmla="*/ 940594 h 947738"/>
              <a:gd name="connsiteX3" fmla="*/ 0 w 142876"/>
              <a:gd name="connsiteY3" fmla="*/ 947738 h 947738"/>
              <a:gd name="connsiteX4" fmla="*/ 0 w 142876"/>
              <a:gd name="connsiteY4" fmla="*/ 0 h 947738"/>
              <a:gd name="connsiteX0" fmla="*/ 0 w 144020"/>
              <a:gd name="connsiteY0" fmla="*/ 0 h 947738"/>
              <a:gd name="connsiteX1" fmla="*/ 142876 w 144020"/>
              <a:gd name="connsiteY1" fmla="*/ 0 h 947738"/>
              <a:gd name="connsiteX2" fmla="*/ 142875 w 144020"/>
              <a:gd name="connsiteY2" fmla="*/ 923925 h 947738"/>
              <a:gd name="connsiteX3" fmla="*/ 130970 w 144020"/>
              <a:gd name="connsiteY3" fmla="*/ 940594 h 947738"/>
              <a:gd name="connsiteX4" fmla="*/ 0 w 144020"/>
              <a:gd name="connsiteY4" fmla="*/ 947738 h 947738"/>
              <a:gd name="connsiteX5" fmla="*/ 0 w 144020"/>
              <a:gd name="connsiteY5" fmla="*/ 0 h 947738"/>
              <a:gd name="connsiteX0" fmla="*/ 0 w 144020"/>
              <a:gd name="connsiteY0" fmla="*/ 0 h 947738"/>
              <a:gd name="connsiteX1" fmla="*/ 142876 w 144020"/>
              <a:gd name="connsiteY1" fmla="*/ 0 h 947738"/>
              <a:gd name="connsiteX2" fmla="*/ 142875 w 144020"/>
              <a:gd name="connsiteY2" fmla="*/ 923925 h 947738"/>
              <a:gd name="connsiteX3" fmla="*/ 130970 w 144020"/>
              <a:gd name="connsiteY3" fmla="*/ 940594 h 947738"/>
              <a:gd name="connsiteX4" fmla="*/ 119063 w 144020"/>
              <a:gd name="connsiteY4" fmla="*/ 947738 h 947738"/>
              <a:gd name="connsiteX5" fmla="*/ 0 w 144020"/>
              <a:gd name="connsiteY5" fmla="*/ 947738 h 947738"/>
              <a:gd name="connsiteX6" fmla="*/ 0 w 144020"/>
              <a:gd name="connsiteY6" fmla="*/ 0 h 9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20" h="947738">
                <a:moveTo>
                  <a:pt x="0" y="0"/>
                </a:moveTo>
                <a:lnTo>
                  <a:pt x="142876" y="0"/>
                </a:lnTo>
                <a:cubicBezTo>
                  <a:pt x="138907" y="306388"/>
                  <a:pt x="146844" y="617537"/>
                  <a:pt x="142875" y="923925"/>
                </a:cubicBezTo>
                <a:lnTo>
                  <a:pt x="130970" y="940594"/>
                </a:lnTo>
                <a:cubicBezTo>
                  <a:pt x="123032" y="941388"/>
                  <a:pt x="127001" y="946944"/>
                  <a:pt x="119063" y="947738"/>
                </a:cubicBezTo>
                <a:lnTo>
                  <a:pt x="0" y="947738"/>
                </a:lnTo>
                <a:lnTo>
                  <a:pt x="0" y="0"/>
                </a:lnTo>
                <a:close/>
              </a:path>
            </a:pathLst>
          </a:custGeom>
          <a:solidFill>
            <a:schemeClr val="accent6">
              <a:lumMod val="40000"/>
              <a:lumOff val="60000"/>
            </a:schemeClr>
          </a:solidFill>
          <a:ln>
            <a:noFill/>
          </a:ln>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pic>
        <p:nvPicPr>
          <p:cNvPr id="20" name="Picture 1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501783" y="455389"/>
            <a:ext cx="1064898" cy="576350"/>
          </a:xfrm>
          <a:prstGeom prst="rect">
            <a:avLst/>
          </a:prstGeom>
          <a:effectLst>
            <a:outerShdw blurRad="203200" dist="101600" dir="8400000" algn="tl" rotWithShape="0">
              <a:schemeClr val="accent6">
                <a:lumMod val="50000"/>
                <a:alpha val="52000"/>
              </a:schemeClr>
            </a:outerShdw>
          </a:effectLst>
        </p:spPr>
      </p:pic>
      <p:pic>
        <p:nvPicPr>
          <p:cNvPr id="5" name="Picture 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080923" y="630693"/>
            <a:ext cx="1361357" cy="1000246"/>
          </a:xfrm>
          <a:prstGeom prst="rect">
            <a:avLst/>
          </a:prstGeom>
          <a:effectLst>
            <a:outerShdw blurRad="203200" dist="101600" dir="8400000" algn="tl" rotWithShape="0">
              <a:schemeClr val="accent6">
                <a:lumMod val="50000"/>
                <a:alpha val="52000"/>
              </a:schemeClr>
            </a:outerShdw>
          </a:effectLst>
        </p:spPr>
      </p:pic>
      <p:sp>
        <p:nvSpPr>
          <p:cNvPr id="34" name="Regular Pentagon 33"/>
          <p:cNvSpPr/>
          <p:nvPr/>
        </p:nvSpPr>
        <p:spPr>
          <a:xfrm>
            <a:off x="3715666" y="1693606"/>
            <a:ext cx="1773329" cy="1688885"/>
          </a:xfrm>
          <a:prstGeom prst="pentagon">
            <a:avLst/>
          </a:prstGeom>
          <a:solidFill>
            <a:schemeClr val="accent1">
              <a:lumMod val="40000"/>
              <a:lumOff val="60000"/>
            </a:schemeClr>
          </a:solidFill>
          <a:effectLst>
            <a:innerShdw blurRad="38100" dist="12700" dir="13500000">
              <a:prstClr val="black">
                <a:alpha val="80000"/>
              </a:prstClr>
            </a:innerShdw>
          </a:effectLst>
        </p:spPr>
        <p:txBody>
          <a:bodyPr vert="horz" lIns="504000" tIns="108000" rIns="36000" bIns="36000" rtlCol="0" anchor="b">
            <a:noAutofit/>
          </a:bodyPr>
          <a:lstStyle/>
          <a:p>
            <a:pPr>
              <a:lnSpc>
                <a:spcPct val="80000"/>
              </a:lnSpc>
            </a:pPr>
            <a:endParaRPr lang="en-US" sz="2800" dirty="0">
              <a:ln w="3175" cmpd="sng">
                <a:noFill/>
                <a:prstDash val="solid"/>
              </a:ln>
              <a:latin typeface="Arial" pitchFamily="34" charset="0"/>
              <a:cs typeface="Arial" pitchFamily="34" charset="0"/>
            </a:endParaRPr>
          </a:p>
        </p:txBody>
      </p:sp>
      <p:pic>
        <p:nvPicPr>
          <p:cNvPr id="18" name="Picture 1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14581" y="1949716"/>
            <a:ext cx="1386760" cy="1358687"/>
          </a:xfrm>
          <a:prstGeom prst="rect">
            <a:avLst/>
          </a:prstGeom>
          <a:effectLst>
            <a:outerShdw blurRad="203200" dist="101600" dir="8400000" algn="tl" rotWithShape="0">
              <a:schemeClr val="accent1">
                <a:lumMod val="75000"/>
                <a:alpha val="52000"/>
              </a:schemeClr>
            </a:outerShdw>
          </a:effectLst>
        </p:spPr>
      </p:pic>
      <p:pic>
        <p:nvPicPr>
          <p:cNvPr id="16" name="Picture 15"/>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360950" y="1142504"/>
            <a:ext cx="1090270" cy="613276"/>
          </a:xfrm>
          <a:prstGeom prst="rect">
            <a:avLst/>
          </a:prstGeom>
          <a:effectLst>
            <a:outerShdw blurRad="203200" dist="101600" dir="8400000" algn="tl" rotWithShape="0">
              <a:schemeClr val="accent6">
                <a:lumMod val="50000"/>
                <a:alpha val="52000"/>
              </a:schemeClr>
            </a:outerShdw>
          </a:effectLst>
        </p:spPr>
      </p:pic>
      <p:pic>
        <p:nvPicPr>
          <p:cNvPr id="23" name="Picture 2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473599" y="2824489"/>
            <a:ext cx="3060463" cy="990441"/>
          </a:xfrm>
          <a:prstGeom prst="rect">
            <a:avLst/>
          </a:prstGeom>
          <a:effectLst>
            <a:outerShdw blurRad="203200" dist="101600" dir="8400000" algn="tl" rotWithShape="0">
              <a:schemeClr val="accent6">
                <a:lumMod val="50000"/>
                <a:alpha val="52000"/>
              </a:schemeClr>
            </a:outerShdw>
          </a:effectLst>
          <a:scene3d>
            <a:camera prst="perspectiveRight" fov="6000000"/>
            <a:lightRig rig="threePt" dir="t"/>
          </a:scene3d>
        </p:spPr>
      </p:pic>
    </p:spTree>
    <p:extLst>
      <p:ext uri="{BB962C8B-B14F-4D97-AF65-F5344CB8AC3E}">
        <p14:creationId xmlns:p14="http://schemas.microsoft.com/office/powerpoint/2010/main" val="3911495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
                                        <p:tgtEl>
                                          <p:spTgt spid="3"/>
                                        </p:tgtEl>
                                      </p:cBhvr>
                                    </p:animEffect>
                                  </p:childTnLst>
                                </p:cTn>
                              </p:par>
                            </p:childTnLst>
                          </p:cTn>
                        </p:par>
                        <p:par>
                          <p:cTn id="11" fill="hold">
                            <p:stCondLst>
                              <p:cond delay="2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
                                        <p:tgtEl>
                                          <p:spTgt spid="22"/>
                                        </p:tgtEl>
                                      </p:cBhvr>
                                    </p:animEffect>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
                                        <p:tgtEl>
                                          <p:spTgt spid="23"/>
                                        </p:tgtEl>
                                      </p:cBhvr>
                                    </p:animEffect>
                                  </p:childTnLst>
                                </p:cTn>
                              </p:par>
                            </p:childTnLst>
                          </p:cTn>
                        </p:par>
                        <p:par>
                          <p:cTn id="18" fill="hold">
                            <p:stCondLst>
                              <p:cond delay="4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200"/>
                                        <p:tgtEl>
                                          <p:spTgt spid="33"/>
                                        </p:tgtEl>
                                      </p:cBhvr>
                                    </p:animEffect>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
                                        <p:tgtEl>
                                          <p:spTgt spid="25"/>
                                        </p:tgtEl>
                                      </p:cBhvr>
                                    </p:animEffect>
                                  </p:childTnLst>
                                </p:cTn>
                              </p:par>
                            </p:childTnLst>
                          </p:cTn>
                        </p:par>
                        <p:par>
                          <p:cTn id="32" fill="hold">
                            <p:stCondLst>
                              <p:cond delay="8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2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00"/>
                                        <p:tgtEl>
                                          <p:spTgt spid="19"/>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2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4" grpId="0" animBg="1"/>
      <p:bldP spid="22" grpId="0" animBg="1"/>
      <p:bldP spid="21" grpId="0" animBg="1"/>
      <p:bldP spid="27" grpId="0" animBg="1"/>
      <p:bldP spid="31" grpId="0" animBg="1"/>
      <p:bldP spid="32"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Connected TV </a:t>
            </a:r>
            <a:r>
              <a:rPr lang="en-US" dirty="0" smtClean="0"/>
              <a:t>Devices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085229378"/>
              </p:ext>
            </p:extLst>
          </p:nvPr>
        </p:nvGraphicFramePr>
        <p:xfrm>
          <a:off x="558800" y="1039813"/>
          <a:ext cx="4095857" cy="306387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093258" y="4755702"/>
            <a:ext cx="2738882" cy="387798"/>
          </a:xfrm>
          <a:prstGeom prst="rect">
            <a:avLst/>
          </a:prstGeom>
        </p:spPr>
        <p:txBody>
          <a:bodyPr wrap="square" lIns="0" tIns="36000" rIns="0" bIns="36000" anchor="ctr" anchorCtr="0">
            <a:noAutofit/>
          </a:bodyPr>
          <a:lstStyle/>
          <a:p>
            <a:pPr>
              <a:lnSpc>
                <a:spcPct val="80000"/>
              </a:lnSpc>
            </a:pPr>
            <a:r>
              <a:rPr lang="en-US" sz="1200" b="0" spc="-80" dirty="0">
                <a:solidFill>
                  <a:schemeClr val="bg1">
                    <a:lumMod val="95000"/>
                  </a:schemeClr>
                </a:solidFill>
                <a:effectLst/>
              </a:rPr>
              <a:t>Informa Telecoms &amp; Media - Global Installed Base of Connected TV Devices '11-16</a:t>
            </a:r>
          </a:p>
        </p:txBody>
      </p:sp>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36390" y="244927"/>
            <a:ext cx="1482430" cy="555173"/>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883394014"/>
              </p:ext>
            </p:extLst>
          </p:nvPr>
        </p:nvGraphicFramePr>
        <p:xfrm>
          <a:off x="3807134" y="978947"/>
          <a:ext cx="6201534" cy="3185606"/>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4653280" y="3775934"/>
            <a:ext cx="2366682" cy="43031"/>
          </a:xfrm>
          <a:prstGeom prst="line">
            <a:avLst/>
          </a:prstGeom>
          <a:ln w="1270">
            <a:gradFill>
              <a:gsLst>
                <a:gs pos="0">
                  <a:schemeClr val="accent6">
                    <a:lumMod val="40000"/>
                    <a:lumOff val="60000"/>
                  </a:schemeClr>
                </a:gs>
                <a:gs pos="100000">
                  <a:schemeClr val="accent1">
                    <a:tint val="23500"/>
                    <a:satMod val="160000"/>
                    <a:alpha val="0"/>
                  </a:schemeClr>
                </a:gs>
              </a:gsLst>
              <a:lin ang="5400000" scaled="0"/>
            </a:gra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201459" y="1086522"/>
            <a:ext cx="2893807" cy="150607"/>
          </a:xfrm>
          <a:prstGeom prst="line">
            <a:avLst/>
          </a:prstGeom>
          <a:ln w="1270">
            <a:gradFill>
              <a:gsLst>
                <a:gs pos="0">
                  <a:schemeClr val="accent6">
                    <a:lumMod val="40000"/>
                    <a:lumOff val="60000"/>
                  </a:schemeClr>
                </a:gs>
                <a:gs pos="100000">
                  <a:schemeClr val="accent1">
                    <a:tint val="23500"/>
                    <a:satMod val="160000"/>
                    <a:alpha val="0"/>
                  </a:schemeClr>
                </a:gs>
              </a:gsLst>
              <a:lin ang="5400000" scaled="0"/>
            </a:gradFill>
            <a:headEnd type="none" w="med" len="lg"/>
            <a:tailEnd type="non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553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1" dur="500"/>
                                        <p:tgtEl>
                                          <p:spTgt spid="4">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5" dur="500"/>
                                        <p:tgtEl>
                                          <p:spTgt spid="4">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9" dur="500"/>
                                        <p:tgtEl>
                                          <p:spTgt spid="4">
                                            <p:graphicEl>
                                              <a:chart seriesIdx="2"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down)">
                                      <p:cBhvr>
                                        <p:cTn id="23" dur="500"/>
                                        <p:tgtEl>
                                          <p:spTgt spid="4">
                                            <p:graphicEl>
                                              <a:chart seriesIdx="3"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down)">
                                      <p:cBhvr>
                                        <p:cTn id="27" dur="500"/>
                                        <p:tgtEl>
                                          <p:spTgt spid="4">
                                            <p:graphicEl>
                                              <a:chart seriesIdx="4" categoryIdx="-4" bldStep="series"/>
                                            </p:graphic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a:t>
            </a:r>
            <a:r>
              <a:rPr lang="en-US" dirty="0" smtClean="0"/>
              <a:t>Entertainment Spending</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807195864"/>
              </p:ext>
            </p:extLst>
          </p:nvPr>
        </p:nvGraphicFramePr>
        <p:xfrm>
          <a:off x="667939" y="1067159"/>
          <a:ext cx="7846221" cy="350758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735207" y="4774308"/>
            <a:ext cx="4207867" cy="369191"/>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rPr>
              <a:t>Source: Rentrak &amp; </a:t>
            </a:r>
            <a:r>
              <a:rPr lang="en-US" sz="1200" b="0" spc="-60" dirty="0" smtClean="0">
                <a:solidFill>
                  <a:schemeClr val="bg1">
                    <a:lumMod val="95000"/>
                  </a:schemeClr>
                </a:solidFill>
                <a:effectLst/>
              </a:rPr>
              <a:t>Digital Entertainment Group</a:t>
            </a:r>
            <a:endParaRPr lang="en-US" sz="1200" b="0" spc="-60" dirty="0">
              <a:solidFill>
                <a:schemeClr val="bg1">
                  <a:lumMod val="95000"/>
                </a:schemeClr>
              </a:solidFill>
              <a:effectLst/>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40077" y="1239603"/>
            <a:ext cx="1810240" cy="25202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32340" y="1599642"/>
            <a:ext cx="713006" cy="588374"/>
          </a:xfrm>
          <a:prstGeom prst="rect">
            <a:avLst/>
          </a:prstGeom>
        </p:spPr>
      </p:pic>
    </p:spTree>
    <p:extLst>
      <p:ext uri="{BB962C8B-B14F-4D97-AF65-F5344CB8AC3E}">
        <p14:creationId xmlns:p14="http://schemas.microsoft.com/office/powerpoint/2010/main" val="3622171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1" dur="500"/>
                                        <p:tgtEl>
                                          <p:spTgt spid="3">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5" dur="500"/>
                                        <p:tgtEl>
                                          <p:spTgt spid="3">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19" dur="500"/>
                                        <p:tgtEl>
                                          <p:spTgt spid="3">
                                            <p:graphicEl>
                                              <a:chart seriesIdx="2"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down)">
                                      <p:cBhvr>
                                        <p:cTn id="23" dur="1000"/>
                                        <p:tgtEl>
                                          <p:spTgt spid="3">
                                            <p:graphicEl>
                                              <a:chart seriesIdx="3" categoryIdx="-4" bldStep="series"/>
                                            </p:graphicEl>
                                          </p:spTgt>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down)">
                                      <p:cBhvr>
                                        <p:cTn id="27" dur="1000"/>
                                        <p:tgtEl>
                                          <p:spTgt spid="3">
                                            <p:graphicEl>
                                              <a:chart seriesIdx="4" categoryIdx="-4" bldStep="series"/>
                                            </p:graphicEl>
                                          </p:spTgt>
                                        </p:tgtEl>
                                      </p:cBhvr>
                                    </p:animEffect>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down)">
                                      <p:cBhvr>
                                        <p:cTn id="31" dur="1000"/>
                                        <p:tgtEl>
                                          <p:spTgt spid="3">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Nearly ¼ of Internet </a:t>
            </a:r>
            <a:r>
              <a:rPr lang="en-US" dirty="0" smtClean="0"/>
              <a:t>Traffic is </a:t>
            </a:r>
            <a:r>
              <a:rPr lang="en-US" dirty="0" smtClean="0"/>
              <a:t>pirated content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6950"/>
            <a:ext cx="5237163"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
          <a:stretch/>
        </p:blipFill>
        <p:spPr bwMode="auto">
          <a:xfrm>
            <a:off x="5216813" y="774700"/>
            <a:ext cx="39240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56682" y="4779279"/>
            <a:ext cx="2107518" cy="360000"/>
          </a:xfrm>
          <a:prstGeom prst="rect">
            <a:avLst/>
          </a:prstGeom>
        </p:spPr>
        <p:txBody>
          <a:bodyPr wrap="square" lIns="0" tIns="36000" rIns="0" bIns="36000" anchor="ctr" anchorCtr="0">
            <a:noAutofit/>
          </a:bodyPr>
          <a:lstStyle/>
          <a:p>
            <a:pPr>
              <a:lnSpc>
                <a:spcPct val="80000"/>
              </a:lnSpc>
            </a:pPr>
            <a:r>
              <a:rPr lang="en-US" sz="1200" spc="-80" dirty="0">
                <a:solidFill>
                  <a:schemeClr val="bg1">
                    <a:lumMod val="95000"/>
                  </a:schemeClr>
                </a:solidFill>
              </a:rPr>
              <a:t>Envisional - An Estimate of Infringing Use of the Internet (11.Jan)</a:t>
            </a:r>
            <a:endParaRPr lang="en-US" sz="1200" b="0" spc="-80" dirty="0">
              <a:solidFill>
                <a:schemeClr val="bg1">
                  <a:lumMod val="95000"/>
                </a:schemeClr>
              </a:solidFill>
              <a:effectLst/>
            </a:endParaRPr>
          </a:p>
        </p:txBody>
      </p:sp>
    </p:spTree>
    <p:extLst>
      <p:ext uri="{BB962C8B-B14F-4D97-AF65-F5344CB8AC3E}">
        <p14:creationId xmlns:p14="http://schemas.microsoft.com/office/powerpoint/2010/main" val="12578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500"/>
                                        <p:tgtEl>
                                          <p:spTgt spid="1027"/>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wheel(1)">
                                      <p:cBhvr>
                                        <p:cTn id="11"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376768156"/>
              </p:ext>
            </p:extLst>
          </p:nvPr>
        </p:nvGraphicFramePr>
        <p:xfrm>
          <a:off x="1520362" y="1164879"/>
          <a:ext cx="7727156" cy="326231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sz="3600" dirty="0">
                <a:latin typeface="Arial" pitchFamily="34" charset="0"/>
                <a:cs typeface="Arial" pitchFamily="34" charset="0"/>
              </a:rPr>
              <a:t>Torrents by </a:t>
            </a:r>
            <a:r>
              <a:rPr lang="en-US" sz="3600" dirty="0" smtClean="0">
                <a:latin typeface="Arial" pitchFamily="34" charset="0"/>
                <a:cs typeface="Arial" pitchFamily="34" charset="0"/>
              </a:rPr>
              <a:t>Type</a:t>
            </a:r>
            <a:r>
              <a:rPr lang="en-US" sz="3600" dirty="0">
                <a:latin typeface="Arial" pitchFamily="34" charset="0"/>
                <a:cs typeface="Arial" pitchFamily="34" charset="0"/>
              </a:rPr>
              <a:t/>
            </a:r>
            <a:br>
              <a:rPr lang="en-US" sz="3600" dirty="0">
                <a:latin typeface="Arial" pitchFamily="34" charset="0"/>
                <a:cs typeface="Arial" pitchFamily="34" charset="0"/>
              </a:rPr>
            </a:b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16293"/>
            <a:ext cx="2212518" cy="209746"/>
          </a:xfrm>
          <a:prstGeom prst="rect">
            <a:avLst/>
          </a:prstGeom>
        </p:spPr>
      </p:pic>
      <p:cxnSp>
        <p:nvCxnSpPr>
          <p:cNvPr id="9" name="Straight Connector 8"/>
          <p:cNvCxnSpPr/>
          <p:nvPr/>
        </p:nvCxnSpPr>
        <p:spPr>
          <a:xfrm flipV="1">
            <a:off x="3478491" y="1323192"/>
            <a:ext cx="1803514" cy="1203192"/>
          </a:xfrm>
          <a:prstGeom prst="line">
            <a:avLst/>
          </a:prstGeom>
          <a:ln w="3175">
            <a:gradFill>
              <a:gsLst>
                <a:gs pos="0">
                  <a:schemeClr val="accent1">
                    <a:lumMod val="60000"/>
                    <a:lumOff val="40000"/>
                  </a:schemeClr>
                </a:gs>
                <a:gs pos="100000">
                  <a:schemeClr val="accent1">
                    <a:lumMod val="20000"/>
                    <a:lumOff val="80000"/>
                    <a:alpha val="3600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06771" y="2799761"/>
            <a:ext cx="1936598" cy="1126780"/>
          </a:xfrm>
          <a:prstGeom prst="line">
            <a:avLst/>
          </a:prstGeom>
          <a:ln w="3175">
            <a:gradFill>
              <a:gsLst>
                <a:gs pos="0">
                  <a:schemeClr val="accent5">
                    <a:lumMod val="60000"/>
                    <a:lumOff val="40000"/>
                  </a:schemeClr>
                </a:gs>
                <a:gs pos="100000">
                  <a:schemeClr val="accent5">
                    <a:lumMod val="20000"/>
                    <a:lumOff val="80000"/>
                    <a:alpha val="3600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graphicFrame>
        <p:nvGraphicFramePr>
          <p:cNvPr id="14" name="Chart 13"/>
          <p:cNvGraphicFramePr>
            <a:graphicFrameLocks/>
          </p:cNvGraphicFramePr>
          <p:nvPr>
            <p:extLst>
              <p:ext uri="{D42A27DB-BD31-4B8C-83A1-F6EECF244321}">
                <p14:modId xmlns:p14="http://schemas.microsoft.com/office/powerpoint/2010/main" val="946289412"/>
              </p:ext>
            </p:extLst>
          </p:nvPr>
        </p:nvGraphicFramePr>
        <p:xfrm>
          <a:off x="-2136155" y="1376702"/>
          <a:ext cx="7601710" cy="2863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399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19155">
            <a:off x="701335" y="1393000"/>
            <a:ext cx="6889074" cy="2428522"/>
          </a:xfrm>
          <a:prstGeom prst="rect">
            <a:avLst/>
          </a:prstGeom>
          <a:effectLst>
            <a:outerShdw blurRad="330200" dist="673100" dir="6600000" algn="r" rotWithShape="0">
              <a:schemeClr val="bg2">
                <a:lumMod val="10000"/>
                <a:alpha val="36000"/>
              </a:schemeClr>
            </a:outerShdw>
          </a:effectLst>
        </p:spPr>
      </p:pic>
      <p:sp>
        <p:nvSpPr>
          <p:cNvPr id="2" name="Rectangle 1"/>
          <p:cNvSpPr/>
          <p:nvPr/>
        </p:nvSpPr>
        <p:spPr>
          <a:xfrm>
            <a:off x="106326" y="934151"/>
            <a:ext cx="7845551" cy="3504683"/>
          </a:xfrm>
          <a:prstGeom prst="rect">
            <a:avLst/>
          </a:prstGeom>
          <a:solidFill>
            <a:schemeClr val="bg1">
              <a:alpha val="80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4" name="Title 3"/>
          <p:cNvSpPr>
            <a:spLocks noGrp="1"/>
          </p:cNvSpPr>
          <p:nvPr>
            <p:ph type="title"/>
          </p:nvPr>
        </p:nvSpPr>
        <p:spPr/>
        <p:txBody>
          <a:bodyPr/>
          <a:lstStyle/>
          <a:p>
            <a:pPr>
              <a:tabLst>
                <a:tab pos="4127500" algn="l"/>
              </a:tabLst>
            </a:pPr>
            <a:r>
              <a:rPr lang="en-US" dirty="0" smtClean="0">
                <a:solidFill>
                  <a:schemeClr val="accent2"/>
                </a:solidFill>
              </a:rPr>
              <a:t>Illegal Inhibitors</a:t>
            </a:r>
            <a:r>
              <a:rPr lang="en-US" dirty="0" smtClean="0"/>
              <a:t>	</a:t>
            </a:r>
            <a:r>
              <a:rPr lang="en-US" dirty="0" smtClean="0">
                <a:solidFill>
                  <a:srgbClr val="339966"/>
                </a:solidFill>
              </a:rPr>
              <a:t>Legal </a:t>
            </a:r>
            <a:r>
              <a:rPr lang="en-US" dirty="0">
                <a:solidFill>
                  <a:srgbClr val="339966"/>
                </a:solidFill>
              </a:rPr>
              <a:t>Drivers</a:t>
            </a:r>
          </a:p>
        </p:txBody>
      </p:sp>
      <p:sp>
        <p:nvSpPr>
          <p:cNvPr id="5" name="Content Placeholder 4"/>
          <p:cNvSpPr>
            <a:spLocks noGrp="1"/>
          </p:cNvSpPr>
          <p:nvPr>
            <p:ph idx="1"/>
          </p:nvPr>
        </p:nvSpPr>
        <p:spPr>
          <a:xfrm>
            <a:off x="161193" y="752847"/>
            <a:ext cx="4289314" cy="3725383"/>
          </a:xfrm>
        </p:spPr>
        <p:txBody>
          <a:bodyPr/>
          <a:lstStyle/>
          <a:p>
            <a:pPr lvl="1"/>
            <a:r>
              <a:rPr lang="en-US" dirty="0" smtClean="0"/>
              <a:t>Poor quality &amp; corrupt files</a:t>
            </a:r>
          </a:p>
          <a:p>
            <a:pPr lvl="1"/>
            <a:r>
              <a:rPr lang="en-US" dirty="0" smtClean="0"/>
              <a:t>Incomplete bundles</a:t>
            </a:r>
          </a:p>
          <a:p>
            <a:pPr lvl="1"/>
            <a:r>
              <a:rPr lang="en-US" dirty="0" smtClean="0"/>
              <a:t>Content management</a:t>
            </a:r>
          </a:p>
          <a:p>
            <a:pPr lvl="1"/>
            <a:r>
              <a:rPr lang="en-US" dirty="0" smtClean="0"/>
              <a:t>Security</a:t>
            </a:r>
          </a:p>
          <a:p>
            <a:pPr lvl="1"/>
            <a:r>
              <a:rPr lang="en-US" dirty="0" smtClean="0">
                <a:solidFill>
                  <a:schemeClr val="accent2"/>
                </a:solidFill>
              </a:rPr>
              <a:t>It’s illegal!</a:t>
            </a:r>
          </a:p>
          <a:p>
            <a:pPr lvl="1"/>
            <a:endParaRPr lang="en-US" dirty="0" smtClean="0">
              <a:solidFill>
                <a:srgbClr val="C00000"/>
              </a:solidFill>
            </a:endParaRPr>
          </a:p>
          <a:p>
            <a:pPr lvl="1"/>
            <a:endParaRPr lang="en-US" dirty="0">
              <a:solidFill>
                <a:srgbClr val="C00000"/>
              </a:solidFill>
            </a:endParaRPr>
          </a:p>
          <a:p>
            <a:pPr lvl="1"/>
            <a:endParaRPr lang="en-US" dirty="0" smtClean="0">
              <a:solidFill>
                <a:srgbClr val="C00000"/>
              </a:solidFill>
            </a:endParaRPr>
          </a:p>
          <a:p>
            <a:pPr lvl="1"/>
            <a:endParaRPr lang="en-US" dirty="0">
              <a:solidFill>
                <a:srgbClr val="C00000"/>
              </a:solidFill>
            </a:endParaRPr>
          </a:p>
          <a:p>
            <a:pPr lvl="1"/>
            <a:endParaRPr lang="en-US" dirty="0" smtClean="0">
              <a:solidFill>
                <a:srgbClr val="C00000"/>
              </a:solidFill>
            </a:endParaRPr>
          </a:p>
          <a:p>
            <a:pPr lvl="1"/>
            <a:r>
              <a:rPr lang="en-US" dirty="0"/>
              <a:t>Lack of Content Availability</a:t>
            </a:r>
          </a:p>
          <a:p>
            <a:pPr lvl="1"/>
            <a:r>
              <a:rPr lang="en-US" dirty="0" smtClean="0"/>
              <a:t>DRM Complexities &amp; Portability</a:t>
            </a:r>
            <a:endParaRPr lang="en-US" dirty="0"/>
          </a:p>
          <a:p>
            <a:pPr lvl="1"/>
            <a:r>
              <a:rPr lang="en-US" dirty="0"/>
              <a:t>Access to all</a:t>
            </a:r>
            <a:r>
              <a:rPr lang="en-US" baseline="-25000" dirty="0"/>
              <a:t>(most) </a:t>
            </a:r>
            <a:r>
              <a:rPr lang="en-US" dirty="0"/>
              <a:t>content</a:t>
            </a:r>
          </a:p>
          <a:p>
            <a:pPr lvl="1"/>
            <a:r>
              <a:rPr lang="en-US" dirty="0">
                <a:solidFill>
                  <a:srgbClr val="339966"/>
                </a:solidFill>
              </a:rPr>
              <a:t>It’s </a:t>
            </a:r>
            <a:r>
              <a:rPr lang="en-US" dirty="0" smtClean="0">
                <a:solidFill>
                  <a:srgbClr val="339966"/>
                </a:solidFill>
              </a:rPr>
              <a:t>Free!</a:t>
            </a:r>
            <a:endParaRPr lang="en-US" dirty="0">
              <a:solidFill>
                <a:srgbClr val="339966"/>
              </a:solidFill>
            </a:endParaRPr>
          </a:p>
        </p:txBody>
      </p:sp>
      <p:sp>
        <p:nvSpPr>
          <p:cNvPr id="9" name="Content Placeholder 8"/>
          <p:cNvSpPr>
            <a:spLocks noGrp="1"/>
          </p:cNvSpPr>
          <p:nvPr>
            <p:ph idx="2"/>
          </p:nvPr>
        </p:nvSpPr>
        <p:spPr>
          <a:xfrm>
            <a:off x="4284838" y="752847"/>
            <a:ext cx="4441912" cy="3725383"/>
          </a:xfrm>
        </p:spPr>
        <p:txBody>
          <a:bodyPr/>
          <a:lstStyle/>
          <a:p>
            <a:pPr lvl="1"/>
            <a:r>
              <a:rPr lang="en-US" dirty="0"/>
              <a:t>Personable &amp; Interactive</a:t>
            </a:r>
          </a:p>
          <a:p>
            <a:pPr lvl="1"/>
            <a:r>
              <a:rPr lang="en-US" dirty="0" smtClean="0">
                <a:solidFill>
                  <a:schemeClr val="accent2"/>
                </a:solidFill>
              </a:rPr>
              <a:t>User Interface &amp; User Experience</a:t>
            </a:r>
            <a:endParaRPr lang="en-US" dirty="0">
              <a:solidFill>
                <a:schemeClr val="accent2"/>
              </a:solidFill>
            </a:endParaRPr>
          </a:p>
          <a:p>
            <a:pPr lvl="1"/>
            <a:r>
              <a:rPr lang="en-US" dirty="0"/>
              <a:t>High </a:t>
            </a:r>
            <a:r>
              <a:rPr lang="en-US" dirty="0" smtClean="0"/>
              <a:t>Quality Content</a:t>
            </a:r>
            <a:endParaRPr lang="en-US" dirty="0"/>
          </a:p>
          <a:p>
            <a:pPr marL="176213" lvl="1" indent="-176213"/>
            <a:r>
              <a:rPr lang="en-US" dirty="0"/>
              <a:t>Piece of Mind </a:t>
            </a:r>
            <a:r>
              <a:rPr lang="en-US" dirty="0">
                <a:solidFill>
                  <a:srgbClr val="339966"/>
                </a:solidFill>
              </a:rPr>
              <a:t>“</a:t>
            </a:r>
            <a:r>
              <a:rPr lang="en-US" spc="-80" dirty="0">
                <a:solidFill>
                  <a:srgbClr val="339966"/>
                </a:solidFill>
              </a:rPr>
              <a:t>I’m a good citizen</a:t>
            </a:r>
            <a:r>
              <a:rPr lang="en-US" dirty="0" smtClean="0">
                <a:solidFill>
                  <a:srgbClr val="339966"/>
                </a:solidFill>
              </a:rPr>
              <a:t>”</a:t>
            </a:r>
          </a:p>
          <a:p>
            <a:pPr marL="176213" lvl="1" indent="-176213"/>
            <a:endParaRPr lang="en-US" dirty="0" smtClean="0"/>
          </a:p>
          <a:p>
            <a:pPr marL="176213" lvl="1" indent="-176213"/>
            <a:endParaRPr lang="en-US" dirty="0" smtClean="0"/>
          </a:p>
          <a:p>
            <a:pPr marL="176213" lvl="1" indent="-176213"/>
            <a:endParaRPr lang="en-US" dirty="0"/>
          </a:p>
          <a:p>
            <a:pPr marL="176213" lvl="1" indent="-176213"/>
            <a:endParaRPr lang="en-US" dirty="0" smtClean="0"/>
          </a:p>
          <a:p>
            <a:pPr marL="176213" lvl="1" indent="-176213"/>
            <a:endParaRPr lang="en-US" dirty="0"/>
          </a:p>
          <a:p>
            <a:pPr marL="176213" lvl="1" indent="-176213"/>
            <a:endParaRPr lang="en-US" dirty="0" smtClean="0"/>
          </a:p>
          <a:p>
            <a:pPr lvl="1"/>
            <a:r>
              <a:rPr lang="en-US" dirty="0" smtClean="0"/>
              <a:t>Lack </a:t>
            </a:r>
            <a:r>
              <a:rPr lang="en-US" dirty="0"/>
              <a:t>of Content Availability</a:t>
            </a:r>
          </a:p>
          <a:p>
            <a:pPr lvl="1"/>
            <a:r>
              <a:rPr lang="en-US" dirty="0" smtClean="0"/>
              <a:t>Attractive </a:t>
            </a:r>
            <a:r>
              <a:rPr lang="en-US" dirty="0"/>
              <a:t>Price</a:t>
            </a:r>
          </a:p>
          <a:p>
            <a:pPr lvl="1"/>
            <a:r>
              <a:rPr lang="en-US" dirty="0"/>
              <a:t>Content </a:t>
            </a:r>
            <a:r>
              <a:rPr lang="en-US" dirty="0" smtClean="0"/>
              <a:t>Upgradability</a:t>
            </a:r>
            <a:endParaRPr lang="en-US" dirty="0"/>
          </a:p>
        </p:txBody>
      </p:sp>
      <p:sp>
        <p:nvSpPr>
          <p:cNvPr id="8" name="Title 3"/>
          <p:cNvSpPr txBox="1">
            <a:spLocks/>
          </p:cNvSpPr>
          <p:nvPr/>
        </p:nvSpPr>
        <p:spPr bwMode="auto">
          <a:xfrm>
            <a:off x="161194" y="2954952"/>
            <a:ext cx="8831874"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lgn="l" rtl="0" eaLnBrk="1" fontAlgn="base" hangingPunct="1">
              <a:lnSpc>
                <a:spcPct val="70000"/>
              </a:lnSpc>
              <a:spcBef>
                <a:spcPct val="0"/>
              </a:spcBef>
              <a:spcAft>
                <a:spcPct val="0"/>
              </a:spcAft>
              <a:defRPr lang="en-US" sz="3400" b="1" cap="none" spc="-85" baseline="0" dirty="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a:lstStyle>
          <a:p>
            <a:pPr>
              <a:tabLst>
                <a:tab pos="4127500" algn="l"/>
              </a:tabLst>
            </a:pPr>
            <a:r>
              <a:rPr lang="en-US" kern="0" dirty="0" smtClean="0">
                <a:solidFill>
                  <a:schemeClr val="accent2"/>
                </a:solidFill>
              </a:rPr>
              <a:t>Illegal </a:t>
            </a:r>
            <a:r>
              <a:rPr lang="en-US" dirty="0">
                <a:solidFill>
                  <a:schemeClr val="accent2"/>
                </a:solidFill>
              </a:rPr>
              <a:t>Drivers </a:t>
            </a:r>
            <a:r>
              <a:rPr lang="en-US" kern="0" dirty="0" smtClean="0"/>
              <a:t>	</a:t>
            </a:r>
            <a:r>
              <a:rPr lang="en-US" dirty="0"/>
              <a:t> </a:t>
            </a:r>
            <a:r>
              <a:rPr lang="en-US" dirty="0">
                <a:solidFill>
                  <a:srgbClr val="339966"/>
                </a:solidFill>
              </a:rPr>
              <a:t>L</a:t>
            </a:r>
            <a:r>
              <a:rPr lang="en-US" dirty="0" smtClean="0">
                <a:solidFill>
                  <a:srgbClr val="339966"/>
                </a:solidFill>
              </a:rPr>
              <a:t>egal Inhibitors</a:t>
            </a:r>
          </a:p>
        </p:txBody>
      </p:sp>
    </p:spTree>
    <p:extLst>
      <p:ext uri="{BB962C8B-B14F-4D97-AF65-F5344CB8AC3E}">
        <p14:creationId xmlns:p14="http://schemas.microsoft.com/office/powerpoint/2010/main" val="4070403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100"/>
                                        <p:tgtEl>
                                          <p:spTgt spid="3"/>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Gabriel Dusil">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horz" wrap="square" lIns="0" tIns="0" rIns="0" bIns="0" rtlCol="0" anchor="ctr">
        <a:noAutofit/>
      </a:bodyPr>
      <a:lstStyle>
        <a:defPPr algn="r">
          <a:lnSpc>
            <a:spcPct val="80000"/>
          </a:lnSpc>
          <a:defRPr sz="2400" b="0" i="0" dirty="0" smtClean="0">
            <a:solidFill>
              <a:schemeClr val="accent5">
                <a:lumMod val="50000"/>
              </a:schemeClr>
            </a:solidFill>
            <a:effectLst/>
            <a:ea typeface="Segoe UI" pitchFamily="34" charset="0"/>
          </a:defRPr>
        </a:defPPr>
      </a:lstStyle>
    </a:spDef>
    <a:lnDef>
      <a:spPr>
        <a:ln w="12700">
          <a:solidFill>
            <a:schemeClr val="accent1">
              <a:lumMod val="75000"/>
              <a:alpha val="40000"/>
            </a:schemeClr>
          </a:solidFill>
          <a:tailEnd type="none" w="sm" len="med"/>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bg1"/>
            </a:solidFill>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Gabriel Dusil</Template>
  <TotalTime>3047</TotalTime>
  <Words>1342</Words>
  <Application>Microsoft Office PowerPoint</Application>
  <PresentationFormat>On-screen Show (16:9)</PresentationFormat>
  <Paragraphs>233</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Gabriel Dusil</vt:lpstr>
      <vt:lpstr>The Rise, Fall… and Rise of the Entertainment Industry</vt:lpstr>
      <vt:lpstr>Download the Original Presentation - The Rise, Fall… &amp; Rise of the Entertainment Industry</vt:lpstr>
      <vt:lpstr>This is not Multiscreen …</vt:lpstr>
      <vt:lpstr>This is … Multiscreen</vt:lpstr>
      <vt:lpstr>Connected TV Devices</vt:lpstr>
      <vt:lpstr>Consumer Entertainment Spending</vt:lpstr>
      <vt:lpstr>Nearly ¼ of Internet Traffic is pirated content</vt:lpstr>
      <vt:lpstr>Torrents by Type </vt:lpstr>
      <vt:lpstr>Illegal Inhibitors Legal Drivers</vt:lpstr>
      <vt:lpstr>Entertainment</vt:lpstr>
      <vt:lpstr>Entertainment Spending</vt:lpstr>
      <vt:lpstr>Cinema - USA</vt:lpstr>
      <vt:lpstr>Cinema – Int’l Upside</vt:lpstr>
      <vt:lpstr>Cinema</vt:lpstr>
      <vt:lpstr>Film Production</vt:lpstr>
      <vt:lpstr>Music</vt:lpstr>
      <vt:lpstr>Music Industry </vt:lpstr>
      <vt:lpstr>Gaming</vt:lpstr>
      <vt:lpstr>Conclusions</vt:lpstr>
      <vt:lpstr>PowerPoint Presentation</vt:lpstr>
      <vt:lpstr>Synopsis – The Rise, Fall… &amp; Rise of the Entertainment Industry</vt:lpstr>
      <vt:lpstr>Tags - The Rise, Fall &amp; Rise of the Entertainment Industry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 Dusil - Master</dc:title>
  <dc:creator>Gabriel Dusil</dc:creator>
  <cp:lastModifiedBy>Gabriel Dusil</cp:lastModifiedBy>
  <cp:revision>298</cp:revision>
  <dcterms:created xsi:type="dcterms:W3CDTF">2013-04-29T14:53:51Z</dcterms:created>
  <dcterms:modified xsi:type="dcterms:W3CDTF">2013-09-24T07:39:38Z</dcterms:modified>
</cp:coreProperties>
</file>