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Lst>
  <p:sldSz cx="9144000" cy="5143500" type="screen16x9"/>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B09"/>
    <a:srgbClr val="F78425"/>
    <a:srgbClr val="E56D09"/>
    <a:srgbClr val="F7903B"/>
    <a:srgbClr val="FFEAD9"/>
    <a:srgbClr val="C0DBE0"/>
    <a:srgbClr val="70578F"/>
    <a:srgbClr val="7F63A1"/>
    <a:srgbClr val="FAF0F0"/>
    <a:srgbClr val="9FCF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90228" autoAdjust="0"/>
  </p:normalViewPr>
  <p:slideViewPr>
    <p:cSldViewPr snapToGrid="0">
      <p:cViewPr varScale="1">
        <p:scale>
          <a:sx n="105" d="100"/>
          <a:sy n="105" d="100"/>
        </p:scale>
        <p:origin x="-582" y="-24"/>
      </p:cViewPr>
      <p:guideLst>
        <p:guide orient="horz" pos="1620"/>
        <p:guide pos="2880"/>
      </p:guideLst>
    </p:cSldViewPr>
  </p:slideViewPr>
  <p:outlineViewPr>
    <p:cViewPr>
      <p:scale>
        <a:sx n="33" d="100"/>
        <a:sy n="33" d="100"/>
      </p:scale>
      <p:origin x="0" y="14168"/>
    </p:cViewPr>
    <p:sldLst>
      <p:sld r:id="rId1" collapse="1"/>
    </p:sldLst>
  </p:outlineViewPr>
  <p:notesTextViewPr>
    <p:cViewPr>
      <p:scale>
        <a:sx n="100" d="100"/>
        <a:sy n="100" d="100"/>
      </p:scale>
      <p:origin x="0" y="0"/>
    </p:cViewPr>
  </p:notesTextViewPr>
  <p:sorterViewPr>
    <p:cViewPr>
      <p:scale>
        <a:sx n="90" d="100"/>
        <a:sy n="90" d="100"/>
      </p:scale>
      <p:origin x="0" y="42024"/>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20Dusil,%20Gabriel\Employment\Visual%20Unity\Management%20-%20Visual%20Unity%20(Master,%20v0.7).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20Dusil,%20Gabriel\Employment\Visual%20Unity\Management%20-%20Visual%20Unity%20(Master,%20v0.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A!%20Dusil,%20Gabriel\Employment\Visual%20Unity\Management%20-%20Visual%20Unity%20(Master,%20v0.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20Dusil,%20Gabriel\Employment\Visual%20Unity\Management%20-%20Gabriel%20Dusil%20(Keynote,%20v1.5,%20confidential).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A!%20Dusil,%20Gabriel\Employment\Visual%20Unity\Management%20-%20Visual%20Unity%20(Master,%20v1.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A!%20Dusil,%20Gabriel\Employment\Visual%20Unity\Management%20-%20Visual%20Unity%20(Master,%20v1.3).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A!%20Dusil,%20Gabriel\Employment\Visual%20Unity\Management%20-%20Gabriel%20Dusil%20(Keynote,%20v1.5,%20confidentia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A!%20Dusil,%20Gabriel\Employment\Visual%20Unity\Management%20-%20Gabriel%20Dusil%20(Keynote,%20v1.5,%20confident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492281364493959E-2"/>
          <c:y val="6.6184548833305393E-2"/>
          <c:w val="0.85827558245973246"/>
          <c:h val="0.85601432939069211"/>
        </c:manualLayout>
      </c:layout>
      <c:doughnutChart>
        <c:varyColors val="1"/>
        <c:ser>
          <c:idx val="0"/>
          <c:order val="0"/>
          <c:spPr>
            <a:effectLst>
              <a:innerShdw blurRad="38100" dist="12700" dir="13500000">
                <a:prstClr val="black">
                  <a:alpha val="80000"/>
                </a:prstClr>
              </a:innerShdw>
            </a:effectLst>
          </c:spPr>
          <c:dPt>
            <c:idx val="0"/>
            <c:bubble3D val="0"/>
            <c:spPr>
              <a:solidFill>
                <a:schemeClr val="accent6">
                  <a:lumMod val="60000"/>
                  <a:lumOff val="40000"/>
                </a:schemeClr>
              </a:solidFill>
              <a:effectLst>
                <a:innerShdw blurRad="38100" dist="12700" dir="13500000">
                  <a:prstClr val="black">
                    <a:alpha val="80000"/>
                  </a:prstClr>
                </a:innerShdw>
              </a:effectLst>
            </c:spPr>
          </c:dPt>
          <c:dPt>
            <c:idx val="1"/>
            <c:bubble3D val="0"/>
            <c:spPr>
              <a:solidFill>
                <a:schemeClr val="accent2">
                  <a:lumMod val="60000"/>
                  <a:lumOff val="40000"/>
                </a:schemeClr>
              </a:solidFill>
              <a:effectLst>
                <a:innerShdw blurRad="38100" dist="12700" dir="13500000">
                  <a:prstClr val="black">
                    <a:alpha val="80000"/>
                  </a:prstClr>
                </a:innerShdw>
              </a:effectLst>
            </c:spPr>
          </c:dPt>
          <c:dPt>
            <c:idx val="2"/>
            <c:bubble3D val="0"/>
            <c:spPr>
              <a:solidFill>
                <a:schemeClr val="accent3">
                  <a:lumMod val="60000"/>
                  <a:lumOff val="40000"/>
                </a:schemeClr>
              </a:solidFill>
              <a:effectLst>
                <a:innerShdw blurRad="38100" dist="12700" dir="13500000">
                  <a:prstClr val="black">
                    <a:alpha val="80000"/>
                  </a:prstClr>
                </a:innerShdw>
              </a:effectLst>
            </c:spPr>
          </c:dPt>
          <c:dPt>
            <c:idx val="3"/>
            <c:bubble3D val="0"/>
            <c:spPr>
              <a:solidFill>
                <a:schemeClr val="accent4">
                  <a:lumMod val="60000"/>
                  <a:lumOff val="40000"/>
                </a:schemeClr>
              </a:solidFill>
              <a:effectLst>
                <a:innerShdw blurRad="38100" dist="12700" dir="13500000">
                  <a:prstClr val="black">
                    <a:alpha val="80000"/>
                  </a:prstClr>
                </a:innerShdw>
              </a:effectLst>
            </c:spPr>
          </c:dPt>
          <c:dPt>
            <c:idx val="4"/>
            <c:bubble3D val="0"/>
            <c:spPr>
              <a:solidFill>
                <a:schemeClr val="accent5">
                  <a:lumMod val="60000"/>
                  <a:lumOff val="40000"/>
                </a:schemeClr>
              </a:solidFill>
              <a:effectLst>
                <a:innerShdw blurRad="38100" dist="12700" dir="13500000">
                  <a:prstClr val="black">
                    <a:alpha val="80000"/>
                  </a:prstClr>
                </a:innerShdw>
              </a:effectLst>
            </c:spPr>
          </c:dPt>
          <c:dLbls>
            <c:dLbl>
              <c:idx val="0"/>
              <c:layout>
                <c:manualLayout>
                  <c:x val="0"/>
                  <c:y val="-5.089711168910281E-3"/>
                </c:manualLayout>
              </c:layout>
              <c:showLegendKey val="0"/>
              <c:showVal val="0"/>
              <c:showCatName val="1"/>
              <c:showSerName val="0"/>
              <c:showPercent val="1"/>
              <c:showBubbleSize val="0"/>
            </c:dLbl>
            <c:dLbl>
              <c:idx val="1"/>
              <c:layout>
                <c:manualLayout>
                  <c:x val="-1.7479113890979576E-3"/>
                  <c:y val="6.7326458883549814E-3"/>
                </c:manualLayout>
              </c:layout>
              <c:showLegendKey val="0"/>
              <c:showVal val="0"/>
              <c:showCatName val="1"/>
              <c:showSerName val="0"/>
              <c:showPercent val="1"/>
              <c:showBubbleSize val="0"/>
            </c:dLbl>
            <c:dLbl>
              <c:idx val="2"/>
              <c:layout>
                <c:manualLayout>
                  <c:x val="1.2133972995620534E-2"/>
                  <c:y val="2.5310292037206989E-3"/>
                </c:manualLayout>
              </c:layout>
              <c:showLegendKey val="0"/>
              <c:showVal val="0"/>
              <c:showCatName val="1"/>
              <c:showSerName val="0"/>
              <c:showPercent val="1"/>
              <c:showBubbleSize val="0"/>
            </c:dLbl>
            <c:dLbl>
              <c:idx val="3"/>
              <c:layout>
                <c:manualLayout>
                  <c:x val="-7.8648271537802072E-2"/>
                  <c:y val="-8.5273192612952034E-2"/>
                </c:manualLayout>
              </c:layout>
              <c:numFmt formatCode="0%" sourceLinked="0"/>
              <c:spPr/>
              <c:txPr>
                <a:bodyPr rot="0"/>
                <a:lstStyle/>
                <a:p>
                  <a:pPr>
                    <a:lnSpc>
                      <a:spcPct val="80000"/>
                    </a:lnSpc>
                    <a:defRPr sz="1200">
                      <a:solidFill>
                        <a:schemeClr val="accent4">
                          <a:lumMod val="75000"/>
                        </a:schemeClr>
                      </a:solidFill>
                    </a:defRPr>
                  </a:pPr>
                  <a:endParaRPr lang="en-US"/>
                </a:p>
              </c:txPr>
              <c:showLegendKey val="0"/>
              <c:showVal val="0"/>
              <c:showCatName val="1"/>
              <c:showSerName val="0"/>
              <c:showPercent val="1"/>
              <c:showBubbleSize val="0"/>
            </c:dLbl>
            <c:dLbl>
              <c:idx val="4"/>
              <c:layout>
                <c:manualLayout>
                  <c:x val="1.4746550913337887E-2"/>
                  <c:y val="4.9025663197554119E-3"/>
                </c:manualLayout>
              </c:layout>
              <c:showLegendKey val="0"/>
              <c:showVal val="0"/>
              <c:showCatName val="1"/>
              <c:showSerName val="0"/>
              <c:showPercent val="1"/>
              <c:showBubbleSize val="0"/>
            </c:dLbl>
            <c:numFmt formatCode="0%" sourceLinked="0"/>
            <c:txPr>
              <a:bodyPr rot="0"/>
              <a:lstStyle/>
              <a:p>
                <a:pPr>
                  <a:lnSpc>
                    <a:spcPct val="80000"/>
                  </a:lnSpc>
                  <a:defRPr sz="1200"/>
                </a:pPr>
                <a:endParaRPr lang="en-US"/>
              </a:p>
            </c:txPr>
            <c:showLegendKey val="0"/>
            <c:showVal val="0"/>
            <c:showCatName val="1"/>
            <c:showSerName val="0"/>
            <c:showPercent val="1"/>
            <c:showBubbleSize val="0"/>
            <c:showLeaderLines val="1"/>
          </c:dLbls>
          <c:cat>
            <c:strRef>
              <c:f>'Time Spend watching video'!$A$25:$A$29</c:f>
              <c:strCache>
                <c:ptCount val="5"/>
                <c:pt idx="0">
                  <c:v>OTT</c:v>
                </c:pt>
                <c:pt idx="1">
                  <c:v>VoD</c:v>
                </c:pt>
                <c:pt idx="2">
                  <c:v>Cloud</c:v>
                </c:pt>
                <c:pt idx="3">
                  <c:v>vConf.</c:v>
                </c:pt>
                <c:pt idx="4">
                  <c:v>linear TV</c:v>
                </c:pt>
              </c:strCache>
            </c:strRef>
          </c:cat>
          <c:val>
            <c:numRef>
              <c:f>'Time Spend watching video'!$C$25:$C$29</c:f>
              <c:numCache>
                <c:formatCode>[$-F400][h]:mm</c:formatCode>
                <c:ptCount val="5"/>
                <c:pt idx="0">
                  <c:v>0.14000000000000001</c:v>
                </c:pt>
                <c:pt idx="1">
                  <c:v>8.458333333333333E-2</c:v>
                </c:pt>
                <c:pt idx="2">
                  <c:v>3.2083333333333339E-2</c:v>
                </c:pt>
                <c:pt idx="3">
                  <c:v>5.8333333333333336E-3</c:v>
                </c:pt>
                <c:pt idx="4">
                  <c:v>2.9166666666666671E-2</c:v>
                </c:pt>
              </c:numCache>
            </c:numRef>
          </c:val>
        </c:ser>
        <c:dLbls>
          <c:showLegendKey val="0"/>
          <c:showVal val="0"/>
          <c:showCatName val="0"/>
          <c:showSerName val="0"/>
          <c:showPercent val="0"/>
          <c:showBubbleSize val="0"/>
          <c:showLeaderLines val="1"/>
        </c:dLbls>
        <c:firstSliceAng val="0"/>
        <c:holeSize val="71"/>
      </c:doughnutChart>
      <c:spPr>
        <a:noFill/>
      </c:spPr>
    </c:plotArea>
    <c:plotVisOnly val="1"/>
    <c:dispBlanksAs val="gap"/>
    <c:showDLblsOverMax val="0"/>
  </c:chart>
  <c:spPr>
    <a:noFill/>
    <a:ln>
      <a:noFill/>
    </a:ln>
  </c:spPr>
  <c:txPr>
    <a:bodyPr/>
    <a:lstStyle/>
    <a:p>
      <a:pPr>
        <a:defRPr sz="11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10251085046482"/>
          <c:y val="0.11354228118683989"/>
          <c:w val="0.6709565861421648"/>
          <c:h val="0.77291512349460223"/>
        </c:manualLayout>
      </c:layout>
      <c:doughnutChart>
        <c:varyColors val="1"/>
        <c:ser>
          <c:idx val="0"/>
          <c:order val="0"/>
          <c:spPr>
            <a:effectLst>
              <a:innerShdw blurRad="38100" dist="12700" dir="13500000">
                <a:prstClr val="black">
                  <a:alpha val="80000"/>
                </a:prstClr>
              </a:innerShdw>
            </a:effectLst>
          </c:spPr>
          <c:dPt>
            <c:idx val="0"/>
            <c:bubble3D val="0"/>
            <c:spPr>
              <a:solidFill>
                <a:schemeClr val="accent6">
                  <a:lumMod val="60000"/>
                  <a:lumOff val="40000"/>
                </a:schemeClr>
              </a:solidFill>
              <a:effectLst>
                <a:innerShdw blurRad="38100" dist="12700" dir="13500000">
                  <a:prstClr val="black">
                    <a:alpha val="80000"/>
                  </a:prstClr>
                </a:innerShdw>
              </a:effectLst>
            </c:spPr>
          </c:dPt>
          <c:dPt>
            <c:idx val="1"/>
            <c:bubble3D val="0"/>
            <c:spPr>
              <a:solidFill>
                <a:schemeClr val="accent2">
                  <a:lumMod val="60000"/>
                  <a:lumOff val="40000"/>
                </a:schemeClr>
              </a:solidFill>
              <a:effectLst>
                <a:innerShdw blurRad="38100" dist="12700" dir="13500000">
                  <a:prstClr val="black">
                    <a:alpha val="80000"/>
                  </a:prstClr>
                </a:innerShdw>
              </a:effectLst>
            </c:spPr>
          </c:dPt>
          <c:dPt>
            <c:idx val="3"/>
            <c:bubble3D val="0"/>
            <c:spPr>
              <a:solidFill>
                <a:schemeClr val="accent3">
                  <a:lumMod val="60000"/>
                  <a:lumOff val="40000"/>
                </a:schemeClr>
              </a:solidFill>
              <a:effectLst>
                <a:innerShdw blurRad="38100" dist="12700" dir="13500000">
                  <a:prstClr val="black">
                    <a:alpha val="80000"/>
                  </a:prstClr>
                </a:innerShdw>
              </a:effectLst>
            </c:spPr>
          </c:dPt>
          <c:dPt>
            <c:idx val="4"/>
            <c:bubble3D val="0"/>
            <c:spPr>
              <a:solidFill>
                <a:schemeClr val="accent5">
                  <a:lumMod val="60000"/>
                  <a:lumOff val="40000"/>
                </a:schemeClr>
              </a:solidFill>
              <a:effectLst>
                <a:innerShdw blurRad="38100" dist="12700" dir="13500000">
                  <a:prstClr val="black">
                    <a:alpha val="80000"/>
                  </a:prstClr>
                </a:innerShdw>
              </a:effectLst>
            </c:spPr>
          </c:dPt>
          <c:dLbls>
            <c:dLbl>
              <c:idx val="1"/>
              <c:layout>
                <c:manualLayout>
                  <c:x val="-5.2145587697915996E-3"/>
                  <c:y val="2.1002262411135786E-2"/>
                </c:manualLayout>
              </c:layout>
              <c:showLegendKey val="0"/>
              <c:showVal val="0"/>
              <c:showCatName val="1"/>
              <c:showSerName val="0"/>
              <c:showPercent val="1"/>
              <c:showBubbleSize val="0"/>
            </c:dLbl>
            <c:dLbl>
              <c:idx val="2"/>
              <c:delete val="1"/>
            </c:dLbl>
            <c:dLbl>
              <c:idx val="3"/>
              <c:delete val="1"/>
            </c:dLbl>
            <c:dLbl>
              <c:idx val="4"/>
              <c:layout>
                <c:manualLayout>
                  <c:x val="-1.409373666574373E-2"/>
                  <c:y val="0"/>
                </c:manualLayout>
              </c:layout>
              <c:tx>
                <c:rich>
                  <a:bodyPr/>
                  <a:lstStyle/>
                  <a:p>
                    <a:r>
                      <a:rPr lang="en-US" sz="1200" dirty="0"/>
                      <a:t>linear TV
</a:t>
                    </a:r>
                    <a:r>
                      <a:rPr lang="en-US" sz="1200" dirty="0" smtClean="0"/>
                      <a:t>  </a:t>
                    </a:r>
                    <a:r>
                      <a:rPr lang="en-US" sz="1200" dirty="0"/>
                      <a:t>66%</a:t>
                    </a:r>
                    <a:endParaRPr lang="en-US" dirty="0"/>
                  </a:p>
                </c:rich>
              </c:tx>
              <c:showLegendKey val="0"/>
              <c:showVal val="0"/>
              <c:showCatName val="1"/>
              <c:showSerName val="0"/>
              <c:showPercent val="1"/>
              <c:showBubbleSize val="0"/>
            </c:dLbl>
            <c:numFmt formatCode="0%" sourceLinked="0"/>
            <c:txPr>
              <a:bodyPr rot="0"/>
              <a:lstStyle/>
              <a:p>
                <a:pPr>
                  <a:lnSpc>
                    <a:spcPct val="80000"/>
                  </a:lnSpc>
                  <a:defRPr sz="1200"/>
                </a:pPr>
                <a:endParaRPr lang="en-US"/>
              </a:p>
            </c:txPr>
            <c:showLegendKey val="0"/>
            <c:showVal val="0"/>
            <c:showCatName val="1"/>
            <c:showSerName val="0"/>
            <c:showPercent val="1"/>
            <c:showBubbleSize val="0"/>
            <c:showLeaderLines val="1"/>
          </c:dLbls>
          <c:cat>
            <c:strRef>
              <c:f>'Time Spend watching video'!$A$25:$A$29</c:f>
              <c:strCache>
                <c:ptCount val="5"/>
                <c:pt idx="0">
                  <c:v>OTT</c:v>
                </c:pt>
                <c:pt idx="1">
                  <c:v>VoD</c:v>
                </c:pt>
                <c:pt idx="2">
                  <c:v>Cloud</c:v>
                </c:pt>
                <c:pt idx="3">
                  <c:v>vConf.</c:v>
                </c:pt>
                <c:pt idx="4">
                  <c:v>linear TV</c:v>
                </c:pt>
              </c:strCache>
            </c:strRef>
          </c:cat>
          <c:val>
            <c:numRef>
              <c:f>'Time Spend watching video'!$B$25:$B$29</c:f>
              <c:numCache>
                <c:formatCode>[$-F400][h]:mm</c:formatCode>
                <c:ptCount val="5"/>
                <c:pt idx="0">
                  <c:v>2.2199999999999998E-2</c:v>
                </c:pt>
                <c:pt idx="1">
                  <c:v>4.4199999999999996E-2</c:v>
                </c:pt>
                <c:pt idx="2">
                  <c:v>1E-3</c:v>
                </c:pt>
                <c:pt idx="3">
                  <c:v>3.9999999999999996E-4</c:v>
                </c:pt>
                <c:pt idx="4">
                  <c:v>0.13219999999999998</c:v>
                </c:pt>
              </c:numCache>
            </c:numRef>
          </c:val>
        </c:ser>
        <c:dLbls>
          <c:showLegendKey val="0"/>
          <c:showVal val="0"/>
          <c:showCatName val="0"/>
          <c:showSerName val="0"/>
          <c:showPercent val="0"/>
          <c:showBubbleSize val="0"/>
          <c:showLeaderLines val="1"/>
        </c:dLbls>
        <c:firstSliceAng val="0"/>
        <c:holeSize val="52"/>
      </c:doughnutChart>
      <c:spPr>
        <a:noFill/>
      </c:spPr>
    </c:plotArea>
    <c:plotVisOnly val="1"/>
    <c:dispBlanksAs val="gap"/>
    <c:showDLblsOverMax val="0"/>
  </c:chart>
  <c:spPr>
    <a:noFill/>
    <a:ln>
      <a:noFill/>
    </a:ln>
  </c:spPr>
  <c:txPr>
    <a:bodyPr/>
    <a:lstStyle/>
    <a:p>
      <a:pPr>
        <a:defRPr sz="11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0113079816183666E-2"/>
          <c:y val="2.5668296866238682E-2"/>
          <c:w val="0.90235772096820022"/>
          <c:h val="0.8601600614098478"/>
        </c:manualLayout>
      </c:layout>
      <c:lineChart>
        <c:grouping val="standard"/>
        <c:varyColors val="0"/>
        <c:ser>
          <c:idx val="1"/>
          <c:order val="0"/>
          <c:tx>
            <c:strRef>
              <c:f>'Time Spend watching video'!$A$3</c:f>
              <c:strCache>
                <c:ptCount val="1"/>
                <c:pt idx="0">
                  <c:v>Live Broadcast</c:v>
                </c:pt>
              </c:strCache>
            </c:strRef>
          </c:tx>
          <c:spPr>
            <a:ln w="50800"/>
            <a:effectLst>
              <a:innerShdw blurRad="38100" dist="12700" dir="13500000">
                <a:prstClr val="black">
                  <a:alpha val="80000"/>
                </a:prstClr>
              </a:innerShdw>
            </a:effectLst>
          </c:spPr>
          <c:marker>
            <c:symbol val="square"/>
            <c:size val="16"/>
            <c:spPr>
              <a:ln w="0">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'Time Spend watching video'!$B$1:$N$1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'Time Spend watching video'!$B$3:$N$3</c:f>
              <c:numCache>
                <c:formatCode>[h]:mm</c:formatCode>
                <c:ptCount val="13"/>
                <c:pt idx="0">
                  <c:v>1.3333333333333333</c:v>
                </c:pt>
                <c:pt idx="1">
                  <c:v>1.3236111111111113</c:v>
                </c:pt>
                <c:pt idx="2">
                  <c:v>1.3083333333333333</c:v>
                </c:pt>
                <c:pt idx="3">
                  <c:v>1.2819444444444446</c:v>
                </c:pt>
                <c:pt idx="4">
                  <c:v>1.25</c:v>
                </c:pt>
                <c:pt idx="5">
                  <c:v>1.1916666666666667</c:v>
                </c:pt>
                <c:pt idx="6">
                  <c:v>1.1166666666666667</c:v>
                </c:pt>
                <c:pt idx="7">
                  <c:v>1.0083333333333333</c:v>
                </c:pt>
                <c:pt idx="8">
                  <c:v>0.875</c:v>
                </c:pt>
                <c:pt idx="9">
                  <c:v>0.72916666666666674</c:v>
                </c:pt>
                <c:pt idx="10">
                  <c:v>0.54166666666666663</c:v>
                </c:pt>
                <c:pt idx="11">
                  <c:v>0.4</c:v>
                </c:pt>
                <c:pt idx="12" formatCode="h:mm">
                  <c:v>0.3</c:v>
                </c:pt>
              </c:numCache>
            </c:numRef>
          </c:val>
          <c:smooth val="0"/>
        </c:ser>
        <c:ser>
          <c:idx val="0"/>
          <c:order val="1"/>
          <c:tx>
            <c:strRef>
              <c:f>'Time Spend watching video'!$A$2</c:f>
              <c:strCache>
                <c:ptCount val="1"/>
                <c:pt idx="0">
                  <c:v>Internet Video</c:v>
                </c:pt>
              </c:strCache>
            </c:strRef>
          </c:tx>
          <c:spPr>
            <a:ln w="50800">
              <a:solidFill>
                <a:schemeClr val="accent5">
                  <a:lumMod val="75000"/>
                </a:schemeClr>
              </a:solidFill>
            </a:ln>
            <a:effectLst>
              <a:innerShdw blurRad="38100" dist="12700" dir="13500000">
                <a:prstClr val="black">
                  <a:alpha val="80000"/>
                </a:prstClr>
              </a:innerShdw>
            </a:effectLst>
          </c:spPr>
          <c:marker>
            <c:symbol val="square"/>
            <c:size val="16"/>
            <c:spPr>
              <a:gradFill>
                <a:gsLst>
                  <a:gs pos="0">
                    <a:schemeClr val="accent5">
                      <a:lumMod val="75000"/>
                    </a:schemeClr>
                  </a:gs>
                  <a:gs pos="98000">
                    <a:schemeClr val="accent5">
                      <a:lumMod val="60000"/>
                      <a:lumOff val="40000"/>
                    </a:schemeClr>
                  </a:gs>
                </a:gsLst>
                <a:lin ang="16200000" scaled="1"/>
              </a:gradFill>
              <a:ln>
                <a:noFill/>
              </a:ln>
              <a:effectLst>
                <a:innerShdw blurRad="38100" dist="12700" dir="13500000">
                  <a:prstClr val="black">
                    <a:alpha val="80000"/>
                  </a:prstClr>
                </a:innerShdw>
              </a:effectLst>
              <a:scene3d>
                <a:camera prst="orthographicFront"/>
                <a:lightRig rig="threePt" dir="t">
                  <a:rot lat="0" lon="0" rev="1200000"/>
                </a:lightRig>
              </a:scene3d>
              <a:sp3d/>
            </c:spPr>
          </c:marker>
          <c:cat>
            <c:numRef>
              <c:f>'Time Spend watching video'!$B$1:$N$1</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'Time Spend watching video'!$B$2:$N$2</c:f>
              <c:numCache>
                <c:formatCode>h:mm</c:formatCode>
                <c:ptCount val="13"/>
                <c:pt idx="0">
                  <c:v>1.0416666666666666E-2</c:v>
                </c:pt>
                <c:pt idx="1">
                  <c:v>2.0833333333333332E-2</c:v>
                </c:pt>
                <c:pt idx="2">
                  <c:v>4.1666666666666664E-2</c:v>
                </c:pt>
                <c:pt idx="3">
                  <c:v>6.25E-2</c:v>
                </c:pt>
                <c:pt idx="4">
                  <c:v>8.3333333333333329E-2</c:v>
                </c:pt>
                <c:pt idx="5">
                  <c:v>0.125</c:v>
                </c:pt>
                <c:pt idx="6">
                  <c:v>0.19999999999999998</c:v>
                </c:pt>
                <c:pt idx="7">
                  <c:v>0.3</c:v>
                </c:pt>
                <c:pt idx="8">
                  <c:v>0.45</c:v>
                </c:pt>
                <c:pt idx="9">
                  <c:v>0.625</c:v>
                </c:pt>
                <c:pt idx="10">
                  <c:v>0.77083333333333337</c:v>
                </c:pt>
                <c:pt idx="11">
                  <c:v>0.9375</c:v>
                </c:pt>
                <c:pt idx="12" formatCode="[h]:mm">
                  <c:v>1.0666666666666667</c:v>
                </c:pt>
              </c:numCache>
            </c:numRef>
          </c:val>
          <c:smooth val="0"/>
        </c:ser>
        <c:dLbls>
          <c:showLegendKey val="0"/>
          <c:showVal val="0"/>
          <c:showCatName val="0"/>
          <c:showSerName val="0"/>
          <c:showPercent val="0"/>
          <c:showBubbleSize val="0"/>
        </c:dLbls>
        <c:marker val="1"/>
        <c:smooth val="0"/>
        <c:axId val="99691136"/>
        <c:axId val="99738368"/>
      </c:lineChart>
      <c:catAx>
        <c:axId val="99691136"/>
        <c:scaling>
          <c:orientation val="minMax"/>
        </c:scaling>
        <c:delete val="0"/>
        <c:axPos val="b"/>
        <c:numFmt formatCode="General" sourceLinked="1"/>
        <c:majorTickMark val="out"/>
        <c:minorTickMark val="none"/>
        <c:tickLblPos val="low"/>
        <c:spPr>
          <a:ln>
            <a:solidFill>
              <a:schemeClr val="bg1">
                <a:lumMod val="75000"/>
              </a:schemeClr>
            </a:solidFill>
          </a:ln>
        </c:spPr>
        <c:txPr>
          <a:bodyPr rot="0" vert="horz"/>
          <a:lstStyle/>
          <a:p>
            <a:pPr>
              <a:defRPr sz="1400">
                <a:solidFill>
                  <a:schemeClr val="bg1">
                    <a:lumMod val="50000"/>
                  </a:schemeClr>
                </a:solidFill>
              </a:defRPr>
            </a:pPr>
            <a:endParaRPr lang="en-US"/>
          </a:p>
        </c:txPr>
        <c:crossAx val="99738368"/>
        <c:crosses val="autoZero"/>
        <c:auto val="1"/>
        <c:lblAlgn val="ctr"/>
        <c:lblOffset val="100"/>
        <c:tickLblSkip val="2"/>
        <c:noMultiLvlLbl val="0"/>
      </c:catAx>
      <c:valAx>
        <c:axId val="99738368"/>
        <c:scaling>
          <c:orientation val="minMax"/>
          <c:max val="1.5"/>
        </c:scaling>
        <c:delete val="0"/>
        <c:axPos val="l"/>
        <c:majorGridlines>
          <c:spPr>
            <a:ln>
              <a:gradFill flip="none" rotWithShape="1">
                <a:gsLst>
                  <a:gs pos="0">
                    <a:schemeClr val="bg1">
                      <a:lumMod val="95000"/>
                    </a:schemeClr>
                  </a:gs>
                  <a:gs pos="59000">
                    <a:schemeClr val="bg1">
                      <a:lumMod val="95000"/>
                      <a:alpha val="20000"/>
                    </a:schemeClr>
                  </a:gs>
                  <a:gs pos="100000">
                    <a:schemeClr val="bg1">
                      <a:lumMod val="95000"/>
                      <a:alpha val="0"/>
                    </a:schemeClr>
                  </a:gs>
                </a:gsLst>
                <a:lin ang="18900000" scaled="1"/>
                <a:tileRect/>
              </a:gradFill>
            </a:ln>
          </c:spPr>
        </c:majorGridlines>
        <c:title>
          <c:tx>
            <c:rich>
              <a:bodyPr rot="-5400000" vert="horz"/>
              <a:lstStyle/>
              <a:p>
                <a:pPr>
                  <a:defRPr>
                    <a:solidFill>
                      <a:schemeClr val="bg1">
                        <a:lumMod val="50000"/>
                      </a:schemeClr>
                    </a:solidFill>
                  </a:defRPr>
                </a:pPr>
                <a:r>
                  <a:rPr lang="en-US">
                    <a:solidFill>
                      <a:schemeClr val="bg1">
                        <a:lumMod val="50000"/>
                      </a:schemeClr>
                    </a:solidFill>
                  </a:rPr>
                  <a:t>Time per week (hours)</a:t>
                </a:r>
              </a:p>
            </c:rich>
          </c:tx>
          <c:layout>
            <c:manualLayout>
              <c:xMode val="edge"/>
              <c:yMode val="edge"/>
              <c:x val="9.0278988289530834E-2"/>
              <c:y val="0.22508568292968154"/>
            </c:manualLayout>
          </c:layout>
          <c:overlay val="0"/>
        </c:title>
        <c:numFmt formatCode="[h]" sourceLinked="0"/>
        <c:majorTickMark val="out"/>
        <c:minorTickMark val="none"/>
        <c:tickLblPos val="nextTo"/>
        <c:txPr>
          <a:bodyPr/>
          <a:lstStyle/>
          <a:p>
            <a:pPr>
              <a:defRPr sz="1400">
                <a:solidFill>
                  <a:schemeClr val="bg1">
                    <a:lumMod val="50000"/>
                  </a:schemeClr>
                </a:solidFill>
              </a:defRPr>
            </a:pPr>
            <a:endParaRPr lang="en-US"/>
          </a:p>
        </c:txPr>
        <c:crossAx val="99691136"/>
        <c:crosses val="autoZero"/>
        <c:crossBetween val="between"/>
        <c:majorUnit val="0.5"/>
      </c:valAx>
      <c:spPr>
        <a:noFill/>
        <a:ln>
          <a:noFill/>
        </a:ln>
      </c:spPr>
    </c:plotArea>
    <c:legend>
      <c:legendPos val="r"/>
      <c:legendEntry>
        <c:idx val="0"/>
        <c:txPr>
          <a:bodyPr/>
          <a:lstStyle/>
          <a:p>
            <a:pPr>
              <a:defRPr sz="1400">
                <a:solidFill>
                  <a:schemeClr val="accent2">
                    <a:lumMod val="75000"/>
                  </a:schemeClr>
                </a:solidFill>
              </a:defRPr>
            </a:pPr>
            <a:endParaRPr lang="en-US"/>
          </a:p>
        </c:txPr>
      </c:legendEntry>
      <c:legendEntry>
        <c:idx val="1"/>
        <c:txPr>
          <a:bodyPr/>
          <a:lstStyle/>
          <a:p>
            <a:pPr>
              <a:defRPr sz="1400">
                <a:solidFill>
                  <a:schemeClr val="accent5">
                    <a:lumMod val="75000"/>
                  </a:schemeClr>
                </a:solidFill>
              </a:defRPr>
            </a:pPr>
            <a:endParaRPr lang="en-US"/>
          </a:p>
        </c:txPr>
      </c:legendEntry>
      <c:layout>
        <c:manualLayout>
          <c:xMode val="edge"/>
          <c:yMode val="edge"/>
          <c:x val="0.19628989633786736"/>
          <c:y val="0.62160164762869741"/>
          <c:w val="0.28868502633248566"/>
          <c:h val="0.13538592551057432"/>
        </c:manualLayout>
      </c:layout>
      <c:overlay val="0"/>
      <c:txPr>
        <a:bodyPr/>
        <a:lstStyle/>
        <a:p>
          <a:pPr>
            <a:defRPr sz="1400"/>
          </a:pPr>
          <a:endParaRPr lang="en-US"/>
        </a:p>
      </c:txPr>
    </c:legend>
    <c:plotVisOnly val="1"/>
    <c:dispBlanksAs val="gap"/>
    <c:showDLblsOverMax val="0"/>
  </c:chart>
  <c:spPr>
    <a:noFill/>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2.6851124622080468E-2"/>
          <c:w val="0.87176428752857504"/>
          <c:h val="0.8940716967341108"/>
        </c:manualLayout>
      </c:layout>
      <c:barChart>
        <c:barDir val="col"/>
        <c:grouping val="clustered"/>
        <c:varyColors val="0"/>
        <c:ser>
          <c:idx val="1"/>
          <c:order val="0"/>
          <c:tx>
            <c:strRef>
              <c:f>'PaaS SaaS IaaS'!$A$4</c:f>
              <c:strCache>
                <c:ptCount val="1"/>
                <c:pt idx="0">
                  <c:v> SaaS</c:v>
                </c:pt>
              </c:strCache>
            </c:strRef>
          </c:tx>
          <c:spPr>
            <a:solidFill>
              <a:schemeClr val="accent3">
                <a:lumMod val="75000"/>
              </a:schemeClr>
            </a:solidFill>
            <a:ln>
              <a:noFill/>
            </a:ln>
            <a:effectLst>
              <a:innerShdw blurRad="38100" dist="12700" dir="13500000">
                <a:prstClr val="black">
                  <a:alpha val="80000"/>
                </a:prstClr>
              </a:innerShdw>
            </a:effectLst>
          </c:spPr>
          <c:invertIfNegative val="0"/>
          <c:cat>
            <c:numRef>
              <c:f>'PaaS SaaS IaaS'!$B$3:$H$3</c:f>
              <c:numCache>
                <c:formatCode>General</c:formatCode>
                <c:ptCount val="7"/>
                <c:pt idx="0">
                  <c:v>2010</c:v>
                </c:pt>
                <c:pt idx="1">
                  <c:v>2011</c:v>
                </c:pt>
                <c:pt idx="2">
                  <c:v>2012</c:v>
                </c:pt>
                <c:pt idx="3">
                  <c:v>2013</c:v>
                </c:pt>
                <c:pt idx="4">
                  <c:v>2014</c:v>
                </c:pt>
                <c:pt idx="5">
                  <c:v>2015</c:v>
                </c:pt>
                <c:pt idx="6">
                  <c:v>2016</c:v>
                </c:pt>
              </c:numCache>
            </c:numRef>
          </c:cat>
          <c:val>
            <c:numRef>
              <c:f>'PaaS SaaS IaaS'!$B$4:$H$4</c:f>
              <c:numCache>
                <c:formatCode>General</c:formatCode>
                <c:ptCount val="7"/>
                <c:pt idx="0">
                  <c:v>9</c:v>
                </c:pt>
                <c:pt idx="1">
                  <c:v>12</c:v>
                </c:pt>
                <c:pt idx="2">
                  <c:v>14</c:v>
                </c:pt>
                <c:pt idx="3">
                  <c:v>17</c:v>
                </c:pt>
                <c:pt idx="4">
                  <c:v>20</c:v>
                </c:pt>
                <c:pt idx="5">
                  <c:v>23</c:v>
                </c:pt>
                <c:pt idx="6">
                  <c:v>27</c:v>
                </c:pt>
              </c:numCache>
            </c:numRef>
          </c:val>
        </c:ser>
        <c:ser>
          <c:idx val="3"/>
          <c:order val="1"/>
          <c:tx>
            <c:strRef>
              <c:f>'PaaS SaaS IaaS'!$A$6</c:f>
              <c:strCache>
                <c:ptCount val="1"/>
                <c:pt idx="0">
                  <c:v> IaaS</c:v>
                </c:pt>
              </c:strCache>
            </c:strRef>
          </c:tx>
          <c:spPr>
            <a:solidFill>
              <a:srgbClr val="9EBD5F"/>
            </a:solidFill>
            <a:effectLst>
              <a:innerShdw blurRad="38100" dist="12700" dir="13500000">
                <a:prstClr val="black">
                  <a:alpha val="80000"/>
                </a:prstClr>
              </a:innerShdw>
            </a:effectLst>
          </c:spPr>
          <c:invertIfNegative val="0"/>
          <c:cat>
            <c:numRef>
              <c:f>'PaaS SaaS IaaS'!$B$3:$H$3</c:f>
              <c:numCache>
                <c:formatCode>General</c:formatCode>
                <c:ptCount val="7"/>
                <c:pt idx="0">
                  <c:v>2010</c:v>
                </c:pt>
                <c:pt idx="1">
                  <c:v>2011</c:v>
                </c:pt>
                <c:pt idx="2">
                  <c:v>2012</c:v>
                </c:pt>
                <c:pt idx="3">
                  <c:v>2013</c:v>
                </c:pt>
                <c:pt idx="4">
                  <c:v>2014</c:v>
                </c:pt>
                <c:pt idx="5">
                  <c:v>2015</c:v>
                </c:pt>
                <c:pt idx="6">
                  <c:v>2016</c:v>
                </c:pt>
              </c:numCache>
            </c:numRef>
          </c:cat>
          <c:val>
            <c:numRef>
              <c:f>'PaaS SaaS IaaS'!$B$6:$H$6</c:f>
              <c:numCache>
                <c:formatCode>General</c:formatCode>
                <c:ptCount val="7"/>
                <c:pt idx="0">
                  <c:v>2.5</c:v>
                </c:pt>
                <c:pt idx="1">
                  <c:v>4</c:v>
                </c:pt>
                <c:pt idx="2">
                  <c:v>6.5</c:v>
                </c:pt>
                <c:pt idx="3">
                  <c:v>9</c:v>
                </c:pt>
                <c:pt idx="4">
                  <c:v>13.5</c:v>
                </c:pt>
                <c:pt idx="5">
                  <c:v>19</c:v>
                </c:pt>
                <c:pt idx="6">
                  <c:v>24.5</c:v>
                </c:pt>
              </c:numCache>
            </c:numRef>
          </c:val>
        </c:ser>
        <c:ser>
          <c:idx val="2"/>
          <c:order val="2"/>
          <c:tx>
            <c:strRef>
              <c:f>'PaaS SaaS IaaS'!$A$5</c:f>
              <c:strCache>
                <c:ptCount val="1"/>
                <c:pt idx="0">
                  <c:v> PaaS</c:v>
                </c:pt>
              </c:strCache>
            </c:strRef>
          </c:tx>
          <c:spPr>
            <a:solidFill>
              <a:schemeClr val="accent3">
                <a:lumMod val="60000"/>
                <a:lumOff val="40000"/>
              </a:schemeClr>
            </a:solidFill>
            <a:ln>
              <a:noFill/>
            </a:ln>
            <a:effectLst>
              <a:innerShdw blurRad="38100" dist="12700" dir="13500000">
                <a:prstClr val="black">
                  <a:alpha val="80000"/>
                </a:prstClr>
              </a:innerShdw>
            </a:effectLst>
          </c:spPr>
          <c:invertIfNegative val="0"/>
          <c:cat>
            <c:numRef>
              <c:f>'PaaS SaaS IaaS'!$B$3:$H$3</c:f>
              <c:numCache>
                <c:formatCode>General</c:formatCode>
                <c:ptCount val="7"/>
                <c:pt idx="0">
                  <c:v>2010</c:v>
                </c:pt>
                <c:pt idx="1">
                  <c:v>2011</c:v>
                </c:pt>
                <c:pt idx="2">
                  <c:v>2012</c:v>
                </c:pt>
                <c:pt idx="3">
                  <c:v>2013</c:v>
                </c:pt>
                <c:pt idx="4">
                  <c:v>2014</c:v>
                </c:pt>
                <c:pt idx="5">
                  <c:v>2015</c:v>
                </c:pt>
                <c:pt idx="6">
                  <c:v>2016</c:v>
                </c:pt>
              </c:numCache>
            </c:numRef>
          </c:cat>
          <c:val>
            <c:numRef>
              <c:f>'PaaS SaaS IaaS'!$B$5:$H$5</c:f>
              <c:numCache>
                <c:formatCode>General</c:formatCode>
                <c:ptCount val="7"/>
                <c:pt idx="0">
                  <c:v>0.5</c:v>
                </c:pt>
                <c:pt idx="1">
                  <c:v>1</c:v>
                </c:pt>
                <c:pt idx="2">
                  <c:v>1.4</c:v>
                </c:pt>
                <c:pt idx="3">
                  <c:v>1.8</c:v>
                </c:pt>
                <c:pt idx="4">
                  <c:v>2.2000000000000002</c:v>
                </c:pt>
                <c:pt idx="5">
                  <c:v>2.6</c:v>
                </c:pt>
                <c:pt idx="6">
                  <c:v>3</c:v>
                </c:pt>
              </c:numCache>
            </c:numRef>
          </c:val>
        </c:ser>
        <c:dLbls>
          <c:showLegendKey val="0"/>
          <c:showVal val="0"/>
          <c:showCatName val="0"/>
          <c:showSerName val="0"/>
          <c:showPercent val="0"/>
          <c:showBubbleSize val="0"/>
        </c:dLbls>
        <c:gapWidth val="10"/>
        <c:overlap val="40"/>
        <c:axId val="99899264"/>
        <c:axId val="99900800"/>
      </c:barChart>
      <c:catAx>
        <c:axId val="99899264"/>
        <c:scaling>
          <c:orientation val="minMax"/>
        </c:scaling>
        <c:delete val="0"/>
        <c:axPos val="b"/>
        <c:numFmt formatCode="General" sourceLinked="1"/>
        <c:majorTickMark val="out"/>
        <c:minorTickMark val="none"/>
        <c:tickLblPos val="nextTo"/>
        <c:txPr>
          <a:bodyPr rot="0" vert="horz"/>
          <a:lstStyle/>
          <a:p>
            <a:pPr>
              <a:defRPr>
                <a:solidFill>
                  <a:schemeClr val="bg1">
                    <a:lumMod val="50000"/>
                  </a:schemeClr>
                </a:solidFill>
              </a:defRPr>
            </a:pPr>
            <a:endParaRPr lang="en-US"/>
          </a:p>
        </c:txPr>
        <c:crossAx val="99900800"/>
        <c:crosses val="autoZero"/>
        <c:auto val="1"/>
        <c:lblAlgn val="ctr"/>
        <c:lblOffset val="100"/>
        <c:noMultiLvlLbl val="0"/>
      </c:catAx>
      <c:valAx>
        <c:axId val="99900800"/>
        <c:scaling>
          <c:orientation val="minMax"/>
          <c:max val="28"/>
          <c:min val="0"/>
        </c:scaling>
        <c:delete val="0"/>
        <c:axPos val="l"/>
        <c:majorGridlines>
          <c:spPr>
            <a:ln>
              <a:gradFill flip="none" rotWithShape="1">
                <a:gsLst>
                  <a:gs pos="0">
                    <a:schemeClr val="accent3">
                      <a:lumMod val="60000"/>
                      <a:lumOff val="40000"/>
                    </a:schemeClr>
                  </a:gs>
                  <a:gs pos="100000">
                    <a:schemeClr val="accent3">
                      <a:lumMod val="20000"/>
                      <a:lumOff val="80000"/>
                      <a:alpha val="20000"/>
                    </a:schemeClr>
                  </a:gs>
                </a:gsLst>
                <a:lin ang="10800000" scaled="1"/>
                <a:tileRect/>
              </a:gradFill>
            </a:ln>
          </c:spPr>
        </c:majorGridlines>
        <c:title>
          <c:tx>
            <c:rich>
              <a:bodyPr rot="-5400000" vert="horz"/>
              <a:lstStyle/>
              <a:p>
                <a:pPr>
                  <a:defRPr b="0">
                    <a:solidFill>
                      <a:schemeClr val="bg1">
                        <a:lumMod val="50000"/>
                      </a:schemeClr>
                    </a:solidFill>
                  </a:defRPr>
                </a:pPr>
                <a:r>
                  <a:rPr lang="en-US" b="0">
                    <a:solidFill>
                      <a:schemeClr val="bg1">
                        <a:lumMod val="50000"/>
                      </a:schemeClr>
                    </a:solidFill>
                  </a:rPr>
                  <a:t>billions US$</a:t>
                </a:r>
              </a:p>
            </c:rich>
          </c:tx>
          <c:layout>
            <c:manualLayout>
              <c:xMode val="edge"/>
              <c:yMode val="edge"/>
              <c:x val="0.94289368667626228"/>
              <c:y val="0.34991594405129739"/>
            </c:manualLayout>
          </c:layout>
          <c:overlay val="0"/>
        </c:title>
        <c:numFmt formatCode="General" sourceLinked="0"/>
        <c:majorTickMark val="out"/>
        <c:minorTickMark val="none"/>
        <c:tickLblPos val="high"/>
        <c:spPr>
          <a:ln>
            <a:noFill/>
          </a:ln>
        </c:spPr>
        <c:txPr>
          <a:bodyPr rot="60000" anchor="t" anchorCtr="0"/>
          <a:lstStyle/>
          <a:p>
            <a:pPr>
              <a:defRPr>
                <a:solidFill>
                  <a:schemeClr val="bg1">
                    <a:lumMod val="50000"/>
                  </a:schemeClr>
                </a:solidFill>
              </a:defRPr>
            </a:pPr>
            <a:endParaRPr lang="en-US"/>
          </a:p>
        </c:txPr>
        <c:crossAx val="99899264"/>
        <c:crosses val="autoZero"/>
        <c:crossBetween val="between"/>
        <c:majorUnit val="8"/>
      </c:valAx>
      <c:spPr>
        <a:noFill/>
        <a:ln>
          <a:noFill/>
        </a:ln>
      </c:spPr>
    </c:plotArea>
    <c:legend>
      <c:legendPos val="t"/>
      <c:layout>
        <c:manualLayout>
          <c:xMode val="edge"/>
          <c:yMode val="edge"/>
          <c:x val="0.2959072051477436"/>
          <c:y val="0.21117007209541847"/>
          <c:w val="0.1674757429514859"/>
          <c:h val="0.14766709857470348"/>
        </c:manualLayout>
      </c:layout>
      <c:overlay val="0"/>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80453164681098E-2"/>
          <c:y val="9.7383602427895496E-2"/>
          <c:w val="0.79714785212602701"/>
          <c:h val="0.68391744143222222"/>
        </c:manualLayout>
      </c:layout>
      <c:barChart>
        <c:barDir val="col"/>
        <c:grouping val="stacked"/>
        <c:varyColors val="0"/>
        <c:ser>
          <c:idx val="3"/>
          <c:order val="0"/>
          <c:tx>
            <c:strRef>
              <c:f>'Global OTT'!$A$12</c:f>
              <c:strCache>
                <c:ptCount val="1"/>
                <c:pt idx="0">
                  <c:v>Advertising</c:v>
                </c:pt>
              </c:strCache>
            </c:strRef>
          </c:tx>
          <c:spPr>
            <a:solidFill>
              <a:schemeClr val="accent5"/>
            </a:solidFill>
            <a:ln>
              <a:noFill/>
            </a:ln>
            <a:effectLst>
              <a:innerShdw blurRad="38100" dist="12700" dir="13500000">
                <a:prstClr val="black">
                  <a:alpha val="90000"/>
                </a:prstClr>
              </a:innerShdw>
            </a:effectLst>
          </c:spPr>
          <c:invertIfNegative val="0"/>
          <c:cat>
            <c:numRef>
              <c:f>'Global OTT'!$B$11:$H$11</c:f>
              <c:numCache>
                <c:formatCode>General</c:formatCode>
                <c:ptCount val="7"/>
                <c:pt idx="0">
                  <c:v>2011</c:v>
                </c:pt>
                <c:pt idx="1">
                  <c:v>2012</c:v>
                </c:pt>
                <c:pt idx="2">
                  <c:v>2013</c:v>
                </c:pt>
                <c:pt idx="3">
                  <c:v>2014</c:v>
                </c:pt>
                <c:pt idx="4">
                  <c:v>2015</c:v>
                </c:pt>
                <c:pt idx="5">
                  <c:v>2016</c:v>
                </c:pt>
                <c:pt idx="6">
                  <c:v>2017</c:v>
                </c:pt>
              </c:numCache>
            </c:numRef>
          </c:cat>
          <c:val>
            <c:numRef>
              <c:f>'Global OTT'!$B$12:$H$12</c:f>
              <c:numCache>
                <c:formatCode>General</c:formatCode>
                <c:ptCount val="7"/>
                <c:pt idx="0">
                  <c:v>4</c:v>
                </c:pt>
                <c:pt idx="1">
                  <c:v>5.5</c:v>
                </c:pt>
                <c:pt idx="2">
                  <c:v>7</c:v>
                </c:pt>
                <c:pt idx="3">
                  <c:v>9.8000000000000007</c:v>
                </c:pt>
                <c:pt idx="4">
                  <c:v>13</c:v>
                </c:pt>
                <c:pt idx="5">
                  <c:v>15.5</c:v>
                </c:pt>
                <c:pt idx="6">
                  <c:v>18</c:v>
                </c:pt>
              </c:numCache>
            </c:numRef>
          </c:val>
        </c:ser>
        <c:ser>
          <c:idx val="0"/>
          <c:order val="1"/>
          <c:tx>
            <c:strRef>
              <c:f>'Global OTT'!$A$13</c:f>
              <c:strCache>
                <c:ptCount val="1"/>
                <c:pt idx="0">
                  <c:v>Subscriptions</c:v>
                </c:pt>
              </c:strCache>
            </c:strRef>
          </c:tx>
          <c:spPr>
            <a:solidFill>
              <a:schemeClr val="accent5">
                <a:lumMod val="40000"/>
                <a:lumOff val="60000"/>
              </a:schemeClr>
            </a:solidFill>
            <a:ln>
              <a:noFill/>
            </a:ln>
            <a:effectLst>
              <a:innerShdw blurRad="38100" dist="12700" dir="13500000">
                <a:prstClr val="black">
                  <a:alpha val="80000"/>
                </a:prstClr>
              </a:innerShdw>
            </a:effectLst>
          </c:spPr>
          <c:invertIfNegative val="0"/>
          <c:cat>
            <c:numRef>
              <c:f>'Global OTT'!$B$11:$H$11</c:f>
              <c:numCache>
                <c:formatCode>General</c:formatCode>
                <c:ptCount val="7"/>
                <c:pt idx="0">
                  <c:v>2011</c:v>
                </c:pt>
                <c:pt idx="1">
                  <c:v>2012</c:v>
                </c:pt>
                <c:pt idx="2">
                  <c:v>2013</c:v>
                </c:pt>
                <c:pt idx="3">
                  <c:v>2014</c:v>
                </c:pt>
                <c:pt idx="4">
                  <c:v>2015</c:v>
                </c:pt>
                <c:pt idx="5">
                  <c:v>2016</c:v>
                </c:pt>
                <c:pt idx="6">
                  <c:v>2017</c:v>
                </c:pt>
              </c:numCache>
            </c:numRef>
          </c:cat>
          <c:val>
            <c:numRef>
              <c:f>'Global OTT'!$B$13:$H$13</c:f>
              <c:numCache>
                <c:formatCode>General</c:formatCode>
                <c:ptCount val="7"/>
                <c:pt idx="0">
                  <c:v>2.5</c:v>
                </c:pt>
                <c:pt idx="1">
                  <c:v>3.5</c:v>
                </c:pt>
                <c:pt idx="2">
                  <c:v>4.5</c:v>
                </c:pt>
                <c:pt idx="3">
                  <c:v>5.2</c:v>
                </c:pt>
                <c:pt idx="4">
                  <c:v>6.5</c:v>
                </c:pt>
                <c:pt idx="5">
                  <c:v>9.5</c:v>
                </c:pt>
                <c:pt idx="6">
                  <c:v>14</c:v>
                </c:pt>
              </c:numCache>
            </c:numRef>
          </c:val>
        </c:ser>
        <c:ser>
          <c:idx val="1"/>
          <c:order val="2"/>
          <c:tx>
            <c:strRef>
              <c:f>'Global OTT'!$A$14</c:f>
              <c:strCache>
                <c:ptCount val="1"/>
                <c:pt idx="0">
                  <c:v>Transactions</c:v>
                </c:pt>
              </c:strCache>
            </c:strRef>
          </c:tx>
          <c:spPr>
            <a:solidFill>
              <a:schemeClr val="accent5">
                <a:lumMod val="20000"/>
                <a:lumOff val="80000"/>
              </a:schemeClr>
            </a:solidFill>
            <a:effectLst>
              <a:innerShdw blurRad="38100" dist="12700" dir="13500000">
                <a:prstClr val="black">
                  <a:alpha val="80000"/>
                </a:prstClr>
              </a:innerShdw>
            </a:effectLst>
          </c:spPr>
          <c:invertIfNegative val="0"/>
          <c:cat>
            <c:numRef>
              <c:f>'Global OTT'!$B$11:$H$11</c:f>
              <c:numCache>
                <c:formatCode>General</c:formatCode>
                <c:ptCount val="7"/>
                <c:pt idx="0">
                  <c:v>2011</c:v>
                </c:pt>
                <c:pt idx="1">
                  <c:v>2012</c:v>
                </c:pt>
                <c:pt idx="2">
                  <c:v>2013</c:v>
                </c:pt>
                <c:pt idx="3">
                  <c:v>2014</c:v>
                </c:pt>
                <c:pt idx="4">
                  <c:v>2015</c:v>
                </c:pt>
                <c:pt idx="5">
                  <c:v>2016</c:v>
                </c:pt>
                <c:pt idx="6">
                  <c:v>2017</c:v>
                </c:pt>
              </c:numCache>
            </c:numRef>
          </c:cat>
          <c:val>
            <c:numRef>
              <c:f>'Global OTT'!$B$14:$H$14</c:f>
              <c:numCache>
                <c:formatCode>General</c:formatCode>
                <c:ptCount val="7"/>
                <c:pt idx="0">
                  <c:v>1.5</c:v>
                </c:pt>
                <c:pt idx="1">
                  <c:v>1.6</c:v>
                </c:pt>
                <c:pt idx="2">
                  <c:v>2.5</c:v>
                </c:pt>
                <c:pt idx="3">
                  <c:v>3.3</c:v>
                </c:pt>
                <c:pt idx="4">
                  <c:v>4.3</c:v>
                </c:pt>
                <c:pt idx="5">
                  <c:v>4.8</c:v>
                </c:pt>
                <c:pt idx="6">
                  <c:v>5.2</c:v>
                </c:pt>
              </c:numCache>
            </c:numRef>
          </c:val>
        </c:ser>
        <c:dLbls>
          <c:showLegendKey val="0"/>
          <c:showVal val="0"/>
          <c:showCatName val="0"/>
          <c:showSerName val="0"/>
          <c:showPercent val="0"/>
          <c:showBubbleSize val="0"/>
        </c:dLbls>
        <c:gapWidth val="16"/>
        <c:overlap val="100"/>
        <c:axId val="100622336"/>
        <c:axId val="100623872"/>
      </c:barChart>
      <c:catAx>
        <c:axId val="100622336"/>
        <c:scaling>
          <c:orientation val="minMax"/>
        </c:scaling>
        <c:delete val="0"/>
        <c:axPos val="b"/>
        <c:numFmt formatCode="General" sourceLinked="1"/>
        <c:majorTickMark val="out"/>
        <c:minorTickMark val="none"/>
        <c:tickLblPos val="low"/>
        <c:spPr>
          <a:ln>
            <a:noFill/>
          </a:ln>
        </c:spPr>
        <c:txPr>
          <a:bodyPr rot="-2400000" vert="horz"/>
          <a:lstStyle/>
          <a:p>
            <a:pPr>
              <a:defRPr b="0">
                <a:solidFill>
                  <a:schemeClr val="accent5">
                    <a:lumMod val="60000"/>
                    <a:lumOff val="40000"/>
                  </a:schemeClr>
                </a:solidFill>
              </a:defRPr>
            </a:pPr>
            <a:endParaRPr lang="en-US"/>
          </a:p>
        </c:txPr>
        <c:crossAx val="100623872"/>
        <c:crosses val="autoZero"/>
        <c:auto val="1"/>
        <c:lblAlgn val="ctr"/>
        <c:lblOffset val="100"/>
        <c:tickLblSkip val="1"/>
        <c:noMultiLvlLbl val="0"/>
      </c:catAx>
      <c:valAx>
        <c:axId val="100623872"/>
        <c:scaling>
          <c:orientation val="minMax"/>
          <c:max val="38"/>
          <c:min val="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0" scaled="1"/>
                <a:tileRect/>
              </a:gradFill>
            </a:ln>
          </c:spPr>
        </c:majorGridlines>
        <c:title>
          <c:tx>
            <c:rich>
              <a:bodyPr rot="-5400000" vert="horz"/>
              <a:lstStyle/>
              <a:p>
                <a:pPr>
                  <a:defRPr>
                    <a:solidFill>
                      <a:schemeClr val="bg1">
                        <a:lumMod val="50000"/>
                      </a:schemeClr>
                    </a:solidFill>
                  </a:defRPr>
                </a:pPr>
                <a:r>
                  <a:rPr lang="en-US">
                    <a:solidFill>
                      <a:schemeClr val="bg1">
                        <a:lumMod val="50000"/>
                      </a:schemeClr>
                    </a:solidFill>
                  </a:rPr>
                  <a:t>billion US$</a:t>
                </a:r>
              </a:p>
            </c:rich>
          </c:tx>
          <c:layout>
            <c:manualLayout>
              <c:xMode val="edge"/>
              <c:yMode val="edge"/>
              <c:x val="0.92485560358115737"/>
              <c:y val="0.29452523540245151"/>
            </c:manualLayout>
          </c:layout>
          <c:overlay val="0"/>
        </c:title>
        <c:numFmt formatCode="#,##0" sourceLinked="0"/>
        <c:majorTickMark val="out"/>
        <c:minorTickMark val="none"/>
        <c:tickLblPos val="high"/>
        <c:spPr>
          <a:ln>
            <a:noFill/>
          </a:ln>
        </c:spPr>
        <c:txPr>
          <a:bodyPr/>
          <a:lstStyle/>
          <a:p>
            <a:pPr>
              <a:defRPr>
                <a:solidFill>
                  <a:schemeClr val="bg1">
                    <a:lumMod val="50000"/>
                  </a:schemeClr>
                </a:solidFill>
              </a:defRPr>
            </a:pPr>
            <a:endParaRPr lang="en-US"/>
          </a:p>
        </c:txPr>
        <c:crossAx val="100622336"/>
        <c:crosses val="autoZero"/>
        <c:crossBetween val="between"/>
        <c:majorUnit val="10"/>
      </c:valAx>
      <c:spPr>
        <a:noFill/>
        <a:ln>
          <a:noFill/>
        </a:ln>
      </c:spPr>
    </c:plotArea>
    <c:legend>
      <c:legendPos val="r"/>
      <c:layout>
        <c:manualLayout>
          <c:xMode val="edge"/>
          <c:yMode val="edge"/>
          <c:x val="8.6955846276861471E-3"/>
          <c:y val="0.27182884967345988"/>
          <c:w val="0.32095960687082753"/>
          <c:h val="0.21088968481778134"/>
        </c:manualLayout>
      </c:layout>
      <c:overlay val="0"/>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5038334409312"/>
          <c:y val="3.4976634267307349E-2"/>
          <c:w val="0.85827558245973246"/>
          <c:h val="0.85601432939069211"/>
        </c:manualLayout>
      </c:layout>
      <c:doughnutChart>
        <c:varyColors val="1"/>
        <c:ser>
          <c:idx val="0"/>
          <c:order val="0"/>
          <c:spPr>
            <a:ln>
              <a:noFill/>
            </a:ln>
            <a:effectLst>
              <a:innerShdw blurRad="38100" dist="12700" dir="13500000">
                <a:prstClr val="black">
                  <a:alpha val="80000"/>
                </a:prstClr>
              </a:innerShdw>
            </a:effectLst>
          </c:spPr>
          <c:explosion val="7"/>
          <c:dPt>
            <c:idx val="0"/>
            <c:bubble3D val="0"/>
            <c:spPr>
              <a:solidFill>
                <a:schemeClr val="accent6">
                  <a:lumMod val="20000"/>
                  <a:lumOff val="80000"/>
                </a:schemeClr>
              </a:solidFill>
              <a:ln>
                <a:noFill/>
              </a:ln>
              <a:effectLst>
                <a:innerShdw blurRad="38100" dist="12700" dir="13500000">
                  <a:prstClr val="black">
                    <a:alpha val="80000"/>
                  </a:prstClr>
                </a:innerShdw>
              </a:effectLst>
            </c:spPr>
          </c:dPt>
          <c:dPt>
            <c:idx val="1"/>
            <c:bubble3D val="0"/>
            <c:spPr>
              <a:solidFill>
                <a:schemeClr val="accent5">
                  <a:lumMod val="20000"/>
                  <a:lumOff val="80000"/>
                </a:schemeClr>
              </a:solidFill>
              <a:ln>
                <a:noFill/>
              </a:ln>
              <a:effectLst>
                <a:innerShdw blurRad="38100" dist="12700" dir="13500000">
                  <a:prstClr val="black">
                    <a:alpha val="80000"/>
                  </a:prstClr>
                </a:innerShdw>
              </a:effectLst>
            </c:spPr>
          </c:dPt>
          <c:dPt>
            <c:idx val="2"/>
            <c:bubble3D val="0"/>
            <c:spPr>
              <a:solidFill>
                <a:schemeClr val="accent4">
                  <a:lumMod val="20000"/>
                  <a:lumOff val="80000"/>
                </a:schemeClr>
              </a:solidFill>
              <a:ln>
                <a:noFill/>
              </a:ln>
              <a:effectLst>
                <a:innerShdw blurRad="38100" dist="12700" dir="13500000">
                  <a:prstClr val="black">
                    <a:alpha val="80000"/>
                  </a:prstClr>
                </a:innerShdw>
              </a:effectLst>
            </c:spPr>
          </c:dPt>
          <c:dPt>
            <c:idx val="3"/>
            <c:bubble3D val="0"/>
            <c:spPr>
              <a:solidFill>
                <a:schemeClr val="accent3">
                  <a:lumMod val="20000"/>
                  <a:lumOff val="80000"/>
                </a:schemeClr>
              </a:solidFill>
              <a:ln>
                <a:noFill/>
              </a:ln>
              <a:effectLst>
                <a:innerShdw blurRad="38100" dist="12700" dir="13500000">
                  <a:prstClr val="black">
                    <a:alpha val="80000"/>
                  </a:prstClr>
                </a:innerShdw>
              </a:effectLst>
            </c:spPr>
          </c:dPt>
          <c:dPt>
            <c:idx val="4"/>
            <c:bubble3D val="0"/>
            <c:spPr>
              <a:solidFill>
                <a:schemeClr val="bg1">
                  <a:lumMod val="75000"/>
                </a:schemeClr>
              </a:solidFill>
              <a:ln>
                <a:noFill/>
              </a:ln>
              <a:effectLst>
                <a:innerShdw blurRad="38100" dist="12700" dir="13500000">
                  <a:prstClr val="black">
                    <a:alpha val="80000"/>
                  </a:prstClr>
                </a:innerShdw>
              </a:effectLst>
            </c:spPr>
          </c:dPt>
          <c:dLbls>
            <c:dLbl>
              <c:idx val="0"/>
              <c:layout>
                <c:manualLayout>
                  <c:x val="0.46197420025931019"/>
                  <c:y val="-0.35002358578068932"/>
                </c:manualLayout>
              </c:layout>
              <c:spPr/>
              <c:txPr>
                <a:bodyPr/>
                <a:lstStyle/>
                <a:p>
                  <a:pPr>
                    <a:defRPr>
                      <a:solidFill>
                        <a:schemeClr val="accent6">
                          <a:lumMod val="75000"/>
                        </a:schemeClr>
                      </a:solidFill>
                    </a:defRPr>
                  </a:pPr>
                  <a:endParaRPr lang="en-US"/>
                </a:p>
              </c:txPr>
              <c:showLegendKey val="0"/>
              <c:showVal val="1"/>
              <c:showCatName val="1"/>
              <c:showSerName val="0"/>
              <c:showPercent val="1"/>
              <c:showBubbleSize val="0"/>
              <c:separator>
</c:separator>
            </c:dLbl>
            <c:dLbl>
              <c:idx val="1"/>
              <c:layout>
                <c:manualLayout>
                  <c:x val="8.1538647840781436E-2"/>
                  <c:y val="0.36348567804260978"/>
                </c:manualLayout>
              </c:layout>
              <c:spPr/>
              <c:txPr>
                <a:bodyPr/>
                <a:lstStyle/>
                <a:p>
                  <a:pPr>
                    <a:defRPr>
                      <a:solidFill>
                        <a:schemeClr val="accent5">
                          <a:lumMod val="75000"/>
                        </a:schemeClr>
                      </a:solidFill>
                    </a:defRPr>
                  </a:pPr>
                  <a:endParaRPr lang="en-US"/>
                </a:p>
              </c:txPr>
              <c:showLegendKey val="0"/>
              <c:showVal val="1"/>
              <c:showCatName val="1"/>
              <c:showSerName val="0"/>
              <c:showPercent val="1"/>
              <c:showBubbleSize val="0"/>
              <c:separator>
</c:separator>
            </c:dLbl>
            <c:showLegendKey val="0"/>
            <c:showVal val="1"/>
            <c:showCatName val="1"/>
            <c:showSerName val="0"/>
            <c:showPercent val="1"/>
            <c:showBubbleSize val="0"/>
            <c:separator>
</c:separator>
            <c:showLeaderLines val="1"/>
          </c:dLbls>
          <c:cat>
            <c:strRef>
              <c:f>'Global OTT'!$A$4:$A$5</c:f>
              <c:strCache>
                <c:ptCount val="2"/>
                <c:pt idx="0">
                  <c:v>Broadcast</c:v>
                </c:pt>
                <c:pt idx="1">
                  <c:v>Online Video</c:v>
                </c:pt>
              </c:strCache>
            </c:strRef>
          </c:cat>
          <c:val>
            <c:numRef>
              <c:f>'Global OTT'!$B$4:$B$5</c:f>
              <c:numCache>
                <c:formatCode>"$"0"b"</c:formatCode>
                <c:ptCount val="2"/>
                <c:pt idx="0">
                  <c:v>427.8</c:v>
                </c:pt>
                <c:pt idx="1">
                  <c:v>37.200000000000003</c:v>
                </c:pt>
              </c:numCache>
            </c:numRef>
          </c:val>
        </c:ser>
        <c:dLbls>
          <c:showLegendKey val="0"/>
          <c:showVal val="1"/>
          <c:showCatName val="0"/>
          <c:showSerName val="0"/>
          <c:showPercent val="0"/>
          <c:showBubbleSize val="0"/>
          <c:showLeaderLines val="1"/>
        </c:dLbls>
        <c:firstSliceAng val="104"/>
        <c:holeSize val="44"/>
      </c:doughnutChart>
      <c:spPr>
        <a:noFill/>
      </c:spPr>
    </c:plotArea>
    <c:plotVisOnly val="1"/>
    <c:dispBlanksAs val="gap"/>
    <c:showDLblsOverMax val="0"/>
  </c:chart>
  <c:spPr>
    <a:noFill/>
    <a:ln>
      <a:noFill/>
    </a:ln>
  </c:spPr>
  <c:txPr>
    <a:bodyPr/>
    <a:lstStyle/>
    <a:p>
      <a:pPr>
        <a:defRPr sz="1400" b="1">
          <a:solidFill>
            <a:schemeClr val="bg1"/>
          </a:solidFill>
          <a:latin typeface="Arial" pitchFamily="34" charset="0"/>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9243779911417622"/>
          <c:y val="3.4976564390948005E-2"/>
          <c:w val="0.85827558245973246"/>
          <c:h val="0.85601432939069211"/>
        </c:manualLayout>
      </c:layout>
      <c:doughnutChart>
        <c:varyColors val="1"/>
        <c:ser>
          <c:idx val="2"/>
          <c:order val="0"/>
          <c:tx>
            <c:strRef>
              <c:f>OTT!$D$16</c:f>
              <c:strCache>
                <c:ptCount val="1"/>
                <c:pt idx="0">
                  <c:v>2017</c:v>
                </c:pt>
              </c:strCache>
            </c:strRef>
          </c:tx>
          <c:spPr>
            <a:effectLst>
              <a:innerShdw blurRad="38100" dist="12700" dir="13500000">
                <a:prstClr val="black">
                  <a:alpha val="80000"/>
                </a:prstClr>
              </a:innerShdw>
            </a:effectLst>
          </c:spPr>
          <c:dLbls>
            <c:dLbl>
              <c:idx val="0"/>
              <c:layout>
                <c:manualLayout>
                  <c:x val="-1.7765436783196975E-2"/>
                  <c:y val="-8.9749637379663936E-3"/>
                </c:manualLayout>
              </c:layout>
              <c:spPr/>
              <c:txPr>
                <a:bodyPr rot="0" vert="horz"/>
                <a:lstStyle/>
                <a:p>
                  <a:pPr>
                    <a:lnSpc>
                      <a:spcPct val="76000"/>
                    </a:lnSpc>
                    <a:defRPr sz="1600">
                      <a:solidFill>
                        <a:schemeClr val="bg1"/>
                      </a:solidFill>
                      <a:latin typeface="Arial" pitchFamily="34" charset="0"/>
                      <a:cs typeface="Arial" pitchFamily="34" charset="0"/>
                    </a:defRPr>
                  </a:pPr>
                  <a:endParaRPr lang="en-US"/>
                </a:p>
              </c:txPr>
              <c:showLegendKey val="1"/>
              <c:showVal val="0"/>
              <c:showCatName val="1"/>
              <c:showSerName val="0"/>
              <c:showPercent val="1"/>
              <c:showBubbleSize val="0"/>
              <c:separator>
</c:separator>
            </c:dLbl>
            <c:dLbl>
              <c:idx val="1"/>
              <c:layout>
                <c:manualLayout>
                  <c:x val="3.3310019111833074E-2"/>
                  <c:y val="-3.590020829689463E-2"/>
                </c:manualLayout>
              </c:layout>
              <c:spPr/>
              <c:txPr>
                <a:bodyPr rot="0" vert="horz"/>
                <a:lstStyle/>
                <a:p>
                  <a:pPr>
                    <a:lnSpc>
                      <a:spcPct val="76000"/>
                    </a:lnSpc>
                    <a:defRPr sz="1600">
                      <a:solidFill>
                        <a:schemeClr val="bg1"/>
                      </a:solidFill>
                      <a:latin typeface="Arial" pitchFamily="34" charset="0"/>
                      <a:cs typeface="Arial" pitchFamily="34" charset="0"/>
                    </a:defRPr>
                  </a:pPr>
                  <a:endParaRPr lang="en-US"/>
                </a:p>
              </c:txPr>
              <c:showLegendKey val="1"/>
              <c:showVal val="0"/>
              <c:showCatName val="1"/>
              <c:showSerName val="0"/>
              <c:showPercent val="1"/>
              <c:showBubbleSize val="0"/>
              <c:separator>
</c:separator>
            </c:dLbl>
            <c:dLbl>
              <c:idx val="2"/>
              <c:layout>
                <c:manualLayout>
                  <c:x val="-1.9986116381096597E-2"/>
                  <c:y val="8.9749637379663936E-3"/>
                </c:manualLayout>
              </c:layout>
              <c:tx>
                <c:rich>
                  <a:bodyPr rot="0" vert="horz"/>
                  <a:lstStyle/>
                  <a:p>
                    <a:pPr>
                      <a:lnSpc>
                        <a:spcPct val="76000"/>
                      </a:lnSpc>
                      <a:defRPr sz="1600">
                        <a:solidFill>
                          <a:schemeClr val="bg1"/>
                        </a:solidFill>
                        <a:latin typeface="Arial" pitchFamily="34" charset="0"/>
                        <a:cs typeface="Arial" pitchFamily="34" charset="0"/>
                      </a:defRPr>
                    </a:pPr>
                    <a:r>
                      <a:rPr lang="en-US" dirty="0" smtClean="0">
                        <a:solidFill>
                          <a:schemeClr val="bg1"/>
                        </a:solidFill>
                      </a:rPr>
                      <a:t>Asia</a:t>
                    </a:r>
                    <a:r>
                      <a:rPr lang="en-US" dirty="0">
                        <a:solidFill>
                          <a:schemeClr val="bg1"/>
                        </a:solidFill>
                      </a:rPr>
                      <a:t>
23%</a:t>
                    </a:r>
                  </a:p>
                </c:rich>
              </c:tx>
              <c:spPr/>
              <c:showLegendKey val="1"/>
              <c:showVal val="0"/>
              <c:showCatName val="1"/>
              <c:showSerName val="0"/>
              <c:showPercent val="1"/>
              <c:showBubbleSize val="0"/>
              <c:separator>
</c:separator>
            </c:dLbl>
            <c:dLbl>
              <c:idx val="3"/>
              <c:layout>
                <c:manualLayout>
                  <c:x val="3.5530698709732779E-2"/>
                  <c:y val="0.36797315991159307"/>
                </c:manualLayout>
              </c:layout>
              <c:showLegendKey val="1"/>
              <c:showVal val="0"/>
              <c:showCatName val="1"/>
              <c:showSerName val="0"/>
              <c:showPercent val="1"/>
              <c:showBubbleSize val="0"/>
              <c:separator>
</c:separator>
            </c:dLbl>
            <c:dLbl>
              <c:idx val="4"/>
              <c:layout>
                <c:manualLayout>
                  <c:x val="0.16433011538791076"/>
                  <c:y val="-3.141272642791143E-2"/>
                </c:manualLayout>
              </c:layout>
              <c:showLegendKey val="1"/>
              <c:showVal val="0"/>
              <c:showCatName val="1"/>
              <c:showSerName val="0"/>
              <c:showPercent val="1"/>
              <c:showBubbleSize val="0"/>
              <c:separator>
</c:separator>
            </c:dLbl>
            <c:dLbl>
              <c:idx val="5"/>
              <c:layout>
                <c:manualLayout>
                  <c:x val="0.14656485346137504"/>
                  <c:y val="4.4874818689831966E-2"/>
                </c:manualLayout>
              </c:layout>
              <c:showLegendKey val="1"/>
              <c:showVal val="0"/>
              <c:showCatName val="1"/>
              <c:showSerName val="0"/>
              <c:showPercent val="1"/>
              <c:showBubbleSize val="0"/>
              <c:separator>
</c:separator>
            </c:dLbl>
            <c:dLbl>
              <c:idx val="6"/>
              <c:layout>
                <c:manualLayout>
                  <c:x val="0.14434417386347551"/>
                  <c:y val="0.13013697420051279"/>
                </c:manualLayout>
              </c:layout>
              <c:showLegendKey val="1"/>
              <c:showVal val="0"/>
              <c:showCatName val="1"/>
              <c:showSerName val="0"/>
              <c:showPercent val="1"/>
              <c:showBubbleSize val="0"/>
              <c:separator>
</c:separator>
            </c:dLbl>
            <c:dLbl>
              <c:idx val="7"/>
              <c:layout>
                <c:manualLayout>
                  <c:x val="5.9958349143289791E-2"/>
                  <c:y val="0.2019363307592148"/>
                </c:manualLayout>
              </c:layout>
              <c:showLegendKey val="1"/>
              <c:showVal val="0"/>
              <c:showCatName val="1"/>
              <c:showSerName val="0"/>
              <c:showPercent val="1"/>
              <c:showBubbleSize val="0"/>
              <c:separator>
</c:separator>
            </c:dLbl>
            <c:txPr>
              <a:bodyPr rot="0" vert="horz"/>
              <a:lstStyle/>
              <a:p>
                <a:pPr>
                  <a:lnSpc>
                    <a:spcPct val="76000"/>
                  </a:lnSpc>
                  <a:defRPr sz="1600">
                    <a:solidFill>
                      <a:schemeClr val="tx2"/>
                    </a:solidFill>
                    <a:latin typeface="Arial" pitchFamily="34" charset="0"/>
                    <a:cs typeface="Arial" pitchFamily="34" charset="0"/>
                  </a:defRPr>
                </a:pPr>
                <a:endParaRPr lang="en-US"/>
              </a:p>
            </c:txPr>
            <c:showLegendKey val="1"/>
            <c:showVal val="0"/>
            <c:showCatName val="1"/>
            <c:showSerName val="0"/>
            <c:showPercent val="1"/>
            <c:showBubbleSize val="0"/>
            <c:separator>
</c:separator>
            <c:showLeaderLines val="1"/>
          </c:dLbls>
          <c:cat>
            <c:strRef>
              <c:f>OTT!$A$31:$A$34</c:f>
              <c:strCache>
                <c:ptCount val="4"/>
                <c:pt idx="0">
                  <c:v>North America</c:v>
                </c:pt>
                <c:pt idx="1">
                  <c:v>Europe</c:v>
                </c:pt>
                <c:pt idx="2">
                  <c:v>ME &amp; Asia</c:v>
                </c:pt>
                <c:pt idx="3">
                  <c:v>Others</c:v>
                </c:pt>
              </c:strCache>
            </c:strRef>
          </c:cat>
          <c:val>
            <c:numRef>
              <c:f>OTT!$B$31:$B$34</c:f>
              <c:numCache>
                <c:formatCode>General</c:formatCode>
                <c:ptCount val="4"/>
                <c:pt idx="0">
                  <c:v>11.916</c:v>
                </c:pt>
                <c:pt idx="1">
                  <c:v>7.9336666666666673</c:v>
                </c:pt>
                <c:pt idx="2">
                  <c:v>6.4766666666666666</c:v>
                </c:pt>
                <c:pt idx="3">
                  <c:v>2.3976666666666664</c:v>
                </c:pt>
              </c:numCache>
            </c:numRef>
          </c:val>
        </c:ser>
        <c:dLbls>
          <c:showLegendKey val="0"/>
          <c:showVal val="1"/>
          <c:showCatName val="0"/>
          <c:showSerName val="0"/>
          <c:showPercent val="0"/>
          <c:showBubbleSize val="0"/>
          <c:showLeaderLines val="1"/>
        </c:dLbls>
        <c:firstSliceAng val="120"/>
        <c:holeSize val="44"/>
      </c:doughnutChart>
    </c:plotArea>
    <c:plotVisOnly val="1"/>
    <c:dispBlanksAs val="gap"/>
    <c:showDLblsOverMax val="0"/>
  </c:chart>
  <c:spPr>
    <a:noFill/>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6504163634387784"/>
          <c:y val="4.8480725005657442E-2"/>
          <c:w val="0.26097158835769318"/>
          <c:h val="0.73964243780664229"/>
        </c:manualLayout>
      </c:layout>
      <c:barChart>
        <c:barDir val="col"/>
        <c:grouping val="stacked"/>
        <c:varyColors val="0"/>
        <c:ser>
          <c:idx val="2"/>
          <c:order val="0"/>
          <c:tx>
            <c:strRef>
              <c:f>OTT!$A$9</c:f>
              <c:strCache>
                <c:ptCount val="1"/>
                <c:pt idx="0">
                  <c:v>Advertising</c:v>
                </c:pt>
              </c:strCache>
            </c:strRef>
          </c:tx>
          <c:spPr>
            <a:solidFill>
              <a:schemeClr val="accent2">
                <a:lumMod val="20000"/>
                <a:lumOff val="80000"/>
              </a:schemeClr>
            </a:solidFill>
            <a:effectLst>
              <a:innerShdw blurRad="38100" dist="12700" dir="13500000">
                <a:prstClr val="black">
                  <a:alpha val="80000"/>
                </a:prstClr>
              </a:innerShdw>
            </a:effectLst>
          </c:spPr>
          <c:invertIfNegative val="0"/>
          <c:cat>
            <c:numRef>
              <c:f>OTT!$B$5:$D$5</c:f>
              <c:numCache>
                <c:formatCode>General</c:formatCode>
                <c:ptCount val="3"/>
                <c:pt idx="0">
                  <c:v>2010</c:v>
                </c:pt>
                <c:pt idx="1">
                  <c:v>2012</c:v>
                </c:pt>
                <c:pt idx="2">
                  <c:v>2017</c:v>
                </c:pt>
              </c:numCache>
            </c:numRef>
          </c:cat>
          <c:val>
            <c:numRef>
              <c:f>OTT!$B$9:$D$9</c:f>
              <c:numCache>
                <c:formatCode>General</c:formatCode>
                <c:ptCount val="3"/>
                <c:pt idx="0">
                  <c:v>2.4489999999999998</c:v>
                </c:pt>
                <c:pt idx="1">
                  <c:v>5.9969999999999999</c:v>
                </c:pt>
                <c:pt idx="2">
                  <c:v>14.737</c:v>
                </c:pt>
              </c:numCache>
            </c:numRef>
          </c:val>
        </c:ser>
        <c:ser>
          <c:idx val="3"/>
          <c:order val="1"/>
          <c:tx>
            <c:strRef>
              <c:f>OTT!$A$6</c:f>
              <c:strCache>
                <c:ptCount val="1"/>
                <c:pt idx="0">
                  <c:v>Subscriptions</c:v>
                </c:pt>
              </c:strCache>
            </c:strRef>
          </c:tx>
          <c:spPr>
            <a:solidFill>
              <a:srgbClr val="CCECFF"/>
            </a:solidFill>
            <a:ln>
              <a:noFill/>
            </a:ln>
            <a:effectLst>
              <a:innerShdw blurRad="38100" dist="12700" dir="13500000">
                <a:prstClr val="black">
                  <a:alpha val="90000"/>
                </a:prstClr>
              </a:innerShdw>
            </a:effectLst>
          </c:spPr>
          <c:invertIfNegative val="0"/>
          <c:cat>
            <c:numRef>
              <c:f>OTT!$B$5:$D$5</c:f>
              <c:numCache>
                <c:formatCode>General</c:formatCode>
                <c:ptCount val="3"/>
                <c:pt idx="0">
                  <c:v>2010</c:v>
                </c:pt>
                <c:pt idx="1">
                  <c:v>2012</c:v>
                </c:pt>
                <c:pt idx="2">
                  <c:v>2017</c:v>
                </c:pt>
              </c:numCache>
            </c:numRef>
          </c:cat>
          <c:val>
            <c:numRef>
              <c:f>OTT!$B$6:$D$6</c:f>
              <c:numCache>
                <c:formatCode>General</c:formatCode>
                <c:ptCount val="3"/>
                <c:pt idx="0">
                  <c:v>0.64500000000000002</c:v>
                </c:pt>
                <c:pt idx="1">
                  <c:v>2.5529999999999999</c:v>
                </c:pt>
                <c:pt idx="2">
                  <c:v>6.8840000000000003</c:v>
                </c:pt>
              </c:numCache>
            </c:numRef>
          </c:val>
        </c:ser>
        <c:ser>
          <c:idx val="1"/>
          <c:order val="2"/>
          <c:tx>
            <c:strRef>
              <c:f>OTT!$A$8</c:f>
              <c:strCache>
                <c:ptCount val="1"/>
                <c:pt idx="0">
                  <c:v>VoD</c:v>
                </c:pt>
              </c:strCache>
            </c:strRef>
          </c:tx>
          <c:spPr>
            <a:solidFill>
              <a:srgbClr val="CCFFCC"/>
            </a:solidFill>
            <a:effectLst>
              <a:innerShdw blurRad="38100" dist="12700" dir="13500000">
                <a:prstClr val="black">
                  <a:alpha val="80000"/>
                </a:prstClr>
              </a:innerShdw>
            </a:effectLst>
          </c:spPr>
          <c:invertIfNegative val="0"/>
          <c:cat>
            <c:numRef>
              <c:f>OTT!$B$5:$D$5</c:f>
              <c:numCache>
                <c:formatCode>General</c:formatCode>
                <c:ptCount val="3"/>
                <c:pt idx="0">
                  <c:v>2010</c:v>
                </c:pt>
                <c:pt idx="1">
                  <c:v>2012</c:v>
                </c:pt>
                <c:pt idx="2">
                  <c:v>2017</c:v>
                </c:pt>
              </c:numCache>
            </c:numRef>
          </c:cat>
          <c:val>
            <c:numRef>
              <c:f>OTT!$B$8:$D$8</c:f>
              <c:numCache>
                <c:formatCode>General</c:formatCode>
                <c:ptCount val="3"/>
                <c:pt idx="0">
                  <c:v>0.41</c:v>
                </c:pt>
                <c:pt idx="1">
                  <c:v>1.5449999999999999</c:v>
                </c:pt>
                <c:pt idx="2">
                  <c:v>4.3620000000000001</c:v>
                </c:pt>
              </c:numCache>
            </c:numRef>
          </c:val>
        </c:ser>
        <c:ser>
          <c:idx val="0"/>
          <c:order val="3"/>
          <c:tx>
            <c:strRef>
              <c:f>OTT!$A$7</c:f>
              <c:strCache>
                <c:ptCount val="1"/>
                <c:pt idx="0">
                  <c:v>Rental</c:v>
                </c:pt>
              </c:strCache>
            </c:strRef>
          </c:tx>
          <c:spPr>
            <a:solidFill>
              <a:srgbClr val="FFFFCC"/>
            </a:solidFill>
            <a:ln>
              <a:noFill/>
            </a:ln>
            <a:effectLst>
              <a:innerShdw blurRad="38100" dist="12700" dir="13500000">
                <a:prstClr val="black">
                  <a:alpha val="80000"/>
                </a:prstClr>
              </a:innerShdw>
            </a:effectLst>
          </c:spPr>
          <c:invertIfNegative val="0"/>
          <c:cat>
            <c:numRef>
              <c:f>OTT!$B$5:$D$5</c:f>
              <c:numCache>
                <c:formatCode>General</c:formatCode>
                <c:ptCount val="3"/>
                <c:pt idx="0">
                  <c:v>2010</c:v>
                </c:pt>
                <c:pt idx="1">
                  <c:v>2012</c:v>
                </c:pt>
                <c:pt idx="2">
                  <c:v>2017</c:v>
                </c:pt>
              </c:numCache>
            </c:numRef>
          </c:cat>
          <c:val>
            <c:numRef>
              <c:f>OTT!$B$7:$D$7</c:f>
              <c:numCache>
                <c:formatCode>General</c:formatCode>
                <c:ptCount val="3"/>
                <c:pt idx="0">
                  <c:v>0.28199999999999997</c:v>
                </c:pt>
                <c:pt idx="1">
                  <c:v>1.0469999999999999</c:v>
                </c:pt>
                <c:pt idx="2">
                  <c:v>2.74</c:v>
                </c:pt>
              </c:numCache>
            </c:numRef>
          </c:val>
        </c:ser>
        <c:dLbls>
          <c:showLegendKey val="0"/>
          <c:showVal val="0"/>
          <c:showCatName val="0"/>
          <c:showSerName val="0"/>
          <c:showPercent val="0"/>
          <c:showBubbleSize val="0"/>
        </c:dLbls>
        <c:gapWidth val="16"/>
        <c:overlap val="100"/>
        <c:axId val="100349440"/>
        <c:axId val="100350976"/>
      </c:barChart>
      <c:catAx>
        <c:axId val="100349440"/>
        <c:scaling>
          <c:orientation val="minMax"/>
        </c:scaling>
        <c:delete val="0"/>
        <c:axPos val="b"/>
        <c:numFmt formatCode="General" sourceLinked="1"/>
        <c:majorTickMark val="out"/>
        <c:minorTickMark val="none"/>
        <c:tickLblPos val="low"/>
        <c:spPr>
          <a:ln>
            <a:noFill/>
          </a:ln>
        </c:spPr>
        <c:txPr>
          <a:bodyPr rot="-2400000" vert="horz"/>
          <a:lstStyle/>
          <a:p>
            <a:pPr>
              <a:defRPr sz="1600" b="0">
                <a:solidFill>
                  <a:schemeClr val="bg1">
                    <a:lumMod val="65000"/>
                  </a:schemeClr>
                </a:solidFill>
              </a:defRPr>
            </a:pPr>
            <a:endParaRPr lang="en-US"/>
          </a:p>
        </c:txPr>
        <c:crossAx val="100350976"/>
        <c:crosses val="autoZero"/>
        <c:auto val="1"/>
        <c:lblAlgn val="ctr"/>
        <c:lblOffset val="100"/>
        <c:tickLblSkip val="1"/>
        <c:noMultiLvlLbl val="0"/>
      </c:catAx>
      <c:valAx>
        <c:axId val="100350976"/>
        <c:scaling>
          <c:orientation val="minMax"/>
          <c:max val="29"/>
          <c:min val="0"/>
        </c:scaling>
        <c:delete val="0"/>
        <c:axPos val="l"/>
        <c:majorGridlines>
          <c:spPr>
            <a:ln>
              <a:gradFill flip="none" rotWithShape="1">
                <a:gsLst>
                  <a:gs pos="0">
                    <a:schemeClr val="accent5">
                      <a:lumMod val="40000"/>
                      <a:lumOff val="60000"/>
                    </a:schemeClr>
                  </a:gs>
                  <a:gs pos="100000">
                    <a:schemeClr val="accent5">
                      <a:lumMod val="20000"/>
                      <a:lumOff val="80000"/>
                      <a:alpha val="20000"/>
                    </a:schemeClr>
                  </a:gs>
                </a:gsLst>
                <a:lin ang="10800000" scaled="1"/>
                <a:tileRect/>
              </a:gradFill>
            </a:ln>
          </c:spPr>
        </c:majorGridlines>
        <c:title>
          <c:tx>
            <c:rich>
              <a:bodyPr rot="-5400000" vert="horz"/>
              <a:lstStyle/>
              <a:p>
                <a:pPr>
                  <a:defRPr sz="1600">
                    <a:solidFill>
                      <a:schemeClr val="bg1">
                        <a:lumMod val="65000"/>
                      </a:schemeClr>
                    </a:solidFill>
                  </a:defRPr>
                </a:pPr>
                <a:r>
                  <a:rPr lang="en-US" sz="1600">
                    <a:solidFill>
                      <a:schemeClr val="bg1">
                        <a:lumMod val="65000"/>
                      </a:schemeClr>
                    </a:solidFill>
                  </a:rPr>
                  <a:t>billion US$</a:t>
                </a:r>
              </a:p>
            </c:rich>
          </c:tx>
          <c:layout>
            <c:manualLayout>
              <c:xMode val="edge"/>
              <c:yMode val="edge"/>
              <c:x val="0.75313130377667081"/>
              <c:y val="9.7705507327424321E-2"/>
            </c:manualLayout>
          </c:layout>
          <c:overlay val="0"/>
        </c:title>
        <c:numFmt formatCode="#,##0" sourceLinked="0"/>
        <c:majorTickMark val="out"/>
        <c:minorTickMark val="none"/>
        <c:tickLblPos val="high"/>
        <c:spPr>
          <a:ln>
            <a:noFill/>
          </a:ln>
        </c:spPr>
        <c:txPr>
          <a:bodyPr/>
          <a:lstStyle/>
          <a:p>
            <a:pPr>
              <a:defRPr sz="1600">
                <a:solidFill>
                  <a:schemeClr val="bg1">
                    <a:lumMod val="50000"/>
                  </a:schemeClr>
                </a:solidFill>
              </a:defRPr>
            </a:pPr>
            <a:endParaRPr lang="en-US"/>
          </a:p>
        </c:txPr>
        <c:crossAx val="100349440"/>
        <c:crosses val="autoZero"/>
        <c:crossBetween val="between"/>
        <c:majorUnit val="10"/>
      </c:valAx>
      <c:spPr>
        <a:noFill/>
        <a:ln>
          <a:noFill/>
        </a:ln>
      </c:spPr>
    </c:plotArea>
    <c:legend>
      <c:legendPos val="r"/>
      <c:layout>
        <c:manualLayout>
          <c:xMode val="edge"/>
          <c:yMode val="edge"/>
          <c:x val="0.25673739515824062"/>
          <c:y val="0.23586913121829911"/>
          <c:w val="0.32525219278347872"/>
          <c:h val="0.28081469536895404"/>
        </c:manualLayout>
      </c:layout>
      <c:overlay val="0"/>
      <c:txPr>
        <a:bodyPr/>
        <a:lstStyle/>
        <a:p>
          <a:pPr>
            <a:defRPr sz="1600">
              <a:solidFill>
                <a:schemeClr val="accent1">
                  <a:lumMod val="50000"/>
                </a:schemeClr>
              </a:solidFill>
            </a:defRPr>
          </a:pPr>
          <a:endParaRPr lang="en-US"/>
        </a:p>
      </c:txPr>
    </c:legend>
    <c:plotVisOnly val="1"/>
    <c:dispBlanksAs val="zero"/>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D70C-93D9-4486-A9BA-B8FBE63D5C8D}"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n-US"/>
        </a:p>
      </dgm:t>
    </dgm:pt>
    <dgm:pt modelId="{4F72175C-E2BB-4EFA-82E7-290B73027E5F}">
      <dgm:prSet custT="1"/>
      <dgm:spPr>
        <a:solidFill>
          <a:schemeClr val="accent6">
            <a:lumMod val="50000"/>
          </a:schemeClr>
        </a:solidFill>
        <a:effectLst>
          <a:innerShdw blurRad="50800" dist="25400" dir="13500000">
            <a:prstClr val="black">
              <a:alpha val="80000"/>
            </a:prstClr>
          </a:innerShdw>
        </a:effectLst>
      </dgm:spPr>
      <dgm:t>
        <a:bodyPr lIns="360000" tIns="72000"/>
        <a:lstStyle/>
        <a:p>
          <a:pPr rtl="0">
            <a:lnSpc>
              <a:spcPct val="76000"/>
            </a:lnSpc>
          </a:pPr>
          <a:r>
            <a:rPr lang="en-US" sz="1800" b="1" spc="-100" baseline="0" dirty="0" smtClean="0">
              <a:latin typeface="Arial" pitchFamily="34" charset="0"/>
              <a:cs typeface="Arial" pitchFamily="34" charset="0"/>
            </a:rPr>
            <a:t>Modular, </a:t>
          </a:r>
          <a:r>
            <a:rPr lang="en-US" sz="1800" b="0" spc="-100" baseline="0" dirty="0" smtClean="0">
              <a:latin typeface="Arial" pitchFamily="34" charset="0"/>
              <a:cs typeface="Arial" pitchFamily="34" charset="0"/>
            </a:rPr>
            <a:t>Scalable &amp; Redundant Architecture</a:t>
          </a:r>
          <a:endParaRPr lang="en-US" sz="1800" b="0" spc="-100" dirty="0">
            <a:latin typeface="Arial" pitchFamily="34" charset="0"/>
            <a:cs typeface="Arial" pitchFamily="34" charset="0"/>
          </a:endParaRPr>
        </a:p>
      </dgm:t>
    </dgm:pt>
    <dgm:pt modelId="{02D1AB8B-6144-412E-A2F2-C023B57B811C}" type="parTrans" cxnId="{71507209-0652-4C36-B062-E6454796A136}">
      <dgm:prSet/>
      <dgm:spPr/>
      <dgm:t>
        <a:bodyPr/>
        <a:lstStyle/>
        <a:p>
          <a:pPr>
            <a:lnSpc>
              <a:spcPct val="76000"/>
            </a:lnSpc>
          </a:pPr>
          <a:endParaRPr lang="en-US" sz="1600" b="1">
            <a:latin typeface="Arial" pitchFamily="34" charset="0"/>
            <a:cs typeface="Arial" pitchFamily="34" charset="0"/>
          </a:endParaRPr>
        </a:p>
      </dgm:t>
    </dgm:pt>
    <dgm:pt modelId="{04884625-D603-4323-8691-55DBE00CA33F}" type="sibTrans" cxnId="{71507209-0652-4C36-B062-E6454796A136}">
      <dgm:prSet/>
      <dgm:spPr>
        <a:ln w="50800">
          <a:solidFill>
            <a:schemeClr val="accent6">
              <a:lumMod val="20000"/>
              <a:lumOff val="80000"/>
            </a:schemeClr>
          </a:solidFill>
        </a:ln>
      </dgm:spPr>
      <dgm:t>
        <a:bodyPr/>
        <a:lstStyle/>
        <a:p>
          <a:pPr>
            <a:lnSpc>
              <a:spcPct val="76000"/>
            </a:lnSpc>
          </a:pPr>
          <a:endParaRPr lang="en-US" sz="1600" b="1">
            <a:latin typeface="Arial" pitchFamily="34" charset="0"/>
            <a:cs typeface="Arial" pitchFamily="34" charset="0"/>
          </a:endParaRPr>
        </a:p>
      </dgm:t>
    </dgm:pt>
    <dgm:pt modelId="{68AE0C00-4C67-4263-82E9-E3767C7DAF74}">
      <dgm:prSet custT="1"/>
      <dgm:spPr>
        <a:solidFill>
          <a:schemeClr val="accent6">
            <a:lumMod val="50000"/>
          </a:schemeClr>
        </a:solidFill>
        <a:effectLst>
          <a:innerShdw blurRad="50800" dist="25400" dir="13500000">
            <a:prstClr val="black">
              <a:alpha val="80000"/>
            </a:prstClr>
          </a:innerShdw>
        </a:effectLst>
      </dgm:spPr>
      <dgm:t>
        <a:bodyPr lIns="360000" tIns="72000"/>
        <a:lstStyle/>
        <a:p>
          <a:pPr rtl="0">
            <a:lnSpc>
              <a:spcPct val="76000"/>
            </a:lnSpc>
          </a:pPr>
          <a:r>
            <a:rPr lang="en-US" sz="1800" b="0" spc="-100" baseline="0" dirty="0" smtClean="0">
              <a:latin typeface="Arial" pitchFamily="34" charset="0"/>
              <a:cs typeface="Arial" pitchFamily="34" charset="0"/>
            </a:rPr>
            <a:t>Complete Brand &amp; Content Rights </a:t>
          </a:r>
          <a:r>
            <a:rPr lang="en-US" sz="1800" b="1" spc="-100" baseline="0" dirty="0" smtClean="0">
              <a:latin typeface="Arial" pitchFamily="34" charset="0"/>
              <a:cs typeface="Arial" pitchFamily="34" charset="0"/>
            </a:rPr>
            <a:t>Control </a:t>
          </a:r>
          <a:endParaRPr lang="en-US" sz="1800" b="1" spc="-100" dirty="0">
            <a:latin typeface="Arial" pitchFamily="34" charset="0"/>
            <a:cs typeface="Arial" pitchFamily="34" charset="0"/>
          </a:endParaRPr>
        </a:p>
      </dgm:t>
    </dgm:pt>
    <dgm:pt modelId="{EB48A319-AC17-43F7-A733-A5C6BAB9F96A}" type="parTrans" cxnId="{20417FB5-EC64-4707-9C19-9ED0FEBA0DF5}">
      <dgm:prSet/>
      <dgm:spPr/>
      <dgm:t>
        <a:bodyPr/>
        <a:lstStyle/>
        <a:p>
          <a:pPr>
            <a:lnSpc>
              <a:spcPct val="76000"/>
            </a:lnSpc>
          </a:pPr>
          <a:endParaRPr lang="en-US" sz="1600" b="1">
            <a:latin typeface="Arial" pitchFamily="34" charset="0"/>
            <a:cs typeface="Arial" pitchFamily="34" charset="0"/>
          </a:endParaRPr>
        </a:p>
      </dgm:t>
    </dgm:pt>
    <dgm:pt modelId="{492CB3D9-1B54-43F2-B38D-CCD595294906}" type="sibTrans" cxnId="{20417FB5-EC64-4707-9C19-9ED0FEBA0DF5}">
      <dgm:prSet/>
      <dgm:spPr/>
      <dgm:t>
        <a:bodyPr/>
        <a:lstStyle/>
        <a:p>
          <a:pPr>
            <a:lnSpc>
              <a:spcPct val="76000"/>
            </a:lnSpc>
          </a:pPr>
          <a:endParaRPr lang="en-US" sz="1600" b="1">
            <a:latin typeface="Arial" pitchFamily="34" charset="0"/>
            <a:cs typeface="Arial" pitchFamily="34" charset="0"/>
          </a:endParaRPr>
        </a:p>
      </dgm:t>
    </dgm:pt>
    <dgm:pt modelId="{7EF77DBF-B26B-4624-B431-E2D3C7CF6B48}">
      <dgm:prSet custT="1"/>
      <dgm:spPr>
        <a:solidFill>
          <a:schemeClr val="accent6">
            <a:lumMod val="50000"/>
          </a:schemeClr>
        </a:solidFill>
        <a:effectLst>
          <a:innerShdw blurRad="50800" dist="25400" dir="13500000">
            <a:prstClr val="black">
              <a:alpha val="80000"/>
            </a:prstClr>
          </a:innerShdw>
        </a:effectLst>
      </dgm:spPr>
      <dgm:t>
        <a:bodyPr lIns="360000" tIns="72000"/>
        <a:lstStyle/>
        <a:p>
          <a:pPr rtl="0">
            <a:lnSpc>
              <a:spcPct val="76000"/>
            </a:lnSpc>
          </a:pPr>
          <a:r>
            <a:rPr lang="en-US" sz="1800" b="0" spc="-100" dirty="0" smtClean="0">
              <a:latin typeface="Arial" pitchFamily="34" charset="0"/>
              <a:cs typeface="Arial" pitchFamily="34" charset="0"/>
            </a:rPr>
            <a:t>VoD </a:t>
          </a:r>
          <a:r>
            <a:rPr lang="en-US" sz="1800" b="0" spc="-100" baseline="0" dirty="0" smtClean="0">
              <a:latin typeface="Arial" pitchFamily="34" charset="0"/>
              <a:cs typeface="Arial" pitchFamily="34" charset="0"/>
            </a:rPr>
            <a:t>&amp; </a:t>
          </a:r>
          <a:r>
            <a:rPr lang="en-US" sz="1800" b="0" spc="-100" dirty="0" smtClean="0">
              <a:latin typeface="Arial" pitchFamily="34" charset="0"/>
              <a:cs typeface="Arial" pitchFamily="34" charset="0"/>
            </a:rPr>
            <a:t>Live Streaming </a:t>
          </a:r>
          <a:r>
            <a:rPr lang="en-US" sz="1800" b="1" spc="-100" dirty="0" smtClean="0">
              <a:latin typeface="Arial" pitchFamily="34" charset="0"/>
              <a:cs typeface="Arial" pitchFamily="34" charset="0"/>
            </a:rPr>
            <a:t>End-to-end </a:t>
          </a:r>
          <a:r>
            <a:rPr lang="en-US" sz="1800" b="0" spc="-100" dirty="0" smtClean="0">
              <a:latin typeface="Arial" pitchFamily="34" charset="0"/>
              <a:cs typeface="Arial" pitchFamily="34" charset="0"/>
            </a:rPr>
            <a:t>Workflow</a:t>
          </a:r>
          <a:endParaRPr lang="en-US" sz="1800" b="0" spc="-100" dirty="0">
            <a:latin typeface="Arial" pitchFamily="34" charset="0"/>
            <a:cs typeface="Arial" pitchFamily="34" charset="0"/>
          </a:endParaRPr>
        </a:p>
      </dgm:t>
    </dgm:pt>
    <dgm:pt modelId="{CC74EE75-2C85-4A60-8BB0-0BBB541C2269}" type="parTrans" cxnId="{032B8D24-2A81-4E70-BC3E-8350AFEF18DE}">
      <dgm:prSet/>
      <dgm:spPr/>
      <dgm:t>
        <a:bodyPr/>
        <a:lstStyle/>
        <a:p>
          <a:pPr>
            <a:lnSpc>
              <a:spcPct val="76000"/>
            </a:lnSpc>
          </a:pPr>
          <a:endParaRPr lang="en-US" sz="1600" b="1">
            <a:latin typeface="Arial" pitchFamily="34" charset="0"/>
            <a:cs typeface="Arial" pitchFamily="34" charset="0"/>
          </a:endParaRPr>
        </a:p>
      </dgm:t>
    </dgm:pt>
    <dgm:pt modelId="{EE17DC16-1068-4B63-B917-E6535E3501B6}" type="sibTrans" cxnId="{032B8D24-2A81-4E70-BC3E-8350AFEF18DE}">
      <dgm:prSet/>
      <dgm:spPr/>
      <dgm:t>
        <a:bodyPr/>
        <a:lstStyle/>
        <a:p>
          <a:pPr>
            <a:lnSpc>
              <a:spcPct val="76000"/>
            </a:lnSpc>
          </a:pPr>
          <a:endParaRPr lang="en-US" sz="1600" b="1">
            <a:latin typeface="Arial" pitchFamily="34" charset="0"/>
            <a:cs typeface="Arial" pitchFamily="34" charset="0"/>
          </a:endParaRPr>
        </a:p>
      </dgm:t>
    </dgm:pt>
    <dgm:pt modelId="{607F28CE-6B11-43B9-AF5C-406E015EED82}">
      <dgm:prSet custT="1"/>
      <dgm:spPr>
        <a:solidFill>
          <a:schemeClr val="accent6">
            <a:lumMod val="50000"/>
          </a:schemeClr>
        </a:solidFill>
        <a:effectLst>
          <a:innerShdw blurRad="50800" dist="25400" dir="13500000">
            <a:prstClr val="black">
              <a:alpha val="80000"/>
            </a:prstClr>
          </a:innerShdw>
        </a:effectLst>
      </dgm:spPr>
      <dgm:t>
        <a:bodyPr lIns="360000"/>
        <a:lstStyle/>
        <a:p>
          <a:pPr rtl="0">
            <a:lnSpc>
              <a:spcPct val="76000"/>
            </a:lnSpc>
          </a:pPr>
          <a:r>
            <a:rPr lang="en-US" sz="1800" b="0" spc="-100" dirty="0" smtClean="0">
              <a:latin typeface="Arial" pitchFamily="34" charset="0"/>
              <a:cs typeface="Arial" pitchFamily="34" charset="0"/>
            </a:rPr>
            <a:t>Statistics, Reporting </a:t>
          </a:r>
          <a:r>
            <a:rPr lang="en-US" sz="1800" b="0" spc="-100" baseline="0" dirty="0" smtClean="0">
              <a:latin typeface="Arial" pitchFamily="34" charset="0"/>
              <a:cs typeface="Arial" pitchFamily="34" charset="0"/>
            </a:rPr>
            <a:t>&amp; </a:t>
          </a:r>
          <a:r>
            <a:rPr lang="en-US" sz="1800" b="1" spc="-100" baseline="0" dirty="0" smtClean="0">
              <a:latin typeface="Arial" pitchFamily="34" charset="0"/>
              <a:cs typeface="Arial" pitchFamily="34" charset="0"/>
            </a:rPr>
            <a:t>Analytics </a:t>
          </a:r>
          <a:r>
            <a:rPr lang="en-US" sz="1800" b="0" spc="-100" baseline="0" dirty="0" smtClean="0">
              <a:latin typeface="Arial" pitchFamily="34" charset="0"/>
              <a:cs typeface="Arial" pitchFamily="34" charset="0"/>
            </a:rPr>
            <a:t>Engines</a:t>
          </a:r>
          <a:endParaRPr lang="en-US" sz="1800" b="0" spc="-100" dirty="0">
            <a:latin typeface="Arial" pitchFamily="34" charset="0"/>
            <a:cs typeface="Arial" pitchFamily="34" charset="0"/>
          </a:endParaRPr>
        </a:p>
      </dgm:t>
    </dgm:pt>
    <dgm:pt modelId="{F116097A-1B71-4E6D-8377-90071560A41E}" type="parTrans" cxnId="{86842B8C-480C-4385-8487-19B02431615C}">
      <dgm:prSet/>
      <dgm:spPr/>
      <dgm:t>
        <a:bodyPr/>
        <a:lstStyle/>
        <a:p>
          <a:endParaRPr lang="en-US" sz="1600" b="1">
            <a:latin typeface="Arial" pitchFamily="34" charset="0"/>
            <a:cs typeface="Arial" pitchFamily="34" charset="0"/>
          </a:endParaRPr>
        </a:p>
      </dgm:t>
    </dgm:pt>
    <dgm:pt modelId="{65470A3E-6DED-4995-A098-6B4A9350233A}" type="sibTrans" cxnId="{86842B8C-480C-4385-8487-19B02431615C}">
      <dgm:prSet/>
      <dgm:spPr/>
      <dgm:t>
        <a:bodyPr/>
        <a:lstStyle/>
        <a:p>
          <a:endParaRPr lang="en-US" sz="1600" b="1">
            <a:latin typeface="Arial" pitchFamily="34" charset="0"/>
            <a:cs typeface="Arial" pitchFamily="34" charset="0"/>
          </a:endParaRPr>
        </a:p>
      </dgm:t>
    </dgm:pt>
    <dgm:pt modelId="{8C0FA44C-4348-4CA0-BC5A-BAD790472B26}">
      <dgm:prSet custT="1"/>
      <dgm:spPr>
        <a:solidFill>
          <a:schemeClr val="accent6">
            <a:lumMod val="50000"/>
          </a:schemeClr>
        </a:solidFill>
        <a:effectLst>
          <a:innerShdw blurRad="50800" dist="25400" dir="13500000">
            <a:prstClr val="black">
              <a:alpha val="80000"/>
            </a:prstClr>
          </a:innerShdw>
        </a:effectLst>
      </dgm:spPr>
      <dgm:t>
        <a:bodyPr lIns="360000" tIns="72000"/>
        <a:lstStyle/>
        <a:p>
          <a:pPr rtl="0">
            <a:lnSpc>
              <a:spcPct val="76000"/>
            </a:lnSpc>
          </a:pPr>
          <a:r>
            <a:rPr lang="en-US" sz="1800" b="1" spc="-100" baseline="0" dirty="0" smtClean="0">
              <a:latin typeface="Arial" pitchFamily="34" charset="0"/>
              <a:cs typeface="Arial" pitchFamily="34" charset="0"/>
            </a:rPr>
            <a:t>Superior </a:t>
          </a:r>
          <a:r>
            <a:rPr lang="en-US" sz="1800" b="0" spc="-100" baseline="0" dirty="0" smtClean="0">
              <a:latin typeface="Arial" pitchFamily="34" charset="0"/>
              <a:cs typeface="Arial" pitchFamily="34" charset="0"/>
            </a:rPr>
            <a:t>Viewing</a:t>
          </a:r>
          <a:r>
            <a:rPr lang="en-US" sz="1800" b="1" spc="-100" baseline="0" dirty="0" smtClean="0">
              <a:latin typeface="Arial" pitchFamily="34" charset="0"/>
              <a:cs typeface="Arial" pitchFamily="34" charset="0"/>
            </a:rPr>
            <a:t> </a:t>
          </a:r>
          <a:r>
            <a:rPr lang="en-US" sz="1800" b="0" spc="-100" baseline="0" dirty="0" smtClean="0">
              <a:latin typeface="Arial" pitchFamily="34" charset="0"/>
              <a:cs typeface="Arial" pitchFamily="34" charset="0"/>
            </a:rPr>
            <a:t>on Any Device or Screen</a:t>
          </a:r>
          <a:endParaRPr lang="en-US" sz="1800" b="0" spc="-100" dirty="0">
            <a:latin typeface="Arial" pitchFamily="34" charset="0"/>
            <a:cs typeface="Arial" pitchFamily="34" charset="0"/>
          </a:endParaRPr>
        </a:p>
      </dgm:t>
    </dgm:pt>
    <dgm:pt modelId="{B0056648-DE1D-42A7-BC78-D02FD9ADAD67}" type="parTrans" cxnId="{687E9D23-7579-4D19-8978-AA9397A8F249}">
      <dgm:prSet/>
      <dgm:spPr/>
      <dgm:t>
        <a:bodyPr/>
        <a:lstStyle/>
        <a:p>
          <a:endParaRPr lang="en-US" sz="1600">
            <a:latin typeface="Arial" pitchFamily="34" charset="0"/>
            <a:cs typeface="Arial" pitchFamily="34" charset="0"/>
          </a:endParaRPr>
        </a:p>
      </dgm:t>
    </dgm:pt>
    <dgm:pt modelId="{F221B6F3-B954-4D74-9B48-8F6DFB23CA80}" type="sibTrans" cxnId="{687E9D23-7579-4D19-8978-AA9397A8F249}">
      <dgm:prSet/>
      <dgm:spPr/>
      <dgm:t>
        <a:bodyPr/>
        <a:lstStyle/>
        <a:p>
          <a:endParaRPr lang="en-US" sz="1600">
            <a:latin typeface="Arial" pitchFamily="34" charset="0"/>
            <a:cs typeface="Arial" pitchFamily="34" charset="0"/>
          </a:endParaRPr>
        </a:p>
      </dgm:t>
    </dgm:pt>
    <dgm:pt modelId="{B18D06B4-08D7-40C7-96A7-35AE02A007C0}" type="pres">
      <dgm:prSet presAssocID="{63ACD70C-93D9-4486-A9BA-B8FBE63D5C8D}" presName="Name0" presStyleCnt="0">
        <dgm:presLayoutVars>
          <dgm:chMax val="7"/>
          <dgm:chPref val="7"/>
          <dgm:dir/>
        </dgm:presLayoutVars>
      </dgm:prSet>
      <dgm:spPr/>
      <dgm:t>
        <a:bodyPr/>
        <a:lstStyle/>
        <a:p>
          <a:endParaRPr lang="en-US"/>
        </a:p>
      </dgm:t>
    </dgm:pt>
    <dgm:pt modelId="{884F0A49-A014-496E-8491-273E9A8DF166}" type="pres">
      <dgm:prSet presAssocID="{63ACD70C-93D9-4486-A9BA-B8FBE63D5C8D}" presName="Name1" presStyleCnt="0"/>
      <dgm:spPr/>
      <dgm:t>
        <a:bodyPr/>
        <a:lstStyle/>
        <a:p>
          <a:endParaRPr lang="en-US"/>
        </a:p>
      </dgm:t>
    </dgm:pt>
    <dgm:pt modelId="{D8447A32-A72A-45A8-9BFF-C161FA79452E}" type="pres">
      <dgm:prSet presAssocID="{63ACD70C-93D9-4486-A9BA-B8FBE63D5C8D}" presName="cycle" presStyleCnt="0"/>
      <dgm:spPr/>
      <dgm:t>
        <a:bodyPr/>
        <a:lstStyle/>
        <a:p>
          <a:endParaRPr lang="en-US"/>
        </a:p>
      </dgm:t>
    </dgm:pt>
    <dgm:pt modelId="{D82113DE-C304-4B02-A457-0BAD373DFCB3}" type="pres">
      <dgm:prSet presAssocID="{63ACD70C-93D9-4486-A9BA-B8FBE63D5C8D}" presName="srcNode" presStyleLbl="node1" presStyleIdx="0" presStyleCnt="5"/>
      <dgm:spPr/>
      <dgm:t>
        <a:bodyPr/>
        <a:lstStyle/>
        <a:p>
          <a:endParaRPr lang="en-US"/>
        </a:p>
      </dgm:t>
    </dgm:pt>
    <dgm:pt modelId="{9AC4C97D-C04F-4F23-9012-DFBEE5326ACF}" type="pres">
      <dgm:prSet presAssocID="{63ACD70C-93D9-4486-A9BA-B8FBE63D5C8D}" presName="conn" presStyleLbl="parChTrans1D2" presStyleIdx="0" presStyleCnt="1"/>
      <dgm:spPr/>
      <dgm:t>
        <a:bodyPr/>
        <a:lstStyle/>
        <a:p>
          <a:endParaRPr lang="en-US"/>
        </a:p>
      </dgm:t>
    </dgm:pt>
    <dgm:pt modelId="{75F39A7B-C782-423E-81E4-35A60E090F69}" type="pres">
      <dgm:prSet presAssocID="{63ACD70C-93D9-4486-A9BA-B8FBE63D5C8D}" presName="extraNode" presStyleLbl="node1" presStyleIdx="0" presStyleCnt="5"/>
      <dgm:spPr/>
      <dgm:t>
        <a:bodyPr/>
        <a:lstStyle/>
        <a:p>
          <a:endParaRPr lang="en-US"/>
        </a:p>
      </dgm:t>
    </dgm:pt>
    <dgm:pt modelId="{238E22B0-F198-4B20-A33A-63EF4557D67B}" type="pres">
      <dgm:prSet presAssocID="{63ACD70C-93D9-4486-A9BA-B8FBE63D5C8D}" presName="dstNode" presStyleLbl="node1" presStyleIdx="0" presStyleCnt="5"/>
      <dgm:spPr/>
      <dgm:t>
        <a:bodyPr/>
        <a:lstStyle/>
        <a:p>
          <a:endParaRPr lang="en-US"/>
        </a:p>
      </dgm:t>
    </dgm:pt>
    <dgm:pt modelId="{B8A58611-C1EB-4E54-963E-F2FD305C8E75}" type="pres">
      <dgm:prSet presAssocID="{4F72175C-E2BB-4EFA-82E7-290B73027E5F}" presName="text_1" presStyleLbl="node1" presStyleIdx="0" presStyleCnt="5">
        <dgm:presLayoutVars>
          <dgm:bulletEnabled val="1"/>
        </dgm:presLayoutVars>
      </dgm:prSet>
      <dgm:spPr>
        <a:prstGeom prst="rect">
          <a:avLst/>
        </a:prstGeom>
      </dgm:spPr>
      <dgm:t>
        <a:bodyPr/>
        <a:lstStyle/>
        <a:p>
          <a:endParaRPr lang="en-US"/>
        </a:p>
      </dgm:t>
    </dgm:pt>
    <dgm:pt modelId="{CBF91E08-8299-4778-BC4F-5B05D65D3C92}" type="pres">
      <dgm:prSet presAssocID="{4F72175C-E2BB-4EFA-82E7-290B73027E5F}" presName="accent_1" presStyleCnt="0"/>
      <dgm:spPr/>
      <dgm:t>
        <a:bodyPr/>
        <a:lstStyle/>
        <a:p>
          <a:endParaRPr lang="en-US"/>
        </a:p>
      </dgm:t>
    </dgm:pt>
    <dgm:pt modelId="{BF531B47-1089-4C5A-90C6-535D742F2AFD}" type="pres">
      <dgm:prSet presAssocID="{4F72175C-E2BB-4EFA-82E7-290B73027E5F}" presName="accentRepeatNode" presStyleLbl="solidFgAcc1" presStyleIdx="0" presStyleCnt="5" custScaleX="110110" custScaleY="110110"/>
      <dgm:spPr>
        <a:ln>
          <a:noFill/>
        </a:ln>
        <a:effectLst>
          <a:innerShdw blurRad="38100" dist="12700" dir="13500000">
            <a:schemeClr val="accent6">
              <a:lumMod val="50000"/>
              <a:alpha val="80000"/>
            </a:schemeClr>
          </a:innerShdw>
        </a:effectLst>
      </dgm:spPr>
      <dgm:t>
        <a:bodyPr/>
        <a:lstStyle/>
        <a:p>
          <a:endParaRPr lang="en-US"/>
        </a:p>
      </dgm:t>
    </dgm:pt>
    <dgm:pt modelId="{5866AC57-A541-4A31-A69E-2A2E9BE996A2}" type="pres">
      <dgm:prSet presAssocID="{8C0FA44C-4348-4CA0-BC5A-BAD790472B26}" presName="text_2" presStyleLbl="node1" presStyleIdx="1" presStyleCnt="5">
        <dgm:presLayoutVars>
          <dgm:bulletEnabled val="1"/>
        </dgm:presLayoutVars>
      </dgm:prSet>
      <dgm:spPr>
        <a:prstGeom prst="rect">
          <a:avLst/>
        </a:prstGeom>
      </dgm:spPr>
      <dgm:t>
        <a:bodyPr/>
        <a:lstStyle/>
        <a:p>
          <a:endParaRPr lang="en-US"/>
        </a:p>
      </dgm:t>
    </dgm:pt>
    <dgm:pt modelId="{3876ECF4-92EF-4161-9FFD-3C66EB8FD715}" type="pres">
      <dgm:prSet presAssocID="{8C0FA44C-4348-4CA0-BC5A-BAD790472B26}" presName="accent_2" presStyleCnt="0"/>
      <dgm:spPr/>
      <dgm:t>
        <a:bodyPr/>
        <a:lstStyle/>
        <a:p>
          <a:endParaRPr lang="en-US"/>
        </a:p>
      </dgm:t>
    </dgm:pt>
    <dgm:pt modelId="{B35C6E8E-35F2-47C7-88A7-E2ED13F198EC}" type="pres">
      <dgm:prSet presAssocID="{8C0FA44C-4348-4CA0-BC5A-BAD790472B26}" presName="accentRepeatNode" presStyleLbl="solidFgAcc1" presStyleIdx="1" presStyleCnt="5" custScaleX="110110" custScaleY="110110"/>
      <dgm:spPr>
        <a:ln>
          <a:noFill/>
        </a:ln>
        <a:effectLst>
          <a:innerShdw blurRad="38100" dist="12700" dir="13500000">
            <a:schemeClr val="accent6">
              <a:lumMod val="50000"/>
              <a:alpha val="80000"/>
            </a:schemeClr>
          </a:innerShdw>
        </a:effectLst>
      </dgm:spPr>
      <dgm:t>
        <a:bodyPr/>
        <a:lstStyle/>
        <a:p>
          <a:endParaRPr lang="en-US"/>
        </a:p>
      </dgm:t>
    </dgm:pt>
    <dgm:pt modelId="{AAD6D26A-6694-4B9A-BAB6-B8437ADB37E1}" type="pres">
      <dgm:prSet presAssocID="{68AE0C00-4C67-4263-82E9-E3767C7DAF74}" presName="text_3" presStyleLbl="node1" presStyleIdx="2" presStyleCnt="5">
        <dgm:presLayoutVars>
          <dgm:bulletEnabled val="1"/>
        </dgm:presLayoutVars>
      </dgm:prSet>
      <dgm:spPr>
        <a:prstGeom prst="rect">
          <a:avLst/>
        </a:prstGeom>
      </dgm:spPr>
      <dgm:t>
        <a:bodyPr/>
        <a:lstStyle/>
        <a:p>
          <a:endParaRPr lang="en-US"/>
        </a:p>
      </dgm:t>
    </dgm:pt>
    <dgm:pt modelId="{BCDC4090-27FA-4E27-B396-540F0274A759}" type="pres">
      <dgm:prSet presAssocID="{68AE0C00-4C67-4263-82E9-E3767C7DAF74}" presName="accent_3" presStyleCnt="0"/>
      <dgm:spPr/>
      <dgm:t>
        <a:bodyPr/>
        <a:lstStyle/>
        <a:p>
          <a:endParaRPr lang="en-US"/>
        </a:p>
      </dgm:t>
    </dgm:pt>
    <dgm:pt modelId="{038034D7-0015-4164-AAF1-6CA6DE75AC2F}" type="pres">
      <dgm:prSet presAssocID="{68AE0C00-4C67-4263-82E9-E3767C7DAF74}" presName="accentRepeatNode" presStyleLbl="solidFgAcc1" presStyleIdx="2" presStyleCnt="5" custScaleX="110110" custScaleY="110110"/>
      <dgm:spPr>
        <a:ln>
          <a:noFill/>
        </a:ln>
        <a:effectLst>
          <a:innerShdw blurRad="38100" dist="12700" dir="13500000">
            <a:schemeClr val="accent6">
              <a:lumMod val="50000"/>
              <a:alpha val="80000"/>
            </a:schemeClr>
          </a:innerShdw>
        </a:effectLst>
      </dgm:spPr>
      <dgm:t>
        <a:bodyPr/>
        <a:lstStyle/>
        <a:p>
          <a:endParaRPr lang="en-US"/>
        </a:p>
      </dgm:t>
    </dgm:pt>
    <dgm:pt modelId="{AE220E3E-225C-496D-8DC2-7224BE6E3FBB}" type="pres">
      <dgm:prSet presAssocID="{7EF77DBF-B26B-4624-B431-E2D3C7CF6B48}" presName="text_4" presStyleLbl="node1" presStyleIdx="3" presStyleCnt="5">
        <dgm:presLayoutVars>
          <dgm:bulletEnabled val="1"/>
        </dgm:presLayoutVars>
      </dgm:prSet>
      <dgm:spPr>
        <a:prstGeom prst="rect">
          <a:avLst/>
        </a:prstGeom>
      </dgm:spPr>
      <dgm:t>
        <a:bodyPr/>
        <a:lstStyle/>
        <a:p>
          <a:endParaRPr lang="en-US"/>
        </a:p>
      </dgm:t>
    </dgm:pt>
    <dgm:pt modelId="{97F4BAA9-65C7-4CE9-A430-D83C1BF3DEA5}" type="pres">
      <dgm:prSet presAssocID="{7EF77DBF-B26B-4624-B431-E2D3C7CF6B48}" presName="accent_4" presStyleCnt="0"/>
      <dgm:spPr/>
      <dgm:t>
        <a:bodyPr/>
        <a:lstStyle/>
        <a:p>
          <a:endParaRPr lang="en-US"/>
        </a:p>
      </dgm:t>
    </dgm:pt>
    <dgm:pt modelId="{C9A5FFC3-F736-43A4-B621-8B6E99AC4002}" type="pres">
      <dgm:prSet presAssocID="{7EF77DBF-B26B-4624-B431-E2D3C7CF6B48}" presName="accentRepeatNode" presStyleLbl="solidFgAcc1" presStyleIdx="3" presStyleCnt="5" custScaleX="110110" custScaleY="110110"/>
      <dgm:spPr>
        <a:ln>
          <a:noFill/>
        </a:ln>
        <a:effectLst>
          <a:innerShdw blurRad="38100" dist="12700" dir="13500000">
            <a:schemeClr val="accent6">
              <a:lumMod val="50000"/>
              <a:alpha val="80000"/>
            </a:schemeClr>
          </a:innerShdw>
        </a:effectLst>
      </dgm:spPr>
      <dgm:t>
        <a:bodyPr/>
        <a:lstStyle/>
        <a:p>
          <a:endParaRPr lang="en-US"/>
        </a:p>
      </dgm:t>
    </dgm:pt>
    <dgm:pt modelId="{4C77F68B-8907-4D50-9E7B-C0C46B94C43D}" type="pres">
      <dgm:prSet presAssocID="{607F28CE-6B11-43B9-AF5C-406E015EED82}" presName="text_5" presStyleLbl="node1" presStyleIdx="4" presStyleCnt="5">
        <dgm:presLayoutVars>
          <dgm:bulletEnabled val="1"/>
        </dgm:presLayoutVars>
      </dgm:prSet>
      <dgm:spPr>
        <a:prstGeom prst="rect">
          <a:avLst/>
        </a:prstGeom>
      </dgm:spPr>
      <dgm:t>
        <a:bodyPr/>
        <a:lstStyle/>
        <a:p>
          <a:endParaRPr lang="en-US"/>
        </a:p>
      </dgm:t>
    </dgm:pt>
    <dgm:pt modelId="{18C1CE09-FD55-444D-B052-2507DCC39BB4}" type="pres">
      <dgm:prSet presAssocID="{607F28CE-6B11-43B9-AF5C-406E015EED82}" presName="accent_5" presStyleCnt="0"/>
      <dgm:spPr/>
      <dgm:t>
        <a:bodyPr/>
        <a:lstStyle/>
        <a:p>
          <a:endParaRPr lang="en-US"/>
        </a:p>
      </dgm:t>
    </dgm:pt>
    <dgm:pt modelId="{8F0D03E4-E2F4-4093-B9EF-FAE4237FC64E}" type="pres">
      <dgm:prSet presAssocID="{607F28CE-6B11-43B9-AF5C-406E015EED82}" presName="accentRepeatNode" presStyleLbl="solidFgAcc1" presStyleIdx="4" presStyleCnt="5" custScaleX="110110" custScaleY="110110"/>
      <dgm:spPr>
        <a:ln>
          <a:noFill/>
        </a:ln>
        <a:effectLst>
          <a:innerShdw blurRad="38100" dist="12700" dir="13500000">
            <a:schemeClr val="accent6">
              <a:lumMod val="50000"/>
              <a:alpha val="80000"/>
            </a:schemeClr>
          </a:innerShdw>
        </a:effectLst>
      </dgm:spPr>
      <dgm:t>
        <a:bodyPr/>
        <a:lstStyle/>
        <a:p>
          <a:endParaRPr lang="en-US"/>
        </a:p>
      </dgm:t>
    </dgm:pt>
  </dgm:ptLst>
  <dgm:cxnLst>
    <dgm:cxn modelId="{EA39E8B2-0BF6-46A6-8640-2712D8B37DF6}" type="presOf" srcId="{8C0FA44C-4348-4CA0-BC5A-BAD790472B26}" destId="{5866AC57-A541-4A31-A69E-2A2E9BE996A2}" srcOrd="0" destOrd="0" presId="urn:microsoft.com/office/officeart/2008/layout/VerticalCurvedList"/>
    <dgm:cxn modelId="{9593C718-3B0F-4CF9-B9AA-31B47843D6D0}" type="presOf" srcId="{63ACD70C-93D9-4486-A9BA-B8FBE63D5C8D}" destId="{B18D06B4-08D7-40C7-96A7-35AE02A007C0}" srcOrd="0" destOrd="0" presId="urn:microsoft.com/office/officeart/2008/layout/VerticalCurvedList"/>
    <dgm:cxn modelId="{F4BB12DD-6098-4460-83D9-8E948A9CA43B}" type="presOf" srcId="{68AE0C00-4C67-4263-82E9-E3767C7DAF74}" destId="{AAD6D26A-6694-4B9A-BAB6-B8437ADB37E1}" srcOrd="0" destOrd="0" presId="urn:microsoft.com/office/officeart/2008/layout/VerticalCurvedList"/>
    <dgm:cxn modelId="{71507209-0652-4C36-B062-E6454796A136}" srcId="{63ACD70C-93D9-4486-A9BA-B8FBE63D5C8D}" destId="{4F72175C-E2BB-4EFA-82E7-290B73027E5F}" srcOrd="0" destOrd="0" parTransId="{02D1AB8B-6144-412E-A2F2-C023B57B811C}" sibTransId="{04884625-D603-4323-8691-55DBE00CA33F}"/>
    <dgm:cxn modelId="{D90ED107-3325-4A4D-A487-D5091492CBC4}" type="presOf" srcId="{607F28CE-6B11-43B9-AF5C-406E015EED82}" destId="{4C77F68B-8907-4D50-9E7B-C0C46B94C43D}" srcOrd="0" destOrd="0" presId="urn:microsoft.com/office/officeart/2008/layout/VerticalCurvedList"/>
    <dgm:cxn modelId="{20417FB5-EC64-4707-9C19-9ED0FEBA0DF5}" srcId="{63ACD70C-93D9-4486-A9BA-B8FBE63D5C8D}" destId="{68AE0C00-4C67-4263-82E9-E3767C7DAF74}" srcOrd="2" destOrd="0" parTransId="{EB48A319-AC17-43F7-A733-A5C6BAB9F96A}" sibTransId="{492CB3D9-1B54-43F2-B38D-CCD595294906}"/>
    <dgm:cxn modelId="{F134BA05-4E47-424B-9C8B-125429B310F2}" type="presOf" srcId="{4F72175C-E2BB-4EFA-82E7-290B73027E5F}" destId="{B8A58611-C1EB-4E54-963E-F2FD305C8E75}" srcOrd="0" destOrd="0" presId="urn:microsoft.com/office/officeart/2008/layout/VerticalCurvedList"/>
    <dgm:cxn modelId="{EFA5F251-89E5-4342-B86F-3486BFCDE2DF}" type="presOf" srcId="{7EF77DBF-B26B-4624-B431-E2D3C7CF6B48}" destId="{AE220E3E-225C-496D-8DC2-7224BE6E3FBB}" srcOrd="0" destOrd="0" presId="urn:microsoft.com/office/officeart/2008/layout/VerticalCurvedList"/>
    <dgm:cxn modelId="{86842B8C-480C-4385-8487-19B02431615C}" srcId="{63ACD70C-93D9-4486-A9BA-B8FBE63D5C8D}" destId="{607F28CE-6B11-43B9-AF5C-406E015EED82}" srcOrd="4" destOrd="0" parTransId="{F116097A-1B71-4E6D-8377-90071560A41E}" sibTransId="{65470A3E-6DED-4995-A098-6B4A9350233A}"/>
    <dgm:cxn modelId="{5B784A4F-6F9F-4771-817D-1F147908E2B8}" type="presOf" srcId="{04884625-D603-4323-8691-55DBE00CA33F}" destId="{9AC4C97D-C04F-4F23-9012-DFBEE5326ACF}" srcOrd="0" destOrd="0" presId="urn:microsoft.com/office/officeart/2008/layout/VerticalCurvedList"/>
    <dgm:cxn modelId="{032B8D24-2A81-4E70-BC3E-8350AFEF18DE}" srcId="{63ACD70C-93D9-4486-A9BA-B8FBE63D5C8D}" destId="{7EF77DBF-B26B-4624-B431-E2D3C7CF6B48}" srcOrd="3" destOrd="0" parTransId="{CC74EE75-2C85-4A60-8BB0-0BBB541C2269}" sibTransId="{EE17DC16-1068-4B63-B917-E6535E3501B6}"/>
    <dgm:cxn modelId="{687E9D23-7579-4D19-8978-AA9397A8F249}" srcId="{63ACD70C-93D9-4486-A9BA-B8FBE63D5C8D}" destId="{8C0FA44C-4348-4CA0-BC5A-BAD790472B26}" srcOrd="1" destOrd="0" parTransId="{B0056648-DE1D-42A7-BC78-D02FD9ADAD67}" sibTransId="{F221B6F3-B954-4D74-9B48-8F6DFB23CA80}"/>
    <dgm:cxn modelId="{DAAED879-0B68-4C67-A0BF-742E88A2DCAA}" type="presParOf" srcId="{B18D06B4-08D7-40C7-96A7-35AE02A007C0}" destId="{884F0A49-A014-496E-8491-273E9A8DF166}" srcOrd="0" destOrd="0" presId="urn:microsoft.com/office/officeart/2008/layout/VerticalCurvedList"/>
    <dgm:cxn modelId="{64118682-6A95-4A9A-B896-0D999C7FB26A}" type="presParOf" srcId="{884F0A49-A014-496E-8491-273E9A8DF166}" destId="{D8447A32-A72A-45A8-9BFF-C161FA79452E}" srcOrd="0" destOrd="0" presId="urn:microsoft.com/office/officeart/2008/layout/VerticalCurvedList"/>
    <dgm:cxn modelId="{49DE14B6-49C5-42A0-8DC8-CE8FC66BFEFB}" type="presParOf" srcId="{D8447A32-A72A-45A8-9BFF-C161FA79452E}" destId="{D82113DE-C304-4B02-A457-0BAD373DFCB3}" srcOrd="0" destOrd="0" presId="urn:microsoft.com/office/officeart/2008/layout/VerticalCurvedList"/>
    <dgm:cxn modelId="{E3D9F198-5B8E-427D-A58C-5A9DF4F6D9C9}" type="presParOf" srcId="{D8447A32-A72A-45A8-9BFF-C161FA79452E}" destId="{9AC4C97D-C04F-4F23-9012-DFBEE5326ACF}" srcOrd="1" destOrd="0" presId="urn:microsoft.com/office/officeart/2008/layout/VerticalCurvedList"/>
    <dgm:cxn modelId="{10816219-0593-4EF4-9D41-149B4B773089}" type="presParOf" srcId="{D8447A32-A72A-45A8-9BFF-C161FA79452E}" destId="{75F39A7B-C782-423E-81E4-35A60E090F69}" srcOrd="2" destOrd="0" presId="urn:microsoft.com/office/officeart/2008/layout/VerticalCurvedList"/>
    <dgm:cxn modelId="{46B53015-6CD0-47C0-A687-38717B977C1E}" type="presParOf" srcId="{D8447A32-A72A-45A8-9BFF-C161FA79452E}" destId="{238E22B0-F198-4B20-A33A-63EF4557D67B}" srcOrd="3" destOrd="0" presId="urn:microsoft.com/office/officeart/2008/layout/VerticalCurvedList"/>
    <dgm:cxn modelId="{8D43CC08-6A65-4D87-8E17-D5A5F1B2E9AC}" type="presParOf" srcId="{884F0A49-A014-496E-8491-273E9A8DF166}" destId="{B8A58611-C1EB-4E54-963E-F2FD305C8E75}" srcOrd="1" destOrd="0" presId="urn:microsoft.com/office/officeart/2008/layout/VerticalCurvedList"/>
    <dgm:cxn modelId="{302F9ED7-6C46-43C6-BC74-3B58B7EE224A}" type="presParOf" srcId="{884F0A49-A014-496E-8491-273E9A8DF166}" destId="{CBF91E08-8299-4778-BC4F-5B05D65D3C92}" srcOrd="2" destOrd="0" presId="urn:microsoft.com/office/officeart/2008/layout/VerticalCurvedList"/>
    <dgm:cxn modelId="{C91C0C83-3CED-4453-B5DF-0ECD8C6E54C8}" type="presParOf" srcId="{CBF91E08-8299-4778-BC4F-5B05D65D3C92}" destId="{BF531B47-1089-4C5A-90C6-535D742F2AFD}" srcOrd="0" destOrd="0" presId="urn:microsoft.com/office/officeart/2008/layout/VerticalCurvedList"/>
    <dgm:cxn modelId="{6D475634-6C6A-4C00-A57B-257F3AFBA06A}" type="presParOf" srcId="{884F0A49-A014-496E-8491-273E9A8DF166}" destId="{5866AC57-A541-4A31-A69E-2A2E9BE996A2}" srcOrd="3" destOrd="0" presId="urn:microsoft.com/office/officeart/2008/layout/VerticalCurvedList"/>
    <dgm:cxn modelId="{5B35ACCC-E4F4-4F05-A8AC-3A0D5D9E3770}" type="presParOf" srcId="{884F0A49-A014-496E-8491-273E9A8DF166}" destId="{3876ECF4-92EF-4161-9FFD-3C66EB8FD715}" srcOrd="4" destOrd="0" presId="urn:microsoft.com/office/officeart/2008/layout/VerticalCurvedList"/>
    <dgm:cxn modelId="{43C8C028-4399-4EAA-B59F-2B51F2AA8317}" type="presParOf" srcId="{3876ECF4-92EF-4161-9FFD-3C66EB8FD715}" destId="{B35C6E8E-35F2-47C7-88A7-E2ED13F198EC}" srcOrd="0" destOrd="0" presId="urn:microsoft.com/office/officeart/2008/layout/VerticalCurvedList"/>
    <dgm:cxn modelId="{723D058A-E706-4EE6-BE58-1231B3C403B9}" type="presParOf" srcId="{884F0A49-A014-496E-8491-273E9A8DF166}" destId="{AAD6D26A-6694-4B9A-BAB6-B8437ADB37E1}" srcOrd="5" destOrd="0" presId="urn:microsoft.com/office/officeart/2008/layout/VerticalCurvedList"/>
    <dgm:cxn modelId="{66B7AC74-0F09-43BE-B9F6-5E481DEFA571}" type="presParOf" srcId="{884F0A49-A014-496E-8491-273E9A8DF166}" destId="{BCDC4090-27FA-4E27-B396-540F0274A759}" srcOrd="6" destOrd="0" presId="urn:microsoft.com/office/officeart/2008/layout/VerticalCurvedList"/>
    <dgm:cxn modelId="{F9867172-12DC-4500-A465-96ACA50A2B8F}" type="presParOf" srcId="{BCDC4090-27FA-4E27-B396-540F0274A759}" destId="{038034D7-0015-4164-AAF1-6CA6DE75AC2F}" srcOrd="0" destOrd="0" presId="urn:microsoft.com/office/officeart/2008/layout/VerticalCurvedList"/>
    <dgm:cxn modelId="{7A3BE4E3-E093-44DA-AC02-410EA76E2508}" type="presParOf" srcId="{884F0A49-A014-496E-8491-273E9A8DF166}" destId="{AE220E3E-225C-496D-8DC2-7224BE6E3FBB}" srcOrd="7" destOrd="0" presId="urn:microsoft.com/office/officeart/2008/layout/VerticalCurvedList"/>
    <dgm:cxn modelId="{A8CE9CA4-D449-46E0-B3C6-B8DA8D0953B7}" type="presParOf" srcId="{884F0A49-A014-496E-8491-273E9A8DF166}" destId="{97F4BAA9-65C7-4CE9-A430-D83C1BF3DEA5}" srcOrd="8" destOrd="0" presId="urn:microsoft.com/office/officeart/2008/layout/VerticalCurvedList"/>
    <dgm:cxn modelId="{E38D8DAD-2B4E-4B30-9185-BA621D244436}" type="presParOf" srcId="{97F4BAA9-65C7-4CE9-A430-D83C1BF3DEA5}" destId="{C9A5FFC3-F736-43A4-B621-8B6E99AC4002}" srcOrd="0" destOrd="0" presId="urn:microsoft.com/office/officeart/2008/layout/VerticalCurvedList"/>
    <dgm:cxn modelId="{74921277-9055-40AB-B0DB-B0B476589938}" type="presParOf" srcId="{884F0A49-A014-496E-8491-273E9A8DF166}" destId="{4C77F68B-8907-4D50-9E7B-C0C46B94C43D}" srcOrd="9" destOrd="0" presId="urn:microsoft.com/office/officeart/2008/layout/VerticalCurvedList"/>
    <dgm:cxn modelId="{7FFED0D9-BF63-447C-8D4E-FFFB98491808}" type="presParOf" srcId="{884F0A49-A014-496E-8491-273E9A8DF166}" destId="{18C1CE09-FD55-444D-B052-2507DCC39BB4}" srcOrd="10" destOrd="0" presId="urn:microsoft.com/office/officeart/2008/layout/VerticalCurvedList"/>
    <dgm:cxn modelId="{B8AADD3F-E9E4-4D2D-A8B7-975B57F0B021}" type="presParOf" srcId="{18C1CE09-FD55-444D-B052-2507DCC39BB4}" destId="{8F0D03E4-E2F4-4093-B9EF-FAE4237FC6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CD70C-93D9-4486-A9BA-B8FBE63D5C8D}" type="doc">
      <dgm:prSet loTypeId="urn:microsoft.com/office/officeart/2008/layout/VerticalCurvedList" loCatId="list" qsTypeId="urn:microsoft.com/office/officeart/2005/8/quickstyle/simple1" qsCatId="simple" csTypeId="urn:microsoft.com/office/officeart/2005/8/colors/accent5_4" csCatId="accent5" phldr="1"/>
      <dgm:spPr/>
      <dgm:t>
        <a:bodyPr/>
        <a:lstStyle/>
        <a:p>
          <a:endParaRPr lang="en-US"/>
        </a:p>
      </dgm:t>
    </dgm:pt>
    <dgm:pt modelId="{9F176F1F-627E-4347-BDB2-B167EF714F2E}">
      <dgm:prSet custT="1"/>
      <dgm:spPr>
        <a:solidFill>
          <a:schemeClr val="accent6">
            <a:lumMod val="75000"/>
          </a:schemeClr>
        </a:solidFill>
        <a:effectLst>
          <a:innerShdw blurRad="50800" dist="25400" dir="13500000">
            <a:prstClr val="black">
              <a:alpha val="80000"/>
            </a:prstClr>
          </a:innerShdw>
        </a:effectLst>
      </dgm:spPr>
      <dgm:t>
        <a:bodyPr tIns="72000"/>
        <a:lstStyle/>
        <a:p>
          <a:pPr rtl="0">
            <a:lnSpc>
              <a:spcPct val="76000"/>
            </a:lnSpc>
          </a:pPr>
          <a:r>
            <a:rPr lang="en-US" sz="1800" b="1" spc="-100" baseline="0" dirty="0" smtClean="0">
              <a:latin typeface="Arial" pitchFamily="34" charset="0"/>
              <a:cs typeface="Arial" pitchFamily="34" charset="0"/>
            </a:rPr>
            <a:t>Monetization</a:t>
          </a:r>
          <a:r>
            <a:rPr lang="en-US" sz="1800" spc="-100" baseline="0" dirty="0" smtClean="0">
              <a:latin typeface="Arial" pitchFamily="34" charset="0"/>
              <a:cs typeface="Arial" pitchFamily="34" charset="0"/>
            </a:rPr>
            <a:t> of Digital Video &amp; Audio</a:t>
          </a:r>
          <a:endParaRPr lang="en-US" sz="1800" spc="-100" baseline="0" dirty="0">
            <a:latin typeface="Arial" pitchFamily="34" charset="0"/>
            <a:cs typeface="Arial" pitchFamily="34" charset="0"/>
          </a:endParaRPr>
        </a:p>
      </dgm:t>
    </dgm:pt>
    <dgm:pt modelId="{AF12DDF4-7198-4026-A872-9C891A52E256}" type="parTrans" cxnId="{7453297C-74E3-4D1A-955A-21E8534CA859}">
      <dgm:prSet/>
      <dgm:spPr/>
      <dgm:t>
        <a:bodyPr/>
        <a:lstStyle/>
        <a:p>
          <a:pPr>
            <a:lnSpc>
              <a:spcPct val="76000"/>
            </a:lnSpc>
          </a:pPr>
          <a:endParaRPr lang="en-US" sz="1800" spc="-100" baseline="0">
            <a:latin typeface="Arial" pitchFamily="34" charset="0"/>
            <a:cs typeface="Arial" pitchFamily="34" charset="0"/>
          </a:endParaRPr>
        </a:p>
      </dgm:t>
    </dgm:pt>
    <dgm:pt modelId="{88698D80-C081-4A29-93A7-E25E281CA0F4}" type="sibTrans" cxnId="{7453297C-74E3-4D1A-955A-21E8534CA859}">
      <dgm:prSet/>
      <dgm:spPr>
        <a:ln w="50800">
          <a:solidFill>
            <a:schemeClr val="accent6">
              <a:lumMod val="20000"/>
              <a:lumOff val="80000"/>
            </a:schemeClr>
          </a:solidFill>
        </a:ln>
      </dgm:spPr>
      <dgm:t>
        <a:bodyPr/>
        <a:lstStyle/>
        <a:p>
          <a:pPr>
            <a:lnSpc>
              <a:spcPct val="76000"/>
            </a:lnSpc>
          </a:pPr>
          <a:endParaRPr lang="en-US" sz="1800" spc="-100" baseline="0">
            <a:latin typeface="Arial" pitchFamily="34" charset="0"/>
            <a:cs typeface="Arial" pitchFamily="34" charset="0"/>
          </a:endParaRPr>
        </a:p>
      </dgm:t>
    </dgm:pt>
    <dgm:pt modelId="{7683A324-91EB-4AF4-88BF-31AE922E5122}">
      <dgm:prSet custT="1"/>
      <dgm:spPr>
        <a:solidFill>
          <a:schemeClr val="accent6">
            <a:lumMod val="75000"/>
          </a:schemeClr>
        </a:solidFill>
        <a:effectLst>
          <a:innerShdw blurRad="50800" dist="25400" dir="13500000">
            <a:prstClr val="black">
              <a:alpha val="80000"/>
            </a:prstClr>
          </a:innerShdw>
        </a:effectLst>
      </dgm:spPr>
      <dgm:t>
        <a:bodyPr tIns="72000"/>
        <a:lstStyle/>
        <a:p>
          <a:pPr rtl="0">
            <a:lnSpc>
              <a:spcPct val="76000"/>
            </a:lnSpc>
          </a:pPr>
          <a:r>
            <a:rPr lang="en-US" sz="1800" b="0" spc="-100" baseline="0" dirty="0" smtClean="0">
              <a:latin typeface="Arial" pitchFamily="34" charset="0"/>
              <a:cs typeface="Arial" pitchFamily="34" charset="0"/>
            </a:rPr>
            <a:t>Content &amp; Client Relationship </a:t>
          </a:r>
          <a:r>
            <a:rPr lang="en-US" sz="1800" b="1" spc="-100" baseline="0" dirty="0" smtClean="0">
              <a:latin typeface="Arial" pitchFamily="34" charset="0"/>
              <a:cs typeface="Arial" pitchFamily="34" charset="0"/>
            </a:rPr>
            <a:t>Management </a:t>
          </a:r>
          <a:endParaRPr lang="en-US" sz="1800" spc="-100" baseline="0" dirty="0">
            <a:latin typeface="Arial" pitchFamily="34" charset="0"/>
            <a:cs typeface="Arial" pitchFamily="34" charset="0"/>
          </a:endParaRPr>
        </a:p>
      </dgm:t>
    </dgm:pt>
    <dgm:pt modelId="{EFFC27B6-1B39-4DA5-8D81-41E3022CC3C9}" type="parTrans" cxnId="{3CD67968-2AD2-45B5-BD01-DAC4747B3335}">
      <dgm:prSet/>
      <dgm:spPr/>
      <dgm:t>
        <a:bodyPr/>
        <a:lstStyle/>
        <a:p>
          <a:pPr>
            <a:lnSpc>
              <a:spcPct val="76000"/>
            </a:lnSpc>
          </a:pPr>
          <a:endParaRPr lang="en-US" sz="1800" spc="-100" baseline="0">
            <a:latin typeface="Arial" pitchFamily="34" charset="0"/>
            <a:cs typeface="Arial" pitchFamily="34" charset="0"/>
          </a:endParaRPr>
        </a:p>
      </dgm:t>
    </dgm:pt>
    <dgm:pt modelId="{DEFB13C7-0206-4C90-A504-91C4956B4FFA}" type="sibTrans" cxnId="{3CD67968-2AD2-45B5-BD01-DAC4747B3335}">
      <dgm:prSet/>
      <dgm:spPr/>
      <dgm:t>
        <a:bodyPr/>
        <a:lstStyle/>
        <a:p>
          <a:pPr>
            <a:lnSpc>
              <a:spcPct val="76000"/>
            </a:lnSpc>
          </a:pPr>
          <a:endParaRPr lang="en-US" sz="1800" spc="-100" baseline="0">
            <a:latin typeface="Arial" pitchFamily="34" charset="0"/>
            <a:cs typeface="Arial" pitchFamily="34" charset="0"/>
          </a:endParaRPr>
        </a:p>
      </dgm:t>
    </dgm:pt>
    <dgm:pt modelId="{D15BBA7A-49CC-4EE8-9EA6-DFB1DFC3C298}">
      <dgm:prSet custT="1"/>
      <dgm:spPr>
        <a:solidFill>
          <a:schemeClr val="accent6">
            <a:lumMod val="75000"/>
          </a:schemeClr>
        </a:solidFill>
        <a:effectLst>
          <a:innerShdw blurRad="50800" dist="25400" dir="13500000">
            <a:prstClr val="black">
              <a:alpha val="80000"/>
            </a:prstClr>
          </a:innerShdw>
        </a:effectLst>
      </dgm:spPr>
      <dgm:t>
        <a:bodyPr/>
        <a:lstStyle/>
        <a:p>
          <a:pPr rtl="0">
            <a:lnSpc>
              <a:spcPct val="76000"/>
            </a:lnSpc>
          </a:pPr>
          <a:r>
            <a:rPr lang="en-US" sz="1800" b="0" spc="-100" baseline="0" dirty="0" smtClean="0">
              <a:latin typeface="Arial" pitchFamily="34" charset="0"/>
              <a:cs typeface="Arial" pitchFamily="34" charset="0"/>
            </a:rPr>
            <a:t>Global CDNs </a:t>
          </a:r>
          <a:r>
            <a:rPr lang="en-US" sz="1800" b="1" spc="-100" baseline="0" dirty="0" smtClean="0">
              <a:latin typeface="Arial" pitchFamily="34" charset="0"/>
              <a:cs typeface="Arial" pitchFamily="34" charset="0"/>
            </a:rPr>
            <a:t>Integration </a:t>
          </a:r>
          <a:endParaRPr lang="en-US" sz="1800" spc="-100" baseline="0" dirty="0">
            <a:latin typeface="Arial" pitchFamily="34" charset="0"/>
            <a:cs typeface="Arial" pitchFamily="34" charset="0"/>
          </a:endParaRPr>
        </a:p>
      </dgm:t>
    </dgm:pt>
    <dgm:pt modelId="{CCD078C0-8843-459E-BD89-49163BFC6FDE}" type="parTrans" cxnId="{966982BA-B7C6-41D4-82D1-9451421587CD}">
      <dgm:prSet/>
      <dgm:spPr/>
      <dgm:t>
        <a:bodyPr/>
        <a:lstStyle/>
        <a:p>
          <a:endParaRPr lang="en-US" sz="1800" spc="-100" baseline="0">
            <a:latin typeface="Arial" pitchFamily="34" charset="0"/>
            <a:cs typeface="Arial" pitchFamily="34" charset="0"/>
          </a:endParaRPr>
        </a:p>
      </dgm:t>
    </dgm:pt>
    <dgm:pt modelId="{35632261-066F-4211-99CD-4C1F0E35375E}" type="sibTrans" cxnId="{966982BA-B7C6-41D4-82D1-9451421587CD}">
      <dgm:prSet/>
      <dgm:spPr/>
      <dgm:t>
        <a:bodyPr/>
        <a:lstStyle/>
        <a:p>
          <a:endParaRPr lang="en-US" sz="1800" spc="-100" baseline="0">
            <a:latin typeface="Arial" pitchFamily="34" charset="0"/>
            <a:cs typeface="Arial" pitchFamily="34" charset="0"/>
          </a:endParaRPr>
        </a:p>
      </dgm:t>
    </dgm:pt>
    <dgm:pt modelId="{65E24B85-1C9B-4A96-B65D-6B1EEC365A56}" type="pres">
      <dgm:prSet presAssocID="{63ACD70C-93D9-4486-A9BA-B8FBE63D5C8D}" presName="Name0" presStyleCnt="0">
        <dgm:presLayoutVars>
          <dgm:chMax val="7"/>
          <dgm:chPref val="7"/>
          <dgm:dir/>
        </dgm:presLayoutVars>
      </dgm:prSet>
      <dgm:spPr/>
      <dgm:t>
        <a:bodyPr/>
        <a:lstStyle/>
        <a:p>
          <a:endParaRPr lang="en-US"/>
        </a:p>
      </dgm:t>
    </dgm:pt>
    <dgm:pt modelId="{E8C3C6E8-DA09-4982-A6B3-B42171E96B4E}" type="pres">
      <dgm:prSet presAssocID="{63ACD70C-93D9-4486-A9BA-B8FBE63D5C8D}" presName="Name1" presStyleCnt="0"/>
      <dgm:spPr/>
      <dgm:t>
        <a:bodyPr/>
        <a:lstStyle/>
        <a:p>
          <a:endParaRPr lang="en-US"/>
        </a:p>
      </dgm:t>
    </dgm:pt>
    <dgm:pt modelId="{8171D2EE-5208-4EBC-B24E-ACF78DAA356B}" type="pres">
      <dgm:prSet presAssocID="{63ACD70C-93D9-4486-A9BA-B8FBE63D5C8D}" presName="cycle" presStyleCnt="0"/>
      <dgm:spPr/>
      <dgm:t>
        <a:bodyPr/>
        <a:lstStyle/>
        <a:p>
          <a:endParaRPr lang="en-US"/>
        </a:p>
      </dgm:t>
    </dgm:pt>
    <dgm:pt modelId="{4B538C38-CE6C-4B20-B866-98C00CC36FE3}" type="pres">
      <dgm:prSet presAssocID="{63ACD70C-93D9-4486-A9BA-B8FBE63D5C8D}" presName="srcNode" presStyleLbl="node1" presStyleIdx="0" presStyleCnt="3"/>
      <dgm:spPr/>
      <dgm:t>
        <a:bodyPr/>
        <a:lstStyle/>
        <a:p>
          <a:endParaRPr lang="en-US"/>
        </a:p>
      </dgm:t>
    </dgm:pt>
    <dgm:pt modelId="{7830819D-9D06-4442-B460-15161FE33050}" type="pres">
      <dgm:prSet presAssocID="{63ACD70C-93D9-4486-A9BA-B8FBE63D5C8D}" presName="conn" presStyleLbl="parChTrans1D2" presStyleIdx="0" presStyleCnt="1"/>
      <dgm:spPr/>
      <dgm:t>
        <a:bodyPr/>
        <a:lstStyle/>
        <a:p>
          <a:endParaRPr lang="en-US"/>
        </a:p>
      </dgm:t>
    </dgm:pt>
    <dgm:pt modelId="{56E8F9A4-1323-4F7C-9048-48795A1D2E2E}" type="pres">
      <dgm:prSet presAssocID="{63ACD70C-93D9-4486-A9BA-B8FBE63D5C8D}" presName="extraNode" presStyleLbl="node1" presStyleIdx="0" presStyleCnt="3"/>
      <dgm:spPr/>
      <dgm:t>
        <a:bodyPr/>
        <a:lstStyle/>
        <a:p>
          <a:endParaRPr lang="en-US"/>
        </a:p>
      </dgm:t>
    </dgm:pt>
    <dgm:pt modelId="{AACAB84E-AC11-4140-9013-241574B3EC29}" type="pres">
      <dgm:prSet presAssocID="{63ACD70C-93D9-4486-A9BA-B8FBE63D5C8D}" presName="dstNode" presStyleLbl="node1" presStyleIdx="0" presStyleCnt="3"/>
      <dgm:spPr/>
      <dgm:t>
        <a:bodyPr/>
        <a:lstStyle/>
        <a:p>
          <a:endParaRPr lang="en-US"/>
        </a:p>
      </dgm:t>
    </dgm:pt>
    <dgm:pt modelId="{5A9BF919-F250-433B-8965-BD590EDD736E}" type="pres">
      <dgm:prSet presAssocID="{9F176F1F-627E-4347-BDB2-B167EF714F2E}" presName="text_1" presStyleLbl="node1" presStyleIdx="0" presStyleCnt="3" custScaleY="98714">
        <dgm:presLayoutVars>
          <dgm:bulletEnabled val="1"/>
        </dgm:presLayoutVars>
      </dgm:prSet>
      <dgm:spPr>
        <a:prstGeom prst="rect">
          <a:avLst/>
        </a:prstGeom>
      </dgm:spPr>
      <dgm:t>
        <a:bodyPr/>
        <a:lstStyle/>
        <a:p>
          <a:endParaRPr lang="en-US"/>
        </a:p>
      </dgm:t>
    </dgm:pt>
    <dgm:pt modelId="{BDA8473C-FA86-4BAA-BABF-55085BF86732}" type="pres">
      <dgm:prSet presAssocID="{9F176F1F-627E-4347-BDB2-B167EF714F2E}" presName="accent_1" presStyleCnt="0"/>
      <dgm:spPr/>
      <dgm:t>
        <a:bodyPr/>
        <a:lstStyle/>
        <a:p>
          <a:endParaRPr lang="en-US"/>
        </a:p>
      </dgm:t>
    </dgm:pt>
    <dgm:pt modelId="{82D063AC-E178-495C-932D-5008D83EE4D2}" type="pres">
      <dgm:prSet presAssocID="{9F176F1F-627E-4347-BDB2-B167EF714F2E}" presName="accentRepeatNode" presStyleLbl="solidFgAcc1" presStyleIdx="0" presStyleCnt="3"/>
      <dgm:spPr>
        <a:solidFill>
          <a:schemeClr val="lt1">
            <a:hueOff val="0"/>
            <a:satOff val="0"/>
            <a:lumOff val="0"/>
          </a:schemeClr>
        </a:solidFill>
        <a:ln>
          <a:noFill/>
        </a:ln>
        <a:effectLst>
          <a:innerShdw blurRad="38100" dist="12700" dir="13500000">
            <a:schemeClr val="accent6">
              <a:lumMod val="50000"/>
              <a:alpha val="80000"/>
            </a:schemeClr>
          </a:innerShdw>
        </a:effectLst>
      </dgm:spPr>
      <dgm:t>
        <a:bodyPr/>
        <a:lstStyle/>
        <a:p>
          <a:endParaRPr lang="en-US"/>
        </a:p>
      </dgm:t>
    </dgm:pt>
    <dgm:pt modelId="{7A69A0AE-33D5-4D97-98FC-A6DD7A0FC4C8}" type="pres">
      <dgm:prSet presAssocID="{7683A324-91EB-4AF4-88BF-31AE922E5122}" presName="text_2" presStyleLbl="node1" presStyleIdx="1" presStyleCnt="3" custScaleY="134542">
        <dgm:presLayoutVars>
          <dgm:bulletEnabled val="1"/>
        </dgm:presLayoutVars>
      </dgm:prSet>
      <dgm:spPr>
        <a:prstGeom prst="rect">
          <a:avLst/>
        </a:prstGeom>
      </dgm:spPr>
      <dgm:t>
        <a:bodyPr/>
        <a:lstStyle/>
        <a:p>
          <a:endParaRPr lang="en-US"/>
        </a:p>
      </dgm:t>
    </dgm:pt>
    <dgm:pt modelId="{1C968E15-81FB-4BDA-A648-60AF7403F811}" type="pres">
      <dgm:prSet presAssocID="{7683A324-91EB-4AF4-88BF-31AE922E5122}" presName="accent_2" presStyleCnt="0"/>
      <dgm:spPr/>
      <dgm:t>
        <a:bodyPr/>
        <a:lstStyle/>
        <a:p>
          <a:endParaRPr lang="en-US"/>
        </a:p>
      </dgm:t>
    </dgm:pt>
    <dgm:pt modelId="{2DB0A721-8733-4D20-9A85-DA3E8BD144A6}" type="pres">
      <dgm:prSet presAssocID="{7683A324-91EB-4AF4-88BF-31AE922E5122}" presName="accentRepeatNode" presStyleLbl="solidFgAcc1" presStyleIdx="1" presStyleCnt="3"/>
      <dgm:spPr>
        <a:solidFill>
          <a:schemeClr val="lt1">
            <a:hueOff val="0"/>
            <a:satOff val="0"/>
            <a:lumOff val="0"/>
          </a:schemeClr>
        </a:solidFill>
        <a:ln>
          <a:noFill/>
        </a:ln>
        <a:effectLst>
          <a:innerShdw blurRad="38100" dist="12700" dir="13500000">
            <a:schemeClr val="accent6">
              <a:lumMod val="50000"/>
              <a:alpha val="80000"/>
            </a:schemeClr>
          </a:innerShdw>
        </a:effectLst>
      </dgm:spPr>
      <dgm:t>
        <a:bodyPr/>
        <a:lstStyle/>
        <a:p>
          <a:endParaRPr lang="en-US"/>
        </a:p>
      </dgm:t>
    </dgm:pt>
    <dgm:pt modelId="{A1DEB4F5-4228-45CA-ADB9-97F457A7E583}" type="pres">
      <dgm:prSet presAssocID="{D15BBA7A-49CC-4EE8-9EA6-DFB1DFC3C298}" presName="text_3" presStyleLbl="node1" presStyleIdx="2" presStyleCnt="3" custScaleY="98714">
        <dgm:presLayoutVars>
          <dgm:bulletEnabled val="1"/>
        </dgm:presLayoutVars>
      </dgm:prSet>
      <dgm:spPr>
        <a:prstGeom prst="rect">
          <a:avLst/>
        </a:prstGeom>
      </dgm:spPr>
      <dgm:t>
        <a:bodyPr/>
        <a:lstStyle/>
        <a:p>
          <a:endParaRPr lang="en-US"/>
        </a:p>
      </dgm:t>
    </dgm:pt>
    <dgm:pt modelId="{5AE8ED64-D62E-4785-B071-D657ED2B7FCC}" type="pres">
      <dgm:prSet presAssocID="{D15BBA7A-49CC-4EE8-9EA6-DFB1DFC3C298}" presName="accent_3" presStyleCnt="0"/>
      <dgm:spPr/>
      <dgm:t>
        <a:bodyPr/>
        <a:lstStyle/>
        <a:p>
          <a:endParaRPr lang="en-US"/>
        </a:p>
      </dgm:t>
    </dgm:pt>
    <dgm:pt modelId="{55CEAA83-787E-472D-8600-DE7688B4386D}" type="pres">
      <dgm:prSet presAssocID="{D15BBA7A-49CC-4EE8-9EA6-DFB1DFC3C298}" presName="accentRepeatNode" presStyleLbl="solidFgAcc1" presStyleIdx="2" presStyleCnt="3"/>
      <dgm:spPr>
        <a:solidFill>
          <a:schemeClr val="lt1">
            <a:hueOff val="0"/>
            <a:satOff val="0"/>
            <a:lumOff val="0"/>
          </a:schemeClr>
        </a:solidFill>
        <a:ln>
          <a:noFill/>
        </a:ln>
        <a:effectLst>
          <a:innerShdw blurRad="38100" dist="12700" dir="13500000">
            <a:schemeClr val="accent6">
              <a:lumMod val="50000"/>
              <a:alpha val="80000"/>
            </a:schemeClr>
          </a:innerShdw>
        </a:effectLst>
      </dgm:spPr>
      <dgm:t>
        <a:bodyPr/>
        <a:lstStyle/>
        <a:p>
          <a:endParaRPr lang="en-US"/>
        </a:p>
      </dgm:t>
    </dgm:pt>
  </dgm:ptLst>
  <dgm:cxnLst>
    <dgm:cxn modelId="{E3A4664D-C0F5-4C7C-98F8-7B22ED53D882}" type="presOf" srcId="{D15BBA7A-49CC-4EE8-9EA6-DFB1DFC3C298}" destId="{A1DEB4F5-4228-45CA-ADB9-97F457A7E583}" srcOrd="0" destOrd="0" presId="urn:microsoft.com/office/officeart/2008/layout/VerticalCurvedList"/>
    <dgm:cxn modelId="{7453297C-74E3-4D1A-955A-21E8534CA859}" srcId="{63ACD70C-93D9-4486-A9BA-B8FBE63D5C8D}" destId="{9F176F1F-627E-4347-BDB2-B167EF714F2E}" srcOrd="0" destOrd="0" parTransId="{AF12DDF4-7198-4026-A872-9C891A52E256}" sibTransId="{88698D80-C081-4A29-93A7-E25E281CA0F4}"/>
    <dgm:cxn modelId="{966982BA-B7C6-41D4-82D1-9451421587CD}" srcId="{63ACD70C-93D9-4486-A9BA-B8FBE63D5C8D}" destId="{D15BBA7A-49CC-4EE8-9EA6-DFB1DFC3C298}" srcOrd="2" destOrd="0" parTransId="{CCD078C0-8843-459E-BD89-49163BFC6FDE}" sibTransId="{35632261-066F-4211-99CD-4C1F0E35375E}"/>
    <dgm:cxn modelId="{D34EEB31-DD8F-4D42-B108-FA324CACC676}" type="presOf" srcId="{7683A324-91EB-4AF4-88BF-31AE922E5122}" destId="{7A69A0AE-33D5-4D97-98FC-A6DD7A0FC4C8}" srcOrd="0" destOrd="0" presId="urn:microsoft.com/office/officeart/2008/layout/VerticalCurvedList"/>
    <dgm:cxn modelId="{3D350857-43C3-4AD7-9A41-7314497C50B4}" type="presOf" srcId="{88698D80-C081-4A29-93A7-E25E281CA0F4}" destId="{7830819D-9D06-4442-B460-15161FE33050}" srcOrd="0" destOrd="0" presId="urn:microsoft.com/office/officeart/2008/layout/VerticalCurvedList"/>
    <dgm:cxn modelId="{4F67E6B2-F006-4BA2-8A29-494DF73CDC52}" type="presOf" srcId="{9F176F1F-627E-4347-BDB2-B167EF714F2E}" destId="{5A9BF919-F250-433B-8965-BD590EDD736E}" srcOrd="0" destOrd="0" presId="urn:microsoft.com/office/officeart/2008/layout/VerticalCurvedList"/>
    <dgm:cxn modelId="{3CD67968-2AD2-45B5-BD01-DAC4747B3335}" srcId="{63ACD70C-93D9-4486-A9BA-B8FBE63D5C8D}" destId="{7683A324-91EB-4AF4-88BF-31AE922E5122}" srcOrd="1" destOrd="0" parTransId="{EFFC27B6-1B39-4DA5-8D81-41E3022CC3C9}" sibTransId="{DEFB13C7-0206-4C90-A504-91C4956B4FFA}"/>
    <dgm:cxn modelId="{0CC0EAA6-53D7-4DC1-BB8B-B24759566BDB}" type="presOf" srcId="{63ACD70C-93D9-4486-A9BA-B8FBE63D5C8D}" destId="{65E24B85-1C9B-4A96-B65D-6B1EEC365A56}" srcOrd="0" destOrd="0" presId="urn:microsoft.com/office/officeart/2008/layout/VerticalCurvedList"/>
    <dgm:cxn modelId="{02BFA867-BDFC-4E94-A2FF-095C9EA0CBA5}" type="presParOf" srcId="{65E24B85-1C9B-4A96-B65D-6B1EEC365A56}" destId="{E8C3C6E8-DA09-4982-A6B3-B42171E96B4E}" srcOrd="0" destOrd="0" presId="urn:microsoft.com/office/officeart/2008/layout/VerticalCurvedList"/>
    <dgm:cxn modelId="{689096DF-8EF7-4DB6-9E5D-DDB9126BEE02}" type="presParOf" srcId="{E8C3C6E8-DA09-4982-A6B3-B42171E96B4E}" destId="{8171D2EE-5208-4EBC-B24E-ACF78DAA356B}" srcOrd="0" destOrd="0" presId="urn:microsoft.com/office/officeart/2008/layout/VerticalCurvedList"/>
    <dgm:cxn modelId="{CD47E26D-2BE2-4021-BB8B-AB279D3C0090}" type="presParOf" srcId="{8171D2EE-5208-4EBC-B24E-ACF78DAA356B}" destId="{4B538C38-CE6C-4B20-B866-98C00CC36FE3}" srcOrd="0" destOrd="0" presId="urn:microsoft.com/office/officeart/2008/layout/VerticalCurvedList"/>
    <dgm:cxn modelId="{544FEEDA-83E2-43C9-8F9D-B409417C00C3}" type="presParOf" srcId="{8171D2EE-5208-4EBC-B24E-ACF78DAA356B}" destId="{7830819D-9D06-4442-B460-15161FE33050}" srcOrd="1" destOrd="0" presId="urn:microsoft.com/office/officeart/2008/layout/VerticalCurvedList"/>
    <dgm:cxn modelId="{8CEAD7F0-6EEA-41E3-B2B9-156CEC04A4EB}" type="presParOf" srcId="{8171D2EE-5208-4EBC-B24E-ACF78DAA356B}" destId="{56E8F9A4-1323-4F7C-9048-48795A1D2E2E}" srcOrd="2" destOrd="0" presId="urn:microsoft.com/office/officeart/2008/layout/VerticalCurvedList"/>
    <dgm:cxn modelId="{F0B4D467-8B05-452B-8AD3-87900271AFE1}" type="presParOf" srcId="{8171D2EE-5208-4EBC-B24E-ACF78DAA356B}" destId="{AACAB84E-AC11-4140-9013-241574B3EC29}" srcOrd="3" destOrd="0" presId="urn:microsoft.com/office/officeart/2008/layout/VerticalCurvedList"/>
    <dgm:cxn modelId="{2531788E-22CC-49F7-96B3-F0823D543B10}" type="presParOf" srcId="{E8C3C6E8-DA09-4982-A6B3-B42171E96B4E}" destId="{5A9BF919-F250-433B-8965-BD590EDD736E}" srcOrd="1" destOrd="0" presId="urn:microsoft.com/office/officeart/2008/layout/VerticalCurvedList"/>
    <dgm:cxn modelId="{DEF5F66B-CFB3-443F-98F3-FF065C2A19C0}" type="presParOf" srcId="{E8C3C6E8-DA09-4982-A6B3-B42171E96B4E}" destId="{BDA8473C-FA86-4BAA-BABF-55085BF86732}" srcOrd="2" destOrd="0" presId="urn:microsoft.com/office/officeart/2008/layout/VerticalCurvedList"/>
    <dgm:cxn modelId="{54CB8072-7B0C-4B56-8381-A6BCC8A3F7D9}" type="presParOf" srcId="{BDA8473C-FA86-4BAA-BABF-55085BF86732}" destId="{82D063AC-E178-495C-932D-5008D83EE4D2}" srcOrd="0" destOrd="0" presId="urn:microsoft.com/office/officeart/2008/layout/VerticalCurvedList"/>
    <dgm:cxn modelId="{DB830ABC-5077-461C-9D49-DD2634D10C55}" type="presParOf" srcId="{E8C3C6E8-DA09-4982-A6B3-B42171E96B4E}" destId="{7A69A0AE-33D5-4D97-98FC-A6DD7A0FC4C8}" srcOrd="3" destOrd="0" presId="urn:microsoft.com/office/officeart/2008/layout/VerticalCurvedList"/>
    <dgm:cxn modelId="{3E2E8576-A9A6-4745-83DD-131BD03083AD}" type="presParOf" srcId="{E8C3C6E8-DA09-4982-A6B3-B42171E96B4E}" destId="{1C968E15-81FB-4BDA-A648-60AF7403F811}" srcOrd="4" destOrd="0" presId="urn:microsoft.com/office/officeart/2008/layout/VerticalCurvedList"/>
    <dgm:cxn modelId="{F874B9AA-C0D4-4986-A20E-050134B212D3}" type="presParOf" srcId="{1C968E15-81FB-4BDA-A648-60AF7403F811}" destId="{2DB0A721-8733-4D20-9A85-DA3E8BD144A6}" srcOrd="0" destOrd="0" presId="urn:microsoft.com/office/officeart/2008/layout/VerticalCurvedList"/>
    <dgm:cxn modelId="{2FB93A63-03E9-41EA-A4FB-65E239D23F98}" type="presParOf" srcId="{E8C3C6E8-DA09-4982-A6B3-B42171E96B4E}" destId="{A1DEB4F5-4228-45CA-ADB9-97F457A7E583}" srcOrd="5" destOrd="0" presId="urn:microsoft.com/office/officeart/2008/layout/VerticalCurvedList"/>
    <dgm:cxn modelId="{CF367DA9-ED94-40EE-9058-C40E1D17D66E}" type="presParOf" srcId="{E8C3C6E8-DA09-4982-A6B3-B42171E96B4E}" destId="{5AE8ED64-D62E-4785-B071-D657ED2B7FCC}" srcOrd="6" destOrd="0" presId="urn:microsoft.com/office/officeart/2008/layout/VerticalCurvedList"/>
    <dgm:cxn modelId="{68DF7067-BCED-4B5E-BF52-E528D1EF704F}" type="presParOf" srcId="{5AE8ED64-D62E-4785-B071-D657ED2B7FCC}" destId="{55CEAA83-787E-472D-8600-DE7688B4386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4C97D-C04F-4F23-9012-DFBEE5326ACF}">
      <dsp:nvSpPr>
        <dsp:cNvPr id="0" name=""/>
        <dsp:cNvSpPr/>
      </dsp:nvSpPr>
      <dsp:spPr>
        <a:xfrm>
          <a:off x="-3810674" y="-586325"/>
          <a:ext cx="4550126" cy="4550126"/>
        </a:xfrm>
        <a:prstGeom prst="blockArc">
          <a:avLst>
            <a:gd name="adj1" fmla="val 18900000"/>
            <a:gd name="adj2" fmla="val 2700000"/>
            <a:gd name="adj3" fmla="val 475"/>
          </a:avLst>
        </a:prstGeom>
        <a:noFill/>
        <a:ln w="508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B8A58611-C1EB-4E54-963E-F2FD305C8E75}">
      <dsp:nvSpPr>
        <dsp:cNvPr id="0" name=""/>
        <dsp:cNvSpPr/>
      </dsp:nvSpPr>
      <dsp:spPr>
        <a:xfrm>
          <a:off x="328038" y="211024"/>
          <a:ext cx="4926930" cy="422319"/>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0" tIns="72000" rIns="45720" bIns="45720" numCol="1" spcCol="1270" anchor="ctr" anchorCtr="0">
          <a:noAutofit/>
        </a:bodyPr>
        <a:lstStyle/>
        <a:p>
          <a:pPr lvl="0" algn="l" defTabSz="800100" rtl="0">
            <a:lnSpc>
              <a:spcPct val="76000"/>
            </a:lnSpc>
            <a:spcBef>
              <a:spcPct val="0"/>
            </a:spcBef>
            <a:spcAft>
              <a:spcPct val="35000"/>
            </a:spcAft>
          </a:pPr>
          <a:r>
            <a:rPr lang="en-US" sz="1800" b="1" kern="1200" spc="-100" baseline="0" dirty="0" smtClean="0">
              <a:latin typeface="Arial" pitchFamily="34" charset="0"/>
              <a:cs typeface="Arial" pitchFamily="34" charset="0"/>
            </a:rPr>
            <a:t>Modular, </a:t>
          </a:r>
          <a:r>
            <a:rPr lang="en-US" sz="1800" b="0" kern="1200" spc="-100" baseline="0" dirty="0" smtClean="0">
              <a:latin typeface="Arial" pitchFamily="34" charset="0"/>
              <a:cs typeface="Arial" pitchFamily="34" charset="0"/>
            </a:rPr>
            <a:t>Scalable &amp; Redundant Architecture</a:t>
          </a:r>
          <a:endParaRPr lang="en-US" sz="1800" b="0" kern="1200" spc="-100" dirty="0">
            <a:latin typeface="Arial" pitchFamily="34" charset="0"/>
            <a:cs typeface="Arial" pitchFamily="34" charset="0"/>
          </a:endParaRPr>
        </a:p>
      </dsp:txBody>
      <dsp:txXfrm>
        <a:off x="328038" y="211024"/>
        <a:ext cx="4926930" cy="422319"/>
      </dsp:txXfrm>
    </dsp:sp>
    <dsp:sp modelId="{BF531B47-1089-4C5A-90C6-535D742F2AFD}">
      <dsp:nvSpPr>
        <dsp:cNvPr id="0" name=""/>
        <dsp:cNvSpPr/>
      </dsp:nvSpPr>
      <dsp:spPr>
        <a:xfrm>
          <a:off x="37403" y="131549"/>
          <a:ext cx="581269" cy="581269"/>
        </a:xfrm>
        <a:prstGeom prst="ellipse">
          <a:avLst/>
        </a:prstGeom>
        <a:solidFill>
          <a:schemeClr val="lt1">
            <a:hueOff val="0"/>
            <a:satOff val="0"/>
            <a:lumOff val="0"/>
            <a:alpha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 modelId="{5866AC57-A541-4A31-A69E-2A2E9BE996A2}">
      <dsp:nvSpPr>
        <dsp:cNvPr id="0" name=""/>
        <dsp:cNvSpPr/>
      </dsp:nvSpPr>
      <dsp:spPr>
        <a:xfrm>
          <a:off x="630660" y="844301"/>
          <a:ext cx="4624308" cy="422319"/>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0" tIns="72000" rIns="45720" bIns="45720" numCol="1" spcCol="1270" anchor="ctr" anchorCtr="0">
          <a:noAutofit/>
        </a:bodyPr>
        <a:lstStyle/>
        <a:p>
          <a:pPr lvl="0" algn="l" defTabSz="800100" rtl="0">
            <a:lnSpc>
              <a:spcPct val="76000"/>
            </a:lnSpc>
            <a:spcBef>
              <a:spcPct val="0"/>
            </a:spcBef>
            <a:spcAft>
              <a:spcPct val="35000"/>
            </a:spcAft>
          </a:pPr>
          <a:r>
            <a:rPr lang="en-US" sz="1800" b="1" kern="1200" spc="-100" baseline="0" dirty="0" smtClean="0">
              <a:latin typeface="Arial" pitchFamily="34" charset="0"/>
              <a:cs typeface="Arial" pitchFamily="34" charset="0"/>
            </a:rPr>
            <a:t>Superior </a:t>
          </a:r>
          <a:r>
            <a:rPr lang="en-US" sz="1800" b="0" kern="1200" spc="-100" baseline="0" dirty="0" smtClean="0">
              <a:latin typeface="Arial" pitchFamily="34" charset="0"/>
              <a:cs typeface="Arial" pitchFamily="34" charset="0"/>
            </a:rPr>
            <a:t>Viewing</a:t>
          </a:r>
          <a:r>
            <a:rPr lang="en-US" sz="1800" b="1" kern="1200" spc="-100" baseline="0" dirty="0" smtClean="0">
              <a:latin typeface="Arial" pitchFamily="34" charset="0"/>
              <a:cs typeface="Arial" pitchFamily="34" charset="0"/>
            </a:rPr>
            <a:t> </a:t>
          </a:r>
          <a:r>
            <a:rPr lang="en-US" sz="1800" b="0" kern="1200" spc="-100" baseline="0" dirty="0" smtClean="0">
              <a:latin typeface="Arial" pitchFamily="34" charset="0"/>
              <a:cs typeface="Arial" pitchFamily="34" charset="0"/>
            </a:rPr>
            <a:t>on Any Device or Screen</a:t>
          </a:r>
          <a:endParaRPr lang="en-US" sz="1800" b="0" kern="1200" spc="-100" dirty="0">
            <a:latin typeface="Arial" pitchFamily="34" charset="0"/>
            <a:cs typeface="Arial" pitchFamily="34" charset="0"/>
          </a:endParaRPr>
        </a:p>
      </dsp:txBody>
      <dsp:txXfrm>
        <a:off x="630660" y="844301"/>
        <a:ext cx="4624308" cy="422319"/>
      </dsp:txXfrm>
    </dsp:sp>
    <dsp:sp modelId="{B35C6E8E-35F2-47C7-88A7-E2ED13F198EC}">
      <dsp:nvSpPr>
        <dsp:cNvPr id="0" name=""/>
        <dsp:cNvSpPr/>
      </dsp:nvSpPr>
      <dsp:spPr>
        <a:xfrm>
          <a:off x="340025" y="764825"/>
          <a:ext cx="581269" cy="581269"/>
        </a:xfrm>
        <a:prstGeom prst="ellipse">
          <a:avLst/>
        </a:prstGeom>
        <a:solidFill>
          <a:schemeClr val="lt1">
            <a:hueOff val="0"/>
            <a:satOff val="0"/>
            <a:lumOff val="0"/>
            <a:alpha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 modelId="{AAD6D26A-6694-4B9A-BAB6-B8437ADB37E1}">
      <dsp:nvSpPr>
        <dsp:cNvPr id="0" name=""/>
        <dsp:cNvSpPr/>
      </dsp:nvSpPr>
      <dsp:spPr>
        <a:xfrm>
          <a:off x="723541" y="1477577"/>
          <a:ext cx="4531427" cy="422319"/>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0" tIns="72000" rIns="45720" bIns="45720" numCol="1" spcCol="1270" anchor="ctr" anchorCtr="0">
          <a:noAutofit/>
        </a:bodyPr>
        <a:lstStyle/>
        <a:p>
          <a:pPr lvl="0" algn="l" defTabSz="800100" rtl="0">
            <a:lnSpc>
              <a:spcPct val="76000"/>
            </a:lnSpc>
            <a:spcBef>
              <a:spcPct val="0"/>
            </a:spcBef>
            <a:spcAft>
              <a:spcPct val="35000"/>
            </a:spcAft>
          </a:pPr>
          <a:r>
            <a:rPr lang="en-US" sz="1800" b="0" kern="1200" spc="-100" baseline="0" dirty="0" smtClean="0">
              <a:latin typeface="Arial" pitchFamily="34" charset="0"/>
              <a:cs typeface="Arial" pitchFamily="34" charset="0"/>
            </a:rPr>
            <a:t>Complete Brand &amp; Content Rights </a:t>
          </a:r>
          <a:r>
            <a:rPr lang="en-US" sz="1800" b="1" kern="1200" spc="-100" baseline="0" dirty="0" smtClean="0">
              <a:latin typeface="Arial" pitchFamily="34" charset="0"/>
              <a:cs typeface="Arial" pitchFamily="34" charset="0"/>
            </a:rPr>
            <a:t>Control </a:t>
          </a:r>
          <a:endParaRPr lang="en-US" sz="1800" b="1" kern="1200" spc="-100" dirty="0">
            <a:latin typeface="Arial" pitchFamily="34" charset="0"/>
            <a:cs typeface="Arial" pitchFamily="34" charset="0"/>
          </a:endParaRPr>
        </a:p>
      </dsp:txBody>
      <dsp:txXfrm>
        <a:off x="723541" y="1477577"/>
        <a:ext cx="4531427" cy="422319"/>
      </dsp:txXfrm>
    </dsp:sp>
    <dsp:sp modelId="{038034D7-0015-4164-AAF1-6CA6DE75AC2F}">
      <dsp:nvSpPr>
        <dsp:cNvPr id="0" name=""/>
        <dsp:cNvSpPr/>
      </dsp:nvSpPr>
      <dsp:spPr>
        <a:xfrm>
          <a:off x="432906" y="1398102"/>
          <a:ext cx="581269" cy="581269"/>
        </a:xfrm>
        <a:prstGeom prst="ellipse">
          <a:avLst/>
        </a:prstGeom>
        <a:solidFill>
          <a:schemeClr val="lt1">
            <a:hueOff val="0"/>
            <a:satOff val="0"/>
            <a:lumOff val="0"/>
            <a:alpha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 modelId="{AE220E3E-225C-496D-8DC2-7224BE6E3FBB}">
      <dsp:nvSpPr>
        <dsp:cNvPr id="0" name=""/>
        <dsp:cNvSpPr/>
      </dsp:nvSpPr>
      <dsp:spPr>
        <a:xfrm>
          <a:off x="630660" y="2110854"/>
          <a:ext cx="4624308" cy="422319"/>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0" tIns="72000" rIns="45720" bIns="45720" numCol="1" spcCol="1270" anchor="ctr" anchorCtr="0">
          <a:noAutofit/>
        </a:bodyPr>
        <a:lstStyle/>
        <a:p>
          <a:pPr lvl="0" algn="l" defTabSz="800100" rtl="0">
            <a:lnSpc>
              <a:spcPct val="76000"/>
            </a:lnSpc>
            <a:spcBef>
              <a:spcPct val="0"/>
            </a:spcBef>
            <a:spcAft>
              <a:spcPct val="35000"/>
            </a:spcAft>
          </a:pPr>
          <a:r>
            <a:rPr lang="en-US" sz="1800" b="0" kern="1200" spc="-100" dirty="0" smtClean="0">
              <a:latin typeface="Arial" pitchFamily="34" charset="0"/>
              <a:cs typeface="Arial" pitchFamily="34" charset="0"/>
            </a:rPr>
            <a:t>VoD </a:t>
          </a:r>
          <a:r>
            <a:rPr lang="en-US" sz="1800" b="0" kern="1200" spc="-100" baseline="0" dirty="0" smtClean="0">
              <a:latin typeface="Arial" pitchFamily="34" charset="0"/>
              <a:cs typeface="Arial" pitchFamily="34" charset="0"/>
            </a:rPr>
            <a:t>&amp; </a:t>
          </a:r>
          <a:r>
            <a:rPr lang="en-US" sz="1800" b="0" kern="1200" spc="-100" dirty="0" smtClean="0">
              <a:latin typeface="Arial" pitchFamily="34" charset="0"/>
              <a:cs typeface="Arial" pitchFamily="34" charset="0"/>
            </a:rPr>
            <a:t>Live Streaming </a:t>
          </a:r>
          <a:r>
            <a:rPr lang="en-US" sz="1800" b="1" kern="1200" spc="-100" dirty="0" smtClean="0">
              <a:latin typeface="Arial" pitchFamily="34" charset="0"/>
              <a:cs typeface="Arial" pitchFamily="34" charset="0"/>
            </a:rPr>
            <a:t>End-to-end </a:t>
          </a:r>
          <a:r>
            <a:rPr lang="en-US" sz="1800" b="0" kern="1200" spc="-100" dirty="0" smtClean="0">
              <a:latin typeface="Arial" pitchFamily="34" charset="0"/>
              <a:cs typeface="Arial" pitchFamily="34" charset="0"/>
            </a:rPr>
            <a:t>Workflow</a:t>
          </a:r>
          <a:endParaRPr lang="en-US" sz="1800" b="0" kern="1200" spc="-100" dirty="0">
            <a:latin typeface="Arial" pitchFamily="34" charset="0"/>
            <a:cs typeface="Arial" pitchFamily="34" charset="0"/>
          </a:endParaRPr>
        </a:p>
      </dsp:txBody>
      <dsp:txXfrm>
        <a:off x="630660" y="2110854"/>
        <a:ext cx="4624308" cy="422319"/>
      </dsp:txXfrm>
    </dsp:sp>
    <dsp:sp modelId="{C9A5FFC3-F736-43A4-B621-8B6E99AC4002}">
      <dsp:nvSpPr>
        <dsp:cNvPr id="0" name=""/>
        <dsp:cNvSpPr/>
      </dsp:nvSpPr>
      <dsp:spPr>
        <a:xfrm>
          <a:off x="340025" y="2031379"/>
          <a:ext cx="581269" cy="581269"/>
        </a:xfrm>
        <a:prstGeom prst="ellipse">
          <a:avLst/>
        </a:prstGeom>
        <a:solidFill>
          <a:schemeClr val="lt1">
            <a:hueOff val="0"/>
            <a:satOff val="0"/>
            <a:lumOff val="0"/>
            <a:alpha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 modelId="{4C77F68B-8907-4D50-9E7B-C0C46B94C43D}">
      <dsp:nvSpPr>
        <dsp:cNvPr id="0" name=""/>
        <dsp:cNvSpPr/>
      </dsp:nvSpPr>
      <dsp:spPr>
        <a:xfrm>
          <a:off x="328038" y="2744130"/>
          <a:ext cx="4926930" cy="422319"/>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0" tIns="45720" rIns="45720" bIns="45720" numCol="1" spcCol="1270" anchor="ctr" anchorCtr="0">
          <a:noAutofit/>
        </a:bodyPr>
        <a:lstStyle/>
        <a:p>
          <a:pPr lvl="0" algn="l" defTabSz="800100" rtl="0">
            <a:lnSpc>
              <a:spcPct val="76000"/>
            </a:lnSpc>
            <a:spcBef>
              <a:spcPct val="0"/>
            </a:spcBef>
            <a:spcAft>
              <a:spcPct val="35000"/>
            </a:spcAft>
          </a:pPr>
          <a:r>
            <a:rPr lang="en-US" sz="1800" b="0" kern="1200" spc="-100" dirty="0" smtClean="0">
              <a:latin typeface="Arial" pitchFamily="34" charset="0"/>
              <a:cs typeface="Arial" pitchFamily="34" charset="0"/>
            </a:rPr>
            <a:t>Statistics, Reporting </a:t>
          </a:r>
          <a:r>
            <a:rPr lang="en-US" sz="1800" b="0" kern="1200" spc="-100" baseline="0" dirty="0" smtClean="0">
              <a:latin typeface="Arial" pitchFamily="34" charset="0"/>
              <a:cs typeface="Arial" pitchFamily="34" charset="0"/>
            </a:rPr>
            <a:t>&amp; </a:t>
          </a:r>
          <a:r>
            <a:rPr lang="en-US" sz="1800" b="1" kern="1200" spc="-100" baseline="0" dirty="0" smtClean="0">
              <a:latin typeface="Arial" pitchFamily="34" charset="0"/>
              <a:cs typeface="Arial" pitchFamily="34" charset="0"/>
            </a:rPr>
            <a:t>Analytics </a:t>
          </a:r>
          <a:r>
            <a:rPr lang="en-US" sz="1800" b="0" kern="1200" spc="-100" baseline="0" dirty="0" smtClean="0">
              <a:latin typeface="Arial" pitchFamily="34" charset="0"/>
              <a:cs typeface="Arial" pitchFamily="34" charset="0"/>
            </a:rPr>
            <a:t>Engines</a:t>
          </a:r>
          <a:endParaRPr lang="en-US" sz="1800" b="0" kern="1200" spc="-100" dirty="0">
            <a:latin typeface="Arial" pitchFamily="34" charset="0"/>
            <a:cs typeface="Arial" pitchFamily="34" charset="0"/>
          </a:endParaRPr>
        </a:p>
      </dsp:txBody>
      <dsp:txXfrm>
        <a:off x="328038" y="2744130"/>
        <a:ext cx="4926930" cy="422319"/>
      </dsp:txXfrm>
    </dsp:sp>
    <dsp:sp modelId="{8F0D03E4-E2F4-4093-B9EF-FAE4237FC64E}">
      <dsp:nvSpPr>
        <dsp:cNvPr id="0" name=""/>
        <dsp:cNvSpPr/>
      </dsp:nvSpPr>
      <dsp:spPr>
        <a:xfrm>
          <a:off x="37403" y="2664655"/>
          <a:ext cx="581269" cy="581269"/>
        </a:xfrm>
        <a:prstGeom prst="ellipse">
          <a:avLst/>
        </a:prstGeom>
        <a:solidFill>
          <a:schemeClr val="lt1">
            <a:hueOff val="0"/>
            <a:satOff val="0"/>
            <a:lumOff val="0"/>
            <a:alpha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0819D-9D06-4442-B460-15161FE33050}">
      <dsp:nvSpPr>
        <dsp:cNvPr id="0" name=""/>
        <dsp:cNvSpPr/>
      </dsp:nvSpPr>
      <dsp:spPr>
        <a:xfrm>
          <a:off x="-3283783" y="-505169"/>
          <a:ext cx="3915974" cy="3915974"/>
        </a:xfrm>
        <a:prstGeom prst="blockArc">
          <a:avLst>
            <a:gd name="adj1" fmla="val 18900000"/>
            <a:gd name="adj2" fmla="val 2700000"/>
            <a:gd name="adj3" fmla="val 552"/>
          </a:avLst>
        </a:prstGeom>
        <a:noFill/>
        <a:ln w="508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5A9BF919-F250-433B-8965-BD590EDD736E}">
      <dsp:nvSpPr>
        <dsp:cNvPr id="0" name=""/>
        <dsp:cNvSpPr/>
      </dsp:nvSpPr>
      <dsp:spPr>
        <a:xfrm>
          <a:off x="406508" y="294300"/>
          <a:ext cx="2515438" cy="57365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61270" tIns="72000" rIns="45720" bIns="45720" numCol="1" spcCol="1270" anchor="ctr" anchorCtr="0">
          <a:noAutofit/>
        </a:bodyPr>
        <a:lstStyle/>
        <a:p>
          <a:pPr lvl="0" algn="l" defTabSz="800100" rtl="0">
            <a:lnSpc>
              <a:spcPct val="76000"/>
            </a:lnSpc>
            <a:spcBef>
              <a:spcPct val="0"/>
            </a:spcBef>
            <a:spcAft>
              <a:spcPct val="35000"/>
            </a:spcAft>
          </a:pPr>
          <a:r>
            <a:rPr lang="en-US" sz="1800" b="1" kern="1200" spc="-100" baseline="0" dirty="0" smtClean="0">
              <a:latin typeface="Arial" pitchFamily="34" charset="0"/>
              <a:cs typeface="Arial" pitchFamily="34" charset="0"/>
            </a:rPr>
            <a:t>Monetization</a:t>
          </a:r>
          <a:r>
            <a:rPr lang="en-US" sz="1800" kern="1200" spc="-100" baseline="0" dirty="0" smtClean="0">
              <a:latin typeface="Arial" pitchFamily="34" charset="0"/>
              <a:cs typeface="Arial" pitchFamily="34" charset="0"/>
            </a:rPr>
            <a:t> of Digital Video &amp; Audio</a:t>
          </a:r>
          <a:endParaRPr lang="en-US" sz="1800" kern="1200" spc="-100" baseline="0" dirty="0">
            <a:latin typeface="Arial" pitchFamily="34" charset="0"/>
            <a:cs typeface="Arial" pitchFamily="34" charset="0"/>
          </a:endParaRPr>
        </a:p>
      </dsp:txBody>
      <dsp:txXfrm>
        <a:off x="406508" y="294300"/>
        <a:ext cx="2515438" cy="573653"/>
      </dsp:txXfrm>
    </dsp:sp>
    <dsp:sp modelId="{82D063AC-E178-495C-932D-5008D83EE4D2}">
      <dsp:nvSpPr>
        <dsp:cNvPr id="0" name=""/>
        <dsp:cNvSpPr/>
      </dsp:nvSpPr>
      <dsp:spPr>
        <a:xfrm>
          <a:off x="43304" y="217922"/>
          <a:ext cx="726409" cy="726409"/>
        </a:xfrm>
        <a:prstGeom prst="ellipse">
          <a:avLst/>
        </a:prstGeom>
        <a:solidFill>
          <a:schemeClr val="lt1">
            <a:hueOff val="0"/>
            <a:satOff val="0"/>
            <a:lum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 modelId="{7A69A0AE-33D5-4D97-98FC-A6DD7A0FC4C8}">
      <dsp:nvSpPr>
        <dsp:cNvPr id="0" name=""/>
        <dsp:cNvSpPr/>
      </dsp:nvSpPr>
      <dsp:spPr>
        <a:xfrm>
          <a:off x="617748" y="1061887"/>
          <a:ext cx="2304199" cy="78186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61270" tIns="72000" rIns="45720" bIns="45720" numCol="1" spcCol="1270" anchor="ctr" anchorCtr="0">
          <a:noAutofit/>
        </a:bodyPr>
        <a:lstStyle/>
        <a:p>
          <a:pPr lvl="0" algn="l" defTabSz="800100" rtl="0">
            <a:lnSpc>
              <a:spcPct val="76000"/>
            </a:lnSpc>
            <a:spcBef>
              <a:spcPct val="0"/>
            </a:spcBef>
            <a:spcAft>
              <a:spcPct val="35000"/>
            </a:spcAft>
          </a:pPr>
          <a:r>
            <a:rPr lang="en-US" sz="1800" b="0" kern="1200" spc="-100" baseline="0" dirty="0" smtClean="0">
              <a:latin typeface="Arial" pitchFamily="34" charset="0"/>
              <a:cs typeface="Arial" pitchFamily="34" charset="0"/>
            </a:rPr>
            <a:t>Content &amp; Client Relationship </a:t>
          </a:r>
          <a:r>
            <a:rPr lang="en-US" sz="1800" b="1" kern="1200" spc="-100" baseline="0" dirty="0" smtClean="0">
              <a:latin typeface="Arial" pitchFamily="34" charset="0"/>
              <a:cs typeface="Arial" pitchFamily="34" charset="0"/>
            </a:rPr>
            <a:t>Management </a:t>
          </a:r>
          <a:endParaRPr lang="en-US" sz="1800" kern="1200" spc="-100" baseline="0" dirty="0">
            <a:latin typeface="Arial" pitchFamily="34" charset="0"/>
            <a:cs typeface="Arial" pitchFamily="34" charset="0"/>
          </a:endParaRPr>
        </a:p>
      </dsp:txBody>
      <dsp:txXfrm>
        <a:off x="617748" y="1061887"/>
        <a:ext cx="2304199" cy="781860"/>
      </dsp:txXfrm>
    </dsp:sp>
    <dsp:sp modelId="{2DB0A721-8733-4D20-9A85-DA3E8BD144A6}">
      <dsp:nvSpPr>
        <dsp:cNvPr id="0" name=""/>
        <dsp:cNvSpPr/>
      </dsp:nvSpPr>
      <dsp:spPr>
        <a:xfrm>
          <a:off x="254543" y="1089613"/>
          <a:ext cx="726409" cy="726409"/>
        </a:xfrm>
        <a:prstGeom prst="ellipse">
          <a:avLst/>
        </a:prstGeom>
        <a:solidFill>
          <a:schemeClr val="lt1">
            <a:hueOff val="0"/>
            <a:satOff val="0"/>
            <a:lum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 modelId="{A1DEB4F5-4228-45CA-ADB9-97F457A7E583}">
      <dsp:nvSpPr>
        <dsp:cNvPr id="0" name=""/>
        <dsp:cNvSpPr/>
      </dsp:nvSpPr>
      <dsp:spPr>
        <a:xfrm>
          <a:off x="406508" y="2037681"/>
          <a:ext cx="2515438" cy="57365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a:innerShdw blurRad="50800" dist="25400" dir="13500000">
            <a:prstClr val="black">
              <a:alpha val="8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61270" tIns="45720" rIns="45720" bIns="45720" numCol="1" spcCol="1270" anchor="ctr" anchorCtr="0">
          <a:noAutofit/>
        </a:bodyPr>
        <a:lstStyle/>
        <a:p>
          <a:pPr lvl="0" algn="l" defTabSz="800100" rtl="0">
            <a:lnSpc>
              <a:spcPct val="76000"/>
            </a:lnSpc>
            <a:spcBef>
              <a:spcPct val="0"/>
            </a:spcBef>
            <a:spcAft>
              <a:spcPct val="35000"/>
            </a:spcAft>
          </a:pPr>
          <a:r>
            <a:rPr lang="en-US" sz="1800" b="0" kern="1200" spc="-100" baseline="0" dirty="0" smtClean="0">
              <a:latin typeface="Arial" pitchFamily="34" charset="0"/>
              <a:cs typeface="Arial" pitchFamily="34" charset="0"/>
            </a:rPr>
            <a:t>Global CDNs </a:t>
          </a:r>
          <a:r>
            <a:rPr lang="en-US" sz="1800" b="1" kern="1200" spc="-100" baseline="0" dirty="0" smtClean="0">
              <a:latin typeface="Arial" pitchFamily="34" charset="0"/>
              <a:cs typeface="Arial" pitchFamily="34" charset="0"/>
            </a:rPr>
            <a:t>Integration </a:t>
          </a:r>
          <a:endParaRPr lang="en-US" sz="1800" kern="1200" spc="-100" baseline="0" dirty="0">
            <a:latin typeface="Arial" pitchFamily="34" charset="0"/>
            <a:cs typeface="Arial" pitchFamily="34" charset="0"/>
          </a:endParaRPr>
        </a:p>
      </dsp:txBody>
      <dsp:txXfrm>
        <a:off x="406508" y="2037681"/>
        <a:ext cx="2515438" cy="573653"/>
      </dsp:txXfrm>
    </dsp:sp>
    <dsp:sp modelId="{55CEAA83-787E-472D-8600-DE7688B4386D}">
      <dsp:nvSpPr>
        <dsp:cNvPr id="0" name=""/>
        <dsp:cNvSpPr/>
      </dsp:nvSpPr>
      <dsp:spPr>
        <a:xfrm>
          <a:off x="43304" y="1961304"/>
          <a:ext cx="726409" cy="726409"/>
        </a:xfrm>
        <a:prstGeom prst="ellipse">
          <a:avLst/>
        </a:prstGeom>
        <a:solidFill>
          <a:schemeClr val="lt1">
            <a:hueOff val="0"/>
            <a:satOff val="0"/>
            <a:lumOff val="0"/>
          </a:schemeClr>
        </a:solidFill>
        <a:ln w="25400" cap="flat" cmpd="sng" algn="ctr">
          <a:noFill/>
          <a:prstDash val="solid"/>
        </a:ln>
        <a:effectLst>
          <a:innerShdw blurRad="38100" dist="12700" dir="13500000">
            <a:schemeClr val="accent6">
              <a:lumMod val="50000"/>
              <a:alpha val="80000"/>
            </a:schemeClr>
          </a:inn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0.04731</cdr:x>
      <cdr:y>0.04176</cdr:y>
    </cdr:from>
    <cdr:to>
      <cdr:x>0.95392</cdr:x>
      <cdr:y>0.97478</cdr:y>
    </cdr:to>
    <cdr:sp macro="" textlink="">
      <cdr:nvSpPr>
        <cdr:cNvPr id="2" name="TextBox 1"/>
        <cdr:cNvSpPr txBox="1"/>
      </cdr:nvSpPr>
      <cdr:spPr>
        <a:xfrm xmlns:a="http://schemas.openxmlformats.org/drawingml/2006/main">
          <a:off x="244449" y="216374"/>
          <a:ext cx="4684736" cy="4833936"/>
        </a:xfrm>
        <a:prstGeom xmlns:a="http://schemas.openxmlformats.org/drawingml/2006/main" prst="rect">
          <a:avLst/>
        </a:prstGeom>
      </cdr:spPr>
      <cdr:txBody>
        <a:bodyPr xmlns:a="http://schemas.openxmlformats.org/drawingml/2006/main" wrap="square" rtlCol="0">
          <a:prstTxWarp prst="textArchUp">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2000" b="1" i="0" baseline="0" dirty="0">
              <a:solidFill>
                <a:schemeClr val="bg1">
                  <a:lumMod val="50000"/>
                </a:schemeClr>
              </a:solidFill>
              <a:effectLst/>
              <a:latin typeface="Arial" pitchFamily="34" charset="0"/>
              <a:ea typeface="+mn-ea"/>
              <a:cs typeface="+mn-cs"/>
            </a:rPr>
            <a:t>2020</a:t>
          </a:r>
          <a:endParaRPr lang="en-US" sz="1600" dirty="0">
            <a:solidFill>
              <a:schemeClr val="bg1">
                <a:lumMod val="50000"/>
              </a:schemeClr>
            </a:solidFill>
            <a:effectLst/>
            <a:latin typeface="Arial" pitchFamily="34" charset="0"/>
          </a:endParaRPr>
        </a:p>
      </cdr:txBody>
    </cdr:sp>
  </cdr:relSizeAnchor>
  <cdr:relSizeAnchor xmlns:cdr="http://schemas.openxmlformats.org/drawingml/2006/chartDrawing">
    <cdr:from>
      <cdr:x>0.03917</cdr:x>
      <cdr:y>0.04866</cdr:y>
    </cdr:from>
    <cdr:to>
      <cdr:x>0.97127</cdr:x>
      <cdr:y>0.96099</cdr:y>
    </cdr:to>
    <cdr:sp macro="" textlink="">
      <cdr:nvSpPr>
        <cdr:cNvPr id="3" name="TextBox 2"/>
        <cdr:cNvSpPr txBox="1"/>
      </cdr:nvSpPr>
      <cdr:spPr>
        <a:xfrm xmlns:a="http://schemas.openxmlformats.org/drawingml/2006/main">
          <a:off x="202403" y="252092"/>
          <a:ext cx="4816452" cy="4726778"/>
        </a:xfrm>
        <a:prstGeom xmlns:a="http://schemas.openxmlformats.org/drawingml/2006/main" prst="rect">
          <a:avLst/>
        </a:prstGeom>
      </cdr:spPr>
      <cdr:txBody>
        <a:bodyPr xmlns:a="http://schemas.openxmlformats.org/drawingml/2006/main" wrap="square" rtlCol="0">
          <a:prstTxWarp prst="textArchDown">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600" b="1" i="0" baseline="0" dirty="0">
              <a:solidFill>
                <a:schemeClr val="bg1">
                  <a:lumMod val="50000"/>
                </a:schemeClr>
              </a:solidFill>
              <a:effectLst/>
              <a:latin typeface="Arial" pitchFamily="34" charset="0"/>
              <a:ea typeface="+mn-ea"/>
              <a:cs typeface="+mn-cs"/>
            </a:rPr>
            <a:t> 7.0 hours per day</a:t>
          </a:r>
          <a:endParaRPr lang="en-US" sz="1600" dirty="0">
            <a:solidFill>
              <a:schemeClr val="bg1">
                <a:lumMod val="50000"/>
              </a:schemeClr>
            </a:solidFill>
            <a:effectLst/>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0.07689</cdr:x>
      <cdr:y>0.07213</cdr:y>
    </cdr:from>
    <cdr:to>
      <cdr:x>0.91565</cdr:x>
      <cdr:y>0.90701</cdr:y>
    </cdr:to>
    <cdr:sp macro="" textlink="">
      <cdr:nvSpPr>
        <cdr:cNvPr id="2" name="TextBox 1"/>
        <cdr:cNvSpPr txBox="1"/>
      </cdr:nvSpPr>
      <cdr:spPr>
        <a:xfrm xmlns:a="http://schemas.openxmlformats.org/drawingml/2006/main">
          <a:off x="281957" y="229615"/>
          <a:ext cx="3075846" cy="2657734"/>
        </a:xfrm>
        <a:prstGeom xmlns:a="http://schemas.openxmlformats.org/drawingml/2006/main" prst="rect">
          <a:avLst/>
        </a:prstGeom>
      </cdr:spPr>
      <cdr:txBody>
        <a:bodyPr xmlns:a="http://schemas.openxmlformats.org/drawingml/2006/main" wrap="square" rtlCol="0">
          <a:prstTxWarp prst="textArchUp">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2800" b="1" i="0" baseline="0" dirty="0">
              <a:solidFill>
                <a:schemeClr val="bg1">
                  <a:lumMod val="50000"/>
                </a:schemeClr>
              </a:solidFill>
              <a:effectLst/>
              <a:latin typeface="Arial" pitchFamily="34" charset="0"/>
              <a:ea typeface="+mn-ea"/>
              <a:cs typeface="+mn-cs"/>
            </a:rPr>
            <a:t> </a:t>
          </a:r>
          <a:r>
            <a:rPr lang="en-US" sz="2000" b="1" i="0" baseline="0" dirty="0">
              <a:solidFill>
                <a:schemeClr val="bg1">
                  <a:lumMod val="50000"/>
                </a:schemeClr>
              </a:solidFill>
              <a:effectLst/>
              <a:latin typeface="Arial" pitchFamily="34" charset="0"/>
              <a:ea typeface="+mn-ea"/>
              <a:cs typeface="+mn-cs"/>
            </a:rPr>
            <a:t>2012</a:t>
          </a:r>
          <a:endParaRPr lang="en-US" sz="2400" b="1" i="0" baseline="0" dirty="0">
            <a:solidFill>
              <a:schemeClr val="bg1">
                <a:lumMod val="50000"/>
              </a:schemeClr>
            </a:solidFill>
            <a:effectLst/>
            <a:latin typeface="Arial" pitchFamily="34" charset="0"/>
            <a:ea typeface="+mn-ea"/>
            <a:cs typeface="+mn-cs"/>
          </a:endParaRPr>
        </a:p>
      </cdr:txBody>
    </cdr:sp>
  </cdr:relSizeAnchor>
  <cdr:relSizeAnchor xmlns:cdr="http://schemas.openxmlformats.org/drawingml/2006/chartDrawing">
    <cdr:from>
      <cdr:x>0.10293</cdr:x>
      <cdr:y>0.06255</cdr:y>
    </cdr:from>
    <cdr:to>
      <cdr:x>0.88961</cdr:x>
      <cdr:y>0.93973</cdr:y>
    </cdr:to>
    <cdr:sp macro="" textlink="">
      <cdr:nvSpPr>
        <cdr:cNvPr id="3" name="TextBox 2"/>
        <cdr:cNvSpPr txBox="1"/>
      </cdr:nvSpPr>
      <cdr:spPr>
        <a:xfrm xmlns:a="http://schemas.openxmlformats.org/drawingml/2006/main">
          <a:off x="377449" y="199131"/>
          <a:ext cx="2884862" cy="2792396"/>
        </a:xfrm>
        <a:prstGeom xmlns:a="http://schemas.openxmlformats.org/drawingml/2006/main" prst="rect">
          <a:avLst/>
        </a:prstGeom>
      </cdr:spPr>
      <cdr:txBody>
        <a:bodyPr xmlns:a="http://schemas.openxmlformats.org/drawingml/2006/main" wrap="square" rtlCol="0">
          <a:prstTxWarp prst="textArchDown">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600" b="1" i="0" baseline="0" dirty="0" smtClean="0">
              <a:solidFill>
                <a:schemeClr val="bg1">
                  <a:lumMod val="50000"/>
                </a:schemeClr>
              </a:solidFill>
              <a:effectLst/>
              <a:latin typeface="Arial" pitchFamily="34" charset="0"/>
              <a:ea typeface="+mn-ea"/>
              <a:cs typeface="+mn-cs"/>
            </a:rPr>
            <a:t> 4.8 </a:t>
          </a:r>
          <a:r>
            <a:rPr lang="en-US" sz="1600" b="1" i="0" baseline="0" dirty="0">
              <a:solidFill>
                <a:schemeClr val="bg1">
                  <a:lumMod val="50000"/>
                </a:schemeClr>
              </a:solidFill>
              <a:effectLst/>
              <a:latin typeface="Arial" pitchFamily="34" charset="0"/>
              <a:ea typeface="+mn-ea"/>
              <a:cs typeface="+mn-cs"/>
            </a:rPr>
            <a:t>hours per day</a:t>
          </a:r>
          <a:endParaRPr lang="en-US" sz="1600" dirty="0">
            <a:solidFill>
              <a:schemeClr val="bg1">
                <a:lumMod val="50000"/>
              </a:schemeClr>
            </a:solidFill>
            <a:effectLst/>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0.48574</cdr:x>
      <cdr:y>0.04592</cdr:y>
    </cdr:from>
    <cdr:to>
      <cdr:x>1</cdr:x>
      <cdr:y>0.23384</cdr:y>
    </cdr:to>
    <cdr:sp macro="" textlink="">
      <cdr:nvSpPr>
        <cdr:cNvPr id="3" name="TextBox 2"/>
        <cdr:cNvSpPr txBox="1"/>
      </cdr:nvSpPr>
      <cdr:spPr>
        <a:xfrm xmlns:a="http://schemas.openxmlformats.org/drawingml/2006/main">
          <a:off x="2173389" y="145706"/>
          <a:ext cx="2300979" cy="5962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lnSpc>
              <a:spcPct val="80000"/>
            </a:lnSpc>
          </a:pPr>
          <a:r>
            <a:rPr lang="en-US" sz="1800" b="1" i="0" baseline="0" dirty="0">
              <a:solidFill>
                <a:schemeClr val="accent5">
                  <a:lumMod val="75000"/>
                </a:schemeClr>
              </a:solidFill>
              <a:effectLst/>
              <a:latin typeface="Arial" pitchFamily="34" charset="0"/>
              <a:ea typeface="+mn-ea"/>
              <a:cs typeface="+mn-cs"/>
            </a:rPr>
            <a:t>Weekly </a:t>
          </a:r>
          <a:r>
            <a:rPr lang="en-US" sz="1800" b="1" i="0" baseline="0" dirty="0" smtClean="0">
              <a:solidFill>
                <a:schemeClr val="accent5">
                  <a:lumMod val="75000"/>
                </a:schemeClr>
              </a:solidFill>
              <a:effectLst/>
              <a:latin typeface="Arial" pitchFamily="34" charset="0"/>
              <a:ea typeface="+mn-ea"/>
              <a:cs typeface="+mn-cs"/>
            </a:rPr>
            <a:t>Viewing Times </a:t>
          </a:r>
          <a:r>
            <a:rPr lang="en-US" sz="1800" b="1" i="0" baseline="0" dirty="0">
              <a:solidFill>
                <a:schemeClr val="accent5">
                  <a:lumMod val="75000"/>
                </a:schemeClr>
              </a:solidFill>
              <a:effectLst/>
              <a:latin typeface="Arial" pitchFamily="34" charset="0"/>
              <a:ea typeface="+mn-ea"/>
              <a:cs typeface="+mn-cs"/>
            </a:rPr>
            <a:t>for Video</a:t>
          </a:r>
          <a:endParaRPr lang="en-US" sz="1800" dirty="0">
            <a:solidFill>
              <a:schemeClr val="accent5">
                <a:lumMod val="75000"/>
              </a:schemeClr>
            </a:solidFill>
            <a:effectLst/>
            <a:latin typeface="Arial" pitchFamily="34" charset="0"/>
          </a:endParaRPr>
        </a:p>
      </cdr:txBody>
    </cdr:sp>
  </cdr:relSizeAnchor>
  <cdr:relSizeAnchor xmlns:cdr="http://schemas.openxmlformats.org/drawingml/2006/chartDrawing">
    <cdr:from>
      <cdr:x>0.76799</cdr:x>
      <cdr:y>0.55505</cdr:y>
    </cdr:from>
    <cdr:to>
      <cdr:x>0.76799</cdr:x>
      <cdr:y>0.8835</cdr:y>
    </cdr:to>
    <cdr:cxnSp macro="">
      <cdr:nvCxnSpPr>
        <cdr:cNvPr id="6" name="Straight Connector 5"/>
        <cdr:cNvCxnSpPr/>
      </cdr:nvCxnSpPr>
      <cdr:spPr>
        <a:xfrm xmlns:a="http://schemas.openxmlformats.org/drawingml/2006/main">
          <a:off x="3467339" y="1851083"/>
          <a:ext cx="0" cy="1095375"/>
        </a:xfrm>
        <a:prstGeom xmlns:a="http://schemas.openxmlformats.org/drawingml/2006/main" prst="line">
          <a:avLst/>
        </a:prstGeom>
        <a:ln xmlns:a="http://schemas.openxmlformats.org/drawingml/2006/main" w="22225">
          <a:solidFill>
            <a:schemeClr val="accent6">
              <a:lumMod val="60000"/>
              <a:lumOff val="40000"/>
            </a:schemeClr>
          </a:solidFill>
          <a:prstDash val="lgDashDot"/>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0.01445</cdr:x>
      <cdr:y>0</cdr:y>
    </cdr:from>
    <cdr:to>
      <cdr:x>0.75434</cdr:x>
      <cdr:y>0.18828</cdr:y>
    </cdr:to>
    <cdr:sp macro="" textlink="">
      <cdr:nvSpPr>
        <cdr:cNvPr id="4" name="TextBox 1"/>
        <cdr:cNvSpPr txBox="1"/>
      </cdr:nvSpPr>
      <cdr:spPr>
        <a:xfrm xmlns:a="http://schemas.openxmlformats.org/drawingml/2006/main">
          <a:off x="59528" y="0"/>
          <a:ext cx="3048022" cy="535780"/>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6000"/>
            </a:lnSpc>
          </a:pPr>
          <a:r>
            <a:rPr lang="en-US" sz="1800" b="1" i="0" baseline="0" dirty="0">
              <a:solidFill>
                <a:schemeClr val="accent5">
                  <a:lumMod val="75000"/>
                </a:schemeClr>
              </a:solidFill>
              <a:effectLst/>
              <a:latin typeface="Arial" pitchFamily="34" charset="0"/>
              <a:ea typeface="+mn-ea"/>
              <a:cs typeface="Arial" pitchFamily="34" charset="0"/>
            </a:rPr>
            <a:t>Global OTT Video</a:t>
          </a:r>
        </a:p>
        <a:p xmlns:a="http://schemas.openxmlformats.org/drawingml/2006/main">
          <a:pPr algn="l" rtl="0">
            <a:lnSpc>
              <a:spcPct val="76000"/>
            </a:lnSpc>
          </a:pPr>
          <a:r>
            <a:rPr lang="en-US" sz="1800" b="0" i="0" baseline="0" dirty="0">
              <a:solidFill>
                <a:schemeClr val="accent5">
                  <a:lumMod val="75000"/>
                </a:schemeClr>
              </a:solidFill>
              <a:effectLst/>
              <a:latin typeface="Arial" pitchFamily="34" charset="0"/>
              <a:ea typeface="+mn-ea"/>
              <a:cs typeface="Arial" pitchFamily="34" charset="0"/>
            </a:rPr>
            <a:t>Revenue Forecast '11-'17</a:t>
          </a:r>
          <a:endParaRPr lang="en-US" sz="3200" b="0" dirty="0">
            <a:solidFill>
              <a:schemeClr val="accent5">
                <a:lumMod val="75000"/>
              </a:schemeClr>
            </a:solidFill>
            <a:effectLst/>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0.48366</cdr:x>
      <cdr:y>0.42387</cdr:y>
    </cdr:from>
    <cdr:to>
      <cdr:x>0.62642</cdr:x>
      <cdr:y>0.51192</cdr:y>
    </cdr:to>
    <cdr:sp macro="" textlink="">
      <cdr:nvSpPr>
        <cdr:cNvPr id="2" name="TextBox 1"/>
        <cdr:cNvSpPr txBox="1"/>
      </cdr:nvSpPr>
      <cdr:spPr>
        <a:xfrm xmlns:a="http://schemas.openxmlformats.org/drawingml/2006/main">
          <a:off x="2424380" y="1199595"/>
          <a:ext cx="715589" cy="2491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1" i="0" baseline="0" dirty="0">
              <a:solidFill>
                <a:schemeClr val="accent5">
                  <a:lumMod val="60000"/>
                  <a:lumOff val="40000"/>
                </a:schemeClr>
              </a:solidFill>
              <a:effectLst/>
              <a:latin typeface="Arial" pitchFamily="34" charset="0"/>
              <a:ea typeface="+mn-ea"/>
              <a:cs typeface="Arial" pitchFamily="34" charset="0"/>
            </a:rPr>
            <a:t>2017</a:t>
          </a:r>
          <a:endParaRPr lang="en-US" sz="1000" dirty="0">
            <a:solidFill>
              <a:schemeClr val="accent5">
                <a:lumMod val="60000"/>
                <a:lumOff val="40000"/>
              </a:schemeClr>
            </a:solidFill>
            <a:effectLst/>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0.50111</cdr:x>
      <cdr:y>0.41165</cdr:y>
    </cdr:from>
    <cdr:to>
      <cdr:x>0.64387</cdr:x>
      <cdr:y>0.4997</cdr:y>
    </cdr:to>
    <cdr:sp macro="" textlink="">
      <cdr:nvSpPr>
        <cdr:cNvPr id="2" name="TextBox 1"/>
        <cdr:cNvSpPr txBox="1"/>
      </cdr:nvSpPr>
      <cdr:spPr>
        <a:xfrm xmlns:a="http://schemas.openxmlformats.org/drawingml/2006/main">
          <a:off x="2865817" y="1165006"/>
          <a:ext cx="816440" cy="24919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600" b="1" i="0" baseline="0">
              <a:solidFill>
                <a:schemeClr val="bg1">
                  <a:lumMod val="50000"/>
                </a:schemeClr>
              </a:solidFill>
              <a:effectLst/>
              <a:latin typeface="Arial" pitchFamily="34" charset="0"/>
              <a:ea typeface="+mn-ea"/>
              <a:cs typeface="Arial" pitchFamily="34" charset="0"/>
            </a:rPr>
            <a:t>2017</a:t>
          </a:r>
          <a:endParaRPr lang="en-US" sz="1050">
            <a:solidFill>
              <a:schemeClr val="bg1">
                <a:lumMod val="50000"/>
              </a:schemeClr>
            </a:solidFill>
            <a:effectLst/>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0.01987</cdr:x>
      <cdr:y>0.05329</cdr:y>
    </cdr:from>
    <cdr:to>
      <cdr:x>0.55629</cdr:x>
      <cdr:y>0.19805</cdr:y>
    </cdr:to>
    <cdr:sp macro="" textlink="">
      <cdr:nvSpPr>
        <cdr:cNvPr id="4" name="TextBox 1"/>
        <cdr:cNvSpPr txBox="1"/>
      </cdr:nvSpPr>
      <cdr:spPr>
        <a:xfrm xmlns:a="http://schemas.openxmlformats.org/drawingml/2006/main">
          <a:off x="95262" y="179913"/>
          <a:ext cx="2571731" cy="488726"/>
        </a:xfrm>
        <a:prstGeom xmlns:a="http://schemas.openxmlformats.org/drawingml/2006/main" prst="rect">
          <a:avLst/>
        </a:prstGeom>
      </cdr:spPr>
      <cdr:txBody>
        <a:bodyPr xmlns:a="http://schemas.openxmlformats.org/drawingml/2006/main" wrap="square" lIns="36000" tIns="36000" rIns="36000" bIns="3600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lnSpc>
              <a:spcPct val="76000"/>
            </a:lnSpc>
          </a:pPr>
          <a:r>
            <a:rPr lang="en-US" sz="1800" b="1" i="0" baseline="0" dirty="0">
              <a:solidFill>
                <a:schemeClr val="tx2"/>
              </a:solidFill>
              <a:effectLst/>
              <a:latin typeface="Arial" pitchFamily="34" charset="0"/>
              <a:ea typeface="+mn-ea"/>
              <a:cs typeface="Arial" pitchFamily="34" charset="0"/>
            </a:rPr>
            <a:t>Online TV &amp; Video Revenues </a:t>
          </a:r>
          <a:r>
            <a:rPr lang="en-US" sz="1800" b="0" i="0" baseline="0" dirty="0">
              <a:solidFill>
                <a:schemeClr val="tx2"/>
              </a:solidFill>
              <a:effectLst/>
              <a:latin typeface="Arial" pitchFamily="34" charset="0"/>
              <a:ea typeface="+mn-ea"/>
              <a:cs typeface="Arial" pitchFamily="34" charset="0"/>
            </a:rPr>
            <a:t>(billion US$)</a:t>
          </a:r>
          <a:endParaRPr lang="en-US" sz="3200" b="0" dirty="0">
            <a:solidFill>
              <a:schemeClr val="tx2"/>
            </a:solidFill>
            <a:effectLst/>
            <a:latin typeface="Arial" pitchFamily="34" charset="0"/>
            <a:cs typeface="Arial" pitchFamily="34" charset="0"/>
          </a:endParaRPr>
        </a:p>
      </cdr:txBody>
    </cdr:sp>
  </cdr:relSizeAnchor>
  <cdr:relSizeAnchor xmlns:cdr="http://schemas.openxmlformats.org/drawingml/2006/chartDrawing">
    <cdr:from>
      <cdr:x>0.591</cdr:x>
      <cdr:y>0.34271</cdr:y>
    </cdr:from>
    <cdr:to>
      <cdr:x>0.6876</cdr:x>
      <cdr:y>0.74405</cdr:y>
    </cdr:to>
    <cdr:sp macro="" textlink="">
      <cdr:nvSpPr>
        <cdr:cNvPr id="8" name="Right Arrow 7"/>
        <cdr:cNvSpPr/>
      </cdr:nvSpPr>
      <cdr:spPr>
        <a:xfrm xmlns:a="http://schemas.openxmlformats.org/drawingml/2006/main" rot="18197798">
          <a:off x="2387483" y="1602925"/>
          <a:ext cx="1354964" cy="463133"/>
        </a:xfrm>
        <a:prstGeom xmlns:a="http://schemas.openxmlformats.org/drawingml/2006/main" prst="rightArrow">
          <a:avLst>
            <a:gd name="adj1" fmla="val 64433"/>
            <a:gd name="adj2" fmla="val 55155"/>
          </a:avLst>
        </a:prstGeom>
        <a:solidFill xmlns:a="http://schemas.openxmlformats.org/drawingml/2006/main">
          <a:schemeClr val="bg1"/>
        </a:solidFill>
        <a:ln xmlns:a="http://schemas.openxmlformats.org/drawingml/2006/main">
          <a:noFill/>
        </a:ln>
        <a:effectLst xmlns:a="http://schemas.openxmlformats.org/drawingml/2006/main">
          <a:innerShdw blurRad="38100" dist="12700" dir="13500000">
            <a:prstClr val="black">
              <a:alpha val="80000"/>
            </a:prstClr>
          </a:inn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72000" tIns="36000" rIns="36000" bIns="3600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b="1" dirty="0" smtClean="0">
              <a:solidFill>
                <a:schemeClr val="accent2">
                  <a:lumMod val="60000"/>
                  <a:lumOff val="40000"/>
                </a:schemeClr>
              </a:solidFill>
              <a:latin typeface="Arial" pitchFamily="34" charset="0"/>
              <a:cs typeface="Arial" pitchFamily="34" charset="0"/>
            </a:rPr>
            <a:t>31% </a:t>
          </a:r>
          <a:r>
            <a:rPr lang="en-US" sz="1600" b="1" dirty="0">
              <a:solidFill>
                <a:schemeClr val="accent2">
                  <a:lumMod val="60000"/>
                  <a:lumOff val="40000"/>
                </a:schemeClr>
              </a:solidFill>
              <a:latin typeface="Arial" pitchFamily="34" charset="0"/>
              <a:cs typeface="Arial" pitchFamily="34" charset="0"/>
            </a:rPr>
            <a:t>CAGR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atin typeface="Arial" pitchFamily="34" charset="0"/>
              </a:defRPr>
            </a:lvl1pPr>
          </a:lstStyle>
          <a:p>
            <a:fld id="{5DAAF5E7-8DCA-CB4B-9F90-B945119CEE34}" type="datetimeFigureOut">
              <a:rPr lang="en-US" smtClean="0"/>
              <a:pPr/>
              <a:t>13/06/17</a:t>
            </a:fld>
            <a:endParaRPr lang="en-US" dirty="0"/>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atin typeface="Arial" pitchFamily="34" charset="0"/>
              </a:defRPr>
            </a:lvl1pPr>
          </a:lstStyle>
          <a:p>
            <a:fld id="{8E996818-CAA3-B949-8F14-731318648C76}" type="slidenum">
              <a:rPr lang="en-US" smtClean="0"/>
              <a:pPr/>
              <a:t>‹#›</a:t>
            </a:fld>
            <a:endParaRPr lang="en-US" dirty="0"/>
          </a:p>
        </p:txBody>
      </p:sp>
    </p:spTree>
    <p:extLst>
      <p:ext uri="{BB962C8B-B14F-4D97-AF65-F5344CB8AC3E}">
        <p14:creationId xmlns:p14="http://schemas.microsoft.com/office/powerpoint/2010/main" val="4157817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itchFamily="34" charset="0"/>
        <a:ea typeface="+mn-ea"/>
        <a:cs typeface="+mn-cs"/>
      </a:defRPr>
    </a:lvl1pPr>
    <a:lvl2pPr marL="457200" algn="l" defTabSz="457200" rtl="0" eaLnBrk="1" latinLnBrk="0" hangingPunct="1">
      <a:defRPr sz="1200" kern="1200">
        <a:solidFill>
          <a:schemeClr val="tx1"/>
        </a:solidFill>
        <a:latin typeface="Arial" pitchFamily="34" charset="0"/>
        <a:ea typeface="+mn-ea"/>
        <a:cs typeface="+mn-cs"/>
      </a:defRPr>
    </a:lvl2pPr>
    <a:lvl3pPr marL="914400" algn="l" defTabSz="457200" rtl="0" eaLnBrk="1" latinLnBrk="0" hangingPunct="1">
      <a:defRPr sz="1200" kern="1200">
        <a:solidFill>
          <a:schemeClr val="tx1"/>
        </a:solidFill>
        <a:latin typeface="Arial" pitchFamily="34" charset="0"/>
        <a:ea typeface="+mn-ea"/>
        <a:cs typeface="+mn-cs"/>
      </a:defRPr>
    </a:lvl3pPr>
    <a:lvl4pPr marL="1371600" algn="l" defTabSz="457200" rtl="0" eaLnBrk="1" latinLnBrk="0" hangingPunct="1">
      <a:defRPr sz="1200" kern="1200">
        <a:solidFill>
          <a:schemeClr val="tx1"/>
        </a:solidFill>
        <a:latin typeface="Arial" pitchFamily="34" charset="0"/>
        <a:ea typeface="+mn-ea"/>
        <a:cs typeface="+mn-cs"/>
      </a:defRPr>
    </a:lvl4pPr>
    <a:lvl5pPr marL="1828800" algn="l" defTabSz="457200" rtl="0" eaLnBrk="1" latinLnBrk="0" hangingPunct="1">
      <a:defRPr sz="1200" kern="1200">
        <a:solidFill>
          <a:schemeClr val="tx1"/>
        </a:solidFill>
        <a:latin typeface="Arial"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a:t>
            </a:fld>
            <a:endParaRPr lang="en-US"/>
          </a:p>
        </p:txBody>
      </p:sp>
    </p:spTree>
    <p:extLst>
      <p:ext uri="{BB962C8B-B14F-4D97-AF65-F5344CB8AC3E}">
        <p14:creationId xmlns:p14="http://schemas.microsoft.com/office/powerpoint/2010/main" val="127756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19</a:t>
            </a:fld>
            <a:endParaRPr lang="en-US" dirty="0"/>
          </a:p>
        </p:txBody>
      </p:sp>
    </p:spTree>
    <p:extLst>
      <p:ext uri="{BB962C8B-B14F-4D97-AF65-F5344CB8AC3E}">
        <p14:creationId xmlns:p14="http://schemas.microsoft.com/office/powerpoint/2010/main" val="277670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1CAD30-07C1-4A6F-9701-5EEABBBFE763}" type="slidenum">
              <a:rPr lang="en-US" smtClean="0"/>
              <a:pPr>
                <a:defRPr/>
              </a:pPr>
              <a:t>2</a:t>
            </a:fld>
            <a:endParaRPr lang="en-US" dirty="0"/>
          </a:p>
        </p:txBody>
      </p:sp>
    </p:spTree>
    <p:extLst>
      <p:ext uri="{BB962C8B-B14F-4D97-AF65-F5344CB8AC3E}">
        <p14:creationId xmlns:p14="http://schemas.microsoft.com/office/powerpoint/2010/main" val="263918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IaaS model, the vendor only provides the underlying infrastructure, including network, storage, compute resources and virtualization technology. In this model, your developers still have a whole lot of operational work. They may get an operating system, but they still have to manually configure, manage and update numerous components.</a:t>
            </a:r>
          </a:p>
          <a:p>
            <a:r>
              <a:rPr lang="en-US" dirty="0" smtClean="0"/>
              <a:t>In a PaaS model, the vendor not only provides the underlying infrastructure resources but also the application development platform. This platform includes the automation to deploy, test and iterate applications. Operating systems, databases, middleware and up-to-date tools and services are all provided by the PaaS vendor, so time-consuming operational tasks such as configuring, optimizing and continuously updating your environment are handled on your behalf.</a:t>
            </a:r>
          </a:p>
          <a:p>
            <a:r>
              <a:rPr lang="en-US" dirty="0" smtClean="0"/>
              <a:t>With the Engine Yard PaaS, everything is set up and maintained on your behalf, but you still have complete control of your environment. You can focus on developing code that delivers value to your business – not managing underlying infrastructure and middleware.</a:t>
            </a:r>
          </a:p>
          <a:p>
            <a:endParaRPr lang="en-US" dirty="0" smtClean="0"/>
          </a:p>
          <a:p>
            <a:pPr defTabSz="466435">
              <a:defRPr/>
            </a:pPr>
            <a:r>
              <a:rPr lang="en-US" dirty="0" smtClean="0"/>
              <a:t>Source: </a:t>
            </a:r>
            <a:r>
              <a:rPr lang="en-US" dirty="0" err="1" smtClean="0"/>
              <a:t>EngineYard</a:t>
            </a:r>
            <a:r>
              <a:rPr lang="en-US" dirty="0" smtClean="0"/>
              <a:t>,</a:t>
            </a:r>
            <a:r>
              <a:rPr lang="en-US" baseline="0" dirty="0" smtClean="0"/>
              <a:t> “</a:t>
            </a:r>
            <a:r>
              <a:rPr lang="en-US" b="1" dirty="0" smtClean="0"/>
              <a:t>PaaS not IaaS”, </a:t>
            </a:r>
            <a:r>
              <a:rPr lang="en-US" dirty="0" smtClean="0"/>
              <a:t>http://www.engineyard.com/paas-vs-iaas</a:t>
            </a:r>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9</a:t>
            </a:fld>
            <a:endParaRPr lang="en-US" dirty="0"/>
          </a:p>
        </p:txBody>
      </p:sp>
    </p:spTree>
    <p:extLst>
      <p:ext uri="{BB962C8B-B14F-4D97-AF65-F5344CB8AC3E}">
        <p14:creationId xmlns:p14="http://schemas.microsoft.com/office/powerpoint/2010/main" val="382370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New enterprise market for video delivery growing</a:t>
            </a:r>
          </a:p>
          <a:p>
            <a:pPr marL="285750" lvl="1"/>
            <a:r>
              <a:rPr lang="en-US" sz="1400" dirty="0" smtClean="0"/>
              <a:t>Continues to have very strong growth and demand for IP-based video products and services.</a:t>
            </a:r>
          </a:p>
          <a:p>
            <a:r>
              <a:rPr lang="en-US" sz="1600" dirty="0" smtClean="0"/>
              <a:t>Viewing is no longer passive; Multiscreen social engagement is key</a:t>
            </a:r>
          </a:p>
          <a:p>
            <a:pPr marL="285750" lvl="1"/>
            <a:r>
              <a:rPr lang="en-US" sz="1400" dirty="0" smtClean="0"/>
              <a:t>Opportunity for new revenue models &amp; monetization</a:t>
            </a:r>
          </a:p>
          <a:p>
            <a:r>
              <a:rPr lang="en-US" sz="1600" dirty="0" smtClean="0"/>
              <a:t>IT suppliers lack real IPTV and Multiscreen expertise</a:t>
            </a:r>
          </a:p>
          <a:p>
            <a:pPr>
              <a:spcBef>
                <a:spcPts val="1200"/>
              </a:spcBef>
            </a:pPr>
            <a:r>
              <a:rPr lang="en-US" sz="1200" dirty="0" smtClean="0"/>
              <a:t>According to the latest forecasts from Informa Telecoms &amp; Media, the global online-video market will be worth $37 billion in 2017, driven by the popularity of services like Netflix and YouTube. </a:t>
            </a:r>
          </a:p>
          <a:p>
            <a:pPr>
              <a:spcBef>
                <a:spcPts val="1200"/>
              </a:spcBef>
            </a:pPr>
            <a:r>
              <a:rPr lang="en-US" sz="1200" dirty="0" smtClean="0"/>
              <a:t>This figure is made up of the three key video-revenue streams of advertising, subscriptions and transactions. Despite the market maturing, advertising will continue to be a larger revenue generator than subscriptions in 2017, as it is in 2012.</a:t>
            </a:r>
          </a:p>
          <a:p>
            <a:pPr>
              <a:spcBef>
                <a:spcPts val="1200"/>
              </a:spcBef>
            </a:pPr>
            <a:r>
              <a:rPr lang="en-US" sz="1200" dirty="0" smtClean="0"/>
              <a:t>Broadcasters, content owners, publishers and others must migrate to Multiscreen delivery to survive. OTT services (media distribution over third party infrastructure) will grow significantly.</a:t>
            </a:r>
          </a:p>
          <a:p>
            <a:r>
              <a:rPr lang="en-US" sz="1200" dirty="0" smtClean="0"/>
              <a:t>“$2 Billion Video Delivery Platforms Market Set to Double by 2017”, Says ABI Research </a:t>
            </a:r>
          </a:p>
          <a:p>
            <a:endParaRPr lang="en-US" sz="1200" dirty="0" smtClean="0"/>
          </a:p>
          <a:p>
            <a:r>
              <a:rPr lang="en-US" sz="1200" dirty="0" smtClean="0"/>
              <a:t>“According to Brightcove (</a:t>
            </a:r>
            <a:r>
              <a:rPr lang="en-US" sz="1200" dirty="0" err="1" smtClean="0"/>
              <a:t>Nasdaq:BCOV</a:t>
            </a:r>
            <a:r>
              <a:rPr lang="en-US" sz="1200" dirty="0" smtClean="0"/>
              <a:t>), there is a large and growing market opportunity for OVPs and it estimates the total addressable market to be approximately $2.3 billion in 2011, growing to approximately $5.8 billion in 2015.” Larry Kless</a:t>
            </a:r>
          </a:p>
          <a:p>
            <a:endParaRPr lang="en-US" sz="1200" dirty="0" smtClean="0"/>
          </a:p>
          <a:p>
            <a:r>
              <a:rPr lang="en-US" dirty="0" smtClean="0"/>
              <a:t>Visual Unity is ideally positioned to take advantage of the growing need for broadcaster's move Multiscreen.</a:t>
            </a:r>
          </a:p>
          <a:p>
            <a:endParaRPr lang="en-US" dirty="0" smtClean="0"/>
          </a:p>
          <a:p>
            <a:r>
              <a:rPr lang="en-US" dirty="0" smtClean="0"/>
              <a:t>“Video Infrastructure Market Reaches $13.2B Worldwide. The impact by OTT video and Multiscreen viewing is still slight but threatening” ACG Research</a:t>
            </a:r>
          </a:p>
          <a:p>
            <a:endParaRPr lang="en-US" dirty="0" smtClean="0"/>
          </a:p>
          <a:p>
            <a:r>
              <a:rPr lang="en-US" dirty="0" smtClean="0"/>
              <a:t>“In 2012, revenues for video platforms distributing video on behalf of media &amp; entertainment companies (including cable &amp; satellite distributors) worldwide will reach $2.1 billion, and will grow to over $4 billion in 2017. In particular, Multiscreen video—“TV Everywhere” to some—is gaining momentum across all </a:t>
            </a:r>
            <a:r>
              <a:rPr lang="en-US" dirty="0" err="1" smtClean="0"/>
              <a:t>pay-TV</a:t>
            </a:r>
            <a:r>
              <a:rPr lang="en-US" dirty="0" smtClean="0"/>
              <a:t> operator types (cable, satellite, and IPTV) in all regions: 83% of the operators we interviewed plan to offer some type of Multiscreen viewing—PC, smartphone, tablet—by 2013.” says Jeff </a:t>
            </a:r>
            <a:r>
              <a:rPr lang="en-US" dirty="0" err="1" smtClean="0"/>
              <a:t>Heynen</a:t>
            </a:r>
            <a:r>
              <a:rPr lang="en-US" dirty="0" smtClean="0"/>
              <a:t>, directing analyst for broadband access and video at Infonetics Research.</a:t>
            </a:r>
          </a:p>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10</a:t>
            </a:fld>
            <a:endParaRPr lang="en-US" dirty="0"/>
          </a:p>
        </p:txBody>
      </p:sp>
    </p:spTree>
    <p:extLst>
      <p:ext uri="{BB962C8B-B14F-4D97-AF65-F5344CB8AC3E}">
        <p14:creationId xmlns:p14="http://schemas.microsoft.com/office/powerpoint/2010/main" val="143418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IaaS, PaaS, and SaaS stand for Infrastructure as a Service, Platform as a Service, and Software as a Service respectively. But what exactly is the context &amp; definition of each of these acronyms? The simple definitions I have included below.</a:t>
            </a:r>
            <a:endParaRPr lang="en-US" b="1" dirty="0" smtClean="0"/>
          </a:p>
          <a:p>
            <a:r>
              <a:rPr lang="en-US" b="1" dirty="0" smtClean="0"/>
              <a:t>IaaS </a:t>
            </a:r>
            <a:r>
              <a:rPr lang="en-US" dirty="0" smtClean="0"/>
              <a:t>– A service provided by a company, group, community, or government that provides basic computer networking, load balancing, content delivery networks, routing, commodity data storage, and virtualized operating system hosting.</a:t>
            </a:r>
          </a:p>
          <a:p>
            <a:r>
              <a:rPr lang="en-US" b="1" dirty="0" smtClean="0"/>
              <a:t>PaaS </a:t>
            </a:r>
            <a:r>
              <a:rPr lang="en-US" dirty="0" smtClean="0"/>
              <a:t>– A service provided by a company, group, community, or government that provides a platform in which to develop software applications, usually web based, with immediate abstractions of the underlying infrastructure.</a:t>
            </a:r>
          </a:p>
          <a:p>
            <a:r>
              <a:rPr lang="en-US" b="1" dirty="0" smtClean="0"/>
              <a:t>SaaS</a:t>
            </a:r>
            <a:r>
              <a:rPr lang="en-US" dirty="0" smtClean="0"/>
              <a:t> – A service provided by a company, group, community, or government that provides a software solution to the system clients. The software may be internal to a business, delivered by other means, or most commonly delivered over the Internet.</a:t>
            </a:r>
          </a:p>
          <a:p>
            <a:endParaRPr lang="en-US" dirty="0" smtClean="0"/>
          </a:p>
          <a:p>
            <a:r>
              <a:rPr lang="en-US" dirty="0" smtClean="0"/>
              <a:t>cloudave.com - “Confusions of IaaS, PaaS, and SaaS”</a:t>
            </a:r>
          </a:p>
          <a:p>
            <a:r>
              <a:rPr lang="en-US" dirty="0" smtClean="0"/>
              <a:t>http://www.cloudave.com/9239/the-confusions-of-iaas-paas-and-saas/</a:t>
            </a:r>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12</a:t>
            </a:fld>
            <a:endParaRPr lang="en-US" dirty="0"/>
          </a:p>
        </p:txBody>
      </p:sp>
    </p:spTree>
    <p:extLst>
      <p:ext uri="{BB962C8B-B14F-4D97-AF65-F5344CB8AC3E}">
        <p14:creationId xmlns:p14="http://schemas.microsoft.com/office/powerpoint/2010/main" val="257086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9575" y="698500"/>
            <a:ext cx="6202363"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57958" indent="-291522" eaLnBrk="0" hangingPunct="0">
              <a:defRPr>
                <a:solidFill>
                  <a:schemeClr val="tx1"/>
                </a:solidFill>
                <a:latin typeface="Pakenham Rg" pitchFamily="34" charset="-18"/>
              </a:defRPr>
            </a:lvl2pPr>
            <a:lvl3pPr marL="1166089" indent="-233218" eaLnBrk="0" hangingPunct="0">
              <a:defRPr>
                <a:solidFill>
                  <a:schemeClr val="tx1"/>
                </a:solidFill>
                <a:latin typeface="Pakenham Rg" pitchFamily="34" charset="-18"/>
              </a:defRPr>
            </a:lvl3pPr>
            <a:lvl4pPr marL="1632524" indent="-233218" eaLnBrk="0" hangingPunct="0">
              <a:defRPr>
                <a:solidFill>
                  <a:schemeClr val="tx1"/>
                </a:solidFill>
                <a:latin typeface="Pakenham Rg" pitchFamily="34" charset="-18"/>
              </a:defRPr>
            </a:lvl4pPr>
            <a:lvl5pPr marL="2098959" indent="-233218" eaLnBrk="0" hangingPunct="0">
              <a:defRPr>
                <a:solidFill>
                  <a:schemeClr val="tx1"/>
                </a:solidFill>
                <a:latin typeface="Pakenham Rg" pitchFamily="34" charset="-18"/>
              </a:defRPr>
            </a:lvl5pPr>
            <a:lvl6pPr marL="2565395" indent="-233218" eaLnBrk="0" fontAlgn="base" hangingPunct="0">
              <a:spcBef>
                <a:spcPct val="0"/>
              </a:spcBef>
              <a:spcAft>
                <a:spcPct val="0"/>
              </a:spcAft>
              <a:defRPr>
                <a:solidFill>
                  <a:schemeClr val="tx1"/>
                </a:solidFill>
                <a:latin typeface="Pakenham Rg" pitchFamily="34" charset="-18"/>
              </a:defRPr>
            </a:lvl6pPr>
            <a:lvl7pPr marL="3031830" indent="-233218" eaLnBrk="0" fontAlgn="base" hangingPunct="0">
              <a:spcBef>
                <a:spcPct val="0"/>
              </a:spcBef>
              <a:spcAft>
                <a:spcPct val="0"/>
              </a:spcAft>
              <a:defRPr>
                <a:solidFill>
                  <a:schemeClr val="tx1"/>
                </a:solidFill>
                <a:latin typeface="Pakenham Rg" pitchFamily="34" charset="-18"/>
              </a:defRPr>
            </a:lvl7pPr>
            <a:lvl8pPr marL="3498266" indent="-233218" eaLnBrk="0" fontAlgn="base" hangingPunct="0">
              <a:spcBef>
                <a:spcPct val="0"/>
              </a:spcBef>
              <a:spcAft>
                <a:spcPct val="0"/>
              </a:spcAft>
              <a:defRPr>
                <a:solidFill>
                  <a:schemeClr val="tx1"/>
                </a:solidFill>
                <a:latin typeface="Pakenham Rg" pitchFamily="34" charset="-18"/>
              </a:defRPr>
            </a:lvl8pPr>
            <a:lvl9pPr marL="3964701" indent="-233218" eaLnBrk="0" fontAlgn="base" hangingPunct="0">
              <a:spcBef>
                <a:spcPct val="0"/>
              </a:spcBef>
              <a:spcAft>
                <a:spcPct val="0"/>
              </a:spcAft>
              <a:defRPr>
                <a:solidFill>
                  <a:schemeClr val="tx1"/>
                </a:solidFill>
                <a:latin typeface="Pakenham Rg" pitchFamily="34" charset="-18"/>
              </a:defRPr>
            </a:lvl9pPr>
          </a:lstStyle>
          <a:p>
            <a:pPr eaLnBrk="1" hangingPunct="1"/>
            <a:fld id="{15FDAD5C-A4F2-4193-B42A-2B999754F293}" type="slidenum">
              <a:rPr lang="en-US" smtClean="0">
                <a:latin typeface="Arial Unicode MS" pitchFamily="34" charset="-128"/>
              </a:rPr>
              <a:pPr eaLnBrk="1" hangingPunct="1"/>
              <a:t>15</a:t>
            </a:fld>
            <a:endParaRPr lang="en-US" dirty="0" smtClean="0">
              <a:latin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16</a:t>
            </a:fld>
            <a:endParaRPr lang="en-US" dirty="0"/>
          </a:p>
        </p:txBody>
      </p:sp>
    </p:spTree>
    <p:extLst>
      <p:ext uri="{BB962C8B-B14F-4D97-AF65-F5344CB8AC3E}">
        <p14:creationId xmlns:p14="http://schemas.microsoft.com/office/powerpoint/2010/main" val="289941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17</a:t>
            </a:fld>
            <a:endParaRPr lang="en-US"/>
          </a:p>
        </p:txBody>
      </p:sp>
    </p:spTree>
    <p:extLst>
      <p:ext uri="{BB962C8B-B14F-4D97-AF65-F5344CB8AC3E}">
        <p14:creationId xmlns:p14="http://schemas.microsoft.com/office/powerpoint/2010/main" val="295092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MJO Note:</a:t>
            </a:r>
            <a:r>
              <a:rPr lang="en-US" baseline="0" dirty="0" smtClean="0"/>
              <a:t> </a:t>
            </a:r>
            <a:r>
              <a:rPr lang="en-US" dirty="0" smtClean="0"/>
              <a:t>his</a:t>
            </a:r>
            <a:r>
              <a:rPr lang="en-US" baseline="0" dirty="0" smtClean="0"/>
              <a:t> graphic was taken from the website - logos should be available on the shared drive. The list needs to be reviewed and updated, </a:t>
            </a:r>
            <a:r>
              <a:rPr lang="en-US" baseline="0" dirty="0" err="1" smtClean="0"/>
              <a:t>eg</a:t>
            </a:r>
            <a:r>
              <a:rPr lang="en-US" baseline="0" dirty="0" smtClean="0"/>
              <a:t> </a:t>
            </a:r>
            <a:r>
              <a:rPr lang="en-US" baseline="0" dirty="0" err="1" smtClean="0"/>
              <a:t>Omneon</a:t>
            </a:r>
            <a:r>
              <a:rPr lang="en-US" baseline="0" dirty="0" smtClean="0"/>
              <a:t> is now Harmonic.</a:t>
            </a:r>
            <a:endParaRPr lang="en-US" dirty="0"/>
          </a:p>
        </p:txBody>
      </p:sp>
      <p:sp>
        <p:nvSpPr>
          <p:cNvPr id="4" name="Slide Number Placeholder 3"/>
          <p:cNvSpPr>
            <a:spLocks noGrp="1"/>
          </p:cNvSpPr>
          <p:nvPr>
            <p:ph type="sldNum" sz="quarter" idx="10"/>
          </p:nvPr>
        </p:nvSpPr>
        <p:spPr/>
        <p:txBody>
          <a:bodyPr/>
          <a:lstStyle/>
          <a:p>
            <a:fld id="{8E996818-CAA3-B949-8F14-731318648C76}" type="slidenum">
              <a:rPr lang="en-US" smtClean="0"/>
              <a:pPr/>
              <a:t>18</a:t>
            </a:fld>
            <a:endParaRPr lang="en-US"/>
          </a:p>
        </p:txBody>
      </p:sp>
    </p:spTree>
    <p:extLst>
      <p:ext uri="{BB962C8B-B14F-4D97-AF65-F5344CB8AC3E}">
        <p14:creationId xmlns:p14="http://schemas.microsoft.com/office/powerpoint/2010/main" val="2950929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69386"/>
            <a:ext cx="9144000" cy="3874114"/>
          </a:xfrm>
          <a:prstGeom prst="rect">
            <a:avLst/>
          </a:prstGeom>
        </p:spPr>
      </p:pic>
      <p:pic>
        <p:nvPicPr>
          <p:cNvPr id="16" name="Picture 2" descr="VU_PPTimagery_glob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26510" y="1444733"/>
            <a:ext cx="3348000" cy="3312000"/>
          </a:xfrm>
          <a:prstGeom prst="rect">
            <a:avLst/>
          </a:prstGeom>
        </p:spPr>
      </p:pic>
      <p:sp>
        <p:nvSpPr>
          <p:cNvPr id="2" name="Title 1"/>
          <p:cNvSpPr>
            <a:spLocks noGrp="1"/>
          </p:cNvSpPr>
          <p:nvPr>
            <p:ph type="ctrTitle"/>
          </p:nvPr>
        </p:nvSpPr>
        <p:spPr>
          <a:xfrm>
            <a:off x="381000" y="1454673"/>
            <a:ext cx="4248000" cy="1616518"/>
          </a:xfrm>
        </p:spPr>
        <p:txBody>
          <a:bodyPr lIns="0" tIns="36000" rIns="36000" bIns="36000" anchor="b"/>
          <a:lstStyle>
            <a:lvl1pPr algn="l">
              <a:lnSpc>
                <a:spcPct val="74000"/>
              </a:lnSpc>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3160644"/>
            <a:ext cx="4248000" cy="1266411"/>
          </a:xfrm>
          <a:prstGeom prst="rect">
            <a:avLst/>
          </a:prstGeom>
        </p:spPr>
        <p:txBody>
          <a:bodyPr lIns="36000" tIns="36000" rIns="36000" bIns="36000">
            <a:noAutofit/>
          </a:bodyPr>
          <a:lstStyle>
            <a:lvl1pPr marL="0" indent="0" algn="l">
              <a:lnSpc>
                <a:spcPct val="74000"/>
              </a:lnSpc>
              <a:spcBef>
                <a:spcPts val="0"/>
              </a:spcBef>
              <a:buNone/>
              <a:defRPr sz="1600" spc="-60" baseline="0">
                <a:solidFill>
                  <a:schemeClr val="accent6">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2" descr="\\Fenix\Marketing\Pictures\Logos\visualunity_glasslogo.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013079" y="202660"/>
            <a:ext cx="3255836" cy="947756"/>
          </a:xfrm>
          <a:prstGeom prst="rect">
            <a:avLst/>
          </a:prstGeom>
          <a:noFill/>
        </p:spPr>
      </p:pic>
      <p:sp>
        <p:nvSpPr>
          <p:cNvPr id="4" name="Rectangle 3"/>
          <p:cNvSpPr/>
          <p:nvPr userDrawn="1"/>
        </p:nvSpPr>
        <p:spPr>
          <a:xfrm>
            <a:off x="0" y="0"/>
            <a:ext cx="1021278" cy="961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11" name="TextBox 10"/>
          <p:cNvSpPr txBox="1"/>
          <p:nvPr userDrawn="1"/>
        </p:nvSpPr>
        <p:spPr>
          <a:xfrm>
            <a:off x="380999" y="4637405"/>
            <a:ext cx="4248000" cy="391508"/>
          </a:xfrm>
          <a:prstGeom prst="rect">
            <a:avLst/>
          </a:prstGeom>
          <a:noFill/>
        </p:spPr>
        <p:txBody>
          <a:bodyPr wrap="square" lIns="36000" tIns="36000" rIns="36000" bIns="36000" rtlCol="0">
            <a:spAutoFit/>
          </a:bodyPr>
          <a:lstStyle/>
          <a:p>
            <a:pPr algn="l">
              <a:lnSpc>
                <a:spcPct val="74000"/>
              </a:lnSpc>
            </a:pPr>
            <a:r>
              <a:rPr lang="en-US" sz="1400" b="1" spc="-60" baseline="0" dirty="0" smtClean="0">
                <a:solidFill>
                  <a:schemeClr val="accent6">
                    <a:lumMod val="40000"/>
                    <a:lumOff val="60000"/>
                  </a:schemeClr>
                </a:solidFill>
                <a:latin typeface="Arial" pitchFamily="34" charset="0"/>
              </a:rPr>
              <a:t>Prague • London • Moscow • Cologne •</a:t>
            </a:r>
            <a:br>
              <a:rPr lang="en-US" sz="1400" b="1" spc="-60" baseline="0" dirty="0" smtClean="0">
                <a:solidFill>
                  <a:schemeClr val="accent6">
                    <a:lumMod val="40000"/>
                    <a:lumOff val="60000"/>
                  </a:schemeClr>
                </a:solidFill>
                <a:latin typeface="Arial" pitchFamily="34" charset="0"/>
              </a:rPr>
            </a:br>
            <a:r>
              <a:rPr lang="en-US" sz="1400" b="1" spc="-60" baseline="0" dirty="0" smtClean="0">
                <a:solidFill>
                  <a:schemeClr val="accent6">
                    <a:lumMod val="40000"/>
                    <a:lumOff val="60000"/>
                  </a:schemeClr>
                </a:solidFill>
                <a:latin typeface="Arial" pitchFamily="34" charset="0"/>
              </a:rPr>
              <a:t>Bratislava • Belgrade • Nairobi • Dubai</a:t>
            </a:r>
          </a:p>
        </p:txBody>
      </p:sp>
    </p:spTree>
    <p:extLst>
      <p:ext uri="{BB962C8B-B14F-4D97-AF65-F5344CB8AC3E}">
        <p14:creationId xmlns:p14="http://schemas.microsoft.com/office/powerpoint/2010/main" val="2513129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2" y="974785"/>
            <a:ext cx="8662652" cy="3605761"/>
          </a:xfrm>
          <a:prstGeom prst="rect">
            <a:avLst/>
          </a:prstGeom>
        </p:spPr>
        <p:txBody>
          <a:bodyPr vert="horz" lIns="91440" tIns="45720" rIns="91440" bIns="45720" rtlCol="0">
            <a:noAutofit/>
          </a:bodyPr>
          <a:lstStyle>
            <a:lvl1pPr>
              <a:defRPr lang="en-GB" dirty="0" smtClean="0"/>
            </a:lvl1pPr>
            <a:lvl2pPr>
              <a:defRPr lang="en-GB" dirty="0" smtClean="0"/>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2" name="Title 1"/>
          <p:cNvSpPr>
            <a:spLocks noGrp="1"/>
          </p:cNvSpPr>
          <p:nvPr>
            <p:ph type="title"/>
          </p:nvPr>
        </p:nvSpPr>
        <p:spPr>
          <a:xfrm>
            <a:off x="279070" y="236946"/>
            <a:ext cx="8556172" cy="550673"/>
          </a:xfrm>
        </p:spPr>
        <p:txBody>
          <a:bodyPr vert="horz" lIns="36000" tIns="45720" rIns="91440" bIns="45720" rtlCol="0" anchor="t">
            <a:noAutofit/>
          </a:bodyPr>
          <a:lstStyle>
            <a:lvl1pPr algn="l">
              <a:lnSpc>
                <a:spcPct val="72000"/>
              </a:lnSpc>
              <a:defRPr lang="en-US" dirty="0"/>
            </a:lvl1pPr>
          </a:lstStyle>
          <a:p>
            <a:pPr lvl="0" algn="l">
              <a:lnSpc>
                <a:spcPct val="70000"/>
              </a:lnSpc>
            </a:pPr>
            <a:r>
              <a:rPr lang="en-US" dirty="0" smtClean="0"/>
              <a:t>Click to edit Master title style</a:t>
            </a:r>
            <a:endParaRPr lang="en-US" dirty="0"/>
          </a:p>
        </p:txBody>
      </p:sp>
    </p:spTree>
    <p:extLst>
      <p:ext uri="{BB962C8B-B14F-4D97-AF65-F5344CB8AC3E}">
        <p14:creationId xmlns:p14="http://schemas.microsoft.com/office/powerpoint/2010/main" val="2020325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2" name="Content Placeholder 2"/>
          <p:cNvSpPr>
            <a:spLocks noGrp="1"/>
          </p:cNvSpPr>
          <p:nvPr>
            <p:ph idx="1"/>
          </p:nvPr>
        </p:nvSpPr>
        <p:spPr>
          <a:xfrm>
            <a:off x="243842" y="951315"/>
            <a:ext cx="4328158" cy="3629231"/>
          </a:xfrm>
          <a:prstGeom prst="rect">
            <a:avLst/>
          </a:prstGeom>
        </p:spPr>
        <p:txBody>
          <a:bodyPr vert="horz" lIns="91440" tIns="45720" rIns="91440" bIns="45720" rtlCol="0">
            <a:noAutofit/>
          </a:bodyPr>
          <a:lstStyle>
            <a:lvl1pPr>
              <a:defRPr lang="en-GB" dirty="0" smtClean="0"/>
            </a:lvl1pPr>
            <a:lvl2pPr>
              <a:defRPr lang="en-GB" dirty="0" smtClean="0"/>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13" name="Content Placeholder 2"/>
          <p:cNvSpPr>
            <a:spLocks noGrp="1"/>
          </p:cNvSpPr>
          <p:nvPr>
            <p:ph idx="10"/>
          </p:nvPr>
        </p:nvSpPr>
        <p:spPr>
          <a:xfrm>
            <a:off x="4690753" y="951315"/>
            <a:ext cx="4243874" cy="3629231"/>
          </a:xfrm>
          <a:prstGeom prst="rect">
            <a:avLst/>
          </a:prstGeom>
        </p:spPr>
        <p:txBody>
          <a:bodyPr vert="horz" lIns="91440" tIns="45720" rIns="91440" bIns="45720" rtlCol="0">
            <a:noAutofit/>
          </a:bodyPr>
          <a:lstStyle>
            <a:lvl1pPr>
              <a:defRPr lang="en-GB" dirty="0" smtClean="0"/>
            </a:lvl1pPr>
            <a:lvl2pPr>
              <a:defRPr lang="en-GB" dirty="0" smtClean="0"/>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3" name="Title 2"/>
          <p:cNvSpPr>
            <a:spLocks noGrp="1"/>
          </p:cNvSpPr>
          <p:nvPr>
            <p:ph type="title"/>
          </p:nvPr>
        </p:nvSpPr>
        <p:spPr>
          <a:xfrm>
            <a:off x="279070" y="236493"/>
            <a:ext cx="8556172" cy="550673"/>
          </a:xfrm>
        </p:spPr>
        <p:txBody>
          <a:bodyPr vert="horz" lIns="36000" tIns="45720" rIns="91440" bIns="45720" rtlCol="0" anchor="t">
            <a:noAutofit/>
          </a:bodyPr>
          <a:lstStyle>
            <a:lvl1pPr algn="l">
              <a:lnSpc>
                <a:spcPct val="72000"/>
              </a:lnSpc>
              <a:defRPr lang="en-US" dirty="0"/>
            </a:lvl1pPr>
          </a:lstStyle>
          <a:p>
            <a:pPr lvl="0" algn="l">
              <a:lnSpc>
                <a:spcPct val="70000"/>
              </a:lnSpc>
            </a:pPr>
            <a:r>
              <a:rPr lang="en-US" dirty="0" smtClean="0"/>
              <a:t>Click to edit Master title style</a:t>
            </a:r>
            <a:endParaRPr lang="en-US" dirty="0"/>
          </a:p>
        </p:txBody>
      </p:sp>
    </p:spTree>
    <p:extLst>
      <p:ext uri="{BB962C8B-B14F-4D97-AF65-F5344CB8AC3E}">
        <p14:creationId xmlns:p14="http://schemas.microsoft.com/office/powerpoint/2010/main" val="1633921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280769" y="235639"/>
            <a:ext cx="8556172" cy="550673"/>
          </a:xfrm>
        </p:spPr>
        <p:txBody>
          <a:bodyPr anchor="t"/>
          <a:lstStyle>
            <a:lvl1pPr algn="l">
              <a:lnSpc>
                <a:spcPct val="70000"/>
              </a:lnSpc>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8476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83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3" name="Rectangle 2"/>
          <p:cNvSpPr/>
          <p:nvPr userDrawn="1"/>
        </p:nvSpPr>
        <p:spPr>
          <a:xfrm>
            <a:off x="0" y="0"/>
            <a:ext cx="9144000" cy="4691270"/>
          </a:xfrm>
          <a:prstGeom prst="rect">
            <a:avLst/>
          </a:prstGeom>
          <a:gradFill flip="none" rotWithShape="1">
            <a:gsLst>
              <a:gs pos="0">
                <a:schemeClr val="tx1"/>
              </a:gs>
              <a:gs pos="100000">
                <a:srgbClr val="3B1C03"/>
              </a:gs>
            </a:gsLst>
            <a:lin ang="5400000" scaled="1"/>
            <a:tileRect/>
          </a:gradFill>
        </p:spPr>
        <p:txBody>
          <a:bodyPr wrap="square" rtlCol="0" anchor="t">
            <a:noAutofit/>
          </a:bodyPr>
          <a:lstStyle/>
          <a:p>
            <a:pPr algn="ctr">
              <a:lnSpc>
                <a:spcPct val="80000"/>
              </a:lnSpc>
            </a:pPr>
            <a:endParaRPr lang="en-US" sz="2000" b="1" dirty="0" smtClean="0">
              <a:solidFill>
                <a:schemeClr val="bg1">
                  <a:lumMod val="95000"/>
                </a:schemeClr>
              </a:solidFill>
              <a:latin typeface="Arial" pitchFamily="34" charset="0"/>
              <a:ea typeface="Segoe UI" pitchFamily="34" charset="0"/>
              <a:cs typeface="Arial" pitchFamily="34" charset="0"/>
            </a:endParaRPr>
          </a:p>
        </p:txBody>
      </p:sp>
      <p:sp>
        <p:nvSpPr>
          <p:cNvPr id="4" name="Title 3"/>
          <p:cNvSpPr>
            <a:spLocks noGrp="1"/>
          </p:cNvSpPr>
          <p:nvPr>
            <p:ph type="title"/>
          </p:nvPr>
        </p:nvSpPr>
        <p:spPr>
          <a:xfrm>
            <a:off x="243445" y="244970"/>
            <a:ext cx="8556172" cy="550673"/>
          </a:xfrm>
          <a:effectLst>
            <a:reflection blurRad="6350" endPos="35000" dir="5400000" sy="-100000" algn="bl" rotWithShape="0"/>
          </a:effectLst>
        </p:spPr>
        <p:txBody>
          <a:bodyPr anchor="t"/>
          <a:lstStyle>
            <a:lvl1pPr algn="l">
              <a:lnSpc>
                <a:spcPct val="70000"/>
              </a:lnSpc>
              <a:defRPr baseline="0">
                <a:effectLst>
                  <a:reflection stA="42000" endPos="30000" dist="12700" dir="5400000" sy="-100000" algn="bl" rotWithShape="0"/>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985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27375" y="398033"/>
            <a:ext cx="4089250" cy="4089250"/>
          </a:xfrm>
          <a:prstGeom prst="rect">
            <a:avLst/>
          </a:prstGeom>
        </p:spPr>
      </p:pic>
    </p:spTree>
    <p:extLst>
      <p:ext uri="{BB962C8B-B14F-4D97-AF65-F5344CB8AC3E}">
        <p14:creationId xmlns:p14="http://schemas.microsoft.com/office/powerpoint/2010/main" val="1539006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84837" y="4228118"/>
            <a:ext cx="1507736" cy="902576"/>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4941" y="-178131"/>
            <a:ext cx="1125157" cy="1127412"/>
          </a:xfrm>
          <a:prstGeom prst="rect">
            <a:avLst/>
          </a:prstGeom>
        </p:spPr>
      </p:pic>
      <p:sp>
        <p:nvSpPr>
          <p:cNvPr id="10" name="Rectangle 9"/>
          <p:cNvSpPr/>
          <p:nvPr/>
        </p:nvSpPr>
        <p:spPr>
          <a:xfrm>
            <a:off x="0" y="-1"/>
            <a:ext cx="952091" cy="102201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2" name="Title Placeholder 1"/>
          <p:cNvSpPr>
            <a:spLocks noGrp="1"/>
          </p:cNvSpPr>
          <p:nvPr>
            <p:ph type="title"/>
          </p:nvPr>
        </p:nvSpPr>
        <p:spPr>
          <a:xfrm>
            <a:off x="279070" y="239037"/>
            <a:ext cx="8556172" cy="550673"/>
          </a:xfrm>
          <a:prstGeom prst="rect">
            <a:avLst/>
          </a:prstGeom>
        </p:spPr>
        <p:txBody>
          <a:bodyPr vert="horz" lIns="36000" tIns="45720" rIns="91440" bIns="45720" rtlCol="0" anchor="t">
            <a:noAutofit/>
          </a:bodyPr>
          <a:lstStyle/>
          <a:p>
            <a:pPr lvl="0" algn="l">
              <a:lnSpc>
                <a:spcPct val="70000"/>
              </a:lnSpc>
            </a:pPr>
            <a:r>
              <a:rPr lang="en-US" dirty="0" smtClean="0"/>
              <a:t>Click to edit Master title style</a:t>
            </a:r>
            <a:endParaRPr lang="en-US" dirty="0"/>
          </a:p>
        </p:txBody>
      </p:sp>
      <p:sp>
        <p:nvSpPr>
          <p:cNvPr id="4" name="Text Placeholder 3"/>
          <p:cNvSpPr>
            <a:spLocks noGrp="1"/>
          </p:cNvSpPr>
          <p:nvPr>
            <p:ph type="body" idx="1"/>
          </p:nvPr>
        </p:nvSpPr>
        <p:spPr>
          <a:xfrm>
            <a:off x="279070" y="1010144"/>
            <a:ext cx="8556172" cy="352623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p:nvSpPr>
        <p:spPr>
          <a:xfrm>
            <a:off x="0" y="4678878"/>
            <a:ext cx="9144000" cy="481556"/>
          </a:xfrm>
          <a:prstGeom prst="rect">
            <a:avLst/>
          </a:prstGeom>
          <a:solidFill>
            <a:srgbClr val="FF91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pic>
        <p:nvPicPr>
          <p:cNvPr id="6" name="Picture 2" descr="\\Fenix\Marketing\Pictures\Logos\visualunity_glasslogo.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9726" y="4736811"/>
            <a:ext cx="1230180" cy="358099"/>
          </a:xfrm>
          <a:prstGeom prst="rect">
            <a:avLst/>
          </a:prstGeom>
          <a:noFill/>
        </p:spPr>
      </p:pic>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t="50000" b="-1853"/>
          <a:stretch/>
        </p:blipFill>
        <p:spPr>
          <a:xfrm>
            <a:off x="7581824" y="4682036"/>
            <a:ext cx="1507735" cy="468000"/>
          </a:xfrm>
          <a:prstGeom prst="rect">
            <a:avLst/>
          </a:prstGeom>
        </p:spPr>
      </p:pic>
      <p:sp>
        <p:nvSpPr>
          <p:cNvPr id="11" name="TextBox 10"/>
          <p:cNvSpPr txBox="1"/>
          <p:nvPr userDrawn="1"/>
        </p:nvSpPr>
        <p:spPr>
          <a:xfrm>
            <a:off x="5733288" y="4694285"/>
            <a:ext cx="1715810" cy="502253"/>
          </a:xfrm>
          <a:prstGeom prst="rect">
            <a:avLst/>
          </a:prstGeom>
          <a:noFill/>
        </p:spPr>
        <p:txBody>
          <a:bodyPr wrap="square" rtlCol="0">
            <a:spAutoFit/>
          </a:bodyPr>
          <a:lstStyle/>
          <a:p>
            <a:pPr algn="r">
              <a:lnSpc>
                <a:spcPct val="74000"/>
              </a:lnSpc>
            </a:pPr>
            <a:r>
              <a:rPr lang="en-US" sz="1200" b="0" spc="-60" dirty="0" smtClean="0">
                <a:solidFill>
                  <a:schemeClr val="accent6">
                    <a:lumMod val="20000"/>
                    <a:lumOff val="80000"/>
                  </a:schemeClr>
                </a:solidFill>
                <a:latin typeface="Arial" pitchFamily="34" charset="0"/>
              </a:rPr>
              <a:t>© 2013</a:t>
            </a:r>
            <a:r>
              <a:rPr lang="en-US" sz="1200" b="0" spc="-60" dirty="0" smtClean="0">
                <a:solidFill>
                  <a:schemeClr val="accent6">
                    <a:lumMod val="20000"/>
                    <a:lumOff val="80000"/>
                  </a:schemeClr>
                </a:solidFill>
                <a:latin typeface="Arial" pitchFamily="34" charset="0"/>
                <a:sym typeface="Wingdings"/>
              </a:rPr>
              <a:t>  </a:t>
            </a:r>
            <a:r>
              <a:rPr lang="en-US" sz="1200" b="0" spc="-60" baseline="0" dirty="0" smtClean="0">
                <a:solidFill>
                  <a:schemeClr val="accent6">
                    <a:lumMod val="20000"/>
                    <a:lumOff val="80000"/>
                  </a:schemeClr>
                </a:solidFill>
                <a:latin typeface="Arial" pitchFamily="34" charset="0"/>
                <a:sym typeface="Wingdings"/>
              </a:rPr>
              <a:t>Confidential</a:t>
            </a:r>
            <a:endParaRPr lang="en-US" sz="1200" b="0" spc="-60" baseline="0" dirty="0" smtClean="0">
              <a:solidFill>
                <a:schemeClr val="accent6">
                  <a:lumMod val="20000"/>
                  <a:lumOff val="80000"/>
                </a:schemeClr>
              </a:solidFill>
              <a:latin typeface="Arial" pitchFamily="34" charset="0"/>
            </a:endParaRPr>
          </a:p>
          <a:p>
            <a:pPr algn="r">
              <a:lnSpc>
                <a:spcPct val="74000"/>
              </a:lnSpc>
            </a:pPr>
            <a:r>
              <a:rPr lang="en-US" sz="1200" b="0" spc="-60" baseline="0" dirty="0" smtClean="0">
                <a:solidFill>
                  <a:schemeClr val="accent6">
                    <a:lumMod val="20000"/>
                    <a:lumOff val="80000"/>
                  </a:schemeClr>
                </a:solidFill>
                <a:latin typeface="Arial" pitchFamily="34" charset="0"/>
              </a:rPr>
              <a:t>www.visualunity.com</a:t>
            </a:r>
          </a:p>
          <a:p>
            <a:pPr algn="r">
              <a:lnSpc>
                <a:spcPct val="74000"/>
              </a:lnSpc>
            </a:pPr>
            <a:r>
              <a:rPr lang="en-US" sz="1200" b="0" spc="-60" dirty="0" smtClean="0">
                <a:solidFill>
                  <a:schemeClr val="accent6">
                    <a:lumMod val="20000"/>
                    <a:lumOff val="80000"/>
                  </a:schemeClr>
                </a:solidFill>
                <a:latin typeface="Arial" pitchFamily="34" charset="0"/>
              </a:rPr>
              <a:t>Gabriel Dusil </a:t>
            </a:r>
            <a:r>
              <a:rPr lang="en-US" sz="1200" b="0" spc="-60" dirty="0" smtClean="0">
                <a:solidFill>
                  <a:schemeClr val="accent6">
                    <a:lumMod val="20000"/>
                    <a:lumOff val="80000"/>
                  </a:schemeClr>
                </a:solidFill>
                <a:latin typeface="Arial" pitchFamily="34" charset="0"/>
                <a:sym typeface="Wingdings"/>
              </a:rPr>
              <a:t> </a:t>
            </a:r>
            <a:fld id="{8F8EA6FF-30CA-4633-B6DE-E66AD6E96544}" type="slidenum">
              <a:rPr lang="en-US" sz="1200" b="0" spc="-60" smtClean="0">
                <a:solidFill>
                  <a:schemeClr val="accent6">
                    <a:lumMod val="20000"/>
                    <a:lumOff val="80000"/>
                  </a:schemeClr>
                </a:solidFill>
                <a:latin typeface="Arial" pitchFamily="34" charset="0"/>
              </a:rPr>
              <a:pPr algn="r">
                <a:lnSpc>
                  <a:spcPct val="74000"/>
                </a:lnSpc>
              </a:pPr>
              <a:t>‹#›</a:t>
            </a:fld>
            <a:endParaRPr lang="en-US" sz="1200" b="0" spc="-60" dirty="0" smtClean="0">
              <a:solidFill>
                <a:schemeClr val="accent6">
                  <a:lumMod val="20000"/>
                  <a:lumOff val="80000"/>
                </a:schemeClr>
              </a:solidFill>
              <a:latin typeface="Arial" pitchFamily="34" charset="0"/>
            </a:endParaRPr>
          </a:p>
        </p:txBody>
      </p:sp>
    </p:spTree>
    <p:extLst>
      <p:ext uri="{BB962C8B-B14F-4D97-AF65-F5344CB8AC3E}">
        <p14:creationId xmlns:p14="http://schemas.microsoft.com/office/powerpoint/2010/main" val="290650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55" r:id="rId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457200" rtl="0" eaLnBrk="1" latinLnBrk="0" hangingPunct="1">
        <a:lnSpc>
          <a:spcPct val="72000"/>
        </a:lnSpc>
        <a:spcBef>
          <a:spcPct val="0"/>
        </a:spcBef>
        <a:buNone/>
        <a:defRPr lang="en-US" sz="4000" b="1" kern="1200" spc="-200" baseline="0" dirty="0">
          <a:solidFill>
            <a:schemeClr val="accent6">
              <a:lumMod val="75000"/>
            </a:schemeClr>
          </a:solidFill>
          <a:effectLst>
            <a:reflection stA="20000" endPos="30000" dist="12700" dir="5400000" sy="-100000" algn="bl" rotWithShape="0"/>
          </a:effectLst>
          <a:latin typeface="Arial" pitchFamily="34" charset="0"/>
          <a:ea typeface="Segoe UI" pitchFamily="34" charset="0"/>
          <a:cs typeface="Arial" pitchFamily="34" charset="0"/>
        </a:defRPr>
      </a:lvl1pPr>
    </p:titleStyle>
    <p:bodyStyle>
      <a:lvl1pPr marL="0" indent="0" algn="l" defTabSz="457200" rtl="0" eaLnBrk="1" latinLnBrk="0" hangingPunct="1">
        <a:lnSpc>
          <a:spcPct val="80000"/>
        </a:lnSpc>
        <a:spcBef>
          <a:spcPts val="1600"/>
        </a:spcBef>
        <a:buFont typeface="+mj-lt"/>
        <a:buNone/>
        <a:defRPr lang="en-US" sz="2400" b="1" kern="1200" spc="-80" baseline="0" dirty="0" smtClean="0">
          <a:solidFill>
            <a:schemeClr val="accent6">
              <a:lumMod val="50000"/>
            </a:schemeClr>
          </a:solidFill>
          <a:latin typeface="Arial" pitchFamily="34" charset="0"/>
          <a:ea typeface="Segoe UI" pitchFamily="34" charset="0"/>
          <a:cs typeface="Arial" pitchFamily="34" charset="0"/>
        </a:defRPr>
      </a:lvl1pPr>
      <a:lvl2pPr marL="269875" indent="-165100" algn="l" defTabSz="457200" rtl="0" eaLnBrk="1" latinLnBrk="0" hangingPunct="1">
        <a:lnSpc>
          <a:spcPct val="80000"/>
        </a:lnSpc>
        <a:spcBef>
          <a:spcPts val="2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539750" indent="-182563" algn="l" defTabSz="457200" rtl="0" eaLnBrk="1" latinLnBrk="0" hangingPunct="1">
        <a:lnSpc>
          <a:spcPct val="80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12800" indent="-176213" algn="l" defTabSz="457200" rtl="0" eaLnBrk="1" latinLnBrk="0" hangingPunct="1">
        <a:lnSpc>
          <a:spcPct val="80000"/>
        </a:lnSpc>
        <a:spcBef>
          <a:spcPts val="0"/>
        </a:spcBef>
        <a:buSzPct val="80000"/>
        <a:buFont typeface="Arial" pitchFamily="34" charset="0"/>
        <a:buChar char="•"/>
        <a:defRPr lang="en-US" sz="1600" kern="1200" spc="-60" baseline="0" dirty="0" smtClean="0">
          <a:solidFill>
            <a:schemeClr val="tx1">
              <a:lumMod val="50000"/>
              <a:lumOff val="50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3.pn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notesSlide" Target="../notesSlides/notesSlide6.xml"/><Relationship Id="rId21"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slideLayout" Target="../slideLayouts/slideLayout5.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tags" Target="../tags/tag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8.jpe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9" Type="http://schemas.openxmlformats.org/officeDocument/2006/relationships/image" Target="../media/image103.png"/><Relationship Id="rId3" Type="http://schemas.openxmlformats.org/officeDocument/2006/relationships/image" Target="../media/image67.png"/><Relationship Id="rId21" Type="http://schemas.openxmlformats.org/officeDocument/2006/relationships/image" Target="../media/image85.png"/><Relationship Id="rId34" Type="http://schemas.openxmlformats.org/officeDocument/2006/relationships/image" Target="../media/image98.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png"/><Relationship Id="rId33" Type="http://schemas.openxmlformats.org/officeDocument/2006/relationships/image" Target="../media/image97.png"/><Relationship Id="rId38" Type="http://schemas.openxmlformats.org/officeDocument/2006/relationships/image" Target="../media/image102.png"/><Relationship Id="rId2" Type="http://schemas.openxmlformats.org/officeDocument/2006/relationships/notesSlide" Target="../notesSlides/notesSlide8.xml"/><Relationship Id="rId16" Type="http://schemas.openxmlformats.org/officeDocument/2006/relationships/image" Target="../media/image80.png"/><Relationship Id="rId20" Type="http://schemas.openxmlformats.org/officeDocument/2006/relationships/image" Target="../media/image84.png"/><Relationship Id="rId29" Type="http://schemas.openxmlformats.org/officeDocument/2006/relationships/image" Target="../media/image93.png"/><Relationship Id="rId41" Type="http://schemas.openxmlformats.org/officeDocument/2006/relationships/image" Target="../media/image105.png"/><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png"/><Relationship Id="rId32" Type="http://schemas.openxmlformats.org/officeDocument/2006/relationships/image" Target="../media/image96.png"/><Relationship Id="rId37" Type="http://schemas.openxmlformats.org/officeDocument/2006/relationships/image" Target="../media/image101.png"/><Relationship Id="rId40" Type="http://schemas.openxmlformats.org/officeDocument/2006/relationships/image" Target="../media/image104.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7.png"/><Relationship Id="rId28" Type="http://schemas.openxmlformats.org/officeDocument/2006/relationships/image" Target="../media/image92.png"/><Relationship Id="rId36" Type="http://schemas.openxmlformats.org/officeDocument/2006/relationships/image" Target="../media/image100.png"/><Relationship Id="rId10" Type="http://schemas.openxmlformats.org/officeDocument/2006/relationships/image" Target="../media/image74.png"/><Relationship Id="rId19" Type="http://schemas.openxmlformats.org/officeDocument/2006/relationships/image" Target="../media/image83.png"/><Relationship Id="rId31" Type="http://schemas.openxmlformats.org/officeDocument/2006/relationships/image" Target="../media/image95.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png"/><Relationship Id="rId35" Type="http://schemas.openxmlformats.org/officeDocument/2006/relationships/image" Target="../media/image99.png"/></Relationships>
</file>

<file path=ppt/slides/_rels/slide18.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1.png"/><Relationship Id="rId26" Type="http://schemas.openxmlformats.org/officeDocument/2006/relationships/image" Target="../media/image129.png"/><Relationship Id="rId39" Type="http://schemas.openxmlformats.org/officeDocument/2006/relationships/image" Target="../media/image142.png"/><Relationship Id="rId3" Type="http://schemas.openxmlformats.org/officeDocument/2006/relationships/image" Target="../media/image106.png"/><Relationship Id="rId21" Type="http://schemas.openxmlformats.org/officeDocument/2006/relationships/image" Target="../media/image124.png"/><Relationship Id="rId34" Type="http://schemas.openxmlformats.org/officeDocument/2006/relationships/image" Target="../media/image137.png"/><Relationship Id="rId42" Type="http://schemas.openxmlformats.org/officeDocument/2006/relationships/image" Target="../media/image145.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5" Type="http://schemas.openxmlformats.org/officeDocument/2006/relationships/image" Target="../media/image128.png"/><Relationship Id="rId33" Type="http://schemas.openxmlformats.org/officeDocument/2006/relationships/image" Target="../media/image136.png"/><Relationship Id="rId38" Type="http://schemas.openxmlformats.org/officeDocument/2006/relationships/image" Target="../media/image141.png"/><Relationship Id="rId2" Type="http://schemas.openxmlformats.org/officeDocument/2006/relationships/notesSlide" Target="../notesSlides/notesSlide9.xml"/><Relationship Id="rId16" Type="http://schemas.openxmlformats.org/officeDocument/2006/relationships/image" Target="../media/image119.png"/><Relationship Id="rId20" Type="http://schemas.openxmlformats.org/officeDocument/2006/relationships/image" Target="../media/image123.png"/><Relationship Id="rId29" Type="http://schemas.openxmlformats.org/officeDocument/2006/relationships/image" Target="../media/image132.png"/><Relationship Id="rId41" Type="http://schemas.openxmlformats.org/officeDocument/2006/relationships/image" Target="../media/image144.png"/><Relationship Id="rId1" Type="http://schemas.openxmlformats.org/officeDocument/2006/relationships/slideLayout" Target="../slideLayouts/slideLayout4.xml"/><Relationship Id="rId6" Type="http://schemas.openxmlformats.org/officeDocument/2006/relationships/image" Target="../media/image109.png"/><Relationship Id="rId11" Type="http://schemas.openxmlformats.org/officeDocument/2006/relationships/image" Target="../media/image114.png"/><Relationship Id="rId24" Type="http://schemas.openxmlformats.org/officeDocument/2006/relationships/image" Target="../media/image127.png"/><Relationship Id="rId32" Type="http://schemas.openxmlformats.org/officeDocument/2006/relationships/image" Target="../media/image135.png"/><Relationship Id="rId37" Type="http://schemas.openxmlformats.org/officeDocument/2006/relationships/image" Target="../media/image140.png"/><Relationship Id="rId40" Type="http://schemas.openxmlformats.org/officeDocument/2006/relationships/image" Target="../media/image143.png"/><Relationship Id="rId5" Type="http://schemas.openxmlformats.org/officeDocument/2006/relationships/image" Target="../media/image108.png"/><Relationship Id="rId15" Type="http://schemas.openxmlformats.org/officeDocument/2006/relationships/image" Target="../media/image118.png"/><Relationship Id="rId23" Type="http://schemas.openxmlformats.org/officeDocument/2006/relationships/image" Target="../media/image126.png"/><Relationship Id="rId28" Type="http://schemas.openxmlformats.org/officeDocument/2006/relationships/image" Target="../media/image131.png"/><Relationship Id="rId36" Type="http://schemas.openxmlformats.org/officeDocument/2006/relationships/image" Target="../media/image139.png"/><Relationship Id="rId10" Type="http://schemas.openxmlformats.org/officeDocument/2006/relationships/image" Target="../media/image113.png"/><Relationship Id="rId19" Type="http://schemas.openxmlformats.org/officeDocument/2006/relationships/image" Target="../media/image122.png"/><Relationship Id="rId31" Type="http://schemas.openxmlformats.org/officeDocument/2006/relationships/image" Target="../media/image134.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 Id="rId22" Type="http://schemas.openxmlformats.org/officeDocument/2006/relationships/image" Target="../media/image125.png"/><Relationship Id="rId27" Type="http://schemas.openxmlformats.org/officeDocument/2006/relationships/image" Target="../media/image130.png"/><Relationship Id="rId30" Type="http://schemas.openxmlformats.org/officeDocument/2006/relationships/image" Target="../media/image133.png"/><Relationship Id="rId35" Type="http://schemas.openxmlformats.org/officeDocument/2006/relationships/image" Target="../media/image138.png"/><Relationship Id="rId43" Type="http://schemas.openxmlformats.org/officeDocument/2006/relationships/image" Target="../media/image146.png"/></Relationships>
</file>

<file path=ppt/slides/_rels/slide1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gdusil.wordpress.com/2013/06/17/ott-and-new-media-market-opportun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gdusil.wordpres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xml"/><Relationship Id="rId7" Type="http://schemas.openxmlformats.org/officeDocument/2006/relationships/image" Target="../media/image3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0999" y="1454673"/>
            <a:ext cx="4788529" cy="1616518"/>
          </a:xfrm>
        </p:spPr>
        <p:txBody>
          <a:bodyPr/>
          <a:lstStyle/>
          <a:p>
            <a:r>
              <a:rPr lang="en-US" dirty="0" smtClean="0"/>
              <a:t>OTT &amp; New </a:t>
            </a:r>
            <a:r>
              <a:rPr lang="en-US" dirty="0" smtClean="0"/>
              <a:t>Media </a:t>
            </a:r>
            <a:r>
              <a:rPr lang="en-US" dirty="0" smtClean="0"/>
              <a:t>Market Opportunities</a:t>
            </a:r>
            <a:endParaRPr lang="en-US" dirty="0"/>
          </a:p>
        </p:txBody>
      </p:sp>
      <p:sp>
        <p:nvSpPr>
          <p:cNvPr id="6" name="Subtitle 5"/>
          <p:cNvSpPr>
            <a:spLocks noGrp="1"/>
          </p:cNvSpPr>
          <p:nvPr>
            <p:ph type="subTitle" idx="1"/>
          </p:nvPr>
        </p:nvSpPr>
        <p:spPr/>
        <p:txBody>
          <a:bodyPr/>
          <a:lstStyle/>
          <a:p>
            <a:r>
              <a:rPr lang="en-US" dirty="0" smtClean="0"/>
              <a:t>Gabriel Dusil</a:t>
            </a:r>
          </a:p>
          <a:p>
            <a:r>
              <a:rPr lang="en-US" dirty="0" smtClean="0"/>
              <a:t>SVP </a:t>
            </a:r>
            <a:r>
              <a:rPr lang="en-US" dirty="0" smtClean="0"/>
              <a:t>Marketing &amp; Corporate Strategy</a:t>
            </a:r>
          </a:p>
          <a:p>
            <a:endParaRPr lang="en-US" dirty="0" smtClean="0"/>
          </a:p>
          <a:p>
            <a:r>
              <a:rPr lang="en-US" dirty="0" smtClean="0"/>
              <a:t>  </a:t>
            </a:r>
            <a:r>
              <a:rPr lang="en-US" dirty="0" smtClean="0"/>
              <a:t>   www.facebook.com/gdusil</a:t>
            </a:r>
            <a:endParaRPr lang="en-US" dirty="0" smtClean="0"/>
          </a:p>
          <a:p>
            <a:r>
              <a:rPr lang="en-US" dirty="0" smtClean="0"/>
              <a:t>  </a:t>
            </a:r>
            <a:r>
              <a:rPr lang="en-US" dirty="0" smtClean="0"/>
              <a:t>   cz.linkedin.com/in/gabrieldusil</a:t>
            </a:r>
            <a:endParaRPr lang="en-US" dirty="0" smtClean="0"/>
          </a:p>
          <a:p>
            <a:r>
              <a:rPr lang="en-US" dirty="0" smtClean="0"/>
              <a:t>  </a:t>
            </a:r>
            <a:r>
              <a:rPr lang="en-US" dirty="0" smtClean="0"/>
              <a:t>   gdusil.wordpress.com</a:t>
            </a:r>
            <a:endParaRPr lang="en-US" dirty="0" smtClean="0"/>
          </a:p>
          <a:p>
            <a:r>
              <a:rPr lang="en-US" dirty="0" smtClean="0"/>
              <a:t>  </a:t>
            </a:r>
            <a:r>
              <a:rPr lang="en-US" dirty="0" smtClean="0"/>
              <a:t>   gabriel.dusil@visualunity.com</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790" y="3742600"/>
            <a:ext cx="129603" cy="14552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790" y="3924361"/>
            <a:ext cx="126106" cy="15030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790" y="4109379"/>
            <a:ext cx="137392" cy="145919"/>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790" y="4290616"/>
            <a:ext cx="138517" cy="147512"/>
          </a:xfrm>
          <a:prstGeom prst="rect">
            <a:avLst/>
          </a:prstGeom>
        </p:spPr>
      </p:pic>
    </p:spTree>
    <p:extLst>
      <p:ext uri="{BB962C8B-B14F-4D97-AF65-F5344CB8AC3E}">
        <p14:creationId xmlns:p14="http://schemas.microsoft.com/office/powerpoint/2010/main" val="1436237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US" dirty="0"/>
              <a:t>OTT will be 37b US$ by 2017</a:t>
            </a:r>
          </a:p>
          <a:p>
            <a:pPr lvl="1"/>
            <a:r>
              <a:rPr lang="en-US" dirty="0" smtClean="0"/>
              <a:t>Average annual growth of 29%</a:t>
            </a:r>
            <a:endParaRPr lang="en-US" dirty="0"/>
          </a:p>
        </p:txBody>
      </p:sp>
      <p:sp>
        <p:nvSpPr>
          <p:cNvPr id="2" name="Title 1"/>
          <p:cNvSpPr>
            <a:spLocks noGrp="1"/>
          </p:cNvSpPr>
          <p:nvPr>
            <p:ph type="title"/>
          </p:nvPr>
        </p:nvSpPr>
        <p:spPr/>
        <p:txBody>
          <a:bodyPr>
            <a:normAutofit/>
          </a:bodyPr>
          <a:lstStyle/>
          <a:p>
            <a:r>
              <a:rPr lang="en-US" dirty="0" smtClean="0"/>
              <a:t>Market - Broadcast &amp; OTT</a:t>
            </a:r>
            <a:endParaRPr lang="en-US" sz="2700" dirty="0"/>
          </a:p>
        </p:txBody>
      </p:sp>
      <p:sp>
        <p:nvSpPr>
          <p:cNvPr id="16" name="Rectangle 15"/>
          <p:cNvSpPr/>
          <p:nvPr/>
        </p:nvSpPr>
        <p:spPr>
          <a:xfrm>
            <a:off x="2280938" y="4736151"/>
            <a:ext cx="3382498" cy="240066"/>
          </a:xfrm>
          <a:prstGeom prst="rect">
            <a:avLst/>
          </a:prstGeom>
        </p:spPr>
        <p:txBody>
          <a:bodyPr wrap="square">
            <a:spAutoFit/>
          </a:bodyPr>
          <a:lstStyle/>
          <a:p>
            <a:pPr>
              <a:lnSpc>
                <a:spcPct val="80000"/>
              </a:lnSpc>
            </a:pPr>
            <a:r>
              <a:rPr lang="en-US" sz="1200" dirty="0" smtClean="0">
                <a:solidFill>
                  <a:schemeClr val="bg1">
                    <a:lumMod val="95000"/>
                  </a:schemeClr>
                </a:solidFill>
                <a:latin typeface="Arial" pitchFamily="34" charset="0"/>
              </a:rPr>
              <a:t>CAGR = Compounded Annual Growth Rate</a:t>
            </a:r>
            <a:endParaRPr lang="en-US" sz="1200" dirty="0">
              <a:solidFill>
                <a:schemeClr val="bg1">
                  <a:lumMod val="95000"/>
                </a:schemeClr>
              </a:solidFill>
              <a:latin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007881760"/>
              </p:ext>
            </p:extLst>
          </p:nvPr>
        </p:nvGraphicFramePr>
        <p:xfrm>
          <a:off x="4798219" y="1758554"/>
          <a:ext cx="4119562" cy="284559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idx="1"/>
          </p:nvPr>
        </p:nvSpPr>
        <p:spPr/>
        <p:txBody>
          <a:bodyPr/>
          <a:lstStyle/>
          <a:p>
            <a:r>
              <a:rPr lang="en-US" dirty="0" smtClean="0"/>
              <a:t>Broadcast market estimated at $430b globally, by 2017</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640901060"/>
              </p:ext>
            </p:extLst>
          </p:nvPr>
        </p:nvGraphicFramePr>
        <p:xfrm>
          <a:off x="-710123" y="1755416"/>
          <a:ext cx="5012531" cy="283009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706" y="200661"/>
            <a:ext cx="1442702" cy="540294"/>
          </a:xfrm>
          <a:prstGeom prst="rect">
            <a:avLst/>
          </a:prstGeom>
        </p:spPr>
      </p:pic>
      <p:cxnSp>
        <p:nvCxnSpPr>
          <p:cNvPr id="11" name="Straight Connector 10"/>
          <p:cNvCxnSpPr/>
          <p:nvPr/>
        </p:nvCxnSpPr>
        <p:spPr>
          <a:xfrm flipV="1">
            <a:off x="3367210" y="1951463"/>
            <a:ext cx="1528175" cy="808477"/>
          </a:xfrm>
          <a:prstGeom prst="line">
            <a:avLst/>
          </a:prstGeom>
          <a:ln w="3175">
            <a:gradFill>
              <a:gsLst>
                <a:gs pos="0">
                  <a:schemeClr val="accent1">
                    <a:lumMod val="60000"/>
                    <a:lumOff val="40000"/>
                  </a:schemeClr>
                </a:gs>
                <a:gs pos="100000">
                  <a:schemeClr val="accent1">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27222" y="3391860"/>
            <a:ext cx="1367802" cy="577974"/>
          </a:xfrm>
          <a:prstGeom prst="line">
            <a:avLst/>
          </a:prstGeom>
          <a:ln w="3175">
            <a:gradFill>
              <a:gsLst>
                <a:gs pos="0">
                  <a:schemeClr val="accent5">
                    <a:lumMod val="60000"/>
                    <a:lumOff val="40000"/>
                  </a:schemeClr>
                </a:gs>
                <a:gs pos="100000">
                  <a:schemeClr val="accent5">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7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27" dur="500"/>
                                        <p:tgtEl>
                                          <p:spTgt spid="7">
                                            <p:graphicEl>
                                              <a:chart seriesIdx="-3" categoryIdx="-3" bldStep="gridLegend"/>
                                            </p:graphicEl>
                                          </p:spTgt>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31" dur="500"/>
                                        <p:tgtEl>
                                          <p:spTgt spid="7">
                                            <p:graphicEl>
                                              <a:chart seriesIdx="0" categoryIdx="-4" bldStep="series"/>
                                            </p:graphicEl>
                                          </p:spTgt>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35" dur="500"/>
                                        <p:tgtEl>
                                          <p:spTgt spid="7">
                                            <p:graphicEl>
                                              <a:chart seriesIdx="1" categoryIdx="-4" bldStep="series"/>
                                            </p:graphicEl>
                                          </p:spTgt>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39" dur="5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Chart bld="series"/>
        </p:bldSub>
      </p:bldGraphic>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81216093"/>
              </p:ext>
            </p:extLst>
          </p:nvPr>
        </p:nvGraphicFramePr>
        <p:xfrm>
          <a:off x="3183279" y="1188608"/>
          <a:ext cx="5718970" cy="283009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Online Video by Region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967390249"/>
              </p:ext>
            </p:extLst>
          </p:nvPr>
        </p:nvGraphicFramePr>
        <p:xfrm>
          <a:off x="253852" y="1075102"/>
          <a:ext cx="4794249" cy="337608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4671168" y="1275907"/>
            <a:ext cx="1435391" cy="42538"/>
          </a:xfrm>
          <a:prstGeom prst="line">
            <a:avLst/>
          </a:prstGeom>
          <a:ln w="3175">
            <a:gradFill>
              <a:gsLst>
                <a:gs pos="0">
                  <a:schemeClr val="accent1">
                    <a:lumMod val="60000"/>
                    <a:lumOff val="40000"/>
                  </a:schemeClr>
                </a:gs>
                <a:gs pos="100000">
                  <a:schemeClr val="accent1">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777493" y="3742660"/>
            <a:ext cx="1297168" cy="9"/>
          </a:xfrm>
          <a:prstGeom prst="line">
            <a:avLst/>
          </a:prstGeom>
          <a:ln w="3175">
            <a:gradFill>
              <a:gsLst>
                <a:gs pos="0">
                  <a:schemeClr val="accent5">
                    <a:lumMod val="60000"/>
                    <a:lumOff val="40000"/>
                  </a:schemeClr>
                </a:gs>
                <a:gs pos="100000">
                  <a:schemeClr val="accent5">
                    <a:lumMod val="20000"/>
                    <a:lumOff val="80000"/>
                    <a:alpha val="36000"/>
                  </a:schemeClr>
                </a:gs>
              </a:gsLst>
              <a:lin ang="5400000" scaled="0"/>
            </a:gra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677" y="297946"/>
            <a:ext cx="2684052" cy="321459"/>
          </a:xfrm>
          <a:prstGeom prst="rect">
            <a:avLst/>
          </a:prstGeom>
        </p:spPr>
      </p:pic>
    </p:spTree>
    <p:extLst>
      <p:ext uri="{BB962C8B-B14F-4D97-AF65-F5344CB8AC3E}">
        <p14:creationId xmlns:p14="http://schemas.microsoft.com/office/powerpoint/2010/main" val="1834350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SaaS</a:t>
            </a:r>
          </a:p>
          <a:p>
            <a:pPr lvl="1"/>
            <a:r>
              <a:rPr lang="en-US" dirty="0" smtClean="0"/>
              <a:t>OVP </a:t>
            </a:r>
            <a:r>
              <a:rPr lang="en-US" dirty="0" smtClean="0">
                <a:sym typeface="Wingdings"/>
              </a:rPr>
              <a:t> </a:t>
            </a:r>
            <a:r>
              <a:rPr lang="en-US" dirty="0" smtClean="0"/>
              <a:t>vuEasy</a:t>
            </a:r>
            <a:r>
              <a:rPr lang="en-US" dirty="0"/>
              <a:t>™</a:t>
            </a:r>
            <a:r>
              <a:rPr lang="en-US" dirty="0" smtClean="0"/>
              <a:t/>
            </a:r>
            <a:br>
              <a:rPr lang="en-US" dirty="0" smtClean="0"/>
            </a:br>
            <a:r>
              <a:rPr lang="en-US" dirty="0" smtClean="0"/>
              <a:t>Software-based</a:t>
            </a:r>
            <a:br>
              <a:rPr lang="en-US" dirty="0" smtClean="0"/>
            </a:br>
            <a:r>
              <a:rPr lang="en-US" dirty="0" smtClean="0"/>
              <a:t>Cloud service</a:t>
            </a:r>
          </a:p>
          <a:p>
            <a:r>
              <a:rPr lang="en-US" dirty="0" smtClean="0"/>
              <a:t>IaaS</a:t>
            </a:r>
          </a:p>
          <a:p>
            <a:pPr lvl="1"/>
            <a:r>
              <a:rPr lang="en-US" dirty="0" smtClean="0"/>
              <a:t>CDN = Content</a:t>
            </a:r>
            <a:br>
              <a:rPr lang="en-US" dirty="0" smtClean="0"/>
            </a:br>
            <a:r>
              <a:rPr lang="en-US" dirty="0" smtClean="0"/>
              <a:t>Delivery </a:t>
            </a:r>
            <a:r>
              <a:rPr lang="en-US" dirty="0" smtClean="0">
                <a:sym typeface="Wingdings"/>
              </a:rPr>
              <a:t> </a:t>
            </a:r>
            <a:r>
              <a:rPr lang="en-US" dirty="0" smtClean="0"/>
              <a:t>vuNet™</a:t>
            </a:r>
          </a:p>
          <a:p>
            <a:r>
              <a:rPr lang="en-US" dirty="0" smtClean="0"/>
              <a:t>PaaS</a:t>
            </a:r>
          </a:p>
          <a:p>
            <a:pPr lvl="1"/>
            <a:r>
              <a:rPr lang="en-US" dirty="0" smtClean="0"/>
              <a:t>OTT platform</a:t>
            </a:r>
            <a:endParaRPr lang="en-US" dirty="0"/>
          </a:p>
          <a:p>
            <a:pPr lvl="1"/>
            <a:r>
              <a:rPr lang="en-US" dirty="0" smtClean="0"/>
              <a:t>vuMedia™</a:t>
            </a:r>
          </a:p>
          <a:p>
            <a:pPr lvl="1"/>
            <a:endParaRPr lang="en-US" dirty="0"/>
          </a:p>
        </p:txBody>
      </p:sp>
      <p:sp>
        <p:nvSpPr>
          <p:cNvPr id="50" name="AutoShape 14"/>
          <p:cNvSpPr>
            <a:spLocks noChangeArrowheads="1"/>
          </p:cNvSpPr>
          <p:nvPr/>
        </p:nvSpPr>
        <p:spPr bwMode="auto">
          <a:xfrm>
            <a:off x="2772750" y="859181"/>
            <a:ext cx="6372000" cy="3600000"/>
          </a:xfrm>
          <a:prstGeom prst="roundRect">
            <a:avLst>
              <a:gd name="adj" fmla="val 1468"/>
            </a:avLst>
          </a:prstGeom>
          <a:gradFill flip="none" rotWithShape="1">
            <a:gsLst>
              <a:gs pos="1000">
                <a:schemeClr val="accent6">
                  <a:lumMod val="75000"/>
                </a:schemeClr>
              </a:gs>
              <a:gs pos="100000">
                <a:schemeClr val="accent6">
                  <a:lumMod val="75000"/>
                </a:schemeClr>
              </a:gs>
            </a:gsLst>
            <a:lin ang="2700000" scaled="1"/>
            <a:tileRect/>
          </a:gradFill>
          <a:ln w="1270">
            <a:noFill/>
            <a:miter lim="800000"/>
            <a:headEnd/>
            <a:tailEnd/>
          </a:ln>
          <a:effectLst/>
          <a:scene3d>
            <a:camera prst="orthographicFront">
              <a:rot lat="1200000" lon="20400000" rev="0"/>
            </a:camera>
            <a:lightRig rig="threePt" dir="t"/>
          </a:scene3d>
          <a:sp3d extrusionH="127000">
            <a:contourClr>
              <a:schemeClr val="accent6">
                <a:lumMod val="20000"/>
                <a:lumOff val="80000"/>
              </a:schemeClr>
            </a:contourClr>
          </a:sp3d>
        </p:spPr>
        <p:txBody>
          <a:bodyPr vert="horz" wrap="square" lIns="72000" tIns="72000" rIns="36000" bIns="36000"/>
          <a:lstStyle/>
          <a:p>
            <a:pPr>
              <a:lnSpc>
                <a:spcPct val="85000"/>
              </a:lnSpc>
            </a:pPr>
            <a:r>
              <a:rPr lang="en-US" sz="2400" b="1" spc="-100" dirty="0">
                <a:ln w="3175" cmpd="sng">
                  <a:noFill/>
                  <a:prstDash val="solid"/>
                </a:ln>
                <a:solidFill>
                  <a:schemeClr val="accent6">
                    <a:lumMod val="20000"/>
                    <a:lumOff val="80000"/>
                  </a:schemeClr>
                </a:solidFill>
                <a:effectLst>
                  <a:innerShdw blurRad="63500" dist="50800" dir="2700000">
                    <a:prstClr val="black">
                      <a:alpha val="50000"/>
                    </a:prstClr>
                  </a:innerShdw>
                </a:effectLst>
                <a:latin typeface="Arial" pitchFamily="34" charset="0"/>
                <a:cs typeface="Arial" pitchFamily="34" charset="0"/>
              </a:rPr>
              <a:t>Platform as a Service</a:t>
            </a:r>
          </a:p>
        </p:txBody>
      </p:sp>
      <p:sp>
        <p:nvSpPr>
          <p:cNvPr id="30" name="AutoShape 14"/>
          <p:cNvSpPr>
            <a:spLocks noChangeArrowheads="1"/>
          </p:cNvSpPr>
          <p:nvPr/>
        </p:nvSpPr>
        <p:spPr bwMode="auto">
          <a:xfrm>
            <a:off x="2983236" y="2723508"/>
            <a:ext cx="2916000" cy="1728000"/>
          </a:xfrm>
          <a:prstGeom prst="roundRect">
            <a:avLst>
              <a:gd name="adj" fmla="val 1893"/>
            </a:avLst>
          </a:prstGeom>
          <a:solidFill>
            <a:schemeClr val="tx2"/>
          </a:solidFill>
          <a:ln w="1270">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a:bevelT w="12700" h="12700"/>
          </a:sp3d>
        </p:spPr>
        <p:txBody>
          <a:bodyPr vert="horz" wrap="square" lIns="72000" tIns="72000" rIns="36000" bIns="36000" anchor="t"/>
          <a:lstStyle/>
          <a:p>
            <a:pPr>
              <a:lnSpc>
                <a:spcPct val="85000"/>
              </a:lnSpc>
            </a:pPr>
            <a:r>
              <a:rPr lang="en-US" sz="2400" b="1" spc="-100" dirty="0" smtClean="0">
                <a:ln w="3175" cmpd="sng">
                  <a:noFill/>
                  <a:prstDash val="solid"/>
                </a:ln>
                <a:solidFill>
                  <a:schemeClr val="accent6">
                    <a:lumMod val="20000"/>
                    <a:lumOff val="80000"/>
                  </a:schemeClr>
                </a:solidFill>
                <a:effectLst>
                  <a:innerShdw blurRad="63500" dist="50800" dir="2700000">
                    <a:prstClr val="black">
                      <a:alpha val="50000"/>
                    </a:prstClr>
                  </a:innerShdw>
                </a:effectLst>
                <a:latin typeface="Arial" pitchFamily="34" charset="0"/>
                <a:cs typeface="Arial" pitchFamily="34" charset="0"/>
              </a:rPr>
              <a:t>Software</a:t>
            </a:r>
            <a:endParaRPr lang="en-US" sz="2400" b="1" spc="-100" dirty="0">
              <a:ln w="3175" cmpd="sng">
                <a:noFill/>
                <a:prstDash val="solid"/>
              </a:ln>
              <a:solidFill>
                <a:schemeClr val="accent6">
                  <a:lumMod val="20000"/>
                  <a:lumOff val="80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11" name="AutoShape 14"/>
          <p:cNvSpPr>
            <a:spLocks noChangeArrowheads="1"/>
          </p:cNvSpPr>
          <p:nvPr/>
        </p:nvSpPr>
        <p:spPr bwMode="auto">
          <a:xfrm>
            <a:off x="5827007" y="2339776"/>
            <a:ext cx="3081957" cy="1728000"/>
          </a:xfrm>
          <a:prstGeom prst="roundRect">
            <a:avLst>
              <a:gd name="adj" fmla="val 2064"/>
            </a:avLst>
          </a:prstGeom>
          <a:solidFill>
            <a:schemeClr val="accent3">
              <a:lumMod val="50000"/>
            </a:schemeClr>
          </a:solidFill>
          <a:ln w="1270">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p:spPr>
        <p:txBody>
          <a:bodyPr vert="horz" wrap="square" lIns="72000" tIns="72000" rIns="36000" bIns="36000" anchor="t"/>
          <a:lstStyle/>
          <a:p>
            <a:pPr>
              <a:lnSpc>
                <a:spcPct val="85000"/>
              </a:lnSpc>
            </a:pPr>
            <a:r>
              <a:rPr lang="en-US" sz="2400" b="1" dirty="0" smtClean="0">
                <a:ln w="3175" cmpd="sng">
                  <a:noFill/>
                  <a:prstDash val="solid"/>
                </a:ln>
                <a:solidFill>
                  <a:schemeClr val="accent3">
                    <a:lumMod val="20000"/>
                    <a:lumOff val="80000"/>
                  </a:schemeClr>
                </a:solidFill>
                <a:effectLst>
                  <a:innerShdw blurRad="63500" dist="50800" dir="2700000">
                    <a:prstClr val="black">
                      <a:alpha val="50000"/>
                    </a:prstClr>
                  </a:innerShdw>
                </a:effectLst>
                <a:latin typeface="Arial" pitchFamily="34" charset="0"/>
                <a:cs typeface="Arial" pitchFamily="34" charset="0"/>
              </a:rPr>
              <a:t>Infrastructure</a:t>
            </a:r>
            <a:endParaRPr lang="en-US" sz="2400" b="1" dirty="0">
              <a:ln w="3175" cmpd="sng">
                <a:noFill/>
                <a:prstDash val="solid"/>
              </a:ln>
              <a:solidFill>
                <a:schemeClr val="accent3">
                  <a:lumMod val="20000"/>
                  <a:lumOff val="80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46" name="AutoShape 87"/>
          <p:cNvSpPr>
            <a:spLocks noChangeArrowheads="1"/>
          </p:cNvSpPr>
          <p:nvPr/>
        </p:nvSpPr>
        <p:spPr bwMode="auto">
          <a:xfrm>
            <a:off x="5999687" y="3120370"/>
            <a:ext cx="1116000" cy="288000"/>
          </a:xfrm>
          <a:prstGeom prst="roundRect">
            <a:avLst>
              <a:gd name="adj" fmla="val 2726"/>
            </a:avLst>
          </a:prstGeom>
          <a:solidFill>
            <a:schemeClr val="accent3">
              <a:lumMod val="50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Database</a:t>
            </a:r>
            <a:endParaRPr lang="en-GB" sz="1600" dirty="0">
              <a:solidFill>
                <a:schemeClr val="bg1"/>
              </a:solidFill>
              <a:latin typeface="Arial" pitchFamily="34" charset="0"/>
              <a:ea typeface="Segoe UI" pitchFamily="34" charset="0"/>
              <a:cs typeface="Arial" pitchFamily="34" charset="0"/>
            </a:endParaRPr>
          </a:p>
        </p:txBody>
      </p:sp>
      <p:sp>
        <p:nvSpPr>
          <p:cNvPr id="47" name="AutoShape 87"/>
          <p:cNvSpPr>
            <a:spLocks noChangeArrowheads="1"/>
          </p:cNvSpPr>
          <p:nvPr/>
        </p:nvSpPr>
        <p:spPr bwMode="auto">
          <a:xfrm>
            <a:off x="5999687" y="3443536"/>
            <a:ext cx="1116000" cy="288000"/>
          </a:xfrm>
          <a:prstGeom prst="roundRect">
            <a:avLst>
              <a:gd name="adj" fmla="val 2726"/>
            </a:avLst>
          </a:prstGeom>
          <a:solidFill>
            <a:schemeClr val="accent3">
              <a:lumMod val="50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Software</a:t>
            </a:r>
            <a:endParaRPr lang="en-GB" sz="1600" dirty="0">
              <a:solidFill>
                <a:schemeClr val="bg1"/>
              </a:solidFill>
              <a:latin typeface="Arial" pitchFamily="34" charset="0"/>
              <a:ea typeface="Segoe UI" pitchFamily="34" charset="0"/>
              <a:cs typeface="Arial" pitchFamily="34" charset="0"/>
            </a:endParaRPr>
          </a:p>
        </p:txBody>
      </p:sp>
      <p:sp>
        <p:nvSpPr>
          <p:cNvPr id="60" name="AutoShape 61"/>
          <p:cNvSpPr>
            <a:spLocks noChangeArrowheads="1"/>
          </p:cNvSpPr>
          <p:nvPr/>
        </p:nvSpPr>
        <p:spPr bwMode="auto">
          <a:xfrm>
            <a:off x="3130697" y="3481079"/>
            <a:ext cx="1305980" cy="288000"/>
          </a:xfrm>
          <a:prstGeom prst="roundRect">
            <a:avLst>
              <a:gd name="adj" fmla="val 2947"/>
            </a:avLst>
          </a:prstGeom>
          <a:solidFill>
            <a:schemeClr val="tx2"/>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US" sz="1600" dirty="0">
                <a:solidFill>
                  <a:schemeClr val="bg1"/>
                </a:solidFill>
                <a:latin typeface="Arial" pitchFamily="34" charset="0"/>
                <a:ea typeface="Segoe UI" pitchFamily="34" charset="0"/>
                <a:cs typeface="Arial" pitchFamily="34" charset="0"/>
              </a:rPr>
              <a:t>Software</a:t>
            </a:r>
          </a:p>
        </p:txBody>
      </p:sp>
      <p:sp>
        <p:nvSpPr>
          <p:cNvPr id="61" name="AutoShape 87"/>
          <p:cNvSpPr>
            <a:spLocks noChangeArrowheads="1"/>
          </p:cNvSpPr>
          <p:nvPr/>
        </p:nvSpPr>
        <p:spPr bwMode="auto">
          <a:xfrm>
            <a:off x="5999687" y="3770590"/>
            <a:ext cx="1116000" cy="288000"/>
          </a:xfrm>
          <a:prstGeom prst="roundRect">
            <a:avLst>
              <a:gd name="adj" fmla="val 2726"/>
            </a:avLst>
          </a:prstGeom>
          <a:solidFill>
            <a:schemeClr val="accent3">
              <a:lumMod val="50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Storage</a:t>
            </a:r>
            <a:endParaRPr lang="en-GB" sz="1600" dirty="0">
              <a:solidFill>
                <a:schemeClr val="bg1"/>
              </a:solidFill>
              <a:latin typeface="Arial" pitchFamily="34" charset="0"/>
              <a:ea typeface="Segoe UI" pitchFamily="34" charset="0"/>
              <a:cs typeface="Arial" pitchFamily="34" charset="0"/>
            </a:endParaRPr>
          </a:p>
        </p:txBody>
      </p:sp>
      <p:sp>
        <p:nvSpPr>
          <p:cNvPr id="62" name="AutoShape 87"/>
          <p:cNvSpPr>
            <a:spLocks noChangeArrowheads="1"/>
          </p:cNvSpPr>
          <p:nvPr/>
        </p:nvSpPr>
        <p:spPr bwMode="auto">
          <a:xfrm>
            <a:off x="7090079" y="2942630"/>
            <a:ext cx="1692000" cy="288000"/>
          </a:xfrm>
          <a:prstGeom prst="roundRect">
            <a:avLst>
              <a:gd name="adj" fmla="val 2726"/>
            </a:avLst>
          </a:prstGeom>
          <a:solidFill>
            <a:schemeClr val="accent3">
              <a:lumMod val="50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Content Delivery</a:t>
            </a:r>
            <a:endParaRPr lang="en-GB" sz="1600" dirty="0">
              <a:solidFill>
                <a:schemeClr val="bg1"/>
              </a:solidFill>
              <a:latin typeface="Arial" pitchFamily="34" charset="0"/>
              <a:ea typeface="Segoe UI" pitchFamily="34" charset="0"/>
              <a:cs typeface="Arial" pitchFamily="34" charset="0"/>
            </a:endParaRPr>
          </a:p>
        </p:txBody>
      </p:sp>
      <p:sp>
        <p:nvSpPr>
          <p:cNvPr id="63" name="AutoShape 87"/>
          <p:cNvSpPr>
            <a:spLocks noChangeArrowheads="1"/>
          </p:cNvSpPr>
          <p:nvPr/>
        </p:nvSpPr>
        <p:spPr bwMode="auto">
          <a:xfrm>
            <a:off x="7090079" y="3274296"/>
            <a:ext cx="1692000" cy="288000"/>
          </a:xfrm>
          <a:prstGeom prst="roundRect">
            <a:avLst>
              <a:gd name="adj" fmla="val 2726"/>
            </a:avLst>
          </a:prstGeom>
          <a:solidFill>
            <a:schemeClr val="accent3">
              <a:lumMod val="50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GB" sz="1600" dirty="0">
                <a:solidFill>
                  <a:schemeClr val="bg1"/>
                </a:solidFill>
                <a:latin typeface="Arial" pitchFamily="34" charset="0"/>
                <a:ea typeface="Segoe UI" pitchFamily="34" charset="0"/>
                <a:cs typeface="Arial" pitchFamily="34" charset="0"/>
              </a:rPr>
              <a:t>Virtualization </a:t>
            </a:r>
          </a:p>
        </p:txBody>
      </p:sp>
      <p:sp>
        <p:nvSpPr>
          <p:cNvPr id="64" name="AutoShape 87"/>
          <p:cNvSpPr>
            <a:spLocks noChangeArrowheads="1"/>
          </p:cNvSpPr>
          <p:nvPr/>
        </p:nvSpPr>
        <p:spPr bwMode="auto">
          <a:xfrm>
            <a:off x="4911491" y="1858560"/>
            <a:ext cx="1440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Configuration</a:t>
            </a:r>
            <a:endParaRPr lang="en-GB" sz="1600" dirty="0">
              <a:solidFill>
                <a:schemeClr val="bg1"/>
              </a:solidFill>
              <a:latin typeface="Arial" pitchFamily="34" charset="0"/>
              <a:ea typeface="Segoe UI" pitchFamily="34" charset="0"/>
              <a:cs typeface="Arial" pitchFamily="34" charset="0"/>
            </a:endParaRPr>
          </a:p>
        </p:txBody>
      </p:sp>
      <p:sp>
        <p:nvSpPr>
          <p:cNvPr id="65" name="AutoShape 87"/>
          <p:cNvSpPr>
            <a:spLocks noChangeArrowheads="1"/>
          </p:cNvSpPr>
          <p:nvPr/>
        </p:nvSpPr>
        <p:spPr bwMode="auto">
          <a:xfrm>
            <a:off x="4911491" y="2177898"/>
            <a:ext cx="1440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Middleware</a:t>
            </a:r>
            <a:endParaRPr lang="en-GB" sz="1600" dirty="0">
              <a:solidFill>
                <a:schemeClr val="bg1"/>
              </a:solidFill>
              <a:latin typeface="Arial" pitchFamily="34" charset="0"/>
              <a:ea typeface="Segoe UI" pitchFamily="34" charset="0"/>
              <a:cs typeface="Arial" pitchFamily="34" charset="0"/>
            </a:endParaRPr>
          </a:p>
        </p:txBody>
      </p:sp>
      <p:sp>
        <p:nvSpPr>
          <p:cNvPr id="67" name="AutoShape 87"/>
          <p:cNvSpPr>
            <a:spLocks noChangeArrowheads="1"/>
          </p:cNvSpPr>
          <p:nvPr/>
        </p:nvSpPr>
        <p:spPr bwMode="auto">
          <a:xfrm>
            <a:off x="3026480" y="2080072"/>
            <a:ext cx="1908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Development</a:t>
            </a:r>
            <a:endParaRPr lang="en-GB" sz="1600" dirty="0">
              <a:solidFill>
                <a:schemeClr val="bg1"/>
              </a:solidFill>
              <a:latin typeface="Arial" pitchFamily="34" charset="0"/>
              <a:ea typeface="Segoe UI" pitchFamily="34" charset="0"/>
              <a:cs typeface="Arial" pitchFamily="34" charset="0"/>
            </a:endParaRPr>
          </a:p>
        </p:txBody>
      </p:sp>
      <p:sp>
        <p:nvSpPr>
          <p:cNvPr id="68" name="AutoShape 87"/>
          <p:cNvSpPr>
            <a:spLocks noChangeArrowheads="1"/>
          </p:cNvSpPr>
          <p:nvPr/>
        </p:nvSpPr>
        <p:spPr bwMode="auto">
          <a:xfrm>
            <a:off x="3026480" y="1758473"/>
            <a:ext cx="1908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GB" sz="1600" dirty="0">
                <a:solidFill>
                  <a:schemeClr val="bg1"/>
                </a:solidFill>
                <a:latin typeface="Arial" pitchFamily="34" charset="0"/>
                <a:ea typeface="Segoe UI" pitchFamily="34" charset="0"/>
                <a:cs typeface="Arial" pitchFamily="34" charset="0"/>
              </a:rPr>
              <a:t>Design &amp; </a:t>
            </a:r>
            <a:r>
              <a:rPr lang="en-GB" sz="1600" dirty="0" smtClean="0">
                <a:solidFill>
                  <a:schemeClr val="bg1"/>
                </a:solidFill>
                <a:latin typeface="Arial" pitchFamily="34" charset="0"/>
                <a:ea typeface="Segoe UI" pitchFamily="34" charset="0"/>
                <a:cs typeface="Arial" pitchFamily="34" charset="0"/>
              </a:rPr>
              <a:t>Architect</a:t>
            </a:r>
            <a:endParaRPr lang="en-GB" sz="1600" dirty="0">
              <a:solidFill>
                <a:schemeClr val="bg1"/>
              </a:solidFill>
              <a:latin typeface="Arial" pitchFamily="34" charset="0"/>
              <a:ea typeface="Segoe UI" pitchFamily="34" charset="0"/>
              <a:cs typeface="Arial" pitchFamily="34" charset="0"/>
            </a:endParaRPr>
          </a:p>
        </p:txBody>
      </p:sp>
      <p:sp>
        <p:nvSpPr>
          <p:cNvPr id="69" name="AutoShape 87"/>
          <p:cNvSpPr>
            <a:spLocks noChangeArrowheads="1"/>
          </p:cNvSpPr>
          <p:nvPr/>
        </p:nvSpPr>
        <p:spPr bwMode="auto">
          <a:xfrm>
            <a:off x="6313590" y="1992832"/>
            <a:ext cx="1476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Maintenance</a:t>
            </a:r>
            <a:endParaRPr lang="en-GB" sz="1600" dirty="0">
              <a:solidFill>
                <a:schemeClr val="bg1"/>
              </a:solidFill>
              <a:latin typeface="Arial" pitchFamily="34" charset="0"/>
              <a:ea typeface="Segoe UI" pitchFamily="34" charset="0"/>
              <a:cs typeface="Arial" pitchFamily="34" charset="0"/>
            </a:endParaRPr>
          </a:p>
        </p:txBody>
      </p:sp>
      <p:sp>
        <p:nvSpPr>
          <p:cNvPr id="70" name="AutoShape 87"/>
          <p:cNvSpPr>
            <a:spLocks noChangeArrowheads="1"/>
          </p:cNvSpPr>
          <p:nvPr/>
        </p:nvSpPr>
        <p:spPr bwMode="auto">
          <a:xfrm>
            <a:off x="6312577" y="1358341"/>
            <a:ext cx="1476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Build &amp; Test</a:t>
            </a:r>
            <a:endParaRPr lang="en-GB" sz="1600" dirty="0">
              <a:solidFill>
                <a:schemeClr val="bg1"/>
              </a:solidFill>
              <a:latin typeface="Arial" pitchFamily="34" charset="0"/>
              <a:ea typeface="Segoe UI" pitchFamily="34" charset="0"/>
              <a:cs typeface="Arial" pitchFamily="34" charset="0"/>
            </a:endParaRPr>
          </a:p>
        </p:txBody>
      </p:sp>
      <p:sp>
        <p:nvSpPr>
          <p:cNvPr id="71" name="AutoShape 87"/>
          <p:cNvSpPr>
            <a:spLocks noChangeArrowheads="1"/>
          </p:cNvSpPr>
          <p:nvPr/>
        </p:nvSpPr>
        <p:spPr bwMode="auto">
          <a:xfrm>
            <a:off x="6313590" y="1671542"/>
            <a:ext cx="1476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GB" sz="1600" dirty="0">
                <a:solidFill>
                  <a:schemeClr val="bg1"/>
                </a:solidFill>
                <a:latin typeface="Arial" pitchFamily="34" charset="0"/>
                <a:ea typeface="Segoe UI" pitchFamily="34" charset="0"/>
                <a:cs typeface="Arial" pitchFamily="34" charset="0"/>
              </a:rPr>
              <a:t>Management</a:t>
            </a:r>
          </a:p>
        </p:txBody>
      </p:sp>
      <p:sp>
        <p:nvSpPr>
          <p:cNvPr id="72" name="AutoShape 87"/>
          <p:cNvSpPr>
            <a:spLocks noChangeArrowheads="1"/>
          </p:cNvSpPr>
          <p:nvPr/>
        </p:nvSpPr>
        <p:spPr bwMode="auto">
          <a:xfrm>
            <a:off x="4911491" y="1542533"/>
            <a:ext cx="1440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Consultation</a:t>
            </a:r>
            <a:endParaRPr lang="en-GB" sz="1600" dirty="0">
              <a:solidFill>
                <a:schemeClr val="bg1"/>
              </a:solidFill>
              <a:latin typeface="Arial" pitchFamily="34" charset="0"/>
              <a:ea typeface="Segoe UI" pitchFamily="34" charset="0"/>
              <a:cs typeface="Arial" pitchFamily="34" charset="0"/>
            </a:endParaRPr>
          </a:p>
        </p:txBody>
      </p:sp>
      <p:sp>
        <p:nvSpPr>
          <p:cNvPr id="73" name="AutoShape 61"/>
          <p:cNvSpPr>
            <a:spLocks noChangeArrowheads="1"/>
          </p:cNvSpPr>
          <p:nvPr/>
        </p:nvSpPr>
        <p:spPr bwMode="auto">
          <a:xfrm>
            <a:off x="4417004" y="3306242"/>
            <a:ext cx="1332000" cy="288000"/>
          </a:xfrm>
          <a:prstGeom prst="roundRect">
            <a:avLst>
              <a:gd name="adj" fmla="val 2947"/>
            </a:avLst>
          </a:prstGeom>
          <a:solidFill>
            <a:schemeClr val="tx2"/>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US" sz="1600" dirty="0" smtClean="0">
                <a:solidFill>
                  <a:schemeClr val="bg1"/>
                </a:solidFill>
                <a:latin typeface="Arial" pitchFamily="34" charset="0"/>
                <a:ea typeface="Segoe UI" pitchFamily="34" charset="0"/>
                <a:cs typeface="Arial" pitchFamily="34" charset="0"/>
              </a:rPr>
              <a:t>SLA</a:t>
            </a:r>
            <a:endParaRPr lang="en-US" sz="1600" dirty="0">
              <a:solidFill>
                <a:schemeClr val="bg1"/>
              </a:solidFill>
              <a:latin typeface="Arial" pitchFamily="34" charset="0"/>
              <a:ea typeface="Segoe UI" pitchFamily="34" charset="0"/>
              <a:cs typeface="Arial" pitchFamily="34" charset="0"/>
            </a:endParaRPr>
          </a:p>
        </p:txBody>
      </p:sp>
      <p:sp>
        <p:nvSpPr>
          <p:cNvPr id="74" name="AutoShape 61"/>
          <p:cNvSpPr>
            <a:spLocks noChangeArrowheads="1"/>
          </p:cNvSpPr>
          <p:nvPr/>
        </p:nvSpPr>
        <p:spPr bwMode="auto">
          <a:xfrm>
            <a:off x="3130697" y="3798705"/>
            <a:ext cx="1305980" cy="288000"/>
          </a:xfrm>
          <a:prstGeom prst="roundRect">
            <a:avLst>
              <a:gd name="adj" fmla="val 2947"/>
            </a:avLst>
          </a:prstGeom>
          <a:solidFill>
            <a:schemeClr val="tx2"/>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US" sz="1600" dirty="0" smtClean="0">
                <a:solidFill>
                  <a:schemeClr val="bg1"/>
                </a:solidFill>
                <a:latin typeface="Arial" pitchFamily="34" charset="0"/>
                <a:ea typeface="Segoe UI" pitchFamily="34" charset="0"/>
                <a:cs typeface="Arial" pitchFamily="34" charset="0"/>
              </a:rPr>
              <a:t>Hardware</a:t>
            </a:r>
            <a:endParaRPr lang="en-US" sz="1600" dirty="0">
              <a:solidFill>
                <a:schemeClr val="bg1"/>
              </a:solidFill>
              <a:latin typeface="Arial" pitchFamily="34" charset="0"/>
              <a:ea typeface="Segoe UI" pitchFamily="34" charset="0"/>
              <a:cs typeface="Arial" pitchFamily="34" charset="0"/>
            </a:endParaRPr>
          </a:p>
        </p:txBody>
      </p:sp>
      <p:sp>
        <p:nvSpPr>
          <p:cNvPr id="75" name="AutoShape 61"/>
          <p:cNvSpPr>
            <a:spLocks noChangeArrowheads="1"/>
          </p:cNvSpPr>
          <p:nvPr/>
        </p:nvSpPr>
        <p:spPr bwMode="auto">
          <a:xfrm>
            <a:off x="4417004" y="3622555"/>
            <a:ext cx="1332000" cy="288000"/>
          </a:xfrm>
          <a:prstGeom prst="roundRect">
            <a:avLst>
              <a:gd name="adj" fmla="val 2947"/>
            </a:avLst>
          </a:prstGeom>
          <a:solidFill>
            <a:schemeClr val="tx2"/>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US" sz="1600" dirty="0">
                <a:solidFill>
                  <a:schemeClr val="bg1"/>
                </a:solidFill>
                <a:latin typeface="Arial" pitchFamily="34" charset="0"/>
                <a:ea typeface="Segoe UI" pitchFamily="34" charset="0"/>
                <a:cs typeface="Arial" pitchFamily="34" charset="0"/>
              </a:rPr>
              <a:t>Multi-tenancy</a:t>
            </a:r>
          </a:p>
        </p:txBody>
      </p:sp>
      <p:sp>
        <p:nvSpPr>
          <p:cNvPr id="76" name="AutoShape 87"/>
          <p:cNvSpPr>
            <a:spLocks noChangeArrowheads="1"/>
          </p:cNvSpPr>
          <p:nvPr/>
        </p:nvSpPr>
        <p:spPr bwMode="auto">
          <a:xfrm>
            <a:off x="3026480" y="2401670"/>
            <a:ext cx="1908000" cy="288000"/>
          </a:xfrm>
          <a:prstGeom prst="roundRect">
            <a:avLst>
              <a:gd name="adj" fmla="val 2726"/>
            </a:avLst>
          </a:prstGeom>
          <a:solidFill>
            <a:schemeClr val="accent6">
              <a:lumMod val="75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gn="l">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Custom Integration</a:t>
            </a:r>
            <a:endParaRPr lang="en-GB" sz="1600" dirty="0">
              <a:solidFill>
                <a:schemeClr val="bg1"/>
              </a:solidFill>
              <a:latin typeface="Arial" pitchFamily="34" charset="0"/>
              <a:ea typeface="Segoe UI" pitchFamily="34" charset="0"/>
              <a:cs typeface="Arial" pitchFamily="34" charset="0"/>
            </a:endParaRPr>
          </a:p>
        </p:txBody>
      </p:sp>
      <p:sp>
        <p:nvSpPr>
          <p:cNvPr id="77" name="AutoShape 87"/>
          <p:cNvSpPr>
            <a:spLocks noChangeArrowheads="1"/>
          </p:cNvSpPr>
          <p:nvPr/>
        </p:nvSpPr>
        <p:spPr bwMode="auto">
          <a:xfrm>
            <a:off x="7090079" y="3594100"/>
            <a:ext cx="1692000" cy="288000"/>
          </a:xfrm>
          <a:prstGeom prst="roundRect">
            <a:avLst>
              <a:gd name="adj" fmla="val 2726"/>
            </a:avLst>
          </a:prstGeom>
          <a:solidFill>
            <a:schemeClr val="accent3">
              <a:lumMod val="50000"/>
            </a:schemeClr>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GB" sz="1600" dirty="0" smtClean="0">
                <a:solidFill>
                  <a:schemeClr val="bg1"/>
                </a:solidFill>
                <a:latin typeface="Arial" pitchFamily="34" charset="0"/>
                <a:ea typeface="Segoe UI" pitchFamily="34" charset="0"/>
                <a:cs typeface="Arial" pitchFamily="34" charset="0"/>
              </a:rPr>
              <a:t>Integration</a:t>
            </a:r>
            <a:endParaRPr lang="en-GB" sz="1600" dirty="0">
              <a:solidFill>
                <a:schemeClr val="bg1"/>
              </a:solidFill>
              <a:latin typeface="Arial" pitchFamily="34" charset="0"/>
              <a:ea typeface="Segoe UI" pitchFamily="34" charset="0"/>
              <a:cs typeface="Arial" pitchFamily="34" charset="0"/>
            </a:endParaRPr>
          </a:p>
        </p:txBody>
      </p:sp>
      <p:sp>
        <p:nvSpPr>
          <p:cNvPr id="78" name="AutoShape 61"/>
          <p:cNvSpPr>
            <a:spLocks noChangeArrowheads="1"/>
          </p:cNvSpPr>
          <p:nvPr/>
        </p:nvSpPr>
        <p:spPr bwMode="auto">
          <a:xfrm>
            <a:off x="4417004" y="3942454"/>
            <a:ext cx="1332000" cy="288000"/>
          </a:xfrm>
          <a:prstGeom prst="roundRect">
            <a:avLst>
              <a:gd name="adj" fmla="val 2947"/>
            </a:avLst>
          </a:prstGeom>
          <a:solidFill>
            <a:schemeClr val="tx2"/>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US" sz="1600" dirty="0" smtClean="0">
                <a:solidFill>
                  <a:schemeClr val="bg1"/>
                </a:solidFill>
                <a:latin typeface="Arial" pitchFamily="34" charset="0"/>
                <a:ea typeface="Segoe UI" pitchFamily="34" charset="0"/>
                <a:cs typeface="Arial" pitchFamily="34" charset="0"/>
              </a:rPr>
              <a:t>Customize</a:t>
            </a:r>
            <a:endParaRPr lang="en-US" sz="1600" dirty="0">
              <a:solidFill>
                <a:schemeClr val="bg1"/>
              </a:solidFill>
              <a:latin typeface="Arial" pitchFamily="34" charset="0"/>
              <a:ea typeface="Segoe UI" pitchFamily="34" charset="0"/>
              <a:cs typeface="Arial" pitchFamily="34" charset="0"/>
            </a:endParaRPr>
          </a:p>
        </p:txBody>
      </p:sp>
      <p:sp>
        <p:nvSpPr>
          <p:cNvPr id="79" name="AutoShape 61"/>
          <p:cNvSpPr>
            <a:spLocks noChangeArrowheads="1"/>
          </p:cNvSpPr>
          <p:nvPr/>
        </p:nvSpPr>
        <p:spPr bwMode="auto">
          <a:xfrm>
            <a:off x="3130697" y="4120671"/>
            <a:ext cx="1305980" cy="288000"/>
          </a:xfrm>
          <a:prstGeom prst="roundRect">
            <a:avLst>
              <a:gd name="adj" fmla="val 2947"/>
            </a:avLst>
          </a:prstGeom>
          <a:solidFill>
            <a:schemeClr val="tx2"/>
          </a:solidFill>
          <a:ln w="3175" algn="ctr">
            <a:noFill/>
            <a:round/>
            <a:headEnd/>
            <a:tailEnd/>
          </a:ln>
          <a:effectLst>
            <a:innerShdw blurRad="38100" dist="12700" dir="19200000">
              <a:prstClr val="black">
                <a:alpha val="84000"/>
              </a:prstClr>
            </a:innerShdw>
          </a:effectLst>
          <a:scene3d>
            <a:camera prst="orthographicFront">
              <a:rot lat="1200000" lon="20400000" rev="0"/>
            </a:camera>
            <a:lightRig rig="threePt" dir="t"/>
          </a:scene3d>
        </p:spPr>
        <p:txBody>
          <a:bodyPr lIns="72000" tIns="72000" rIns="0" bIns="36000" anchor="ctr" anchorCtr="0"/>
          <a:lstStyle/>
          <a:p>
            <a:pPr>
              <a:lnSpc>
                <a:spcPct val="74000"/>
              </a:lnSpc>
              <a:spcBef>
                <a:spcPct val="10000"/>
              </a:spcBef>
            </a:pPr>
            <a:r>
              <a:rPr lang="en-US" sz="1600" dirty="0">
                <a:solidFill>
                  <a:schemeClr val="bg1"/>
                </a:solidFill>
                <a:latin typeface="Arial" pitchFamily="34" charset="0"/>
                <a:ea typeface="Segoe UI" pitchFamily="34" charset="0"/>
                <a:cs typeface="Arial" pitchFamily="34" charset="0"/>
              </a:rPr>
              <a:t>Monetization</a:t>
            </a:r>
          </a:p>
        </p:txBody>
      </p:sp>
      <p:sp>
        <p:nvSpPr>
          <p:cNvPr id="14" name="Title 13"/>
          <p:cNvSpPr>
            <a:spLocks noGrp="1"/>
          </p:cNvSpPr>
          <p:nvPr>
            <p:ph type="title"/>
          </p:nvPr>
        </p:nvSpPr>
        <p:spPr/>
        <p:txBody>
          <a:bodyPr/>
          <a:lstStyle/>
          <a:p>
            <a:r>
              <a:rPr lang="en-US" dirty="0" smtClean="0"/>
              <a:t>We Offer 3 Cloud Services</a:t>
            </a:r>
            <a:endParaRPr lang="en-US" dirty="0"/>
          </a:p>
        </p:txBody>
      </p:sp>
      <p:sp>
        <p:nvSpPr>
          <p:cNvPr id="29" name="Rectangle 28"/>
          <p:cNvSpPr/>
          <p:nvPr/>
        </p:nvSpPr>
        <p:spPr>
          <a:xfrm>
            <a:off x="2283064" y="4736151"/>
            <a:ext cx="2285219" cy="387798"/>
          </a:xfrm>
          <a:prstGeom prst="rect">
            <a:avLst/>
          </a:prstGeom>
        </p:spPr>
        <p:txBody>
          <a:bodyPr wrap="square">
            <a:spAutoFit/>
          </a:bodyPr>
          <a:lstStyle/>
          <a:p>
            <a:pPr>
              <a:lnSpc>
                <a:spcPct val="80000"/>
              </a:lnSpc>
            </a:pPr>
            <a:r>
              <a:rPr lang="en-US" sz="1200" dirty="0" smtClean="0">
                <a:solidFill>
                  <a:schemeClr val="bg1">
                    <a:lumMod val="95000"/>
                  </a:schemeClr>
                </a:solidFill>
                <a:latin typeface="Arial" pitchFamily="34" charset="0"/>
              </a:rPr>
              <a:t>OTT = Over the Top Content</a:t>
            </a:r>
          </a:p>
          <a:p>
            <a:pPr>
              <a:lnSpc>
                <a:spcPct val="80000"/>
              </a:lnSpc>
            </a:pPr>
            <a:r>
              <a:rPr lang="en-US" sz="1200" dirty="0" smtClean="0">
                <a:solidFill>
                  <a:schemeClr val="bg1">
                    <a:lumMod val="95000"/>
                  </a:schemeClr>
                </a:solidFill>
                <a:latin typeface="Arial" pitchFamily="34" charset="0"/>
              </a:rPr>
              <a:t>OVP = Online Video Platform</a:t>
            </a:r>
            <a:endParaRPr lang="en-US" sz="1200" dirty="0">
              <a:solidFill>
                <a:schemeClr val="bg1">
                  <a:lumMod val="95000"/>
                </a:schemeClr>
              </a:solidFill>
              <a:latin typeface="Arial" pitchFamily="34" charset="0"/>
            </a:endParaRPr>
          </a:p>
        </p:txBody>
      </p:sp>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9683" y="803614"/>
            <a:ext cx="485794" cy="486766"/>
          </a:xfrm>
          <a:prstGeom prst="rect">
            <a:avLst/>
          </a:prstGeom>
          <a:scene3d>
            <a:camera prst="orthographicFront">
              <a:rot lat="1200000" lon="20400000" rev="0"/>
            </a:camera>
            <a:lightRig rig="threePt" dir="t"/>
          </a:scene3d>
        </p:spPr>
      </p:pic>
      <p:sp>
        <p:nvSpPr>
          <p:cNvPr id="32" name="TextBox 31"/>
          <p:cNvSpPr txBox="1"/>
          <p:nvPr/>
        </p:nvSpPr>
        <p:spPr>
          <a:xfrm>
            <a:off x="8005035" y="853280"/>
            <a:ext cx="917582" cy="307777"/>
          </a:xfrm>
          <a:prstGeom prst="rect">
            <a:avLst/>
          </a:prstGeom>
          <a:noFill/>
          <a:scene3d>
            <a:camera prst="orthographicFront">
              <a:rot lat="1200000" lon="20400000" rev="0"/>
            </a:camera>
            <a:lightRig rig="threePt" dir="t"/>
          </a:scene3d>
        </p:spPr>
        <p:txBody>
          <a:bodyPr wrap="square" rtlCol="0">
            <a:spAutoFit/>
          </a:bodyPr>
          <a:lstStyle/>
          <a:p>
            <a:r>
              <a:rPr lang="en-US" sz="1400" b="1" i="1" dirty="0" smtClean="0">
                <a:ln w="3175">
                  <a:noFill/>
                </a:ln>
                <a:solidFill>
                  <a:schemeClr val="tx1">
                    <a:lumMod val="85000"/>
                    <a:lumOff val="15000"/>
                  </a:schemeClr>
                </a:solidFill>
                <a:latin typeface="Arial" pitchFamily="34" charset="0"/>
                <a:ea typeface="Segoe UI" pitchFamily="34" charset="0"/>
                <a:cs typeface="Arial" pitchFamily="34" charset="0"/>
              </a:rPr>
              <a:t>vu</a:t>
            </a:r>
            <a:r>
              <a:rPr lang="en-US" sz="1400" b="1" i="1" dirty="0" smtClean="0">
                <a:ln w="3175">
                  <a:noFill/>
                </a:ln>
                <a:solidFill>
                  <a:schemeClr val="bg1"/>
                </a:solidFill>
                <a:latin typeface="Arial" pitchFamily="34" charset="0"/>
                <a:ea typeface="Segoe UI" pitchFamily="34" charset="0"/>
                <a:cs typeface="Arial" pitchFamily="34" charset="0"/>
              </a:rPr>
              <a:t>Media</a:t>
            </a:r>
            <a:endParaRPr lang="en-US" sz="1400" b="1" i="1" baseline="-25000" dirty="0">
              <a:ln w="3175">
                <a:noFill/>
              </a:ln>
              <a:solidFill>
                <a:schemeClr val="bg1"/>
              </a:solidFill>
              <a:latin typeface="Arial" pitchFamily="34" charset="0"/>
              <a:ea typeface="Segoe UI" pitchFamily="34" charset="0"/>
              <a:cs typeface="Arial" pitchFamily="34" charset="0"/>
            </a:endParaRPr>
          </a:p>
        </p:txBody>
      </p:sp>
      <p:pic>
        <p:nvPicPr>
          <p:cNvPr id="33" name="Pictur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5479" y="2770862"/>
            <a:ext cx="449802" cy="450702"/>
          </a:xfrm>
          <a:prstGeom prst="rect">
            <a:avLst/>
          </a:prstGeom>
          <a:scene3d>
            <a:camera prst="orthographicFront">
              <a:rot lat="1200000" lon="20400000" rev="0"/>
            </a:camera>
            <a:lightRig rig="threePt" dir="t"/>
          </a:scene3d>
        </p:spPr>
      </p:pic>
      <p:sp>
        <p:nvSpPr>
          <p:cNvPr id="34" name="TextBox 33"/>
          <p:cNvSpPr txBox="1"/>
          <p:nvPr/>
        </p:nvSpPr>
        <p:spPr>
          <a:xfrm>
            <a:off x="4978932" y="2802497"/>
            <a:ext cx="866603" cy="307777"/>
          </a:xfrm>
          <a:prstGeom prst="rect">
            <a:avLst/>
          </a:prstGeom>
          <a:noFill/>
          <a:scene3d>
            <a:camera prst="orthographicFront">
              <a:rot lat="1200000" lon="20400000" rev="0"/>
            </a:camera>
            <a:lightRig rig="threePt" dir="t"/>
          </a:scene3d>
        </p:spPr>
        <p:txBody>
          <a:bodyPr wrap="square" rtlCol="0">
            <a:spAutoFit/>
          </a:bodyPr>
          <a:lstStyle/>
          <a:p>
            <a:r>
              <a:rPr lang="en-US" sz="1400" b="1" i="1" dirty="0" smtClean="0">
                <a:ln w="3175">
                  <a:noFill/>
                </a:ln>
                <a:solidFill>
                  <a:schemeClr val="tx1">
                    <a:lumMod val="85000"/>
                    <a:lumOff val="15000"/>
                  </a:schemeClr>
                </a:solidFill>
                <a:latin typeface="Arial" pitchFamily="34" charset="0"/>
                <a:ea typeface="Segoe UI" pitchFamily="34" charset="0"/>
                <a:cs typeface="Arial" pitchFamily="34" charset="0"/>
              </a:rPr>
              <a:t>vu</a:t>
            </a:r>
            <a:r>
              <a:rPr lang="en-US" sz="1400" b="1" i="1" dirty="0" smtClean="0">
                <a:ln w="3175">
                  <a:noFill/>
                </a:ln>
                <a:solidFill>
                  <a:schemeClr val="bg1"/>
                </a:solidFill>
                <a:latin typeface="Arial" pitchFamily="34" charset="0"/>
                <a:ea typeface="Segoe UI" pitchFamily="34" charset="0"/>
                <a:cs typeface="Arial" pitchFamily="34" charset="0"/>
              </a:rPr>
              <a:t>Easy</a:t>
            </a:r>
            <a:endParaRPr lang="en-US" sz="1400" b="1" i="1" baseline="-25000" dirty="0">
              <a:ln w="3175">
                <a:noFill/>
              </a:ln>
              <a:solidFill>
                <a:schemeClr val="bg1"/>
              </a:solidFill>
              <a:latin typeface="Arial" pitchFamily="34" charset="0"/>
              <a:ea typeface="Segoe UI" pitchFamily="34" charset="0"/>
              <a:cs typeface="Arial" pitchFamily="34" charset="0"/>
            </a:endParaRPr>
          </a:p>
        </p:txBody>
      </p:sp>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2741" y="2317621"/>
            <a:ext cx="457118" cy="458034"/>
          </a:xfrm>
          <a:prstGeom prst="rect">
            <a:avLst/>
          </a:prstGeom>
          <a:scene3d>
            <a:camera prst="orthographicFront">
              <a:rot lat="1200000" lon="20400000" rev="0"/>
            </a:camera>
            <a:lightRig rig="threePt" dir="t"/>
          </a:scene3d>
        </p:spPr>
      </p:pic>
      <p:sp>
        <p:nvSpPr>
          <p:cNvPr id="36" name="TextBox 35"/>
          <p:cNvSpPr txBox="1"/>
          <p:nvPr/>
        </p:nvSpPr>
        <p:spPr>
          <a:xfrm>
            <a:off x="8164892" y="2370176"/>
            <a:ext cx="732156" cy="307777"/>
          </a:xfrm>
          <a:prstGeom prst="rect">
            <a:avLst/>
          </a:prstGeom>
          <a:noFill/>
          <a:scene3d>
            <a:camera prst="orthographicFront">
              <a:rot lat="1200000" lon="20400000" rev="0"/>
            </a:camera>
            <a:lightRig rig="threePt" dir="t"/>
          </a:scene3d>
        </p:spPr>
        <p:txBody>
          <a:bodyPr wrap="square" rtlCol="0">
            <a:spAutoFit/>
          </a:bodyPr>
          <a:lstStyle/>
          <a:p>
            <a:r>
              <a:rPr lang="en-US" sz="1400" b="1" i="1" dirty="0" smtClean="0">
                <a:ln w="3175">
                  <a:noFill/>
                </a:ln>
                <a:solidFill>
                  <a:schemeClr val="tx1">
                    <a:lumMod val="85000"/>
                    <a:lumOff val="15000"/>
                  </a:schemeClr>
                </a:solidFill>
                <a:latin typeface="Arial" pitchFamily="34" charset="0"/>
                <a:ea typeface="Segoe UI" pitchFamily="34" charset="0"/>
                <a:cs typeface="Arial" pitchFamily="34" charset="0"/>
              </a:rPr>
              <a:t>vu</a:t>
            </a:r>
            <a:r>
              <a:rPr lang="en-US" sz="1400" b="1" i="1" dirty="0" smtClean="0">
                <a:ln w="3175">
                  <a:noFill/>
                </a:ln>
                <a:solidFill>
                  <a:schemeClr val="bg1"/>
                </a:solidFill>
                <a:latin typeface="Arial" pitchFamily="34" charset="0"/>
                <a:ea typeface="Segoe UI" pitchFamily="34" charset="0"/>
                <a:cs typeface="Arial" pitchFamily="34" charset="0"/>
              </a:rPr>
              <a:t>Net</a:t>
            </a:r>
            <a:endParaRPr lang="en-US" sz="1400" b="1" i="1" baseline="-25000" dirty="0">
              <a:ln w="3175">
                <a:noFill/>
              </a:ln>
              <a:solidFill>
                <a:schemeClr val="bg1"/>
              </a:solidFill>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276701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0" grpId="0" animBg="1"/>
      <p:bldP spid="11" grpId="0" animBg="1"/>
      <p:bldP spid="46" grpId="0" animBg="1"/>
      <p:bldP spid="47" grpId="0" animBg="1"/>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32" grpId="0"/>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p:cNvSpPr txBox="1">
            <a:spLocks/>
          </p:cNvSpPr>
          <p:nvPr/>
        </p:nvSpPr>
        <p:spPr>
          <a:xfrm>
            <a:off x="2908890" y="1036379"/>
            <a:ext cx="3201107" cy="3348000"/>
          </a:xfrm>
          <a:prstGeom prst="rect">
            <a:avLst/>
          </a:prstGeom>
          <a:solidFill>
            <a:schemeClr val="accent6">
              <a:lumMod val="20000"/>
              <a:lumOff val="80000"/>
              <a:alpha val="36000"/>
            </a:schemeClr>
          </a:solidFill>
          <a:effectLst/>
          <a:scene3d>
            <a:camera prst="orthographicFront"/>
            <a:lightRig rig="threePt" dir="t"/>
          </a:scene3d>
          <a:sp3d>
            <a:bevelT w="25400" h="25400"/>
          </a:sp3d>
        </p:spPr>
        <p:txBody>
          <a:bodyPr lIns="108000" tIns="72000" rIns="108000" bIns="72000"/>
          <a:lstStyle>
            <a:lvl1pPr marL="273050" indent="-273050" algn="l" defTabSz="457200" rtl="0" eaLnBrk="1" latinLnBrk="0" hangingPunct="1">
              <a:lnSpc>
                <a:spcPct val="84000"/>
              </a:lnSpc>
              <a:spcBef>
                <a:spcPts val="1600"/>
              </a:spcBef>
              <a:buFont typeface="+mj-lt"/>
              <a:buNone/>
              <a:defRPr lang="en-US" sz="2400" b="1" kern="1200" spc="-80" baseline="0" dirty="0" smtClean="0">
                <a:solidFill>
                  <a:schemeClr val="tx1"/>
                </a:solidFill>
                <a:latin typeface="Arial" pitchFamily="34" charset="0"/>
                <a:ea typeface="Segoe UI" pitchFamily="34" charset="0"/>
                <a:cs typeface="Arial" pitchFamily="34" charset="0"/>
              </a:defRPr>
            </a:lvl1pPr>
            <a:lvl2pPr marL="449262" indent="-342900" algn="l" defTabSz="457200" rtl="0" eaLnBrk="1" latinLnBrk="0" hangingPunct="1">
              <a:lnSpc>
                <a:spcPct val="84000"/>
              </a:lnSpc>
              <a:spcBef>
                <a:spcPts val="6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701675" indent="-342900" algn="l" defTabSz="457200" rtl="0" eaLnBrk="1" latinLnBrk="0" hangingPunct="1">
              <a:lnSpc>
                <a:spcPct val="84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04863" indent="-176213" algn="l" defTabSz="457200" rtl="0" eaLnBrk="1" latinLnBrk="0" hangingPunct="1">
              <a:lnSpc>
                <a:spcPct val="84000"/>
              </a:lnSpc>
              <a:spcBef>
                <a:spcPts val="0"/>
              </a:spcBef>
              <a:buSzPct val="80000"/>
              <a:buFont typeface="Arial" pitchFamily="34" charset="0"/>
              <a:buChar char="•"/>
              <a:defRPr lang="en-US" sz="2000" kern="1200" spc="-60" baseline="0" dirty="0" smtClean="0">
                <a:solidFill>
                  <a:schemeClr val="tx1">
                    <a:lumMod val="65000"/>
                    <a:lumOff val="35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76000"/>
              </a:lnSpc>
            </a:pPr>
            <a:r>
              <a:rPr lang="en-US" sz="2800" dirty="0" smtClean="0">
                <a:gradFill flip="none" rotWithShape="1">
                  <a:gsLst>
                    <a:gs pos="0">
                      <a:schemeClr val="bg1">
                        <a:lumMod val="50000"/>
                      </a:schemeClr>
                    </a:gs>
                    <a:gs pos="100000">
                      <a:schemeClr val="accent6">
                        <a:lumMod val="75000"/>
                      </a:schemeClr>
                    </a:gs>
                  </a:gsLst>
                  <a:lin ang="2700000" scaled="1"/>
                  <a:tileRect/>
                </a:gradFill>
              </a:rPr>
              <a:t>TV </a:t>
            </a:r>
            <a:r>
              <a:rPr lang="en-US" sz="2800" dirty="0" smtClean="0">
                <a:gradFill flip="none" rotWithShape="1">
                  <a:gsLst>
                    <a:gs pos="0">
                      <a:schemeClr val="bg1">
                        <a:lumMod val="50000"/>
                      </a:schemeClr>
                    </a:gs>
                    <a:gs pos="100000">
                      <a:schemeClr val="accent6">
                        <a:lumMod val="75000"/>
                      </a:schemeClr>
                    </a:gs>
                  </a:gsLst>
                  <a:lin ang="2700000" scaled="1"/>
                  <a:tileRect/>
                </a:gradFill>
                <a:sym typeface="Wingdings"/>
              </a:rPr>
              <a:t></a:t>
            </a:r>
            <a:r>
              <a:rPr lang="en-US" sz="2800" dirty="0" smtClean="0">
                <a:gradFill flip="none" rotWithShape="1">
                  <a:gsLst>
                    <a:gs pos="0">
                      <a:schemeClr val="bg1">
                        <a:lumMod val="50000"/>
                      </a:schemeClr>
                    </a:gs>
                    <a:gs pos="100000">
                      <a:schemeClr val="accent6">
                        <a:lumMod val="75000"/>
                      </a:schemeClr>
                    </a:gs>
                  </a:gsLst>
                  <a:lin ang="2700000" scaled="1"/>
                  <a:tileRect/>
                </a:gradFill>
              </a:rPr>
              <a:t> Multiscreen</a:t>
            </a:r>
            <a:r>
              <a:rPr lang="en-US" sz="2800" dirty="0">
                <a:gradFill flip="none" rotWithShape="1">
                  <a:gsLst>
                    <a:gs pos="0">
                      <a:schemeClr val="bg1">
                        <a:lumMod val="50000"/>
                      </a:schemeClr>
                    </a:gs>
                    <a:gs pos="100000">
                      <a:schemeClr val="accent6">
                        <a:lumMod val="75000"/>
                      </a:schemeClr>
                    </a:gs>
                  </a:gsLst>
                  <a:lin ang="2700000" scaled="1"/>
                  <a:tileRect/>
                </a:gradFill>
              </a:rPr>
              <a:t/>
            </a:r>
            <a:br>
              <a:rPr lang="en-US" sz="2800" dirty="0">
                <a:gradFill flip="none" rotWithShape="1">
                  <a:gsLst>
                    <a:gs pos="0">
                      <a:schemeClr val="bg1">
                        <a:lumMod val="50000"/>
                      </a:schemeClr>
                    </a:gs>
                    <a:gs pos="100000">
                      <a:schemeClr val="accent6">
                        <a:lumMod val="75000"/>
                      </a:schemeClr>
                    </a:gs>
                  </a:gsLst>
                  <a:lin ang="2700000" scaled="1"/>
                  <a:tileRect/>
                </a:gradFill>
              </a:rPr>
            </a:br>
            <a:r>
              <a:rPr lang="en-US" sz="2800" dirty="0" smtClean="0">
                <a:gradFill flip="none" rotWithShape="1">
                  <a:gsLst>
                    <a:gs pos="0">
                      <a:schemeClr val="bg1">
                        <a:lumMod val="50000"/>
                      </a:schemeClr>
                    </a:gs>
                    <a:gs pos="100000">
                      <a:schemeClr val="accent6">
                        <a:lumMod val="75000"/>
                      </a:schemeClr>
                    </a:gs>
                  </a:gsLst>
                  <a:lin ang="2700000" scaled="1"/>
                  <a:tileRect/>
                </a:gradFill>
              </a:rPr>
              <a:t>OTT Solutions</a:t>
            </a:r>
          </a:p>
        </p:txBody>
      </p:sp>
      <p:sp>
        <p:nvSpPr>
          <p:cNvPr id="19" name="Content Placeholder 3"/>
          <p:cNvSpPr txBox="1">
            <a:spLocks/>
          </p:cNvSpPr>
          <p:nvPr/>
        </p:nvSpPr>
        <p:spPr>
          <a:xfrm>
            <a:off x="6258857" y="1036379"/>
            <a:ext cx="2469400" cy="3348000"/>
          </a:xfrm>
          <a:prstGeom prst="rect">
            <a:avLst/>
          </a:prstGeom>
          <a:solidFill>
            <a:schemeClr val="accent6">
              <a:lumMod val="20000"/>
              <a:lumOff val="80000"/>
              <a:alpha val="36000"/>
            </a:schemeClr>
          </a:solidFill>
          <a:effectLst/>
          <a:scene3d>
            <a:camera prst="orthographicFront"/>
            <a:lightRig rig="threePt" dir="t"/>
          </a:scene3d>
          <a:sp3d>
            <a:bevelT w="25400" h="25400"/>
          </a:sp3d>
        </p:spPr>
        <p:txBody>
          <a:bodyPr lIns="108000" tIns="72000" rIns="108000" bIns="72000"/>
          <a:lstStyle>
            <a:lvl1pPr marL="273050" indent="-273050" algn="l" defTabSz="457200" rtl="0" eaLnBrk="1" latinLnBrk="0" hangingPunct="1">
              <a:lnSpc>
                <a:spcPct val="84000"/>
              </a:lnSpc>
              <a:spcBef>
                <a:spcPts val="1600"/>
              </a:spcBef>
              <a:buFont typeface="+mj-lt"/>
              <a:buNone/>
              <a:defRPr lang="en-US" sz="2400" b="1" kern="1200" spc="-80" baseline="0" dirty="0" smtClean="0">
                <a:solidFill>
                  <a:schemeClr val="tx1"/>
                </a:solidFill>
                <a:latin typeface="Arial" pitchFamily="34" charset="0"/>
                <a:ea typeface="Segoe UI" pitchFamily="34" charset="0"/>
                <a:cs typeface="Arial" pitchFamily="34" charset="0"/>
              </a:defRPr>
            </a:lvl1pPr>
            <a:lvl2pPr marL="449262" indent="-342900" algn="l" defTabSz="457200" rtl="0" eaLnBrk="1" latinLnBrk="0" hangingPunct="1">
              <a:lnSpc>
                <a:spcPct val="84000"/>
              </a:lnSpc>
              <a:spcBef>
                <a:spcPts val="6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701675" indent="-342900" algn="l" defTabSz="457200" rtl="0" eaLnBrk="1" latinLnBrk="0" hangingPunct="1">
              <a:lnSpc>
                <a:spcPct val="84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04863" indent="-176213" algn="l" defTabSz="457200" rtl="0" eaLnBrk="1" latinLnBrk="0" hangingPunct="1">
              <a:lnSpc>
                <a:spcPct val="84000"/>
              </a:lnSpc>
              <a:spcBef>
                <a:spcPts val="0"/>
              </a:spcBef>
              <a:buSzPct val="80000"/>
              <a:buFont typeface="Arial" pitchFamily="34" charset="0"/>
              <a:buChar char="•"/>
              <a:defRPr lang="en-US" sz="2000" kern="1200" spc="-60" baseline="0" dirty="0" smtClean="0">
                <a:solidFill>
                  <a:schemeClr val="tx1">
                    <a:lumMod val="65000"/>
                    <a:lumOff val="35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6000"/>
              </a:lnSpc>
            </a:pPr>
            <a:r>
              <a:rPr lang="en-US" sz="2800" dirty="0" smtClean="0">
                <a:ln w="19050" cmpd="sng">
                  <a:noFill/>
                  <a:prstDash val="solid"/>
                </a:ln>
                <a:solidFill>
                  <a:schemeClr val="accent6">
                    <a:lumMod val="75000"/>
                  </a:schemeClr>
                </a:solidFill>
                <a:ea typeface="+mn-ea"/>
                <a:cs typeface="+mn-cs"/>
              </a:rPr>
              <a:t>Multiscreen Providers</a:t>
            </a:r>
            <a:br>
              <a:rPr lang="en-US" sz="2800" dirty="0" smtClean="0">
                <a:ln w="19050" cmpd="sng">
                  <a:noFill/>
                  <a:prstDash val="solid"/>
                </a:ln>
                <a:solidFill>
                  <a:schemeClr val="accent6">
                    <a:lumMod val="75000"/>
                  </a:schemeClr>
                </a:solidFill>
                <a:ea typeface="+mn-ea"/>
                <a:cs typeface="+mn-cs"/>
              </a:rPr>
            </a:br>
            <a:endParaRPr lang="en-US" sz="2800" dirty="0" smtClean="0">
              <a:ln w="19050" cmpd="sng">
                <a:noFill/>
                <a:prstDash val="solid"/>
              </a:ln>
              <a:solidFill>
                <a:schemeClr val="accent6">
                  <a:lumMod val="75000"/>
                </a:schemeClr>
              </a:solidFill>
              <a:ea typeface="+mn-ea"/>
              <a:cs typeface="+mn-cs"/>
            </a:endParaRPr>
          </a:p>
          <a:p>
            <a:pPr marL="0" indent="0">
              <a:lnSpc>
                <a:spcPct val="76000"/>
              </a:lnSpc>
            </a:pPr>
            <a:endParaRPr lang="en-US" sz="2800" dirty="0">
              <a:ln w="19050" cmpd="sng">
                <a:noFill/>
                <a:prstDash val="solid"/>
              </a:ln>
              <a:solidFill>
                <a:schemeClr val="accent6">
                  <a:lumMod val="75000"/>
                </a:schemeClr>
              </a:solidFill>
              <a:ea typeface="+mn-ea"/>
              <a:cs typeface="+mn-cs"/>
            </a:endParaRPr>
          </a:p>
          <a:p>
            <a:pPr marL="0" indent="0">
              <a:lnSpc>
                <a:spcPct val="76000"/>
              </a:lnSpc>
            </a:pPr>
            <a:endParaRPr lang="en-US" sz="2800" dirty="0" smtClean="0">
              <a:ln w="19050" cmpd="sng">
                <a:noFill/>
                <a:prstDash val="solid"/>
              </a:ln>
              <a:solidFill>
                <a:schemeClr val="accent6">
                  <a:lumMod val="75000"/>
                </a:schemeClr>
              </a:solidFill>
              <a:ea typeface="+mn-ea"/>
              <a:cs typeface="+mn-cs"/>
            </a:endParaRPr>
          </a:p>
          <a:p>
            <a:pPr marL="0" indent="0">
              <a:lnSpc>
                <a:spcPct val="76000"/>
              </a:lnSpc>
            </a:pPr>
            <a:r>
              <a:rPr lang="en-US" sz="2800" dirty="0">
                <a:ln w="19050" cmpd="sng">
                  <a:noFill/>
                  <a:prstDash val="solid"/>
                </a:ln>
                <a:solidFill>
                  <a:schemeClr val="accent6">
                    <a:lumMod val="75000"/>
                  </a:schemeClr>
                </a:solidFill>
                <a:ea typeface="+mn-ea"/>
                <a:cs typeface="+mn-cs"/>
              </a:rPr>
              <a:t/>
            </a:r>
            <a:br>
              <a:rPr lang="en-US" sz="2800" dirty="0">
                <a:ln w="19050" cmpd="sng">
                  <a:noFill/>
                  <a:prstDash val="solid"/>
                </a:ln>
                <a:solidFill>
                  <a:schemeClr val="accent6">
                    <a:lumMod val="75000"/>
                  </a:schemeClr>
                </a:solidFill>
                <a:ea typeface="+mn-ea"/>
                <a:cs typeface="+mn-cs"/>
              </a:rPr>
            </a:br>
            <a:r>
              <a:rPr lang="en-US" sz="2800" dirty="0" smtClean="0">
                <a:ln w="19050" cmpd="sng">
                  <a:noFill/>
                  <a:prstDash val="solid"/>
                </a:ln>
                <a:solidFill>
                  <a:schemeClr val="accent6">
                    <a:lumMod val="75000"/>
                  </a:schemeClr>
                </a:solidFill>
              </a:rPr>
              <a:t>1997+</a:t>
            </a:r>
            <a:br>
              <a:rPr lang="en-US" sz="2800" dirty="0" smtClean="0">
                <a:ln w="19050" cmpd="sng">
                  <a:noFill/>
                  <a:prstDash val="solid"/>
                </a:ln>
                <a:solidFill>
                  <a:schemeClr val="accent6">
                    <a:lumMod val="75000"/>
                  </a:schemeClr>
                </a:solidFill>
              </a:rPr>
            </a:br>
            <a:r>
              <a:rPr lang="en-US" sz="2800" dirty="0" smtClean="0">
                <a:ln w="19050" cmpd="sng">
                  <a:noFill/>
                  <a:prstDash val="solid"/>
                </a:ln>
                <a:solidFill>
                  <a:schemeClr val="accent6">
                    <a:lumMod val="75000"/>
                  </a:schemeClr>
                </a:solidFill>
                <a:ea typeface="+mn-ea"/>
                <a:cs typeface="+mn-cs"/>
              </a:rPr>
              <a:t>Online Video</a:t>
            </a:r>
            <a:endParaRPr lang="en-US" sz="2800" dirty="0">
              <a:ln w="19050" cmpd="sng">
                <a:noFill/>
                <a:prstDash val="solid"/>
              </a:ln>
              <a:solidFill>
                <a:schemeClr val="accent6">
                  <a:lumMod val="75000"/>
                </a:schemeClr>
              </a:solidFill>
              <a:ea typeface="+mn-ea"/>
              <a:cs typeface="+mn-cs"/>
            </a:endParaRPr>
          </a:p>
          <a:p>
            <a:pPr marL="0" indent="0">
              <a:lnSpc>
                <a:spcPct val="76000"/>
              </a:lnSpc>
            </a:pPr>
            <a:endParaRPr lang="en-US" sz="2800" dirty="0">
              <a:ln w="19050" cmpd="sng">
                <a:noFill/>
                <a:prstDash val="solid"/>
              </a:ln>
              <a:solidFill>
                <a:schemeClr val="accent6">
                  <a:lumMod val="75000"/>
                </a:schemeClr>
              </a:solidFill>
              <a:ea typeface="+mn-ea"/>
              <a:cs typeface="+mn-cs"/>
            </a:endParaRPr>
          </a:p>
        </p:txBody>
      </p:sp>
      <p:sp>
        <p:nvSpPr>
          <p:cNvPr id="17" name="Content Placeholder 3"/>
          <p:cNvSpPr txBox="1">
            <a:spLocks/>
          </p:cNvSpPr>
          <p:nvPr/>
        </p:nvSpPr>
        <p:spPr>
          <a:xfrm>
            <a:off x="410695" y="1036379"/>
            <a:ext cx="2376000" cy="3348000"/>
          </a:xfrm>
          <a:prstGeom prst="rect">
            <a:avLst/>
          </a:prstGeom>
          <a:solidFill>
            <a:schemeClr val="accent6">
              <a:lumMod val="20000"/>
              <a:lumOff val="80000"/>
              <a:alpha val="36000"/>
            </a:schemeClr>
          </a:solidFill>
          <a:effectLst/>
          <a:scene3d>
            <a:camera prst="orthographicFront"/>
            <a:lightRig rig="threePt" dir="t"/>
          </a:scene3d>
          <a:sp3d>
            <a:bevelT w="25400" h="25400"/>
          </a:sp3d>
        </p:spPr>
        <p:txBody>
          <a:bodyPr lIns="108000" tIns="72000" rIns="108000" bIns="72000"/>
          <a:lstStyle>
            <a:lvl1pPr marL="273050" indent="-273050" algn="l" defTabSz="457200" rtl="0" eaLnBrk="1" latinLnBrk="0" hangingPunct="1">
              <a:lnSpc>
                <a:spcPct val="84000"/>
              </a:lnSpc>
              <a:spcBef>
                <a:spcPts val="1600"/>
              </a:spcBef>
              <a:buFont typeface="+mj-lt"/>
              <a:buNone/>
              <a:defRPr lang="en-US" sz="2400" b="1" kern="1200" spc="-80" baseline="0" dirty="0" smtClean="0">
                <a:solidFill>
                  <a:schemeClr val="tx1"/>
                </a:solidFill>
                <a:latin typeface="Arial" pitchFamily="34" charset="0"/>
                <a:ea typeface="Segoe UI" pitchFamily="34" charset="0"/>
                <a:cs typeface="Arial" pitchFamily="34" charset="0"/>
              </a:defRPr>
            </a:lvl1pPr>
            <a:lvl2pPr marL="449262" indent="-342900" algn="l" defTabSz="457200" rtl="0" eaLnBrk="1" latinLnBrk="0" hangingPunct="1">
              <a:lnSpc>
                <a:spcPct val="84000"/>
              </a:lnSpc>
              <a:spcBef>
                <a:spcPts val="600"/>
              </a:spcBef>
              <a:buFont typeface="Arial" pitchFamily="34" charset="0"/>
              <a:buChar char="•"/>
              <a:defRPr lang="en-US" sz="2200" b="0" kern="1200" spc="-60" baseline="0" dirty="0" smtClean="0">
                <a:solidFill>
                  <a:schemeClr val="tx1"/>
                </a:solidFill>
                <a:latin typeface="Arial" pitchFamily="34" charset="0"/>
                <a:ea typeface="Segoe UI" pitchFamily="34" charset="0"/>
                <a:cs typeface="Arial" pitchFamily="34" charset="0"/>
              </a:defRPr>
            </a:lvl2pPr>
            <a:lvl3pPr marL="701675" indent="-342900" algn="l" defTabSz="457200" rtl="0" eaLnBrk="1" latinLnBrk="0" hangingPunct="1">
              <a:lnSpc>
                <a:spcPct val="84000"/>
              </a:lnSpc>
              <a:spcBef>
                <a:spcPts val="0"/>
              </a:spcBef>
              <a:buFont typeface="Arial" pitchFamily="34" charset="0"/>
              <a:buChar char="•"/>
              <a:defRPr lang="en-US" sz="2000" kern="1200" spc="-60" baseline="0" dirty="0" smtClean="0">
                <a:solidFill>
                  <a:schemeClr val="accent6">
                    <a:lumMod val="75000"/>
                  </a:schemeClr>
                </a:solidFill>
                <a:latin typeface="Arial" pitchFamily="34" charset="0"/>
                <a:ea typeface="Segoe UI" pitchFamily="34" charset="0"/>
                <a:cs typeface="Arial" pitchFamily="34" charset="0"/>
              </a:defRPr>
            </a:lvl3pPr>
            <a:lvl4pPr marL="804863" indent="-176213" algn="l" defTabSz="457200" rtl="0" eaLnBrk="1" latinLnBrk="0" hangingPunct="1">
              <a:lnSpc>
                <a:spcPct val="84000"/>
              </a:lnSpc>
              <a:spcBef>
                <a:spcPts val="0"/>
              </a:spcBef>
              <a:buSzPct val="80000"/>
              <a:buFont typeface="Arial" pitchFamily="34" charset="0"/>
              <a:buChar char="•"/>
              <a:defRPr lang="en-US" sz="2000" kern="1200" spc="-60" baseline="0" dirty="0" smtClean="0">
                <a:solidFill>
                  <a:schemeClr val="tx1">
                    <a:lumMod val="65000"/>
                    <a:lumOff val="35000"/>
                  </a:schemeClr>
                </a:solidFill>
                <a:latin typeface="Arial" pitchFamily="34" charset="0"/>
                <a:ea typeface="Segoe UI" pitchFamily="34" charset="0"/>
                <a:cs typeface="Arial" pitchFamily="34" charset="0"/>
              </a:defRPr>
            </a:lvl4pPr>
            <a:lvl5pPr marL="2057400" indent="-228600" algn="l" defTabSz="457200" rtl="0" eaLnBrk="1" latinLnBrk="0" hangingPunct="1">
              <a:lnSpc>
                <a:spcPct val="84000"/>
              </a:lnSpc>
              <a:spcBef>
                <a:spcPts val="0"/>
              </a:spcBef>
              <a:buFont typeface="Arial"/>
              <a:buChar char="»"/>
              <a:defRPr lang="en-US" sz="2000" kern="1200" spc="-60" baseline="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6000"/>
              </a:lnSpc>
            </a:pPr>
            <a:r>
              <a:rPr lang="en-US" sz="2800" dirty="0" smtClean="0">
                <a:ln w="19050" cmpd="sng">
                  <a:noFill/>
                  <a:prstDash val="solid"/>
                </a:ln>
                <a:solidFill>
                  <a:schemeClr val="bg1">
                    <a:lumMod val="50000"/>
                  </a:schemeClr>
                </a:solidFill>
                <a:ea typeface="+mn-ea"/>
                <a:cs typeface="+mn-cs"/>
              </a:rPr>
              <a:t>Traditional Broadcasters</a:t>
            </a:r>
            <a:br>
              <a:rPr lang="en-US" sz="2800" dirty="0" smtClean="0">
                <a:ln w="19050" cmpd="sng">
                  <a:noFill/>
                  <a:prstDash val="solid"/>
                </a:ln>
                <a:solidFill>
                  <a:schemeClr val="bg1">
                    <a:lumMod val="50000"/>
                  </a:schemeClr>
                </a:solidFill>
                <a:ea typeface="+mn-ea"/>
                <a:cs typeface="+mn-cs"/>
              </a:rPr>
            </a:br>
            <a:endParaRPr lang="en-US" sz="2800" dirty="0" smtClean="0">
              <a:ln w="19050" cmpd="sng">
                <a:noFill/>
                <a:prstDash val="solid"/>
              </a:ln>
              <a:solidFill>
                <a:schemeClr val="bg1">
                  <a:lumMod val="50000"/>
                </a:schemeClr>
              </a:solidFill>
              <a:ea typeface="+mn-ea"/>
              <a:cs typeface="+mn-cs"/>
            </a:endParaRPr>
          </a:p>
          <a:p>
            <a:pPr marL="0" indent="0">
              <a:lnSpc>
                <a:spcPct val="76000"/>
              </a:lnSpc>
            </a:pPr>
            <a:endParaRPr lang="en-US" sz="2800" dirty="0">
              <a:ln w="19050" cmpd="sng">
                <a:noFill/>
                <a:prstDash val="solid"/>
              </a:ln>
              <a:solidFill>
                <a:schemeClr val="bg1">
                  <a:lumMod val="50000"/>
                </a:schemeClr>
              </a:solidFill>
              <a:ea typeface="+mn-ea"/>
              <a:cs typeface="+mn-cs"/>
            </a:endParaRPr>
          </a:p>
          <a:p>
            <a:pPr marL="0" indent="0">
              <a:lnSpc>
                <a:spcPct val="76000"/>
              </a:lnSpc>
            </a:pPr>
            <a:r>
              <a:rPr lang="en-US" sz="2800" dirty="0">
                <a:ln w="19050" cmpd="sng">
                  <a:noFill/>
                  <a:prstDash val="solid"/>
                </a:ln>
                <a:solidFill>
                  <a:schemeClr val="bg1">
                    <a:lumMod val="50000"/>
                  </a:schemeClr>
                </a:solidFill>
                <a:ea typeface="+mn-ea"/>
                <a:cs typeface="+mn-cs"/>
              </a:rPr>
              <a:t/>
            </a:r>
            <a:br>
              <a:rPr lang="en-US" sz="2800" dirty="0">
                <a:ln w="19050" cmpd="sng">
                  <a:noFill/>
                  <a:prstDash val="solid"/>
                </a:ln>
                <a:solidFill>
                  <a:schemeClr val="bg1">
                    <a:lumMod val="50000"/>
                  </a:schemeClr>
                </a:solidFill>
                <a:ea typeface="+mn-ea"/>
                <a:cs typeface="+mn-cs"/>
              </a:rPr>
            </a:br>
            <a:endParaRPr lang="en-US" sz="2800" dirty="0" smtClean="0">
              <a:ln w="19050" cmpd="sng">
                <a:noFill/>
                <a:prstDash val="solid"/>
              </a:ln>
              <a:solidFill>
                <a:schemeClr val="bg1">
                  <a:lumMod val="50000"/>
                </a:schemeClr>
              </a:solidFill>
            </a:endParaRPr>
          </a:p>
          <a:p>
            <a:pPr marL="0" indent="0">
              <a:lnSpc>
                <a:spcPct val="76000"/>
              </a:lnSpc>
            </a:pPr>
            <a:r>
              <a:rPr lang="en-US" sz="2800" dirty="0">
                <a:ln w="19050" cmpd="sng">
                  <a:noFill/>
                  <a:prstDash val="solid"/>
                </a:ln>
                <a:solidFill>
                  <a:schemeClr val="bg1">
                    <a:lumMod val="50000"/>
                  </a:schemeClr>
                </a:solidFill>
              </a:rPr>
              <a:t>1950+ </a:t>
            </a:r>
            <a:r>
              <a:rPr lang="en-US" sz="2800" dirty="0" smtClean="0">
                <a:ln w="19050" cmpd="sng">
                  <a:noFill/>
                  <a:prstDash val="solid"/>
                </a:ln>
                <a:solidFill>
                  <a:schemeClr val="bg1">
                    <a:lumMod val="50000"/>
                  </a:schemeClr>
                </a:solidFill>
              </a:rPr>
              <a:t>Broadcast</a:t>
            </a:r>
            <a:endParaRPr lang="en-US" sz="2800" dirty="0">
              <a:ln w="19050" cmpd="sng">
                <a:noFill/>
                <a:prstDash val="solid"/>
              </a:ln>
              <a:solidFill>
                <a:schemeClr val="bg1">
                  <a:lumMod val="50000"/>
                </a:schemeClr>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7887" y="1860616"/>
            <a:ext cx="890538" cy="948374"/>
          </a:xfrm>
          <a:prstGeom prst="rect">
            <a:avLst/>
          </a:prstGeom>
          <a:effectLst>
            <a:outerShdw blurRad="203200" dist="101600" dir="8400000" rotWithShape="0">
              <a:prstClr val="black">
                <a:alpha val="52000"/>
              </a:prstClr>
            </a:outerShdw>
          </a:effectLst>
        </p:spPr>
      </p:pic>
      <p:sp>
        <p:nvSpPr>
          <p:cNvPr id="4" name="Title 3"/>
          <p:cNvSpPr>
            <a:spLocks noGrp="1"/>
          </p:cNvSpPr>
          <p:nvPr>
            <p:ph type="title"/>
          </p:nvPr>
        </p:nvSpPr>
        <p:spPr/>
        <p:txBody>
          <a:bodyPr/>
          <a:lstStyle/>
          <a:p>
            <a:r>
              <a:rPr lang="en-US" dirty="0" smtClean="0"/>
              <a:t>Multiscreen Solutions, Servicing…</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003" y="2114993"/>
            <a:ext cx="4120758" cy="2420834"/>
          </a:xfrm>
          <a:prstGeom prst="rect">
            <a:avLst/>
          </a:prstGeom>
        </p:spPr>
      </p:pic>
      <p:pic>
        <p:nvPicPr>
          <p:cNvPr id="8" name="Picture 7"/>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1042661" y="2385912"/>
            <a:ext cx="1249716" cy="792346"/>
          </a:xfrm>
          <a:prstGeom prst="rect">
            <a:avLst/>
          </a:prstGeom>
          <a:effectLst>
            <a:outerShdw blurRad="203200" dist="101600" dir="8400000" rotWithShape="0">
              <a:prstClr val="black">
                <a:alpha val="52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81037" y="1985931"/>
            <a:ext cx="953926" cy="697744"/>
          </a:xfrm>
          <a:prstGeom prst="rect">
            <a:avLst/>
          </a:prstGeom>
          <a:effectLst>
            <a:outerShdw blurRad="203200" dist="101600" dir="8400000" rotWithShape="0">
              <a:prstClr val="black">
                <a:alpha val="52000"/>
              </a:prstClr>
            </a:outerShdw>
          </a:effectLst>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49956" y="2854833"/>
            <a:ext cx="959402" cy="546062"/>
          </a:xfrm>
          <a:prstGeom prst="rect">
            <a:avLst/>
          </a:prstGeom>
          <a:effectLst>
            <a:outerShdw blurRad="203200" dist="101600" dir="8400000" rotWithShape="0">
              <a:prstClr val="black">
                <a:alpha val="52000"/>
              </a:prstClr>
            </a:outerShdw>
          </a:effectLst>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29327" y="2969039"/>
            <a:ext cx="755900" cy="507082"/>
          </a:xfrm>
          <a:prstGeom prst="rect">
            <a:avLst/>
          </a:prstGeom>
          <a:effectLst>
            <a:outerShdw blurRad="203200" dist="101600" dir="8400000" rotWithShape="0">
              <a:prstClr val="black">
                <a:alpha val="52000"/>
              </a:prstClr>
            </a:outerShdw>
          </a:effectLst>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23356" y="2704309"/>
            <a:ext cx="434644" cy="507084"/>
          </a:xfrm>
          <a:prstGeom prst="rect">
            <a:avLst/>
          </a:prstGeom>
          <a:effectLst>
            <a:outerShdw blurRad="203200" dist="101600" dir="8400000" rotWithShape="0">
              <a:prstClr val="black">
                <a:alpha val="52000"/>
              </a:prstClr>
            </a:outerShdw>
          </a:effectLst>
        </p:spPr>
      </p:pic>
      <p:sp>
        <p:nvSpPr>
          <p:cNvPr id="14" name="Rectangle 13"/>
          <p:cNvSpPr/>
          <p:nvPr/>
        </p:nvSpPr>
        <p:spPr>
          <a:xfrm>
            <a:off x="113180" y="1827214"/>
            <a:ext cx="2513164" cy="2567808"/>
          </a:xfrm>
          <a:prstGeom prst="rect">
            <a:avLst/>
          </a:prstGeom>
          <a:solidFill>
            <a:schemeClr val="accent6">
              <a:lumMod val="75000"/>
            </a:schemeClr>
          </a:solidFill>
          <a:effectLst>
            <a:innerShdw blurRad="50800" dist="25400" dir="13500000">
              <a:schemeClr val="tx1">
                <a:alpha val="80000"/>
              </a:schemeClr>
            </a:innerShdw>
          </a:effectLst>
        </p:spPr>
        <p:txBody>
          <a:bodyPr wrap="square" lIns="0" tIns="1080000" rIns="396000" bIns="36000" rtlCol="0" anchor="t">
            <a:noAutofit/>
          </a:bodyPr>
          <a:lstStyle/>
          <a:p>
            <a:pPr algn="l">
              <a:lnSpc>
                <a:spcPct val="28000"/>
              </a:lnSpc>
            </a:pPr>
            <a:r>
              <a:rPr lang="en-US" sz="24000" b="1" i="1" spc="-1600" dirty="0" smtClean="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rPr>
              <a:t>‘‘</a:t>
            </a:r>
          </a:p>
          <a:p>
            <a:pPr algn="l">
              <a:lnSpc>
                <a:spcPct val="28000"/>
              </a:lnSpc>
            </a:pPr>
            <a:endParaRPr lang="en-US" sz="24000" b="1" i="1" spc="-1600" dirty="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endParaRPr>
          </a:p>
          <a:p>
            <a:pPr algn="r">
              <a:lnSpc>
                <a:spcPct val="28000"/>
              </a:lnSpc>
            </a:pPr>
            <a:r>
              <a:rPr lang="en-US" sz="24000" b="1" i="1" spc="-1600" dirty="0" smtClean="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rPr>
              <a:t>’’</a:t>
            </a:r>
            <a:endParaRPr lang="en-US" sz="24000" b="1" i="1" spc="-1600" dirty="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endParaRPr>
          </a:p>
        </p:txBody>
      </p:sp>
      <p:sp>
        <p:nvSpPr>
          <p:cNvPr id="15" name="Rectangle 14"/>
          <p:cNvSpPr/>
          <p:nvPr/>
        </p:nvSpPr>
        <p:spPr>
          <a:xfrm>
            <a:off x="137652" y="2040198"/>
            <a:ext cx="2477731" cy="2227003"/>
          </a:xfrm>
          <a:prstGeom prst="rect">
            <a:avLst/>
          </a:prstGeom>
          <a:noFill/>
          <a:effectLst/>
        </p:spPr>
        <p:txBody>
          <a:bodyPr wrap="square" lIns="108000" tIns="0" rIns="108000" bIns="36000" rtlCol="0" anchor="t">
            <a:noAutofit/>
          </a:bodyPr>
          <a:lstStyle/>
          <a:p>
            <a:pPr algn="ctr">
              <a:lnSpc>
                <a:spcPct val="70000"/>
              </a:lnSpc>
            </a:pPr>
            <a:r>
              <a:rPr lang="en-US" sz="3200" b="1" i="1" spc="-200" dirty="0" smtClean="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We Provide products &amp; services to existing broadcasters</a:t>
            </a:r>
            <a:endParaRPr lang="en-US" sz="3200" b="1" i="1" spc="-200" dirty="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pic>
        <p:nvPicPr>
          <p:cNvPr id="16" name="Picture 15"/>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6863360" y="2385912"/>
            <a:ext cx="1249716" cy="792346"/>
          </a:xfrm>
          <a:prstGeom prst="rect">
            <a:avLst/>
          </a:prstGeom>
          <a:effectLst>
            <a:outerShdw blurRad="203200" dist="101600" dir="8400000" rotWithShape="0">
              <a:prstClr val="black">
                <a:alpha val="52000"/>
              </a:prstClr>
            </a:outerShdw>
          </a:effectLst>
        </p:spPr>
      </p:pic>
      <p:sp>
        <p:nvSpPr>
          <p:cNvPr id="20" name="Rectangle 19"/>
          <p:cNvSpPr/>
          <p:nvPr/>
        </p:nvSpPr>
        <p:spPr>
          <a:xfrm>
            <a:off x="6221180" y="1827214"/>
            <a:ext cx="2834332" cy="2567808"/>
          </a:xfrm>
          <a:prstGeom prst="rect">
            <a:avLst/>
          </a:prstGeom>
          <a:solidFill>
            <a:schemeClr val="accent6">
              <a:lumMod val="75000"/>
            </a:schemeClr>
          </a:solidFill>
          <a:effectLst>
            <a:innerShdw blurRad="50800" dist="25400" dir="13500000">
              <a:schemeClr val="tx1">
                <a:alpha val="80000"/>
              </a:schemeClr>
            </a:innerShdw>
          </a:effectLst>
        </p:spPr>
        <p:txBody>
          <a:bodyPr wrap="square" lIns="0" tIns="1080000" rIns="396000" bIns="36000" rtlCol="0" anchor="t">
            <a:noAutofit/>
          </a:bodyPr>
          <a:lstStyle/>
          <a:p>
            <a:pPr>
              <a:lnSpc>
                <a:spcPct val="28000"/>
              </a:lnSpc>
            </a:pPr>
            <a:r>
              <a:rPr lang="en-US" sz="24000" b="1" i="1" spc="-1600" dirty="0" smtClean="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rPr>
              <a:t>‘‘</a:t>
            </a:r>
          </a:p>
          <a:p>
            <a:pPr>
              <a:lnSpc>
                <a:spcPct val="28000"/>
              </a:lnSpc>
            </a:pPr>
            <a:endParaRPr lang="en-US" sz="24000" b="1" i="1" spc="-1600" dirty="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endParaRPr>
          </a:p>
          <a:p>
            <a:pPr algn="r">
              <a:lnSpc>
                <a:spcPct val="28000"/>
              </a:lnSpc>
            </a:pPr>
            <a:r>
              <a:rPr lang="en-US" sz="24000" b="1" i="1" spc="-1600" dirty="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rPr>
              <a:t>’’</a:t>
            </a:r>
          </a:p>
        </p:txBody>
      </p:sp>
      <p:sp>
        <p:nvSpPr>
          <p:cNvPr id="21" name="Rectangle 20"/>
          <p:cNvSpPr/>
          <p:nvPr/>
        </p:nvSpPr>
        <p:spPr>
          <a:xfrm>
            <a:off x="6229696" y="2064776"/>
            <a:ext cx="2825816" cy="2202425"/>
          </a:xfrm>
          <a:prstGeom prst="rect">
            <a:avLst/>
          </a:prstGeom>
          <a:noFill/>
          <a:effectLst/>
        </p:spPr>
        <p:txBody>
          <a:bodyPr wrap="square" lIns="108000" tIns="0" rIns="108000" bIns="36000" rtlCol="0" anchor="t">
            <a:noAutofit/>
          </a:bodyPr>
          <a:lstStyle/>
          <a:p>
            <a:pPr algn="ctr">
              <a:lnSpc>
                <a:spcPct val="70000"/>
              </a:lnSpc>
            </a:pPr>
            <a:r>
              <a:rPr lang="en-US" sz="3200" b="1" i="1" spc="-200" dirty="0" smtClean="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We service clients wanting content delivered onto many devices</a:t>
            </a:r>
            <a:endParaRPr lang="en-US" sz="3200" b="1" i="1" spc="-200" dirty="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
        <p:nvSpPr>
          <p:cNvPr id="22" name="Rectangle 21"/>
          <p:cNvSpPr/>
          <p:nvPr/>
        </p:nvSpPr>
        <p:spPr>
          <a:xfrm>
            <a:off x="2730883" y="1827214"/>
            <a:ext cx="3424112" cy="2567808"/>
          </a:xfrm>
          <a:prstGeom prst="rect">
            <a:avLst/>
          </a:prstGeom>
          <a:solidFill>
            <a:schemeClr val="accent6">
              <a:lumMod val="75000"/>
            </a:schemeClr>
          </a:solidFill>
          <a:effectLst>
            <a:innerShdw blurRad="50800" dist="25400" dir="13500000">
              <a:schemeClr val="tx1">
                <a:alpha val="80000"/>
              </a:schemeClr>
            </a:innerShdw>
          </a:effectLst>
        </p:spPr>
        <p:txBody>
          <a:bodyPr wrap="square" lIns="0" tIns="1080000" rIns="396000" bIns="36000" rtlCol="0" anchor="t">
            <a:noAutofit/>
          </a:bodyPr>
          <a:lstStyle/>
          <a:p>
            <a:pPr>
              <a:lnSpc>
                <a:spcPct val="28000"/>
              </a:lnSpc>
            </a:pPr>
            <a:r>
              <a:rPr lang="en-US" sz="24000" b="1" i="1" spc="-1600" dirty="0" smtClean="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rPr>
              <a:t>‘‘</a:t>
            </a:r>
          </a:p>
          <a:p>
            <a:pPr>
              <a:lnSpc>
                <a:spcPct val="28000"/>
              </a:lnSpc>
            </a:pPr>
            <a:endParaRPr lang="en-US" sz="24000" b="1" i="1" spc="-1600" dirty="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endParaRPr>
          </a:p>
          <a:p>
            <a:pPr algn="r">
              <a:lnSpc>
                <a:spcPct val="28000"/>
              </a:lnSpc>
            </a:pPr>
            <a:r>
              <a:rPr lang="en-US" sz="24000" b="1" i="1" spc="-1600" dirty="0">
                <a:solidFill>
                  <a:schemeClr val="accent6">
                    <a:lumMod val="20000"/>
                    <a:lumOff val="80000"/>
                    <a:alpha val="34000"/>
                  </a:schemeClr>
                </a:solidFill>
                <a:effectLst>
                  <a:innerShdw blurRad="38100" dist="12700" dir="13500000">
                    <a:schemeClr val="accent6">
                      <a:lumMod val="75000"/>
                      <a:alpha val="80000"/>
                    </a:schemeClr>
                  </a:innerShdw>
                </a:effectLst>
                <a:latin typeface="Arial" pitchFamily="34" charset="0"/>
                <a:ea typeface="Segoe UI" pitchFamily="34" charset="0"/>
                <a:cs typeface="Arial" pitchFamily="34" charset="0"/>
              </a:rPr>
              <a:t>’’</a:t>
            </a:r>
          </a:p>
        </p:txBody>
      </p:sp>
      <p:sp>
        <p:nvSpPr>
          <p:cNvPr id="23" name="Rectangle 22"/>
          <p:cNvSpPr/>
          <p:nvPr/>
        </p:nvSpPr>
        <p:spPr>
          <a:xfrm>
            <a:off x="2798243" y="2064776"/>
            <a:ext cx="3297758" cy="2202425"/>
          </a:xfrm>
          <a:prstGeom prst="rect">
            <a:avLst/>
          </a:prstGeom>
          <a:noFill/>
          <a:effectLst/>
        </p:spPr>
        <p:txBody>
          <a:bodyPr wrap="square" lIns="108000" tIns="0" rIns="108000" bIns="36000" rtlCol="0" anchor="t">
            <a:noAutofit/>
          </a:bodyPr>
          <a:lstStyle/>
          <a:p>
            <a:pPr algn="ctr">
              <a:lnSpc>
                <a:spcPct val="70000"/>
              </a:lnSpc>
            </a:pPr>
            <a:r>
              <a:rPr lang="en-US" sz="3200" b="1" i="1" spc="-200" dirty="0" smtClean="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We offer a platform solutions for companies wanting to bridge content to </a:t>
            </a:r>
            <a:r>
              <a:rPr lang="en-US" sz="3200" b="1" i="1" spc="-200" dirty="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t</a:t>
            </a:r>
            <a:r>
              <a:rPr lang="en-US" sz="3200" b="1" i="1" spc="-200" dirty="0" smtClean="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rPr>
              <a:t>he Internet</a:t>
            </a:r>
            <a:endParaRPr lang="en-US" sz="3200" b="1" i="1" spc="-200" dirty="0">
              <a:solidFill>
                <a:schemeClr val="accent6">
                  <a:lumMod val="20000"/>
                  <a:lumOff val="80000"/>
                </a:schemeClr>
              </a:solidFill>
              <a:effectLst>
                <a:innerShdw blurRad="76200" dist="50800" dir="13500000">
                  <a:prstClr val="black">
                    <a:alpha val="80000"/>
                  </a:prstClr>
                </a:innerShdw>
              </a:effectLst>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2973453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7" grpId="0" animBg="1"/>
      <p:bldP spid="14" grpId="0" animBg="1"/>
      <p:bldP spid="15" grpId="0"/>
      <p:bldP spid="20" grpId="0" animBg="1"/>
      <p:bldP spid="21"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5401335" y="1058779"/>
            <a:ext cx="3415410" cy="2213810"/>
          </a:xfrm>
          <a:prstGeom prst="rect">
            <a:avLst/>
          </a:prstGeom>
          <a:solidFill>
            <a:schemeClr val="accent6">
              <a:lumMod val="75000"/>
            </a:schemeClr>
          </a:solidFill>
          <a:ln>
            <a:noFill/>
            <a:headEnd/>
            <a:tailEnd/>
          </a:ln>
          <a:effectLst>
            <a:innerShdw blurRad="50800" dist="25400" dir="13500000">
              <a:schemeClr val="tx1">
                <a:lumMod val="75000"/>
                <a:lumOff val="25000"/>
                <a:alpha val="80000"/>
              </a:schemeClr>
            </a:innerShdw>
          </a:effectLst>
        </p:spPr>
        <p:style>
          <a:lnRef idx="3">
            <a:schemeClr val="lt1"/>
          </a:lnRef>
          <a:fillRef idx="1">
            <a:schemeClr val="accent2"/>
          </a:fillRef>
          <a:effectRef idx="1">
            <a:schemeClr val="accent2"/>
          </a:effectRef>
          <a:fontRef idx="minor">
            <a:schemeClr val="lt1"/>
          </a:fontRef>
        </p:style>
        <p:txBody>
          <a:bodyPr lIns="288000" tIns="45684" rIns="72000" bIns="288000" anchor="b"/>
          <a:lstStyle/>
          <a:p>
            <a:pPr>
              <a:lnSpc>
                <a:spcPct val="74000"/>
              </a:lnSpc>
              <a:defRPr/>
            </a:pPr>
            <a:r>
              <a:rPr lang="en-US" b="1" dirty="0" smtClean="0">
                <a:solidFill>
                  <a:prstClr val="white"/>
                </a:solidFill>
                <a:latin typeface="Arial" pitchFamily="34" charset="0"/>
              </a:rPr>
              <a:t>vuMedia</a:t>
            </a:r>
            <a:r>
              <a:rPr lang="en-US" dirty="0" smtClean="0">
                <a:latin typeface="Arial" pitchFamily="34" charset="0"/>
              </a:rPr>
              <a:t>™</a:t>
            </a:r>
            <a:br>
              <a:rPr lang="en-US" dirty="0" smtClean="0">
                <a:latin typeface="Arial" pitchFamily="34" charset="0"/>
              </a:rPr>
            </a:br>
            <a:r>
              <a:rPr lang="en-US" dirty="0" smtClean="0">
                <a:latin typeface="Arial" pitchFamily="34" charset="0"/>
              </a:rPr>
              <a:t>OTT</a:t>
            </a:r>
            <a:br>
              <a:rPr lang="en-US" dirty="0" smtClean="0">
                <a:latin typeface="Arial" pitchFamily="34" charset="0"/>
              </a:rPr>
            </a:br>
            <a:r>
              <a:rPr lang="en-US" dirty="0" smtClean="0">
                <a:solidFill>
                  <a:prstClr val="white"/>
                </a:solidFill>
                <a:latin typeface="Arial" pitchFamily="34" charset="0"/>
              </a:rPr>
              <a:t>(PaaS</a:t>
            </a:r>
            <a:br>
              <a:rPr lang="en-US" dirty="0" smtClean="0">
                <a:solidFill>
                  <a:prstClr val="white"/>
                </a:solidFill>
                <a:latin typeface="Arial" pitchFamily="34" charset="0"/>
              </a:rPr>
            </a:br>
            <a:r>
              <a:rPr lang="en-US" dirty="0" smtClean="0">
                <a:solidFill>
                  <a:prstClr val="white"/>
                </a:solidFill>
                <a:latin typeface="Arial" pitchFamily="34" charset="0"/>
              </a:rPr>
              <a:t>Platform)</a:t>
            </a:r>
            <a:endParaRPr lang="en-US" dirty="0">
              <a:solidFill>
                <a:prstClr val="white"/>
              </a:solidFill>
              <a:latin typeface="Arial" pitchFamily="34" charset="0"/>
            </a:endParaRPr>
          </a:p>
        </p:txBody>
      </p:sp>
      <p:sp>
        <p:nvSpPr>
          <p:cNvPr id="3" name="Content Placeholder 2"/>
          <p:cNvSpPr>
            <a:spLocks noGrp="1"/>
          </p:cNvSpPr>
          <p:nvPr>
            <p:ph idx="1"/>
          </p:nvPr>
        </p:nvSpPr>
        <p:spPr/>
        <p:txBody>
          <a:bodyPr/>
          <a:lstStyle/>
          <a:p>
            <a:pPr lvl="1"/>
            <a:endParaRPr lang="en-US" dirty="0" smtClean="0"/>
          </a:p>
          <a:p>
            <a:pPr lvl="1"/>
            <a:r>
              <a:rPr lang="en-US" dirty="0" smtClean="0"/>
              <a:t>Broadcast Solutions</a:t>
            </a:r>
          </a:p>
          <a:p>
            <a:pPr lvl="1"/>
            <a:r>
              <a:rPr lang="en-US" dirty="0" smtClean="0">
                <a:sym typeface="Wingdings"/>
              </a:rPr>
              <a:t> </a:t>
            </a:r>
            <a:r>
              <a:rPr lang="en-US" dirty="0">
                <a:sym typeface="Wingdings"/>
              </a:rPr>
              <a:t>vuEasy</a:t>
            </a:r>
            <a:r>
              <a:rPr lang="en-US" dirty="0" smtClean="0">
                <a:sym typeface="Wingdings"/>
              </a:rPr>
              <a:t>™ </a:t>
            </a:r>
            <a:r>
              <a:rPr lang="en-US" dirty="0" smtClean="0"/>
              <a:t>OVP Services</a:t>
            </a:r>
          </a:p>
          <a:p>
            <a:pPr lvl="2"/>
            <a:r>
              <a:rPr lang="en-US" dirty="0" smtClean="0"/>
              <a:t>Entry Level Video platform in-the-cloud (SaaS)</a:t>
            </a:r>
          </a:p>
          <a:p>
            <a:pPr lvl="1"/>
            <a:r>
              <a:rPr lang="en-US" dirty="0">
                <a:sym typeface="Wingdings"/>
              </a:rPr>
              <a:t> vuMedia™ </a:t>
            </a:r>
            <a:r>
              <a:rPr lang="en-US" dirty="0"/>
              <a:t>OTT Solutions</a:t>
            </a:r>
          </a:p>
          <a:p>
            <a:pPr lvl="2"/>
            <a:r>
              <a:rPr lang="en-US" dirty="0"/>
              <a:t>Bridge between Broadcast &amp; Multiscreen (PaaS)</a:t>
            </a:r>
          </a:p>
          <a:p>
            <a:pPr lvl="1"/>
            <a:r>
              <a:rPr lang="en-US" dirty="0">
                <a:sym typeface="Wingdings"/>
              </a:rPr>
              <a:t> vuNet</a:t>
            </a:r>
            <a:r>
              <a:rPr lang="en-US" dirty="0" smtClean="0">
                <a:sym typeface="Wingdings"/>
              </a:rPr>
              <a:t>™ </a:t>
            </a:r>
            <a:r>
              <a:rPr lang="en-US" dirty="0" smtClean="0"/>
              <a:t>Content Delivery</a:t>
            </a:r>
            <a:endParaRPr lang="en-US" dirty="0"/>
          </a:p>
          <a:p>
            <a:pPr lvl="2"/>
            <a:r>
              <a:rPr lang="en-US" dirty="0" smtClean="0"/>
              <a:t>CDN Services, Guarantees quality of video delivery (IaaS</a:t>
            </a:r>
            <a:r>
              <a:rPr lang="en-US" dirty="0"/>
              <a:t>)</a:t>
            </a:r>
          </a:p>
          <a:p>
            <a:pPr lvl="1"/>
            <a:r>
              <a:rPr lang="en-US" dirty="0" smtClean="0"/>
              <a:t>Multiscreen Services</a:t>
            </a:r>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Offering A Full Range</a:t>
            </a:r>
            <a:r>
              <a:rPr lang="en-US" noProof="0" dirty="0" smtClean="0"/>
              <a:t> of Video Services</a:t>
            </a:r>
            <a:endParaRPr lang="en-US" noProof="0" dirty="0"/>
          </a:p>
        </p:txBody>
      </p:sp>
      <p:cxnSp>
        <p:nvCxnSpPr>
          <p:cNvPr id="7" name="Straight Arrow Connector 6"/>
          <p:cNvCxnSpPr/>
          <p:nvPr/>
        </p:nvCxnSpPr>
        <p:spPr>
          <a:xfrm flipV="1">
            <a:off x="4663495" y="1039528"/>
            <a:ext cx="0" cy="3455470"/>
          </a:xfrm>
          <a:prstGeom prst="straightConnector1">
            <a:avLst/>
          </a:prstGeom>
          <a:ln w="50800">
            <a:solidFill>
              <a:schemeClr val="bg1">
                <a:lumMod val="85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4552753" y="4357386"/>
            <a:ext cx="4138864" cy="0"/>
          </a:xfrm>
          <a:prstGeom prst="straightConnector1">
            <a:avLst/>
          </a:prstGeom>
          <a:ln w="50800">
            <a:solidFill>
              <a:schemeClr val="bg1">
                <a:lumMod val="85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7761374" y="3851577"/>
            <a:ext cx="966794" cy="503591"/>
          </a:xfrm>
          <a:prstGeom prst="rect">
            <a:avLst/>
          </a:prstGeom>
          <a:noFill/>
        </p:spPr>
        <p:txBody>
          <a:bodyPr wrap="none" lIns="91372" tIns="45684" rIns="91372" bIns="45684">
            <a:spAutoFit/>
          </a:bodyPr>
          <a:lstStyle/>
          <a:p>
            <a:pPr>
              <a:lnSpc>
                <a:spcPct val="74000"/>
              </a:lnSpc>
              <a:defRPr/>
            </a:pPr>
            <a:r>
              <a:rPr lang="en-US" b="1" dirty="0" smtClean="0">
                <a:solidFill>
                  <a:schemeClr val="bg1">
                    <a:lumMod val="65000"/>
                  </a:schemeClr>
                </a:solidFill>
                <a:latin typeface="Arial" pitchFamily="34" charset="0"/>
                <a:ea typeface="Arial Unicode MS" pitchFamily="34" charset="-128"/>
                <a:cs typeface="+mn-cs"/>
              </a:rPr>
              <a:t>Project</a:t>
            </a:r>
          </a:p>
          <a:p>
            <a:pPr>
              <a:lnSpc>
                <a:spcPct val="74000"/>
              </a:lnSpc>
              <a:defRPr/>
            </a:pPr>
            <a:r>
              <a:rPr lang="en-US" b="1" dirty="0" smtClean="0">
                <a:solidFill>
                  <a:schemeClr val="bg1">
                    <a:lumMod val="65000"/>
                  </a:schemeClr>
                </a:solidFill>
                <a:latin typeface="Arial" pitchFamily="34" charset="0"/>
                <a:ea typeface="Arial Unicode MS" pitchFamily="34" charset="-128"/>
                <a:cs typeface="+mn-cs"/>
              </a:rPr>
              <a:t>Size</a:t>
            </a:r>
            <a:endParaRPr lang="en-US" b="1" dirty="0">
              <a:solidFill>
                <a:schemeClr val="bg1">
                  <a:lumMod val="65000"/>
                </a:schemeClr>
              </a:solidFill>
              <a:latin typeface="Arial" pitchFamily="34" charset="0"/>
              <a:ea typeface="Arial Unicode MS" pitchFamily="34" charset="-128"/>
              <a:cs typeface="+mn-cs"/>
            </a:endParaRPr>
          </a:p>
        </p:txBody>
      </p:sp>
      <p:sp>
        <p:nvSpPr>
          <p:cNvPr id="15" name="TextBox 14"/>
          <p:cNvSpPr txBox="1"/>
          <p:nvPr/>
        </p:nvSpPr>
        <p:spPr>
          <a:xfrm rot="16200000">
            <a:off x="4068649" y="1791025"/>
            <a:ext cx="1684939" cy="298599"/>
          </a:xfrm>
          <a:prstGeom prst="rect">
            <a:avLst/>
          </a:prstGeom>
          <a:noFill/>
        </p:spPr>
        <p:txBody>
          <a:bodyPr wrap="none" lIns="91372" tIns="45684" rIns="91372" bIns="45684">
            <a:spAutoFit/>
          </a:bodyPr>
          <a:lstStyle>
            <a:defPPr>
              <a:defRPr lang="en-US"/>
            </a:defPPr>
            <a:lvl1pPr algn="r">
              <a:defRPr sz="900"/>
            </a:lvl1pPr>
          </a:lstStyle>
          <a:p>
            <a:pPr>
              <a:lnSpc>
                <a:spcPct val="74000"/>
              </a:lnSpc>
              <a:defRPr/>
            </a:pPr>
            <a:r>
              <a:rPr lang="en-US" sz="1800" b="1" dirty="0" smtClean="0">
                <a:solidFill>
                  <a:schemeClr val="bg1">
                    <a:lumMod val="65000"/>
                  </a:schemeClr>
                </a:solidFill>
                <a:latin typeface="Arial" pitchFamily="34" charset="0"/>
                <a:ea typeface="Arial Unicode MS" pitchFamily="34" charset="-128"/>
                <a:cs typeface="+mn-cs"/>
              </a:rPr>
              <a:t>Solution Cost</a:t>
            </a:r>
            <a:endParaRPr lang="en-US" sz="1800" b="1" dirty="0">
              <a:solidFill>
                <a:schemeClr val="bg1">
                  <a:lumMod val="65000"/>
                </a:schemeClr>
              </a:solidFill>
              <a:latin typeface="Arial" pitchFamily="34" charset="0"/>
              <a:ea typeface="Arial Unicode MS" pitchFamily="34" charset="-128"/>
              <a:cs typeface="+mn-cs"/>
            </a:endParaRPr>
          </a:p>
        </p:txBody>
      </p:sp>
      <p:sp>
        <p:nvSpPr>
          <p:cNvPr id="17" name="Rectangle 16"/>
          <p:cNvSpPr>
            <a:spLocks noChangeArrowheads="1"/>
          </p:cNvSpPr>
          <p:nvPr/>
        </p:nvSpPr>
        <p:spPr bwMode="auto">
          <a:xfrm>
            <a:off x="5678905" y="1189703"/>
            <a:ext cx="2993461" cy="764227"/>
          </a:xfrm>
          <a:prstGeom prst="rect">
            <a:avLst/>
          </a:prstGeom>
          <a:solidFill>
            <a:schemeClr val="accent3">
              <a:lumMod val="75000"/>
            </a:schemeClr>
          </a:solidFill>
          <a:ln>
            <a:noFill/>
            <a:headEnd/>
            <a:tailEnd/>
          </a:ln>
          <a:effectLst>
            <a:innerShdw blurRad="50800" dist="25400" dir="13500000">
              <a:schemeClr val="tx1">
                <a:lumMod val="75000"/>
                <a:lumOff val="25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372" tIns="45684" rIns="91372" bIns="45684" anchor="ctr"/>
          <a:lstStyle/>
          <a:p>
            <a:pPr algn="ctr">
              <a:lnSpc>
                <a:spcPct val="74000"/>
              </a:lnSpc>
              <a:defRPr/>
            </a:pPr>
            <a:r>
              <a:rPr lang="en-US" b="1" dirty="0" smtClean="0">
                <a:solidFill>
                  <a:prstClr val="white"/>
                </a:solidFill>
                <a:latin typeface="Arial" pitchFamily="34" charset="0"/>
              </a:rPr>
              <a:t>Broadcast</a:t>
            </a:r>
            <a:br>
              <a:rPr lang="en-US" b="1" dirty="0" smtClean="0">
                <a:solidFill>
                  <a:prstClr val="white"/>
                </a:solidFill>
                <a:latin typeface="Arial" pitchFamily="34" charset="0"/>
              </a:rPr>
            </a:br>
            <a:r>
              <a:rPr lang="en-US" dirty="0" smtClean="0">
                <a:solidFill>
                  <a:prstClr val="white"/>
                </a:solidFill>
                <a:latin typeface="Arial" pitchFamily="34" charset="0"/>
              </a:rPr>
              <a:t>Solutions</a:t>
            </a:r>
          </a:p>
          <a:p>
            <a:pPr algn="ctr">
              <a:lnSpc>
                <a:spcPct val="74000"/>
              </a:lnSpc>
              <a:defRPr/>
            </a:pPr>
            <a:r>
              <a:rPr lang="en-US" dirty="0" smtClean="0">
                <a:solidFill>
                  <a:prstClr val="white"/>
                </a:solidFill>
                <a:latin typeface="Arial" pitchFamily="34" charset="0"/>
              </a:rPr>
              <a:t>(Products &amp; Services)</a:t>
            </a:r>
            <a:endParaRPr lang="en-US" dirty="0">
              <a:solidFill>
                <a:prstClr val="white"/>
              </a:solidFill>
              <a:latin typeface="Arial" pitchFamily="34" charset="0"/>
            </a:endParaRPr>
          </a:p>
        </p:txBody>
      </p:sp>
      <p:sp>
        <p:nvSpPr>
          <p:cNvPr id="26" name="Rectangle 25"/>
          <p:cNvSpPr>
            <a:spLocks noChangeArrowheads="1"/>
          </p:cNvSpPr>
          <p:nvPr/>
        </p:nvSpPr>
        <p:spPr bwMode="auto">
          <a:xfrm>
            <a:off x="5524904" y="3157086"/>
            <a:ext cx="1857675" cy="942541"/>
          </a:xfrm>
          <a:prstGeom prst="rect">
            <a:avLst/>
          </a:prstGeom>
          <a:solidFill>
            <a:schemeClr val="accent6"/>
          </a:solidFill>
          <a:ln>
            <a:noFill/>
            <a:headEnd/>
            <a:tailEnd/>
          </a:ln>
          <a:effectLst>
            <a:innerShdw blurRad="50800" dist="25400" dir="13500000">
              <a:schemeClr val="tx1">
                <a:lumMod val="85000"/>
                <a:lumOff val="15000"/>
                <a:alpha val="80000"/>
              </a:schemeClr>
            </a:innerShdw>
          </a:effectLst>
        </p:spPr>
        <p:style>
          <a:lnRef idx="3">
            <a:schemeClr val="lt1"/>
          </a:lnRef>
          <a:fillRef idx="1">
            <a:schemeClr val="accent2"/>
          </a:fillRef>
          <a:effectRef idx="1">
            <a:schemeClr val="accent2"/>
          </a:effectRef>
          <a:fontRef idx="minor">
            <a:schemeClr val="lt1"/>
          </a:fontRef>
        </p:style>
        <p:txBody>
          <a:bodyPr lIns="504000" tIns="45684" rIns="91372" bIns="108000" anchor="b" anchorCtr="0"/>
          <a:lstStyle/>
          <a:p>
            <a:pPr>
              <a:lnSpc>
                <a:spcPct val="74000"/>
              </a:lnSpc>
              <a:defRPr/>
            </a:pPr>
            <a:r>
              <a:rPr lang="en-US" b="1" dirty="0">
                <a:latin typeface="Arial" pitchFamily="34" charset="0"/>
              </a:rPr>
              <a:t>vuNet</a:t>
            </a:r>
            <a:r>
              <a:rPr lang="en-US" b="1" dirty="0" smtClean="0">
                <a:latin typeface="Arial" pitchFamily="34" charset="0"/>
              </a:rPr>
              <a:t>™</a:t>
            </a:r>
            <a:br>
              <a:rPr lang="en-US" b="1" dirty="0" smtClean="0">
                <a:latin typeface="Arial" pitchFamily="34" charset="0"/>
              </a:rPr>
            </a:br>
            <a:r>
              <a:rPr lang="en-US" dirty="0" smtClean="0">
                <a:latin typeface="Arial" pitchFamily="34" charset="0"/>
              </a:rPr>
              <a:t>CDN</a:t>
            </a:r>
            <a:r>
              <a:rPr lang="en-US" b="1" dirty="0" smtClean="0">
                <a:latin typeface="Arial" pitchFamily="34" charset="0"/>
              </a:rPr>
              <a:t> </a:t>
            </a:r>
            <a:r>
              <a:rPr lang="en-US" dirty="0" smtClean="0">
                <a:solidFill>
                  <a:prstClr val="white"/>
                </a:solidFill>
                <a:latin typeface="Arial" pitchFamily="34" charset="0"/>
              </a:rPr>
              <a:t>(IaaS</a:t>
            </a:r>
            <a:br>
              <a:rPr lang="en-US" dirty="0" smtClean="0">
                <a:solidFill>
                  <a:prstClr val="white"/>
                </a:solidFill>
                <a:latin typeface="Arial" pitchFamily="34" charset="0"/>
              </a:rPr>
            </a:br>
            <a:r>
              <a:rPr lang="en-US" dirty="0" smtClean="0">
                <a:solidFill>
                  <a:prstClr val="white"/>
                </a:solidFill>
                <a:latin typeface="Arial" pitchFamily="34" charset="0"/>
              </a:rPr>
              <a:t>Service)</a:t>
            </a:r>
            <a:endParaRPr lang="en-US" dirty="0">
              <a:solidFill>
                <a:prstClr val="white"/>
              </a:solidFill>
              <a:latin typeface="Arial" pitchFamily="34" charset="0"/>
            </a:endParaRPr>
          </a:p>
        </p:txBody>
      </p:sp>
      <p:sp>
        <p:nvSpPr>
          <p:cNvPr id="12" name="Rectangle 11"/>
          <p:cNvSpPr>
            <a:spLocks noChangeArrowheads="1"/>
          </p:cNvSpPr>
          <p:nvPr/>
        </p:nvSpPr>
        <p:spPr bwMode="auto">
          <a:xfrm>
            <a:off x="4777365" y="3311090"/>
            <a:ext cx="1142176" cy="961195"/>
          </a:xfrm>
          <a:prstGeom prst="rect">
            <a:avLst/>
          </a:prstGeom>
          <a:solidFill>
            <a:schemeClr val="accent1">
              <a:lumMod val="75000"/>
            </a:schemeClr>
          </a:solidFill>
          <a:ln>
            <a:noFill/>
            <a:headEnd/>
            <a:tailEnd/>
          </a:ln>
          <a:effectLst>
            <a:innerShdw blurRad="50800" dist="25400" dir="13500000">
              <a:schemeClr val="tx1">
                <a:lumMod val="85000"/>
                <a:lumOff val="15000"/>
                <a:alpha val="80000"/>
              </a:schemeClr>
            </a:innerShdw>
          </a:effectLst>
        </p:spPr>
        <p:style>
          <a:lnRef idx="3">
            <a:schemeClr val="lt1"/>
          </a:lnRef>
          <a:fillRef idx="1">
            <a:schemeClr val="accent2"/>
          </a:fillRef>
          <a:effectRef idx="1">
            <a:schemeClr val="accent2"/>
          </a:effectRef>
          <a:fontRef idx="minor">
            <a:schemeClr val="lt1"/>
          </a:fontRef>
        </p:style>
        <p:txBody>
          <a:bodyPr lIns="36000" tIns="36000" rIns="36000" bIns="36000" anchor="ctr"/>
          <a:lstStyle/>
          <a:p>
            <a:pPr algn="ctr">
              <a:lnSpc>
                <a:spcPct val="74000"/>
              </a:lnSpc>
              <a:defRPr/>
            </a:pPr>
            <a:r>
              <a:rPr lang="en-US" b="1" dirty="0" smtClean="0">
                <a:latin typeface="Arial" pitchFamily="34" charset="0"/>
              </a:rPr>
              <a:t>vuEasy™</a:t>
            </a:r>
            <a:br>
              <a:rPr lang="en-US" b="1" dirty="0" smtClean="0">
                <a:latin typeface="Arial" pitchFamily="34" charset="0"/>
              </a:rPr>
            </a:br>
            <a:r>
              <a:rPr lang="en-US" dirty="0" smtClean="0">
                <a:latin typeface="Arial" pitchFamily="34" charset="0"/>
              </a:rPr>
              <a:t>OVP Service</a:t>
            </a:r>
          </a:p>
          <a:p>
            <a:pPr algn="ctr">
              <a:lnSpc>
                <a:spcPct val="74000"/>
              </a:lnSpc>
              <a:defRPr/>
            </a:pPr>
            <a:r>
              <a:rPr lang="en-US" dirty="0" smtClean="0">
                <a:solidFill>
                  <a:prstClr val="white"/>
                </a:solidFill>
                <a:latin typeface="Arial" pitchFamily="34" charset="0"/>
              </a:rPr>
              <a:t>(SaaS)</a:t>
            </a:r>
          </a:p>
        </p:txBody>
      </p:sp>
      <p:sp>
        <p:nvSpPr>
          <p:cNvPr id="27" name="Rectangle 26"/>
          <p:cNvSpPr>
            <a:spLocks noChangeArrowheads="1"/>
          </p:cNvSpPr>
          <p:nvPr/>
        </p:nvSpPr>
        <p:spPr bwMode="auto">
          <a:xfrm>
            <a:off x="7228577" y="2088681"/>
            <a:ext cx="1443789" cy="1713297"/>
          </a:xfrm>
          <a:prstGeom prst="rect">
            <a:avLst/>
          </a:prstGeom>
          <a:solidFill>
            <a:schemeClr val="accent4"/>
          </a:solidFill>
          <a:ln>
            <a:noFill/>
            <a:headEnd/>
            <a:tailEnd/>
          </a:ln>
          <a:effectLst>
            <a:innerShdw blurRad="50800" dist="25400" dir="13500000">
              <a:schemeClr val="accent4">
                <a:lumMod val="5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45684" rIns="36000" bIns="45684" anchor="ctr"/>
          <a:lstStyle/>
          <a:p>
            <a:pPr algn="ctr">
              <a:lnSpc>
                <a:spcPct val="74000"/>
              </a:lnSpc>
              <a:defRPr/>
            </a:pPr>
            <a:r>
              <a:rPr lang="en-US" b="1" dirty="0" smtClean="0">
                <a:solidFill>
                  <a:prstClr val="white"/>
                </a:solidFill>
                <a:latin typeface="Arial" pitchFamily="34" charset="0"/>
              </a:rPr>
              <a:t>Multiscreen </a:t>
            </a:r>
            <a:r>
              <a:rPr lang="en-US" dirty="0" smtClean="0">
                <a:solidFill>
                  <a:prstClr val="white"/>
                </a:solidFill>
                <a:latin typeface="Arial" pitchFamily="34" charset="0"/>
              </a:rPr>
              <a:t>Services</a:t>
            </a:r>
          </a:p>
          <a:p>
            <a:pPr algn="ctr">
              <a:lnSpc>
                <a:spcPct val="74000"/>
              </a:lnSpc>
              <a:defRPr/>
            </a:pPr>
            <a:r>
              <a:rPr lang="en-US" dirty="0" smtClean="0">
                <a:solidFill>
                  <a:prstClr val="white"/>
                </a:solidFill>
                <a:latin typeface="Arial" pitchFamily="34" charset="0"/>
              </a:rPr>
              <a:t>(Software Dev.)</a:t>
            </a:r>
            <a:endParaRPr lang="en-US" dirty="0">
              <a:solidFill>
                <a:prstClr val="white"/>
              </a:solidFill>
              <a:latin typeface="Arial" pitchFamily="34" charset="0"/>
            </a:endParaRPr>
          </a:p>
        </p:txBody>
      </p:sp>
    </p:spTree>
    <p:extLst>
      <p:ext uri="{BB962C8B-B14F-4D97-AF65-F5344CB8AC3E}">
        <p14:creationId xmlns:p14="http://schemas.microsoft.com/office/powerpoint/2010/main" val="50489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6" grpId="0" animBg="1"/>
      <p:bldP spid="12"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48"/>
          <p:cNvSpPr>
            <a:spLocks noChangeArrowheads="1"/>
          </p:cNvSpPr>
          <p:nvPr/>
        </p:nvSpPr>
        <p:spPr bwMode="gray">
          <a:xfrm>
            <a:off x="1265714" y="138222"/>
            <a:ext cx="7776000" cy="4428000"/>
          </a:xfrm>
          <a:prstGeom prst="roundRect">
            <a:avLst>
              <a:gd name="adj" fmla="val 0"/>
            </a:avLst>
          </a:prstGeom>
          <a:gradFill flip="none" rotWithShape="1">
            <a:gsLst>
              <a:gs pos="0">
                <a:schemeClr val="accent6">
                  <a:lumMod val="60000"/>
                  <a:lumOff val="40000"/>
                </a:schemeClr>
              </a:gs>
              <a:gs pos="100000">
                <a:schemeClr val="accent6">
                  <a:lumMod val="20000"/>
                  <a:lumOff val="80000"/>
                </a:schemeClr>
              </a:gs>
            </a:gsLst>
            <a:lin ang="13500000" scaled="1"/>
            <a:tileRect/>
          </a:gradFill>
          <a:ln w="9525">
            <a:noFill/>
            <a:miter lim="800000"/>
            <a:headEnd/>
            <a:tailEnd/>
          </a:ln>
          <a:effectLst>
            <a:outerShdw blurRad="50800" dist="25400" dir="8400000" algn="tl" rotWithShape="0">
              <a:prstClr val="black">
                <a:alpha val="40000"/>
              </a:prstClr>
            </a:outerShdw>
          </a:effectLst>
          <a:scene3d>
            <a:camera prst="orthographicFront"/>
            <a:lightRig rig="threePt" dir="t"/>
          </a:scene3d>
          <a:sp3d>
            <a:bevelT w="12700" h="12700"/>
          </a:sp3d>
        </p:spPr>
        <p:txBody>
          <a:bodyPr vert="horz" wrap="square" lIns="72000" tIns="36000" rIns="0" bIns="36000"/>
          <a:lstStyle/>
          <a:p>
            <a:pPr>
              <a:lnSpc>
                <a:spcPct val="85000"/>
              </a:lnSpc>
            </a:pPr>
            <a:endParaRPr lang="en-US" sz="1500" dirty="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8" name="Rectangle 48"/>
          <p:cNvSpPr>
            <a:spLocks noChangeArrowheads="1"/>
          </p:cNvSpPr>
          <p:nvPr/>
        </p:nvSpPr>
        <p:spPr bwMode="gray">
          <a:xfrm>
            <a:off x="104296" y="138223"/>
            <a:ext cx="1080000" cy="4428000"/>
          </a:xfrm>
          <a:prstGeom prst="roundRect">
            <a:avLst>
              <a:gd name="adj" fmla="val 0"/>
            </a:avLst>
          </a:prstGeom>
          <a:solidFill>
            <a:schemeClr val="accent2">
              <a:lumMod val="40000"/>
              <a:lumOff val="60000"/>
            </a:schemeClr>
          </a:solidFill>
          <a:ln w="9525">
            <a:noFill/>
            <a:miter lim="800000"/>
            <a:headEnd/>
            <a:tailEnd/>
          </a:ln>
          <a:effectLst>
            <a:outerShdw blurRad="50800" dist="38100" dir="8400000" algn="tr" rotWithShape="0">
              <a:prstClr val="black">
                <a:alpha val="40000"/>
              </a:prstClr>
            </a:outerShdw>
          </a:effectLst>
        </p:spPr>
        <p:txBody>
          <a:bodyPr wrap="square" lIns="72000" tIns="144000" rIns="0" bIns="36000"/>
          <a:lstStyle/>
          <a:p>
            <a:pPr>
              <a:lnSpc>
                <a:spcPct val="85000"/>
              </a:lnSpc>
              <a:defRPr/>
            </a:pPr>
            <a:r>
              <a:rPr lang="en-US" sz="2400" dirty="0" smtClean="0">
                <a:ln w="3175" cmpd="sng">
                  <a:solidFill>
                    <a:schemeClr val="accent2">
                      <a:lumMod val="75000"/>
                    </a:schemeClr>
                  </a:solidFill>
                  <a:prstDash val="solid"/>
                </a:ln>
                <a:solidFill>
                  <a:schemeClr val="accent2">
                    <a:lumMod val="75000"/>
                  </a:schemeClr>
                </a:solidFill>
                <a:effectLst>
                  <a:innerShdw blurRad="63500" dist="50800" dir="2700000">
                    <a:prstClr val="black">
                      <a:alpha val="50000"/>
                    </a:prstClr>
                  </a:innerShdw>
                </a:effectLst>
                <a:latin typeface="Arial" pitchFamily="34" charset="0"/>
                <a:cs typeface="Arial" pitchFamily="34" charset="0"/>
              </a:rPr>
              <a:t>Create</a:t>
            </a:r>
            <a:endParaRPr lang="en-US" sz="2400" dirty="0">
              <a:ln w="3175" cmpd="sng">
                <a:solidFill>
                  <a:schemeClr val="accent2">
                    <a:lumMod val="75000"/>
                  </a:schemeClr>
                </a:solidFill>
                <a:prstDash val="solid"/>
              </a:ln>
              <a:solidFill>
                <a:schemeClr val="accent2">
                  <a:lumMod val="75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9" name="Rectangle 48"/>
          <p:cNvSpPr>
            <a:spLocks noChangeArrowheads="1"/>
          </p:cNvSpPr>
          <p:nvPr/>
        </p:nvSpPr>
        <p:spPr bwMode="gray">
          <a:xfrm>
            <a:off x="1338863" y="221194"/>
            <a:ext cx="1224000" cy="3780000"/>
          </a:xfrm>
          <a:prstGeom prst="roundRect">
            <a:avLst>
              <a:gd name="adj" fmla="val 0"/>
            </a:avLst>
          </a:prstGeom>
          <a:solidFill>
            <a:schemeClr val="accent5">
              <a:lumMod val="40000"/>
              <a:lumOff val="60000"/>
            </a:schemeClr>
          </a:solidFill>
          <a:ln w="9525">
            <a:noFill/>
            <a:miter lim="800000"/>
            <a:headEnd/>
            <a:tailEnd/>
          </a:ln>
          <a:effectLst>
            <a:innerShdw blurRad="25400" dist="12700" dir="19200000">
              <a:srgbClr val="000000">
                <a:alpha val="80000"/>
              </a:srgbClr>
            </a:innerShdw>
          </a:effectLst>
        </p:spPr>
        <p:txBody>
          <a:bodyPr wrap="square" lIns="72000" tIns="72000" rIns="0" bIns="36000"/>
          <a:lstStyle/>
          <a:p>
            <a:pPr>
              <a:lnSpc>
                <a:spcPct val="85000"/>
              </a:lnSpc>
            </a:pPr>
            <a:r>
              <a:rPr lang="en-US" sz="2400" dirty="0">
                <a:ln w="3175" cmpd="sng">
                  <a:solidFill>
                    <a:schemeClr val="accent5">
                      <a:lumMod val="50000"/>
                    </a:schemeClr>
                  </a:solidFill>
                  <a:prstDash val="solid"/>
                </a:ln>
                <a:solidFill>
                  <a:schemeClr val="accent5">
                    <a:lumMod val="75000"/>
                  </a:schemeClr>
                </a:solidFill>
                <a:effectLst>
                  <a:innerShdw blurRad="63500" dist="50800" dir="2700000">
                    <a:prstClr val="black">
                      <a:alpha val="50000"/>
                    </a:prstClr>
                  </a:innerShdw>
                </a:effectLst>
                <a:latin typeface="Arial" pitchFamily="34" charset="0"/>
                <a:cs typeface="Arial" pitchFamily="34" charset="0"/>
              </a:rPr>
              <a:t>Ingest</a:t>
            </a:r>
          </a:p>
        </p:txBody>
      </p:sp>
      <p:sp>
        <p:nvSpPr>
          <p:cNvPr id="56" name="Rectangle 48"/>
          <p:cNvSpPr>
            <a:spLocks noChangeArrowheads="1"/>
          </p:cNvSpPr>
          <p:nvPr/>
        </p:nvSpPr>
        <p:spPr bwMode="gray">
          <a:xfrm>
            <a:off x="2649895" y="221195"/>
            <a:ext cx="3284118" cy="4104000"/>
          </a:xfrm>
          <a:prstGeom prst="roundRect">
            <a:avLst>
              <a:gd name="adj" fmla="val 0"/>
            </a:avLst>
          </a:prstGeom>
          <a:solidFill>
            <a:schemeClr val="accent6">
              <a:lumMod val="40000"/>
              <a:lumOff val="60000"/>
            </a:schemeClr>
          </a:solidFill>
          <a:ln w="9525">
            <a:noFill/>
            <a:miter lim="800000"/>
            <a:headEnd/>
            <a:tailEnd/>
          </a:ln>
          <a:effectLst>
            <a:innerShdw blurRad="25400" dist="12700" dir="19200000">
              <a:srgbClr val="000000">
                <a:alpha val="80000"/>
              </a:srgbClr>
            </a:innerShdw>
          </a:effectLst>
        </p:spPr>
        <p:txBody>
          <a:bodyPr vert="horz" wrap="square" lIns="72000" tIns="72000" rIns="0" bIns="36000"/>
          <a:lstStyle/>
          <a:p>
            <a:pPr>
              <a:lnSpc>
                <a:spcPct val="85000"/>
              </a:lnSpc>
            </a:pPr>
            <a:r>
              <a:rPr lang="en-US" sz="2400" dirty="0">
                <a:ln w="3175" cmpd="sng">
                  <a:solidFill>
                    <a:schemeClr val="accent6">
                      <a:lumMod val="50000"/>
                    </a:schemeClr>
                  </a:solidFill>
                  <a:prstDash val="solid"/>
                </a:ln>
                <a:solidFill>
                  <a:schemeClr val="accent6">
                    <a:lumMod val="75000"/>
                  </a:schemeClr>
                </a:solidFill>
                <a:effectLst>
                  <a:innerShdw blurRad="63500" dist="50800" dir="2700000">
                    <a:prstClr val="black">
                      <a:alpha val="50000"/>
                    </a:prstClr>
                  </a:innerShdw>
                </a:effectLst>
                <a:latin typeface="Arial" pitchFamily="34" charset="0"/>
                <a:cs typeface="Arial" pitchFamily="34" charset="0"/>
              </a:rPr>
              <a:t>Manage</a:t>
            </a:r>
            <a:endParaRPr lang="en-US" sz="1500" dirty="0">
              <a:ln w="3175" cmpd="sng">
                <a:solidFill>
                  <a:schemeClr val="accent6">
                    <a:lumMod val="50000"/>
                  </a:schemeClr>
                </a:solidFill>
                <a:prstDash val="solid"/>
              </a:ln>
              <a:solidFill>
                <a:schemeClr val="accent6">
                  <a:lumMod val="75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84" name="Rectangle 48"/>
          <p:cNvSpPr>
            <a:spLocks noChangeArrowheads="1"/>
          </p:cNvSpPr>
          <p:nvPr/>
        </p:nvSpPr>
        <p:spPr bwMode="gray">
          <a:xfrm>
            <a:off x="2736159" y="2726821"/>
            <a:ext cx="3096000" cy="648000"/>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nSpc>
                <a:spcPct val="85000"/>
              </a:lnSpc>
            </a:pPr>
            <a:r>
              <a:rPr lang="en-US" sz="1500" dirty="0" smtClean="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rPr>
              <a:t>Content Protection</a:t>
            </a:r>
            <a:endParaRPr lang="en-US" sz="1500" dirty="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22" name="Rectangle 48"/>
          <p:cNvSpPr>
            <a:spLocks noChangeArrowheads="1"/>
          </p:cNvSpPr>
          <p:nvPr/>
        </p:nvSpPr>
        <p:spPr bwMode="gray">
          <a:xfrm>
            <a:off x="1418925" y="1265281"/>
            <a:ext cx="1044000" cy="1260000"/>
          </a:xfrm>
          <a:prstGeom prst="roundRect">
            <a:avLst>
              <a:gd name="adj" fmla="val 2062"/>
            </a:avLst>
          </a:prstGeom>
          <a:gradFill flip="none" rotWithShape="1">
            <a:gsLst>
              <a:gs pos="0">
                <a:schemeClr val="accent5">
                  <a:lumMod val="60000"/>
                  <a:lumOff val="40000"/>
                </a:schemeClr>
              </a:gs>
              <a:gs pos="100000">
                <a:schemeClr val="accent5">
                  <a:lumMod val="75000"/>
                </a:schemeClr>
              </a:gs>
            </a:gsLst>
            <a:lin ang="2700000" scaled="1"/>
            <a:tileRect/>
          </a:gradFill>
          <a:ln w="9525">
            <a:noFill/>
            <a:miter lim="800000"/>
            <a:headEnd/>
            <a:tailEnd/>
          </a:ln>
          <a:effectLst>
            <a:innerShdw blurRad="25400" dist="12700" dir="19200000">
              <a:srgbClr val="000000">
                <a:alpha val="80000"/>
              </a:srgbClr>
            </a:innerShdw>
          </a:effectLst>
        </p:spPr>
        <p:txBody>
          <a:bodyPr wrap="square" lIns="72000" tIns="36000" rIns="0" bIns="36000"/>
          <a:lstStyle/>
          <a:p>
            <a:pPr algn="ctr">
              <a:lnSpc>
                <a:spcPct val="85000"/>
              </a:lnSpc>
            </a:pPr>
            <a:r>
              <a:rPr lang="en-US" sz="1500" spc="-60" dirty="0" smtClean="0">
                <a:ln w="3175" cmpd="sng">
                  <a:solidFill>
                    <a:schemeClr val="accent5">
                      <a:lumMod val="50000"/>
                    </a:schemeClr>
                  </a:solidFill>
                  <a:prstDash val="solid"/>
                </a:ln>
                <a:solidFill>
                  <a:schemeClr val="accent5">
                    <a:lumMod val="50000"/>
                  </a:schemeClr>
                </a:solidFill>
                <a:effectLst>
                  <a:innerShdw blurRad="63500" dist="50800" dir="2700000">
                    <a:prstClr val="black">
                      <a:alpha val="50000"/>
                    </a:prstClr>
                  </a:innerShdw>
                </a:effectLst>
                <a:latin typeface="Arial" pitchFamily="34" charset="0"/>
                <a:cs typeface="Arial" pitchFamily="34" charset="0"/>
              </a:rPr>
              <a:t>Live &amp; VoD</a:t>
            </a:r>
            <a:endParaRPr lang="en-US" sz="1500" spc="-60" dirty="0">
              <a:ln w="3175" cmpd="sng">
                <a:solidFill>
                  <a:schemeClr val="accent5">
                    <a:lumMod val="50000"/>
                  </a:schemeClr>
                </a:solidFill>
                <a:prstDash val="solid"/>
              </a:ln>
              <a:solidFill>
                <a:schemeClr val="accent5">
                  <a:lumMod val="50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23" name="Rectangle 48"/>
          <p:cNvSpPr>
            <a:spLocks noChangeArrowheads="1"/>
          </p:cNvSpPr>
          <p:nvPr/>
        </p:nvSpPr>
        <p:spPr bwMode="gray">
          <a:xfrm>
            <a:off x="1418925" y="2595879"/>
            <a:ext cx="1044000" cy="1296000"/>
          </a:xfrm>
          <a:prstGeom prst="roundRect">
            <a:avLst>
              <a:gd name="adj" fmla="val 2062"/>
            </a:avLst>
          </a:prstGeom>
          <a:gradFill flip="none" rotWithShape="1">
            <a:gsLst>
              <a:gs pos="0">
                <a:schemeClr val="accent5">
                  <a:lumMod val="60000"/>
                  <a:lumOff val="40000"/>
                </a:schemeClr>
              </a:gs>
              <a:gs pos="100000">
                <a:schemeClr val="accent5">
                  <a:lumMod val="75000"/>
                </a:schemeClr>
              </a:gs>
            </a:gsLst>
            <a:lin ang="2700000" scaled="1"/>
            <a:tileRect/>
          </a:gradFill>
          <a:ln w="9525">
            <a:noFill/>
            <a:miter lim="800000"/>
            <a:headEnd/>
            <a:tailEnd/>
          </a:ln>
          <a:effectLst>
            <a:innerShdw blurRad="25400" dist="12700" dir="19200000">
              <a:srgbClr val="000000">
                <a:alpha val="80000"/>
              </a:srgbClr>
            </a:innerShdw>
          </a:effectLst>
        </p:spPr>
        <p:txBody>
          <a:bodyPr wrap="square" lIns="72000" tIns="36000" rIns="0" bIns="36000"/>
          <a:lstStyle/>
          <a:p>
            <a:pPr algn="ctr">
              <a:lnSpc>
                <a:spcPct val="85000"/>
              </a:lnSpc>
            </a:pPr>
            <a:r>
              <a:rPr lang="en-US" sz="1500" spc="-60" dirty="0">
                <a:ln w="3175" cmpd="sng">
                  <a:solidFill>
                    <a:schemeClr val="accent5">
                      <a:lumMod val="50000"/>
                    </a:schemeClr>
                  </a:solidFill>
                  <a:prstDash val="solid"/>
                </a:ln>
                <a:solidFill>
                  <a:schemeClr val="accent5">
                    <a:lumMod val="50000"/>
                  </a:schemeClr>
                </a:solidFill>
                <a:effectLst>
                  <a:innerShdw blurRad="63500" dist="50800" dir="2700000">
                    <a:prstClr val="black">
                      <a:alpha val="50000"/>
                    </a:prstClr>
                  </a:innerShdw>
                </a:effectLst>
                <a:latin typeface="Arial" pitchFamily="34" charset="0"/>
                <a:cs typeface="Arial" pitchFamily="34" charset="0"/>
              </a:rPr>
              <a:t>Transcode</a:t>
            </a:r>
          </a:p>
        </p:txBody>
      </p:sp>
      <p:sp>
        <p:nvSpPr>
          <p:cNvPr id="40" name="Rectangle 48"/>
          <p:cNvSpPr>
            <a:spLocks noChangeArrowheads="1"/>
          </p:cNvSpPr>
          <p:nvPr/>
        </p:nvSpPr>
        <p:spPr bwMode="gray">
          <a:xfrm>
            <a:off x="2736159" y="1628025"/>
            <a:ext cx="1476000" cy="1008000"/>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nSpc>
                <a:spcPct val="85000"/>
              </a:lnSpc>
            </a:pPr>
            <a:r>
              <a:rPr lang="en-US" sz="1500" dirty="0" smtClean="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rPr>
              <a:t>CRM</a:t>
            </a:r>
            <a:endParaRPr lang="en-US" sz="1500" dirty="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41" name="Rectangle 48"/>
          <p:cNvSpPr>
            <a:spLocks noChangeArrowheads="1"/>
          </p:cNvSpPr>
          <p:nvPr/>
        </p:nvSpPr>
        <p:spPr bwMode="gray">
          <a:xfrm>
            <a:off x="2736159" y="3452265"/>
            <a:ext cx="3096000" cy="765163"/>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nSpc>
                <a:spcPct val="85000"/>
              </a:lnSpc>
            </a:pPr>
            <a:r>
              <a:rPr lang="en-US" sz="1500" dirty="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rPr>
              <a:t>Monetization</a:t>
            </a:r>
          </a:p>
        </p:txBody>
      </p:sp>
      <p:sp>
        <p:nvSpPr>
          <p:cNvPr id="44" name="Rectangle 48"/>
          <p:cNvSpPr>
            <a:spLocks noChangeArrowheads="1"/>
          </p:cNvSpPr>
          <p:nvPr/>
        </p:nvSpPr>
        <p:spPr bwMode="gray">
          <a:xfrm>
            <a:off x="5197884" y="2997694"/>
            <a:ext cx="576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GeoIP</a:t>
            </a:r>
            <a:endParaRPr lang="en-US" sz="1500" spc="-100" dirty="0">
              <a:solidFill>
                <a:schemeClr val="bg1"/>
              </a:solidFill>
              <a:latin typeface="Arial" pitchFamily="34" charset="0"/>
              <a:cs typeface="Arial" pitchFamily="34" charset="0"/>
            </a:endParaRPr>
          </a:p>
        </p:txBody>
      </p:sp>
      <p:sp>
        <p:nvSpPr>
          <p:cNvPr id="46" name="Rectangle 48"/>
          <p:cNvSpPr>
            <a:spLocks noChangeArrowheads="1"/>
          </p:cNvSpPr>
          <p:nvPr/>
        </p:nvSpPr>
        <p:spPr bwMode="gray">
          <a:xfrm>
            <a:off x="1514130" y="1569165"/>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ctr">
              <a:lnSpc>
                <a:spcPct val="85000"/>
              </a:lnSpc>
            </a:pPr>
            <a:r>
              <a:rPr lang="en-US" sz="1500" spc="-100" dirty="0" smtClean="0">
                <a:solidFill>
                  <a:schemeClr val="bg1"/>
                </a:solidFill>
                <a:latin typeface="Arial" pitchFamily="34" charset="0"/>
                <a:cs typeface="Arial" pitchFamily="34" charset="0"/>
              </a:rPr>
              <a:t>Scheduler</a:t>
            </a:r>
            <a:endParaRPr lang="en-US" sz="1500" spc="-100" dirty="0">
              <a:solidFill>
                <a:schemeClr val="bg1"/>
              </a:solidFill>
              <a:latin typeface="Arial" pitchFamily="34" charset="0"/>
              <a:cs typeface="Arial" pitchFamily="34" charset="0"/>
            </a:endParaRPr>
          </a:p>
        </p:txBody>
      </p:sp>
      <p:sp>
        <p:nvSpPr>
          <p:cNvPr id="61" name="Rectangle 48"/>
          <p:cNvSpPr>
            <a:spLocks noChangeArrowheads="1"/>
          </p:cNvSpPr>
          <p:nvPr/>
        </p:nvSpPr>
        <p:spPr bwMode="gray">
          <a:xfrm>
            <a:off x="208954" y="755497"/>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a:solidFill>
                  <a:schemeClr val="bg1"/>
                </a:solidFill>
                <a:latin typeface="Arial" pitchFamily="34" charset="0"/>
                <a:cs typeface="Arial" pitchFamily="34" charset="0"/>
              </a:rPr>
              <a:t>i</a:t>
            </a:r>
            <a:r>
              <a:rPr lang="en-US" sz="1500" spc="-100" dirty="0" smtClean="0">
                <a:solidFill>
                  <a:schemeClr val="bg1"/>
                </a:solidFill>
                <a:latin typeface="Arial" pitchFamily="34" charset="0"/>
                <a:cs typeface="Arial" pitchFamily="34" charset="0"/>
              </a:rPr>
              <a:t>mage</a:t>
            </a:r>
            <a:endParaRPr lang="en-US" sz="1500" spc="-100" dirty="0">
              <a:solidFill>
                <a:schemeClr val="bg1"/>
              </a:solidFill>
              <a:latin typeface="Arial" pitchFamily="34" charset="0"/>
              <a:cs typeface="Arial" pitchFamily="34" charset="0"/>
            </a:endParaRPr>
          </a:p>
        </p:txBody>
      </p:sp>
      <p:sp>
        <p:nvSpPr>
          <p:cNvPr id="65" name="Rectangle 48"/>
          <p:cNvSpPr>
            <a:spLocks noChangeArrowheads="1"/>
          </p:cNvSpPr>
          <p:nvPr/>
        </p:nvSpPr>
        <p:spPr bwMode="gray">
          <a:xfrm>
            <a:off x="3071784" y="1900745"/>
            <a:ext cx="1080000" cy="648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Client</a:t>
            </a:r>
            <a:br>
              <a:rPr lang="en-US" sz="1500" spc="-100" dirty="0" smtClean="0">
                <a:solidFill>
                  <a:schemeClr val="bg1"/>
                </a:solidFill>
                <a:latin typeface="Arial" pitchFamily="34" charset="0"/>
                <a:cs typeface="Arial" pitchFamily="34" charset="0"/>
              </a:rPr>
            </a:br>
            <a:r>
              <a:rPr lang="en-US" sz="1500" spc="-100" dirty="0" smtClean="0">
                <a:solidFill>
                  <a:schemeClr val="bg1"/>
                </a:solidFill>
                <a:latin typeface="Arial" pitchFamily="34" charset="0"/>
                <a:cs typeface="Arial" pitchFamily="34" charset="0"/>
              </a:rPr>
              <a:t>Relationship</a:t>
            </a:r>
          </a:p>
          <a:p>
            <a:pPr algn="ctr">
              <a:lnSpc>
                <a:spcPct val="76000"/>
              </a:lnSpc>
            </a:pPr>
            <a:r>
              <a:rPr lang="en-US" sz="1500" spc="-100" dirty="0" smtClean="0">
                <a:solidFill>
                  <a:schemeClr val="bg1"/>
                </a:solidFill>
                <a:latin typeface="Arial" pitchFamily="34" charset="0"/>
                <a:cs typeface="Arial" pitchFamily="34" charset="0"/>
              </a:rPr>
              <a:t>Management</a:t>
            </a:r>
            <a:endParaRPr lang="en-US" sz="1500" spc="-100" dirty="0">
              <a:solidFill>
                <a:schemeClr val="bg1"/>
              </a:solidFill>
              <a:latin typeface="Arial" pitchFamily="34" charset="0"/>
              <a:cs typeface="Arial" pitchFamily="34" charset="0"/>
            </a:endParaRPr>
          </a:p>
        </p:txBody>
      </p:sp>
      <p:pic>
        <p:nvPicPr>
          <p:cNvPr id="74" name="Picture 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3507" y="1870724"/>
            <a:ext cx="370076" cy="413418"/>
          </a:xfrm>
          <a:prstGeom prst="rect">
            <a:avLst/>
          </a:prstGeom>
          <a:effectLst>
            <a:outerShdw blurRad="203200" dist="101600" dir="8400000" algn="tl" rotWithShape="0">
              <a:prstClr val="black">
                <a:alpha val="52000"/>
              </a:prstClr>
            </a:outerShdw>
          </a:effectLst>
        </p:spPr>
      </p:pic>
      <p:pic>
        <p:nvPicPr>
          <p:cNvPr id="76" name="Picture 7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7672" y="3654223"/>
            <a:ext cx="876486" cy="593818"/>
          </a:xfrm>
          <a:prstGeom prst="rect">
            <a:avLst/>
          </a:prstGeom>
          <a:effectLst>
            <a:outerShdw blurRad="203200" dist="101600" dir="8400000" algn="tl" rotWithShape="0">
              <a:prstClr val="black">
                <a:alpha val="52000"/>
              </a:prstClr>
            </a:outerShdw>
          </a:effectLst>
        </p:spPr>
      </p:pic>
      <p:pic>
        <p:nvPicPr>
          <p:cNvPr id="78" name="Picture 7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9832" y="3018062"/>
            <a:ext cx="448738" cy="367150"/>
          </a:xfrm>
          <a:prstGeom prst="rect">
            <a:avLst/>
          </a:prstGeom>
          <a:effectLst>
            <a:outerShdw blurRad="203200" dist="101600" dir="8400000" algn="tl" rotWithShape="0">
              <a:prstClr val="black">
                <a:alpha val="52000"/>
              </a:prstClr>
            </a:outerShdw>
          </a:effectLst>
        </p:spPr>
      </p:pic>
      <p:sp>
        <p:nvSpPr>
          <p:cNvPr id="87" name="Rectangle 86"/>
          <p:cNvSpPr/>
          <p:nvPr/>
        </p:nvSpPr>
        <p:spPr>
          <a:xfrm>
            <a:off x="1656717" y="4681384"/>
            <a:ext cx="1744501" cy="502253"/>
          </a:xfrm>
          <a:prstGeom prst="rect">
            <a:avLst/>
          </a:prstGeom>
        </p:spPr>
        <p:txBody>
          <a:bodyPr wrap="square">
            <a:spAutoFit/>
          </a:bodyPr>
          <a:lstStyle/>
          <a:p>
            <a:pPr>
              <a:lnSpc>
                <a:spcPct val="74000"/>
              </a:lnSpc>
            </a:pPr>
            <a:r>
              <a:rPr lang="en-US" sz="1200" spc="-20" dirty="0">
                <a:solidFill>
                  <a:schemeClr val="bg1">
                    <a:lumMod val="95000"/>
                  </a:schemeClr>
                </a:solidFill>
                <a:latin typeface="Arial" pitchFamily="34" charset="0"/>
              </a:rPr>
              <a:t>DB = </a:t>
            </a:r>
            <a:r>
              <a:rPr lang="en-US" sz="1200" spc="-20" dirty="0" smtClean="0">
                <a:solidFill>
                  <a:schemeClr val="bg1">
                    <a:lumMod val="95000"/>
                  </a:schemeClr>
                </a:solidFill>
                <a:latin typeface="Arial" pitchFamily="34" charset="0"/>
              </a:rPr>
              <a:t>Database</a:t>
            </a:r>
          </a:p>
          <a:p>
            <a:pPr>
              <a:lnSpc>
                <a:spcPct val="74000"/>
              </a:lnSpc>
            </a:pPr>
            <a:r>
              <a:rPr lang="en-US" sz="1200" spc="-20" dirty="0" smtClean="0">
                <a:solidFill>
                  <a:schemeClr val="bg1">
                    <a:lumMod val="95000"/>
                  </a:schemeClr>
                </a:solidFill>
                <a:latin typeface="Arial" pitchFamily="34" charset="0"/>
              </a:rPr>
              <a:t>AV = Audio Visual</a:t>
            </a:r>
          </a:p>
          <a:p>
            <a:pPr>
              <a:lnSpc>
                <a:spcPct val="74000"/>
              </a:lnSpc>
            </a:pPr>
            <a:r>
              <a:rPr lang="en-US" sz="1200" spc="-20" dirty="0">
                <a:solidFill>
                  <a:schemeClr val="bg1">
                    <a:lumMod val="95000"/>
                  </a:schemeClr>
                </a:solidFill>
                <a:latin typeface="Arial" pitchFamily="34" charset="0"/>
              </a:rPr>
              <a:t>4K = up to </a:t>
            </a:r>
            <a:r>
              <a:rPr lang="en-US" sz="1200" spc="-20" dirty="0" smtClean="0">
                <a:solidFill>
                  <a:schemeClr val="bg1">
                    <a:lumMod val="95000"/>
                  </a:schemeClr>
                </a:solidFill>
                <a:latin typeface="Arial" pitchFamily="34" charset="0"/>
              </a:rPr>
              <a:t>4096×3072</a:t>
            </a:r>
            <a:endParaRPr lang="en-US" sz="1200" spc="-20" dirty="0">
              <a:solidFill>
                <a:schemeClr val="bg1">
                  <a:lumMod val="95000"/>
                </a:schemeClr>
              </a:solidFill>
              <a:latin typeface="Arial" pitchFamily="34" charset="0"/>
            </a:endParaRPr>
          </a:p>
        </p:txBody>
      </p:sp>
      <p:sp>
        <p:nvSpPr>
          <p:cNvPr id="88" name="Rectangle 87"/>
          <p:cNvSpPr/>
          <p:nvPr/>
        </p:nvSpPr>
        <p:spPr>
          <a:xfrm>
            <a:off x="3322655" y="4681384"/>
            <a:ext cx="2163975" cy="502253"/>
          </a:xfrm>
          <a:prstGeom prst="rect">
            <a:avLst/>
          </a:prstGeom>
        </p:spPr>
        <p:txBody>
          <a:bodyPr wrap="square">
            <a:spAutoFit/>
          </a:bodyPr>
          <a:lstStyle/>
          <a:p>
            <a:pPr>
              <a:lnSpc>
                <a:spcPct val="74000"/>
              </a:lnSpc>
            </a:pPr>
            <a:r>
              <a:rPr lang="en-US" sz="1200" spc="-20" dirty="0" smtClean="0">
                <a:solidFill>
                  <a:schemeClr val="bg1">
                    <a:lumMod val="95000"/>
                  </a:schemeClr>
                </a:solidFill>
                <a:latin typeface="Arial" pitchFamily="34" charset="0"/>
              </a:rPr>
              <a:t>OTT = Over the Top Content</a:t>
            </a:r>
          </a:p>
          <a:p>
            <a:pPr>
              <a:lnSpc>
                <a:spcPct val="74000"/>
              </a:lnSpc>
            </a:pPr>
            <a:r>
              <a:rPr lang="en-US" sz="1200" spc="-20" dirty="0" smtClean="0">
                <a:solidFill>
                  <a:schemeClr val="bg1">
                    <a:lumMod val="95000"/>
                  </a:schemeClr>
                </a:solidFill>
                <a:latin typeface="Arial" pitchFamily="34" charset="0"/>
              </a:rPr>
              <a:t>STB = Set Top Box</a:t>
            </a:r>
          </a:p>
          <a:p>
            <a:pPr>
              <a:lnSpc>
                <a:spcPct val="74000"/>
              </a:lnSpc>
            </a:pPr>
            <a:r>
              <a:rPr lang="en-US" sz="1200" spc="-20" dirty="0" smtClean="0">
                <a:solidFill>
                  <a:schemeClr val="bg1">
                    <a:lumMod val="95000"/>
                  </a:schemeClr>
                </a:solidFill>
                <a:latin typeface="Arial" pitchFamily="34" charset="0"/>
              </a:rPr>
              <a:t>VoD = Video On Demand</a:t>
            </a:r>
            <a:endParaRPr lang="en-US" sz="1200" spc="-20" dirty="0">
              <a:solidFill>
                <a:schemeClr val="bg1">
                  <a:lumMod val="95000"/>
                </a:schemeClr>
              </a:solidFill>
              <a:latin typeface="Arial" pitchFamily="34" charset="0"/>
            </a:endParaRPr>
          </a:p>
        </p:txBody>
      </p:sp>
      <p:pic>
        <p:nvPicPr>
          <p:cNvPr id="89" name="Picture 8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78488" y="284274"/>
            <a:ext cx="477358" cy="477358"/>
          </a:xfrm>
          <a:prstGeom prst="rect">
            <a:avLst/>
          </a:prstGeom>
        </p:spPr>
      </p:pic>
      <p:sp>
        <p:nvSpPr>
          <p:cNvPr id="90" name="TextBox 89"/>
          <p:cNvSpPr txBox="1"/>
          <p:nvPr/>
        </p:nvSpPr>
        <p:spPr>
          <a:xfrm>
            <a:off x="4418478" y="415775"/>
            <a:ext cx="1440000" cy="230832"/>
          </a:xfrm>
          <a:prstGeom prst="rect">
            <a:avLst/>
          </a:prstGeom>
          <a:noFill/>
        </p:spPr>
        <p:txBody>
          <a:bodyPr wrap="square" lIns="0" tIns="0" rIns="0" bIns="0" rtlCol="0">
            <a:spAutoFit/>
          </a:bodyPr>
          <a:lstStyle/>
          <a:p>
            <a:r>
              <a:rPr lang="en-US" sz="1500" b="1" i="1" dirty="0" smtClean="0">
                <a:ln w="3175">
                  <a:noFill/>
                </a:ln>
                <a:solidFill>
                  <a:schemeClr val="tx1">
                    <a:lumMod val="85000"/>
                    <a:lumOff val="15000"/>
                  </a:schemeClr>
                </a:solidFill>
                <a:latin typeface="Arial" pitchFamily="34" charset="0"/>
                <a:ea typeface="Segoe UI" pitchFamily="34" charset="0"/>
                <a:cs typeface="Arial" pitchFamily="34" charset="0"/>
              </a:rPr>
              <a:t>vuManagement</a:t>
            </a:r>
            <a:endParaRPr lang="en-US" sz="15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
        <p:nvSpPr>
          <p:cNvPr id="60" name="Rectangle 48"/>
          <p:cNvSpPr>
            <a:spLocks noChangeArrowheads="1"/>
          </p:cNvSpPr>
          <p:nvPr/>
        </p:nvSpPr>
        <p:spPr bwMode="gray">
          <a:xfrm>
            <a:off x="208954" y="1292051"/>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a:solidFill>
                  <a:schemeClr val="bg1"/>
                </a:solidFill>
                <a:latin typeface="Arial" pitchFamily="34" charset="0"/>
                <a:cs typeface="Arial" pitchFamily="34" charset="0"/>
              </a:rPr>
              <a:t>l</a:t>
            </a:r>
            <a:r>
              <a:rPr lang="en-US" sz="1500" spc="-100" dirty="0" smtClean="0">
                <a:solidFill>
                  <a:schemeClr val="bg1"/>
                </a:solidFill>
                <a:latin typeface="Arial" pitchFamily="34" charset="0"/>
                <a:cs typeface="Arial" pitchFamily="34" charset="0"/>
              </a:rPr>
              <a:t>ive</a:t>
            </a:r>
            <a:endParaRPr lang="en-US" sz="1500" spc="-100" dirty="0">
              <a:solidFill>
                <a:schemeClr val="bg1"/>
              </a:solidFill>
              <a:latin typeface="Arial" pitchFamily="34" charset="0"/>
              <a:cs typeface="Arial" pitchFamily="34" charset="0"/>
            </a:endParaRPr>
          </a:p>
        </p:txBody>
      </p:sp>
      <p:sp>
        <p:nvSpPr>
          <p:cNvPr id="59" name="Rectangle 48"/>
          <p:cNvSpPr>
            <a:spLocks noChangeArrowheads="1"/>
          </p:cNvSpPr>
          <p:nvPr/>
        </p:nvSpPr>
        <p:spPr bwMode="gray">
          <a:xfrm>
            <a:off x="208954" y="1828605"/>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smtClean="0">
                <a:solidFill>
                  <a:schemeClr val="bg1"/>
                </a:solidFill>
                <a:latin typeface="Arial" pitchFamily="34" charset="0"/>
                <a:cs typeface="Arial" pitchFamily="34" charset="0"/>
              </a:rPr>
              <a:t>db</a:t>
            </a:r>
            <a:endParaRPr lang="en-US" sz="1500" spc="-100" dirty="0">
              <a:solidFill>
                <a:schemeClr val="bg1"/>
              </a:solidFill>
              <a:latin typeface="Arial" pitchFamily="34" charset="0"/>
              <a:cs typeface="Arial" pitchFamily="34" charset="0"/>
            </a:endParaRPr>
          </a:p>
        </p:txBody>
      </p:sp>
      <p:sp>
        <p:nvSpPr>
          <p:cNvPr id="58" name="Rectangle 48"/>
          <p:cNvSpPr>
            <a:spLocks noChangeArrowheads="1"/>
          </p:cNvSpPr>
          <p:nvPr/>
        </p:nvSpPr>
        <p:spPr bwMode="gray">
          <a:xfrm>
            <a:off x="208954" y="2365159"/>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smtClean="0">
                <a:solidFill>
                  <a:schemeClr val="bg1"/>
                </a:solidFill>
                <a:latin typeface="Arial" pitchFamily="34" charset="0"/>
                <a:cs typeface="Arial" pitchFamily="34" charset="0"/>
              </a:rPr>
              <a:t>audio</a:t>
            </a:r>
            <a:endParaRPr lang="en-US" sz="1500" spc="-100" dirty="0">
              <a:solidFill>
                <a:schemeClr val="bg1"/>
              </a:solidFill>
              <a:latin typeface="Arial" pitchFamily="34" charset="0"/>
              <a:cs typeface="Arial" pitchFamily="34" charset="0"/>
            </a:endParaRPr>
          </a:p>
        </p:txBody>
      </p:sp>
      <p:sp>
        <p:nvSpPr>
          <p:cNvPr id="57" name="Rectangle 48"/>
          <p:cNvSpPr>
            <a:spLocks noChangeArrowheads="1"/>
          </p:cNvSpPr>
          <p:nvPr/>
        </p:nvSpPr>
        <p:spPr bwMode="gray">
          <a:xfrm>
            <a:off x="208954" y="2901713"/>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smtClean="0">
                <a:solidFill>
                  <a:schemeClr val="bg1"/>
                </a:solidFill>
                <a:latin typeface="Arial" pitchFamily="34" charset="0"/>
                <a:cs typeface="Arial" pitchFamily="34" charset="0"/>
              </a:rPr>
              <a:t>film</a:t>
            </a:r>
            <a:endParaRPr lang="en-US" sz="1500" spc="-100" dirty="0">
              <a:solidFill>
                <a:schemeClr val="bg1"/>
              </a:solidFill>
              <a:latin typeface="Arial" pitchFamily="34" charset="0"/>
              <a:cs typeface="Arial" pitchFamily="34" charset="0"/>
            </a:endParaRPr>
          </a:p>
        </p:txBody>
      </p:sp>
      <p:sp>
        <p:nvSpPr>
          <p:cNvPr id="55" name="Rectangle 48"/>
          <p:cNvSpPr>
            <a:spLocks noChangeArrowheads="1"/>
          </p:cNvSpPr>
          <p:nvPr/>
        </p:nvSpPr>
        <p:spPr bwMode="gray">
          <a:xfrm>
            <a:off x="208954" y="3438267"/>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smtClean="0">
                <a:solidFill>
                  <a:schemeClr val="bg1"/>
                </a:solidFill>
                <a:latin typeface="Arial" pitchFamily="34" charset="0"/>
                <a:cs typeface="Arial" pitchFamily="34" charset="0"/>
              </a:rPr>
              <a:t>cam</a:t>
            </a:r>
            <a:endParaRPr lang="en-US" sz="1500" spc="-100" dirty="0">
              <a:solidFill>
                <a:schemeClr val="bg1"/>
              </a:solidFill>
              <a:latin typeface="Arial" pitchFamily="34" charset="0"/>
              <a:cs typeface="Arial" pitchFamily="34" charset="0"/>
            </a:endParaRPr>
          </a:p>
        </p:txBody>
      </p:sp>
      <p:sp>
        <p:nvSpPr>
          <p:cNvPr id="54" name="Rectangle 48"/>
          <p:cNvSpPr>
            <a:spLocks noChangeArrowheads="1"/>
          </p:cNvSpPr>
          <p:nvPr/>
        </p:nvSpPr>
        <p:spPr bwMode="gray">
          <a:xfrm>
            <a:off x="208954" y="3974819"/>
            <a:ext cx="900000" cy="468000"/>
          </a:xfrm>
          <a:prstGeom prst="roundRect">
            <a:avLst>
              <a:gd name="adj" fmla="val 3860"/>
            </a:avLst>
          </a:prstGeom>
          <a:gradFill flip="none" rotWithShape="1">
            <a:gsLst>
              <a:gs pos="0">
                <a:schemeClr val="accent2">
                  <a:lumMod val="75000"/>
                </a:schemeClr>
              </a:gs>
              <a:gs pos="98000">
                <a:schemeClr val="accent2">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36000" rIns="0" bIns="36000"/>
          <a:lstStyle/>
          <a:p>
            <a:pPr>
              <a:lnSpc>
                <a:spcPct val="85000"/>
              </a:lnSpc>
              <a:defRPr/>
            </a:pPr>
            <a:r>
              <a:rPr lang="en-US" sz="1500" spc="-100" dirty="0" smtClean="0">
                <a:solidFill>
                  <a:schemeClr val="bg1"/>
                </a:solidFill>
                <a:latin typeface="Arial" pitchFamily="34" charset="0"/>
                <a:cs typeface="Arial" pitchFamily="34" charset="0"/>
              </a:rPr>
              <a:t>disc</a:t>
            </a:r>
            <a:endParaRPr lang="en-US" sz="1500" spc="-100" dirty="0">
              <a:solidFill>
                <a:schemeClr val="bg1"/>
              </a:solidFill>
              <a:latin typeface="Arial" pitchFamily="34" charset="0"/>
              <a:cs typeface="Arial" pitchFamily="34" charset="0"/>
            </a:endParaRPr>
          </a:p>
        </p:txBody>
      </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655" y="2464076"/>
            <a:ext cx="332746" cy="328966"/>
          </a:xfrm>
          <a:prstGeom prst="rect">
            <a:avLst/>
          </a:prstGeom>
          <a:ln>
            <a:noFill/>
          </a:ln>
          <a:effectLst>
            <a:outerShdw blurRad="203200" dist="101600" dir="8400000" algn="tl" rotWithShape="0">
              <a:prstClr val="black">
                <a:alpha val="52000"/>
              </a:prstClr>
            </a:outerShdw>
          </a:effectLst>
        </p:spPr>
      </p:pic>
      <p:pic>
        <p:nvPicPr>
          <p:cNvPr id="17" name="Pictur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2539" y="1252791"/>
            <a:ext cx="588016" cy="588016"/>
          </a:xfrm>
          <a:prstGeom prst="rect">
            <a:avLst/>
          </a:prstGeom>
          <a:ln>
            <a:noFill/>
          </a:ln>
          <a:effectLst>
            <a:outerShdw blurRad="203200" dist="101600" dir="8400000" algn="tl" rotWithShape="0">
              <a:prstClr val="black">
                <a:alpha val="52000"/>
              </a:prstClr>
            </a:outerShdw>
          </a:effectLst>
        </p:spPr>
      </p:pic>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5911" y="1850476"/>
            <a:ext cx="330792" cy="496190"/>
          </a:xfrm>
          <a:prstGeom prst="rect">
            <a:avLst/>
          </a:prstGeom>
          <a:ln>
            <a:noFill/>
          </a:ln>
          <a:effectLst>
            <a:outerShdw blurRad="203200" dist="101600" dir="8400000" algn="r" rotWithShape="0">
              <a:prstClr val="black">
                <a:alpha val="52000"/>
              </a:prstClr>
            </a:outerShdw>
          </a:effectLst>
        </p:spPr>
      </p:pic>
      <p:pic>
        <p:nvPicPr>
          <p:cNvPr id="20" name="Picture 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212" y="832897"/>
            <a:ext cx="434644" cy="383936"/>
          </a:xfrm>
          <a:prstGeom prst="rect">
            <a:avLst/>
          </a:prstGeom>
          <a:ln>
            <a:noFill/>
          </a:ln>
          <a:effectLst>
            <a:outerShdw blurRad="203200" dist="101600" dir="8400000" algn="tl" rotWithShape="0">
              <a:prstClr val="black">
                <a:alpha val="52000"/>
              </a:prstClr>
            </a:outerShdw>
          </a:effectLst>
        </p:spPr>
      </p:pic>
      <p:pic>
        <p:nvPicPr>
          <p:cNvPr id="3" name="Picture 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2588" y="2955498"/>
            <a:ext cx="506992" cy="465472"/>
          </a:xfrm>
          <a:prstGeom prst="rect">
            <a:avLst/>
          </a:prstGeom>
          <a:ln>
            <a:noFill/>
          </a:ln>
          <a:effectLst>
            <a:outerShdw blurRad="203200" dist="101600" dir="8400000" algn="tl" rotWithShape="0">
              <a:prstClr val="black">
                <a:alpha val="52000"/>
              </a:prstClr>
            </a:outerShdw>
          </a:effectLst>
        </p:spPr>
      </p:pic>
      <p:pic>
        <p:nvPicPr>
          <p:cNvPr id="37" name="Picture 3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04645" y="3492830"/>
            <a:ext cx="348032" cy="356936"/>
          </a:xfrm>
          <a:prstGeom prst="rect">
            <a:avLst/>
          </a:prstGeom>
          <a:ln>
            <a:noFill/>
          </a:ln>
          <a:effectLst>
            <a:outerShdw blurRad="203200" dist="101600" dir="8400000" algn="r" rotWithShape="0">
              <a:prstClr val="black">
                <a:alpha val="52000"/>
              </a:prstClr>
            </a:outerShdw>
          </a:effectLst>
        </p:spPr>
      </p:pic>
      <p:pic>
        <p:nvPicPr>
          <p:cNvPr id="38" name="Picture 3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0626" y="4031255"/>
            <a:ext cx="393682" cy="375228"/>
          </a:xfrm>
          <a:prstGeom prst="rect">
            <a:avLst/>
          </a:prstGeom>
          <a:ln>
            <a:noFill/>
          </a:ln>
          <a:effectLst>
            <a:outerShdw blurRad="203200" dist="101600" dir="8400000" algn="r" rotWithShape="0">
              <a:prstClr val="black">
                <a:alpha val="52000"/>
              </a:prstClr>
            </a:outerShdw>
          </a:effectLst>
        </p:spPr>
      </p:pic>
      <p:pic>
        <p:nvPicPr>
          <p:cNvPr id="98" name="Picture 9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7567" y="665753"/>
            <a:ext cx="477358" cy="477358"/>
          </a:xfrm>
          <a:prstGeom prst="rect">
            <a:avLst/>
          </a:prstGeom>
        </p:spPr>
      </p:pic>
      <p:sp>
        <p:nvSpPr>
          <p:cNvPr id="101" name="TextBox 100"/>
          <p:cNvSpPr txBox="1"/>
          <p:nvPr/>
        </p:nvSpPr>
        <p:spPr>
          <a:xfrm>
            <a:off x="1673171" y="811386"/>
            <a:ext cx="846233" cy="230832"/>
          </a:xfrm>
          <a:prstGeom prst="rect">
            <a:avLst/>
          </a:prstGeom>
          <a:noFill/>
        </p:spPr>
        <p:txBody>
          <a:bodyPr wrap="square" lIns="0" tIns="0" rIns="0" bIns="0" rtlCol="0">
            <a:spAutoFit/>
          </a:bodyPr>
          <a:lstStyle/>
          <a:p>
            <a:r>
              <a:rPr lang="en-US" sz="1500" b="1" i="1" dirty="0" smtClean="0">
                <a:ln w="3175">
                  <a:noFill/>
                </a:ln>
                <a:solidFill>
                  <a:schemeClr val="tx1">
                    <a:lumMod val="85000"/>
                    <a:lumOff val="15000"/>
                  </a:schemeClr>
                </a:solidFill>
                <a:latin typeface="Arial" pitchFamily="34" charset="0"/>
                <a:ea typeface="Segoe UI" pitchFamily="34" charset="0"/>
                <a:cs typeface="Arial" pitchFamily="34" charset="0"/>
              </a:rPr>
              <a:t>vuIngest</a:t>
            </a:r>
            <a:endParaRPr lang="en-US" sz="15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
        <p:nvSpPr>
          <p:cNvPr id="102" name="Rectangle 48"/>
          <p:cNvSpPr>
            <a:spLocks noChangeArrowheads="1"/>
          </p:cNvSpPr>
          <p:nvPr/>
        </p:nvSpPr>
        <p:spPr bwMode="gray">
          <a:xfrm>
            <a:off x="2736159" y="823224"/>
            <a:ext cx="3096000" cy="735189"/>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nSpc>
                <a:spcPct val="85000"/>
              </a:lnSpc>
            </a:pPr>
            <a:r>
              <a:rPr lang="en-US" sz="1500" dirty="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rPr>
              <a:t>Dashboard</a:t>
            </a:r>
          </a:p>
        </p:txBody>
      </p:sp>
      <p:pic>
        <p:nvPicPr>
          <p:cNvPr id="106" name="Picture 105"/>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902633" y="1098701"/>
            <a:ext cx="602991" cy="504000"/>
          </a:xfrm>
          <a:prstGeom prst="rect">
            <a:avLst/>
          </a:prstGeom>
          <a:effectLst>
            <a:outerShdw blurRad="203200" dist="101600" dir="8400000" algn="tl" rotWithShape="0">
              <a:prstClr val="black">
                <a:alpha val="52000"/>
              </a:prstClr>
            </a:outerShdw>
          </a:effectLst>
        </p:spPr>
      </p:pic>
      <p:pic>
        <p:nvPicPr>
          <p:cNvPr id="107" name="Picture 10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25695" y="3715557"/>
            <a:ext cx="753165" cy="753165"/>
          </a:xfrm>
          <a:prstGeom prst="rect">
            <a:avLst/>
          </a:prstGeom>
        </p:spPr>
      </p:pic>
      <p:sp>
        <p:nvSpPr>
          <p:cNvPr id="108" name="TextBox 107"/>
          <p:cNvSpPr txBox="1"/>
          <p:nvPr/>
        </p:nvSpPr>
        <p:spPr>
          <a:xfrm>
            <a:off x="7564337" y="4015824"/>
            <a:ext cx="1224000" cy="501035"/>
          </a:xfrm>
          <a:prstGeom prst="rect">
            <a:avLst/>
          </a:prstGeom>
          <a:noFill/>
        </p:spPr>
        <p:txBody>
          <a:bodyPr wrap="square" lIns="0" tIns="0" rIns="0" bIns="0" rtlCol="0">
            <a:spAutoFit/>
          </a:bodyPr>
          <a:lstStyle/>
          <a:p>
            <a:pPr algn="r">
              <a:lnSpc>
                <a:spcPct val="74000"/>
              </a:lnSpc>
            </a:pPr>
            <a:r>
              <a:rPr lang="en-US" sz="2400" b="1" i="1" dirty="0" smtClean="0">
                <a:ln w="3175">
                  <a:noFill/>
                </a:ln>
                <a:solidFill>
                  <a:schemeClr val="tx1">
                    <a:lumMod val="85000"/>
                    <a:lumOff val="15000"/>
                  </a:schemeClr>
                </a:solidFill>
                <a:latin typeface="Arial" pitchFamily="34" charset="0"/>
                <a:ea typeface="Segoe UI" pitchFamily="34" charset="0"/>
                <a:cs typeface="Arial" pitchFamily="34" charset="0"/>
              </a:rPr>
              <a:t>vuMedia</a:t>
            </a:r>
            <a:br>
              <a:rPr lang="en-US" sz="2400" b="1" i="1" dirty="0" smtClean="0">
                <a:ln w="3175">
                  <a:noFill/>
                </a:ln>
                <a:solidFill>
                  <a:schemeClr val="tx1">
                    <a:lumMod val="85000"/>
                    <a:lumOff val="15000"/>
                  </a:schemeClr>
                </a:solidFill>
                <a:latin typeface="Arial" pitchFamily="34" charset="0"/>
                <a:ea typeface="Segoe UI" pitchFamily="34" charset="0"/>
                <a:cs typeface="Arial" pitchFamily="34" charset="0"/>
              </a:rPr>
            </a:br>
            <a:r>
              <a:rPr lang="en-US" sz="2000" b="1" i="1" dirty="0" smtClean="0">
                <a:ln w="3175">
                  <a:noFill/>
                </a:ln>
                <a:solidFill>
                  <a:schemeClr val="accent6">
                    <a:lumMod val="75000"/>
                  </a:schemeClr>
                </a:solidFill>
                <a:latin typeface="Arial" pitchFamily="34" charset="0"/>
                <a:ea typeface="Segoe UI" pitchFamily="34" charset="0"/>
                <a:cs typeface="Arial" pitchFamily="34" charset="0"/>
              </a:rPr>
              <a:t>v2.0</a:t>
            </a:r>
            <a:endParaRPr lang="en-US" sz="20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
        <p:nvSpPr>
          <p:cNvPr id="43" name="Rectangle 48"/>
          <p:cNvSpPr>
            <a:spLocks noChangeArrowheads="1"/>
          </p:cNvSpPr>
          <p:nvPr/>
        </p:nvSpPr>
        <p:spPr bwMode="gray">
          <a:xfrm>
            <a:off x="4648307" y="2997694"/>
            <a:ext cx="487705"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DRM</a:t>
            </a:r>
            <a:endParaRPr lang="en-US" sz="1500" spc="-100" dirty="0">
              <a:solidFill>
                <a:schemeClr val="bg1"/>
              </a:solidFill>
              <a:latin typeface="Arial" pitchFamily="34" charset="0"/>
              <a:cs typeface="Arial" pitchFamily="34" charset="0"/>
            </a:endParaRPr>
          </a:p>
        </p:txBody>
      </p:sp>
      <p:sp>
        <p:nvSpPr>
          <p:cNvPr id="111" name="Rectangle 48"/>
          <p:cNvSpPr>
            <a:spLocks noChangeArrowheads="1"/>
          </p:cNvSpPr>
          <p:nvPr/>
        </p:nvSpPr>
        <p:spPr bwMode="gray">
          <a:xfrm>
            <a:off x="4900605" y="922465"/>
            <a:ext cx="864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Discovery</a:t>
            </a:r>
          </a:p>
        </p:txBody>
      </p:sp>
      <p:sp>
        <p:nvSpPr>
          <p:cNvPr id="112" name="Rectangle 48"/>
          <p:cNvSpPr>
            <a:spLocks noChangeArrowheads="1"/>
          </p:cNvSpPr>
          <p:nvPr/>
        </p:nvSpPr>
        <p:spPr bwMode="gray">
          <a:xfrm>
            <a:off x="4114209" y="922465"/>
            <a:ext cx="720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Search</a:t>
            </a:r>
          </a:p>
        </p:txBody>
      </p:sp>
      <p:sp>
        <p:nvSpPr>
          <p:cNvPr id="113" name="Rectangle 48"/>
          <p:cNvSpPr>
            <a:spLocks noChangeArrowheads="1"/>
          </p:cNvSpPr>
          <p:nvPr/>
        </p:nvSpPr>
        <p:spPr bwMode="gray">
          <a:xfrm>
            <a:off x="5009050" y="3536144"/>
            <a:ext cx="756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Auditing</a:t>
            </a:r>
          </a:p>
        </p:txBody>
      </p:sp>
      <p:sp>
        <p:nvSpPr>
          <p:cNvPr id="52" name="Rectangle 48"/>
          <p:cNvSpPr>
            <a:spLocks noChangeArrowheads="1"/>
          </p:cNvSpPr>
          <p:nvPr/>
        </p:nvSpPr>
        <p:spPr bwMode="gray">
          <a:xfrm>
            <a:off x="4166583" y="3537569"/>
            <a:ext cx="792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Gateway</a:t>
            </a:r>
          </a:p>
        </p:txBody>
      </p:sp>
      <p:sp>
        <p:nvSpPr>
          <p:cNvPr id="81" name="Rectangle 48"/>
          <p:cNvSpPr>
            <a:spLocks noChangeArrowheads="1"/>
          </p:cNvSpPr>
          <p:nvPr/>
        </p:nvSpPr>
        <p:spPr bwMode="gray">
          <a:xfrm>
            <a:off x="4793050" y="3845182"/>
            <a:ext cx="972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Advertising</a:t>
            </a:r>
          </a:p>
        </p:txBody>
      </p:sp>
      <p:sp>
        <p:nvSpPr>
          <p:cNvPr id="114" name="Rectangle 48"/>
          <p:cNvSpPr>
            <a:spLocks noChangeArrowheads="1"/>
          </p:cNvSpPr>
          <p:nvPr/>
        </p:nvSpPr>
        <p:spPr bwMode="gray">
          <a:xfrm>
            <a:off x="3912286" y="3845182"/>
            <a:ext cx="828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Payment</a:t>
            </a:r>
          </a:p>
        </p:txBody>
      </p:sp>
      <p:sp>
        <p:nvSpPr>
          <p:cNvPr id="109" name="Rectangle 48"/>
          <p:cNvSpPr>
            <a:spLocks noChangeArrowheads="1"/>
          </p:cNvSpPr>
          <p:nvPr/>
        </p:nvSpPr>
        <p:spPr bwMode="gray">
          <a:xfrm>
            <a:off x="5085545" y="1224815"/>
            <a:ext cx="684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Reports</a:t>
            </a:r>
            <a:endParaRPr lang="en-US" sz="1500" spc="-100" dirty="0">
              <a:solidFill>
                <a:schemeClr val="bg1"/>
              </a:solidFill>
              <a:latin typeface="Arial" pitchFamily="34" charset="0"/>
              <a:cs typeface="Arial" pitchFamily="34" charset="0"/>
            </a:endParaRPr>
          </a:p>
        </p:txBody>
      </p:sp>
      <p:sp>
        <p:nvSpPr>
          <p:cNvPr id="104" name="Rectangle 48"/>
          <p:cNvSpPr>
            <a:spLocks noChangeArrowheads="1"/>
          </p:cNvSpPr>
          <p:nvPr/>
        </p:nvSpPr>
        <p:spPr bwMode="gray">
          <a:xfrm>
            <a:off x="4548670" y="1224815"/>
            <a:ext cx="468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Stats</a:t>
            </a:r>
            <a:endParaRPr lang="en-US" sz="1500" spc="-100" dirty="0">
              <a:solidFill>
                <a:schemeClr val="bg1"/>
              </a:solidFill>
              <a:latin typeface="Arial" pitchFamily="34" charset="0"/>
              <a:cs typeface="Arial" pitchFamily="34" charset="0"/>
            </a:endParaRPr>
          </a:p>
        </p:txBody>
      </p:sp>
      <p:sp>
        <p:nvSpPr>
          <p:cNvPr id="103" name="Rectangle 48"/>
          <p:cNvSpPr>
            <a:spLocks noChangeArrowheads="1"/>
          </p:cNvSpPr>
          <p:nvPr/>
        </p:nvSpPr>
        <p:spPr bwMode="gray">
          <a:xfrm>
            <a:off x="3773082" y="1224815"/>
            <a:ext cx="720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a:solidFill>
                  <a:schemeClr val="bg1"/>
                </a:solidFill>
                <a:latin typeface="Arial" pitchFamily="34" charset="0"/>
                <a:cs typeface="Arial" pitchFamily="34" charset="0"/>
              </a:rPr>
              <a:t>Analysis</a:t>
            </a:r>
          </a:p>
        </p:txBody>
      </p:sp>
      <p:sp>
        <p:nvSpPr>
          <p:cNvPr id="42" name="Rectangle 48"/>
          <p:cNvSpPr>
            <a:spLocks noChangeArrowheads="1"/>
          </p:cNvSpPr>
          <p:nvPr/>
        </p:nvSpPr>
        <p:spPr bwMode="gray">
          <a:xfrm>
            <a:off x="3723156" y="2997694"/>
            <a:ext cx="864000" cy="252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LinkShield</a:t>
            </a:r>
            <a:endParaRPr lang="en-US" sz="1500" spc="-100" dirty="0">
              <a:solidFill>
                <a:schemeClr val="bg1"/>
              </a:solidFill>
              <a:latin typeface="Arial" pitchFamily="34" charset="0"/>
              <a:cs typeface="Arial" pitchFamily="34" charset="0"/>
            </a:endParaRPr>
          </a:p>
        </p:txBody>
      </p:sp>
      <p:sp>
        <p:nvSpPr>
          <p:cNvPr id="105" name="Rectangle 48"/>
          <p:cNvSpPr>
            <a:spLocks noChangeArrowheads="1"/>
          </p:cNvSpPr>
          <p:nvPr/>
        </p:nvSpPr>
        <p:spPr bwMode="gray">
          <a:xfrm>
            <a:off x="1502260" y="2904878"/>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ctr">
              <a:lnSpc>
                <a:spcPct val="85000"/>
              </a:lnSpc>
            </a:pPr>
            <a:r>
              <a:rPr lang="en-US" sz="1500" spc="-100" dirty="0" smtClean="0">
                <a:solidFill>
                  <a:schemeClr val="bg1"/>
                </a:solidFill>
                <a:latin typeface="Arial" pitchFamily="34" charset="0"/>
                <a:cs typeface="Arial" pitchFamily="34" charset="0"/>
              </a:rPr>
              <a:t>Profiles</a:t>
            </a:r>
          </a:p>
        </p:txBody>
      </p:sp>
      <p:sp>
        <p:nvSpPr>
          <p:cNvPr id="97" name="Rectangle 48"/>
          <p:cNvSpPr>
            <a:spLocks noChangeArrowheads="1"/>
          </p:cNvSpPr>
          <p:nvPr/>
        </p:nvSpPr>
        <p:spPr bwMode="gray">
          <a:xfrm>
            <a:off x="1502260" y="3211783"/>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ctr">
              <a:lnSpc>
                <a:spcPct val="85000"/>
              </a:lnSpc>
            </a:pPr>
            <a:r>
              <a:rPr lang="en-US" sz="1500" spc="-100" dirty="0" smtClean="0">
                <a:solidFill>
                  <a:schemeClr val="bg1"/>
                </a:solidFill>
                <a:latin typeface="Arial" pitchFamily="34" charset="0"/>
                <a:cs typeface="Arial" pitchFamily="34" charset="0"/>
              </a:rPr>
              <a:t>Frame size</a:t>
            </a:r>
          </a:p>
        </p:txBody>
      </p:sp>
      <p:sp>
        <p:nvSpPr>
          <p:cNvPr id="67" name="Rectangle 48"/>
          <p:cNvSpPr>
            <a:spLocks noChangeArrowheads="1"/>
          </p:cNvSpPr>
          <p:nvPr/>
        </p:nvSpPr>
        <p:spPr bwMode="gray">
          <a:xfrm>
            <a:off x="1502260" y="3530677"/>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ctr">
              <a:lnSpc>
                <a:spcPct val="85000"/>
              </a:lnSpc>
            </a:pPr>
            <a:r>
              <a:rPr lang="en-US" sz="1500" spc="-100" dirty="0" smtClean="0">
                <a:solidFill>
                  <a:schemeClr val="bg1"/>
                </a:solidFill>
                <a:latin typeface="Arial" pitchFamily="34" charset="0"/>
                <a:cs typeface="Arial" pitchFamily="34" charset="0"/>
              </a:rPr>
              <a:t>Bitrate</a:t>
            </a:r>
          </a:p>
        </p:txBody>
      </p:sp>
      <p:sp>
        <p:nvSpPr>
          <p:cNvPr id="95" name="Rectangle 48"/>
          <p:cNvSpPr>
            <a:spLocks noChangeArrowheads="1"/>
          </p:cNvSpPr>
          <p:nvPr/>
        </p:nvSpPr>
        <p:spPr bwMode="gray">
          <a:xfrm>
            <a:off x="4294653" y="1628025"/>
            <a:ext cx="1537506" cy="1008000"/>
          </a:xfrm>
          <a:prstGeom prst="roundRect">
            <a:avLst>
              <a:gd name="adj" fmla="val 3296"/>
            </a:avLst>
          </a:prstGeom>
          <a:gradFill flip="none" rotWithShape="1">
            <a:gsLst>
              <a:gs pos="0">
                <a:schemeClr val="accent6">
                  <a:lumMod val="60000"/>
                  <a:lumOff val="40000"/>
                </a:schemeClr>
              </a:gs>
              <a:gs pos="100000">
                <a:srgbClr val="F8A15A"/>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36000" rIns="0" bIns="36000"/>
          <a:lstStyle/>
          <a:p>
            <a:pPr>
              <a:lnSpc>
                <a:spcPct val="85000"/>
              </a:lnSpc>
            </a:pPr>
            <a:r>
              <a:rPr lang="en-US" sz="1500" dirty="0" smtClean="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rPr>
              <a:t>CMS</a:t>
            </a:r>
            <a:endParaRPr lang="en-US" sz="1500" dirty="0">
              <a:ln w="3175" cmpd="sng">
                <a:solidFill>
                  <a:schemeClr val="accent6">
                    <a:lumMod val="50000"/>
                  </a:schemeClr>
                </a:solidFill>
                <a:prstDash val="solid"/>
              </a:ln>
              <a:solidFill>
                <a:schemeClr val="accent6">
                  <a:lumMod val="50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39" name="Rectangle 48"/>
          <p:cNvSpPr>
            <a:spLocks noChangeArrowheads="1"/>
          </p:cNvSpPr>
          <p:nvPr/>
        </p:nvSpPr>
        <p:spPr bwMode="gray">
          <a:xfrm>
            <a:off x="4537849" y="1907734"/>
            <a:ext cx="1224000" cy="648000"/>
          </a:xfrm>
          <a:prstGeom prst="roundRect">
            <a:avLst>
              <a:gd name="adj" fmla="val 3296"/>
            </a:avLst>
          </a:prstGeom>
          <a:gradFill flip="none" rotWithShape="1">
            <a:gsLst>
              <a:gs pos="1000">
                <a:schemeClr val="accent6">
                  <a:lumMod val="75000"/>
                </a:schemeClr>
              </a:gs>
              <a:gs pos="100000">
                <a:schemeClr val="accent6">
                  <a:lumMod val="50000"/>
                </a:schemeClr>
              </a:gs>
            </a:gsLst>
            <a:lin ang="2700000" scaled="1"/>
            <a:tileRect/>
          </a:gradFill>
          <a:ln w="9525">
            <a:noFill/>
            <a:miter lim="800000"/>
            <a:headEnd/>
            <a:tailEnd/>
          </a:ln>
          <a:effectLst>
            <a:outerShdw blurRad="203200" dist="101600" dir="8400000" algn="tl" rotWithShape="0">
              <a:prstClr val="black">
                <a:alpha val="52000"/>
              </a:prstClr>
            </a:outerShdw>
          </a:effectLst>
        </p:spPr>
        <p:txBody>
          <a:bodyPr vert="horz" wrap="square" lIns="180000" tIns="72000" rIns="36000" bIns="36000" anchor="ctr" anchorCtr="0"/>
          <a:lstStyle/>
          <a:p>
            <a:pPr algn="ctr">
              <a:lnSpc>
                <a:spcPct val="76000"/>
              </a:lnSpc>
            </a:pPr>
            <a:r>
              <a:rPr lang="en-US" sz="1500" spc="-100" dirty="0" smtClean="0">
                <a:solidFill>
                  <a:schemeClr val="bg1"/>
                </a:solidFill>
                <a:latin typeface="Arial" pitchFamily="34" charset="0"/>
                <a:cs typeface="Arial" pitchFamily="34" charset="0"/>
              </a:rPr>
              <a:t>Content Management</a:t>
            </a:r>
          </a:p>
          <a:p>
            <a:pPr algn="ctr">
              <a:lnSpc>
                <a:spcPct val="76000"/>
              </a:lnSpc>
            </a:pPr>
            <a:r>
              <a:rPr lang="en-US" sz="1500" spc="-100" dirty="0" smtClean="0">
                <a:solidFill>
                  <a:schemeClr val="bg1"/>
                </a:solidFill>
                <a:latin typeface="Arial" pitchFamily="34" charset="0"/>
                <a:cs typeface="Arial" pitchFamily="34" charset="0"/>
              </a:rPr>
              <a:t>System</a:t>
            </a:r>
            <a:endParaRPr lang="en-US" sz="1500" spc="-100" dirty="0">
              <a:solidFill>
                <a:schemeClr val="bg1"/>
              </a:solidFill>
              <a:latin typeface="Arial" pitchFamily="34" charset="0"/>
              <a:cs typeface="Arial" pitchFamily="34" charset="0"/>
            </a:endParaRPr>
          </a:p>
        </p:txBody>
      </p:sp>
      <p:sp>
        <p:nvSpPr>
          <p:cNvPr id="100" name="Rectangle 48"/>
          <p:cNvSpPr>
            <a:spLocks noChangeArrowheads="1"/>
          </p:cNvSpPr>
          <p:nvPr/>
        </p:nvSpPr>
        <p:spPr bwMode="gray">
          <a:xfrm>
            <a:off x="1514130" y="1879159"/>
            <a:ext cx="900000" cy="216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ctr">
              <a:lnSpc>
                <a:spcPct val="85000"/>
              </a:lnSpc>
            </a:pPr>
            <a:r>
              <a:rPr lang="en-US" sz="1500" spc="-100" dirty="0" smtClean="0">
                <a:solidFill>
                  <a:schemeClr val="bg1"/>
                </a:solidFill>
                <a:latin typeface="Arial" pitchFamily="34" charset="0"/>
                <a:cs typeface="Arial" pitchFamily="34" charset="0"/>
              </a:rPr>
              <a:t>Recorder</a:t>
            </a:r>
            <a:endParaRPr lang="en-US" sz="1500" spc="-100" dirty="0">
              <a:solidFill>
                <a:schemeClr val="bg1"/>
              </a:solidFill>
              <a:latin typeface="Arial" pitchFamily="34" charset="0"/>
              <a:cs typeface="Arial" pitchFamily="34" charset="0"/>
            </a:endParaRPr>
          </a:p>
        </p:txBody>
      </p:sp>
      <p:pic>
        <p:nvPicPr>
          <p:cNvPr id="110" name="Picture 10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6673" y="1870724"/>
            <a:ext cx="370076" cy="413418"/>
          </a:xfrm>
          <a:prstGeom prst="rect">
            <a:avLst/>
          </a:prstGeom>
          <a:effectLst>
            <a:outerShdw blurRad="203200" dist="101600" dir="8400000" algn="tl" rotWithShape="0">
              <a:prstClr val="black">
                <a:alpha val="52000"/>
              </a:prstClr>
            </a:outerShdw>
          </a:effectLst>
        </p:spPr>
      </p:pic>
      <p:sp>
        <p:nvSpPr>
          <p:cNvPr id="86" name="Rectangle 48"/>
          <p:cNvSpPr>
            <a:spLocks noChangeArrowheads="1"/>
          </p:cNvSpPr>
          <p:nvPr/>
        </p:nvSpPr>
        <p:spPr bwMode="gray">
          <a:xfrm>
            <a:off x="1523961" y="2158538"/>
            <a:ext cx="900000" cy="252000"/>
          </a:xfrm>
          <a:prstGeom prst="roundRect">
            <a:avLst>
              <a:gd name="adj" fmla="val 2062"/>
            </a:avLst>
          </a:prstGeom>
          <a:gradFill flip="none" rotWithShape="1">
            <a:gsLst>
              <a:gs pos="0">
                <a:schemeClr val="accent5">
                  <a:lumMod val="75000"/>
                </a:schemeClr>
              </a:gs>
              <a:gs pos="100000">
                <a:schemeClr val="accent5">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36000" tIns="36000" rIns="36000" bIns="36000" anchor="ctr"/>
          <a:lstStyle/>
          <a:p>
            <a:pPr algn="ctr">
              <a:lnSpc>
                <a:spcPct val="85000"/>
              </a:lnSpc>
            </a:pPr>
            <a:r>
              <a:rPr lang="en-US" sz="1500" spc="-100" dirty="0" smtClean="0">
                <a:solidFill>
                  <a:schemeClr val="bg1"/>
                </a:solidFill>
                <a:latin typeface="Arial" pitchFamily="34" charset="0"/>
                <a:cs typeface="Arial" pitchFamily="34" charset="0"/>
              </a:rPr>
              <a:t>Metadata</a:t>
            </a:r>
            <a:endParaRPr lang="en-US" sz="1500" spc="-100" dirty="0">
              <a:solidFill>
                <a:schemeClr val="bg1"/>
              </a:solidFill>
              <a:latin typeface="Arial" pitchFamily="34" charset="0"/>
              <a:cs typeface="Arial" pitchFamily="34" charset="0"/>
            </a:endParaRPr>
          </a:p>
        </p:txBody>
      </p:sp>
      <p:sp>
        <p:nvSpPr>
          <p:cNvPr id="80" name="Rectangle 48"/>
          <p:cNvSpPr>
            <a:spLocks noChangeArrowheads="1"/>
          </p:cNvSpPr>
          <p:nvPr/>
        </p:nvSpPr>
        <p:spPr bwMode="gray">
          <a:xfrm>
            <a:off x="7236021" y="221195"/>
            <a:ext cx="1728000" cy="3453658"/>
          </a:xfrm>
          <a:prstGeom prst="roundRect">
            <a:avLst>
              <a:gd name="adj" fmla="val 0"/>
            </a:avLst>
          </a:prstGeom>
          <a:solidFill>
            <a:schemeClr val="accent4">
              <a:lumMod val="40000"/>
              <a:lumOff val="60000"/>
            </a:schemeClr>
          </a:solidFill>
          <a:ln w="9525">
            <a:noFill/>
            <a:miter lim="800000"/>
            <a:headEnd/>
            <a:tailEnd/>
          </a:ln>
          <a:effectLst>
            <a:innerShdw blurRad="25400" dist="12700" dir="19200000">
              <a:srgbClr val="000000">
                <a:alpha val="80000"/>
              </a:srgbClr>
            </a:innerShdw>
          </a:effectLst>
        </p:spPr>
        <p:txBody>
          <a:bodyPr wrap="square" lIns="72000" tIns="72000" rIns="0" bIns="36000"/>
          <a:lstStyle/>
          <a:p>
            <a:pPr algn="l">
              <a:lnSpc>
                <a:spcPct val="85000"/>
              </a:lnSpc>
            </a:pPr>
            <a:r>
              <a:rPr lang="en-US" dirty="0" smtClean="0">
                <a:ln w="3175" cmpd="sng">
                  <a:solidFill>
                    <a:schemeClr val="accent4">
                      <a:lumMod val="50000"/>
                    </a:schemeClr>
                  </a:solidFill>
                  <a:prstDash val="solid"/>
                </a:ln>
                <a:solidFill>
                  <a:srgbClr val="7A5E9C"/>
                </a:solidFill>
                <a:effectLst>
                  <a:innerShdw blurRad="63500" dist="50800" dir="2700000">
                    <a:prstClr val="black">
                      <a:alpha val="50000"/>
                    </a:prstClr>
                  </a:innerShdw>
                </a:effectLst>
                <a:latin typeface="Arial" pitchFamily="34" charset="0"/>
                <a:cs typeface="Arial" pitchFamily="34" charset="0"/>
              </a:rPr>
              <a:t>Consume</a:t>
            </a:r>
            <a:endParaRPr lang="en-US" dirty="0">
              <a:ln w="3175" cmpd="sng">
                <a:solidFill>
                  <a:schemeClr val="accent4">
                    <a:lumMod val="50000"/>
                  </a:schemeClr>
                </a:solidFill>
                <a:prstDash val="solid"/>
              </a:ln>
              <a:solidFill>
                <a:srgbClr val="7A5E9C"/>
              </a:solidFill>
              <a:effectLst>
                <a:innerShdw blurRad="63500" dist="50800" dir="2700000">
                  <a:prstClr val="black">
                    <a:alpha val="50000"/>
                  </a:prstClr>
                </a:innerShdw>
              </a:effectLst>
              <a:latin typeface="Arial" pitchFamily="34" charset="0"/>
              <a:cs typeface="Arial" pitchFamily="34" charset="0"/>
            </a:endParaRPr>
          </a:p>
        </p:txBody>
      </p:sp>
      <p:sp>
        <p:nvSpPr>
          <p:cNvPr id="96" name="Rectangle 48"/>
          <p:cNvSpPr>
            <a:spLocks noChangeArrowheads="1"/>
          </p:cNvSpPr>
          <p:nvPr/>
        </p:nvSpPr>
        <p:spPr bwMode="gray">
          <a:xfrm>
            <a:off x="7331618" y="735702"/>
            <a:ext cx="1548000" cy="2852887"/>
          </a:xfrm>
          <a:prstGeom prst="roundRect">
            <a:avLst>
              <a:gd name="adj" fmla="val 1134"/>
            </a:avLst>
          </a:prstGeom>
          <a:gradFill flip="none" rotWithShape="1">
            <a:gsLst>
              <a:gs pos="0">
                <a:schemeClr val="accent4">
                  <a:lumMod val="60000"/>
                  <a:lumOff val="40000"/>
                </a:schemeClr>
              </a:gs>
              <a:gs pos="99000">
                <a:schemeClr val="accent4">
                  <a:lumMod val="75000"/>
                </a:schemeClr>
              </a:gs>
            </a:gsLst>
            <a:lin ang="2700000" scaled="1"/>
            <a:tileRect/>
          </a:gradFill>
          <a:ln w="1270">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400" dirty="0">
                <a:ln w="3175" cmpd="sng">
                  <a:solidFill>
                    <a:schemeClr val="accent4">
                      <a:lumMod val="75000"/>
                    </a:schemeClr>
                  </a:solidFill>
                  <a:prstDash val="solid"/>
                </a:ln>
                <a:solidFill>
                  <a:schemeClr val="accent4">
                    <a:lumMod val="75000"/>
                  </a:schemeClr>
                </a:solidFill>
                <a:effectLst>
                  <a:innerShdw blurRad="63500" dist="50800" dir="2700000">
                    <a:prstClr val="black">
                      <a:alpha val="50000"/>
                    </a:prstClr>
                  </a:innerShdw>
                </a:effectLst>
                <a:latin typeface="Arial" pitchFamily="34" charset="0"/>
                <a:cs typeface="Arial" pitchFamily="34" charset="0"/>
              </a:rPr>
              <a:t>Portal</a:t>
            </a:r>
          </a:p>
        </p:txBody>
      </p:sp>
      <p:sp>
        <p:nvSpPr>
          <p:cNvPr id="115" name="Rectangle 48"/>
          <p:cNvSpPr>
            <a:spLocks noChangeArrowheads="1"/>
          </p:cNvSpPr>
          <p:nvPr/>
        </p:nvSpPr>
        <p:spPr bwMode="gray">
          <a:xfrm>
            <a:off x="7426291" y="1037416"/>
            <a:ext cx="1368000" cy="2490788"/>
          </a:xfrm>
          <a:prstGeom prst="roundRect">
            <a:avLst>
              <a:gd name="adj" fmla="val 1610"/>
            </a:avLst>
          </a:prstGeom>
          <a:gradFill flip="none" rotWithShape="1">
            <a:gsLst>
              <a:gs pos="0">
                <a:schemeClr val="accent4">
                  <a:lumMod val="60000"/>
                  <a:lumOff val="40000"/>
                </a:schemeClr>
              </a:gs>
              <a:gs pos="99000">
                <a:schemeClr val="accent4">
                  <a:lumMod val="75000"/>
                </a:schemeClr>
              </a:gs>
            </a:gsLst>
            <a:lin ang="2700000" scaled="1"/>
            <a:tileRect/>
          </a:gradFill>
          <a:ln w="1270">
            <a:noFill/>
            <a:miter lim="800000"/>
            <a:headEnd/>
            <a:tailEnd/>
          </a:ln>
          <a:effectLst>
            <a:innerShdw blurRad="25400" dist="12700" dir="19200000">
              <a:srgbClr val="000000">
                <a:alpha val="80000"/>
              </a:srgbClr>
            </a:innerShdw>
          </a:effectLst>
        </p:spPr>
        <p:txBody>
          <a:bodyPr vert="horz" wrap="square" lIns="72000" tIns="36000" rIns="0" bIns="36000"/>
          <a:lstStyle/>
          <a:p>
            <a:pPr algn="l">
              <a:lnSpc>
                <a:spcPct val="85000"/>
              </a:lnSpc>
            </a:pPr>
            <a:r>
              <a:rPr lang="en-US" sz="1400" dirty="0">
                <a:ln w="3175" cmpd="sng">
                  <a:solidFill>
                    <a:schemeClr val="accent4">
                      <a:lumMod val="75000"/>
                    </a:schemeClr>
                  </a:solidFill>
                  <a:prstDash val="solid"/>
                </a:ln>
                <a:solidFill>
                  <a:schemeClr val="accent4">
                    <a:lumMod val="75000"/>
                  </a:schemeClr>
                </a:solidFill>
                <a:effectLst>
                  <a:innerShdw blurRad="63500" dist="50800" dir="2700000">
                    <a:prstClr val="black">
                      <a:alpha val="50000"/>
                    </a:prstClr>
                  </a:innerShdw>
                </a:effectLst>
                <a:latin typeface="Arial" pitchFamily="34" charset="0"/>
                <a:cs typeface="Arial" pitchFamily="34" charset="0"/>
              </a:rPr>
              <a:t>Player</a:t>
            </a:r>
          </a:p>
        </p:txBody>
      </p:sp>
      <p:sp>
        <p:nvSpPr>
          <p:cNvPr id="116" name="Rectangle 48"/>
          <p:cNvSpPr>
            <a:spLocks noChangeArrowheads="1"/>
          </p:cNvSpPr>
          <p:nvPr/>
        </p:nvSpPr>
        <p:spPr bwMode="gray">
          <a:xfrm>
            <a:off x="6004211" y="221194"/>
            <a:ext cx="1152000" cy="3652066"/>
          </a:xfrm>
          <a:prstGeom prst="roundRect">
            <a:avLst>
              <a:gd name="adj" fmla="val 0"/>
            </a:avLst>
          </a:prstGeom>
          <a:solidFill>
            <a:schemeClr val="accent3">
              <a:lumMod val="40000"/>
              <a:lumOff val="60000"/>
            </a:schemeClr>
          </a:solidFill>
          <a:ln w="9525">
            <a:noFill/>
            <a:miter lim="800000"/>
            <a:headEnd/>
            <a:tailEnd/>
          </a:ln>
          <a:effectLst>
            <a:innerShdw blurRad="25400" dist="12700" dir="19200000">
              <a:srgbClr val="000000">
                <a:alpha val="80000"/>
              </a:srgbClr>
            </a:innerShdw>
          </a:effectLst>
        </p:spPr>
        <p:txBody>
          <a:bodyPr vert="horz" wrap="square" lIns="36000" tIns="72000" rIns="36000" bIns="36000" anchor="t"/>
          <a:lstStyle/>
          <a:p>
            <a:pPr algn="l">
              <a:lnSpc>
                <a:spcPct val="85000"/>
              </a:lnSpc>
              <a:defRPr/>
            </a:pPr>
            <a:r>
              <a:rPr lang="en-US" dirty="0" smtClean="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rPr>
              <a:t>Deliver </a:t>
            </a:r>
            <a:endParaRPr lang="en-US" dirty="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117" name="Rectangle 48"/>
          <p:cNvSpPr>
            <a:spLocks noChangeArrowheads="1"/>
          </p:cNvSpPr>
          <p:nvPr/>
        </p:nvSpPr>
        <p:spPr bwMode="gray">
          <a:xfrm>
            <a:off x="7523644" y="1366699"/>
            <a:ext cx="1188000" cy="501970"/>
          </a:xfrm>
          <a:prstGeom prst="roundRect">
            <a:avLst>
              <a:gd name="adj" fmla="val 3296"/>
            </a:avLst>
          </a:prstGeom>
          <a:gradFill flip="none" rotWithShape="1">
            <a:gsLst>
              <a:gs pos="0">
                <a:schemeClr val="accent4">
                  <a:lumMod val="75000"/>
                </a:schemeClr>
              </a:gs>
              <a:gs pos="99000">
                <a:schemeClr val="accent4">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72000" rIns="0" bIns="36000"/>
          <a:lstStyle/>
          <a:p>
            <a:pPr algn="l">
              <a:lnSpc>
                <a:spcPct val="76000"/>
              </a:lnSpc>
            </a:pPr>
            <a:r>
              <a:rPr lang="en-US" sz="1400" spc="-100" dirty="0" smtClean="0">
                <a:solidFill>
                  <a:schemeClr val="bg1"/>
                </a:solidFill>
                <a:latin typeface="Arial" pitchFamily="34" charset="0"/>
                <a:cs typeface="Arial" pitchFamily="34" charset="0"/>
              </a:rPr>
              <a:t>OTT</a:t>
            </a:r>
            <a:br>
              <a:rPr lang="en-US" sz="1400" spc="-100" dirty="0" smtClean="0">
                <a:solidFill>
                  <a:schemeClr val="bg1"/>
                </a:solidFill>
                <a:latin typeface="Arial" pitchFamily="34" charset="0"/>
                <a:cs typeface="Arial" pitchFamily="34" charset="0"/>
              </a:rPr>
            </a:br>
            <a:r>
              <a:rPr lang="en-US" sz="1400" spc="-100" dirty="0" smtClean="0">
                <a:solidFill>
                  <a:schemeClr val="bg1"/>
                </a:solidFill>
                <a:latin typeface="Arial" pitchFamily="34" charset="0"/>
                <a:cs typeface="Arial" pitchFamily="34" charset="0"/>
              </a:rPr>
              <a:t>STB</a:t>
            </a:r>
          </a:p>
        </p:txBody>
      </p:sp>
      <p:sp>
        <p:nvSpPr>
          <p:cNvPr id="118" name="Rectangle 48"/>
          <p:cNvSpPr>
            <a:spLocks noChangeArrowheads="1"/>
          </p:cNvSpPr>
          <p:nvPr/>
        </p:nvSpPr>
        <p:spPr bwMode="gray">
          <a:xfrm>
            <a:off x="7523644" y="1929117"/>
            <a:ext cx="1188000" cy="969358"/>
          </a:xfrm>
          <a:prstGeom prst="roundRect">
            <a:avLst>
              <a:gd name="adj" fmla="val 3296"/>
            </a:avLst>
          </a:prstGeom>
          <a:gradFill flip="none" rotWithShape="1">
            <a:gsLst>
              <a:gs pos="0">
                <a:schemeClr val="accent4">
                  <a:lumMod val="75000"/>
                </a:schemeClr>
              </a:gs>
              <a:gs pos="99000">
                <a:schemeClr val="accent4">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72000" rIns="0" bIns="36000"/>
          <a:lstStyle/>
          <a:p>
            <a:pPr algn="l">
              <a:lnSpc>
                <a:spcPct val="76000"/>
              </a:lnSpc>
            </a:pPr>
            <a:r>
              <a:rPr lang="en-US" sz="1400" spc="-100" dirty="0" smtClean="0">
                <a:solidFill>
                  <a:schemeClr val="bg1"/>
                </a:solidFill>
                <a:latin typeface="Arial" pitchFamily="34" charset="0"/>
                <a:cs typeface="Arial" pitchFamily="34" charset="0"/>
              </a:rPr>
              <a:t>Web</a:t>
            </a:r>
            <a:br>
              <a:rPr lang="en-US" sz="1400" spc="-100" dirty="0" smtClean="0">
                <a:solidFill>
                  <a:schemeClr val="bg1"/>
                </a:solidFill>
                <a:latin typeface="Arial" pitchFamily="34" charset="0"/>
                <a:cs typeface="Arial" pitchFamily="34" charset="0"/>
              </a:rPr>
            </a:br>
            <a:r>
              <a:rPr lang="en-US" sz="1400" spc="-100" dirty="0" smtClean="0">
                <a:solidFill>
                  <a:schemeClr val="bg1"/>
                </a:solidFill>
                <a:latin typeface="Arial" pitchFamily="34" charset="0"/>
                <a:cs typeface="Arial" pitchFamily="34" charset="0"/>
              </a:rPr>
              <a:t>App</a:t>
            </a:r>
          </a:p>
        </p:txBody>
      </p:sp>
      <p:sp>
        <p:nvSpPr>
          <p:cNvPr id="119" name="Rectangle 48"/>
          <p:cNvSpPr>
            <a:spLocks noChangeArrowheads="1"/>
          </p:cNvSpPr>
          <p:nvPr/>
        </p:nvSpPr>
        <p:spPr bwMode="gray">
          <a:xfrm>
            <a:off x="8101094" y="2457940"/>
            <a:ext cx="575087" cy="434891"/>
          </a:xfrm>
          <a:prstGeom prst="roundRect">
            <a:avLst>
              <a:gd name="adj" fmla="val 3296"/>
            </a:avLst>
          </a:prstGeom>
          <a:noFill/>
          <a:ln w="1270">
            <a:noFill/>
            <a:miter lim="800000"/>
            <a:headEnd/>
            <a:tailEnd/>
          </a:ln>
          <a:effectLst>
            <a:outerShdw blurRad="203200" dist="101600" dir="8400000" algn="tl" rotWithShape="0">
              <a:prstClr val="black">
                <a:alpha val="52000"/>
              </a:prstClr>
            </a:outerShdw>
          </a:effectLst>
          <a:scene3d>
            <a:camera prst="orthographicFront"/>
            <a:lightRig rig="threePt" dir="t"/>
          </a:scene3d>
          <a:sp3d>
            <a:bevelT w="12700" h="12700"/>
          </a:sp3d>
        </p:spPr>
        <p:txBody>
          <a:bodyPr wrap="square" lIns="72000" tIns="36000" rIns="0" bIns="36000"/>
          <a:lstStyle/>
          <a:p>
            <a:pPr algn="l">
              <a:lnSpc>
                <a:spcPct val="76000"/>
              </a:lnSpc>
            </a:pPr>
            <a:r>
              <a:rPr lang="en-US" sz="1400" spc="-100" dirty="0" smtClean="0">
                <a:solidFill>
                  <a:schemeClr val="bg1"/>
                </a:solidFill>
                <a:latin typeface="Arial" pitchFamily="34" charset="0"/>
                <a:cs typeface="Arial" pitchFamily="34" charset="0"/>
              </a:rPr>
              <a:t>App</a:t>
            </a:r>
          </a:p>
          <a:p>
            <a:pPr algn="l">
              <a:lnSpc>
                <a:spcPct val="76000"/>
              </a:lnSpc>
            </a:pPr>
            <a:r>
              <a:rPr lang="en-US" sz="1400" spc="-100" dirty="0" smtClean="0">
                <a:solidFill>
                  <a:schemeClr val="bg1"/>
                </a:solidFill>
                <a:latin typeface="Arial" pitchFamily="34" charset="0"/>
                <a:cs typeface="Arial" pitchFamily="34" charset="0"/>
              </a:rPr>
              <a:t>Store</a:t>
            </a:r>
          </a:p>
        </p:txBody>
      </p:sp>
      <p:pic>
        <p:nvPicPr>
          <p:cNvPr id="120" name="Picture 11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169923" y="1124703"/>
            <a:ext cx="635312" cy="667078"/>
          </a:xfrm>
          <a:prstGeom prst="rect">
            <a:avLst/>
          </a:prstGeom>
          <a:effectLst>
            <a:outerShdw blurRad="203200" dist="101600" dir="8400000" algn="tl" rotWithShape="0">
              <a:prstClr val="black">
                <a:alpha val="52000"/>
              </a:prstClr>
            </a:outerShdw>
          </a:effectLst>
        </p:spPr>
      </p:pic>
      <p:pic>
        <p:nvPicPr>
          <p:cNvPr id="121" name="Picture 120"/>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229452" y="1865252"/>
            <a:ext cx="535080" cy="532702"/>
          </a:xfrm>
          <a:prstGeom prst="rect">
            <a:avLst/>
          </a:prstGeom>
          <a:effectLst>
            <a:outerShdw blurRad="203200" dist="101600" dir="8400000" algn="tl" rotWithShape="0">
              <a:prstClr val="black">
                <a:alpha val="52000"/>
              </a:prstClr>
            </a:outerShdw>
          </a:effectLst>
        </p:spPr>
      </p:pic>
      <p:sp>
        <p:nvSpPr>
          <p:cNvPr id="122" name="Rectangle 48"/>
          <p:cNvSpPr>
            <a:spLocks noChangeArrowheads="1"/>
          </p:cNvSpPr>
          <p:nvPr/>
        </p:nvSpPr>
        <p:spPr bwMode="gray">
          <a:xfrm>
            <a:off x="6091675" y="728640"/>
            <a:ext cx="983410" cy="3058355"/>
          </a:xfrm>
          <a:prstGeom prst="roundRect">
            <a:avLst>
              <a:gd name="adj" fmla="val 1936"/>
            </a:avLst>
          </a:prstGeom>
          <a:gradFill flip="none" rotWithShape="1">
            <a:gsLst>
              <a:gs pos="0">
                <a:srgbClr val="74BD31">
                  <a:tint val="66000"/>
                  <a:satMod val="160000"/>
                </a:srgbClr>
              </a:gs>
              <a:gs pos="99000">
                <a:schemeClr val="accent3">
                  <a:lumMod val="75000"/>
                </a:schemeClr>
              </a:gs>
            </a:gsLst>
            <a:lin ang="2700000" scaled="1"/>
            <a:tileRect/>
          </a:gradFill>
          <a:ln w="9525">
            <a:noFill/>
            <a:miter lim="800000"/>
            <a:headEnd/>
            <a:tailEnd/>
          </a:ln>
          <a:effectLst>
            <a:innerShdw blurRad="25400" dist="12700" dir="19200000">
              <a:srgbClr val="000000">
                <a:alpha val="80000"/>
              </a:srgbClr>
            </a:innerShdw>
          </a:effectLst>
        </p:spPr>
        <p:txBody>
          <a:bodyPr vert="horz" wrap="square" lIns="72000" tIns="72000" rIns="36000" bIns="36000" anchor="t"/>
          <a:lstStyle/>
          <a:p>
            <a:pPr algn="l">
              <a:lnSpc>
                <a:spcPct val="85000"/>
              </a:lnSpc>
            </a:pPr>
            <a:r>
              <a:rPr lang="en-US" sz="1400" dirty="0" smtClean="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rPr>
              <a:t>Servers Storage</a:t>
            </a:r>
            <a:endParaRPr lang="en-US" sz="1400" dirty="0">
              <a:ln w="3175" cmpd="sng">
                <a:solidFill>
                  <a:schemeClr val="accent3">
                    <a:lumMod val="50000"/>
                  </a:schemeClr>
                </a:solidFill>
                <a:prstDash val="solid"/>
              </a:ln>
              <a:solidFill>
                <a:schemeClr val="accent3">
                  <a:lumMod val="75000"/>
                </a:schemeClr>
              </a:solidFill>
              <a:effectLst>
                <a:innerShdw blurRad="63500" dist="50800" dir="2700000">
                  <a:prstClr val="black">
                    <a:alpha val="50000"/>
                  </a:prstClr>
                </a:innerShdw>
              </a:effectLst>
              <a:latin typeface="Arial" pitchFamily="34" charset="0"/>
              <a:cs typeface="Arial" pitchFamily="34" charset="0"/>
            </a:endParaRPr>
          </a:p>
        </p:txBody>
      </p:sp>
      <p:pic>
        <p:nvPicPr>
          <p:cNvPr id="123" name="Picture 12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029604" y="1299443"/>
            <a:ext cx="1101307" cy="707648"/>
          </a:xfrm>
          <a:prstGeom prst="rect">
            <a:avLst/>
          </a:prstGeom>
          <a:effectLst>
            <a:outerShdw blurRad="203200" dist="101600" dir="8400000" algn="tl" rotWithShape="0">
              <a:prstClr val="black">
                <a:alpha val="52000"/>
              </a:prstClr>
            </a:outerShdw>
          </a:effectLst>
        </p:spPr>
      </p:pic>
      <p:sp>
        <p:nvSpPr>
          <p:cNvPr id="124" name="Rectangle 48"/>
          <p:cNvSpPr>
            <a:spLocks noChangeArrowheads="1"/>
          </p:cNvSpPr>
          <p:nvPr/>
        </p:nvSpPr>
        <p:spPr bwMode="gray">
          <a:xfrm>
            <a:off x="6215174" y="2408985"/>
            <a:ext cx="756000" cy="25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0" tIns="72000" rIns="0" bIns="36000" anchor="ctr" anchorCtr="0"/>
          <a:lstStyle/>
          <a:p>
            <a:pPr algn="l">
              <a:lnSpc>
                <a:spcPct val="76000"/>
              </a:lnSpc>
            </a:pPr>
            <a:r>
              <a:rPr lang="en-US" sz="1400" spc="-100" dirty="0" smtClean="0">
                <a:solidFill>
                  <a:schemeClr val="bg1"/>
                </a:solidFill>
                <a:latin typeface="Arial" pitchFamily="34" charset="0"/>
                <a:cs typeface="Arial" pitchFamily="34" charset="0"/>
              </a:rPr>
              <a:t>Optimized</a:t>
            </a:r>
            <a:endParaRPr lang="en-US" sz="1400" spc="-100" dirty="0">
              <a:solidFill>
                <a:schemeClr val="bg1"/>
              </a:solidFill>
              <a:latin typeface="Arial" pitchFamily="34" charset="0"/>
              <a:cs typeface="Arial" pitchFamily="34" charset="0"/>
            </a:endParaRPr>
          </a:p>
        </p:txBody>
      </p:sp>
      <p:sp>
        <p:nvSpPr>
          <p:cNvPr id="125" name="Rectangle 48"/>
          <p:cNvSpPr>
            <a:spLocks noChangeArrowheads="1"/>
          </p:cNvSpPr>
          <p:nvPr/>
        </p:nvSpPr>
        <p:spPr bwMode="gray">
          <a:xfrm>
            <a:off x="6215174" y="2730739"/>
            <a:ext cx="756000" cy="43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400" spc="-100" dirty="0">
                <a:solidFill>
                  <a:schemeClr val="bg1"/>
                </a:solidFill>
                <a:latin typeface="Arial" pitchFamily="34" charset="0"/>
                <a:cs typeface="Arial" pitchFamily="34" charset="0"/>
              </a:rPr>
              <a:t>Live Stream</a:t>
            </a:r>
          </a:p>
        </p:txBody>
      </p:sp>
      <p:sp>
        <p:nvSpPr>
          <p:cNvPr id="126" name="Rectangle 48"/>
          <p:cNvSpPr>
            <a:spLocks noChangeArrowheads="1"/>
          </p:cNvSpPr>
          <p:nvPr/>
        </p:nvSpPr>
        <p:spPr bwMode="gray">
          <a:xfrm>
            <a:off x="6215174" y="3226190"/>
            <a:ext cx="756000" cy="43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36000" tIns="72000" rIns="36000" bIns="36000" anchor="ctr" anchorCtr="0"/>
          <a:lstStyle/>
          <a:p>
            <a:pPr algn="l">
              <a:lnSpc>
                <a:spcPct val="76000"/>
              </a:lnSpc>
            </a:pPr>
            <a:r>
              <a:rPr lang="en-US" sz="1400" spc="-100" dirty="0" smtClean="0">
                <a:solidFill>
                  <a:schemeClr val="bg1"/>
                </a:solidFill>
                <a:latin typeface="Arial" pitchFamily="34" charset="0"/>
                <a:cs typeface="Arial" pitchFamily="34" charset="0"/>
              </a:rPr>
              <a:t>VoD</a:t>
            </a:r>
          </a:p>
          <a:p>
            <a:pPr algn="l">
              <a:lnSpc>
                <a:spcPct val="76000"/>
              </a:lnSpc>
            </a:pPr>
            <a:r>
              <a:rPr lang="en-US" sz="1400" spc="-100" dirty="0" smtClean="0">
                <a:solidFill>
                  <a:schemeClr val="bg1"/>
                </a:solidFill>
                <a:latin typeface="Arial" pitchFamily="34" charset="0"/>
                <a:cs typeface="Arial" pitchFamily="34" charset="0"/>
              </a:rPr>
              <a:t>Storage</a:t>
            </a:r>
            <a:endParaRPr lang="en-US" sz="1400" spc="-100" dirty="0">
              <a:solidFill>
                <a:schemeClr val="bg1"/>
              </a:solidFill>
              <a:latin typeface="Arial" pitchFamily="34" charset="0"/>
              <a:cs typeface="Arial" pitchFamily="34" charset="0"/>
            </a:endParaRPr>
          </a:p>
        </p:txBody>
      </p:sp>
      <p:sp>
        <p:nvSpPr>
          <p:cNvPr id="127" name="Rectangle 48"/>
          <p:cNvSpPr>
            <a:spLocks noChangeArrowheads="1"/>
          </p:cNvSpPr>
          <p:nvPr/>
        </p:nvSpPr>
        <p:spPr bwMode="gray">
          <a:xfrm>
            <a:off x="7523644" y="2972913"/>
            <a:ext cx="1188000" cy="443147"/>
          </a:xfrm>
          <a:prstGeom prst="roundRect">
            <a:avLst>
              <a:gd name="adj" fmla="val 3296"/>
            </a:avLst>
          </a:prstGeom>
          <a:gradFill flip="none" rotWithShape="1">
            <a:gsLst>
              <a:gs pos="0">
                <a:schemeClr val="accent4">
                  <a:lumMod val="75000"/>
                </a:schemeClr>
              </a:gs>
              <a:gs pos="99000">
                <a:schemeClr val="accent4">
                  <a:lumMod val="50000"/>
                </a:schemeClr>
              </a:gs>
            </a:gsLst>
            <a:lin ang="2700000" scaled="1"/>
            <a:tileRect/>
          </a:gradFill>
          <a:ln w="1270">
            <a:noFill/>
            <a:miter lim="800000"/>
            <a:headEnd/>
            <a:tailEnd/>
          </a:ln>
          <a:effectLst>
            <a:outerShdw blurRad="203200" dist="101600" dir="8400000" algn="tl" rotWithShape="0">
              <a:prstClr val="black">
                <a:alpha val="52000"/>
              </a:prstClr>
            </a:outerShdw>
          </a:effectLst>
        </p:spPr>
        <p:txBody>
          <a:bodyPr wrap="square" lIns="72000" tIns="72000" rIns="0" bIns="36000"/>
          <a:lstStyle/>
          <a:p>
            <a:pPr>
              <a:lnSpc>
                <a:spcPct val="76000"/>
              </a:lnSpc>
            </a:pPr>
            <a:r>
              <a:rPr lang="en-US" sz="1400" spc="-100" dirty="0">
                <a:solidFill>
                  <a:schemeClr val="bg1"/>
                </a:solidFill>
                <a:latin typeface="Arial" pitchFamily="34" charset="0"/>
                <a:cs typeface="Arial" pitchFamily="34" charset="0"/>
              </a:rPr>
              <a:t>Social Networking</a:t>
            </a:r>
          </a:p>
        </p:txBody>
      </p:sp>
      <p:sp>
        <p:nvSpPr>
          <p:cNvPr id="128" name="Rectangle 48"/>
          <p:cNvSpPr>
            <a:spLocks noChangeArrowheads="1"/>
          </p:cNvSpPr>
          <p:nvPr/>
        </p:nvSpPr>
        <p:spPr bwMode="gray">
          <a:xfrm>
            <a:off x="6215174" y="2098434"/>
            <a:ext cx="756000" cy="252000"/>
          </a:xfrm>
          <a:prstGeom prst="roundRect">
            <a:avLst>
              <a:gd name="adj" fmla="val 3296"/>
            </a:avLst>
          </a:prstGeom>
          <a:gradFill flip="none" rotWithShape="1">
            <a:gsLst>
              <a:gs pos="0">
                <a:schemeClr val="accent3">
                  <a:lumMod val="50000"/>
                </a:schemeClr>
              </a:gs>
              <a:gs pos="99000">
                <a:schemeClr val="accent3">
                  <a:lumMod val="75000"/>
                </a:schemeClr>
              </a:gs>
            </a:gsLst>
            <a:lin ang="13500000" scaled="1"/>
            <a:tileRect/>
          </a:gradFill>
          <a:ln w="1270">
            <a:noFill/>
            <a:miter lim="800000"/>
            <a:headEnd/>
            <a:tailEnd/>
          </a:ln>
          <a:effectLst>
            <a:outerShdw blurRad="203200" dist="101600" dir="8400000" algn="tl" rotWithShape="0">
              <a:prstClr val="black">
                <a:alpha val="52000"/>
              </a:prstClr>
            </a:outerShdw>
          </a:effectLst>
        </p:spPr>
        <p:txBody>
          <a:bodyPr vert="horz" wrap="square" lIns="0" tIns="72000" rIns="0" bIns="36000" anchor="ctr" anchorCtr="0"/>
          <a:lstStyle/>
          <a:p>
            <a:pPr algn="l">
              <a:lnSpc>
                <a:spcPct val="76000"/>
              </a:lnSpc>
            </a:pPr>
            <a:r>
              <a:rPr lang="en-US" sz="1400" spc="-100" dirty="0" smtClean="0">
                <a:solidFill>
                  <a:schemeClr val="bg1"/>
                </a:solidFill>
                <a:latin typeface="Arial" pitchFamily="34" charset="0"/>
                <a:cs typeface="Arial" pitchFamily="34" charset="0"/>
              </a:rPr>
              <a:t>Adaptive</a:t>
            </a:r>
            <a:endParaRPr lang="en-US" sz="1400" spc="-100" dirty="0">
              <a:solidFill>
                <a:schemeClr val="bg1"/>
              </a:solidFill>
              <a:latin typeface="Arial" pitchFamily="34" charset="0"/>
              <a:cs typeface="Arial" pitchFamily="34" charset="0"/>
            </a:endParaRPr>
          </a:p>
        </p:txBody>
      </p:sp>
      <p:pic>
        <p:nvPicPr>
          <p:cNvPr id="129" name="Picture 128"/>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713466" y="2427093"/>
            <a:ext cx="226572" cy="558338"/>
          </a:xfrm>
          <a:prstGeom prst="rect">
            <a:avLst/>
          </a:prstGeom>
          <a:effectLst>
            <a:outerShdw blurRad="203200" dist="101600" dir="8400000" algn="tl" rotWithShape="0">
              <a:prstClr val="black">
                <a:alpha val="52000"/>
              </a:prstClr>
            </a:outerShdw>
          </a:effectLst>
        </p:spPr>
      </p:pic>
      <p:pic>
        <p:nvPicPr>
          <p:cNvPr id="130" name="Picture 12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64996" y="2985826"/>
            <a:ext cx="171400" cy="429006"/>
          </a:xfrm>
          <a:prstGeom prst="rect">
            <a:avLst/>
          </a:prstGeom>
          <a:effectLst>
            <a:outerShdw blurRad="203200" dist="101600" dir="8400000" algn="tl" rotWithShape="0">
              <a:prstClr val="black">
                <a:alpha val="52000"/>
              </a:prstClr>
            </a:outerShdw>
          </a:effectLst>
        </p:spPr>
      </p:pic>
    </p:spTree>
    <p:custDataLst>
      <p:tags r:id="rId1"/>
    </p:custDataLst>
    <p:extLst>
      <p:ext uri="{BB962C8B-B14F-4D97-AF65-F5344CB8AC3E}">
        <p14:creationId xmlns:p14="http://schemas.microsoft.com/office/powerpoint/2010/main" val="2226021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fade">
                                      <p:cBhvr>
                                        <p:cTn id="75" dur="500"/>
                                        <p:tgtEl>
                                          <p:spTgt spid="10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500"/>
                                        <p:tgtEl>
                                          <p:spTgt spid="10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500"/>
                                        <p:tgtEl>
                                          <p:spTgt spid="9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500"/>
                                        <p:tgtEl>
                                          <p:spTgt spid="8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par>
                                <p:cTn id="117" presetID="10" presetClass="entr" presetSubtype="0"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par>
                                <p:cTn id="120" presetID="10" presetClass="entr" presetSubtype="0" fill="hold" nodeType="with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fade">
                                      <p:cBhvr>
                                        <p:cTn id="122" dur="500"/>
                                        <p:tgtEl>
                                          <p:spTgt spid="76"/>
                                        </p:tgtEl>
                                      </p:cBhvr>
                                    </p:animEffect>
                                  </p:childTnLst>
                                </p:cTn>
                              </p:par>
                              <p:par>
                                <p:cTn id="123" presetID="10" presetClass="entr" presetSubtype="0" fill="hold" nodeType="with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fade">
                                      <p:cBhvr>
                                        <p:cTn id="125" dur="500"/>
                                        <p:tgtEl>
                                          <p:spTgt spid="78"/>
                                        </p:tgtEl>
                                      </p:cBhvr>
                                    </p:animEffect>
                                  </p:childTnLst>
                                </p:cTn>
                              </p:par>
                              <p:par>
                                <p:cTn id="126" presetID="10" presetClass="entr" presetSubtype="0" fill="hold"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1"/>
                                        </p:tgtEl>
                                        <p:attrNameLst>
                                          <p:attrName>style.visibility</p:attrName>
                                        </p:attrNameLst>
                                      </p:cBhvr>
                                      <p:to>
                                        <p:strVal val="visible"/>
                                      </p:to>
                                    </p:set>
                                    <p:animEffect transition="in" filter="fade">
                                      <p:cBhvr>
                                        <p:cTn id="134" dur="500"/>
                                        <p:tgtEl>
                                          <p:spTgt spid="81"/>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2"/>
                                        </p:tgtEl>
                                        <p:attrNameLst>
                                          <p:attrName>style.visibility</p:attrName>
                                        </p:attrNameLst>
                                      </p:cBhvr>
                                      <p:to>
                                        <p:strVal val="visible"/>
                                      </p:to>
                                    </p:set>
                                    <p:animEffect transition="in" filter="fade">
                                      <p:cBhvr>
                                        <p:cTn id="137" dur="500"/>
                                        <p:tgtEl>
                                          <p:spTgt spid="10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04"/>
                                        </p:tgtEl>
                                        <p:attrNameLst>
                                          <p:attrName>style.visibility</p:attrName>
                                        </p:attrNameLst>
                                      </p:cBhvr>
                                      <p:to>
                                        <p:strVal val="visible"/>
                                      </p:to>
                                    </p:set>
                                    <p:animEffect transition="in" filter="fade">
                                      <p:cBhvr>
                                        <p:cTn id="140" dur="500"/>
                                        <p:tgtEl>
                                          <p:spTgt spid="10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03"/>
                                        </p:tgtEl>
                                        <p:attrNameLst>
                                          <p:attrName>style.visibility</p:attrName>
                                        </p:attrNameLst>
                                      </p:cBhvr>
                                      <p:to>
                                        <p:strVal val="visible"/>
                                      </p:to>
                                    </p:set>
                                    <p:animEffect transition="in" filter="fade">
                                      <p:cBhvr>
                                        <p:cTn id="143" dur="500"/>
                                        <p:tgtEl>
                                          <p:spTgt spid="10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1"/>
                                        </p:tgtEl>
                                        <p:attrNameLst>
                                          <p:attrName>style.visibility</p:attrName>
                                        </p:attrNameLst>
                                      </p:cBhvr>
                                      <p:to>
                                        <p:strVal val="visible"/>
                                      </p:to>
                                    </p:set>
                                    <p:animEffect transition="in" filter="fade">
                                      <p:cBhvr>
                                        <p:cTn id="146" dur="500"/>
                                        <p:tgtEl>
                                          <p:spTgt spid="11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2"/>
                                        </p:tgtEl>
                                        <p:attrNameLst>
                                          <p:attrName>style.visibility</p:attrName>
                                        </p:attrNameLst>
                                      </p:cBhvr>
                                      <p:to>
                                        <p:strVal val="visible"/>
                                      </p:to>
                                    </p:set>
                                    <p:animEffect transition="in" filter="fade">
                                      <p:cBhvr>
                                        <p:cTn id="149" dur="500"/>
                                        <p:tgtEl>
                                          <p:spTgt spid="11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09"/>
                                        </p:tgtEl>
                                        <p:attrNameLst>
                                          <p:attrName>style.visibility</p:attrName>
                                        </p:attrNameLst>
                                      </p:cBhvr>
                                      <p:to>
                                        <p:strVal val="visible"/>
                                      </p:to>
                                    </p:set>
                                    <p:animEffect transition="in" filter="fade">
                                      <p:cBhvr>
                                        <p:cTn id="152" dur="500"/>
                                        <p:tgtEl>
                                          <p:spTgt spid="109"/>
                                        </p:tgtEl>
                                      </p:cBhvr>
                                    </p:animEffect>
                                  </p:childTnLst>
                                </p:cTn>
                              </p:par>
                              <p:par>
                                <p:cTn id="153" presetID="10" presetClass="entr" presetSubtype="0" fill="hold" nodeType="withEffect">
                                  <p:stCondLst>
                                    <p:cond delay="0"/>
                                  </p:stCondLst>
                                  <p:childTnLst>
                                    <p:set>
                                      <p:cBhvr>
                                        <p:cTn id="154" dur="1" fill="hold">
                                          <p:stCondLst>
                                            <p:cond delay="0"/>
                                          </p:stCondLst>
                                        </p:cTn>
                                        <p:tgtEl>
                                          <p:spTgt spid="106"/>
                                        </p:tgtEl>
                                        <p:attrNameLst>
                                          <p:attrName>style.visibility</p:attrName>
                                        </p:attrNameLst>
                                      </p:cBhvr>
                                      <p:to>
                                        <p:strVal val="visible"/>
                                      </p:to>
                                    </p:set>
                                    <p:animEffect transition="in" filter="fade">
                                      <p:cBhvr>
                                        <p:cTn id="155" dur="500"/>
                                        <p:tgtEl>
                                          <p:spTgt spid="10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3"/>
                                        </p:tgtEl>
                                        <p:attrNameLst>
                                          <p:attrName>style.visibility</p:attrName>
                                        </p:attrNameLst>
                                      </p:cBhvr>
                                      <p:to>
                                        <p:strVal val="visible"/>
                                      </p:to>
                                    </p:set>
                                    <p:animEffect transition="in" filter="fade">
                                      <p:cBhvr>
                                        <p:cTn id="158" dur="500"/>
                                        <p:tgtEl>
                                          <p:spTgt spid="113"/>
                                        </p:tgtEl>
                                      </p:cBhvr>
                                    </p:animEffect>
                                  </p:childTnLst>
                                </p:cTn>
                              </p:par>
                              <p:par>
                                <p:cTn id="159" presetID="10" presetClass="entr" presetSubtype="0" fill="hold" nodeType="withEffect">
                                  <p:stCondLst>
                                    <p:cond delay="0"/>
                                  </p:stCondLst>
                                  <p:childTnLst>
                                    <p:set>
                                      <p:cBhvr>
                                        <p:cTn id="160" dur="1" fill="hold">
                                          <p:stCondLst>
                                            <p:cond delay="0"/>
                                          </p:stCondLst>
                                        </p:cTn>
                                        <p:tgtEl>
                                          <p:spTgt spid="110"/>
                                        </p:tgtEl>
                                        <p:attrNameLst>
                                          <p:attrName>style.visibility</p:attrName>
                                        </p:attrNameLst>
                                      </p:cBhvr>
                                      <p:to>
                                        <p:strVal val="visible"/>
                                      </p:to>
                                    </p:set>
                                    <p:animEffect transition="in" filter="fade">
                                      <p:cBhvr>
                                        <p:cTn id="161" dur="500"/>
                                        <p:tgtEl>
                                          <p:spTgt spid="11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4"/>
                                        </p:tgtEl>
                                        <p:attrNameLst>
                                          <p:attrName>style.visibility</p:attrName>
                                        </p:attrNameLst>
                                      </p:cBhvr>
                                      <p:to>
                                        <p:strVal val="visible"/>
                                      </p:to>
                                    </p:set>
                                    <p:animEffect transition="in" filter="fade">
                                      <p:cBhvr>
                                        <p:cTn id="164" dur="500"/>
                                        <p:tgtEl>
                                          <p:spTgt spid="11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95"/>
                                        </p:tgtEl>
                                        <p:attrNameLst>
                                          <p:attrName>style.visibility</p:attrName>
                                        </p:attrNameLst>
                                      </p:cBhvr>
                                      <p:to>
                                        <p:strVal val="visible"/>
                                      </p:to>
                                    </p:set>
                                    <p:animEffect transition="in" filter="fade">
                                      <p:cBhvr>
                                        <p:cTn id="167" dur="500"/>
                                        <p:tgtEl>
                                          <p:spTgt spid="95"/>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33"/>
                                        </p:tgtEl>
                                        <p:attrNameLst>
                                          <p:attrName>style.visibility</p:attrName>
                                        </p:attrNameLst>
                                      </p:cBhvr>
                                      <p:to>
                                        <p:strVal val="visible"/>
                                      </p:to>
                                    </p:set>
                                    <p:animEffect transition="in" filter="fade">
                                      <p:cBhvr>
                                        <p:cTn id="171" dur="500"/>
                                        <p:tgtEl>
                                          <p:spTgt spid="33"/>
                                        </p:tgtEl>
                                      </p:cBhvr>
                                    </p:animEffect>
                                  </p:childTnLst>
                                </p:cTn>
                              </p:par>
                              <p:par>
                                <p:cTn id="172" presetID="10" presetClass="entr" presetSubtype="0" fill="hold" nodeType="withEffect">
                                  <p:stCondLst>
                                    <p:cond delay="0"/>
                                  </p:stCondLst>
                                  <p:childTnLst>
                                    <p:set>
                                      <p:cBhvr>
                                        <p:cTn id="173" dur="1" fill="hold">
                                          <p:stCondLst>
                                            <p:cond delay="0"/>
                                          </p:stCondLst>
                                        </p:cTn>
                                        <p:tgtEl>
                                          <p:spTgt spid="107"/>
                                        </p:tgtEl>
                                        <p:attrNameLst>
                                          <p:attrName>style.visibility</p:attrName>
                                        </p:attrNameLst>
                                      </p:cBhvr>
                                      <p:to>
                                        <p:strVal val="visible"/>
                                      </p:to>
                                    </p:set>
                                    <p:animEffect transition="in" filter="fade">
                                      <p:cBhvr>
                                        <p:cTn id="174" dur="500"/>
                                        <p:tgtEl>
                                          <p:spTgt spid="10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08"/>
                                        </p:tgtEl>
                                        <p:attrNameLst>
                                          <p:attrName>style.visibility</p:attrName>
                                        </p:attrNameLst>
                                      </p:cBhvr>
                                      <p:to>
                                        <p:strVal val="visible"/>
                                      </p:to>
                                    </p:set>
                                    <p:animEffect transition="in" filter="fade">
                                      <p:cBhvr>
                                        <p:cTn id="177" dur="500"/>
                                        <p:tgtEl>
                                          <p:spTgt spid="10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16"/>
                                        </p:tgtEl>
                                        <p:attrNameLst>
                                          <p:attrName>style.visibility</p:attrName>
                                        </p:attrNameLst>
                                      </p:cBhvr>
                                      <p:to>
                                        <p:strVal val="visible"/>
                                      </p:to>
                                    </p:set>
                                    <p:animEffect transition="in" filter="fade">
                                      <p:cBhvr>
                                        <p:cTn id="182" dur="500"/>
                                        <p:tgtEl>
                                          <p:spTgt spid="11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2"/>
                                        </p:tgtEl>
                                        <p:attrNameLst>
                                          <p:attrName>style.visibility</p:attrName>
                                        </p:attrNameLst>
                                      </p:cBhvr>
                                      <p:to>
                                        <p:strVal val="visible"/>
                                      </p:to>
                                    </p:set>
                                    <p:animEffect transition="in" filter="fade">
                                      <p:cBhvr>
                                        <p:cTn id="185" dur="500"/>
                                        <p:tgtEl>
                                          <p:spTgt spid="122"/>
                                        </p:tgtEl>
                                      </p:cBhvr>
                                    </p:animEffect>
                                  </p:childTnLst>
                                </p:cTn>
                              </p:par>
                              <p:par>
                                <p:cTn id="186" presetID="10" presetClass="entr" presetSubtype="0" fill="hold" nodeType="withEffect">
                                  <p:stCondLst>
                                    <p:cond delay="0"/>
                                  </p:stCondLst>
                                  <p:childTnLst>
                                    <p:set>
                                      <p:cBhvr>
                                        <p:cTn id="187" dur="1" fill="hold">
                                          <p:stCondLst>
                                            <p:cond delay="0"/>
                                          </p:stCondLst>
                                        </p:cTn>
                                        <p:tgtEl>
                                          <p:spTgt spid="123"/>
                                        </p:tgtEl>
                                        <p:attrNameLst>
                                          <p:attrName>style.visibility</p:attrName>
                                        </p:attrNameLst>
                                      </p:cBhvr>
                                      <p:to>
                                        <p:strVal val="visible"/>
                                      </p:to>
                                    </p:set>
                                    <p:animEffect transition="in" filter="fade">
                                      <p:cBhvr>
                                        <p:cTn id="188" dur="500"/>
                                        <p:tgtEl>
                                          <p:spTgt spid="12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24"/>
                                        </p:tgtEl>
                                        <p:attrNameLst>
                                          <p:attrName>style.visibility</p:attrName>
                                        </p:attrNameLst>
                                      </p:cBhvr>
                                      <p:to>
                                        <p:strVal val="visible"/>
                                      </p:to>
                                    </p:set>
                                    <p:animEffect transition="in" filter="fade">
                                      <p:cBhvr>
                                        <p:cTn id="191" dur="500"/>
                                        <p:tgtEl>
                                          <p:spTgt spid="12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25"/>
                                        </p:tgtEl>
                                        <p:attrNameLst>
                                          <p:attrName>style.visibility</p:attrName>
                                        </p:attrNameLst>
                                      </p:cBhvr>
                                      <p:to>
                                        <p:strVal val="visible"/>
                                      </p:to>
                                    </p:set>
                                    <p:animEffect transition="in" filter="fade">
                                      <p:cBhvr>
                                        <p:cTn id="194" dur="500"/>
                                        <p:tgtEl>
                                          <p:spTgt spid="12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26"/>
                                        </p:tgtEl>
                                        <p:attrNameLst>
                                          <p:attrName>style.visibility</p:attrName>
                                        </p:attrNameLst>
                                      </p:cBhvr>
                                      <p:to>
                                        <p:strVal val="visible"/>
                                      </p:to>
                                    </p:set>
                                    <p:animEffect transition="in" filter="fade">
                                      <p:cBhvr>
                                        <p:cTn id="197" dur="500"/>
                                        <p:tgtEl>
                                          <p:spTgt spid="126"/>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80"/>
                                        </p:tgtEl>
                                        <p:attrNameLst>
                                          <p:attrName>style.visibility</p:attrName>
                                        </p:attrNameLst>
                                      </p:cBhvr>
                                      <p:to>
                                        <p:strVal val="visible"/>
                                      </p:to>
                                    </p:set>
                                    <p:animEffect transition="in" filter="fade">
                                      <p:cBhvr>
                                        <p:cTn id="202" dur="500"/>
                                        <p:tgtEl>
                                          <p:spTgt spid="8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96"/>
                                        </p:tgtEl>
                                        <p:attrNameLst>
                                          <p:attrName>style.visibility</p:attrName>
                                        </p:attrNameLst>
                                      </p:cBhvr>
                                      <p:to>
                                        <p:strVal val="visible"/>
                                      </p:to>
                                    </p:set>
                                    <p:animEffect transition="in" filter="fade">
                                      <p:cBhvr>
                                        <p:cTn id="205" dur="500"/>
                                        <p:tgtEl>
                                          <p:spTgt spid="96"/>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15"/>
                                        </p:tgtEl>
                                        <p:attrNameLst>
                                          <p:attrName>style.visibility</p:attrName>
                                        </p:attrNameLst>
                                      </p:cBhvr>
                                      <p:to>
                                        <p:strVal val="visible"/>
                                      </p:to>
                                    </p:set>
                                    <p:animEffect transition="in" filter="fade">
                                      <p:cBhvr>
                                        <p:cTn id="208" dur="500"/>
                                        <p:tgtEl>
                                          <p:spTgt spid="11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17"/>
                                        </p:tgtEl>
                                        <p:attrNameLst>
                                          <p:attrName>style.visibility</p:attrName>
                                        </p:attrNameLst>
                                      </p:cBhvr>
                                      <p:to>
                                        <p:strVal val="visible"/>
                                      </p:to>
                                    </p:set>
                                    <p:animEffect transition="in" filter="fade">
                                      <p:cBhvr>
                                        <p:cTn id="211" dur="500"/>
                                        <p:tgtEl>
                                          <p:spTgt spid="117"/>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18"/>
                                        </p:tgtEl>
                                        <p:attrNameLst>
                                          <p:attrName>style.visibility</p:attrName>
                                        </p:attrNameLst>
                                      </p:cBhvr>
                                      <p:to>
                                        <p:strVal val="visible"/>
                                      </p:to>
                                    </p:set>
                                    <p:animEffect transition="in" filter="fade">
                                      <p:cBhvr>
                                        <p:cTn id="214" dur="500"/>
                                        <p:tgtEl>
                                          <p:spTgt spid="11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19"/>
                                        </p:tgtEl>
                                        <p:attrNameLst>
                                          <p:attrName>style.visibility</p:attrName>
                                        </p:attrNameLst>
                                      </p:cBhvr>
                                      <p:to>
                                        <p:strVal val="visible"/>
                                      </p:to>
                                    </p:set>
                                    <p:animEffect transition="in" filter="fade">
                                      <p:cBhvr>
                                        <p:cTn id="217" dur="500"/>
                                        <p:tgtEl>
                                          <p:spTgt spid="119"/>
                                        </p:tgtEl>
                                      </p:cBhvr>
                                    </p:animEffect>
                                  </p:childTnLst>
                                </p:cTn>
                              </p:par>
                              <p:par>
                                <p:cTn id="218" presetID="10" presetClass="entr" presetSubtype="0" fill="hold" nodeType="withEffect">
                                  <p:stCondLst>
                                    <p:cond delay="0"/>
                                  </p:stCondLst>
                                  <p:childTnLst>
                                    <p:set>
                                      <p:cBhvr>
                                        <p:cTn id="219" dur="1" fill="hold">
                                          <p:stCondLst>
                                            <p:cond delay="0"/>
                                          </p:stCondLst>
                                        </p:cTn>
                                        <p:tgtEl>
                                          <p:spTgt spid="120"/>
                                        </p:tgtEl>
                                        <p:attrNameLst>
                                          <p:attrName>style.visibility</p:attrName>
                                        </p:attrNameLst>
                                      </p:cBhvr>
                                      <p:to>
                                        <p:strVal val="visible"/>
                                      </p:to>
                                    </p:set>
                                    <p:animEffect transition="in" filter="fade">
                                      <p:cBhvr>
                                        <p:cTn id="220" dur="500"/>
                                        <p:tgtEl>
                                          <p:spTgt spid="120"/>
                                        </p:tgtEl>
                                      </p:cBhvr>
                                    </p:animEffect>
                                  </p:childTnLst>
                                </p:cTn>
                              </p:par>
                              <p:par>
                                <p:cTn id="221" presetID="10" presetClass="entr" presetSubtype="0" fill="hold" nodeType="withEffect">
                                  <p:stCondLst>
                                    <p:cond delay="0"/>
                                  </p:stCondLst>
                                  <p:childTnLst>
                                    <p:set>
                                      <p:cBhvr>
                                        <p:cTn id="222" dur="1" fill="hold">
                                          <p:stCondLst>
                                            <p:cond delay="0"/>
                                          </p:stCondLst>
                                        </p:cTn>
                                        <p:tgtEl>
                                          <p:spTgt spid="130"/>
                                        </p:tgtEl>
                                        <p:attrNameLst>
                                          <p:attrName>style.visibility</p:attrName>
                                        </p:attrNameLst>
                                      </p:cBhvr>
                                      <p:to>
                                        <p:strVal val="visible"/>
                                      </p:to>
                                    </p:set>
                                    <p:animEffect transition="in" filter="fade">
                                      <p:cBhvr>
                                        <p:cTn id="223" dur="500"/>
                                        <p:tgtEl>
                                          <p:spTgt spid="130"/>
                                        </p:tgtEl>
                                      </p:cBhvr>
                                    </p:animEffect>
                                  </p:childTnLst>
                                </p:cTn>
                              </p:par>
                              <p:par>
                                <p:cTn id="224" presetID="10" presetClass="entr" presetSubtype="0" fill="hold" nodeType="withEffect">
                                  <p:stCondLst>
                                    <p:cond delay="0"/>
                                  </p:stCondLst>
                                  <p:childTnLst>
                                    <p:set>
                                      <p:cBhvr>
                                        <p:cTn id="225" dur="1" fill="hold">
                                          <p:stCondLst>
                                            <p:cond delay="0"/>
                                          </p:stCondLst>
                                        </p:cTn>
                                        <p:tgtEl>
                                          <p:spTgt spid="129"/>
                                        </p:tgtEl>
                                        <p:attrNameLst>
                                          <p:attrName>style.visibility</p:attrName>
                                        </p:attrNameLst>
                                      </p:cBhvr>
                                      <p:to>
                                        <p:strVal val="visible"/>
                                      </p:to>
                                    </p:set>
                                    <p:animEffect transition="in" filter="fade">
                                      <p:cBhvr>
                                        <p:cTn id="226" dur="500"/>
                                        <p:tgtEl>
                                          <p:spTgt spid="129"/>
                                        </p:tgtEl>
                                      </p:cBhvr>
                                    </p:animEffect>
                                  </p:childTnLst>
                                </p:cTn>
                              </p:par>
                              <p:par>
                                <p:cTn id="227" presetID="10" presetClass="entr" presetSubtype="0" fill="hold" nodeType="withEffect">
                                  <p:stCondLst>
                                    <p:cond delay="0"/>
                                  </p:stCondLst>
                                  <p:childTnLst>
                                    <p:set>
                                      <p:cBhvr>
                                        <p:cTn id="228" dur="1" fill="hold">
                                          <p:stCondLst>
                                            <p:cond delay="0"/>
                                          </p:stCondLst>
                                        </p:cTn>
                                        <p:tgtEl>
                                          <p:spTgt spid="121"/>
                                        </p:tgtEl>
                                        <p:attrNameLst>
                                          <p:attrName>style.visibility</p:attrName>
                                        </p:attrNameLst>
                                      </p:cBhvr>
                                      <p:to>
                                        <p:strVal val="visible"/>
                                      </p:to>
                                    </p:set>
                                    <p:animEffect transition="in" filter="fade">
                                      <p:cBhvr>
                                        <p:cTn id="229" dur="500"/>
                                        <p:tgtEl>
                                          <p:spTgt spid="12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27"/>
                                        </p:tgtEl>
                                        <p:attrNameLst>
                                          <p:attrName>style.visibility</p:attrName>
                                        </p:attrNameLst>
                                      </p:cBhvr>
                                      <p:to>
                                        <p:strVal val="visible"/>
                                      </p:to>
                                    </p:set>
                                    <p:animEffect transition="in" filter="fade">
                                      <p:cBhvr>
                                        <p:cTn id="232" dur="500"/>
                                        <p:tgtEl>
                                          <p:spTgt spid="127"/>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28"/>
                                        </p:tgtEl>
                                        <p:attrNameLst>
                                          <p:attrName>style.visibility</p:attrName>
                                        </p:attrNameLst>
                                      </p:cBhvr>
                                      <p:to>
                                        <p:strVal val="visible"/>
                                      </p:to>
                                    </p:set>
                                    <p:animEffect transition="in" filter="fade">
                                      <p:cBhvr>
                                        <p:cTn id="23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9" grpId="0" animBg="1"/>
      <p:bldP spid="56" grpId="0" animBg="1"/>
      <p:bldP spid="84" grpId="0" animBg="1"/>
      <p:bldP spid="22" grpId="0" animBg="1"/>
      <p:bldP spid="23" grpId="0" animBg="1"/>
      <p:bldP spid="40" grpId="0" animBg="1"/>
      <p:bldP spid="41" grpId="0" animBg="1"/>
      <p:bldP spid="44" grpId="0" animBg="1"/>
      <p:bldP spid="46" grpId="0" animBg="1"/>
      <p:bldP spid="61" grpId="0" animBg="1"/>
      <p:bldP spid="65" grpId="0" animBg="1"/>
      <p:bldP spid="90" grpId="0"/>
      <p:bldP spid="60" grpId="0" animBg="1"/>
      <p:bldP spid="59" grpId="0" animBg="1"/>
      <p:bldP spid="58" grpId="0" animBg="1"/>
      <p:bldP spid="57" grpId="0" animBg="1"/>
      <p:bldP spid="55" grpId="0" animBg="1"/>
      <p:bldP spid="54" grpId="0" animBg="1"/>
      <p:bldP spid="101" grpId="0"/>
      <p:bldP spid="102" grpId="0" animBg="1"/>
      <p:bldP spid="108" grpId="0"/>
      <p:bldP spid="43" grpId="0" animBg="1"/>
      <p:bldP spid="111" grpId="0" animBg="1"/>
      <p:bldP spid="112" grpId="0" animBg="1"/>
      <p:bldP spid="113" grpId="0" animBg="1"/>
      <p:bldP spid="52" grpId="0" animBg="1"/>
      <p:bldP spid="81" grpId="0" animBg="1"/>
      <p:bldP spid="114" grpId="0" animBg="1"/>
      <p:bldP spid="109" grpId="0" animBg="1"/>
      <p:bldP spid="104" grpId="0" animBg="1"/>
      <p:bldP spid="103" grpId="0" animBg="1"/>
      <p:bldP spid="42" grpId="0" animBg="1"/>
      <p:bldP spid="105" grpId="0" animBg="1"/>
      <p:bldP spid="97" grpId="0" animBg="1"/>
      <p:bldP spid="67" grpId="0" animBg="1"/>
      <p:bldP spid="95" grpId="0" animBg="1"/>
      <p:bldP spid="39" grpId="0" animBg="1"/>
      <p:bldP spid="100" grpId="0" animBg="1"/>
      <p:bldP spid="86" grpId="0" animBg="1"/>
      <p:bldP spid="80" grpId="0" animBg="1"/>
      <p:bldP spid="96" grpId="0" animBg="1"/>
      <p:bldP spid="115" grpId="0" animBg="1"/>
      <p:bldP spid="116" grpId="0" animBg="1"/>
      <p:bldP spid="117" grpId="0" animBg="1"/>
      <p:bldP spid="118" grpId="0" animBg="1"/>
      <p:bldP spid="119" grpId="0"/>
      <p:bldP spid="122" grpId="0" animBg="1"/>
      <p:bldP spid="124" grpId="0" animBg="1"/>
      <p:bldP spid="125" grpId="0" animBg="1"/>
      <p:bldP spid="126" grpId="0" animBg="1"/>
      <p:bldP spid="127" grpId="0" animBg="1"/>
      <p:bldP spid="1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vuMedia™ - Features &amp; Benefits</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587320296"/>
              </p:ext>
            </p:extLst>
          </p:nvPr>
        </p:nvGraphicFramePr>
        <p:xfrm>
          <a:off x="3435166" y="950081"/>
          <a:ext cx="5292373" cy="337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2716243262"/>
              </p:ext>
            </p:extLst>
          </p:nvPr>
        </p:nvGraphicFramePr>
        <p:xfrm>
          <a:off x="282061" y="1217631"/>
          <a:ext cx="2958839" cy="29056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Picture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8807" y="1515534"/>
            <a:ext cx="587256" cy="588434"/>
          </a:xfrm>
          <a:prstGeom prst="rect">
            <a:avLst/>
          </a:prstGeom>
        </p:spPr>
      </p:pic>
      <p:pic>
        <p:nvPicPr>
          <p:cNvPr id="9" name="Picture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0473" y="2379134"/>
            <a:ext cx="587256" cy="588434"/>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8806" y="3242734"/>
            <a:ext cx="587256" cy="588434"/>
          </a:xfrm>
          <a:prstGeom prst="rect">
            <a:avLst/>
          </a:prstGeom>
        </p:spPr>
      </p:pic>
      <p:pic>
        <p:nvPicPr>
          <p:cNvPr id="11" name="Picture 1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24963" y="1159933"/>
            <a:ext cx="492147" cy="452968"/>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28588" y="1782947"/>
            <a:ext cx="492147" cy="452968"/>
          </a:xfrm>
          <a:prstGeom prst="rect">
            <a:avLst/>
          </a:prstGeom>
        </p:spPr>
      </p:pic>
      <p:pic>
        <p:nvPicPr>
          <p:cNvPr id="14" name="Picture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12668" y="2416183"/>
            <a:ext cx="492147" cy="45296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19538" y="3057890"/>
            <a:ext cx="492147" cy="452968"/>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24962" y="3681491"/>
            <a:ext cx="492147" cy="452968"/>
          </a:xfrm>
          <a:prstGeom prst="rect">
            <a:avLst/>
          </a:prstGeom>
        </p:spPr>
      </p:pic>
    </p:spTree>
    <p:extLst>
      <p:ext uri="{BB962C8B-B14F-4D97-AF65-F5344CB8AC3E}">
        <p14:creationId xmlns:p14="http://schemas.microsoft.com/office/powerpoint/2010/main" val="27280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AC4C97D-C04F-4F23-9012-DFBEE5326ACF}"/>
                                            </p:graphicEl>
                                          </p:spTgt>
                                        </p:tgtEl>
                                        <p:attrNameLst>
                                          <p:attrName>style.visibility</p:attrName>
                                        </p:attrNameLst>
                                      </p:cBhvr>
                                      <p:to>
                                        <p:strVal val="visible"/>
                                      </p:to>
                                    </p:set>
                                    <p:animEffect transition="in" filter="fade">
                                      <p:cBhvr>
                                        <p:cTn id="7" dur="200"/>
                                        <p:tgtEl>
                                          <p:spTgt spid="7">
                                            <p:graphicEl>
                                              <a:dgm id="{9AC4C97D-C04F-4F23-9012-DFBEE5326AC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BF531B47-1089-4C5A-90C6-535D742F2AFD}"/>
                                            </p:graphicEl>
                                          </p:spTgt>
                                        </p:tgtEl>
                                        <p:attrNameLst>
                                          <p:attrName>style.visibility</p:attrName>
                                        </p:attrNameLst>
                                      </p:cBhvr>
                                      <p:to>
                                        <p:strVal val="visible"/>
                                      </p:to>
                                    </p:set>
                                    <p:animEffect transition="in" filter="fade">
                                      <p:cBhvr>
                                        <p:cTn id="10" dur="200"/>
                                        <p:tgtEl>
                                          <p:spTgt spid="7">
                                            <p:graphicEl>
                                              <a:dgm id="{BF531B47-1089-4C5A-90C6-535D742F2AF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B8A58611-C1EB-4E54-963E-F2FD305C8E75}"/>
                                            </p:graphicEl>
                                          </p:spTgt>
                                        </p:tgtEl>
                                        <p:attrNameLst>
                                          <p:attrName>style.visibility</p:attrName>
                                        </p:attrNameLst>
                                      </p:cBhvr>
                                      <p:to>
                                        <p:strVal val="visible"/>
                                      </p:to>
                                    </p:set>
                                    <p:animEffect transition="in" filter="fade">
                                      <p:cBhvr>
                                        <p:cTn id="13" dur="200"/>
                                        <p:tgtEl>
                                          <p:spTgt spid="7">
                                            <p:graphicEl>
                                              <a:dgm id="{B8A58611-C1EB-4E54-963E-F2FD305C8E7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B35C6E8E-35F2-47C7-88A7-E2ED13F198EC}"/>
                                            </p:graphicEl>
                                          </p:spTgt>
                                        </p:tgtEl>
                                        <p:attrNameLst>
                                          <p:attrName>style.visibility</p:attrName>
                                        </p:attrNameLst>
                                      </p:cBhvr>
                                      <p:to>
                                        <p:strVal val="visible"/>
                                      </p:to>
                                    </p:set>
                                    <p:animEffect transition="in" filter="fade">
                                      <p:cBhvr>
                                        <p:cTn id="18" dur="200"/>
                                        <p:tgtEl>
                                          <p:spTgt spid="7">
                                            <p:graphicEl>
                                              <a:dgm id="{B35C6E8E-35F2-47C7-88A7-E2ED13F198E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5866AC57-A541-4A31-A69E-2A2E9BE996A2}"/>
                                            </p:graphicEl>
                                          </p:spTgt>
                                        </p:tgtEl>
                                        <p:attrNameLst>
                                          <p:attrName>style.visibility</p:attrName>
                                        </p:attrNameLst>
                                      </p:cBhvr>
                                      <p:to>
                                        <p:strVal val="visible"/>
                                      </p:to>
                                    </p:set>
                                    <p:animEffect transition="in" filter="fade">
                                      <p:cBhvr>
                                        <p:cTn id="21" dur="200"/>
                                        <p:tgtEl>
                                          <p:spTgt spid="7">
                                            <p:graphicEl>
                                              <a:dgm id="{5866AC57-A541-4A31-A69E-2A2E9BE996A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038034D7-0015-4164-AAF1-6CA6DE75AC2F}"/>
                                            </p:graphicEl>
                                          </p:spTgt>
                                        </p:tgtEl>
                                        <p:attrNameLst>
                                          <p:attrName>style.visibility</p:attrName>
                                        </p:attrNameLst>
                                      </p:cBhvr>
                                      <p:to>
                                        <p:strVal val="visible"/>
                                      </p:to>
                                    </p:set>
                                    <p:animEffect transition="in" filter="fade">
                                      <p:cBhvr>
                                        <p:cTn id="26" dur="200"/>
                                        <p:tgtEl>
                                          <p:spTgt spid="7">
                                            <p:graphicEl>
                                              <a:dgm id="{038034D7-0015-4164-AAF1-6CA6DE75AC2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AAD6D26A-6694-4B9A-BAB6-B8437ADB37E1}"/>
                                            </p:graphicEl>
                                          </p:spTgt>
                                        </p:tgtEl>
                                        <p:attrNameLst>
                                          <p:attrName>style.visibility</p:attrName>
                                        </p:attrNameLst>
                                      </p:cBhvr>
                                      <p:to>
                                        <p:strVal val="visible"/>
                                      </p:to>
                                    </p:set>
                                    <p:animEffect transition="in" filter="fade">
                                      <p:cBhvr>
                                        <p:cTn id="29" dur="200"/>
                                        <p:tgtEl>
                                          <p:spTgt spid="7">
                                            <p:graphicEl>
                                              <a:dgm id="{AAD6D26A-6694-4B9A-BAB6-B8437ADB37E1}"/>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graphicEl>
                                              <a:dgm id="{C9A5FFC3-F736-43A4-B621-8B6E99AC4002}"/>
                                            </p:graphicEl>
                                          </p:spTgt>
                                        </p:tgtEl>
                                        <p:attrNameLst>
                                          <p:attrName>style.visibility</p:attrName>
                                        </p:attrNameLst>
                                      </p:cBhvr>
                                      <p:to>
                                        <p:strVal val="visible"/>
                                      </p:to>
                                    </p:set>
                                    <p:animEffect transition="in" filter="fade">
                                      <p:cBhvr>
                                        <p:cTn id="34" dur="200"/>
                                        <p:tgtEl>
                                          <p:spTgt spid="7">
                                            <p:graphicEl>
                                              <a:dgm id="{C9A5FFC3-F736-43A4-B621-8B6E99AC4002}"/>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graphicEl>
                                              <a:dgm id="{AE220E3E-225C-496D-8DC2-7224BE6E3FBB}"/>
                                            </p:graphicEl>
                                          </p:spTgt>
                                        </p:tgtEl>
                                        <p:attrNameLst>
                                          <p:attrName>style.visibility</p:attrName>
                                        </p:attrNameLst>
                                      </p:cBhvr>
                                      <p:to>
                                        <p:strVal val="visible"/>
                                      </p:to>
                                    </p:set>
                                    <p:animEffect transition="in" filter="fade">
                                      <p:cBhvr>
                                        <p:cTn id="37" dur="200"/>
                                        <p:tgtEl>
                                          <p:spTgt spid="7">
                                            <p:graphicEl>
                                              <a:dgm id="{AE220E3E-225C-496D-8DC2-7224BE6E3FB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8F0D03E4-E2F4-4093-B9EF-FAE4237FC64E}"/>
                                            </p:graphicEl>
                                          </p:spTgt>
                                        </p:tgtEl>
                                        <p:attrNameLst>
                                          <p:attrName>style.visibility</p:attrName>
                                        </p:attrNameLst>
                                      </p:cBhvr>
                                      <p:to>
                                        <p:strVal val="visible"/>
                                      </p:to>
                                    </p:set>
                                    <p:animEffect transition="in" filter="fade">
                                      <p:cBhvr>
                                        <p:cTn id="42" dur="200"/>
                                        <p:tgtEl>
                                          <p:spTgt spid="7">
                                            <p:graphicEl>
                                              <a:dgm id="{8F0D03E4-E2F4-4093-B9EF-FAE4237FC64E}"/>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graphicEl>
                                              <a:dgm id="{4C77F68B-8907-4D50-9E7B-C0C46B94C43D}"/>
                                            </p:graphicEl>
                                          </p:spTgt>
                                        </p:tgtEl>
                                        <p:attrNameLst>
                                          <p:attrName>style.visibility</p:attrName>
                                        </p:attrNameLst>
                                      </p:cBhvr>
                                      <p:to>
                                        <p:strVal val="visible"/>
                                      </p:to>
                                    </p:set>
                                    <p:animEffect transition="in" filter="fade">
                                      <p:cBhvr>
                                        <p:cTn id="45" dur="200"/>
                                        <p:tgtEl>
                                          <p:spTgt spid="7">
                                            <p:graphicEl>
                                              <a:dgm id="{4C77F68B-8907-4D50-9E7B-C0C46B94C43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graphicEl>
                                              <a:dgm id="{7830819D-9D06-4442-B460-15161FE33050}"/>
                                            </p:graphicEl>
                                          </p:spTgt>
                                        </p:tgtEl>
                                        <p:attrNameLst>
                                          <p:attrName>style.visibility</p:attrName>
                                        </p:attrNameLst>
                                      </p:cBhvr>
                                      <p:to>
                                        <p:strVal val="visible"/>
                                      </p:to>
                                    </p:set>
                                    <p:animEffect transition="in" filter="fade">
                                      <p:cBhvr>
                                        <p:cTn id="50" dur="200"/>
                                        <p:tgtEl>
                                          <p:spTgt spid="8">
                                            <p:graphicEl>
                                              <a:dgm id="{7830819D-9D06-4442-B460-15161FE33050}"/>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graphicEl>
                                              <a:dgm id="{82D063AC-E178-495C-932D-5008D83EE4D2}"/>
                                            </p:graphicEl>
                                          </p:spTgt>
                                        </p:tgtEl>
                                        <p:attrNameLst>
                                          <p:attrName>style.visibility</p:attrName>
                                        </p:attrNameLst>
                                      </p:cBhvr>
                                      <p:to>
                                        <p:strVal val="visible"/>
                                      </p:to>
                                    </p:set>
                                    <p:animEffect transition="in" filter="fade">
                                      <p:cBhvr>
                                        <p:cTn id="53" dur="200"/>
                                        <p:tgtEl>
                                          <p:spTgt spid="8">
                                            <p:graphicEl>
                                              <a:dgm id="{82D063AC-E178-495C-932D-5008D83EE4D2}"/>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graphicEl>
                                              <a:dgm id="{5A9BF919-F250-433B-8965-BD590EDD736E}"/>
                                            </p:graphicEl>
                                          </p:spTgt>
                                        </p:tgtEl>
                                        <p:attrNameLst>
                                          <p:attrName>style.visibility</p:attrName>
                                        </p:attrNameLst>
                                      </p:cBhvr>
                                      <p:to>
                                        <p:strVal val="visible"/>
                                      </p:to>
                                    </p:set>
                                    <p:animEffect transition="in" filter="fade">
                                      <p:cBhvr>
                                        <p:cTn id="56" dur="200"/>
                                        <p:tgtEl>
                                          <p:spTgt spid="8">
                                            <p:graphicEl>
                                              <a:dgm id="{5A9BF919-F250-433B-8965-BD590EDD736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graphicEl>
                                              <a:dgm id="{2DB0A721-8733-4D20-9A85-DA3E8BD144A6}"/>
                                            </p:graphicEl>
                                          </p:spTgt>
                                        </p:tgtEl>
                                        <p:attrNameLst>
                                          <p:attrName>style.visibility</p:attrName>
                                        </p:attrNameLst>
                                      </p:cBhvr>
                                      <p:to>
                                        <p:strVal val="visible"/>
                                      </p:to>
                                    </p:set>
                                    <p:animEffect transition="in" filter="fade">
                                      <p:cBhvr>
                                        <p:cTn id="61" dur="200"/>
                                        <p:tgtEl>
                                          <p:spTgt spid="8">
                                            <p:graphicEl>
                                              <a:dgm id="{2DB0A721-8733-4D20-9A85-DA3E8BD144A6}"/>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graphicEl>
                                              <a:dgm id="{7A69A0AE-33D5-4D97-98FC-A6DD7A0FC4C8}"/>
                                            </p:graphicEl>
                                          </p:spTgt>
                                        </p:tgtEl>
                                        <p:attrNameLst>
                                          <p:attrName>style.visibility</p:attrName>
                                        </p:attrNameLst>
                                      </p:cBhvr>
                                      <p:to>
                                        <p:strVal val="visible"/>
                                      </p:to>
                                    </p:set>
                                    <p:animEffect transition="in" filter="fade">
                                      <p:cBhvr>
                                        <p:cTn id="64" dur="200"/>
                                        <p:tgtEl>
                                          <p:spTgt spid="8">
                                            <p:graphicEl>
                                              <a:dgm id="{7A69A0AE-33D5-4D97-98FC-A6DD7A0FC4C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8">
                                            <p:graphicEl>
                                              <a:dgm id="{55CEAA83-787E-472D-8600-DE7688B4386D}"/>
                                            </p:graphicEl>
                                          </p:spTgt>
                                        </p:tgtEl>
                                        <p:attrNameLst>
                                          <p:attrName>style.visibility</p:attrName>
                                        </p:attrNameLst>
                                      </p:cBhvr>
                                      <p:to>
                                        <p:strVal val="visible"/>
                                      </p:to>
                                    </p:set>
                                    <p:animEffect transition="in" filter="fade">
                                      <p:cBhvr>
                                        <p:cTn id="69" dur="200"/>
                                        <p:tgtEl>
                                          <p:spTgt spid="8">
                                            <p:graphicEl>
                                              <a:dgm id="{55CEAA83-787E-472D-8600-DE7688B4386D}"/>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graphicEl>
                                              <a:dgm id="{A1DEB4F5-4228-45CA-ADB9-97F457A7E583}"/>
                                            </p:graphicEl>
                                          </p:spTgt>
                                        </p:tgtEl>
                                        <p:attrNameLst>
                                          <p:attrName>style.visibility</p:attrName>
                                        </p:attrNameLst>
                                      </p:cBhvr>
                                      <p:to>
                                        <p:strVal val="visible"/>
                                      </p:to>
                                    </p:set>
                                    <p:animEffect transition="in" filter="fade">
                                      <p:cBhvr>
                                        <p:cTn id="72" dur="200"/>
                                        <p:tgtEl>
                                          <p:spTgt spid="8">
                                            <p:graphicEl>
                                              <a:dgm id="{A1DEB4F5-4228-45CA-ADB9-97F457A7E5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414" y="4157325"/>
            <a:ext cx="900194" cy="42206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 b="-15248"/>
          <a:stretch/>
        </p:blipFill>
        <p:spPr>
          <a:xfrm>
            <a:off x="195968" y="907108"/>
            <a:ext cx="909818" cy="6046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271" y="4134858"/>
            <a:ext cx="712080" cy="41419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0634" y="2172651"/>
            <a:ext cx="742988" cy="32760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902" y="1649384"/>
            <a:ext cx="1828938" cy="265194"/>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t="-24023" b="-8105"/>
          <a:stretch/>
        </p:blipFill>
        <p:spPr>
          <a:xfrm>
            <a:off x="1789774" y="1034405"/>
            <a:ext cx="1746852" cy="350066"/>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47521" y="2152254"/>
            <a:ext cx="735570" cy="368402"/>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946" y="2848177"/>
            <a:ext cx="457796" cy="457796"/>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4958" y="2918217"/>
            <a:ext cx="742984" cy="317716"/>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9839" y="1594189"/>
            <a:ext cx="823676" cy="375584"/>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73925" y="2228502"/>
            <a:ext cx="988874" cy="215906"/>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60850" y="2166735"/>
            <a:ext cx="1073702" cy="339440"/>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12220" y="2857139"/>
            <a:ext cx="439872" cy="439872"/>
          </a:xfrm>
          <a:prstGeom prst="rect">
            <a:avLst/>
          </a:prstGeom>
        </p:spPr>
      </p:pic>
      <p:pic>
        <p:nvPicPr>
          <p:cNvPr id="29" name="Picture 2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97884" y="2197781"/>
            <a:ext cx="1422316" cy="277350"/>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05709" y="1622198"/>
            <a:ext cx="995124" cy="319566"/>
          </a:xfrm>
          <a:prstGeom prst="rect">
            <a:avLst/>
          </a:prstGeom>
        </p:spPr>
      </p:pic>
      <p:pic>
        <p:nvPicPr>
          <p:cNvPr id="31" name="Picture 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79184" y="4242905"/>
            <a:ext cx="1186802" cy="250908"/>
          </a:xfrm>
          <a:prstGeom prst="rect">
            <a:avLst/>
          </a:prstGeom>
        </p:spPr>
      </p:pic>
      <p:pic>
        <p:nvPicPr>
          <p:cNvPr id="32"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17687" y="2895939"/>
            <a:ext cx="755454" cy="362272"/>
          </a:xfrm>
          <a:prstGeom prst="rect">
            <a:avLst/>
          </a:prstGeom>
        </p:spPr>
      </p:pic>
      <p:pic>
        <p:nvPicPr>
          <p:cNvPr id="33" name="Picture 3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64334" y="254833"/>
            <a:ext cx="1084146" cy="422816"/>
          </a:xfrm>
          <a:prstGeom prst="rect">
            <a:avLst/>
          </a:prstGeom>
        </p:spPr>
      </p:pic>
      <p:pic>
        <p:nvPicPr>
          <p:cNvPr id="34" name="Picture 33"/>
          <p:cNvPicPr>
            <a:picLocks noChangeAspect="1"/>
          </p:cNvPicPr>
          <p:nvPr/>
        </p:nvPicPr>
        <p:blipFill rotWithShape="1">
          <a:blip r:embed="rId21">
            <a:extLst>
              <a:ext uri="{28A0092B-C50C-407E-A947-70E740481C1C}">
                <a14:useLocalDpi xmlns:a14="http://schemas.microsoft.com/office/drawing/2010/main" val="0"/>
              </a:ext>
            </a:extLst>
          </a:blip>
          <a:srcRect t="-23106" b="-3984"/>
          <a:stretch/>
        </p:blipFill>
        <p:spPr>
          <a:xfrm>
            <a:off x="6008826" y="1606948"/>
            <a:ext cx="1409888" cy="350066"/>
          </a:xfrm>
          <a:prstGeom prst="rect">
            <a:avLst/>
          </a:prstGeom>
        </p:spPr>
      </p:pic>
      <p:pic>
        <p:nvPicPr>
          <p:cNvPr id="35" name="Picture 3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10079" y="3707317"/>
            <a:ext cx="1136162" cy="232528"/>
          </a:xfrm>
          <a:prstGeom prst="rect">
            <a:avLst/>
          </a:prstGeom>
        </p:spPr>
      </p:pic>
      <p:pic>
        <p:nvPicPr>
          <p:cNvPr id="36" name="Picture 3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375669" y="2847191"/>
            <a:ext cx="328142" cy="459768"/>
          </a:xfrm>
          <a:prstGeom prst="rect">
            <a:avLst/>
          </a:prstGeom>
        </p:spPr>
      </p:pic>
      <p:pic>
        <p:nvPicPr>
          <p:cNvPr id="38" name="Picture 37"/>
          <p:cNvPicPr>
            <a:picLocks noChangeAspect="1"/>
          </p:cNvPicPr>
          <p:nvPr/>
        </p:nvPicPr>
        <p:blipFill rotWithShape="1">
          <a:blip r:embed="rId24">
            <a:extLst>
              <a:ext uri="{28A0092B-C50C-407E-A947-70E740481C1C}">
                <a14:useLocalDpi xmlns:a14="http://schemas.microsoft.com/office/drawing/2010/main" val="0"/>
              </a:ext>
            </a:extLst>
          </a:blip>
          <a:srcRect t="-7671" b="260"/>
          <a:stretch/>
        </p:blipFill>
        <p:spPr>
          <a:xfrm>
            <a:off x="6063716" y="4119185"/>
            <a:ext cx="1095656" cy="445538"/>
          </a:xfrm>
          <a:prstGeom prst="rect">
            <a:avLst/>
          </a:prstGeom>
        </p:spPr>
      </p:pic>
      <p:pic>
        <p:nvPicPr>
          <p:cNvPr id="43" name="Picture 4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266167" y="1638947"/>
            <a:ext cx="1150114" cy="286068"/>
          </a:xfrm>
          <a:prstGeom prst="rect">
            <a:avLst/>
          </a:prstGeom>
        </p:spPr>
      </p:pic>
      <p:pic>
        <p:nvPicPr>
          <p:cNvPr id="44" name="Picture 4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355614" y="2860530"/>
            <a:ext cx="577758" cy="433090"/>
          </a:xfrm>
          <a:prstGeom prst="rect">
            <a:avLst/>
          </a:prstGeom>
        </p:spPr>
      </p:pic>
      <p:pic>
        <p:nvPicPr>
          <p:cNvPr id="45" name="Picture 4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7085" y="4253844"/>
            <a:ext cx="1526886" cy="229032"/>
          </a:xfrm>
          <a:prstGeom prst="rect">
            <a:avLst/>
          </a:prstGeom>
        </p:spPr>
      </p:pic>
      <p:pic>
        <p:nvPicPr>
          <p:cNvPr id="46" name="Picture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972343" y="405917"/>
            <a:ext cx="1293880" cy="247546"/>
          </a:xfrm>
          <a:prstGeom prst="rect">
            <a:avLst/>
          </a:prstGeom>
        </p:spPr>
      </p:pic>
      <p:pic>
        <p:nvPicPr>
          <p:cNvPr id="47" name="Picture 46"/>
          <p:cNvPicPr>
            <a:picLocks noChangeAspect="1"/>
          </p:cNvPicPr>
          <p:nvPr/>
        </p:nvPicPr>
        <p:blipFill rotWithShape="1">
          <a:blip r:embed="rId29">
            <a:extLst>
              <a:ext uri="{28A0092B-C50C-407E-A947-70E740481C1C}">
                <a14:useLocalDpi xmlns:a14="http://schemas.microsoft.com/office/drawing/2010/main" val="0"/>
              </a:ext>
            </a:extLst>
          </a:blip>
          <a:srcRect t="-16386" b="1386"/>
          <a:stretch/>
        </p:blipFill>
        <p:spPr>
          <a:xfrm>
            <a:off x="4097091" y="2753730"/>
            <a:ext cx="614518" cy="646690"/>
          </a:xfrm>
          <a:prstGeom prst="rect">
            <a:avLst/>
          </a:prstGeom>
        </p:spPr>
      </p:pic>
      <p:pic>
        <p:nvPicPr>
          <p:cNvPr id="48" name="Picture 4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569" y="2245559"/>
            <a:ext cx="1243288" cy="193908"/>
          </a:xfrm>
          <a:prstGeom prst="rect">
            <a:avLst/>
          </a:prstGeom>
        </p:spPr>
      </p:pic>
      <p:pic>
        <p:nvPicPr>
          <p:cNvPr id="49" name="Picture 4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037651" y="1093097"/>
            <a:ext cx="1049856" cy="232684"/>
          </a:xfrm>
          <a:prstGeom prst="rect">
            <a:avLst/>
          </a:prstGeom>
        </p:spPr>
      </p:pic>
      <p:pic>
        <p:nvPicPr>
          <p:cNvPr id="3" name="Picture 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61262" y="3664834"/>
            <a:ext cx="1564066" cy="317496"/>
          </a:xfrm>
          <a:prstGeom prst="rect">
            <a:avLst/>
          </a:prstGeom>
        </p:spPr>
      </p:pic>
      <p:pic>
        <p:nvPicPr>
          <p:cNvPr id="4" name="Picture 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736122" y="1072648"/>
            <a:ext cx="1067670" cy="273580"/>
          </a:xfrm>
          <a:prstGeom prst="rect">
            <a:avLst/>
          </a:prstGeom>
        </p:spPr>
      </p:pic>
      <p:pic>
        <p:nvPicPr>
          <p:cNvPr id="14" name="Picture 1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856687" y="3708668"/>
            <a:ext cx="986608" cy="229826"/>
          </a:xfrm>
          <a:prstGeom prst="rect">
            <a:avLst/>
          </a:prstGeom>
        </p:spPr>
      </p:pic>
      <p:pic>
        <p:nvPicPr>
          <p:cNvPr id="16" name="Picture 1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084550" y="3730009"/>
            <a:ext cx="984968" cy="187144"/>
          </a:xfrm>
          <a:prstGeom prst="rect">
            <a:avLst/>
          </a:prstGeom>
        </p:spPr>
      </p:pic>
      <p:pic>
        <p:nvPicPr>
          <p:cNvPr id="17" name="Picture 1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853550" y="163363"/>
            <a:ext cx="986610" cy="605756"/>
          </a:xfrm>
          <a:prstGeom prst="rect">
            <a:avLst/>
          </a:prstGeom>
        </p:spPr>
      </p:pic>
      <p:pic>
        <p:nvPicPr>
          <p:cNvPr id="18" name="Picture 17"/>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104822" y="3719519"/>
            <a:ext cx="1403094" cy="208126"/>
          </a:xfrm>
          <a:prstGeom prst="rect">
            <a:avLst/>
          </a:prstGeom>
        </p:spPr>
      </p:pic>
      <p:pic>
        <p:nvPicPr>
          <p:cNvPr id="20" name="Picture 19"/>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227098" y="2740704"/>
            <a:ext cx="660888" cy="660888"/>
          </a:xfrm>
          <a:prstGeom prst="rect">
            <a:avLst/>
          </a:prstGeom>
        </p:spPr>
      </p:pic>
      <p:pic>
        <p:nvPicPr>
          <p:cNvPr id="39" name="Picture 38"/>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047316" y="2824836"/>
            <a:ext cx="851090" cy="535294"/>
          </a:xfrm>
          <a:prstGeom prst="rect">
            <a:avLst/>
          </a:prstGeom>
        </p:spPr>
      </p:pic>
      <p:pic>
        <p:nvPicPr>
          <p:cNvPr id="51" name="Picture 50"/>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385134" y="3670682"/>
            <a:ext cx="899410" cy="305800"/>
          </a:xfrm>
          <a:prstGeom prst="rect">
            <a:avLst/>
          </a:prstGeom>
        </p:spPr>
      </p:pic>
      <p:pic>
        <p:nvPicPr>
          <p:cNvPr id="52" name="Picture 51"/>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236213" y="1086073"/>
            <a:ext cx="1147580" cy="246730"/>
          </a:xfrm>
          <a:prstGeom prst="rect">
            <a:avLst/>
          </a:prstGeom>
        </p:spPr>
      </p:pic>
    </p:spTree>
    <p:extLst>
      <p:ext uri="{BB962C8B-B14F-4D97-AF65-F5344CB8AC3E}">
        <p14:creationId xmlns:p14="http://schemas.microsoft.com/office/powerpoint/2010/main" val="62150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616" y="2720793"/>
            <a:ext cx="524826" cy="3951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795" y="2631799"/>
            <a:ext cx="1314700" cy="573126"/>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8817" y="3544375"/>
            <a:ext cx="921176" cy="272644"/>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8937" y="2656121"/>
            <a:ext cx="519732" cy="524480"/>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72130" y="3538017"/>
            <a:ext cx="1438690" cy="285360"/>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0950" y="1477004"/>
            <a:ext cx="737468" cy="285154"/>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65423" y="1412241"/>
            <a:ext cx="596462" cy="396632"/>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09741" y="1380621"/>
            <a:ext cx="819632" cy="480860"/>
          </a:xfrm>
          <a:prstGeom prst="rect">
            <a:avLst/>
          </a:prstGeom>
        </p:spPr>
      </p:pic>
      <p:pic>
        <p:nvPicPr>
          <p:cNvPr id="17" name="Picture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111" y="885030"/>
            <a:ext cx="1128482" cy="343634"/>
          </a:xfrm>
          <a:prstGeom prst="rect">
            <a:avLst/>
          </a:prstGeom>
        </p:spPr>
      </p:pic>
      <p:pic>
        <p:nvPicPr>
          <p:cNvPr id="19" name="Picture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44773" y="323701"/>
            <a:ext cx="1152826" cy="244538"/>
          </a:xfrm>
          <a:prstGeom prst="rect">
            <a:avLst/>
          </a:prstGeom>
        </p:spPr>
      </p:pic>
      <p:pic>
        <p:nvPicPr>
          <p:cNvPr id="21" name="Picture 2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69827" y="252449"/>
            <a:ext cx="695422" cy="389566"/>
          </a:xfrm>
          <a:prstGeom prst="rect">
            <a:avLst/>
          </a:prstGeom>
        </p:spPr>
      </p:pic>
      <p:pic>
        <p:nvPicPr>
          <p:cNvPr id="23" name="Picture 2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92679" y="4067174"/>
            <a:ext cx="1188336" cy="389302"/>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60025" y="1566167"/>
            <a:ext cx="970802" cy="263294"/>
          </a:xfrm>
          <a:prstGeom prst="rect">
            <a:avLst/>
          </a:prstGeom>
        </p:spPr>
      </p:pic>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73856" y="1434616"/>
            <a:ext cx="977832" cy="397650"/>
          </a:xfrm>
          <a:prstGeom prst="rect">
            <a:avLst/>
          </a:prstGeom>
        </p:spPr>
      </p:pic>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37391" y="2567682"/>
            <a:ext cx="501208" cy="701358"/>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25712" y="4147406"/>
            <a:ext cx="1120078" cy="295096"/>
          </a:xfrm>
          <a:prstGeom prst="rect">
            <a:avLst/>
          </a:prstGeom>
        </p:spPr>
      </p:pic>
      <p:pic>
        <p:nvPicPr>
          <p:cNvPr id="20" name="Pictur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88368" y="938654"/>
            <a:ext cx="779288" cy="236384"/>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62587" y="4094938"/>
            <a:ext cx="779282" cy="400032"/>
          </a:xfrm>
          <a:prstGeom prst="rect">
            <a:avLst/>
          </a:prstGeom>
        </p:spPr>
      </p:pic>
      <p:pic>
        <p:nvPicPr>
          <p:cNvPr id="24" name="Picture 2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87377" y="917792"/>
            <a:ext cx="1006894" cy="278110"/>
          </a:xfrm>
          <a:prstGeom prst="rect">
            <a:avLst/>
          </a:prstGeom>
        </p:spPr>
      </p:pic>
      <p:pic>
        <p:nvPicPr>
          <p:cNvPr id="27" name="Picture 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21968" y="4186893"/>
            <a:ext cx="1246854" cy="216122"/>
          </a:xfrm>
          <a:prstGeom prst="rect">
            <a:avLst/>
          </a:prstGeom>
        </p:spPr>
      </p:pic>
      <p:pic>
        <p:nvPicPr>
          <p:cNvPr id="28" name="Picture 2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011024" y="3536921"/>
            <a:ext cx="1229022" cy="287552"/>
          </a:xfrm>
          <a:prstGeom prst="rect">
            <a:avLst/>
          </a:prstGeom>
        </p:spPr>
      </p:pic>
      <p:pic>
        <p:nvPicPr>
          <p:cNvPr id="29" name="Picture 2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17755" y="1468875"/>
            <a:ext cx="780584" cy="253268"/>
          </a:xfrm>
          <a:prstGeom prst="rect">
            <a:avLst/>
          </a:prstGeom>
        </p:spPr>
      </p:pic>
      <p:pic>
        <p:nvPicPr>
          <p:cNvPr id="31" name="Picture 3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20539" y="2683739"/>
            <a:ext cx="1038916" cy="469244"/>
          </a:xfrm>
          <a:prstGeom prst="rect">
            <a:avLst/>
          </a:prstGeom>
        </p:spPr>
      </p:pic>
      <p:pic>
        <p:nvPicPr>
          <p:cNvPr id="33" name="Picture 3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230350" y="2621864"/>
            <a:ext cx="592994" cy="592994"/>
          </a:xfrm>
          <a:prstGeom prst="rect">
            <a:avLst/>
          </a:prstGeom>
        </p:spPr>
      </p:pic>
      <p:pic>
        <p:nvPicPr>
          <p:cNvPr id="34" name="Picture 3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58033" y="2648036"/>
            <a:ext cx="539752" cy="540650"/>
          </a:xfrm>
          <a:prstGeom prst="rect">
            <a:avLst/>
          </a:prstGeom>
        </p:spPr>
      </p:pic>
      <p:pic>
        <p:nvPicPr>
          <p:cNvPr id="35" name="Picture 3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921673" y="2139284"/>
            <a:ext cx="1850312" cy="212078"/>
          </a:xfrm>
          <a:prstGeom prst="rect">
            <a:avLst/>
          </a:prstGeom>
        </p:spPr>
      </p:pic>
      <p:pic>
        <p:nvPicPr>
          <p:cNvPr id="36" name="Picture 3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250123" y="2124103"/>
            <a:ext cx="1118962" cy="242442"/>
          </a:xfrm>
          <a:prstGeom prst="rect">
            <a:avLst/>
          </a:prstGeom>
        </p:spPr>
      </p:pic>
      <p:pic>
        <p:nvPicPr>
          <p:cNvPr id="38" name="Picture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68968" y="4096693"/>
            <a:ext cx="1038920" cy="396522"/>
          </a:xfrm>
          <a:prstGeom prst="rect">
            <a:avLst/>
          </a:prstGeom>
        </p:spPr>
      </p:pic>
      <p:pic>
        <p:nvPicPr>
          <p:cNvPr id="39" name="Picture 3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569856" y="2156961"/>
            <a:ext cx="1180128" cy="176724"/>
          </a:xfrm>
          <a:prstGeom prst="rect">
            <a:avLst/>
          </a:prstGeom>
        </p:spPr>
      </p:pic>
      <p:pic>
        <p:nvPicPr>
          <p:cNvPr id="40" name="Picture 3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69207" y="3517160"/>
            <a:ext cx="1411830" cy="327074"/>
          </a:xfrm>
          <a:prstGeom prst="rect">
            <a:avLst/>
          </a:prstGeom>
        </p:spPr>
      </p:pic>
      <p:pic>
        <p:nvPicPr>
          <p:cNvPr id="41" name="Picture 40"/>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56660" y="3522872"/>
            <a:ext cx="1093192" cy="353464"/>
          </a:xfrm>
          <a:prstGeom prst="rect">
            <a:avLst/>
          </a:prstGeom>
        </p:spPr>
      </p:pic>
      <p:pic>
        <p:nvPicPr>
          <p:cNvPr id="42" name="Picture 4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03992" y="2662496"/>
            <a:ext cx="779284" cy="511730"/>
          </a:xfrm>
          <a:prstGeom prst="rect">
            <a:avLst/>
          </a:prstGeom>
        </p:spPr>
      </p:pic>
      <p:pic>
        <p:nvPicPr>
          <p:cNvPr id="43" name="Picture 42"/>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579855" y="356796"/>
            <a:ext cx="1038922" cy="178348"/>
          </a:xfrm>
          <a:prstGeom prst="rect">
            <a:avLst/>
          </a:prstGeom>
        </p:spPr>
      </p:pic>
      <p:pic>
        <p:nvPicPr>
          <p:cNvPr id="44" name="Picture 4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555921" y="2166253"/>
            <a:ext cx="1485140" cy="158140"/>
          </a:xfrm>
          <a:prstGeom prst="rect">
            <a:avLst/>
          </a:prstGeom>
        </p:spPr>
      </p:pic>
      <p:pic>
        <p:nvPicPr>
          <p:cNvPr id="45" name="Picture 4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79201" y="2135573"/>
            <a:ext cx="779290" cy="219500"/>
          </a:xfrm>
          <a:prstGeom prst="rect">
            <a:avLst/>
          </a:prstGeom>
        </p:spPr>
      </p:pic>
      <p:pic>
        <p:nvPicPr>
          <p:cNvPr id="46" name="Picture 4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791316" y="624769"/>
            <a:ext cx="1038918" cy="481366"/>
          </a:xfrm>
          <a:prstGeom prst="rect">
            <a:avLst/>
          </a:prstGeom>
        </p:spPr>
      </p:pic>
      <p:pic>
        <p:nvPicPr>
          <p:cNvPr id="47" name="Picture 46"/>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92421" y="262056"/>
            <a:ext cx="1246856" cy="367828"/>
          </a:xfrm>
          <a:prstGeom prst="rect">
            <a:avLst/>
          </a:prstGeom>
        </p:spPr>
      </p:pic>
      <p:pic>
        <p:nvPicPr>
          <p:cNvPr id="4" name="Picture 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653964" y="940348"/>
            <a:ext cx="1129294" cy="232998"/>
          </a:xfrm>
          <a:prstGeom prst="rect">
            <a:avLst/>
          </a:prstGeom>
        </p:spPr>
      </p:pic>
      <p:pic>
        <p:nvPicPr>
          <p:cNvPr id="8" name="Picture 7"/>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601952" y="1477146"/>
            <a:ext cx="1172648" cy="296552"/>
          </a:xfrm>
          <a:prstGeom prst="rect">
            <a:avLst/>
          </a:prstGeom>
        </p:spPr>
      </p:pic>
      <p:pic>
        <p:nvPicPr>
          <p:cNvPr id="16" name="Picture 15"/>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929826" y="949630"/>
            <a:ext cx="983634" cy="214432"/>
          </a:xfrm>
          <a:prstGeom prst="rect">
            <a:avLst/>
          </a:prstGeom>
        </p:spPr>
      </p:pic>
      <p:pic>
        <p:nvPicPr>
          <p:cNvPr id="25" name="Picture 24"/>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644521" y="263681"/>
            <a:ext cx="1206384" cy="324796"/>
          </a:xfrm>
          <a:prstGeom prst="rect">
            <a:avLst/>
          </a:prstGeom>
        </p:spPr>
      </p:pic>
    </p:spTree>
    <p:extLst>
      <p:ext uri="{BB962C8B-B14F-4D97-AF65-F5344CB8AC3E}">
        <p14:creationId xmlns:p14="http://schemas.microsoft.com/office/powerpoint/2010/main" val="2757403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147" y="539790"/>
            <a:ext cx="8082538" cy="3688208"/>
          </a:xfrm>
          <a:prstGeom prst="rect">
            <a:avLst/>
          </a:prstGeom>
        </p:spPr>
      </p:pic>
      <p:sp>
        <p:nvSpPr>
          <p:cNvPr id="2" name="Rectangle 1"/>
          <p:cNvSpPr/>
          <p:nvPr/>
        </p:nvSpPr>
        <p:spPr>
          <a:xfrm>
            <a:off x="233386" y="380246"/>
            <a:ext cx="8556172" cy="3867644"/>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itchFamily="34" charset="0"/>
            </a:endParaRPr>
          </a:p>
        </p:txBody>
      </p:sp>
      <p:sp>
        <p:nvSpPr>
          <p:cNvPr id="41986" name="Title 1"/>
          <p:cNvSpPr>
            <a:spLocks noGrp="1"/>
          </p:cNvSpPr>
          <p:nvPr>
            <p:ph type="title"/>
          </p:nvPr>
        </p:nvSpPr>
        <p:spPr/>
        <p:txBody>
          <a:bodyPr>
            <a:normAutofit/>
          </a:bodyPr>
          <a:lstStyle/>
          <a:p>
            <a:r>
              <a:rPr lang="en-US" dirty="0" smtClean="0"/>
              <a:t>Visual Unity - Differentiators</a:t>
            </a:r>
          </a:p>
        </p:txBody>
      </p:sp>
      <p:sp>
        <p:nvSpPr>
          <p:cNvPr id="7" name="Rectangle 6"/>
          <p:cNvSpPr/>
          <p:nvPr/>
        </p:nvSpPr>
        <p:spPr>
          <a:xfrm>
            <a:off x="896201" y="1133239"/>
            <a:ext cx="7701536" cy="3574472"/>
          </a:xfrm>
          <a:prstGeom prst="rect">
            <a:avLst/>
          </a:prstGeom>
          <a:ln w="3175"/>
        </p:spPr>
      </p:sp>
      <p:sp>
        <p:nvSpPr>
          <p:cNvPr id="9" name="Freeform 8"/>
          <p:cNvSpPr/>
          <p:nvPr/>
        </p:nvSpPr>
        <p:spPr>
          <a:xfrm>
            <a:off x="817793" y="1010392"/>
            <a:ext cx="2841181"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chemeClr val="accent6">
              <a:lumMod val="50000"/>
            </a:schemeClr>
          </a:solidFill>
          <a:ln w="12700">
            <a:noFill/>
          </a:ln>
          <a:effectLst>
            <a:innerShdw blurRad="50800" dist="25400" dir="13500000">
              <a:prstClr val="black">
                <a:alpha val="50000"/>
              </a:prstClr>
            </a:innerShdw>
          </a:effectLst>
        </p:spPr>
        <p:style>
          <a:lnRef idx="3">
            <a:scrgbClr r="0" g="0" b="0"/>
          </a:lnRef>
          <a:fillRef idx="1">
            <a:schemeClr val="accent4">
              <a:hueOff val="0"/>
              <a:satOff val="0"/>
              <a:lumOff val="0"/>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Advanced Features:</a:t>
            </a:r>
            <a:b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b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4K video, 3D, DRM,…</a:t>
            </a:r>
            <a:endParaRPr lang="en-US" sz="2000" b="0" kern="1200" cap="none" spc="0" baseline="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10" name="Rectangle 9"/>
          <p:cNvSpPr/>
          <p:nvPr/>
        </p:nvSpPr>
        <p:spPr>
          <a:xfrm>
            <a:off x="1731839" y="1643801"/>
            <a:ext cx="158858" cy="123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756844" y="1215076"/>
            <a:ext cx="3397638" cy="590400"/>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rgbClr val="BF5B09"/>
          </a:solidFill>
          <a:ln w="12700">
            <a:noFill/>
          </a:ln>
          <a:effectLst>
            <a:innerShdw blurRad="50800" dist="25400" dir="13500000">
              <a:prstClr val="black">
                <a:alpha val="50000"/>
              </a:prstClr>
            </a:innerShdw>
          </a:effectLst>
        </p:spPr>
        <p:style>
          <a:lnRef idx="3">
            <a:scrgbClr r="0" g="0" b="0"/>
          </a:lnRef>
          <a:fillRef idx="1">
            <a:schemeClr val="accent4">
              <a:hueOff val="-744128"/>
              <a:satOff val="4483"/>
              <a:lumOff val="359"/>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End2End Solutions to Manage, Deliver &amp; Monetize</a:t>
            </a:r>
          </a:p>
        </p:txBody>
      </p:sp>
      <p:sp>
        <p:nvSpPr>
          <p:cNvPr id="13" name="Rectangle 12"/>
          <p:cNvSpPr/>
          <p:nvPr/>
        </p:nvSpPr>
        <p:spPr>
          <a:xfrm>
            <a:off x="2710687" y="1933533"/>
            <a:ext cx="158858" cy="123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297800" y="1746530"/>
            <a:ext cx="3105037"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chemeClr val="accent6">
              <a:lumMod val="75000"/>
            </a:schemeClr>
          </a:solidFill>
          <a:ln w="12700">
            <a:noFill/>
          </a:ln>
          <a:effectLst>
            <a:innerShdw blurRad="50800" dist="25400" dir="13500000">
              <a:prstClr val="black">
                <a:alpha val="50000"/>
              </a:prstClr>
            </a:innerShdw>
          </a:effectLst>
        </p:spPr>
        <p:style>
          <a:lnRef idx="3">
            <a:scrgbClr r="0" g="0" b="0"/>
          </a:lnRef>
          <a:fillRef idx="1">
            <a:schemeClr val="accent4">
              <a:hueOff val="-1488257"/>
              <a:satOff val="8966"/>
              <a:lumOff val="719"/>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Expertise in Broadcast workflow </a:t>
            </a: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sym typeface="Wingdings"/>
              </a:rPr>
              <a:t></a:t>
            </a: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Online Video</a:t>
            </a:r>
          </a:p>
        </p:txBody>
      </p:sp>
      <p:sp>
        <p:nvSpPr>
          <p:cNvPr id="18" name="Freeform 17"/>
          <p:cNvSpPr/>
          <p:nvPr/>
        </p:nvSpPr>
        <p:spPr>
          <a:xfrm>
            <a:off x="5258642" y="1939182"/>
            <a:ext cx="2875596"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chemeClr val="accent6">
              <a:lumMod val="75000"/>
            </a:schemeClr>
          </a:solidFill>
          <a:ln w="12700">
            <a:noFill/>
          </a:ln>
          <a:effectLst>
            <a:innerShdw blurRad="50800" dist="25400" dir="13500000">
              <a:prstClr val="black">
                <a:alpha val="50000"/>
              </a:prstClr>
            </a:innerShdw>
          </a:effectLst>
        </p:spPr>
        <p:style>
          <a:lnRef idx="3">
            <a:scrgbClr r="0" g="0" b="0"/>
          </a:lnRef>
          <a:fillRef idx="1">
            <a:schemeClr val="accent4">
              <a:hueOff val="-2232385"/>
              <a:satOff val="13449"/>
              <a:lumOff val="1078"/>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Multi-language</a:t>
            </a:r>
            <a:r>
              <a:rPr lang="en-US" sz="2000" b="0" kern="1200" cap="none" spc="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a:t>
            </a: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&amp;</a:t>
            </a:r>
            <a:b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b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Multi-culture support</a:t>
            </a:r>
          </a:p>
        </p:txBody>
      </p:sp>
      <p:sp>
        <p:nvSpPr>
          <p:cNvPr id="21" name="Freeform 20"/>
          <p:cNvSpPr/>
          <p:nvPr/>
        </p:nvSpPr>
        <p:spPr>
          <a:xfrm>
            <a:off x="1636205" y="2459207"/>
            <a:ext cx="3105037"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rgbClr val="F78425"/>
          </a:solidFill>
          <a:ln w="12700">
            <a:noFill/>
          </a:ln>
          <a:effectLst>
            <a:innerShdw blurRad="50800" dist="25400" dir="13500000">
              <a:prstClr val="black">
                <a:alpha val="50000"/>
              </a:prstClr>
            </a:innerShdw>
          </a:effectLst>
        </p:spPr>
        <p:style>
          <a:lnRef idx="3">
            <a:scrgbClr r="0" g="0" b="0"/>
          </a:lnRef>
          <a:fillRef idx="1">
            <a:schemeClr val="accent4">
              <a:hueOff val="-2976513"/>
              <a:satOff val="17933"/>
              <a:lumOff val="1437"/>
              <a:alphaOff val="0"/>
            </a:schemeClr>
          </a:fillRef>
          <a:effectRef idx="1">
            <a:scrgbClr r="0" g="0" b="0"/>
          </a:effectRef>
          <a:fontRef idx="minor">
            <a:schemeClr val="lt1"/>
          </a:fontRef>
        </p:style>
        <p:txBody>
          <a:bodyPr spcFirstLastPara="0" vert="horz" wrap="square" lIns="98422" tIns="98422" rIns="98422" bIns="98422" numCol="1" spcCol="1270" anchor="ctr" anchorCtr="0">
            <a:noAutofit/>
          </a:bodyPr>
          <a:lstStyle/>
          <a:p>
            <a:pPr lvl="0" algn="ctr" defTabSz="889000">
              <a:lnSpc>
                <a:spcPct val="80000"/>
              </a:lnSpc>
              <a:spcBef>
                <a:spcPct val="0"/>
              </a:spcBef>
              <a:spcAft>
                <a:spcPct val="35000"/>
              </a:spcAft>
            </a:pP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Big Enough to Deliver, Small Enough to Listen</a:t>
            </a:r>
            <a:endParaRPr lang="en-US" sz="2000" b="0" kern="1200" cap="none" spc="0" baseline="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4" name="Freeform 23"/>
          <p:cNvSpPr/>
          <p:nvPr/>
        </p:nvSpPr>
        <p:spPr>
          <a:xfrm>
            <a:off x="5623162" y="2682712"/>
            <a:ext cx="2782622"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rgbClr val="F78425"/>
          </a:solidFill>
          <a:ln w="12700">
            <a:noFill/>
          </a:ln>
          <a:effectLst>
            <a:innerShdw blurRad="50800" dist="25400" dir="13500000">
              <a:prstClr val="black">
                <a:alpha val="50000"/>
              </a:prstClr>
            </a:innerShdw>
          </a:effectLst>
        </p:spPr>
        <p:style>
          <a:lnRef idx="3">
            <a:scrgbClr r="0" g="0" b="0"/>
          </a:lnRef>
          <a:fillRef idx="1">
            <a:schemeClr val="accent4">
              <a:hueOff val="-3720641"/>
              <a:satOff val="22416"/>
              <a:lumOff val="1797"/>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Successful  History of </a:t>
            </a: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Reference Accounts</a:t>
            </a:r>
            <a:endParaRPr lang="en-US" sz="2000" b="0" kern="1200" cap="none" spc="0" baseline="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6" name="Freeform 25"/>
          <p:cNvSpPr/>
          <p:nvPr/>
        </p:nvSpPr>
        <p:spPr>
          <a:xfrm>
            <a:off x="2089987" y="3192310"/>
            <a:ext cx="2831730"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chemeClr val="accent6"/>
          </a:solidFill>
          <a:ln w="12700">
            <a:noFill/>
          </a:ln>
          <a:effectLst>
            <a:innerShdw blurRad="50800" dist="25400" dir="13500000">
              <a:prstClr val="black">
                <a:alpha val="50000"/>
              </a:prstClr>
            </a:innerShdw>
          </a:effectLst>
        </p:spPr>
        <p:style>
          <a:lnRef idx="3">
            <a:scrgbClr r="0" g="0" b="0"/>
          </a:lnRef>
          <a:fillRef idx="1">
            <a:schemeClr val="accent4">
              <a:hueOff val="-4464770"/>
              <a:satOff val="26899"/>
              <a:lumOff val="2156"/>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Very cost effective Software Development</a:t>
            </a:r>
            <a:endParaRPr lang="en-US" sz="2000" b="0" kern="1200" cap="none" spc="0" baseline="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4" name="Up Arrow 3"/>
          <p:cNvSpPr/>
          <p:nvPr/>
        </p:nvSpPr>
        <p:spPr>
          <a:xfrm rot="5400000">
            <a:off x="1517952" y="3197982"/>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28" name="Up Arrow 27"/>
          <p:cNvSpPr/>
          <p:nvPr/>
        </p:nvSpPr>
        <p:spPr>
          <a:xfrm rot="5400000">
            <a:off x="302572" y="1071121"/>
            <a:ext cx="509466" cy="468118"/>
          </a:xfrm>
          <a:prstGeom prst="upArrow">
            <a:avLst>
              <a:gd name="adj1" fmla="val 50000"/>
              <a:gd name="adj2" fmla="val 68087"/>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29" name="Up Arrow 28"/>
          <p:cNvSpPr/>
          <p:nvPr/>
        </p:nvSpPr>
        <p:spPr>
          <a:xfrm rot="5400000">
            <a:off x="4114370" y="1205874"/>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30" name="Up Arrow 29"/>
          <p:cNvSpPr/>
          <p:nvPr/>
        </p:nvSpPr>
        <p:spPr>
          <a:xfrm rot="5400000">
            <a:off x="725766" y="1751313"/>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31" name="Up Arrow 30"/>
          <p:cNvSpPr/>
          <p:nvPr/>
        </p:nvSpPr>
        <p:spPr>
          <a:xfrm rot="5400000">
            <a:off x="4645663" y="1943965"/>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32" name="Up Arrow 31"/>
          <p:cNvSpPr/>
          <p:nvPr/>
        </p:nvSpPr>
        <p:spPr>
          <a:xfrm rot="5400000">
            <a:off x="1064171" y="2463990"/>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33" name="Up Arrow 32"/>
          <p:cNvSpPr/>
          <p:nvPr/>
        </p:nvSpPr>
        <p:spPr>
          <a:xfrm rot="5400000">
            <a:off x="5010183" y="2687495"/>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
        <p:nvSpPr>
          <p:cNvPr id="22" name="Freeform 21"/>
          <p:cNvSpPr/>
          <p:nvPr/>
        </p:nvSpPr>
        <p:spPr>
          <a:xfrm>
            <a:off x="5959961" y="3408604"/>
            <a:ext cx="2831730" cy="589576"/>
          </a:xfrm>
          <a:custGeom>
            <a:avLst/>
            <a:gdLst>
              <a:gd name="connsiteX0" fmla="*/ 0 w 1982399"/>
              <a:gd name="connsiteY0" fmla="*/ 75872 h 455142"/>
              <a:gd name="connsiteX1" fmla="*/ 75872 w 1982399"/>
              <a:gd name="connsiteY1" fmla="*/ 0 h 455142"/>
              <a:gd name="connsiteX2" fmla="*/ 1906527 w 1982399"/>
              <a:gd name="connsiteY2" fmla="*/ 0 h 455142"/>
              <a:gd name="connsiteX3" fmla="*/ 1982399 w 1982399"/>
              <a:gd name="connsiteY3" fmla="*/ 75872 h 455142"/>
              <a:gd name="connsiteX4" fmla="*/ 1982399 w 1982399"/>
              <a:gd name="connsiteY4" fmla="*/ 379270 h 455142"/>
              <a:gd name="connsiteX5" fmla="*/ 1906527 w 1982399"/>
              <a:gd name="connsiteY5" fmla="*/ 455142 h 455142"/>
              <a:gd name="connsiteX6" fmla="*/ 75872 w 1982399"/>
              <a:gd name="connsiteY6" fmla="*/ 455142 h 455142"/>
              <a:gd name="connsiteX7" fmla="*/ 0 w 1982399"/>
              <a:gd name="connsiteY7" fmla="*/ 379270 h 455142"/>
              <a:gd name="connsiteX8" fmla="*/ 0 w 1982399"/>
              <a:gd name="connsiteY8" fmla="*/ 75872 h 4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399" h="455142">
                <a:moveTo>
                  <a:pt x="0" y="75872"/>
                </a:moveTo>
                <a:cubicBezTo>
                  <a:pt x="0" y="33969"/>
                  <a:pt x="33969" y="0"/>
                  <a:pt x="75872" y="0"/>
                </a:cubicBezTo>
                <a:lnTo>
                  <a:pt x="1906527" y="0"/>
                </a:lnTo>
                <a:cubicBezTo>
                  <a:pt x="1948430" y="0"/>
                  <a:pt x="1982399" y="33969"/>
                  <a:pt x="1982399" y="75872"/>
                </a:cubicBezTo>
                <a:lnTo>
                  <a:pt x="1982399" y="379270"/>
                </a:lnTo>
                <a:cubicBezTo>
                  <a:pt x="1982399" y="421173"/>
                  <a:pt x="1948430" y="455142"/>
                  <a:pt x="1906527" y="455142"/>
                </a:cubicBezTo>
                <a:lnTo>
                  <a:pt x="75872" y="455142"/>
                </a:lnTo>
                <a:cubicBezTo>
                  <a:pt x="33969" y="455142"/>
                  <a:pt x="0" y="421173"/>
                  <a:pt x="0" y="379270"/>
                </a:cubicBezTo>
                <a:lnTo>
                  <a:pt x="0" y="75872"/>
                </a:lnTo>
                <a:close/>
              </a:path>
            </a:pathLst>
          </a:custGeom>
          <a:solidFill>
            <a:schemeClr val="accent6"/>
          </a:solidFill>
          <a:ln w="12700">
            <a:noFill/>
          </a:ln>
          <a:effectLst>
            <a:innerShdw blurRad="50800" dist="25400" dir="13500000">
              <a:prstClr val="black">
                <a:alpha val="50000"/>
              </a:prstClr>
            </a:innerShdw>
          </a:effectLst>
        </p:spPr>
        <p:style>
          <a:lnRef idx="3">
            <a:scrgbClr r="0" g="0" b="0"/>
          </a:lnRef>
          <a:fillRef idx="1">
            <a:schemeClr val="accent4">
              <a:hueOff val="-4464770"/>
              <a:satOff val="26899"/>
              <a:lumOff val="2156"/>
              <a:alphaOff val="0"/>
            </a:schemeClr>
          </a:fillRef>
          <a:effectRef idx="1">
            <a:scrgbClr r="0" g="0" b="0"/>
          </a:effectRef>
          <a:fontRef idx="minor">
            <a:schemeClr val="lt1"/>
          </a:fontRef>
        </p:style>
        <p:txBody>
          <a:bodyPr spcFirstLastPara="0" vert="horz" wrap="square" lIns="98422" tIns="108000" rIns="98422" bIns="72000" numCol="1" spcCol="1270" anchor="ctr" anchorCtr="0">
            <a:noAutofit/>
          </a:bodyPr>
          <a:lstStyle/>
          <a:p>
            <a:pPr lvl="0" algn="ctr" defTabSz="889000">
              <a:lnSpc>
                <a:spcPct val="76000"/>
              </a:lnSpc>
              <a:spcBef>
                <a:spcPct val="0"/>
              </a:spcBef>
              <a:spcAft>
                <a:spcPct val="35000"/>
              </a:spcAft>
            </a:pPr>
            <a:r>
              <a:rPr lang="en-US" sz="20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Flexibility: Both c</a:t>
            </a:r>
            <a:r>
              <a:rPr lang="en-US" sz="2000" b="0" kern="1200" cap="none" spc="0" baseline="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ustom</a:t>
            </a:r>
            <a:r>
              <a:rPr lang="en-US" sz="2000" b="0" kern="1200" cap="none" spc="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or off-the shelf offering</a:t>
            </a:r>
            <a:endParaRPr lang="en-US" sz="2000" b="0" kern="1200" cap="none" spc="0" baseline="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23" name="Up Arrow 22"/>
          <p:cNvSpPr/>
          <p:nvPr/>
        </p:nvSpPr>
        <p:spPr>
          <a:xfrm rot="5400000">
            <a:off x="5387926" y="3414276"/>
            <a:ext cx="509466" cy="580010"/>
          </a:xfrm>
          <a:prstGeom prst="upArrow">
            <a:avLst/>
          </a:prstGeom>
          <a:solidFill>
            <a:schemeClr val="accent6">
              <a:lumMod val="40000"/>
              <a:lumOff val="60000"/>
            </a:schemeClr>
          </a:solidFill>
          <a:ln>
            <a:noFill/>
          </a:ln>
          <a:effectLst>
            <a:innerShdw blurRad="50800" dist="25400" dir="8100000">
              <a:prstClr val="black">
                <a:alpha val="50000"/>
              </a:prstClr>
            </a:innerShdw>
          </a:effectLst>
        </p:spPr>
        <p:style>
          <a:lnRef idx="3">
            <a:scrgbClr r="0" g="0" b="0"/>
          </a:lnRef>
          <a:fillRef idx="1">
            <a:scrgbClr r="0" g="0" b="0"/>
          </a:fillRef>
          <a:effectRef idx="1">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3175084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a:t>
            </a:r>
            <a:endParaRPr lang="en-US" dirty="0"/>
          </a:p>
        </p:txBody>
      </p:sp>
      <p:sp>
        <p:nvSpPr>
          <p:cNvPr id="3" name="Content Placeholder 2"/>
          <p:cNvSpPr>
            <a:spLocks noGrp="1"/>
          </p:cNvSpPr>
          <p:nvPr>
            <p:ph idx="1"/>
          </p:nvPr>
        </p:nvSpPr>
        <p:spPr/>
        <p:txBody>
          <a:bodyPr/>
          <a:lstStyle/>
          <a:p>
            <a:r>
              <a:rPr lang="en-US" dirty="0" smtClean="0"/>
              <a:t>Download</a:t>
            </a:r>
            <a:r>
              <a:rPr lang="en-US" b="0" dirty="0" smtClean="0"/>
              <a:t> the native </a:t>
            </a:r>
            <a:r>
              <a:rPr lang="en-US" dirty="0"/>
              <a:t>PowerPoint </a:t>
            </a:r>
            <a:r>
              <a:rPr lang="en-US" dirty="0" smtClean="0"/>
              <a:t>slides</a:t>
            </a:r>
            <a:r>
              <a:rPr lang="en-US" dirty="0"/>
              <a:t> </a:t>
            </a:r>
            <a:r>
              <a:rPr lang="en-US" dirty="0" smtClean="0"/>
              <a:t>here</a:t>
            </a:r>
            <a:r>
              <a:rPr lang="en-US" dirty="0" smtClean="0"/>
              <a:t>:</a:t>
            </a:r>
            <a:endParaRPr lang="en-US" dirty="0"/>
          </a:p>
          <a:p>
            <a:pPr lvl="1"/>
            <a:r>
              <a:rPr lang="en-US" dirty="0">
                <a:hlinkClick r:id="rId3"/>
              </a:rPr>
              <a:t>http://</a:t>
            </a:r>
            <a:r>
              <a:rPr lang="en-US" dirty="0" smtClean="0">
                <a:hlinkClick r:id="rId3"/>
              </a:rPr>
              <a:t>gdusil.wordpress.com/2013/06/17/ott-and-new-media-market-opportunities</a:t>
            </a:r>
            <a:r>
              <a:rPr lang="en-US" dirty="0" smtClean="0"/>
              <a:t> </a:t>
            </a:r>
            <a:endParaRPr lang="en-US" dirty="0"/>
          </a:p>
          <a:p>
            <a:r>
              <a:rPr lang="en-US" dirty="0" smtClean="0"/>
              <a:t>Or, check out other articles on my </a:t>
            </a:r>
            <a:r>
              <a:rPr lang="en-US" dirty="0"/>
              <a:t>blog:</a:t>
            </a:r>
          </a:p>
          <a:p>
            <a:pPr lvl="1"/>
            <a:r>
              <a:rPr lang="en-US" dirty="0">
                <a:hlinkClick r:id="rId4"/>
              </a:rPr>
              <a:t>http://gdusil.wordpress.com</a:t>
            </a:r>
            <a:r>
              <a:rPr lang="en-US" dirty="0"/>
              <a:t> </a:t>
            </a:r>
          </a:p>
        </p:txBody>
      </p:sp>
    </p:spTree>
    <p:extLst>
      <p:ext uri="{BB962C8B-B14F-4D97-AF65-F5344CB8AC3E}">
        <p14:creationId xmlns:p14="http://schemas.microsoft.com/office/powerpoint/2010/main" val="4011215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035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Synopsis </a:t>
            </a:r>
            <a:r>
              <a:rPr lang="en-US" dirty="0"/>
              <a:t>- OTT &amp; New Media Market Opportunities</a:t>
            </a:r>
          </a:p>
        </p:txBody>
      </p:sp>
      <p:sp>
        <p:nvSpPr>
          <p:cNvPr id="3" name="Content Placeholder 2"/>
          <p:cNvSpPr>
            <a:spLocks noGrp="1"/>
          </p:cNvSpPr>
          <p:nvPr>
            <p:ph idx="1"/>
          </p:nvPr>
        </p:nvSpPr>
        <p:spPr/>
        <p:txBody>
          <a:bodyPr/>
          <a:lstStyle/>
          <a:p>
            <a:endParaRPr lang="en-US" dirty="0" smtClean="0"/>
          </a:p>
          <a:p>
            <a:pPr lvl="1">
              <a:spcBef>
                <a:spcPts val="1200"/>
              </a:spcBef>
            </a:pPr>
            <a:r>
              <a:rPr lang="en-US" dirty="0"/>
              <a:t>The era of </a:t>
            </a:r>
            <a:r>
              <a:rPr lang="en-US" dirty="0" smtClean="0"/>
              <a:t>multiscreen </a:t>
            </a:r>
            <a:r>
              <a:rPr lang="en-US" dirty="0"/>
              <a:t>video </a:t>
            </a:r>
            <a:r>
              <a:rPr lang="en-US" dirty="0" smtClean="0"/>
              <a:t>has begun. Portability and connectivity are changing the video landscape. TV everywhere and other multiscreen initiatives are fundamentally changing the entertainment business model, with apps streaming live to TVs, computers, </a:t>
            </a:r>
            <a:r>
              <a:rPr lang="en-US" dirty="0"/>
              <a:t>tablets, </a:t>
            </a:r>
            <a:r>
              <a:rPr lang="en-US" dirty="0" smtClean="0"/>
              <a:t>and mobile phones. </a:t>
            </a:r>
            <a:r>
              <a:rPr lang="en-US" dirty="0"/>
              <a:t>According to the latest forecasts from </a:t>
            </a:r>
            <a:r>
              <a:rPr lang="en-US" dirty="0" smtClean="0"/>
              <a:t>Informa, </a:t>
            </a:r>
            <a:r>
              <a:rPr lang="en-US" dirty="0"/>
              <a:t>the global online-video market will be worth $37 billion in 2017, driven by the popularity of </a:t>
            </a:r>
            <a:r>
              <a:rPr lang="en-US" dirty="0" smtClean="0"/>
              <a:t>OTT (Over the Top services).  Broadcasters</a:t>
            </a:r>
            <a:r>
              <a:rPr lang="en-US" dirty="0"/>
              <a:t>, content owners, </a:t>
            </a:r>
            <a:r>
              <a:rPr lang="en-US" dirty="0" smtClean="0"/>
              <a:t>and distributors must engage multiscreen </a:t>
            </a:r>
            <a:r>
              <a:rPr lang="en-US" dirty="0"/>
              <a:t>delivery to </a:t>
            </a:r>
            <a:r>
              <a:rPr lang="en-US" dirty="0" smtClean="0"/>
              <a:t>survive. This presentation explores these market trends, and integrated solutions that bridge the gap between the broadcast world and multiscreen consumption.</a:t>
            </a: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917216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r>
              <a:rPr lang="en-US" dirty="0" smtClean="0"/>
              <a:t>4K, Connected TV, Digital Video, Online Video, Gabriel Dusil, Internet Video, Broadcast, Linear Broadcast, Multi-screen, Multiscreen, New Media, Online Video Platform, OTT, Over the Top Content, OVP, Smart TV, Social TV, Visual Unity, PaaS, Platform as a Service, SaaS, Software as a Service, CDN, Linear Television, Linear TV, System Integration, Television</a:t>
            </a:r>
            <a:endParaRPr lang="en-US" dirty="0"/>
          </a:p>
        </p:txBody>
      </p:sp>
      <p:sp>
        <p:nvSpPr>
          <p:cNvPr id="3" name="Title 2"/>
          <p:cNvSpPr>
            <a:spLocks noGrp="1"/>
          </p:cNvSpPr>
          <p:nvPr>
            <p:ph type="title"/>
          </p:nvPr>
        </p:nvSpPr>
        <p:spPr/>
        <p:txBody>
          <a:bodyPr/>
          <a:lstStyle/>
          <a:p>
            <a:r>
              <a:rPr lang="en-US" smtClean="0"/>
              <a:t>Tags - OTT &amp; New Media Market Opportunities</a:t>
            </a:r>
            <a:endParaRPr lang="en-US" dirty="0"/>
          </a:p>
        </p:txBody>
      </p:sp>
    </p:spTree>
    <p:extLst>
      <p:ext uri="{BB962C8B-B14F-4D97-AF65-F5344CB8AC3E}">
        <p14:creationId xmlns:p14="http://schemas.microsoft.com/office/powerpoint/2010/main" val="478770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r>
              <a:rPr lang="en-US" dirty="0" smtClean="0"/>
              <a:t>“There will be over</a:t>
            </a:r>
            <a:br>
              <a:rPr lang="en-US" dirty="0" smtClean="0"/>
            </a:br>
            <a:r>
              <a:rPr lang="en-US" dirty="0" smtClean="0"/>
              <a:t>551 million smart</a:t>
            </a:r>
            <a:br>
              <a:rPr lang="en-US" dirty="0" smtClean="0"/>
            </a:br>
            <a:r>
              <a:rPr lang="en-US" dirty="0" smtClean="0"/>
              <a:t>TVs connected to</a:t>
            </a:r>
            <a:br>
              <a:rPr lang="en-US" dirty="0" smtClean="0"/>
            </a:br>
            <a:r>
              <a:rPr lang="en-US" dirty="0" smtClean="0"/>
              <a:t>the Net by 2016,</a:t>
            </a:r>
            <a:br>
              <a:rPr lang="en-US" dirty="0" smtClean="0"/>
            </a:br>
            <a:r>
              <a:rPr lang="en-US" dirty="0" smtClean="0"/>
              <a:t>about 20% of all</a:t>
            </a:r>
            <a:br>
              <a:rPr lang="en-US" dirty="0" smtClean="0"/>
            </a:br>
            <a:r>
              <a:rPr lang="en-US" dirty="0" smtClean="0"/>
              <a:t>TVs in the world”</a:t>
            </a:r>
          </a:p>
          <a:p>
            <a:pPr lvl="1"/>
            <a:r>
              <a:rPr lang="en-US" dirty="0"/>
              <a:t>Digital TV Research</a:t>
            </a:r>
          </a:p>
        </p:txBody>
      </p:sp>
      <p:sp>
        <p:nvSpPr>
          <p:cNvPr id="2" name="Title 1"/>
          <p:cNvSpPr>
            <a:spLocks noGrp="1"/>
          </p:cNvSpPr>
          <p:nvPr>
            <p:ph type="title"/>
          </p:nvPr>
        </p:nvSpPr>
        <p:spPr/>
        <p:txBody>
          <a:bodyPr/>
          <a:lstStyle/>
          <a:p>
            <a:r>
              <a:rPr lang="en-US" smtClean="0"/>
              <a:t>What is “Connected TV”</a:t>
            </a:r>
            <a:endParaRPr lang="en-US" dirty="0"/>
          </a:p>
        </p:txBody>
      </p:sp>
      <p:sp>
        <p:nvSpPr>
          <p:cNvPr id="12" name="Rectangle 11"/>
          <p:cNvSpPr/>
          <p:nvPr/>
        </p:nvSpPr>
        <p:spPr>
          <a:xfrm>
            <a:off x="3455875" y="1233893"/>
            <a:ext cx="5276619" cy="1500140"/>
          </a:xfrm>
          <a:custGeom>
            <a:avLst/>
            <a:gdLst>
              <a:gd name="connsiteX0" fmla="*/ 0 w 6550169"/>
              <a:gd name="connsiteY0" fmla="*/ 0 h 1656000"/>
              <a:gd name="connsiteX1" fmla="*/ 6550169 w 6550169"/>
              <a:gd name="connsiteY1" fmla="*/ 0 h 1656000"/>
              <a:gd name="connsiteX2" fmla="*/ 6550169 w 6550169"/>
              <a:gd name="connsiteY2" fmla="*/ 1656000 h 1656000"/>
              <a:gd name="connsiteX3" fmla="*/ 0 w 6550169"/>
              <a:gd name="connsiteY3" fmla="*/ 1656000 h 1656000"/>
              <a:gd name="connsiteX4" fmla="*/ 0 w 6550169"/>
              <a:gd name="connsiteY4" fmla="*/ 0 h 1656000"/>
              <a:gd name="connsiteX0" fmla="*/ 0 w 6550169"/>
              <a:gd name="connsiteY0" fmla="*/ 0 h 1656000"/>
              <a:gd name="connsiteX1" fmla="*/ 6550169 w 6550169"/>
              <a:gd name="connsiteY1" fmla="*/ 0 h 1656000"/>
              <a:gd name="connsiteX2" fmla="*/ 6054869 w 6550169"/>
              <a:gd name="connsiteY2" fmla="*/ 1656000 h 1656000"/>
              <a:gd name="connsiteX3" fmla="*/ 0 w 6550169"/>
              <a:gd name="connsiteY3" fmla="*/ 1656000 h 1656000"/>
              <a:gd name="connsiteX4" fmla="*/ 0 w 6550169"/>
              <a:gd name="connsiteY4" fmla="*/ 0 h 1656000"/>
              <a:gd name="connsiteX0" fmla="*/ 0 w 6054869"/>
              <a:gd name="connsiteY0" fmla="*/ 0 h 1656000"/>
              <a:gd name="connsiteX1" fmla="*/ 6051694 w 6054869"/>
              <a:gd name="connsiteY1" fmla="*/ 0 h 1656000"/>
              <a:gd name="connsiteX2" fmla="*/ 6054869 w 6054869"/>
              <a:gd name="connsiteY2" fmla="*/ 1656000 h 1656000"/>
              <a:gd name="connsiteX3" fmla="*/ 0 w 6054869"/>
              <a:gd name="connsiteY3" fmla="*/ 1656000 h 1656000"/>
              <a:gd name="connsiteX4" fmla="*/ 0 w 6054869"/>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869" h="1656000">
                <a:moveTo>
                  <a:pt x="0" y="0"/>
                </a:moveTo>
                <a:lnTo>
                  <a:pt x="6051694" y="0"/>
                </a:lnTo>
                <a:cubicBezTo>
                  <a:pt x="6052752" y="552000"/>
                  <a:pt x="6053811" y="1104000"/>
                  <a:pt x="6054869" y="1656000"/>
                </a:cubicBezTo>
                <a:lnTo>
                  <a:pt x="0" y="1656000"/>
                </a:lnTo>
                <a:lnTo>
                  <a:pt x="0" y="0"/>
                </a:lnTo>
                <a:close/>
              </a:path>
            </a:pathLst>
          </a:custGeom>
          <a:solidFill>
            <a:schemeClr val="accent6">
              <a:lumMod val="20000"/>
              <a:lumOff val="80000"/>
            </a:schemeClr>
          </a:solidFill>
          <a:effectLst>
            <a:innerShdw blurRad="38100" dist="12700" dir="1350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latin typeface="Arial" pitchFamily="34" charset="0"/>
              <a:cs typeface="Arial" pitchFamily="34" charset="0"/>
            </a:endParaRPr>
          </a:p>
        </p:txBody>
      </p:sp>
      <p:sp>
        <p:nvSpPr>
          <p:cNvPr id="5" name="Up Arrow 4"/>
          <p:cNvSpPr/>
          <p:nvPr/>
        </p:nvSpPr>
        <p:spPr>
          <a:xfrm>
            <a:off x="3491781" y="2008332"/>
            <a:ext cx="1908312" cy="720000"/>
          </a:xfrm>
          <a:prstGeom prst="upArrow">
            <a:avLst>
              <a:gd name="adj1" fmla="val 62500"/>
              <a:gd name="adj2" fmla="val 76471"/>
            </a:avLst>
          </a:prstGeom>
          <a:solidFill>
            <a:schemeClr val="accent1">
              <a:lumMod val="40000"/>
              <a:lumOff val="60000"/>
            </a:schemeClr>
          </a:solidFill>
          <a:effectLst>
            <a:innerShdw blurRad="38100" dist="12700" dir="1350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latin typeface="Arial" pitchFamily="34" charset="0"/>
              <a:cs typeface="Arial"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6535" y="1058870"/>
            <a:ext cx="2002084" cy="1299256"/>
          </a:xfrm>
          <a:prstGeom prst="rect">
            <a:avLst/>
          </a:prstGeom>
          <a:effectLst>
            <a:outerShdw blurRad="203200" dist="101600" dir="8400000" algn="tl" rotWithShape="0">
              <a:schemeClr val="accent6">
                <a:lumMod val="75000"/>
                <a:alpha val="52000"/>
              </a:schemeClr>
            </a:outerShdw>
          </a:effectLst>
        </p:spPr>
      </p:pic>
      <p:sp>
        <p:nvSpPr>
          <p:cNvPr id="17" name="Rectangle 16"/>
          <p:cNvSpPr/>
          <p:nvPr/>
        </p:nvSpPr>
        <p:spPr>
          <a:xfrm>
            <a:off x="3522989" y="1313404"/>
            <a:ext cx="2399639" cy="618049"/>
          </a:xfrm>
          <a:prstGeom prst="rect">
            <a:avLst/>
          </a:prstGeom>
        </p:spPr>
        <p:txBody>
          <a:bodyPr wrap="square" lIns="36000" tIns="36000" rIns="36000" bIns="0">
            <a:spAutoFit/>
          </a:bodyPr>
          <a:lstStyle/>
          <a:p>
            <a:pPr marL="182563" indent="-182563" algn="l">
              <a:lnSpc>
                <a:spcPct val="70000"/>
              </a:lnSpc>
              <a:buFont typeface="Arial" pitchFamily="34" charset="0"/>
              <a:buChar char="•"/>
            </a:pPr>
            <a:r>
              <a:rPr lang="en-US" sz="1800" dirty="0" smtClean="0">
                <a:ln w="3175" cmpd="sng">
                  <a:noFill/>
                  <a:prstDash val="solid"/>
                </a:ln>
                <a:solidFill>
                  <a:schemeClr val="accent6">
                    <a:lumMod val="50000"/>
                  </a:schemeClr>
                </a:solidFill>
                <a:effectLst/>
                <a:latin typeface="Arial" pitchFamily="34" charset="0"/>
                <a:cs typeface="Arial" pitchFamily="34" charset="0"/>
              </a:rPr>
              <a:t>Over </a:t>
            </a:r>
            <a:r>
              <a:rPr lang="en-US" sz="1800" dirty="0">
                <a:ln w="3175" cmpd="sng">
                  <a:noFill/>
                  <a:prstDash val="solid"/>
                </a:ln>
                <a:solidFill>
                  <a:schemeClr val="accent6">
                    <a:lumMod val="50000"/>
                  </a:schemeClr>
                </a:solidFill>
                <a:effectLst/>
                <a:latin typeface="Arial" pitchFamily="34" charset="0"/>
                <a:cs typeface="Arial" pitchFamily="34" charset="0"/>
              </a:rPr>
              <a:t>the Top (OTT)</a:t>
            </a:r>
          </a:p>
          <a:p>
            <a:pPr marL="182563" indent="-182563" algn="l">
              <a:lnSpc>
                <a:spcPct val="70000"/>
              </a:lnSpc>
              <a:buFont typeface="Arial" pitchFamily="34" charset="0"/>
              <a:buChar char="•"/>
            </a:pPr>
            <a:r>
              <a:rPr lang="en-US" sz="1800" dirty="0">
                <a:ln w="3175" cmpd="sng">
                  <a:noFill/>
                  <a:prstDash val="solid"/>
                </a:ln>
                <a:solidFill>
                  <a:schemeClr val="accent6">
                    <a:lumMod val="50000"/>
                  </a:schemeClr>
                </a:solidFill>
                <a:effectLst/>
                <a:latin typeface="Arial" pitchFamily="34" charset="0"/>
                <a:cs typeface="Arial" pitchFamily="34" charset="0"/>
              </a:rPr>
              <a:t>IPTV, </a:t>
            </a:r>
            <a:r>
              <a:rPr lang="en-US" sz="1800" dirty="0" smtClean="0">
                <a:ln w="3175" cmpd="sng">
                  <a:noFill/>
                  <a:prstDash val="solid"/>
                </a:ln>
                <a:solidFill>
                  <a:schemeClr val="accent6">
                    <a:lumMod val="50000"/>
                  </a:schemeClr>
                </a:solidFill>
                <a:effectLst/>
                <a:latin typeface="Arial" pitchFamily="34" charset="0"/>
                <a:cs typeface="Arial" pitchFamily="34" charset="0"/>
              </a:rPr>
              <a:t>HTPC</a:t>
            </a:r>
          </a:p>
          <a:p>
            <a:pPr marL="182563" indent="-182563" algn="l">
              <a:lnSpc>
                <a:spcPct val="70000"/>
              </a:lnSpc>
              <a:buFont typeface="Arial" pitchFamily="34" charset="0"/>
              <a:buChar char="•"/>
            </a:pPr>
            <a:r>
              <a:rPr lang="en-US" sz="1800" dirty="0" smtClean="0">
                <a:ln w="3175" cmpd="sng">
                  <a:noFill/>
                  <a:prstDash val="solid"/>
                </a:ln>
                <a:solidFill>
                  <a:schemeClr val="accent6">
                    <a:lumMod val="50000"/>
                  </a:schemeClr>
                </a:solidFill>
                <a:effectLst/>
                <a:latin typeface="Arial" pitchFamily="34" charset="0"/>
                <a:cs typeface="Arial" pitchFamily="34" charset="0"/>
              </a:rPr>
              <a:t>STB, Game Console</a:t>
            </a:r>
            <a:endParaRPr lang="en-US" sz="1800" dirty="0">
              <a:ln w="3175" cmpd="sng">
                <a:noFill/>
                <a:prstDash val="solid"/>
              </a:ln>
              <a:solidFill>
                <a:schemeClr val="accent6">
                  <a:lumMod val="50000"/>
                </a:schemeClr>
              </a:solidFill>
              <a:effectLst/>
              <a:latin typeface="Arial" pitchFamily="34" charset="0"/>
              <a:cs typeface="Arial" pitchFamily="34" charset="0"/>
            </a:endParaRPr>
          </a:p>
        </p:txBody>
      </p:sp>
      <p:sp>
        <p:nvSpPr>
          <p:cNvPr id="4" name="Rectangle 3"/>
          <p:cNvSpPr/>
          <p:nvPr/>
        </p:nvSpPr>
        <p:spPr>
          <a:xfrm>
            <a:off x="3455876" y="2713441"/>
            <a:ext cx="5273443" cy="1461079"/>
          </a:xfrm>
          <a:custGeom>
            <a:avLst/>
            <a:gdLst>
              <a:gd name="connsiteX0" fmla="*/ 0 w 6550169"/>
              <a:gd name="connsiteY0" fmla="*/ 0 h 1584000"/>
              <a:gd name="connsiteX1" fmla="*/ 6550169 w 6550169"/>
              <a:gd name="connsiteY1" fmla="*/ 0 h 1584000"/>
              <a:gd name="connsiteX2" fmla="*/ 6550169 w 6550169"/>
              <a:gd name="connsiteY2" fmla="*/ 1584000 h 1584000"/>
              <a:gd name="connsiteX3" fmla="*/ 0 w 6550169"/>
              <a:gd name="connsiteY3" fmla="*/ 1584000 h 1584000"/>
              <a:gd name="connsiteX4" fmla="*/ 0 w 6550169"/>
              <a:gd name="connsiteY4" fmla="*/ 0 h 1584000"/>
              <a:gd name="connsiteX0" fmla="*/ 0 w 6550169"/>
              <a:gd name="connsiteY0" fmla="*/ 0 h 1584000"/>
              <a:gd name="connsiteX1" fmla="*/ 6051694 w 6550169"/>
              <a:gd name="connsiteY1" fmla="*/ 0 h 1584000"/>
              <a:gd name="connsiteX2" fmla="*/ 6550169 w 6550169"/>
              <a:gd name="connsiteY2" fmla="*/ 1584000 h 1584000"/>
              <a:gd name="connsiteX3" fmla="*/ 0 w 6550169"/>
              <a:gd name="connsiteY3" fmla="*/ 1584000 h 1584000"/>
              <a:gd name="connsiteX4" fmla="*/ 0 w 6550169"/>
              <a:gd name="connsiteY4" fmla="*/ 0 h 1584000"/>
              <a:gd name="connsiteX0" fmla="*/ 0 w 6051694"/>
              <a:gd name="connsiteY0" fmla="*/ 0 h 1584000"/>
              <a:gd name="connsiteX1" fmla="*/ 6051694 w 6051694"/>
              <a:gd name="connsiteY1" fmla="*/ 0 h 1584000"/>
              <a:gd name="connsiteX2" fmla="*/ 6048519 w 6051694"/>
              <a:gd name="connsiteY2" fmla="*/ 1577650 h 1584000"/>
              <a:gd name="connsiteX3" fmla="*/ 0 w 6051694"/>
              <a:gd name="connsiteY3" fmla="*/ 1584000 h 1584000"/>
              <a:gd name="connsiteX4" fmla="*/ 0 w 6051694"/>
              <a:gd name="connsiteY4" fmla="*/ 0 h 15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1694" h="1584000">
                <a:moveTo>
                  <a:pt x="0" y="0"/>
                </a:moveTo>
                <a:lnTo>
                  <a:pt x="6051694" y="0"/>
                </a:lnTo>
                <a:cubicBezTo>
                  <a:pt x="6050636" y="525883"/>
                  <a:pt x="6049577" y="1051767"/>
                  <a:pt x="6048519" y="1577650"/>
                </a:cubicBezTo>
                <a:lnTo>
                  <a:pt x="0" y="1584000"/>
                </a:lnTo>
                <a:lnTo>
                  <a:pt x="0" y="0"/>
                </a:lnTo>
                <a:close/>
              </a:path>
            </a:pathLst>
          </a:custGeom>
          <a:solidFill>
            <a:schemeClr val="accent1">
              <a:lumMod val="40000"/>
              <a:lumOff val="60000"/>
            </a:schemeClr>
          </a:solidFill>
          <a:effectLst>
            <a:innerShdw blurRad="38100" dist="12700" dir="13500000">
              <a:prstClr val="black">
                <a:alpha val="80000"/>
              </a:prstClr>
            </a:innerShdw>
          </a:effectLst>
        </p:spPr>
        <p:txBody>
          <a:bodyPr vert="horz" lIns="504000" tIns="108000" rIns="36000" bIns="36000" rtlCol="0" anchor="b">
            <a:noAutofit/>
          </a:bodyPr>
          <a:lstStyle/>
          <a:p>
            <a:pPr>
              <a:lnSpc>
                <a:spcPct val="80000"/>
              </a:lnSpc>
            </a:pPr>
            <a:endParaRPr lang="en-US" sz="2800" dirty="0">
              <a:ln w="3175" cmpd="sng">
                <a:noFill/>
                <a:prstDash val="solid"/>
              </a:ln>
              <a:latin typeface="Arial" pitchFamily="34" charset="0"/>
              <a:cs typeface="Arial" pitchFamily="34" charset="0"/>
            </a:endParaRPr>
          </a:p>
        </p:txBody>
      </p:sp>
      <p:sp>
        <p:nvSpPr>
          <p:cNvPr id="20" name="Down Arrow 19"/>
          <p:cNvSpPr/>
          <p:nvPr/>
        </p:nvSpPr>
        <p:spPr>
          <a:xfrm>
            <a:off x="6608483" y="2715996"/>
            <a:ext cx="1932167" cy="720000"/>
          </a:xfrm>
          <a:prstGeom prst="downArrow">
            <a:avLst>
              <a:gd name="adj1" fmla="val 62346"/>
              <a:gd name="adj2" fmla="val 76882"/>
            </a:avLst>
          </a:prstGeom>
          <a:solidFill>
            <a:schemeClr val="accent6">
              <a:lumMod val="20000"/>
              <a:lumOff val="80000"/>
            </a:schemeClr>
          </a:solidFill>
          <a:effectLst>
            <a:innerShdw blurRad="38100" dist="12700" dir="13500000">
              <a:prstClr val="black">
                <a:alpha val="80000"/>
              </a:prstClr>
            </a:innerShdw>
          </a:effectLst>
        </p:spPr>
        <p:txBody>
          <a:bodyPr vert="horz" lIns="504000" tIns="108000" rIns="36000" bIns="36000" rtlCol="0" anchor="b">
            <a:noAutofit/>
          </a:bodyPr>
          <a:lstStyle/>
          <a:p>
            <a:pPr>
              <a:lnSpc>
                <a:spcPct val="74000"/>
              </a:lnSpc>
            </a:pPr>
            <a:endParaRPr lang="en-US" sz="2800" dirty="0">
              <a:ln w="3175" cmpd="sng">
                <a:noFill/>
                <a:prstDash val="solid"/>
              </a:ln>
              <a:latin typeface="Arial" pitchFamily="34" charset="0"/>
              <a:cs typeface="Arial" pitchFamily="34" charset="0"/>
            </a:endParaRPr>
          </a:p>
        </p:txBody>
      </p:sp>
      <p:sp>
        <p:nvSpPr>
          <p:cNvPr id="13" name="Rectangle 12"/>
          <p:cNvSpPr/>
          <p:nvPr/>
        </p:nvSpPr>
        <p:spPr>
          <a:xfrm>
            <a:off x="6997485" y="2652390"/>
            <a:ext cx="1173600" cy="222637"/>
          </a:xfrm>
          <a:prstGeom prst="rect">
            <a:avLst/>
          </a:prstGeom>
          <a:solidFill>
            <a:schemeClr val="accent6">
              <a:lumMod val="20000"/>
              <a:lumOff val="80000"/>
            </a:schemeClr>
          </a:solidFill>
          <a:effectLst/>
        </p:spPr>
        <p:txBody>
          <a:bodyPr vert="horz" lIns="504000" tIns="108000" rIns="36000" bIns="36000" rtlCol="0" anchor="b">
            <a:noAutofit/>
          </a:bodyPr>
          <a:lstStyle/>
          <a:p>
            <a:pPr>
              <a:lnSpc>
                <a:spcPct val="80000"/>
              </a:lnSpc>
            </a:pPr>
            <a:endParaRPr lang="en-US" sz="2800" dirty="0">
              <a:ln w="3175" cmpd="sng">
                <a:noFill/>
                <a:prstDash val="solid"/>
              </a:ln>
              <a:latin typeface="Arial" pitchFamily="34" charset="0"/>
              <a:cs typeface="Arial" pitchFamily="34" charset="0"/>
            </a:endParaRPr>
          </a:p>
        </p:txBody>
      </p:sp>
      <p:sp>
        <p:nvSpPr>
          <p:cNvPr id="15" name="Rectangle 14"/>
          <p:cNvSpPr/>
          <p:nvPr/>
        </p:nvSpPr>
        <p:spPr>
          <a:xfrm>
            <a:off x="3877104" y="2620586"/>
            <a:ext cx="1162949" cy="222637"/>
          </a:xfrm>
          <a:prstGeom prst="rect">
            <a:avLst/>
          </a:prstGeom>
          <a:solidFill>
            <a:schemeClr val="accent1">
              <a:lumMod val="40000"/>
              <a:lumOff val="60000"/>
            </a:schemeClr>
          </a:solidFill>
          <a:effectLst/>
        </p:spPr>
        <p:txBody>
          <a:bodyPr vert="horz" lIns="504000" tIns="108000" rIns="36000" bIns="36000" rtlCol="0" anchor="b">
            <a:noAutofit/>
          </a:bodyPr>
          <a:lstStyle/>
          <a:p>
            <a:pPr>
              <a:lnSpc>
                <a:spcPct val="80000"/>
              </a:lnSpc>
            </a:pPr>
            <a:endParaRPr lang="en-US" sz="2800" dirty="0">
              <a:ln w="3175" cmpd="sng">
                <a:noFill/>
                <a:prstDash val="solid"/>
              </a:ln>
              <a:latin typeface="Arial" pitchFamily="34" charset="0"/>
              <a:cs typeface="Arial" pitchFamily="34" charset="0"/>
            </a:endParaRPr>
          </a:p>
        </p:txBody>
      </p:sp>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4110" y="2927611"/>
            <a:ext cx="1551420" cy="1520014"/>
          </a:xfrm>
          <a:prstGeom prst="rect">
            <a:avLst/>
          </a:prstGeom>
          <a:effectLst>
            <a:outerShdw blurRad="203200" dist="101600" dir="8400000" algn="tl" rotWithShape="0">
              <a:schemeClr val="accent1">
                <a:lumMod val="75000"/>
                <a:alpha val="52000"/>
              </a:schemeClr>
            </a:outerShdw>
          </a:effectLst>
        </p:spPr>
      </p:pic>
      <p:sp>
        <p:nvSpPr>
          <p:cNvPr id="16" name="Rectangle 15"/>
          <p:cNvSpPr/>
          <p:nvPr/>
        </p:nvSpPr>
        <p:spPr>
          <a:xfrm>
            <a:off x="5645791" y="3513969"/>
            <a:ext cx="3027414" cy="618049"/>
          </a:xfrm>
          <a:prstGeom prst="rect">
            <a:avLst/>
          </a:prstGeom>
        </p:spPr>
        <p:txBody>
          <a:bodyPr wrap="square" lIns="36000" tIns="36000" rIns="36000" bIns="0">
            <a:spAutoFit/>
          </a:bodyPr>
          <a:lstStyle/>
          <a:p>
            <a:pPr algn="r">
              <a:lnSpc>
                <a:spcPct val="70000"/>
              </a:lnSpc>
            </a:pPr>
            <a:r>
              <a:rPr lang="en-US" sz="1800" dirty="0" smtClean="0">
                <a:ln w="3175" cmpd="sng">
                  <a:noFill/>
                  <a:prstDash val="solid"/>
                </a:ln>
                <a:solidFill>
                  <a:schemeClr val="accent1">
                    <a:lumMod val="50000"/>
                  </a:schemeClr>
                </a:solidFill>
                <a:effectLst/>
                <a:latin typeface="Arial" pitchFamily="34" charset="0"/>
                <a:cs typeface="Arial" pitchFamily="34" charset="0"/>
              </a:rPr>
              <a:t>Video On Demand </a:t>
            </a:r>
            <a:r>
              <a:rPr lang="en-US" sz="1800" dirty="0" smtClean="0">
                <a:ln w="3175" cmpd="sng">
                  <a:noFill/>
                  <a:prstDash val="solid"/>
                </a:ln>
                <a:solidFill>
                  <a:schemeClr val="accent1">
                    <a:lumMod val="50000"/>
                  </a:schemeClr>
                </a:solidFill>
                <a:effectLst/>
                <a:latin typeface="Arial" pitchFamily="34" charset="0"/>
                <a:cs typeface="Arial" pitchFamily="34" charset="0"/>
                <a:sym typeface="Wingdings"/>
              </a:rPr>
              <a:t></a:t>
            </a:r>
            <a:endParaRPr lang="en-US" sz="1800" dirty="0" smtClean="0">
              <a:ln w="3175" cmpd="sng">
                <a:noFill/>
                <a:prstDash val="solid"/>
              </a:ln>
              <a:solidFill>
                <a:schemeClr val="accent1">
                  <a:lumMod val="50000"/>
                </a:schemeClr>
              </a:solidFill>
              <a:effectLst/>
              <a:latin typeface="Arial" pitchFamily="34" charset="0"/>
              <a:cs typeface="Arial" pitchFamily="34" charset="0"/>
            </a:endParaRPr>
          </a:p>
          <a:p>
            <a:pPr algn="r">
              <a:lnSpc>
                <a:spcPct val="70000"/>
              </a:lnSpc>
            </a:pPr>
            <a:r>
              <a:rPr lang="en-US" sz="1800" dirty="0" smtClean="0">
                <a:ln w="3175" cmpd="sng">
                  <a:noFill/>
                  <a:prstDash val="solid"/>
                </a:ln>
                <a:solidFill>
                  <a:schemeClr val="accent1">
                    <a:lumMod val="50000"/>
                  </a:schemeClr>
                </a:solidFill>
                <a:effectLst/>
                <a:latin typeface="Arial" pitchFamily="34" charset="0"/>
                <a:cs typeface="Arial" pitchFamily="34" charset="0"/>
              </a:rPr>
              <a:t>Live Streaming &amp; </a:t>
            </a:r>
            <a:r>
              <a:rPr lang="en-US" sz="1800" dirty="0">
                <a:ln w="3175" cmpd="sng">
                  <a:noFill/>
                  <a:prstDash val="solid"/>
                </a:ln>
                <a:solidFill>
                  <a:schemeClr val="accent1">
                    <a:lumMod val="50000"/>
                  </a:schemeClr>
                </a:solidFill>
                <a:effectLst/>
                <a:latin typeface="Arial" pitchFamily="34" charset="0"/>
                <a:cs typeface="Arial" pitchFamily="34" charset="0"/>
              </a:rPr>
              <a:t>Catch-up </a:t>
            </a:r>
            <a:r>
              <a:rPr lang="en-US" sz="1800" dirty="0" smtClean="0">
                <a:ln w="3175" cmpd="sng">
                  <a:noFill/>
                  <a:prstDash val="solid"/>
                </a:ln>
                <a:solidFill>
                  <a:schemeClr val="accent1">
                    <a:lumMod val="50000"/>
                  </a:schemeClr>
                </a:solidFill>
                <a:effectLst/>
                <a:latin typeface="Arial" pitchFamily="34" charset="0"/>
                <a:cs typeface="Arial" pitchFamily="34" charset="0"/>
                <a:sym typeface="Wingdings"/>
              </a:rPr>
              <a:t></a:t>
            </a:r>
            <a:endParaRPr lang="en-US" sz="1800" dirty="0">
              <a:ln w="3175" cmpd="sng">
                <a:noFill/>
                <a:prstDash val="solid"/>
              </a:ln>
              <a:solidFill>
                <a:schemeClr val="accent1">
                  <a:lumMod val="50000"/>
                </a:schemeClr>
              </a:solidFill>
              <a:effectLst/>
              <a:latin typeface="Arial" pitchFamily="34" charset="0"/>
              <a:cs typeface="Arial" pitchFamily="34" charset="0"/>
            </a:endParaRPr>
          </a:p>
          <a:p>
            <a:pPr algn="r">
              <a:lnSpc>
                <a:spcPct val="70000"/>
              </a:lnSpc>
            </a:pPr>
            <a:r>
              <a:rPr lang="en-US" sz="1800" dirty="0" smtClean="0">
                <a:ln w="3175" cmpd="sng">
                  <a:noFill/>
                  <a:prstDash val="solid"/>
                </a:ln>
                <a:solidFill>
                  <a:schemeClr val="accent1">
                    <a:lumMod val="50000"/>
                  </a:schemeClr>
                </a:solidFill>
                <a:effectLst/>
                <a:latin typeface="Arial" pitchFamily="34" charset="0"/>
                <a:cs typeface="Arial" pitchFamily="34" charset="0"/>
              </a:rPr>
              <a:t>Time, Place &amp; </a:t>
            </a:r>
            <a:r>
              <a:rPr lang="en-US" sz="1800" dirty="0">
                <a:ln w="3175" cmpd="sng">
                  <a:noFill/>
                  <a:prstDash val="solid"/>
                </a:ln>
                <a:solidFill>
                  <a:schemeClr val="accent1">
                    <a:lumMod val="50000"/>
                  </a:schemeClr>
                </a:solidFill>
                <a:effectLst/>
                <a:latin typeface="Arial" pitchFamily="34" charset="0"/>
                <a:cs typeface="Arial" pitchFamily="34" charset="0"/>
              </a:rPr>
              <a:t>Device</a:t>
            </a:r>
            <a:r>
              <a:rPr lang="en-US" sz="1800" dirty="0" smtClean="0">
                <a:ln w="3175" cmpd="sng">
                  <a:noFill/>
                  <a:prstDash val="solid"/>
                </a:ln>
                <a:solidFill>
                  <a:schemeClr val="accent1">
                    <a:lumMod val="50000"/>
                  </a:schemeClr>
                </a:solidFill>
                <a:effectLst/>
                <a:latin typeface="Arial" pitchFamily="34" charset="0"/>
                <a:cs typeface="Arial" pitchFamily="34" charset="0"/>
              </a:rPr>
              <a:t> </a:t>
            </a:r>
            <a:r>
              <a:rPr lang="en-US" sz="1800" dirty="0">
                <a:ln w="3175" cmpd="sng">
                  <a:noFill/>
                  <a:prstDash val="solid"/>
                </a:ln>
                <a:solidFill>
                  <a:schemeClr val="accent1">
                    <a:lumMod val="50000"/>
                  </a:schemeClr>
                </a:solidFill>
                <a:effectLst/>
                <a:latin typeface="Arial" pitchFamily="34" charset="0"/>
                <a:cs typeface="Arial" pitchFamily="34" charset="0"/>
              </a:rPr>
              <a:t>shift </a:t>
            </a:r>
            <a:r>
              <a:rPr lang="en-US" sz="1800" dirty="0" smtClean="0">
                <a:ln w="3175" cmpd="sng">
                  <a:noFill/>
                  <a:prstDash val="solid"/>
                </a:ln>
                <a:solidFill>
                  <a:schemeClr val="accent1">
                    <a:lumMod val="50000"/>
                  </a:schemeClr>
                </a:solidFill>
                <a:effectLst/>
                <a:latin typeface="Arial" pitchFamily="34" charset="0"/>
                <a:cs typeface="Arial" pitchFamily="34" charset="0"/>
                <a:sym typeface="Wingdings"/>
              </a:rPr>
              <a:t></a:t>
            </a:r>
            <a:endParaRPr lang="en-US" sz="1800" dirty="0">
              <a:ln w="3175" cmpd="sng">
                <a:noFill/>
                <a:prstDash val="solid"/>
              </a:ln>
              <a:solidFill>
                <a:schemeClr val="accent1">
                  <a:lumMod val="50000"/>
                </a:schemeClr>
              </a:solidFill>
              <a:effectLst/>
              <a:latin typeface="Arial" pitchFamily="34" charset="0"/>
              <a:cs typeface="Arial" pitchFamily="34" charset="0"/>
            </a:endParaRPr>
          </a:p>
        </p:txBody>
      </p:sp>
      <p:sp>
        <p:nvSpPr>
          <p:cNvPr id="21" name="Rectangle 20"/>
          <p:cNvSpPr/>
          <p:nvPr/>
        </p:nvSpPr>
        <p:spPr>
          <a:xfrm>
            <a:off x="3962696" y="2217050"/>
            <a:ext cx="960319" cy="640753"/>
          </a:xfrm>
          <a:prstGeom prst="rect">
            <a:avLst/>
          </a:prstGeom>
        </p:spPr>
        <p:txBody>
          <a:bodyPr vert="horz" wrap="square">
            <a:spAutoFit/>
          </a:bodyPr>
          <a:lstStyle/>
          <a:p>
            <a:pPr algn="ctr">
              <a:lnSpc>
                <a:spcPct val="74000"/>
              </a:lnSpc>
            </a:pPr>
            <a:r>
              <a:rPr lang="en-US" sz="2400" b="1" spc="-100" dirty="0">
                <a:ln w="3175" cmpd="sng">
                  <a:noFill/>
                  <a:prstDash val="solid"/>
                </a:ln>
                <a:solidFill>
                  <a:schemeClr val="accent1">
                    <a:lumMod val="75000"/>
                  </a:schemeClr>
                </a:solidFill>
                <a:effectLst/>
                <a:latin typeface="Arial" pitchFamily="34" charset="0"/>
                <a:cs typeface="Arial" pitchFamily="34" charset="0"/>
              </a:rPr>
              <a:t>Web</a:t>
            </a:r>
            <a:r>
              <a:rPr lang="en-US" sz="2400" b="1" spc="-100" dirty="0">
                <a:ln w="3175" cmpd="sng">
                  <a:noFill/>
                  <a:prstDash val="solid"/>
                </a:ln>
                <a:solidFill>
                  <a:schemeClr val="accent1">
                    <a:lumMod val="75000"/>
                  </a:schemeClr>
                </a:solidFill>
                <a:effectLst/>
                <a:latin typeface="Arial" pitchFamily="34" charset="0"/>
                <a:cs typeface="Arial" pitchFamily="34" charset="0"/>
                <a:sym typeface="Wingdings"/>
              </a:rPr>
              <a:t></a:t>
            </a:r>
            <a:r>
              <a:rPr lang="en-US" sz="2400" b="1" spc="-100" dirty="0">
                <a:ln w="3175" cmpd="sng">
                  <a:noFill/>
                  <a:prstDash val="solid"/>
                </a:ln>
                <a:solidFill>
                  <a:schemeClr val="accent1">
                    <a:lumMod val="75000"/>
                  </a:schemeClr>
                </a:solidFill>
                <a:effectLst/>
                <a:latin typeface="Arial" pitchFamily="34" charset="0"/>
                <a:cs typeface="Arial" pitchFamily="34" charset="0"/>
              </a:rPr>
              <a:t>TV</a:t>
            </a:r>
          </a:p>
        </p:txBody>
      </p:sp>
      <p:sp>
        <p:nvSpPr>
          <p:cNvPr id="23" name="Rectangle 22"/>
          <p:cNvSpPr/>
          <p:nvPr/>
        </p:nvSpPr>
        <p:spPr>
          <a:xfrm>
            <a:off x="7103249" y="2582811"/>
            <a:ext cx="966286" cy="653769"/>
          </a:xfrm>
          <a:prstGeom prst="rect">
            <a:avLst/>
          </a:prstGeom>
        </p:spPr>
        <p:txBody>
          <a:bodyPr vert="horz" wrap="square">
            <a:spAutoFit/>
          </a:bodyPr>
          <a:lstStyle/>
          <a:p>
            <a:pPr algn="ctr">
              <a:lnSpc>
                <a:spcPct val="76000"/>
              </a:lnSpc>
            </a:pPr>
            <a:r>
              <a:rPr lang="en-US" sz="2400" b="1" spc="-100" dirty="0">
                <a:ln w="3175" cmpd="sng">
                  <a:noFill/>
                  <a:prstDash val="solid"/>
                </a:ln>
                <a:solidFill>
                  <a:schemeClr val="accent6">
                    <a:lumMod val="50000"/>
                  </a:schemeClr>
                </a:solidFill>
                <a:effectLst/>
                <a:latin typeface="Arial" pitchFamily="34" charset="0"/>
                <a:cs typeface="Arial" pitchFamily="34" charset="0"/>
              </a:rPr>
              <a:t>TV</a:t>
            </a:r>
            <a:r>
              <a:rPr lang="en-US" sz="2400" b="1" spc="-100" dirty="0">
                <a:ln w="3175" cmpd="sng">
                  <a:noFill/>
                  <a:prstDash val="solid"/>
                </a:ln>
                <a:solidFill>
                  <a:schemeClr val="accent6">
                    <a:lumMod val="50000"/>
                  </a:schemeClr>
                </a:solidFill>
                <a:effectLst/>
                <a:latin typeface="Arial" pitchFamily="34" charset="0"/>
                <a:cs typeface="Arial" pitchFamily="34" charset="0"/>
                <a:sym typeface="Wingdings"/>
              </a:rPr>
              <a:t>Web</a:t>
            </a:r>
            <a:endParaRPr lang="en-US" sz="2400" b="1" spc="-100" dirty="0">
              <a:ln w="3175" cmpd="sng">
                <a:noFill/>
                <a:prstDash val="solid"/>
              </a:ln>
              <a:solidFill>
                <a:schemeClr val="accent6">
                  <a:lumMod val="50000"/>
                </a:schemeClr>
              </a:solidFill>
              <a:effectLst/>
              <a:latin typeface="Arial" pitchFamily="34" charset="0"/>
              <a:cs typeface="Arial" pitchFamily="34" charset="0"/>
            </a:endParaRPr>
          </a:p>
        </p:txBody>
      </p:sp>
      <p:sp>
        <p:nvSpPr>
          <p:cNvPr id="19" name="Rectangle 18"/>
          <p:cNvSpPr/>
          <p:nvPr/>
        </p:nvSpPr>
        <p:spPr>
          <a:xfrm>
            <a:off x="2549150" y="4755702"/>
            <a:ext cx="2222026" cy="387798"/>
          </a:xfrm>
          <a:prstGeom prst="rect">
            <a:avLst/>
          </a:prstGeom>
        </p:spPr>
        <p:txBody>
          <a:bodyPr wrap="square">
            <a:spAutoFit/>
          </a:bodyPr>
          <a:lstStyle/>
          <a:p>
            <a:pPr algn="ctr">
              <a:lnSpc>
                <a:spcPct val="80000"/>
              </a:lnSpc>
            </a:pPr>
            <a:r>
              <a:rPr lang="en-US" sz="1200" dirty="0">
                <a:solidFill>
                  <a:schemeClr val="bg1">
                    <a:lumMod val="95000"/>
                  </a:schemeClr>
                </a:solidFill>
                <a:latin typeface="Arial" pitchFamily="34" charset="0"/>
              </a:rPr>
              <a:t>OTT Goes Global - Worldwide Survey of OTT Services</a:t>
            </a:r>
          </a:p>
        </p:txBody>
      </p:sp>
    </p:spTree>
    <p:extLst>
      <p:ext uri="{BB962C8B-B14F-4D97-AF65-F5344CB8AC3E}">
        <p14:creationId xmlns:p14="http://schemas.microsoft.com/office/powerpoint/2010/main" val="38807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7" grpId="0"/>
      <p:bldP spid="4" grpId="0" animBg="1"/>
      <p:bldP spid="20" grpId="0" animBg="1"/>
      <p:bldP spid="13" grpId="0" animBg="1"/>
      <p:bldP spid="15" grpId="0" animBg="1"/>
      <p:bldP spid="16"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62040953"/>
              </p:ext>
            </p:extLst>
          </p:nvPr>
        </p:nvGraphicFramePr>
        <p:xfrm>
          <a:off x="454668" y="1048245"/>
          <a:ext cx="8232295" cy="3094271"/>
        </p:xfrm>
        <a:graphic>
          <a:graphicData uri="http://schemas.openxmlformats.org/drawingml/2006/table">
            <a:tbl>
              <a:tblPr firstRow="1" bandRow="1">
                <a:effectLst>
                  <a:innerShdw blurRad="38100" dist="12700" dir="13500000">
                    <a:prstClr val="black">
                      <a:alpha val="80000"/>
                    </a:prstClr>
                  </a:innerShdw>
                </a:effectLst>
                <a:tableStyleId>{35758FB7-9AC5-4552-8A53-C91805E547FA}</a:tableStyleId>
              </a:tblPr>
              <a:tblGrid>
                <a:gridCol w="1334803"/>
                <a:gridCol w="1550423"/>
                <a:gridCol w="1603501"/>
                <a:gridCol w="1269131"/>
                <a:gridCol w="1217556"/>
                <a:gridCol w="1256881"/>
              </a:tblGrid>
              <a:tr h="1530753">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r>
              <a:tr h="378188">
                <a:tc>
                  <a:txBody>
                    <a:bodyPr/>
                    <a:lstStyle/>
                    <a:p>
                      <a:pPr>
                        <a:lnSpc>
                          <a:spcPct val="76000"/>
                        </a:lnSpc>
                        <a:spcBef>
                          <a:spcPts val="200"/>
                        </a:spcBef>
                      </a:pPr>
                      <a:r>
                        <a:rPr lang="en-US" sz="1600" b="1" dirty="0" smtClean="0">
                          <a:solidFill>
                            <a:schemeClr val="tx1">
                              <a:lumMod val="75000"/>
                              <a:lumOff val="25000"/>
                            </a:schemeClr>
                          </a:solidFill>
                          <a:latin typeface="Arial" pitchFamily="34" charset="0"/>
                          <a:cs typeface="Arial" pitchFamily="34" charset="0"/>
                        </a:rPr>
                        <a:t>Multiscreen</a:t>
                      </a:r>
                      <a:endParaRPr lang="en-US" sz="1600" b="1" dirty="0">
                        <a:solidFill>
                          <a:schemeClr val="tx1">
                            <a:lumMod val="75000"/>
                            <a:lumOff val="25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542925" indent="-542925"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542925" indent="-542925" algn="ctr">
                        <a:lnSpc>
                          <a:spcPct val="76000"/>
                        </a:lnSpc>
                        <a:spcBef>
                          <a:spcPts val="200"/>
                        </a:spcBef>
                      </a:pP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r>
              <a:tr h="376574">
                <a:tc>
                  <a:txBody>
                    <a:bodyPr/>
                    <a:lstStyle/>
                    <a:p>
                      <a:pPr>
                        <a:lnSpc>
                          <a:spcPct val="76000"/>
                        </a:lnSpc>
                        <a:spcBef>
                          <a:spcPts val="200"/>
                        </a:spcBef>
                      </a:pPr>
                      <a:r>
                        <a:rPr lang="en-US" sz="1600" b="1" dirty="0" smtClean="0">
                          <a:solidFill>
                            <a:schemeClr val="tx1">
                              <a:lumMod val="75000"/>
                              <a:lumOff val="25000"/>
                            </a:schemeClr>
                          </a:solidFill>
                          <a:latin typeface="Arial" pitchFamily="34" charset="0"/>
                          <a:cs typeface="Arial" pitchFamily="34" charset="0"/>
                        </a:rPr>
                        <a:t>Aspect</a:t>
                      </a:r>
                      <a:endParaRPr lang="en-US" sz="1600" b="1" dirty="0">
                        <a:solidFill>
                          <a:schemeClr val="tx1">
                            <a:lumMod val="75000"/>
                            <a:lumOff val="25000"/>
                          </a:schemeClr>
                        </a:solidFill>
                        <a:latin typeface="Arial" pitchFamily="34" charset="0"/>
                        <a:cs typeface="Arial" pitchFamily="34" charset="0"/>
                      </a:endParaRPr>
                    </a:p>
                  </a:txBody>
                  <a:tcPr marL="90000" marR="90000" marT="72000" marB="36000" anchor="ctr"/>
                </a:tc>
                <a:tc>
                  <a:txBody>
                    <a:bodyPr/>
                    <a:lstStyle/>
                    <a:p>
                      <a:pPr marL="0" marR="0" indent="0" algn="ctr" defTabSz="457200" rtl="0" eaLnBrk="1" fontAlgn="auto" latinLnBrk="0" hangingPunct="1">
                        <a:lnSpc>
                          <a:spcPct val="76000"/>
                        </a:lnSpc>
                        <a:spcBef>
                          <a:spcPts val="200"/>
                        </a:spcBef>
                        <a:spcAft>
                          <a:spcPts val="0"/>
                        </a:spcAft>
                        <a:buClrTx/>
                        <a:buSzTx/>
                        <a:buFontTx/>
                        <a:buNone/>
                        <a:tabLst/>
                        <a:defRPr/>
                      </a:pP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r>
              <a:tr h="471324">
                <a:tc>
                  <a:txBody>
                    <a:bodyPr/>
                    <a:lstStyle/>
                    <a:p>
                      <a:pPr>
                        <a:lnSpc>
                          <a:spcPct val="76000"/>
                        </a:lnSpc>
                        <a:spcBef>
                          <a:spcPts val="200"/>
                        </a:spcBef>
                      </a:pPr>
                      <a:r>
                        <a:rPr lang="en-US" sz="1600" b="1" dirty="0" smtClean="0">
                          <a:solidFill>
                            <a:schemeClr val="tx1">
                              <a:lumMod val="75000"/>
                              <a:lumOff val="25000"/>
                            </a:schemeClr>
                          </a:solidFill>
                          <a:latin typeface="Arial" pitchFamily="34" charset="0"/>
                          <a:cs typeface="Arial" pitchFamily="34" charset="0"/>
                        </a:rPr>
                        <a:t>Experience</a:t>
                      </a:r>
                      <a:endParaRPr lang="en-US" sz="1600" b="1" dirty="0">
                        <a:solidFill>
                          <a:schemeClr val="tx1">
                            <a:lumMod val="75000"/>
                            <a:lumOff val="25000"/>
                          </a:schemeClr>
                        </a:solidFill>
                        <a:latin typeface="Arial" pitchFamily="34" charset="0"/>
                        <a:cs typeface="Arial" pitchFamily="34" charset="0"/>
                      </a:endParaRPr>
                    </a:p>
                  </a:txBody>
                  <a:tcPr marL="90000" marR="90000" marT="72000" marB="36000" anchor="ctr"/>
                </a:tc>
                <a:tc>
                  <a:txBody>
                    <a:bodyPr/>
                    <a:lstStyle/>
                    <a:p>
                      <a:pPr marL="0" marR="0" indent="0" algn="ctr" defTabSz="457200" rtl="0" eaLnBrk="1" fontAlgn="auto" latinLnBrk="0" hangingPunct="1">
                        <a:lnSpc>
                          <a:spcPct val="76000"/>
                        </a:lnSpc>
                        <a:spcBef>
                          <a:spcPts val="200"/>
                        </a:spcBef>
                        <a:spcAft>
                          <a:spcPts val="0"/>
                        </a:spcAft>
                        <a:buClrTx/>
                        <a:buSzTx/>
                        <a:buFontTx/>
                        <a:buNone/>
                        <a:tabLst/>
                        <a:defRPr/>
                      </a:pP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r>
              <a:tr h="337432">
                <a:tc>
                  <a:txBody>
                    <a:bodyPr/>
                    <a:lstStyle/>
                    <a:p>
                      <a:pPr>
                        <a:lnSpc>
                          <a:spcPct val="76000"/>
                        </a:lnSpc>
                        <a:spcBef>
                          <a:spcPts val="200"/>
                        </a:spcBef>
                      </a:pPr>
                      <a:r>
                        <a:rPr lang="en-US" sz="1600" b="1" baseline="0" dirty="0" smtClean="0">
                          <a:solidFill>
                            <a:schemeClr val="tx1">
                              <a:lumMod val="75000"/>
                              <a:lumOff val="25000"/>
                            </a:schemeClr>
                          </a:solidFill>
                          <a:latin typeface="Arial" pitchFamily="34" charset="0"/>
                          <a:cs typeface="Arial" pitchFamily="34" charset="0"/>
                        </a:rPr>
                        <a:t>Interaction</a:t>
                      </a:r>
                      <a:endParaRPr lang="en-US" sz="1600" b="1" baseline="30000" dirty="0" smtClean="0">
                        <a:solidFill>
                          <a:schemeClr val="tx1">
                            <a:lumMod val="75000"/>
                            <a:lumOff val="25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r>
            </a:tbl>
          </a:graphicData>
        </a:graphic>
      </p:graphicFrame>
      <p:sp>
        <p:nvSpPr>
          <p:cNvPr id="4" name="Title 3"/>
          <p:cNvSpPr>
            <a:spLocks noGrp="1"/>
          </p:cNvSpPr>
          <p:nvPr>
            <p:ph type="title"/>
          </p:nvPr>
        </p:nvSpPr>
        <p:spPr/>
        <p:txBody>
          <a:bodyPr/>
          <a:lstStyle/>
          <a:p>
            <a:r>
              <a:rPr lang="en-US" dirty="0" smtClean="0"/>
              <a:t>What is Multiscreen?</a:t>
            </a:r>
            <a:endParaRPr lang="en-US" dirty="0"/>
          </a:p>
        </p:txBody>
      </p:sp>
      <p:sp>
        <p:nvSpPr>
          <p:cNvPr id="9" name="Rectangle 8"/>
          <p:cNvSpPr/>
          <p:nvPr/>
        </p:nvSpPr>
        <p:spPr>
          <a:xfrm>
            <a:off x="2469851" y="4745704"/>
            <a:ext cx="2753999" cy="370696"/>
          </a:xfrm>
          <a:prstGeom prst="rect">
            <a:avLst/>
          </a:prstGeom>
        </p:spPr>
        <p:txBody>
          <a:bodyPr wrap="square" lIns="0" tIns="36000" rIns="0" bIns="36000" anchor="ctr" anchorCtr="0">
            <a:noAutofit/>
          </a:bodyPr>
          <a:lstStyle/>
          <a:p>
            <a:pPr>
              <a:lnSpc>
                <a:spcPct val="80000"/>
              </a:lnSpc>
            </a:pPr>
            <a:r>
              <a:rPr lang="en-US" sz="1200" b="0" spc="-60" baseline="30000" dirty="0">
                <a:solidFill>
                  <a:schemeClr val="bg1">
                    <a:lumMod val="95000"/>
                  </a:schemeClr>
                </a:solidFill>
                <a:effectLst/>
                <a:latin typeface="Arial" pitchFamily="34" charset="0"/>
              </a:rPr>
              <a:t>1</a:t>
            </a:r>
            <a:r>
              <a:rPr lang="en-US" sz="1200" b="0" spc="-60" dirty="0">
                <a:solidFill>
                  <a:schemeClr val="bg1">
                    <a:lumMod val="95000"/>
                  </a:schemeClr>
                </a:solidFill>
                <a:effectLst/>
                <a:latin typeface="Arial" pitchFamily="34" charset="0"/>
              </a:rPr>
              <a:t> Google - New </a:t>
            </a:r>
            <a:r>
              <a:rPr lang="en-US" sz="1200" b="0" spc="-60" dirty="0" smtClean="0">
                <a:solidFill>
                  <a:schemeClr val="bg1">
                    <a:lumMod val="95000"/>
                  </a:schemeClr>
                </a:solidFill>
                <a:effectLst/>
                <a:latin typeface="Arial" pitchFamily="34" charset="0"/>
              </a:rPr>
              <a:t>Multiscreen </a:t>
            </a:r>
            <a:r>
              <a:rPr lang="en-US" sz="1200" b="0" spc="-60" dirty="0">
                <a:solidFill>
                  <a:schemeClr val="bg1">
                    <a:lumMod val="95000"/>
                  </a:schemeClr>
                </a:solidFill>
                <a:effectLst/>
                <a:latin typeface="Arial" pitchFamily="34" charset="0"/>
              </a:rPr>
              <a:t>World (12.Aug</a:t>
            </a:r>
            <a:r>
              <a:rPr lang="en-US" sz="1200" b="0" spc="-60" dirty="0" smtClean="0">
                <a:solidFill>
                  <a:schemeClr val="bg1">
                    <a:lumMod val="95000"/>
                  </a:schemeClr>
                </a:solidFill>
                <a:effectLst/>
                <a:latin typeface="Arial" pitchFamily="34" charset="0"/>
              </a:rPr>
              <a:t>)</a:t>
            </a:r>
          </a:p>
          <a:p>
            <a:pPr>
              <a:lnSpc>
                <a:spcPct val="80000"/>
              </a:lnSpc>
            </a:pPr>
            <a:r>
              <a:rPr lang="en-US" sz="1200" b="0" spc="-60" dirty="0" smtClean="0">
                <a:solidFill>
                  <a:schemeClr val="bg1">
                    <a:lumMod val="95000"/>
                  </a:schemeClr>
                </a:solidFill>
                <a:effectLst/>
                <a:latin typeface="Arial" pitchFamily="34" charset="0"/>
              </a:rPr>
              <a:t>Figures for TV, PC, Tablet &amp; Mobile</a:t>
            </a:r>
            <a:endParaRPr lang="en-US" sz="1200" b="0" spc="-60" dirty="0">
              <a:solidFill>
                <a:schemeClr val="bg1">
                  <a:lumMod val="95000"/>
                </a:schemeClr>
              </a:solidFill>
              <a:effectLst/>
              <a:latin typeface="Arial" pitchFamily="34" charset="0"/>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7412" y="1561938"/>
            <a:ext cx="463434" cy="579292"/>
          </a:xfrm>
          <a:prstGeom prst="rect">
            <a:avLst/>
          </a:prstGeom>
          <a:effectLst>
            <a:outerShdw blurRad="203200" dist="101600" dir="8400000" algn="tl" rotWithShape="0">
              <a:schemeClr val="accent5">
                <a:lumMod val="75000"/>
                <a:alpha val="52000"/>
              </a:schemeClr>
            </a:outerShdw>
          </a:effectLst>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2883" y="1643565"/>
            <a:ext cx="215918" cy="416038"/>
          </a:xfrm>
          <a:prstGeom prst="rect">
            <a:avLst/>
          </a:prstGeom>
          <a:effectLst>
            <a:outerShdw blurRad="203200" dist="101600" dir="8400000" algn="tl" rotWithShape="0">
              <a:schemeClr val="accent5">
                <a:lumMod val="75000"/>
                <a:alpha val="52000"/>
              </a:schemeClr>
            </a:outerShdw>
          </a:effectLst>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3949" y="1500182"/>
            <a:ext cx="1016038" cy="702804"/>
          </a:xfrm>
          <a:prstGeom prst="rect">
            <a:avLst/>
          </a:prstGeom>
          <a:effectLst>
            <a:outerShdw blurRad="203200" dist="101600" dir="8400000" algn="tl" rotWithShape="0">
              <a:schemeClr val="accent5">
                <a:lumMod val="75000"/>
                <a:alpha val="52000"/>
              </a:schemeClr>
            </a:outerShdw>
          </a:effectLst>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1861" y="1604068"/>
            <a:ext cx="758346" cy="495032"/>
          </a:xfrm>
          <a:prstGeom prst="rect">
            <a:avLst/>
          </a:prstGeom>
          <a:effectLst>
            <a:outerShdw blurRad="203200" dist="101600" dir="8400000" algn="tl" rotWithShape="0">
              <a:schemeClr val="accent5">
                <a:lumMod val="75000"/>
                <a:alpha val="52000"/>
              </a:schemeClr>
            </a:outerShdw>
          </a:effectLst>
        </p:spPr>
      </p:pic>
      <p:sp>
        <p:nvSpPr>
          <p:cNvPr id="2" name="Rectangle 1"/>
          <p:cNvSpPr/>
          <p:nvPr/>
        </p:nvSpPr>
        <p:spPr>
          <a:xfrm>
            <a:off x="1433513" y="3828924"/>
            <a:ext cx="317716" cy="279435"/>
          </a:xfrm>
          <a:prstGeom prst="rect">
            <a:avLst/>
          </a:prstGeom>
        </p:spPr>
        <p:txBody>
          <a:bodyPr wrap="none">
            <a:spAutoFit/>
          </a:bodyPr>
          <a:lstStyle/>
          <a:p>
            <a:pPr>
              <a:lnSpc>
                <a:spcPct val="76000"/>
              </a:lnSpc>
              <a:spcBef>
                <a:spcPts val="200"/>
              </a:spcBef>
            </a:pPr>
            <a:r>
              <a:rPr lang="en-US" sz="1600" b="0" dirty="0">
                <a:effectLst/>
                <a:latin typeface="Arial" pitchFamily="34" charset="0"/>
                <a:cs typeface="Arial" pitchFamily="34" charset="0"/>
              </a:rPr>
              <a:t> </a:t>
            </a:r>
            <a:r>
              <a:rPr lang="en-US" sz="1600" b="0" baseline="30000" dirty="0">
                <a:effectLst/>
                <a:latin typeface="Arial" pitchFamily="34" charset="0"/>
                <a:cs typeface="Arial" pitchFamily="34" charset="0"/>
              </a:rPr>
              <a:t>1</a:t>
            </a:r>
          </a:p>
        </p:txBody>
      </p:sp>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4539" y="1290484"/>
            <a:ext cx="2525068" cy="1047903"/>
          </a:xfrm>
          <a:prstGeom prst="rect">
            <a:avLst/>
          </a:prstGeom>
          <a:effectLst>
            <a:outerShdw blurRad="203200" dist="101600" dir="8400000" algn="tl" rotWithShape="0">
              <a:schemeClr val="accent5">
                <a:lumMod val="75000"/>
                <a:alpha val="52000"/>
              </a:schemeClr>
            </a:outerShdw>
          </a:effectLst>
        </p:spPr>
      </p:pic>
      <p:graphicFrame>
        <p:nvGraphicFramePr>
          <p:cNvPr id="11" name="Table 10"/>
          <p:cNvGraphicFramePr>
            <a:graphicFrameLocks noGrp="1"/>
          </p:cNvGraphicFramePr>
          <p:nvPr>
            <p:extLst>
              <p:ext uri="{D42A27DB-BD31-4B8C-83A1-F6EECF244321}">
                <p14:modId xmlns:p14="http://schemas.microsoft.com/office/powerpoint/2010/main" val="2768979912"/>
              </p:ext>
            </p:extLst>
          </p:nvPr>
        </p:nvGraphicFramePr>
        <p:xfrm>
          <a:off x="3339185" y="2611038"/>
          <a:ext cx="5347069" cy="1534868"/>
        </p:xfrm>
        <a:graphic>
          <a:graphicData uri="http://schemas.openxmlformats.org/drawingml/2006/table">
            <a:tbl>
              <a:tblPr firstRow="1" bandRow="1">
                <a:tableStyleId>{2D5ABB26-0587-4C30-8999-92F81FD0307C}</a:tableStyleId>
              </a:tblPr>
              <a:tblGrid>
                <a:gridCol w="1603501"/>
                <a:gridCol w="1269131"/>
                <a:gridCol w="1217556"/>
                <a:gridCol w="1256881"/>
              </a:tblGrid>
              <a:tr h="362773">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Television</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PC,</a:t>
                      </a:r>
                      <a:r>
                        <a:rPr lang="en-US" sz="1600" b="1" baseline="0" dirty="0" smtClean="0">
                          <a:solidFill>
                            <a:schemeClr val="accent5">
                              <a:lumMod val="50000"/>
                            </a:schemeClr>
                          </a:solidFill>
                          <a:latin typeface="Arial" pitchFamily="34" charset="0"/>
                        </a:rPr>
                        <a:t> Laptop</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542925" indent="-542925" algn="ctr">
                        <a:lnSpc>
                          <a:spcPct val="76000"/>
                        </a:lnSpc>
                        <a:spcBef>
                          <a:spcPts val="200"/>
                        </a:spcBef>
                      </a:pPr>
                      <a:r>
                        <a:rPr lang="en-US" sz="1600" b="1" dirty="0" smtClean="0">
                          <a:solidFill>
                            <a:schemeClr val="accent5">
                              <a:lumMod val="50000"/>
                            </a:schemeClr>
                          </a:solidFill>
                          <a:latin typeface="Arial" pitchFamily="34" charset="0"/>
                        </a:rPr>
                        <a:t>Tablet</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542925" indent="-542925" algn="ctr">
                        <a:lnSpc>
                          <a:spcPct val="76000"/>
                        </a:lnSpc>
                        <a:spcBef>
                          <a:spcPts val="200"/>
                        </a:spcBef>
                      </a:pPr>
                      <a:r>
                        <a:rPr lang="en-US" sz="1600" b="1" dirty="0" smtClean="0">
                          <a:solidFill>
                            <a:schemeClr val="accent5">
                              <a:lumMod val="50000"/>
                            </a:schemeClr>
                          </a:solidFill>
                          <a:latin typeface="Arial" pitchFamily="34" charset="0"/>
                        </a:rPr>
                        <a:t>Mobile</a:t>
                      </a: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r>
              <a:tr h="357448">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16:9</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16:9</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r>
                        <a:rPr lang="en-US" sz="1600" b="1" dirty="0" smtClean="0">
                          <a:solidFill>
                            <a:schemeClr val="accent5">
                              <a:lumMod val="50000"/>
                            </a:schemeClr>
                          </a:solidFill>
                          <a:latin typeface="Arial" pitchFamily="34" charset="0"/>
                        </a:rPr>
                        <a:t>4:3 &amp; 3:4</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r>
                        <a:rPr lang="en-US" sz="1600" b="1" dirty="0" smtClean="0">
                          <a:solidFill>
                            <a:schemeClr val="accent5">
                              <a:lumMod val="50000"/>
                            </a:schemeClr>
                          </a:solidFill>
                          <a:latin typeface="Arial" pitchFamily="34" charset="0"/>
                        </a:rPr>
                        <a:t>3:2 &amp; 2:3</a:t>
                      </a: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r>
              <a:tr h="440574">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Lean</a:t>
                      </a:r>
                      <a:br>
                        <a:rPr lang="en-US" sz="1600" b="1" dirty="0" smtClean="0">
                          <a:solidFill>
                            <a:schemeClr val="accent5">
                              <a:lumMod val="50000"/>
                            </a:schemeClr>
                          </a:solidFill>
                          <a:latin typeface="Arial" pitchFamily="34" charset="0"/>
                        </a:rPr>
                      </a:br>
                      <a:r>
                        <a:rPr lang="en-US" sz="1600" b="1" dirty="0" smtClean="0">
                          <a:solidFill>
                            <a:schemeClr val="accent5">
                              <a:lumMod val="50000"/>
                            </a:schemeClr>
                          </a:solidFill>
                          <a:latin typeface="Arial" pitchFamily="34" charset="0"/>
                        </a:rPr>
                        <a:t>Back</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Lean Forward</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r>
                        <a:rPr lang="en-US" sz="1600" b="1" dirty="0" smtClean="0">
                          <a:solidFill>
                            <a:schemeClr val="accent5">
                              <a:lumMod val="50000"/>
                            </a:schemeClr>
                          </a:solidFill>
                          <a:latin typeface="Arial" pitchFamily="34" charset="0"/>
                        </a:rPr>
                        <a:t>Forward</a:t>
                      </a:r>
                      <a:br>
                        <a:rPr lang="en-US" sz="1600" b="1" dirty="0" smtClean="0">
                          <a:solidFill>
                            <a:schemeClr val="accent5">
                              <a:lumMod val="50000"/>
                            </a:schemeClr>
                          </a:solidFill>
                          <a:latin typeface="Arial" pitchFamily="34" charset="0"/>
                        </a:rPr>
                      </a:br>
                      <a:r>
                        <a:rPr lang="en-US" sz="1600" b="1" dirty="0" smtClean="0">
                          <a:solidFill>
                            <a:schemeClr val="accent5">
                              <a:lumMod val="50000"/>
                            </a:schemeClr>
                          </a:solidFill>
                          <a:latin typeface="Arial" pitchFamily="34" charset="0"/>
                        </a:rPr>
                        <a:t>&amp;</a:t>
                      </a:r>
                      <a:r>
                        <a:rPr lang="en-US" sz="1600" b="1" baseline="0" dirty="0" smtClean="0">
                          <a:solidFill>
                            <a:schemeClr val="accent5">
                              <a:lumMod val="50000"/>
                            </a:schemeClr>
                          </a:solidFill>
                          <a:latin typeface="Arial" pitchFamily="34" charset="0"/>
                        </a:rPr>
                        <a:t> Back</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marL="0" indent="0" algn="ctr">
                        <a:lnSpc>
                          <a:spcPct val="76000"/>
                        </a:lnSpc>
                        <a:spcBef>
                          <a:spcPts val="200"/>
                        </a:spcBef>
                      </a:pPr>
                      <a:r>
                        <a:rPr lang="en-US" sz="1600" b="1" dirty="0" smtClean="0">
                          <a:solidFill>
                            <a:schemeClr val="accent5">
                              <a:lumMod val="50000"/>
                            </a:schemeClr>
                          </a:solidFill>
                          <a:latin typeface="Arial" pitchFamily="34" charset="0"/>
                        </a:rPr>
                        <a:t>Forward</a:t>
                      </a:r>
                      <a:br>
                        <a:rPr lang="en-US" sz="1600" b="1" dirty="0" smtClean="0">
                          <a:solidFill>
                            <a:schemeClr val="accent5">
                              <a:lumMod val="50000"/>
                            </a:schemeClr>
                          </a:solidFill>
                          <a:latin typeface="Arial" pitchFamily="34" charset="0"/>
                        </a:rPr>
                      </a:br>
                      <a:r>
                        <a:rPr lang="en-US" sz="1600" b="1" baseline="0" dirty="0" smtClean="0">
                          <a:solidFill>
                            <a:schemeClr val="accent5">
                              <a:lumMod val="50000"/>
                            </a:schemeClr>
                          </a:solidFill>
                          <a:latin typeface="Arial" pitchFamily="34" charset="0"/>
                        </a:rPr>
                        <a:t>&amp; Back</a:t>
                      </a:r>
                      <a:endParaRPr lang="en-US" sz="1600" b="1" dirty="0" smtClean="0">
                        <a:solidFill>
                          <a:schemeClr val="accent5">
                            <a:lumMod val="50000"/>
                          </a:schemeClr>
                        </a:solidFill>
                        <a:latin typeface="Arial" pitchFamily="34" charset="0"/>
                        <a:cs typeface="Arial" pitchFamily="34" charset="0"/>
                      </a:endParaRPr>
                    </a:p>
                  </a:txBody>
                  <a:tcPr marL="90000" marR="90000" marT="72000" marB="36000" anchor="ctr"/>
                </a:tc>
              </a:tr>
              <a:tr h="336061">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43 min.</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39 min.</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30 min.</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c>
                  <a:txBody>
                    <a:bodyPr/>
                    <a:lstStyle/>
                    <a:p>
                      <a:pPr algn="ctr">
                        <a:lnSpc>
                          <a:spcPct val="76000"/>
                        </a:lnSpc>
                        <a:spcBef>
                          <a:spcPts val="200"/>
                        </a:spcBef>
                      </a:pPr>
                      <a:r>
                        <a:rPr lang="en-US" sz="1600" b="1" dirty="0" smtClean="0">
                          <a:solidFill>
                            <a:schemeClr val="accent5">
                              <a:lumMod val="50000"/>
                            </a:schemeClr>
                          </a:solidFill>
                          <a:latin typeface="Arial" pitchFamily="34" charset="0"/>
                        </a:rPr>
                        <a:t>17 min.</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90645695"/>
              </p:ext>
            </p:extLst>
          </p:nvPr>
        </p:nvGraphicFramePr>
        <p:xfrm>
          <a:off x="1743141" y="2577788"/>
          <a:ext cx="1603501" cy="1568118"/>
        </p:xfrm>
        <a:graphic>
          <a:graphicData uri="http://schemas.openxmlformats.org/drawingml/2006/table">
            <a:tbl>
              <a:tblPr firstRow="1" bandRow="1">
                <a:tableStyleId>{2D5ABB26-0587-4C30-8999-92F81FD0307C}</a:tableStyleId>
              </a:tblPr>
              <a:tblGrid>
                <a:gridCol w="1603501"/>
              </a:tblGrid>
              <a:tr h="379398">
                <a:tc>
                  <a:txBody>
                    <a:bodyPr/>
                    <a:lstStyle/>
                    <a:p>
                      <a:pPr algn="ctr">
                        <a:lnSpc>
                          <a:spcPct val="76000"/>
                        </a:lnSpc>
                        <a:spcBef>
                          <a:spcPts val="200"/>
                        </a:spcBef>
                      </a:pPr>
                      <a:r>
                        <a:rPr lang="en-US" sz="1600" b="1" dirty="0" smtClean="0">
                          <a:solidFill>
                            <a:schemeClr val="accent5">
                              <a:lumMod val="50000"/>
                            </a:schemeClr>
                          </a:solidFill>
                          <a:latin typeface="Arial" pitchFamily="34" charset="0"/>
                          <a:cs typeface="Arial" pitchFamily="34" charset="0"/>
                        </a:rPr>
                        <a:t>Cinema</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r>
              <a:tr h="374073">
                <a:tc>
                  <a:txBody>
                    <a:bodyPr/>
                    <a:lstStyle/>
                    <a:p>
                      <a:pPr marL="0" marR="0" indent="0" algn="ctr" defTabSz="457200" rtl="0" eaLnBrk="1" fontAlgn="auto" latinLnBrk="0" hangingPunct="1">
                        <a:lnSpc>
                          <a:spcPct val="76000"/>
                        </a:lnSpc>
                        <a:spcBef>
                          <a:spcPts val="200"/>
                        </a:spcBef>
                        <a:spcAft>
                          <a:spcPts val="0"/>
                        </a:spcAft>
                        <a:buClrTx/>
                        <a:buSzTx/>
                        <a:buFontTx/>
                        <a:buNone/>
                        <a:tabLst/>
                        <a:defRPr/>
                      </a:pPr>
                      <a:r>
                        <a:rPr lang="en-US" sz="1600" b="1" dirty="0" smtClean="0">
                          <a:solidFill>
                            <a:schemeClr val="accent5">
                              <a:lumMod val="50000"/>
                            </a:schemeClr>
                          </a:solidFill>
                          <a:latin typeface="Arial" pitchFamily="34" charset="0"/>
                          <a:cs typeface="Arial" pitchFamily="34" charset="0"/>
                        </a:rPr>
                        <a:t>2.39:1</a:t>
                      </a:r>
                    </a:p>
                  </a:txBody>
                  <a:tcPr marL="90000" marR="90000" marT="72000" marB="36000" anchor="ctr"/>
                </a:tc>
              </a:tr>
              <a:tr h="417250">
                <a:tc>
                  <a:txBody>
                    <a:bodyPr/>
                    <a:lstStyle/>
                    <a:p>
                      <a:pPr marL="0" marR="0" indent="0" algn="ctr" defTabSz="457200" rtl="0" eaLnBrk="1" fontAlgn="auto" latinLnBrk="0" hangingPunct="1">
                        <a:lnSpc>
                          <a:spcPct val="76000"/>
                        </a:lnSpc>
                        <a:spcBef>
                          <a:spcPts val="200"/>
                        </a:spcBef>
                        <a:spcAft>
                          <a:spcPts val="0"/>
                        </a:spcAft>
                        <a:buClrTx/>
                        <a:buSzTx/>
                        <a:buFontTx/>
                        <a:buNone/>
                        <a:tabLst/>
                        <a:defRPr/>
                      </a:pPr>
                      <a:r>
                        <a:rPr lang="en-US" sz="1600" b="1" dirty="0" smtClean="0">
                          <a:solidFill>
                            <a:schemeClr val="accent5">
                              <a:lumMod val="50000"/>
                            </a:schemeClr>
                          </a:solidFill>
                          <a:latin typeface="Arial" pitchFamily="34" charset="0"/>
                          <a:cs typeface="Arial" pitchFamily="34" charset="0"/>
                        </a:rPr>
                        <a:t>Lean</a:t>
                      </a:r>
                      <a:br>
                        <a:rPr lang="en-US" sz="1600" b="1" dirty="0" smtClean="0">
                          <a:solidFill>
                            <a:schemeClr val="accent5">
                              <a:lumMod val="50000"/>
                            </a:schemeClr>
                          </a:solidFill>
                          <a:latin typeface="Arial" pitchFamily="34" charset="0"/>
                          <a:cs typeface="Arial" pitchFamily="34" charset="0"/>
                        </a:rPr>
                      </a:br>
                      <a:r>
                        <a:rPr lang="en-US" sz="1600" b="1" dirty="0" smtClean="0">
                          <a:solidFill>
                            <a:schemeClr val="accent5">
                              <a:lumMod val="50000"/>
                            </a:schemeClr>
                          </a:solidFill>
                          <a:latin typeface="Arial" pitchFamily="34" charset="0"/>
                          <a:cs typeface="Arial" pitchFamily="34" charset="0"/>
                        </a:rPr>
                        <a:t>Back</a:t>
                      </a:r>
                    </a:p>
                  </a:txBody>
                  <a:tcPr marL="90000" marR="90000" marT="72000" marB="36000" anchor="ctr"/>
                </a:tc>
              </a:tr>
              <a:tr h="336061">
                <a:tc>
                  <a:txBody>
                    <a:bodyPr/>
                    <a:lstStyle/>
                    <a:p>
                      <a:pPr algn="ctr">
                        <a:lnSpc>
                          <a:spcPct val="76000"/>
                        </a:lnSpc>
                        <a:spcBef>
                          <a:spcPts val="200"/>
                        </a:spcBef>
                      </a:pPr>
                      <a:r>
                        <a:rPr lang="en-US" sz="1600" b="1" dirty="0" smtClean="0">
                          <a:solidFill>
                            <a:schemeClr val="accent5">
                              <a:lumMod val="50000"/>
                            </a:schemeClr>
                          </a:solidFill>
                          <a:latin typeface="Arial" pitchFamily="34" charset="0"/>
                          <a:cs typeface="Arial" pitchFamily="34" charset="0"/>
                        </a:rPr>
                        <a:t>100</a:t>
                      </a:r>
                      <a:r>
                        <a:rPr lang="en-US" sz="1600" b="1" baseline="0" dirty="0" smtClean="0">
                          <a:solidFill>
                            <a:schemeClr val="accent5">
                              <a:lumMod val="50000"/>
                            </a:schemeClr>
                          </a:solidFill>
                          <a:latin typeface="Arial" pitchFamily="34" charset="0"/>
                          <a:cs typeface="Arial" pitchFamily="34" charset="0"/>
                        </a:rPr>
                        <a:t> min.</a:t>
                      </a:r>
                      <a:endParaRPr lang="en-US" sz="1600" b="1" dirty="0">
                        <a:solidFill>
                          <a:schemeClr val="accent5">
                            <a:lumMod val="50000"/>
                          </a:schemeClr>
                        </a:solidFill>
                        <a:latin typeface="Arial" pitchFamily="34" charset="0"/>
                        <a:cs typeface="Arial" pitchFamily="34" charset="0"/>
                      </a:endParaRPr>
                    </a:p>
                  </a:txBody>
                  <a:tcPr marL="90000" marR="90000" marT="72000" marB="36000" anchor="ctr"/>
                </a:tc>
              </a:tr>
            </a:tbl>
          </a:graphicData>
        </a:graphic>
      </p:graphicFrame>
    </p:spTree>
    <p:extLst>
      <p:ext uri="{BB962C8B-B14F-4D97-AF65-F5344CB8AC3E}">
        <p14:creationId xmlns:p14="http://schemas.microsoft.com/office/powerpoint/2010/main" val="907723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8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smtClean="0"/>
              <a:t>OTT = Over the Top content</a:t>
            </a:r>
          </a:p>
          <a:p>
            <a:pPr lvl="1"/>
            <a:r>
              <a:rPr lang="en-US" dirty="0" smtClean="0"/>
              <a:t>Services that use an internet connected device</a:t>
            </a:r>
            <a:r>
              <a:rPr lang="en-US" baseline="30000" dirty="0" smtClean="0">
                <a:solidFill>
                  <a:schemeClr val="accent6">
                    <a:lumMod val="60000"/>
                    <a:lumOff val="40000"/>
                  </a:schemeClr>
                </a:solidFill>
                <a:sym typeface="Wingdings"/>
              </a:rPr>
              <a:t></a:t>
            </a:r>
            <a:r>
              <a:rPr lang="en-US" dirty="0" smtClean="0"/>
              <a:t> to an existing ISP service to receive (video) content</a:t>
            </a:r>
          </a:p>
          <a:p>
            <a:pPr lvl="1"/>
            <a:r>
              <a:rPr lang="en-US" baseline="30000" dirty="0" smtClean="0">
                <a:solidFill>
                  <a:schemeClr val="accent6">
                    <a:lumMod val="60000"/>
                    <a:lumOff val="40000"/>
                  </a:schemeClr>
                </a:solidFill>
                <a:sym typeface="Wingdings"/>
              </a:rPr>
              <a:t></a:t>
            </a:r>
            <a:r>
              <a:rPr lang="en-US" dirty="0" smtClean="0">
                <a:sym typeface="Wingdings"/>
              </a:rPr>
              <a:t> </a:t>
            </a:r>
            <a:r>
              <a:rPr lang="en-US" dirty="0" smtClean="0"/>
              <a:t>eg. Roku, Blu-ray player, Nintendo Wii, Smart TV, Xbox, PlayStation, Tablet, etc.</a:t>
            </a:r>
          </a:p>
          <a:p>
            <a:r>
              <a:rPr lang="en-US" dirty="0" smtClean="0"/>
              <a:t>OTT (Internet Video) will grow</a:t>
            </a:r>
            <a:br>
              <a:rPr lang="en-US" dirty="0" smtClean="0"/>
            </a:br>
            <a:r>
              <a:rPr lang="en-US" dirty="0" smtClean="0"/>
              <a:t>12x from 2012 to 2020</a:t>
            </a:r>
          </a:p>
        </p:txBody>
      </p:sp>
      <p:sp>
        <p:nvSpPr>
          <p:cNvPr id="2" name="Title 1"/>
          <p:cNvSpPr>
            <a:spLocks noGrp="1"/>
          </p:cNvSpPr>
          <p:nvPr>
            <p:ph type="title"/>
          </p:nvPr>
        </p:nvSpPr>
        <p:spPr/>
        <p:txBody>
          <a:bodyPr/>
          <a:lstStyle/>
          <a:p>
            <a:r>
              <a:rPr lang="en-US" dirty="0" smtClean="0"/>
              <a:t>What is OTT?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574355775"/>
              </p:ext>
            </p:extLst>
          </p:nvPr>
        </p:nvGraphicFramePr>
        <p:xfrm>
          <a:off x="4690474" y="440283"/>
          <a:ext cx="3830988" cy="38411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961171370"/>
              </p:ext>
            </p:extLst>
          </p:nvPr>
        </p:nvGraphicFramePr>
        <p:xfrm>
          <a:off x="5277907" y="1153321"/>
          <a:ext cx="2672292" cy="23197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181311" y="4726827"/>
            <a:ext cx="3174525" cy="387798"/>
          </a:xfrm>
          <a:prstGeom prst="rect">
            <a:avLst/>
          </a:prstGeom>
        </p:spPr>
        <p:txBody>
          <a:bodyPr wrap="square" lIns="0" tIns="36000" rIns="0" bIns="36000" anchor="ctr" anchorCtr="0">
            <a:noAutofit/>
          </a:bodyPr>
          <a:lstStyle/>
          <a:p>
            <a:pPr>
              <a:lnSpc>
                <a:spcPct val="74000"/>
              </a:lnSpc>
            </a:pPr>
            <a:r>
              <a:rPr lang="en-US" sz="1200" b="0" spc="-60" dirty="0" smtClean="0">
                <a:solidFill>
                  <a:schemeClr val="bg1">
                    <a:lumMod val="95000"/>
                  </a:schemeClr>
                </a:solidFill>
                <a:effectLst/>
                <a:latin typeface="Arial" pitchFamily="34" charset="0"/>
                <a:cs typeface="Arial" pitchFamily="34" charset="0"/>
              </a:rPr>
              <a:t>Alcatel-Lucent Bell </a:t>
            </a:r>
            <a:r>
              <a:rPr lang="en-US" sz="1200" b="0" spc="-60" dirty="0">
                <a:solidFill>
                  <a:schemeClr val="bg1">
                    <a:lumMod val="95000"/>
                  </a:schemeClr>
                </a:solidFill>
                <a:effectLst/>
                <a:latin typeface="Arial" pitchFamily="34" charset="0"/>
                <a:cs typeface="Arial" pitchFamily="34" charset="0"/>
              </a:rPr>
              <a:t>Labs</a:t>
            </a:r>
            <a:r>
              <a:rPr lang="en-US" sz="1200" b="0" spc="-60" dirty="0" smtClean="0">
                <a:solidFill>
                  <a:schemeClr val="bg1">
                    <a:lumMod val="95000"/>
                  </a:schemeClr>
                </a:solidFill>
                <a:effectLst/>
                <a:latin typeface="Arial" pitchFamily="34" charset="0"/>
                <a:cs typeface="Arial" pitchFamily="34" charset="0"/>
              </a:rPr>
              <a:t> - “How </a:t>
            </a:r>
            <a:r>
              <a:rPr lang="en-US" sz="1200" b="0" spc="-60" dirty="0">
                <a:solidFill>
                  <a:schemeClr val="bg1">
                    <a:lumMod val="95000"/>
                  </a:schemeClr>
                </a:solidFill>
                <a:effectLst/>
                <a:latin typeface="Arial" pitchFamily="34" charset="0"/>
                <a:cs typeface="Arial" pitchFamily="34" charset="0"/>
              </a:rPr>
              <a:t>the tablet generation is pushing networks to the </a:t>
            </a:r>
            <a:r>
              <a:rPr lang="en-US" sz="1200" b="0" spc="-60" dirty="0" smtClean="0">
                <a:solidFill>
                  <a:schemeClr val="bg1">
                    <a:lumMod val="95000"/>
                  </a:schemeClr>
                </a:solidFill>
                <a:effectLst/>
                <a:latin typeface="Arial" pitchFamily="34" charset="0"/>
                <a:cs typeface="Arial" pitchFamily="34" charset="0"/>
              </a:rPr>
              <a:t>edge”, </a:t>
            </a:r>
            <a:r>
              <a:rPr lang="en-US" sz="1200" b="0" spc="-60" dirty="0">
                <a:solidFill>
                  <a:schemeClr val="bg1">
                    <a:lumMod val="95000"/>
                  </a:schemeClr>
                </a:solidFill>
                <a:effectLst/>
                <a:latin typeface="Arial" pitchFamily="34" charset="0"/>
                <a:cs typeface="Arial" pitchFamily="34" charset="0"/>
              </a:rPr>
              <a:t>13th Dec. 2012</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9583" y="240632"/>
            <a:ext cx="1049499" cy="712641"/>
          </a:xfrm>
          <a:prstGeom prst="rect">
            <a:avLst/>
          </a:prstGeom>
        </p:spPr>
      </p:pic>
    </p:spTree>
    <p:extLst>
      <p:ext uri="{BB962C8B-B14F-4D97-AF65-F5344CB8AC3E}">
        <p14:creationId xmlns:p14="http://schemas.microsoft.com/office/powerpoint/2010/main" val="364825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3" grpId="0">
        <p:bldAsOne/>
      </p:bldGraphic>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OVP = Online Video Platform</a:t>
            </a:r>
          </a:p>
          <a:p>
            <a:pPr lvl="1"/>
            <a:r>
              <a:rPr lang="en-US" dirty="0" smtClean="0"/>
              <a:t>A cloud-based content management solution (CMS) for managing and delivering multimedia (namely video) to subscribers</a:t>
            </a:r>
          </a:p>
          <a:p>
            <a:pPr lvl="1"/>
            <a:r>
              <a:rPr lang="en-US" dirty="0" smtClean="0"/>
              <a:t>A solution </a:t>
            </a:r>
            <a:r>
              <a:rPr lang="en-US" dirty="0"/>
              <a:t>to manage, publish, measure, and monetize high quality video content on the web.</a:t>
            </a:r>
          </a:p>
        </p:txBody>
      </p:sp>
      <p:sp>
        <p:nvSpPr>
          <p:cNvPr id="4" name="Title 3"/>
          <p:cNvSpPr>
            <a:spLocks noGrp="1"/>
          </p:cNvSpPr>
          <p:nvPr>
            <p:ph type="title"/>
          </p:nvPr>
        </p:nvSpPr>
        <p:spPr/>
        <p:txBody>
          <a:bodyPr/>
          <a:lstStyle/>
          <a:p>
            <a:r>
              <a:rPr lang="en-US" dirty="0" smtClean="0"/>
              <a:t>What is OVP?</a:t>
            </a:r>
            <a:endParaRPr lang="en-US" dirty="0"/>
          </a:p>
        </p:txBody>
      </p:sp>
      <p:sp>
        <p:nvSpPr>
          <p:cNvPr id="32" name="AutoShape 14"/>
          <p:cNvSpPr>
            <a:spLocks noChangeArrowheads="1"/>
          </p:cNvSpPr>
          <p:nvPr/>
        </p:nvSpPr>
        <p:spPr bwMode="auto">
          <a:xfrm>
            <a:off x="5025118" y="180224"/>
            <a:ext cx="3874640" cy="4384478"/>
          </a:xfrm>
          <a:prstGeom prst="roundRect">
            <a:avLst>
              <a:gd name="adj" fmla="val 1893"/>
            </a:avLst>
          </a:prstGeom>
          <a:solidFill>
            <a:schemeClr val="accent1">
              <a:lumMod val="40000"/>
              <a:lumOff val="60000"/>
            </a:schemeClr>
          </a:solidFill>
          <a:ln w="9525">
            <a:noFill/>
            <a:miter lim="800000"/>
            <a:headEnd/>
            <a:tailEnd/>
          </a:ln>
          <a:effectLst>
            <a:innerShdw blurRad="25400" dist="12700" dir="13500000">
              <a:prstClr val="black">
                <a:alpha val="50000"/>
              </a:prstClr>
            </a:innerShdw>
          </a:effectLst>
          <a:scene3d>
            <a:camera prst="orthographicFront">
              <a:rot lat="1200000" lon="20400000" rev="0"/>
            </a:camera>
            <a:lightRig rig="threePt" dir="t"/>
          </a:scene3d>
          <a:sp3d extrusionH="127000">
            <a:extrusionClr>
              <a:schemeClr val="accent1">
                <a:lumMod val="75000"/>
              </a:schemeClr>
            </a:extrusionClr>
          </a:sp3d>
        </p:spPr>
        <p:txBody>
          <a:bodyPr vert="horz" wrap="square" lIns="72000" tIns="36000" rIns="0" bIns="36000"/>
          <a:lstStyle/>
          <a:p>
            <a:pPr>
              <a:lnSpc>
                <a:spcPct val="85000"/>
              </a:lnSpc>
            </a:pPr>
            <a:endParaRPr lang="en-US" sz="2400" dirty="0">
              <a:ln w="3175" cmpd="sng">
                <a:solidFill>
                  <a:schemeClr val="accent6">
                    <a:lumMod val="50000"/>
                  </a:schemeClr>
                </a:solidFill>
                <a:prstDash val="solid"/>
              </a:ln>
              <a:solidFill>
                <a:schemeClr val="accent6">
                  <a:lumMod val="75000"/>
                </a:schemeClr>
              </a:solidFill>
              <a:effectLst>
                <a:innerShdw blurRad="63500" dist="50800" dir="2700000">
                  <a:prstClr val="black">
                    <a:alpha val="50000"/>
                  </a:prstClr>
                </a:innerShdw>
              </a:effectLst>
              <a:latin typeface="Arial" pitchFamily="34" charset="0"/>
              <a:cs typeface="Arial" pitchFamily="34" charset="0"/>
            </a:endParaRPr>
          </a:p>
        </p:txBody>
      </p:sp>
      <p:sp>
        <p:nvSpPr>
          <p:cNvPr id="33" name="AutoShape 14"/>
          <p:cNvSpPr>
            <a:spLocks noChangeArrowheads="1"/>
          </p:cNvSpPr>
          <p:nvPr/>
        </p:nvSpPr>
        <p:spPr bwMode="auto">
          <a:xfrm>
            <a:off x="5188387" y="1049445"/>
            <a:ext cx="1936114" cy="2988000"/>
          </a:xfrm>
          <a:prstGeom prst="roundRect">
            <a:avLst>
              <a:gd name="adj" fmla="val 1893"/>
            </a:avLst>
          </a:prstGeom>
          <a:gradFill flip="none" rotWithShape="1">
            <a:gsLst>
              <a:gs pos="0">
                <a:schemeClr val="accent1">
                  <a:lumMod val="60000"/>
                  <a:lumOff val="40000"/>
                </a:schemeClr>
              </a:gs>
              <a:gs pos="100000">
                <a:schemeClr val="accent1">
                  <a:lumMod val="75000"/>
                </a:schemeClr>
              </a:gs>
            </a:gsLst>
            <a:lin ang="2700000" scaled="1"/>
            <a:tileRect/>
          </a:gradFill>
          <a:ln w="9525">
            <a:noFill/>
            <a:miter lim="800000"/>
            <a:headEnd/>
            <a:tailEnd/>
          </a:ln>
          <a:effectLst>
            <a:innerShdw blurRad="38100" dist="12700" dir="13500000">
              <a:prstClr val="black">
                <a:alpha val="80000"/>
              </a:prstClr>
            </a:innerShdw>
          </a:effectLst>
          <a:scene3d>
            <a:camera prst="orthographicFront">
              <a:rot lat="1200000" lon="20400000" rev="0"/>
            </a:camera>
            <a:lightRig rig="threePt" dir="t"/>
          </a:scene3d>
          <a:sp3d/>
        </p:spPr>
        <p:txBody>
          <a:bodyPr vert="horz" wrap="square" lIns="72000" tIns="36000" rIns="0" bIns="36000"/>
          <a:lstStyle/>
          <a:p>
            <a:pPr>
              <a:lnSpc>
                <a:spcPct val="85000"/>
              </a:lnSpc>
            </a:pPr>
            <a:r>
              <a:rPr lang="en-US" sz="2400" dirty="0">
                <a:ln w="3175" cmpd="sng">
                  <a:solidFill>
                    <a:schemeClr val="accent1">
                      <a:lumMod val="50000"/>
                    </a:schemeClr>
                  </a:solidFill>
                  <a:prstDash val="solid"/>
                </a:ln>
                <a:solidFill>
                  <a:schemeClr val="accent1">
                    <a:lumMod val="75000"/>
                  </a:schemeClr>
                </a:solidFill>
                <a:effectLst>
                  <a:innerShdw blurRad="63500" dist="50800" dir="2700000">
                    <a:prstClr val="black">
                      <a:alpha val="50000"/>
                    </a:prstClr>
                  </a:innerShdw>
                </a:effectLst>
                <a:latin typeface="Arial" pitchFamily="34" charset="0"/>
                <a:cs typeface="Arial" pitchFamily="34" charset="0"/>
              </a:rPr>
              <a:t>Manage</a:t>
            </a:r>
          </a:p>
        </p:txBody>
      </p:sp>
      <p:sp>
        <p:nvSpPr>
          <p:cNvPr id="34" name="AutoShape 14"/>
          <p:cNvSpPr>
            <a:spLocks noChangeArrowheads="1"/>
          </p:cNvSpPr>
          <p:nvPr/>
        </p:nvSpPr>
        <p:spPr bwMode="auto">
          <a:xfrm>
            <a:off x="7124501" y="808617"/>
            <a:ext cx="1642012" cy="2988000"/>
          </a:xfrm>
          <a:prstGeom prst="roundRect">
            <a:avLst>
              <a:gd name="adj" fmla="val 1893"/>
            </a:avLst>
          </a:prstGeom>
          <a:gradFill flip="none" rotWithShape="1">
            <a:gsLst>
              <a:gs pos="0">
                <a:schemeClr val="accent1">
                  <a:lumMod val="60000"/>
                  <a:lumOff val="40000"/>
                </a:schemeClr>
              </a:gs>
              <a:gs pos="100000">
                <a:schemeClr val="accent1">
                  <a:lumMod val="75000"/>
                </a:schemeClr>
              </a:gs>
            </a:gsLst>
            <a:lin ang="2700000" scaled="1"/>
            <a:tileRect/>
          </a:gradFill>
          <a:ln w="9525">
            <a:noFill/>
            <a:miter lim="800000"/>
            <a:headEnd/>
            <a:tailEnd/>
          </a:ln>
          <a:effectLst>
            <a:innerShdw blurRad="38100" dist="12700" dir="13500000">
              <a:prstClr val="black">
                <a:alpha val="80000"/>
              </a:prstClr>
            </a:innerShdw>
          </a:effectLst>
          <a:scene3d>
            <a:camera prst="orthographicFront">
              <a:rot lat="1200000" lon="20400000" rev="0"/>
            </a:camera>
            <a:lightRig rig="threePt" dir="t"/>
          </a:scene3d>
          <a:sp3d/>
        </p:spPr>
        <p:txBody>
          <a:bodyPr vert="horz" wrap="square" lIns="72000" tIns="36000" rIns="0" bIns="36000"/>
          <a:lstStyle/>
          <a:p>
            <a:pPr>
              <a:lnSpc>
                <a:spcPct val="85000"/>
              </a:lnSpc>
            </a:pPr>
            <a:r>
              <a:rPr lang="en-US" sz="2400" dirty="0">
                <a:ln w="3175" cmpd="sng">
                  <a:solidFill>
                    <a:schemeClr val="accent1">
                      <a:lumMod val="50000"/>
                    </a:schemeClr>
                  </a:solidFill>
                  <a:prstDash val="solid"/>
                </a:ln>
                <a:solidFill>
                  <a:schemeClr val="accent1">
                    <a:lumMod val="75000"/>
                  </a:schemeClr>
                </a:solidFill>
                <a:effectLst>
                  <a:innerShdw blurRad="63500" dist="50800" dir="2700000">
                    <a:prstClr val="black">
                      <a:alpha val="50000"/>
                    </a:prstClr>
                  </a:innerShdw>
                </a:effectLst>
                <a:latin typeface="Arial" pitchFamily="34" charset="0"/>
                <a:cs typeface="Arial" pitchFamily="34" charset="0"/>
              </a:rPr>
              <a:t>Monetize</a:t>
            </a:r>
          </a:p>
        </p:txBody>
      </p:sp>
      <p:sp>
        <p:nvSpPr>
          <p:cNvPr id="35" name="AutoShape 61"/>
          <p:cNvSpPr>
            <a:spLocks noChangeArrowheads="1"/>
          </p:cNvSpPr>
          <p:nvPr/>
        </p:nvSpPr>
        <p:spPr bwMode="auto">
          <a:xfrm>
            <a:off x="7200047" y="1757216"/>
            <a:ext cx="1456142" cy="1176927"/>
          </a:xfrm>
          <a:prstGeom prst="roundRect">
            <a:avLst>
              <a:gd name="adj" fmla="val 2947"/>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nSpc>
                <a:spcPct val="85000"/>
              </a:lnSpc>
            </a:pPr>
            <a:r>
              <a:rPr lang="en-US"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Live stream</a:t>
            </a:r>
          </a:p>
          <a:p>
            <a:pPr>
              <a:lnSpc>
                <a:spcPct val="85000"/>
              </a:lnSpc>
            </a:pPr>
            <a:r>
              <a:rPr lang="en-US"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Adverts </a:t>
            </a:r>
          </a:p>
          <a:p>
            <a:pPr>
              <a:lnSpc>
                <a:spcPct val="85000"/>
              </a:lnSpc>
            </a:pPr>
            <a:r>
              <a:rPr lang="en-US"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Video</a:t>
            </a:r>
          </a:p>
          <a:p>
            <a:pPr>
              <a:lnSpc>
                <a:spcPct val="85000"/>
              </a:lnSpc>
            </a:pPr>
            <a:r>
              <a:rPr lang="en-US"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  </a:t>
            </a:r>
            <a:r>
              <a:rPr lang="en-US" sz="1500" b="1" spc="-100" dirty="0" smtClean="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on</a:t>
            </a:r>
            <a:endParaRPr lang="en-US"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endParaRPr>
          </a:p>
          <a:p>
            <a:pPr>
              <a:lnSpc>
                <a:spcPct val="85000"/>
              </a:lnSpc>
            </a:pPr>
            <a:r>
              <a:rPr lang="en-US"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  Demand</a:t>
            </a:r>
          </a:p>
        </p:txBody>
      </p:sp>
      <p:sp>
        <p:nvSpPr>
          <p:cNvPr id="36" name="Left-Right Arrow 35"/>
          <p:cNvSpPr/>
          <p:nvPr/>
        </p:nvSpPr>
        <p:spPr>
          <a:xfrm>
            <a:off x="7034115" y="1267076"/>
            <a:ext cx="1861838" cy="501565"/>
          </a:xfrm>
          <a:prstGeom prst="leftRightArrow">
            <a:avLst/>
          </a:prstGeom>
          <a:gradFill flip="none" rotWithShape="1">
            <a:gsLst>
              <a:gs pos="0">
                <a:schemeClr val="accent1">
                  <a:lumMod val="60000"/>
                  <a:lumOff val="40000"/>
                  <a:alpha val="20000"/>
                </a:schemeClr>
              </a:gs>
              <a:gs pos="100000">
                <a:schemeClr val="accent1">
                  <a:lumMod val="60000"/>
                  <a:lumOff val="40000"/>
                  <a:alpha val="20000"/>
                </a:schemeClr>
              </a:gs>
            </a:gsLst>
            <a:lin ang="5400000" scaled="1"/>
            <a:tileRect/>
          </a:gradFill>
          <a:ln w="3175">
            <a:gradFill flip="none" rotWithShape="1">
              <a:gsLst>
                <a:gs pos="0">
                  <a:schemeClr val="accent1">
                    <a:lumMod val="50000"/>
                  </a:schemeClr>
                </a:gs>
                <a:gs pos="100000">
                  <a:schemeClr val="accent1">
                    <a:lumMod val="75000"/>
                  </a:schemeClr>
                </a:gs>
              </a:gsLst>
              <a:lin ang="5400000" scaled="1"/>
              <a:tileRect/>
            </a:gradFill>
          </a:ln>
          <a:effectLst>
            <a:outerShdw blurRad="203200" dist="101600" dir="8400000" rotWithShape="0">
              <a:prstClr val="black">
                <a:alpha val="52000"/>
              </a:prstClr>
            </a:outerShdw>
          </a:effectLst>
          <a:scene3d>
            <a:camera prst="orthographicFront">
              <a:rot lat="1200000" lon="20400000" rev="0"/>
            </a:camera>
            <a:lightRig rig="threePt" dir="t"/>
          </a:scene3d>
        </p:spPr>
        <p:txBody>
          <a:bodyPr vert="vert270" wrap="square" lIns="0" tIns="0" rIns="0" bIns="0" rtlCol="0" anchor="ctr">
            <a:noAutofit/>
          </a:bodyPr>
          <a:lstStyle/>
          <a:p>
            <a:pPr>
              <a:lnSpc>
                <a:spcPct val="90000"/>
              </a:lnSpc>
            </a:pPr>
            <a:endParaRPr lang="en-US" sz="410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sp>
        <p:nvSpPr>
          <p:cNvPr id="37" name="Up-Down Arrow 36"/>
          <p:cNvSpPr/>
          <p:nvPr/>
        </p:nvSpPr>
        <p:spPr>
          <a:xfrm>
            <a:off x="6043806" y="3534329"/>
            <a:ext cx="398769" cy="468000"/>
          </a:xfrm>
          <a:prstGeom prst="upDownArrow">
            <a:avLst/>
          </a:prstGeom>
          <a:gradFill flip="none" rotWithShape="1">
            <a:gsLst>
              <a:gs pos="0">
                <a:schemeClr val="accent1">
                  <a:lumMod val="60000"/>
                  <a:lumOff val="40000"/>
                  <a:alpha val="20000"/>
                </a:schemeClr>
              </a:gs>
              <a:gs pos="100000">
                <a:schemeClr val="accent1">
                  <a:lumMod val="60000"/>
                  <a:lumOff val="40000"/>
                  <a:alpha val="20000"/>
                </a:schemeClr>
              </a:gs>
            </a:gsLst>
            <a:lin ang="5400000" scaled="1"/>
            <a:tileRect/>
          </a:gradFill>
          <a:ln w="3175">
            <a:gradFill flip="none" rotWithShape="1">
              <a:gsLst>
                <a:gs pos="0">
                  <a:schemeClr val="accent1">
                    <a:lumMod val="50000"/>
                  </a:schemeClr>
                </a:gs>
                <a:gs pos="100000">
                  <a:schemeClr val="accent1">
                    <a:lumMod val="75000"/>
                  </a:schemeClr>
                </a:gs>
              </a:gsLst>
              <a:lin ang="13500000" scaled="1"/>
              <a:tileRect/>
            </a:gradFill>
          </a:ln>
          <a:effectLst>
            <a:outerShdw blurRad="203200" dist="101600" dir="8400000" rotWithShape="0">
              <a:prstClr val="black">
                <a:alpha val="52000"/>
              </a:prstClr>
            </a:outerShdw>
          </a:effectLst>
          <a:scene3d>
            <a:camera prst="orthographicFront">
              <a:rot lat="1200000" lon="20400000" rev="0"/>
            </a:camera>
            <a:lightRig rig="threePt" dir="t"/>
          </a:scene3d>
        </p:spPr>
        <p:txBody>
          <a:bodyPr vert="vert270" wrap="square" lIns="0" tIns="0" rIns="0" bIns="0" rtlCol="0" anchor="ctr">
            <a:noAutofit/>
          </a:bodyPr>
          <a:lstStyle/>
          <a:p>
            <a:pPr>
              <a:lnSpc>
                <a:spcPct val="90000"/>
              </a:lnSpc>
            </a:pPr>
            <a:endParaRPr lang="en-US" sz="410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rial" pitchFamily="34" charset="0"/>
            </a:endParaRPr>
          </a:p>
        </p:txBody>
      </p:sp>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0309" y="3806105"/>
            <a:ext cx="404502" cy="491559"/>
          </a:xfrm>
          <a:prstGeom prst="rect">
            <a:avLst/>
          </a:prstGeom>
          <a:effectLst>
            <a:outerShdw blurRad="203200" dist="101600" dir="8400000" algn="r" rotWithShape="0">
              <a:prstClr val="black">
                <a:alpha val="52000"/>
              </a:prstClr>
            </a:outerShdw>
          </a:effectLst>
          <a:scene3d>
            <a:camera prst="orthographicFront">
              <a:rot lat="1200000" lon="20400000" rev="0"/>
            </a:camera>
            <a:lightRig rig="threePt" dir="t"/>
          </a:scene3d>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4041" y="3868033"/>
            <a:ext cx="404502" cy="491559"/>
          </a:xfrm>
          <a:prstGeom prst="rect">
            <a:avLst/>
          </a:prstGeom>
          <a:effectLst>
            <a:outerShdw blurRad="203200" dist="101600" dir="8400000" algn="r" rotWithShape="0">
              <a:prstClr val="black">
                <a:alpha val="52000"/>
              </a:prstClr>
            </a:outerShdw>
          </a:effectLst>
          <a:scene3d>
            <a:camera prst="orthographicFront">
              <a:rot lat="1200000" lon="20400000" rev="0"/>
            </a:camera>
            <a:lightRig rig="threePt" dir="t"/>
          </a:scene3d>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0853" y="3929688"/>
            <a:ext cx="404502" cy="491559"/>
          </a:xfrm>
          <a:prstGeom prst="rect">
            <a:avLst/>
          </a:prstGeom>
          <a:effectLst>
            <a:outerShdw blurRad="203200" dist="101600" dir="8400000" algn="r" rotWithShape="0">
              <a:prstClr val="black">
                <a:alpha val="52000"/>
              </a:prstClr>
            </a:outerShdw>
          </a:effectLst>
          <a:scene3d>
            <a:camera prst="orthographicFront">
              <a:rot lat="1200000" lon="20400000" rev="0"/>
            </a:camera>
            <a:lightRig rig="threePt" dir="t"/>
          </a:scene3d>
        </p:spPr>
      </p:pic>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8079" y="3993237"/>
            <a:ext cx="404502" cy="491559"/>
          </a:xfrm>
          <a:prstGeom prst="rect">
            <a:avLst/>
          </a:prstGeom>
          <a:effectLst>
            <a:outerShdw blurRad="203200" dist="101600" dir="8400000" algn="r" rotWithShape="0">
              <a:prstClr val="black">
                <a:alpha val="52000"/>
              </a:prstClr>
            </a:outerShdw>
          </a:effectLst>
          <a:scene3d>
            <a:camera prst="orthographicFront">
              <a:rot lat="1200000" lon="20400000" rev="0"/>
            </a:camera>
            <a:lightRig rig="threePt" dir="t"/>
          </a:scene3d>
        </p:spPr>
      </p:pic>
      <p:pic>
        <p:nvPicPr>
          <p:cNvPr id="42" name="Picture 4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3199" y="4036690"/>
            <a:ext cx="404502" cy="491559"/>
          </a:xfrm>
          <a:prstGeom prst="rect">
            <a:avLst/>
          </a:prstGeom>
          <a:effectLst>
            <a:outerShdw blurRad="203200" dist="101600" dir="8400000" algn="r" rotWithShape="0">
              <a:prstClr val="black">
                <a:alpha val="52000"/>
              </a:prstClr>
            </a:outerShdw>
          </a:effectLst>
          <a:scene3d>
            <a:camera prst="orthographicFront">
              <a:rot lat="1200000" lon="20400000" rev="0"/>
            </a:camera>
            <a:lightRig rig="threePt" dir="t"/>
          </a:scene3d>
        </p:spPr>
      </p:pic>
      <p:pic>
        <p:nvPicPr>
          <p:cNvPr id="43" name="Picture 2" descr="\\Fenix\Marketing\Pictures\Logos\visualunity_glass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7228" y="385719"/>
            <a:ext cx="1357410" cy="395910"/>
          </a:xfrm>
          <a:prstGeom prst="rect">
            <a:avLst/>
          </a:prstGeom>
          <a:noFill/>
          <a:scene3d>
            <a:camera prst="orthographicFront">
              <a:rot lat="1200000" lon="20400000" rev="0"/>
            </a:camera>
            <a:lightRig rig="threePt" dir="t"/>
          </a:scene3d>
        </p:spPr>
      </p:pic>
      <p:sp>
        <p:nvSpPr>
          <p:cNvPr id="44" name="AutoShape 87"/>
          <p:cNvSpPr>
            <a:spLocks noChangeArrowheads="1"/>
          </p:cNvSpPr>
          <p:nvPr/>
        </p:nvSpPr>
        <p:spPr bwMode="auto">
          <a:xfrm>
            <a:off x="6262968" y="1515713"/>
            <a:ext cx="720000" cy="1188000"/>
          </a:xfrm>
          <a:prstGeom prst="roundRect">
            <a:avLst>
              <a:gd name="adj" fmla="val 2726"/>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nSpc>
                <a:spcPct val="85000"/>
              </a:lnSpc>
            </a:pPr>
            <a:r>
              <a:rPr lang="en-GB"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DRM</a:t>
            </a:r>
          </a:p>
        </p:txBody>
      </p:sp>
      <p:pic>
        <p:nvPicPr>
          <p:cNvPr id="45" name="Picture 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2930" y="1764392"/>
            <a:ext cx="543400" cy="543400"/>
          </a:xfrm>
          <a:prstGeom prst="rect">
            <a:avLst/>
          </a:prstGeom>
          <a:effectLst>
            <a:outerShdw blurRad="203200" dist="101600" dir="8400000" algn="tl" rotWithShape="0">
              <a:prstClr val="black">
                <a:alpha val="52000"/>
              </a:prstClr>
            </a:outerShdw>
          </a:effectLst>
          <a:scene3d>
            <a:camera prst="orthographicFront">
              <a:rot lat="1200000" lon="20400000" rev="0"/>
            </a:camera>
            <a:lightRig rig="threePt" dir="t"/>
          </a:scene3d>
        </p:spPr>
      </p:pic>
      <p:sp>
        <p:nvSpPr>
          <p:cNvPr id="46" name="AutoShape 87"/>
          <p:cNvSpPr>
            <a:spLocks noChangeArrowheads="1"/>
          </p:cNvSpPr>
          <p:nvPr/>
        </p:nvSpPr>
        <p:spPr bwMode="auto">
          <a:xfrm>
            <a:off x="7958877" y="2903773"/>
            <a:ext cx="703361" cy="648000"/>
          </a:xfrm>
          <a:prstGeom prst="roundRect">
            <a:avLst>
              <a:gd name="adj" fmla="val 2726"/>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gn="ctr">
              <a:lnSpc>
                <a:spcPct val="85000"/>
              </a:lnSpc>
            </a:pPr>
            <a:r>
              <a:rPr lang="en-GB"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Pay</a:t>
            </a:r>
          </a:p>
        </p:txBody>
      </p:sp>
      <p:pic>
        <p:nvPicPr>
          <p:cNvPr id="47" name="Picture 46"/>
          <p:cNvPicPr>
            <a:picLocks noChangeAspect="1"/>
          </p:cNvPicPr>
          <p:nvPr/>
        </p:nvPicPr>
        <p:blipFill>
          <a:blip r:embed="rId5"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8049257" y="1993844"/>
            <a:ext cx="564076" cy="564076"/>
          </a:xfrm>
          <a:prstGeom prst="rect">
            <a:avLst/>
          </a:prstGeom>
          <a:effectLst>
            <a:outerShdw blurRad="203200" dist="101600" dir="8400000" algn="tl" rotWithShape="0">
              <a:prstClr val="black">
                <a:alpha val="52000"/>
              </a:prstClr>
            </a:outerShdw>
          </a:effectLst>
          <a:scene3d>
            <a:camera prst="orthographicFront">
              <a:rot lat="1200000" lon="20400000" rev="0"/>
            </a:camera>
            <a:lightRig rig="threePt" dir="t"/>
          </a:scene3d>
        </p:spPr>
      </p:pic>
      <p:pic>
        <p:nvPicPr>
          <p:cNvPr id="48" name="Picture 4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1233" y="3069920"/>
            <a:ext cx="1075284" cy="728504"/>
          </a:xfrm>
          <a:prstGeom prst="rect">
            <a:avLst/>
          </a:prstGeom>
          <a:effectLst>
            <a:outerShdw blurRad="203200" dist="101600" dir="8400000" algn="tl" rotWithShape="0">
              <a:prstClr val="black">
                <a:alpha val="52000"/>
              </a:prstClr>
            </a:outerShdw>
          </a:effectLst>
          <a:scene3d>
            <a:camera prst="orthographicFront">
              <a:rot lat="1200000" lon="20400000" rev="0"/>
            </a:camera>
            <a:lightRig rig="threePt" dir="t"/>
          </a:scene3d>
        </p:spPr>
      </p:pic>
      <p:sp>
        <p:nvSpPr>
          <p:cNvPr id="49" name="AutoShape 87"/>
          <p:cNvSpPr>
            <a:spLocks noChangeArrowheads="1"/>
          </p:cNvSpPr>
          <p:nvPr/>
        </p:nvSpPr>
        <p:spPr bwMode="auto">
          <a:xfrm>
            <a:off x="6271766" y="2737776"/>
            <a:ext cx="720000" cy="720000"/>
          </a:xfrm>
          <a:prstGeom prst="roundRect">
            <a:avLst>
              <a:gd name="adj" fmla="val 2726"/>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nSpc>
                <a:spcPct val="85000"/>
              </a:lnSpc>
            </a:pPr>
            <a:r>
              <a:rPr lang="en-GB"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CMS</a:t>
            </a:r>
          </a:p>
        </p:txBody>
      </p:sp>
      <p:pic>
        <p:nvPicPr>
          <p:cNvPr id="50" name="Picture 4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9052" y="2959702"/>
            <a:ext cx="465618" cy="517092"/>
          </a:xfrm>
          <a:prstGeom prst="rect">
            <a:avLst/>
          </a:prstGeom>
          <a:effectLst>
            <a:outerShdw blurRad="203200" dist="101600" dir="8400000" algn="tl" rotWithShape="0">
              <a:prstClr val="black">
                <a:alpha val="52000"/>
              </a:prstClr>
            </a:outerShdw>
          </a:effectLst>
          <a:scene3d>
            <a:camera prst="orthographicFront">
              <a:rot lat="1200000" lon="20400000" rev="0"/>
            </a:camera>
            <a:lightRig rig="threePt" dir="t"/>
          </a:scene3d>
        </p:spPr>
      </p:pic>
      <p:sp>
        <p:nvSpPr>
          <p:cNvPr id="51" name="AutoShape 87"/>
          <p:cNvSpPr>
            <a:spLocks noChangeArrowheads="1"/>
          </p:cNvSpPr>
          <p:nvPr/>
        </p:nvSpPr>
        <p:spPr bwMode="auto">
          <a:xfrm>
            <a:off x="7233572" y="3007539"/>
            <a:ext cx="703361" cy="648000"/>
          </a:xfrm>
          <a:prstGeom prst="roundRect">
            <a:avLst>
              <a:gd name="adj" fmla="val 2726"/>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gn="ctr">
              <a:lnSpc>
                <a:spcPct val="85000"/>
              </a:lnSpc>
            </a:pPr>
            <a:r>
              <a:rPr lang="en-GB"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CRM</a:t>
            </a:r>
          </a:p>
        </p:txBody>
      </p:sp>
      <p:pic>
        <p:nvPicPr>
          <p:cNvPr id="52" name="Picture 5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1315" y="3267625"/>
            <a:ext cx="465618" cy="517092"/>
          </a:xfrm>
          <a:prstGeom prst="rect">
            <a:avLst/>
          </a:prstGeom>
          <a:effectLst>
            <a:outerShdw blurRad="203200" dist="101600" dir="8400000" algn="tl" rotWithShape="0">
              <a:prstClr val="black">
                <a:alpha val="52000"/>
              </a:prstClr>
            </a:outerShdw>
          </a:effectLst>
          <a:scene3d>
            <a:camera prst="orthographicFront">
              <a:rot lat="1200000" lon="20400000" rev="0"/>
            </a:camera>
            <a:lightRig rig="threePt" dir="t"/>
          </a:scene3d>
        </p:spPr>
      </p:pic>
      <p:sp>
        <p:nvSpPr>
          <p:cNvPr id="53" name="AutoShape 87"/>
          <p:cNvSpPr>
            <a:spLocks noChangeArrowheads="1"/>
          </p:cNvSpPr>
          <p:nvPr/>
        </p:nvSpPr>
        <p:spPr bwMode="auto">
          <a:xfrm>
            <a:off x="5327392" y="2827912"/>
            <a:ext cx="900000" cy="720000"/>
          </a:xfrm>
          <a:prstGeom prst="roundRect">
            <a:avLst>
              <a:gd name="adj" fmla="val 5039"/>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nSpc>
                <a:spcPct val="85000"/>
              </a:lnSpc>
            </a:pPr>
            <a:r>
              <a:rPr lang="en-GB"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Admin</a:t>
            </a:r>
          </a:p>
        </p:txBody>
      </p:sp>
      <p:sp>
        <p:nvSpPr>
          <p:cNvPr id="54" name="AutoShape 87"/>
          <p:cNvSpPr>
            <a:spLocks noChangeArrowheads="1"/>
          </p:cNvSpPr>
          <p:nvPr/>
        </p:nvSpPr>
        <p:spPr bwMode="auto">
          <a:xfrm>
            <a:off x="5326970" y="1617893"/>
            <a:ext cx="900000" cy="1188000"/>
          </a:xfrm>
          <a:prstGeom prst="roundRect">
            <a:avLst>
              <a:gd name="adj" fmla="val 2726"/>
            </a:avLst>
          </a:prstGeom>
          <a:solidFill>
            <a:schemeClr val="accent1">
              <a:lumMod val="50000"/>
            </a:schemeClr>
          </a:solidFill>
          <a:ln w="9525">
            <a:noFill/>
            <a:miter lim="800000"/>
            <a:headEnd/>
            <a:tailEnd/>
          </a:ln>
          <a:effectLst>
            <a:outerShdw blurRad="203200" dist="101600" dir="8400000" algn="tl" rotWithShape="0">
              <a:prstClr val="black">
                <a:alpha val="52000"/>
              </a:prstClr>
            </a:outerShdw>
          </a:effectLst>
          <a:scene3d>
            <a:camera prst="orthographicFront">
              <a:rot lat="1200000" lon="20400000" rev="0"/>
            </a:camera>
            <a:lightRig rig="threePt" dir="t"/>
          </a:scene3d>
          <a:sp3d/>
        </p:spPr>
        <p:txBody>
          <a:bodyPr vert="horz" wrap="square" lIns="36000" tIns="36000" rIns="36000" bIns="36000"/>
          <a:lstStyle/>
          <a:p>
            <a:pPr>
              <a:lnSpc>
                <a:spcPct val="85000"/>
              </a:lnSpc>
            </a:pPr>
            <a:r>
              <a:rPr lang="en-GB" sz="1500" b="1" spc="-100" dirty="0">
                <a:ln w="3175" cmpd="sng">
                  <a:noFill/>
                  <a:prstDash val="solid"/>
                </a:ln>
                <a:solidFill>
                  <a:schemeClr val="bg1"/>
                </a:solidFill>
                <a:effectLst>
                  <a:innerShdw blurRad="63500" dist="50800" dir="2700000">
                    <a:prstClr val="black">
                      <a:alpha val="50000"/>
                    </a:prstClr>
                  </a:innerShdw>
                </a:effectLst>
                <a:latin typeface="Arial" pitchFamily="34" charset="0"/>
                <a:cs typeface="Arial" pitchFamily="34" charset="0"/>
              </a:rPr>
              <a:t>Analytics</a:t>
            </a:r>
          </a:p>
        </p:txBody>
      </p:sp>
      <p:pic>
        <p:nvPicPr>
          <p:cNvPr id="55" name="Picture 5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28526" y="3013295"/>
            <a:ext cx="429085" cy="513633"/>
          </a:xfrm>
          <a:prstGeom prst="rect">
            <a:avLst/>
          </a:prstGeom>
          <a:effectLst>
            <a:outerShdw blurRad="203200" dist="101600" dir="8400000" algn="l" rotWithShape="0">
              <a:prstClr val="black">
                <a:alpha val="52000"/>
              </a:prstClr>
            </a:outerShdw>
          </a:effectLst>
          <a:scene3d>
            <a:camera prst="orthographicFront">
              <a:rot lat="1200000" lon="20400000" rev="0"/>
            </a:camera>
            <a:lightRig rig="threePt" dir="t"/>
          </a:scene3d>
        </p:spPr>
      </p:pic>
      <p:pic>
        <p:nvPicPr>
          <p:cNvPr id="56" name="Picture 5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21188" y="1894278"/>
            <a:ext cx="670532" cy="762018"/>
          </a:xfrm>
          <a:prstGeom prst="rect">
            <a:avLst/>
          </a:prstGeom>
          <a:effectLst>
            <a:outerShdw blurRad="203200" dist="101600" dir="8400000" algn="tl" rotWithShape="0">
              <a:prstClr val="black">
                <a:alpha val="52000"/>
              </a:prstClr>
            </a:outerShdw>
          </a:effectLst>
          <a:scene3d>
            <a:camera prst="orthographicFront">
              <a:rot lat="1200000" lon="20400000" rev="0"/>
            </a:camera>
            <a:lightRig rig="threePt" dir="t"/>
          </a:scene3d>
        </p:spPr>
      </p:pic>
      <p:pic>
        <p:nvPicPr>
          <p:cNvPr id="57" name="Picture 5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1166" y="631395"/>
            <a:ext cx="477358" cy="477358"/>
          </a:xfrm>
          <a:prstGeom prst="rect">
            <a:avLst/>
          </a:prstGeom>
          <a:scene3d>
            <a:camera prst="orthographicFront">
              <a:rot lat="1200000" lon="20400000" rev="0"/>
            </a:camera>
            <a:lightRig rig="threePt" dir="t"/>
          </a:scene3d>
        </p:spPr>
      </p:pic>
      <p:sp>
        <p:nvSpPr>
          <p:cNvPr id="58" name="TextBox 57"/>
          <p:cNvSpPr txBox="1"/>
          <p:nvPr/>
        </p:nvSpPr>
        <p:spPr>
          <a:xfrm>
            <a:off x="5397800" y="688180"/>
            <a:ext cx="912642" cy="323165"/>
          </a:xfrm>
          <a:prstGeom prst="rect">
            <a:avLst/>
          </a:prstGeom>
          <a:noFill/>
          <a:scene3d>
            <a:camera prst="orthographicFront">
              <a:rot lat="1200000" lon="20400000" rev="0"/>
            </a:camera>
            <a:lightRig rig="threePt" dir="t"/>
          </a:scene3d>
        </p:spPr>
        <p:txBody>
          <a:bodyPr wrap="square" rtlCol="0">
            <a:spAutoFit/>
          </a:bodyPr>
          <a:lstStyle/>
          <a:p>
            <a:r>
              <a:rPr lang="en-US" sz="1500" b="1" i="1" dirty="0" smtClean="0">
                <a:ln w="3175">
                  <a:noFill/>
                </a:ln>
                <a:solidFill>
                  <a:schemeClr val="tx1">
                    <a:lumMod val="85000"/>
                    <a:lumOff val="15000"/>
                  </a:schemeClr>
                </a:solidFill>
                <a:latin typeface="Arial" pitchFamily="34" charset="0"/>
                <a:ea typeface="Segoe UI" pitchFamily="34" charset="0"/>
                <a:cs typeface="Arial" pitchFamily="34" charset="0"/>
              </a:rPr>
              <a:t>vuEasy</a:t>
            </a:r>
            <a:endParaRPr lang="en-US" sz="15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2515613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0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20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20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0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20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20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20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0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20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20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0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20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20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2000"/>
                                        <p:tgtEl>
                                          <p:spTgt spid="39"/>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2000"/>
                                        <p:tgtEl>
                                          <p:spTgt spid="40"/>
                                        </p:tgtEl>
                                      </p:cBhvr>
                                    </p:animEffect>
                                  </p:childTnLst>
                                </p:cTn>
                              </p:par>
                              <p:par>
                                <p:cTn id="66" presetID="10" presetClass="entr" presetSubtype="0"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20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2000"/>
                                        <p:tgtEl>
                                          <p:spTgt spid="32"/>
                                        </p:tgtEl>
                                      </p:cBhvr>
                                    </p:animEffect>
                                  </p:childTnLst>
                                </p:cTn>
                              </p:par>
                              <p:par>
                                <p:cTn id="75" presetID="10"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2000"/>
                                        <p:tgtEl>
                                          <p:spTgt spid="43"/>
                                        </p:tgtEl>
                                      </p:cBhvr>
                                    </p:animEffect>
                                  </p:childTnLst>
                                </p:cTn>
                              </p:par>
                            </p:childTnLst>
                          </p:cTn>
                        </p:par>
                        <p:par>
                          <p:cTn id="78" fill="hold">
                            <p:stCondLst>
                              <p:cond delay="2000"/>
                            </p:stCondLst>
                            <p:childTnLst>
                              <p:par>
                                <p:cTn id="79" presetID="27" presetClass="emph" presetSubtype="0" fill="remove" grpId="1" nodeType="afterEffect">
                                  <p:stCondLst>
                                    <p:cond delay="0"/>
                                  </p:stCondLst>
                                  <p:childTnLst>
                                    <p:animClr clrSpc="rgb" dir="cw">
                                      <p:cBhvr override="childStyle">
                                        <p:cTn id="80" dur="500" autoRev="1" fill="remove"/>
                                        <p:tgtEl>
                                          <p:spTgt spid="33"/>
                                        </p:tgtEl>
                                        <p:attrNameLst>
                                          <p:attrName>style.color</p:attrName>
                                        </p:attrNameLst>
                                      </p:cBhvr>
                                      <p:to>
                                        <a:schemeClr val="bg1"/>
                                      </p:to>
                                    </p:animClr>
                                    <p:animClr clrSpc="rgb" dir="cw">
                                      <p:cBhvr>
                                        <p:cTn id="81" dur="500" autoRev="1" fill="remove"/>
                                        <p:tgtEl>
                                          <p:spTgt spid="33"/>
                                        </p:tgtEl>
                                        <p:attrNameLst>
                                          <p:attrName>fillcolor</p:attrName>
                                        </p:attrNameLst>
                                      </p:cBhvr>
                                      <p:to>
                                        <a:schemeClr val="bg1"/>
                                      </p:to>
                                    </p:animClr>
                                    <p:set>
                                      <p:cBhvr>
                                        <p:cTn id="82" dur="500" autoRev="1" fill="remove"/>
                                        <p:tgtEl>
                                          <p:spTgt spid="33"/>
                                        </p:tgtEl>
                                        <p:attrNameLst>
                                          <p:attrName>fill.type</p:attrName>
                                        </p:attrNameLst>
                                      </p:cBhvr>
                                      <p:to>
                                        <p:strVal val="solid"/>
                                      </p:to>
                                    </p:set>
                                    <p:set>
                                      <p:cBhvr>
                                        <p:cTn id="83" dur="500" autoRev="1" fill="remove"/>
                                        <p:tgtEl>
                                          <p:spTgt spid="33"/>
                                        </p:tgtEl>
                                        <p:attrNameLst>
                                          <p:attrName>fill.on</p:attrName>
                                        </p:attrNameLst>
                                      </p:cBhvr>
                                      <p:to>
                                        <p:strVal val="true"/>
                                      </p:to>
                                    </p:set>
                                  </p:childTnLst>
                                </p:cTn>
                              </p:par>
                              <p:par>
                                <p:cTn id="84" presetID="27" presetClass="emph" presetSubtype="0" fill="remove" grpId="1" nodeType="withEffect">
                                  <p:stCondLst>
                                    <p:cond delay="0"/>
                                  </p:stCondLst>
                                  <p:childTnLst>
                                    <p:animClr clrSpc="rgb" dir="cw">
                                      <p:cBhvr override="childStyle">
                                        <p:cTn id="85" dur="500" autoRev="1" fill="remove"/>
                                        <p:tgtEl>
                                          <p:spTgt spid="34"/>
                                        </p:tgtEl>
                                        <p:attrNameLst>
                                          <p:attrName>style.color</p:attrName>
                                        </p:attrNameLst>
                                      </p:cBhvr>
                                      <p:to>
                                        <a:schemeClr val="bg1"/>
                                      </p:to>
                                    </p:animClr>
                                    <p:animClr clrSpc="rgb" dir="cw">
                                      <p:cBhvr>
                                        <p:cTn id="86" dur="500" autoRev="1" fill="remove"/>
                                        <p:tgtEl>
                                          <p:spTgt spid="34"/>
                                        </p:tgtEl>
                                        <p:attrNameLst>
                                          <p:attrName>fillcolor</p:attrName>
                                        </p:attrNameLst>
                                      </p:cBhvr>
                                      <p:to>
                                        <a:schemeClr val="bg1"/>
                                      </p:to>
                                    </p:animClr>
                                    <p:set>
                                      <p:cBhvr>
                                        <p:cTn id="87" dur="500" autoRev="1" fill="remove"/>
                                        <p:tgtEl>
                                          <p:spTgt spid="34"/>
                                        </p:tgtEl>
                                        <p:attrNameLst>
                                          <p:attrName>fill.type</p:attrName>
                                        </p:attrNameLst>
                                      </p:cBhvr>
                                      <p:to>
                                        <p:strVal val="solid"/>
                                      </p:to>
                                    </p:set>
                                    <p:set>
                                      <p:cBhvr>
                                        <p:cTn id="88" dur="500" autoRev="1" fill="remove"/>
                                        <p:tgtEl>
                                          <p:spTgt spid="34"/>
                                        </p:tgtEl>
                                        <p:attrNameLst>
                                          <p:attrName>fill.on</p:attrName>
                                        </p:attrNameLst>
                                      </p:cBhvr>
                                      <p:to>
                                        <p:strVal val="true"/>
                                      </p:to>
                                    </p:set>
                                  </p:childTnLst>
                                </p:cTn>
                              </p:par>
                            </p:childTnLst>
                          </p:cTn>
                        </p:par>
                        <p:par>
                          <p:cTn id="89" fill="hold">
                            <p:stCondLst>
                              <p:cond delay="3000"/>
                            </p:stCondLst>
                            <p:childTnLst>
                              <p:par>
                                <p:cTn id="90" presetID="22" presetClass="entr" presetSubtype="4"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200"/>
                                        <p:tgtEl>
                                          <p:spTgt spid="37"/>
                                        </p:tgtEl>
                                      </p:cBhvr>
                                    </p:animEffect>
                                  </p:childTnLst>
                                </p:cTn>
                              </p:par>
                            </p:childTnLst>
                          </p:cTn>
                        </p:par>
                        <p:par>
                          <p:cTn id="93" fill="hold">
                            <p:stCondLst>
                              <p:cond delay="3200"/>
                            </p:stCondLst>
                            <p:childTnLst>
                              <p:par>
                                <p:cTn id="94" presetID="22" presetClass="entr" presetSubtype="1" fill="hold" grpId="1"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ipe(up)">
                                      <p:cBhvr>
                                        <p:cTn id="96" dur="200"/>
                                        <p:tgtEl>
                                          <p:spTgt spid="37"/>
                                        </p:tgtEl>
                                      </p:cBhvr>
                                    </p:animEffect>
                                  </p:childTnLst>
                                </p:cTn>
                              </p:par>
                            </p:childTnLst>
                          </p:cTn>
                        </p:par>
                        <p:par>
                          <p:cTn id="97" fill="hold">
                            <p:stCondLst>
                              <p:cond delay="3400"/>
                            </p:stCondLst>
                            <p:childTnLst>
                              <p:par>
                                <p:cTn id="98" presetID="22" presetClass="entr" presetSubtype="8"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wipe(left)">
                                      <p:cBhvr>
                                        <p:cTn id="100" dur="200"/>
                                        <p:tgtEl>
                                          <p:spTgt spid="36"/>
                                        </p:tgtEl>
                                      </p:cBhvr>
                                    </p:animEffect>
                                  </p:childTnLst>
                                </p:cTn>
                              </p:par>
                            </p:childTnLst>
                          </p:cTn>
                        </p:par>
                        <p:par>
                          <p:cTn id="101" fill="hold">
                            <p:stCondLst>
                              <p:cond delay="3600"/>
                            </p:stCondLst>
                            <p:childTnLst>
                              <p:par>
                                <p:cTn id="102" presetID="22" presetClass="entr" presetSubtype="2" fill="hold" grpId="1"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wipe(right)">
                                      <p:cBhvr>
                                        <p:cTn id="104" dur="200"/>
                                        <p:tgtEl>
                                          <p:spTgt spid="36"/>
                                        </p:tgtEl>
                                      </p:cBhvr>
                                    </p:animEffect>
                                  </p:childTnLst>
                                </p:cTn>
                              </p:par>
                              <p:par>
                                <p:cTn id="105" presetID="10" presetClass="entr" presetSubtype="0" fill="hold"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200"/>
                                        <p:tgtEl>
                                          <p:spTgt spid="5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2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4" grpId="0" animBg="1"/>
      <p:bldP spid="34" grpId="1" animBg="1"/>
      <p:bldP spid="35" grpId="0" animBg="1"/>
      <p:bldP spid="36" grpId="0" animBg="1"/>
      <p:bldP spid="36" grpId="1" animBg="1"/>
      <p:bldP spid="37" grpId="0" animBg="1"/>
      <p:bldP spid="37" grpId="1" animBg="1"/>
      <p:bldP spid="44" grpId="0" animBg="1"/>
      <p:bldP spid="46" grpId="0" animBg="1"/>
      <p:bldP spid="49" grpId="0" animBg="1"/>
      <p:bldP spid="51" grpId="0" animBg="1"/>
      <p:bldP spid="53" grpId="0" animBg="1"/>
      <p:bldP spid="54" grpId="0" animBg="1"/>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Multiscreen Solution Provider</a:t>
            </a:r>
            <a:endParaRPr lang="en-US" noProof="0" dirty="0"/>
          </a:p>
        </p:txBody>
      </p:sp>
      <p:sp>
        <p:nvSpPr>
          <p:cNvPr id="31" name="Content Placeholder 2"/>
          <p:cNvSpPr txBox="1">
            <a:spLocks/>
          </p:cNvSpPr>
          <p:nvPr/>
        </p:nvSpPr>
        <p:spPr>
          <a:xfrm>
            <a:off x="1463318" y="1000287"/>
            <a:ext cx="7120674" cy="3352638"/>
          </a:xfrm>
          <a:prstGeom prst="rect">
            <a:avLst/>
          </a:prstGeom>
          <a:solidFill>
            <a:schemeClr val="accent6">
              <a:lumMod val="75000"/>
            </a:schemeClr>
          </a:solidFill>
          <a:effectLst>
            <a:innerShdw blurRad="38100" dist="12700" dir="13500000">
              <a:prstClr val="black">
                <a:alpha val="80000"/>
              </a:prstClr>
            </a:innerShdw>
          </a:effectLst>
        </p:spPr>
        <p:txBody>
          <a:bodyPr vert="horz" lIns="144000" tIns="108000" rIns="108000" bIns="36000" rtlCol="0" anchor="b">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r">
              <a:lnSpc>
                <a:spcPct val="70000"/>
              </a:lnSpc>
              <a:spcBef>
                <a:spcPts val="1600"/>
              </a:spcBef>
              <a:buNone/>
            </a:pPr>
            <a:r>
              <a:rPr lang="en-US" sz="2400" b="1" spc="-100" dirty="0" smtClean="0">
                <a:solidFill>
                  <a:schemeClr val="bg1"/>
                </a:solidFill>
              </a:rPr>
              <a:t>Network Operators • Media Companies • Enterprise</a:t>
            </a:r>
            <a:endParaRPr lang="en-US" sz="2400" spc="-100" dirty="0">
              <a:solidFill>
                <a:schemeClr val="bg1"/>
              </a:solidFill>
            </a:endParaRPr>
          </a:p>
        </p:txBody>
      </p:sp>
      <p:sp>
        <p:nvSpPr>
          <p:cNvPr id="32" name="Content Placeholder 2"/>
          <p:cNvSpPr txBox="1">
            <a:spLocks/>
          </p:cNvSpPr>
          <p:nvPr/>
        </p:nvSpPr>
        <p:spPr>
          <a:xfrm>
            <a:off x="4369296" y="1099601"/>
            <a:ext cx="1908000" cy="2872324"/>
          </a:xfrm>
          <a:prstGeom prst="rect">
            <a:avLst/>
          </a:prstGeom>
          <a:solidFill>
            <a:schemeClr val="accent6">
              <a:lumMod val="60000"/>
              <a:lumOff val="4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a:t>Software Development</a:t>
            </a:r>
          </a:p>
        </p:txBody>
      </p:sp>
      <p:sp>
        <p:nvSpPr>
          <p:cNvPr id="33" name="Content Placeholder 2"/>
          <p:cNvSpPr txBox="1">
            <a:spLocks/>
          </p:cNvSpPr>
          <p:nvPr/>
        </p:nvSpPr>
        <p:spPr>
          <a:xfrm>
            <a:off x="1555145" y="1099601"/>
            <a:ext cx="1404000" cy="2872324"/>
          </a:xfrm>
          <a:prstGeom prst="rect">
            <a:avLst/>
          </a:prstGeom>
          <a:solidFill>
            <a:schemeClr val="accent6">
              <a:lumMod val="60000"/>
              <a:lumOff val="40000"/>
            </a:schemeClr>
          </a:solidFill>
          <a:effectLst>
            <a:innerShdw blurRad="25400" dist="12700" dir="13500000">
              <a:prstClr val="black">
                <a:alpha val="5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smtClean="0"/>
              <a:t> Platform</a:t>
            </a:r>
            <a:r>
              <a:rPr lang="en-US" sz="2400" b="1" spc="-80" dirty="0"/>
              <a:t/>
            </a:r>
            <a:br>
              <a:rPr lang="en-US" sz="2400" b="1" spc="-80" dirty="0"/>
            </a:br>
            <a:r>
              <a:rPr lang="en-US" sz="2400" b="1" spc="-80" dirty="0" smtClean="0"/>
              <a:t>Solutions</a:t>
            </a:r>
          </a:p>
        </p:txBody>
      </p:sp>
      <p:sp>
        <p:nvSpPr>
          <p:cNvPr id="34" name="Content Placeholder 2"/>
          <p:cNvSpPr txBox="1">
            <a:spLocks/>
          </p:cNvSpPr>
          <p:nvPr/>
        </p:nvSpPr>
        <p:spPr>
          <a:xfrm>
            <a:off x="6332862" y="1099601"/>
            <a:ext cx="2156105" cy="2872324"/>
          </a:xfrm>
          <a:prstGeom prst="rect">
            <a:avLst/>
          </a:prstGeom>
          <a:solidFill>
            <a:schemeClr val="accent6">
              <a:lumMod val="60000"/>
              <a:lumOff val="4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a:t>Professional Services</a:t>
            </a:r>
          </a:p>
        </p:txBody>
      </p:sp>
      <p:sp>
        <p:nvSpPr>
          <p:cNvPr id="35" name="Content Placeholder 2"/>
          <p:cNvSpPr txBox="1">
            <a:spLocks/>
          </p:cNvSpPr>
          <p:nvPr/>
        </p:nvSpPr>
        <p:spPr>
          <a:xfrm>
            <a:off x="6436878" y="2711315"/>
            <a:ext cx="1946836" cy="1152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ctr">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80000"/>
              </a:lnSpc>
              <a:spcBef>
                <a:spcPts val="1600"/>
              </a:spcBef>
              <a:buNone/>
            </a:pPr>
            <a:r>
              <a:rPr lang="en-US" sz="1600" b="1" spc="-80" dirty="0" smtClean="0"/>
              <a:t>Broadcast Design</a:t>
            </a:r>
            <a:br>
              <a:rPr lang="en-US" sz="1600" b="1" spc="-80" dirty="0" smtClean="0"/>
            </a:br>
            <a:r>
              <a:rPr lang="en-US" sz="1600" b="1" spc="-80" dirty="0" smtClean="0"/>
              <a:t>Consulting</a:t>
            </a:r>
            <a:r>
              <a:rPr lang="en-US" sz="1600" b="1" spc="-80" dirty="0"/>
              <a:t/>
            </a:r>
            <a:br>
              <a:rPr lang="en-US" sz="1600" b="1" spc="-80" dirty="0"/>
            </a:br>
            <a:r>
              <a:rPr lang="en-US" sz="1600" b="1" spc="-80" dirty="0"/>
              <a:t>Project </a:t>
            </a:r>
            <a:r>
              <a:rPr lang="en-US" sz="1600" b="1" spc="-80" dirty="0" smtClean="0"/>
              <a:t>Management</a:t>
            </a:r>
            <a:br>
              <a:rPr lang="en-US" sz="1600" b="1" spc="-80" dirty="0" smtClean="0"/>
            </a:br>
            <a:r>
              <a:rPr lang="en-US" sz="1600" b="1" spc="-80" dirty="0" smtClean="0"/>
              <a:t>Transcoding</a:t>
            </a:r>
            <a:r>
              <a:rPr lang="en-US" sz="1600" b="1" spc="-80" dirty="0"/>
              <a:t/>
            </a:r>
            <a:br>
              <a:rPr lang="en-US" sz="1600" b="1" spc="-80" dirty="0"/>
            </a:br>
            <a:r>
              <a:rPr lang="en-US" sz="1600" b="1" spc="-80" dirty="0" smtClean="0"/>
              <a:t>System Integration</a:t>
            </a:r>
          </a:p>
        </p:txBody>
      </p:sp>
      <p:sp>
        <p:nvSpPr>
          <p:cNvPr id="36" name="Content Placeholder 2"/>
          <p:cNvSpPr txBox="1">
            <a:spLocks/>
          </p:cNvSpPr>
          <p:nvPr/>
        </p:nvSpPr>
        <p:spPr>
          <a:xfrm>
            <a:off x="3019965" y="1099601"/>
            <a:ext cx="1296000" cy="2872324"/>
          </a:xfrm>
          <a:prstGeom prst="rect">
            <a:avLst/>
          </a:prstGeom>
          <a:solidFill>
            <a:schemeClr val="accent6">
              <a:lumMod val="60000"/>
              <a:lumOff val="4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r>
              <a:rPr lang="en-US" sz="2400" b="1" spc="-80" dirty="0" smtClean="0"/>
              <a:t>Service Provider</a:t>
            </a:r>
            <a:endParaRPr lang="en-US" sz="2400" b="1" spc="-80" dirty="0"/>
          </a:p>
        </p:txBody>
      </p:sp>
      <p:sp>
        <p:nvSpPr>
          <p:cNvPr id="37" name="Content Placeholder 2"/>
          <p:cNvSpPr txBox="1">
            <a:spLocks/>
          </p:cNvSpPr>
          <p:nvPr/>
        </p:nvSpPr>
        <p:spPr>
          <a:xfrm>
            <a:off x="3121381" y="2711316"/>
            <a:ext cx="1116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sp>
        <p:nvSpPr>
          <p:cNvPr id="38" name="Content Placeholder 2"/>
          <p:cNvSpPr txBox="1">
            <a:spLocks/>
          </p:cNvSpPr>
          <p:nvPr/>
        </p:nvSpPr>
        <p:spPr>
          <a:xfrm>
            <a:off x="4470005" y="2711316"/>
            <a:ext cx="1728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sp>
        <p:nvSpPr>
          <p:cNvPr id="39" name="Line Callout 2 (Accent Bar) 38"/>
          <p:cNvSpPr/>
          <p:nvPr/>
        </p:nvSpPr>
        <p:spPr>
          <a:xfrm flipH="1">
            <a:off x="294685" y="1026502"/>
            <a:ext cx="1113557" cy="365742"/>
          </a:xfrm>
          <a:prstGeom prst="accentCallout2">
            <a:avLst>
              <a:gd name="adj1" fmla="val 16882"/>
              <a:gd name="adj2" fmla="val -694"/>
              <a:gd name="adj3" fmla="val 18750"/>
              <a:gd name="adj4" fmla="val -11559"/>
              <a:gd name="adj5" fmla="val 60461"/>
              <a:gd name="adj6" fmla="val -21193"/>
            </a:avLst>
          </a:prstGeom>
          <a:noFill/>
          <a:ln w="47625">
            <a:solidFill>
              <a:schemeClr val="accent6">
                <a:lumMod val="20000"/>
                <a:lumOff val="80000"/>
              </a:schemeClr>
            </a:solidFill>
            <a:tailEnd type="oval" w="med" len="med"/>
          </a:ln>
          <a:effectLst/>
        </p:spPr>
        <p:txBody>
          <a:bodyPr wrap="square" tIns="0" bIns="0" rtlCol="0" anchor="t">
            <a:noAutofit/>
          </a:bodyPr>
          <a:lstStyle/>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What</a:t>
            </a:r>
          </a:p>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We Do</a:t>
            </a:r>
          </a:p>
        </p:txBody>
      </p:sp>
      <p:sp>
        <p:nvSpPr>
          <p:cNvPr id="40" name="Content Placeholder 2"/>
          <p:cNvSpPr txBox="1">
            <a:spLocks/>
          </p:cNvSpPr>
          <p:nvPr/>
        </p:nvSpPr>
        <p:spPr>
          <a:xfrm>
            <a:off x="1659171" y="2721932"/>
            <a:ext cx="1224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sp>
        <p:nvSpPr>
          <p:cNvPr id="41" name="Content Placeholder 2"/>
          <p:cNvSpPr txBox="1">
            <a:spLocks/>
          </p:cNvSpPr>
          <p:nvPr/>
        </p:nvSpPr>
        <p:spPr>
          <a:xfrm>
            <a:off x="3121381" y="3309458"/>
            <a:ext cx="1116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pic>
        <p:nvPicPr>
          <p:cNvPr id="42" name="Picture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7789" y="2741293"/>
            <a:ext cx="477358" cy="477358"/>
          </a:xfrm>
          <a:prstGeom prst="rect">
            <a:avLst/>
          </a:prstGeom>
        </p:spPr>
      </p:pic>
      <p:sp>
        <p:nvSpPr>
          <p:cNvPr id="43" name="TextBox 42"/>
          <p:cNvSpPr txBox="1"/>
          <p:nvPr/>
        </p:nvSpPr>
        <p:spPr>
          <a:xfrm>
            <a:off x="4731796" y="2877058"/>
            <a:ext cx="1383427"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vuMultiscreen</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pic>
        <p:nvPicPr>
          <p:cNvPr id="44" name="Pictur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9429" y="2742660"/>
            <a:ext cx="477358" cy="477358"/>
          </a:xfrm>
          <a:prstGeom prst="rect">
            <a:avLst/>
          </a:prstGeom>
        </p:spPr>
      </p:pic>
      <p:sp>
        <p:nvSpPr>
          <p:cNvPr id="45" name="TextBox 44"/>
          <p:cNvSpPr txBox="1"/>
          <p:nvPr/>
        </p:nvSpPr>
        <p:spPr>
          <a:xfrm>
            <a:off x="3397258" y="2878425"/>
            <a:ext cx="635525"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vuNet</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pic>
        <p:nvPicPr>
          <p:cNvPr id="46" name="Picture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1427" y="2763367"/>
            <a:ext cx="477358" cy="477358"/>
          </a:xfrm>
          <a:prstGeom prst="rect">
            <a:avLst/>
          </a:prstGeom>
        </p:spPr>
      </p:pic>
      <p:sp>
        <p:nvSpPr>
          <p:cNvPr id="47" name="TextBox 46"/>
          <p:cNvSpPr txBox="1"/>
          <p:nvPr/>
        </p:nvSpPr>
        <p:spPr>
          <a:xfrm>
            <a:off x="1939257" y="2899132"/>
            <a:ext cx="855729"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vuMedia</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pic>
        <p:nvPicPr>
          <p:cNvPr id="48" name="Picture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9429" y="3341647"/>
            <a:ext cx="477358" cy="477358"/>
          </a:xfrm>
          <a:prstGeom prst="rect">
            <a:avLst/>
          </a:prstGeom>
        </p:spPr>
      </p:pic>
      <p:sp>
        <p:nvSpPr>
          <p:cNvPr id="49" name="TextBox 48"/>
          <p:cNvSpPr txBox="1"/>
          <p:nvPr/>
        </p:nvSpPr>
        <p:spPr>
          <a:xfrm>
            <a:off x="3397258" y="3477412"/>
            <a:ext cx="767481"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vuEasy</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
        <p:nvSpPr>
          <p:cNvPr id="53" name="Line Callout 2 (Accent Bar) 52"/>
          <p:cNvSpPr/>
          <p:nvPr/>
        </p:nvSpPr>
        <p:spPr>
          <a:xfrm flipH="1">
            <a:off x="193828" y="2721932"/>
            <a:ext cx="1220288" cy="402714"/>
          </a:xfrm>
          <a:prstGeom prst="accentCallout2">
            <a:avLst>
              <a:gd name="adj1" fmla="val 74851"/>
              <a:gd name="adj2" fmla="val -694"/>
              <a:gd name="adj3" fmla="val 73958"/>
              <a:gd name="adj4" fmla="val -10073"/>
              <a:gd name="adj5" fmla="val 22799"/>
              <a:gd name="adj6" fmla="val -28207"/>
            </a:avLst>
          </a:prstGeom>
          <a:noFill/>
          <a:ln w="47625">
            <a:solidFill>
              <a:schemeClr val="accent6">
                <a:lumMod val="20000"/>
                <a:lumOff val="80000"/>
              </a:schemeClr>
            </a:solidFill>
            <a:tailEnd type="oval" w="med" len="med"/>
          </a:ln>
          <a:effectLst/>
        </p:spPr>
        <p:txBody>
          <a:bodyPr wrap="square" tIns="0" bIns="0" rtlCol="0" anchor="t">
            <a:noAutofit/>
          </a:bodyPr>
          <a:lstStyle/>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What</a:t>
            </a:r>
          </a:p>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We Deliver</a:t>
            </a:r>
          </a:p>
        </p:txBody>
      </p:sp>
      <p:sp>
        <p:nvSpPr>
          <p:cNvPr id="54" name="Line Callout 2 (Accent Bar) 53"/>
          <p:cNvSpPr/>
          <p:nvPr/>
        </p:nvSpPr>
        <p:spPr>
          <a:xfrm flipH="1">
            <a:off x="105049" y="3863315"/>
            <a:ext cx="1303193" cy="366719"/>
          </a:xfrm>
          <a:prstGeom prst="accentCallout2">
            <a:avLst>
              <a:gd name="adj1" fmla="val 16882"/>
              <a:gd name="adj2" fmla="val -694"/>
              <a:gd name="adj3" fmla="val 16329"/>
              <a:gd name="adj4" fmla="val -8159"/>
              <a:gd name="adj5" fmla="val 67967"/>
              <a:gd name="adj6" fmla="val -12663"/>
            </a:avLst>
          </a:prstGeom>
          <a:noFill/>
          <a:ln w="47625">
            <a:solidFill>
              <a:schemeClr val="accent6">
                <a:lumMod val="20000"/>
                <a:lumOff val="80000"/>
              </a:schemeClr>
            </a:solidFill>
            <a:tailEnd type="oval" w="med" len="med"/>
          </a:ln>
          <a:effectLst/>
        </p:spPr>
        <p:txBody>
          <a:bodyPr wrap="square" tIns="0" bIns="0" rtlCol="0" anchor="t">
            <a:noAutofit/>
          </a:bodyPr>
          <a:lstStyle/>
          <a:p>
            <a:pPr algn="r">
              <a:lnSpc>
                <a:spcPct val="80000"/>
              </a:lnSpc>
            </a:pP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For Whom</a:t>
            </a:r>
            <a:b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br>
            <a:r>
              <a:rPr lang="en-US" sz="1600" b="1" dirty="0">
                <a:effectLst>
                  <a:outerShdw blurRad="203200" dist="101600" dir="7200000" algn="tr" rotWithShape="0">
                    <a:schemeClr val="accent6">
                      <a:lumMod val="50000"/>
                      <a:alpha val="50000"/>
                    </a:schemeClr>
                  </a:outerShdw>
                </a:effectLst>
                <a:latin typeface="Arial" pitchFamily="34" charset="0"/>
                <a:ea typeface="Segoe UI" pitchFamily="34" charset="0"/>
                <a:cs typeface="Arial" pitchFamily="34" charset="0"/>
              </a:rPr>
              <a:t>We Deliver</a:t>
            </a:r>
          </a:p>
        </p:txBody>
      </p:sp>
      <p:pic>
        <p:nvPicPr>
          <p:cNvPr id="27"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38170" y="1840056"/>
            <a:ext cx="1463384" cy="731693"/>
          </a:xfrm>
          <a:prstGeom prst="rect">
            <a:avLst/>
          </a:prstGeom>
          <a:effectLst>
            <a:innerShdw blurRad="38100" dist="12700" dir="13500000">
              <a:prstClr val="black">
                <a:alpha val="80000"/>
              </a:prstClr>
            </a:innerShdw>
          </a:effectLst>
        </p:spPr>
      </p:pic>
      <p:pic>
        <p:nvPicPr>
          <p:cNvPr id="28"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50285" y="1840057"/>
            <a:ext cx="1224000" cy="731691"/>
          </a:xfrm>
          <a:prstGeom prst="rect">
            <a:avLst/>
          </a:prstGeom>
          <a:effectLst>
            <a:innerShdw blurRad="38100" dist="12700" dir="13500000">
              <a:prstClr val="black">
                <a:alpha val="80000"/>
              </a:prstClr>
            </a:innerShdw>
          </a:effectLst>
        </p:spPr>
      </p:pic>
      <p:pic>
        <p:nvPicPr>
          <p:cNvPr id="29" name="Picture 3" descr="vuChannel_new 2.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9919" y="1840057"/>
            <a:ext cx="1524357" cy="731691"/>
          </a:xfrm>
          <a:prstGeom prst="rect">
            <a:avLst/>
          </a:prstGeom>
          <a:effectLst>
            <a:innerShdw blurRad="38100" dist="12700" dir="13500000">
              <a:prstClr val="black">
                <a:alpha val="80000"/>
              </a:prstClr>
            </a:innerShdw>
          </a:effectLst>
        </p:spPr>
      </p:pic>
      <p:pic>
        <p:nvPicPr>
          <p:cNvPr id="30" name="Video - Istock (16006534)-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13756" r="18525"/>
          <a:stretch/>
        </p:blipFill>
        <p:spPr>
          <a:xfrm>
            <a:off x="3121939" y="1828962"/>
            <a:ext cx="1116000" cy="731691"/>
          </a:xfrm>
          <a:prstGeom prst="rect">
            <a:avLst/>
          </a:prstGeom>
          <a:effectLst>
            <a:innerShdw blurRad="38100" dist="12700" dir="13500000">
              <a:prstClr val="black">
                <a:alpha val="80000"/>
              </a:prstClr>
            </a:innerShdw>
          </a:effectLst>
        </p:spPr>
      </p:pic>
      <p:sp>
        <p:nvSpPr>
          <p:cNvPr id="55" name="Content Placeholder 2"/>
          <p:cNvSpPr txBox="1">
            <a:spLocks/>
          </p:cNvSpPr>
          <p:nvPr/>
        </p:nvSpPr>
        <p:spPr>
          <a:xfrm>
            <a:off x="1659171" y="3325939"/>
            <a:ext cx="1224000" cy="540000"/>
          </a:xfrm>
          <a:prstGeom prst="rect">
            <a:avLst/>
          </a:prstGeom>
          <a:solidFill>
            <a:schemeClr val="accent6">
              <a:lumMod val="40000"/>
              <a:lumOff val="60000"/>
            </a:schemeClr>
          </a:solidFill>
          <a:effectLst>
            <a:innerShdw blurRad="38100" dist="12700" dir="13500000">
              <a:prstClr val="black">
                <a:alpha val="80000"/>
              </a:prstClr>
            </a:innerShdw>
          </a:effectLst>
        </p:spPr>
        <p:txBody>
          <a:bodyPr vert="horz" lIns="36000" tIns="108000" rIns="36000" bIns="36000" rtlCol="0" anchor="t">
            <a:noAutofit/>
          </a:bodyPr>
          <a:lstStyle>
            <a:defPPr>
              <a:defRPr lang="en-US"/>
            </a:defPPr>
            <a:lvl1pPr marL="273050" indent="-273050" algn="ctr">
              <a:lnSpc>
                <a:spcPct val="70000"/>
              </a:lnSpc>
              <a:spcBef>
                <a:spcPts val="1600"/>
              </a:spcBef>
              <a:buFont typeface="+mj-lt"/>
              <a:buNone/>
              <a:defRPr sz="4000" b="1" i="1" spc="-80" baseline="0">
                <a:solidFill>
                  <a:schemeClr val="accent6">
                    <a:lumMod val="40000"/>
                    <a:lumOff val="60000"/>
                  </a:schemeClr>
                </a:solidFill>
                <a:effectLst>
                  <a:innerShdw blurRad="63500" dist="50800" dir="13500000">
                    <a:prstClr val="black">
                      <a:alpha val="50000"/>
                    </a:prstClr>
                  </a:innerShdw>
                </a:effectLst>
                <a:latin typeface="Arial" pitchFamily="34" charset="0"/>
                <a:ea typeface="Segoe UI" pitchFamily="34" charset="0"/>
                <a:cs typeface="Arial" pitchFamily="34" charset="0"/>
              </a:defRPr>
            </a:lvl1pPr>
            <a:lvl2pPr marL="449262" indent="-342900">
              <a:lnSpc>
                <a:spcPct val="84000"/>
              </a:lnSpc>
              <a:spcBef>
                <a:spcPts val="600"/>
              </a:spcBef>
              <a:buFont typeface="Arial" pitchFamily="34" charset="0"/>
              <a:buChar char="•"/>
              <a:defRPr sz="2200" b="0" spc="-60" baseline="0">
                <a:latin typeface="Arial" pitchFamily="34" charset="0"/>
                <a:ea typeface="Segoe UI" pitchFamily="34" charset="0"/>
                <a:cs typeface="Arial" pitchFamily="34" charset="0"/>
              </a:defRPr>
            </a:lvl2pPr>
            <a:lvl3pPr marL="701675" indent="-342900">
              <a:lnSpc>
                <a:spcPct val="84000"/>
              </a:lnSpc>
              <a:spcBef>
                <a:spcPts val="0"/>
              </a:spcBef>
              <a:buFont typeface="Arial" pitchFamily="34" charset="0"/>
              <a:buChar char="•"/>
              <a:defRPr sz="2000" spc="-60" baseline="0">
                <a:solidFill>
                  <a:schemeClr val="accent6">
                    <a:lumMod val="75000"/>
                  </a:schemeClr>
                </a:solidFill>
                <a:latin typeface="Arial" pitchFamily="34" charset="0"/>
                <a:ea typeface="Segoe UI" pitchFamily="34" charset="0"/>
                <a:cs typeface="Arial" pitchFamily="34" charset="0"/>
              </a:defRPr>
            </a:lvl3pPr>
            <a:lvl4pPr marL="804863" indent="-176213">
              <a:lnSpc>
                <a:spcPct val="84000"/>
              </a:lnSpc>
              <a:spcBef>
                <a:spcPts val="0"/>
              </a:spcBef>
              <a:buSzPct val="80000"/>
              <a:buFont typeface="Arial" pitchFamily="34" charset="0"/>
              <a:buChar char="•"/>
              <a:defRPr sz="2000" spc="-60" baseline="0">
                <a:solidFill>
                  <a:schemeClr val="tx1">
                    <a:lumMod val="65000"/>
                    <a:lumOff val="35000"/>
                  </a:schemeClr>
                </a:solidFill>
                <a:latin typeface="Arial" pitchFamily="34" charset="0"/>
                <a:ea typeface="Segoe UI" pitchFamily="34" charset="0"/>
                <a:cs typeface="Arial" pitchFamily="34" charset="0"/>
              </a:defRPr>
            </a:lvl4pPr>
            <a:lvl5pPr marL="2057400" indent="-228600">
              <a:lnSpc>
                <a:spcPct val="84000"/>
              </a:lnSpc>
              <a:spcBef>
                <a:spcPts val="0"/>
              </a:spcBef>
              <a:buFont typeface="Arial"/>
              <a:buChar char="»"/>
              <a:defRPr sz="2000" spc="-60" baseline="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lvl="1" indent="0" algn="ctr">
              <a:lnSpc>
                <a:spcPct val="70000"/>
              </a:lnSpc>
              <a:spcBef>
                <a:spcPts val="1600"/>
              </a:spcBef>
              <a:buNone/>
            </a:pPr>
            <a:endParaRPr lang="en-US" sz="2400" spc="-80" dirty="0"/>
          </a:p>
        </p:txBody>
      </p:sp>
      <p:pic>
        <p:nvPicPr>
          <p:cNvPr id="56" name="Pictur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9088" y="3347824"/>
            <a:ext cx="477358" cy="477358"/>
          </a:xfrm>
          <a:prstGeom prst="rect">
            <a:avLst/>
          </a:prstGeom>
        </p:spPr>
      </p:pic>
      <p:sp>
        <p:nvSpPr>
          <p:cNvPr id="57" name="TextBox 56"/>
          <p:cNvSpPr txBox="1"/>
          <p:nvPr/>
        </p:nvSpPr>
        <p:spPr>
          <a:xfrm>
            <a:off x="1913096" y="3483589"/>
            <a:ext cx="921788" cy="246221"/>
          </a:xfrm>
          <a:prstGeom prst="rect">
            <a:avLst/>
          </a:prstGeom>
          <a:noFill/>
        </p:spPr>
        <p:txBody>
          <a:bodyPr wrap="square" lIns="0" tIns="0" rIns="0" bIns="0" rtlCol="0">
            <a:spAutoFit/>
          </a:bodyPr>
          <a:lstStyle/>
          <a:p>
            <a:r>
              <a:rPr lang="en-US" sz="1600" b="1" i="1" dirty="0" smtClean="0">
                <a:ln w="3175">
                  <a:noFill/>
                </a:ln>
                <a:solidFill>
                  <a:schemeClr val="tx1">
                    <a:lumMod val="85000"/>
                    <a:lumOff val="15000"/>
                  </a:schemeClr>
                </a:solidFill>
                <a:latin typeface="Arial" pitchFamily="34" charset="0"/>
                <a:ea typeface="Segoe UI" pitchFamily="34" charset="0"/>
                <a:cs typeface="Arial" pitchFamily="34" charset="0"/>
              </a:rPr>
              <a:t>vuMobile</a:t>
            </a:r>
            <a:endParaRPr lang="en-US" sz="1600" b="1" i="1" baseline="-25000" dirty="0">
              <a:ln w="3175">
                <a:noFill/>
              </a:ln>
              <a:solidFill>
                <a:schemeClr val="accent6">
                  <a:lumMod val="75000"/>
                </a:schemeClr>
              </a:solidFill>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436101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par>
                                <p:cTn id="89" presetID="10" presetClass="entr" presetSubtype="0" fill="hold"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5" repeatCount="indefinite" fill="hold" display="0">
                  <p:stCondLst>
                    <p:cond delay="indefinite"/>
                  </p:stCondLst>
                </p:cTn>
                <p:tgtEl>
                  <p:spTgt spid="30"/>
                </p:tgtEl>
              </p:cMediaNode>
            </p:video>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5" grpId="0"/>
      <p:bldP spid="47" grpId="0"/>
      <p:bldP spid="49" grpId="0"/>
      <p:bldP spid="53" grpId="0" animBg="1"/>
      <p:bldP spid="54" grpId="0" animBg="1"/>
      <p:bldP spid="55"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25043" y="2126511"/>
            <a:ext cx="446126" cy="2020188"/>
          </a:xfrm>
          <a:prstGeom prst="rect">
            <a:avLst/>
          </a:prstGeom>
          <a:solidFill>
            <a:schemeClr val="accent1">
              <a:lumMod val="20000"/>
              <a:lumOff val="80000"/>
              <a:alpha val="1000"/>
            </a:schemeClr>
          </a:solidFill>
          <a:ln w="25400">
            <a:noFill/>
          </a:ln>
          <a:effectLst>
            <a:glow rad="203200">
              <a:schemeClr val="accent6">
                <a:lumMod val="20000"/>
                <a:lumOff val="80000"/>
              </a:schemeClr>
            </a:glow>
          </a:effectLst>
        </p:spPr>
        <p:txBody>
          <a:bodyPr vert="vert270" wrap="square" lIns="0" tIns="0" rIns="0" bIns="0" rtlCol="0" anchor="ctr">
            <a:noAutofit/>
          </a:bodyPr>
          <a:lstStyle/>
          <a:p>
            <a:pPr>
              <a:lnSpc>
                <a:spcPct val="90000"/>
              </a:lnSpc>
            </a:pPr>
            <a:endParaRPr lang="en-US" sz="4800" b="0" dirty="0">
              <a:ln w="18415" cmpd="sng">
                <a:solidFill>
                  <a:srgbClr val="FFFFFF"/>
                </a:solidFill>
                <a:prstDash val="solid"/>
              </a:ln>
              <a:solidFill>
                <a:srgbClr val="FFFFFF"/>
              </a:solidFill>
              <a:effectLst>
                <a:innerShdw blurRad="63500" dist="50800" dir="2700000">
                  <a:prstClr val="black">
                    <a:alpha val="50000"/>
                  </a:prstClr>
                </a:innerShdw>
              </a:effectLst>
              <a:latin typeface="Arial Unicode MS" pitchFamily="34" charset="-128"/>
              <a:ea typeface="Segoe UI" pitchFamily="34" charset="0"/>
              <a:cs typeface="Aharoni" pitchFamily="2" charset="-79"/>
            </a:endParaRPr>
          </a:p>
        </p:txBody>
      </p:sp>
      <p:graphicFrame>
        <p:nvGraphicFramePr>
          <p:cNvPr id="3" name="Chart 2"/>
          <p:cNvGraphicFramePr>
            <a:graphicFrameLocks/>
          </p:cNvGraphicFramePr>
          <p:nvPr>
            <p:extLst>
              <p:ext uri="{D42A27DB-BD31-4B8C-83A1-F6EECF244321}">
                <p14:modId xmlns:p14="http://schemas.microsoft.com/office/powerpoint/2010/main" val="818275405"/>
              </p:ext>
            </p:extLst>
          </p:nvPr>
        </p:nvGraphicFramePr>
        <p:xfrm>
          <a:off x="2977116" y="1006493"/>
          <a:ext cx="5816010" cy="317304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Online </a:t>
            </a:r>
            <a:r>
              <a:rPr lang="en-US" dirty="0" smtClean="0"/>
              <a:t>will Surpass Broadcast</a:t>
            </a:r>
            <a:br>
              <a:rPr lang="en-US" dirty="0" smtClean="0"/>
            </a:br>
            <a:r>
              <a:rPr lang="en-US" dirty="0" smtClean="0"/>
              <a:t>by 2020</a:t>
            </a:r>
            <a:endParaRPr lang="en-US" dirty="0"/>
          </a:p>
        </p:txBody>
      </p:sp>
      <p:sp>
        <p:nvSpPr>
          <p:cNvPr id="4" name="Content Placeholder 3"/>
          <p:cNvSpPr>
            <a:spLocks noGrp="1"/>
          </p:cNvSpPr>
          <p:nvPr>
            <p:ph idx="1"/>
          </p:nvPr>
        </p:nvSpPr>
        <p:spPr>
          <a:xfrm>
            <a:off x="202755" y="919040"/>
            <a:ext cx="8809892" cy="3659196"/>
          </a:xfrm>
        </p:spPr>
        <p:txBody>
          <a:bodyPr/>
          <a:lstStyle/>
          <a:p>
            <a:endParaRPr lang="en-US" dirty="0" smtClean="0"/>
          </a:p>
          <a:p>
            <a:endParaRPr lang="en-US" dirty="0" smtClean="0"/>
          </a:p>
          <a:p>
            <a:r>
              <a:rPr lang="en-US" dirty="0" smtClean="0"/>
              <a:t>By the end of </a:t>
            </a:r>
            <a:br>
              <a:rPr lang="en-US" dirty="0" smtClean="0"/>
            </a:br>
            <a:r>
              <a:rPr lang="en-US" dirty="0" smtClean="0"/>
              <a:t>this decade,</a:t>
            </a:r>
            <a:br>
              <a:rPr lang="en-US" dirty="0" smtClean="0"/>
            </a:br>
            <a:r>
              <a:rPr lang="en-US" dirty="0" smtClean="0"/>
              <a:t>more people</a:t>
            </a:r>
            <a:br>
              <a:rPr lang="en-US" dirty="0" smtClean="0"/>
            </a:br>
            <a:r>
              <a:rPr lang="en-US" dirty="0" smtClean="0"/>
              <a:t>will be </a:t>
            </a:r>
            <a:br>
              <a:rPr lang="en-US" dirty="0" smtClean="0"/>
            </a:br>
            <a:r>
              <a:rPr lang="en-US" dirty="0" smtClean="0"/>
              <a:t>watching</a:t>
            </a:r>
            <a:br>
              <a:rPr lang="en-US" dirty="0" smtClean="0"/>
            </a:br>
            <a:r>
              <a:rPr lang="en-US" dirty="0" smtClean="0"/>
              <a:t>Internet video</a:t>
            </a:r>
            <a:br>
              <a:rPr lang="en-US" dirty="0" smtClean="0"/>
            </a:br>
            <a:r>
              <a:rPr lang="en-US" dirty="0" smtClean="0"/>
              <a:t>than television</a:t>
            </a:r>
          </a:p>
          <a:p>
            <a:endParaRPr lang="en-US" dirty="0"/>
          </a:p>
        </p:txBody>
      </p:sp>
      <p:sp>
        <p:nvSpPr>
          <p:cNvPr id="5" name="Rectangle 4"/>
          <p:cNvSpPr/>
          <p:nvPr/>
        </p:nvSpPr>
        <p:spPr>
          <a:xfrm>
            <a:off x="1693478" y="4736517"/>
            <a:ext cx="3590778" cy="387798"/>
          </a:xfrm>
          <a:prstGeom prst="rect">
            <a:avLst/>
          </a:prstGeom>
        </p:spPr>
        <p:txBody>
          <a:bodyPr wrap="square" lIns="0" tIns="36000" rIns="0" bIns="36000" anchor="ctr" anchorCtr="0">
            <a:noAutofit/>
          </a:bodyPr>
          <a:lstStyle/>
          <a:p>
            <a:pPr>
              <a:lnSpc>
                <a:spcPct val="80000"/>
              </a:lnSpc>
            </a:pPr>
            <a:r>
              <a:rPr lang="en-US" sz="1200" b="0" spc="-60" dirty="0">
                <a:solidFill>
                  <a:schemeClr val="bg1">
                    <a:lumMod val="95000"/>
                  </a:schemeClr>
                </a:solidFill>
                <a:effectLst/>
                <a:latin typeface="Arial" pitchFamily="34" charset="0"/>
              </a:rPr>
              <a:t>SocialTimes.com - http://socialtimes.com/online-video-to-surpass-us-broadcast-tv-by-end-of-decade_b13470</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373" y="160079"/>
            <a:ext cx="1399885" cy="618554"/>
          </a:xfrm>
          <a:prstGeom prst="rect">
            <a:avLst/>
          </a:prstGeom>
        </p:spPr>
      </p:pic>
    </p:spTree>
    <p:extLst>
      <p:ext uri="{BB962C8B-B14F-4D97-AF65-F5344CB8AC3E}">
        <p14:creationId xmlns:p14="http://schemas.microsoft.com/office/powerpoint/2010/main" val="716012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1" dur="2000"/>
                                        <p:tgtEl>
                                          <p:spTgt spid="3">
                                            <p:graphicEl>
                                              <a:chart seriesIdx="0" categoryIdx="-4" bldStep="series"/>
                                            </p:graphicEl>
                                          </p:spTgt>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5" dur="2000"/>
                                        <p:tgtEl>
                                          <p:spTgt spid="3">
                                            <p:graphicEl>
                                              <a:chart seriesIdx="1" categoryIdx="-4" bldStep="series"/>
                                            </p:graphic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3" grpId="0">
        <p:bldSub>
          <a:bldChart bld="series"/>
        </p:bldSub>
      </p:bldGraphic>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pPr lvl="1"/>
            <a:endParaRPr lang="en-US" dirty="0"/>
          </a:p>
          <a:p>
            <a:r>
              <a:rPr lang="en-US" dirty="0" smtClean="0"/>
              <a:t>PaaS &amp; SaaS cloud-based</a:t>
            </a:r>
            <a:br>
              <a:rPr lang="en-US" dirty="0" smtClean="0"/>
            </a:br>
            <a:r>
              <a:rPr lang="en-US" dirty="0" smtClean="0"/>
              <a:t>services expect strong</a:t>
            </a:r>
            <a:br>
              <a:rPr lang="en-US" dirty="0" smtClean="0"/>
            </a:br>
            <a:r>
              <a:rPr lang="en-US" dirty="0" smtClean="0"/>
              <a:t>double digit growth</a:t>
            </a:r>
          </a:p>
          <a:p>
            <a:pPr lvl="1"/>
            <a:r>
              <a:rPr lang="en-US" dirty="0" smtClean="0"/>
              <a:t>Visual Unity has offerings</a:t>
            </a:r>
            <a:br>
              <a:rPr lang="en-US" dirty="0" smtClean="0"/>
            </a:br>
            <a:r>
              <a:rPr lang="en-US" dirty="0" smtClean="0"/>
              <a:t>in IaaS, PaaS, &amp; SaaS</a:t>
            </a:r>
            <a:endParaRPr lang="en-US" dirty="0"/>
          </a:p>
        </p:txBody>
      </p:sp>
      <p:sp>
        <p:nvSpPr>
          <p:cNvPr id="5" name="Title 4"/>
          <p:cNvSpPr>
            <a:spLocks noGrp="1"/>
          </p:cNvSpPr>
          <p:nvPr>
            <p:ph type="title"/>
          </p:nvPr>
        </p:nvSpPr>
        <p:spPr/>
        <p:txBody>
          <a:bodyPr/>
          <a:lstStyle/>
          <a:p>
            <a:r>
              <a:rPr lang="en-US" dirty="0" smtClean="0"/>
              <a:t>Cloud-based Opportunities</a:t>
            </a:r>
            <a:endParaRPr lang="en-US" dirty="0"/>
          </a:p>
        </p:txBody>
      </p:sp>
      <p:sp>
        <p:nvSpPr>
          <p:cNvPr id="8" name="Rectangle 7"/>
          <p:cNvSpPr/>
          <p:nvPr/>
        </p:nvSpPr>
        <p:spPr>
          <a:xfrm>
            <a:off x="1633789" y="4736151"/>
            <a:ext cx="4053680" cy="387798"/>
          </a:xfrm>
          <a:prstGeom prst="rect">
            <a:avLst/>
          </a:prstGeom>
        </p:spPr>
        <p:txBody>
          <a:bodyPr wrap="square">
            <a:spAutoFit/>
          </a:bodyPr>
          <a:lstStyle/>
          <a:p>
            <a:pPr>
              <a:lnSpc>
                <a:spcPct val="80000"/>
              </a:lnSpc>
            </a:pPr>
            <a:r>
              <a:rPr lang="en-US" sz="1200" dirty="0" smtClean="0">
                <a:solidFill>
                  <a:schemeClr val="bg1">
                    <a:lumMod val="95000"/>
                  </a:schemeClr>
                </a:solidFill>
                <a:latin typeface="Arial" pitchFamily="34" charset="0"/>
              </a:rPr>
              <a:t>Gartner – Public Cloud Service Forecast (12.Q2 Update)</a:t>
            </a:r>
          </a:p>
          <a:p>
            <a:pPr>
              <a:lnSpc>
                <a:spcPct val="80000"/>
              </a:lnSpc>
            </a:pPr>
            <a:r>
              <a:rPr lang="en-US" sz="1200" dirty="0" smtClean="0">
                <a:solidFill>
                  <a:schemeClr val="bg1">
                    <a:lumMod val="95000"/>
                  </a:schemeClr>
                </a:solidFill>
                <a:latin typeface="Arial" pitchFamily="34" charset="0"/>
              </a:rPr>
              <a:t>CAGR – Compounded Annual Growth Rate</a:t>
            </a:r>
            <a:endParaRPr lang="en-US" sz="1200" dirty="0">
              <a:solidFill>
                <a:schemeClr val="bg1">
                  <a:lumMod val="95000"/>
                </a:schemeClr>
              </a:solidFill>
              <a:latin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14715768"/>
              </p:ext>
            </p:extLst>
          </p:nvPr>
        </p:nvGraphicFramePr>
        <p:xfrm>
          <a:off x="308008" y="1161260"/>
          <a:ext cx="4010660" cy="1243584"/>
        </p:xfrm>
        <a:graphic>
          <a:graphicData uri="http://schemas.openxmlformats.org/drawingml/2006/table">
            <a:tbl>
              <a:tblPr firstRow="1" bandRow="1">
                <a:tableStyleId>{1FECB4D8-DB02-4DC6-A0A2-4F2EBAE1DC90}</a:tableStyleId>
              </a:tblPr>
              <a:tblGrid>
                <a:gridCol w="3154680"/>
                <a:gridCol w="855980"/>
              </a:tblGrid>
              <a:tr h="215141">
                <a:tc>
                  <a:txBody>
                    <a:bodyPr/>
                    <a:lstStyle/>
                    <a:p>
                      <a:pPr>
                        <a:lnSpc>
                          <a:spcPct val="80000"/>
                        </a:lnSpc>
                      </a:pPr>
                      <a:r>
                        <a:rPr lang="en-US" sz="1800" spc="-100" dirty="0" smtClean="0">
                          <a:latin typeface="Arial" pitchFamily="34" charset="0"/>
                          <a:cs typeface="Arial" pitchFamily="34" charset="0"/>
                        </a:rPr>
                        <a:t>Cloud</a:t>
                      </a:r>
                      <a:r>
                        <a:rPr lang="en-US" sz="1800" spc="-100" baseline="0" dirty="0" smtClean="0">
                          <a:latin typeface="Arial" pitchFamily="34" charset="0"/>
                          <a:cs typeface="Arial" pitchFamily="34" charset="0"/>
                        </a:rPr>
                        <a:t> Computing - </a:t>
                      </a:r>
                      <a:r>
                        <a:rPr lang="en-US" sz="1800" spc="-100" dirty="0" smtClean="0">
                          <a:latin typeface="Arial" pitchFamily="34" charset="0"/>
                          <a:cs typeface="Arial" pitchFamily="34" charset="0"/>
                        </a:rPr>
                        <a:t>‘11-’16</a:t>
                      </a:r>
                      <a:endParaRPr lang="en-US" sz="1800" b="1" spc="-100" dirty="0">
                        <a:solidFill>
                          <a:schemeClr val="bg1"/>
                        </a:solidFill>
                        <a:latin typeface="Arial" pitchFamily="34" charset="0"/>
                        <a:cs typeface="Arial" pitchFamily="34" charset="0"/>
                      </a:endParaRPr>
                    </a:p>
                  </a:txBody>
                  <a:tcPr anchor="ctr"/>
                </a:tc>
                <a:tc>
                  <a:txBody>
                    <a:bodyPr/>
                    <a:lstStyle/>
                    <a:p>
                      <a:pPr algn="ctr">
                        <a:lnSpc>
                          <a:spcPct val="80000"/>
                        </a:lnSpc>
                      </a:pPr>
                      <a:r>
                        <a:rPr lang="en-US" sz="1800" spc="-100" dirty="0" smtClean="0">
                          <a:latin typeface="Arial" pitchFamily="34" charset="0"/>
                          <a:cs typeface="Arial" pitchFamily="34" charset="0"/>
                        </a:rPr>
                        <a:t>CAGR</a:t>
                      </a:r>
                      <a:endParaRPr lang="en-US" sz="1800" b="1" spc="-100" dirty="0">
                        <a:solidFill>
                          <a:schemeClr val="bg1"/>
                        </a:solidFill>
                        <a:latin typeface="Arial" pitchFamily="34" charset="0"/>
                        <a:cs typeface="Arial" pitchFamily="34" charset="0"/>
                      </a:endParaRPr>
                    </a:p>
                  </a:txBody>
                  <a:tcPr anchor="ctr"/>
                </a:tc>
              </a:tr>
              <a:tr h="215141">
                <a:tc>
                  <a:txBody>
                    <a:bodyPr/>
                    <a:lstStyle/>
                    <a:p>
                      <a:pPr algn="l">
                        <a:lnSpc>
                          <a:spcPct val="80000"/>
                        </a:lnSpc>
                      </a:pPr>
                      <a:r>
                        <a:rPr kumimoji="0" lang="en-US" sz="1800" u="none" strike="noStrike" kern="1200" cap="none" spc="-100" normalizeH="0" baseline="0" noProof="0" dirty="0" smtClean="0">
                          <a:ln>
                            <a:noFill/>
                          </a:ln>
                          <a:effectLst/>
                          <a:uLnTx/>
                          <a:uFillTx/>
                          <a:latin typeface="Arial" pitchFamily="34" charset="0"/>
                          <a:cs typeface="Arial" pitchFamily="34" charset="0"/>
                        </a:rPr>
                        <a:t>Infrastructure as a Service (IaaS)</a:t>
                      </a:r>
                      <a:endParaRPr lang="en-US" sz="1800" b="1" spc="-100" dirty="0">
                        <a:latin typeface="Arial" pitchFamily="34" charset="0"/>
                        <a:cs typeface="Arial" pitchFamily="34" charset="0"/>
                      </a:endParaRPr>
                    </a:p>
                  </a:txBody>
                  <a:tcPr anchor="ct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kumimoji="0" lang="en-US" sz="1800" u="none" strike="noStrike" kern="1200" cap="none" spc="-100" normalizeH="0" baseline="0" noProof="0" dirty="0" smtClean="0">
                          <a:ln>
                            <a:noFill/>
                          </a:ln>
                          <a:effectLst/>
                          <a:uLnTx/>
                          <a:uFillTx/>
                          <a:latin typeface="Arial" pitchFamily="34" charset="0"/>
                          <a:cs typeface="Arial" pitchFamily="34" charset="0"/>
                        </a:rPr>
                        <a:t>41.7%</a:t>
                      </a:r>
                      <a:endParaRPr lang="en-US" sz="1800" spc="-100" dirty="0">
                        <a:latin typeface="Arial" pitchFamily="34" charset="0"/>
                        <a:cs typeface="Arial" pitchFamily="34" charset="0"/>
                      </a:endParaRPr>
                    </a:p>
                  </a:txBody>
                  <a:tcPr anchor="ctr"/>
                </a:tc>
              </a:tr>
              <a:tr h="215141">
                <a:tc>
                  <a:txBody>
                    <a:bodyPr/>
                    <a:lstStyle/>
                    <a:p>
                      <a:pPr>
                        <a:lnSpc>
                          <a:spcPct val="80000"/>
                        </a:lnSpc>
                      </a:pPr>
                      <a:r>
                        <a:rPr kumimoji="0" lang="en-US" sz="1800" u="none" strike="noStrike" kern="1200" cap="none" spc="-100" normalizeH="0" baseline="0" dirty="0" smtClean="0">
                          <a:ln>
                            <a:noFill/>
                          </a:ln>
                          <a:effectLst/>
                          <a:uLnTx/>
                          <a:uFillTx/>
                          <a:latin typeface="Arial" pitchFamily="34" charset="0"/>
                          <a:cs typeface="Arial" pitchFamily="34" charset="0"/>
                        </a:rPr>
                        <a:t>Platform as a Service (PaaS)</a:t>
                      </a:r>
                      <a:endParaRPr kumimoji="0" lang="en-US" sz="1800" b="1" i="0" u="none" strike="noStrike" kern="1200" cap="none" spc="-100" normalizeH="0" baseline="0" dirty="0">
                        <a:ln>
                          <a:noFill/>
                        </a:ln>
                        <a:solidFill>
                          <a:prstClr val="black"/>
                        </a:solidFill>
                        <a:effectLst/>
                        <a:uLnTx/>
                        <a:uFillTx/>
                        <a:latin typeface="Arial" pitchFamily="34" charset="0"/>
                        <a:ea typeface="+mn-ea"/>
                        <a:cs typeface="Arial" pitchFamily="34" charset="0"/>
                      </a:endParaRPr>
                    </a:p>
                  </a:txBody>
                  <a:tcPr anchor="ctr"/>
                </a:tc>
                <a:tc>
                  <a:txBody>
                    <a:bodyPr/>
                    <a:lstStyle/>
                    <a:p>
                      <a:pPr algn="ctr">
                        <a:lnSpc>
                          <a:spcPct val="80000"/>
                        </a:lnSpc>
                      </a:pPr>
                      <a:r>
                        <a:rPr lang="en-US" sz="1800" spc="-100" dirty="0" smtClean="0">
                          <a:latin typeface="Arial" pitchFamily="34" charset="0"/>
                          <a:cs typeface="Arial" pitchFamily="34" charset="0"/>
                        </a:rPr>
                        <a:t>26.6%</a:t>
                      </a:r>
                      <a:endParaRPr lang="en-US" sz="1800" spc="-100" dirty="0">
                        <a:latin typeface="Arial" pitchFamily="34" charset="0"/>
                        <a:cs typeface="Arial" pitchFamily="34" charset="0"/>
                      </a:endParaRPr>
                    </a:p>
                  </a:txBody>
                  <a:tcPr anchor="ctr"/>
                </a:tc>
              </a:tr>
              <a:tr h="215141">
                <a:tc>
                  <a:txBody>
                    <a:bodyPr/>
                    <a:lstStyle/>
                    <a:p>
                      <a:pPr>
                        <a:lnSpc>
                          <a:spcPct val="80000"/>
                        </a:lnSpc>
                      </a:pPr>
                      <a:r>
                        <a:rPr kumimoji="0" lang="en-US" sz="1800" u="none" strike="noStrike" kern="1200" cap="none" spc="-100" normalizeH="0" baseline="0" dirty="0" smtClean="0">
                          <a:ln>
                            <a:noFill/>
                          </a:ln>
                          <a:effectLst/>
                          <a:uLnTx/>
                          <a:uFillTx/>
                          <a:latin typeface="Arial" pitchFamily="34" charset="0"/>
                          <a:cs typeface="Arial" pitchFamily="34" charset="0"/>
                        </a:rPr>
                        <a:t>Software as a Service (SaaS)</a:t>
                      </a:r>
                      <a:endParaRPr kumimoji="0" lang="en-US" sz="1800" b="1" i="0" u="none" strike="noStrike" kern="1200" cap="none" spc="-100" normalizeH="0" baseline="0" dirty="0">
                        <a:ln>
                          <a:noFill/>
                        </a:ln>
                        <a:solidFill>
                          <a:prstClr val="black"/>
                        </a:solidFill>
                        <a:effectLst/>
                        <a:uLnTx/>
                        <a:uFillTx/>
                        <a:latin typeface="Arial" pitchFamily="34" charset="0"/>
                        <a:ea typeface="+mn-ea"/>
                        <a:cs typeface="Arial" pitchFamily="34" charset="0"/>
                      </a:endParaRPr>
                    </a:p>
                  </a:txBody>
                  <a:tcPr anchor="ctr"/>
                </a:tc>
                <a:tc>
                  <a:txBody>
                    <a:bodyPr/>
                    <a:lstStyle/>
                    <a:p>
                      <a:pPr algn="ctr">
                        <a:lnSpc>
                          <a:spcPct val="80000"/>
                        </a:lnSpc>
                      </a:pPr>
                      <a:r>
                        <a:rPr kumimoji="0" lang="en-US" sz="1800" u="none" strike="noStrike" kern="1200" cap="none" spc="-100" normalizeH="0" baseline="0" noProof="0" dirty="0" smtClean="0">
                          <a:ln>
                            <a:noFill/>
                          </a:ln>
                          <a:effectLst/>
                          <a:uLnTx/>
                          <a:uFillTx/>
                          <a:latin typeface="Arial" pitchFamily="34" charset="0"/>
                          <a:cs typeface="Arial" pitchFamily="34" charset="0"/>
                        </a:rPr>
                        <a:t>17.4%</a:t>
                      </a:r>
                      <a:endParaRPr lang="en-US" sz="1800" spc="-100" dirty="0">
                        <a:latin typeface="Arial" pitchFamily="34" charset="0"/>
                        <a:cs typeface="Arial" pitchFamily="34" charset="0"/>
                      </a:endParaRPr>
                    </a:p>
                  </a:txBody>
                  <a:tcPr anchor="ct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903" y="272594"/>
            <a:ext cx="1672820" cy="38054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770737302"/>
              </p:ext>
            </p:extLst>
          </p:nvPr>
        </p:nvGraphicFramePr>
        <p:xfrm>
          <a:off x="4452051" y="690562"/>
          <a:ext cx="4429125" cy="3762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9177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2.1|2.2|1.8|1.9|2|1.9|2"/>
</p:tagLst>
</file>

<file path=ppt/theme/theme1.xml><?xml version="1.0" encoding="utf-8"?>
<a:theme xmlns:a="http://schemas.openxmlformats.org/drawingml/2006/main" name="Visual Unity">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58B3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t">
        <a:noAutofit/>
      </a:bodyPr>
      <a:lstStyle>
        <a:defPPr>
          <a:lnSpc>
            <a:spcPct val="80000"/>
          </a:lnSpc>
          <a:defRPr sz="2000" b="1" dirty="0" smtClean="0">
            <a:solidFill>
              <a:schemeClr val="bg1">
                <a:lumMod val="95000"/>
              </a:schemeClr>
            </a:solidFill>
            <a:latin typeface="Segoe UI" pitchFamily="34" charset="0"/>
            <a:ea typeface="Segoe UI" pitchFamily="34" charset="0"/>
            <a:cs typeface="Segoe UI" pitchFamily="34" charset="0"/>
          </a:defRPr>
        </a:defPPr>
      </a:lstStyle>
    </a:spDef>
    <a:lnDef>
      <a:spPr>
        <a:ln w="50800">
          <a:solidFill>
            <a:schemeClr val="accent5">
              <a:lumMod val="60000"/>
              <a:lumOff val="40000"/>
            </a:schemeClr>
          </a:solidFill>
          <a:headEnd type="stealth" w="med" len="lg"/>
          <a:tailEnd type="stealth" w="med"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47146</TotalTime>
  <Words>1891</Words>
  <Application>Microsoft Office PowerPoint</Application>
  <PresentationFormat>On-screen Show (16:9)</PresentationFormat>
  <Paragraphs>362</Paragraphs>
  <Slides>22</Slides>
  <Notes>10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Visual Unity</vt:lpstr>
      <vt:lpstr>OTT &amp; New Media Market Opportunities</vt:lpstr>
      <vt:lpstr>Download the Original Presentation</vt:lpstr>
      <vt:lpstr>What is “Connected TV”</vt:lpstr>
      <vt:lpstr>What is Multiscreen?</vt:lpstr>
      <vt:lpstr>What is OTT?</vt:lpstr>
      <vt:lpstr>What is OVP?</vt:lpstr>
      <vt:lpstr>Multiscreen Solution Provider</vt:lpstr>
      <vt:lpstr>Online will Surpass Broadcast by 2020</vt:lpstr>
      <vt:lpstr>Cloud-based Opportunities</vt:lpstr>
      <vt:lpstr>Market - Broadcast &amp; OTT</vt:lpstr>
      <vt:lpstr>Online Video by Region</vt:lpstr>
      <vt:lpstr>We Offer 3 Cloud Services</vt:lpstr>
      <vt:lpstr>Multiscreen Solutions, Servicing…</vt:lpstr>
      <vt:lpstr>Offering A Full Range of Video Services</vt:lpstr>
      <vt:lpstr>PowerPoint Presentation</vt:lpstr>
      <vt:lpstr>vuMedia™ - Features &amp; Benefits</vt:lpstr>
      <vt:lpstr>Clients</vt:lpstr>
      <vt:lpstr>Partners</vt:lpstr>
      <vt:lpstr>Visual Unity - Differentiators</vt:lpstr>
      <vt:lpstr>PowerPoint Presentation</vt:lpstr>
      <vt:lpstr>Synopsis - OTT &amp; New Media Market Opportunities</vt:lpstr>
      <vt:lpstr>Tags - OTT &amp; New Media Market Opportunities</vt:lpstr>
    </vt:vector>
  </TitlesOfParts>
  <Company>Visual 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Unity - Master</dc:title>
  <dc:creator>Gabriel Dusil</dc:creator>
  <cp:lastModifiedBy>Gabriel Dusil</cp:lastModifiedBy>
  <cp:revision>2750</cp:revision>
  <cp:lastPrinted>2013-01-30T11:16:20Z</cp:lastPrinted>
  <dcterms:created xsi:type="dcterms:W3CDTF">2012-03-13T13:17:10Z</dcterms:created>
  <dcterms:modified xsi:type="dcterms:W3CDTF">2013-06-17T13:40:28Z</dcterms:modified>
  <cp:category>Broadcast &amp; OTT</cp:category>
</cp:coreProperties>
</file>