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8.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6.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06" y="-90"/>
      </p:cViewPr>
      <p:guideLst>
        <p:guide orient="horz" pos="1620"/>
        <p:guide pos="2880"/>
      </p:guideLst>
    </p:cSldViewPr>
  </p:slideViewPr>
  <p:notesTextViewPr>
    <p:cViewPr>
      <p:scale>
        <a:sx n="1" d="1"/>
        <a:sy n="1" d="1"/>
      </p:scale>
      <p:origin x="0" y="0"/>
    </p:cViewPr>
  </p:notesTextViewPr>
  <p:sorterViewPr>
    <p:cViewPr>
      <p:scale>
        <a:sx n="100" d="100"/>
        <a:sy n="100" d="100"/>
      </p:scale>
      <p:origin x="0" y="94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20Dusil,%20Gabriel\Employment\Visual%20Unity\Management%20-%20Visual%20Unity%20(Master,%20v0.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1.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0.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0.8).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0.8).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A!%20Dusil,%20Gabriel\Employment\Visual%20Unity\Management%20-%20Visual%20Unity%20(Master,%20v0.8).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A!%20Dusil,%20Gabriel\Employment\Visual%20Unity\Management%20-%20Visual%20Unity%20(Master,%20v1.2).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A!%20Dusil,%20Gabriel\Employment\Visual%20Unity\Management%20-%20Visual%20Unity%20(Master,%20v1.0).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A!%20Dusil,%20Gabriel\Employment\Visual%20Unity\Management%20-%20Visual%20Unity%20(Master,%20v1.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20Dusil,%20Gabriel\Employment\Visual%20Unity\Management%20-%20Visual%20Unity%20(Master,%20v0.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A!%20Dusil,%20Gabriel\Employment\Visual%20Unity\Management%20-%20Visual%20Unity%20(Master,%20v0.7).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A!%20Dusil,%20Gabriel\Employment\Visual%20Unity\Management%20-%20Visual%20Unity%20(Master,%20v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0.7).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A!%20Dusil,%20Gabriel\Employment\Visual%20Unity\Management%20-%20Visual%20Unity%20(Master,%20v1.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A!%20Dusil,%20Gabriel\Employment\Visual%20Unity\Management%20-%20Visual%20Unity%20(Master,%20v0.7).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A!%20Dusil,%20Gabriel\Employment\Visual%20Unity\Management%20-%20Visual%20Unity%20(Master,%20v1.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A!%20Dusil,%20Gabriel\Employment\Visual%20Unity\Management%20-%20Visual%20Unity%20(Master,%20v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0113079816183666E-2"/>
          <c:y val="2.5668296866238682E-2"/>
          <c:w val="0.90235772096820022"/>
          <c:h val="0.8601600614098478"/>
        </c:manualLayout>
      </c:layout>
      <c:lineChart>
        <c:grouping val="standard"/>
        <c:varyColors val="0"/>
        <c:ser>
          <c:idx val="1"/>
          <c:order val="0"/>
          <c:tx>
            <c:strRef>
              <c:f>'Time Spend watching video'!$A$3</c:f>
              <c:strCache>
                <c:ptCount val="1"/>
                <c:pt idx="0">
                  <c:v>Live Broadcast</c:v>
                </c:pt>
              </c:strCache>
            </c:strRef>
          </c:tx>
          <c:spPr>
            <a:ln w="50800"/>
            <a:effectLst>
              <a:innerShdw blurRad="38100" dist="12700" dir="13500000">
                <a:prstClr val="black">
                  <a:alpha val="80000"/>
                </a:prstClr>
              </a:innerShdw>
            </a:effectLst>
          </c:spPr>
          <c:marker>
            <c:symbol val="square"/>
            <c:size val="16"/>
            <c:spPr>
              <a:ln w="0">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'Time Spend watching video'!$B$1:$N$1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'Time Spend watching video'!$B$3:$N$3</c:f>
              <c:numCache>
                <c:formatCode>[h]:mm</c:formatCode>
                <c:ptCount val="13"/>
                <c:pt idx="0">
                  <c:v>1.3333333333333333</c:v>
                </c:pt>
                <c:pt idx="1">
                  <c:v>1.3236111111111113</c:v>
                </c:pt>
                <c:pt idx="2">
                  <c:v>1.3083333333333333</c:v>
                </c:pt>
                <c:pt idx="3">
                  <c:v>1.2819444444444446</c:v>
                </c:pt>
                <c:pt idx="4">
                  <c:v>1.25</c:v>
                </c:pt>
                <c:pt idx="5">
                  <c:v>1.1916666666666667</c:v>
                </c:pt>
                <c:pt idx="6">
                  <c:v>1.1166666666666667</c:v>
                </c:pt>
                <c:pt idx="7">
                  <c:v>1.0083333333333333</c:v>
                </c:pt>
                <c:pt idx="8">
                  <c:v>0.875</c:v>
                </c:pt>
                <c:pt idx="9">
                  <c:v>0.72916666666666674</c:v>
                </c:pt>
                <c:pt idx="10">
                  <c:v>0.54166666666666663</c:v>
                </c:pt>
                <c:pt idx="11">
                  <c:v>0.4</c:v>
                </c:pt>
                <c:pt idx="12" formatCode="h:mm">
                  <c:v>0.3</c:v>
                </c:pt>
              </c:numCache>
            </c:numRef>
          </c:val>
          <c:smooth val="0"/>
        </c:ser>
        <c:ser>
          <c:idx val="0"/>
          <c:order val="1"/>
          <c:tx>
            <c:strRef>
              <c:f>'Time Spend watching video'!$A$2</c:f>
              <c:strCache>
                <c:ptCount val="1"/>
                <c:pt idx="0">
                  <c:v>Internet Video</c:v>
                </c:pt>
              </c:strCache>
            </c:strRef>
          </c:tx>
          <c:spPr>
            <a:ln w="50800">
              <a:solidFill>
                <a:schemeClr val="accent5">
                  <a:lumMod val="75000"/>
                </a:schemeClr>
              </a:solidFill>
            </a:ln>
            <a:effectLst>
              <a:innerShdw blurRad="38100" dist="12700" dir="13500000">
                <a:prstClr val="black">
                  <a:alpha val="80000"/>
                </a:prstClr>
              </a:innerShdw>
            </a:effectLst>
          </c:spPr>
          <c:marker>
            <c:symbol val="square"/>
            <c:size val="16"/>
            <c:spPr>
              <a:gradFill>
                <a:gsLst>
                  <a:gs pos="0">
                    <a:schemeClr val="accent5">
                      <a:lumMod val="75000"/>
                    </a:schemeClr>
                  </a:gs>
                  <a:gs pos="98000">
                    <a:schemeClr val="accent5">
                      <a:lumMod val="60000"/>
                      <a:lumOff val="40000"/>
                    </a:schemeClr>
                  </a:gs>
                </a:gsLst>
                <a:lin ang="16200000" scaled="1"/>
              </a:gradFill>
              <a:ln>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'Time Spend watching video'!$B$1:$N$1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'Time Spend watching video'!$B$2:$N$2</c:f>
              <c:numCache>
                <c:formatCode>h:mm</c:formatCode>
                <c:ptCount val="13"/>
                <c:pt idx="0">
                  <c:v>1.0416666666666666E-2</c:v>
                </c:pt>
                <c:pt idx="1">
                  <c:v>2.0833333333333332E-2</c:v>
                </c:pt>
                <c:pt idx="2">
                  <c:v>4.1666666666666664E-2</c:v>
                </c:pt>
                <c:pt idx="3">
                  <c:v>6.25E-2</c:v>
                </c:pt>
                <c:pt idx="4">
                  <c:v>8.3333333333333329E-2</c:v>
                </c:pt>
                <c:pt idx="5">
                  <c:v>0.125</c:v>
                </c:pt>
                <c:pt idx="6">
                  <c:v>0.19999999999999998</c:v>
                </c:pt>
                <c:pt idx="7">
                  <c:v>0.3</c:v>
                </c:pt>
                <c:pt idx="8">
                  <c:v>0.45</c:v>
                </c:pt>
                <c:pt idx="9">
                  <c:v>0.625</c:v>
                </c:pt>
                <c:pt idx="10">
                  <c:v>0.77083333333333337</c:v>
                </c:pt>
                <c:pt idx="11">
                  <c:v>0.9375</c:v>
                </c:pt>
                <c:pt idx="12" formatCode="[h]:mm">
                  <c:v>1.0666666666666667</c:v>
                </c:pt>
              </c:numCache>
            </c:numRef>
          </c:val>
          <c:smooth val="0"/>
        </c:ser>
        <c:dLbls>
          <c:showLegendKey val="0"/>
          <c:showVal val="0"/>
          <c:showCatName val="0"/>
          <c:showSerName val="0"/>
          <c:showPercent val="0"/>
          <c:showBubbleSize val="0"/>
        </c:dLbls>
        <c:marker val="1"/>
        <c:smooth val="0"/>
        <c:axId val="88400256"/>
        <c:axId val="88402176"/>
      </c:lineChart>
      <c:catAx>
        <c:axId val="88400256"/>
        <c:scaling>
          <c:orientation val="minMax"/>
        </c:scaling>
        <c:delete val="0"/>
        <c:axPos val="b"/>
        <c:numFmt formatCode="General" sourceLinked="1"/>
        <c:majorTickMark val="out"/>
        <c:minorTickMark val="none"/>
        <c:tickLblPos val="low"/>
        <c:spPr>
          <a:ln>
            <a:solidFill>
              <a:schemeClr val="bg1">
                <a:lumMod val="75000"/>
              </a:schemeClr>
            </a:solidFill>
          </a:ln>
        </c:spPr>
        <c:txPr>
          <a:bodyPr rot="0" vert="horz"/>
          <a:lstStyle/>
          <a:p>
            <a:pPr>
              <a:defRPr sz="1400">
                <a:solidFill>
                  <a:schemeClr val="bg1">
                    <a:lumMod val="50000"/>
                  </a:schemeClr>
                </a:solidFill>
              </a:defRPr>
            </a:pPr>
            <a:endParaRPr lang="en-US"/>
          </a:p>
        </c:txPr>
        <c:crossAx val="88402176"/>
        <c:crosses val="autoZero"/>
        <c:auto val="1"/>
        <c:lblAlgn val="ctr"/>
        <c:lblOffset val="100"/>
        <c:tickLblSkip val="2"/>
        <c:noMultiLvlLbl val="0"/>
      </c:catAx>
      <c:valAx>
        <c:axId val="88402176"/>
        <c:scaling>
          <c:orientation val="minMax"/>
          <c:max val="1.5"/>
        </c:scaling>
        <c:delete val="0"/>
        <c:axPos val="l"/>
        <c:majorGridlines>
          <c:spPr>
            <a:ln>
              <a:gradFill flip="none" rotWithShape="1">
                <a:gsLst>
                  <a:gs pos="0">
                    <a:schemeClr val="bg1">
                      <a:lumMod val="95000"/>
                    </a:schemeClr>
                  </a:gs>
                  <a:gs pos="59000">
                    <a:schemeClr val="bg1">
                      <a:lumMod val="95000"/>
                      <a:alpha val="20000"/>
                    </a:schemeClr>
                  </a:gs>
                  <a:gs pos="100000">
                    <a:schemeClr val="bg1">
                      <a:lumMod val="95000"/>
                      <a:alpha val="0"/>
                    </a:schemeClr>
                  </a:gs>
                </a:gsLst>
                <a:lin ang="18900000" scaled="1"/>
                <a:tileRect/>
              </a:gradFill>
            </a:ln>
          </c:spPr>
        </c:majorGridlines>
        <c:title>
          <c:tx>
            <c:rich>
              <a:bodyPr rot="-5400000" vert="horz"/>
              <a:lstStyle/>
              <a:p>
                <a:pPr>
                  <a:defRPr>
                    <a:solidFill>
                      <a:schemeClr val="bg1">
                        <a:lumMod val="50000"/>
                      </a:schemeClr>
                    </a:solidFill>
                  </a:defRPr>
                </a:pPr>
                <a:r>
                  <a:rPr lang="en-US">
                    <a:solidFill>
                      <a:schemeClr val="bg1">
                        <a:lumMod val="50000"/>
                      </a:schemeClr>
                    </a:solidFill>
                  </a:rPr>
                  <a:t>Time per week (hours)</a:t>
                </a:r>
              </a:p>
            </c:rich>
          </c:tx>
          <c:layout>
            <c:manualLayout>
              <c:xMode val="edge"/>
              <c:yMode val="edge"/>
              <c:x val="9.0278988289530834E-2"/>
              <c:y val="0.22508568292968154"/>
            </c:manualLayout>
          </c:layout>
          <c:overlay val="0"/>
        </c:title>
        <c:numFmt formatCode="[h]" sourceLinked="0"/>
        <c:majorTickMark val="out"/>
        <c:minorTickMark val="none"/>
        <c:tickLblPos val="nextTo"/>
        <c:txPr>
          <a:bodyPr/>
          <a:lstStyle/>
          <a:p>
            <a:pPr>
              <a:defRPr sz="1400">
                <a:solidFill>
                  <a:schemeClr val="bg1">
                    <a:lumMod val="50000"/>
                  </a:schemeClr>
                </a:solidFill>
              </a:defRPr>
            </a:pPr>
            <a:endParaRPr lang="en-US"/>
          </a:p>
        </c:txPr>
        <c:crossAx val="88400256"/>
        <c:crosses val="autoZero"/>
        <c:crossBetween val="between"/>
        <c:majorUnit val="0.5"/>
      </c:valAx>
      <c:spPr>
        <a:noFill/>
        <a:ln>
          <a:noFill/>
        </a:ln>
      </c:spPr>
    </c:plotArea>
    <c:legend>
      <c:legendPos val="r"/>
      <c:legendEntry>
        <c:idx val="0"/>
        <c:txPr>
          <a:bodyPr/>
          <a:lstStyle/>
          <a:p>
            <a:pPr>
              <a:defRPr sz="1400">
                <a:solidFill>
                  <a:schemeClr val="accent2">
                    <a:lumMod val="75000"/>
                  </a:schemeClr>
                </a:solidFill>
              </a:defRPr>
            </a:pPr>
            <a:endParaRPr lang="en-US"/>
          </a:p>
        </c:txPr>
      </c:legendEntry>
      <c:legendEntry>
        <c:idx val="1"/>
        <c:txPr>
          <a:bodyPr/>
          <a:lstStyle/>
          <a:p>
            <a:pPr>
              <a:defRPr sz="1400">
                <a:solidFill>
                  <a:schemeClr val="accent5">
                    <a:lumMod val="75000"/>
                  </a:schemeClr>
                </a:solidFill>
              </a:defRPr>
            </a:pPr>
            <a:endParaRPr lang="en-US"/>
          </a:p>
        </c:txPr>
      </c:legendEntry>
      <c:layout>
        <c:manualLayout>
          <c:xMode val="edge"/>
          <c:yMode val="edge"/>
          <c:x val="0.19628989633786736"/>
          <c:y val="0.62160164762869741"/>
          <c:w val="0.28868502633248566"/>
          <c:h val="0.13538592551057432"/>
        </c:manualLayout>
      </c:layout>
      <c:overlay val="0"/>
      <c:txPr>
        <a:bodyPr/>
        <a:lstStyle/>
        <a:p>
          <a:pPr>
            <a:defRPr sz="1400"/>
          </a:pPr>
          <a:endParaRPr lang="en-US"/>
        </a:p>
      </c:txPr>
    </c:legend>
    <c:plotVisOnly val="1"/>
    <c:dispBlanksAs val="gap"/>
    <c:showDLblsOverMax val="0"/>
  </c:chart>
  <c:spPr>
    <a:noFill/>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0944523184586749E-2"/>
          <c:y val="4.0486519053588854E-2"/>
          <c:w val="0.93684211743711532"/>
          <c:h val="0.80050508641443407"/>
        </c:manualLayout>
      </c:layout>
      <c:lineChart>
        <c:grouping val="standard"/>
        <c:varyColors val="0"/>
        <c:ser>
          <c:idx val="1"/>
          <c:order val="0"/>
          <c:tx>
            <c:strRef>
              <c:f>'Advertising Expenditure'!$B$7</c:f>
              <c:strCache>
                <c:ptCount val="1"/>
                <c:pt idx="0">
                  <c:v> Television</c:v>
                </c:pt>
              </c:strCache>
            </c:strRef>
          </c:tx>
          <c:spPr>
            <a:ln w="50800">
              <a:solidFill>
                <a:schemeClr val="accent2">
                  <a:lumMod val="40000"/>
                  <a:lumOff val="60000"/>
                </a:schemeClr>
              </a:solidFill>
            </a:ln>
            <a:effectLst>
              <a:innerShdw blurRad="38100" dist="25400" dir="13500000">
                <a:prstClr val="black">
                  <a:alpha val="80000"/>
                </a:prstClr>
              </a:innerShdw>
            </a:effectLst>
          </c:spPr>
          <c:marker>
            <c:symbol val="square"/>
            <c:size val="16"/>
            <c:spPr>
              <a:solidFill>
                <a:schemeClr val="accent6">
                  <a:lumMod val="40000"/>
                  <a:lumOff val="60000"/>
                </a:schemeClr>
              </a:solidFill>
              <a:ln>
                <a:noFill/>
              </a:ln>
              <a:effectLst>
                <a:innerShdw blurRad="38100" dist="25400" dir="13500000">
                  <a:prstClr val="black">
                    <a:alpha val="80000"/>
                  </a:prstClr>
                </a:innerShdw>
              </a:effectLst>
            </c:spPr>
          </c:marker>
          <c:cat>
            <c:numRef>
              <c:f>'Advertising Expenditure'!$C$4:$Q$4</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'Advertising Expenditure'!$C$7:$Q$7</c:f>
              <c:numCache>
                <c:formatCode>0,</c:formatCode>
                <c:ptCount val="15"/>
                <c:pt idx="0">
                  <c:v>177475.36274509804</c:v>
                </c:pt>
                <c:pt idx="1">
                  <c:v>160199</c:v>
                </c:pt>
                <c:pt idx="2">
                  <c:v>178826</c:v>
                </c:pt>
                <c:pt idx="3">
                  <c:v>190064</c:v>
                </c:pt>
                <c:pt idx="4">
                  <c:v>197645</c:v>
                </c:pt>
                <c:pt idx="5">
                  <c:v>205505</c:v>
                </c:pt>
                <c:pt idx="6">
                  <c:v>215280</c:v>
                </c:pt>
                <c:pt idx="7">
                  <c:v>226450</c:v>
                </c:pt>
                <c:pt idx="8">
                  <c:v>236997.5029510211</c:v>
                </c:pt>
                <c:pt idx="9">
                  <c:v>248529.08662784583</c:v>
                </c:pt>
                <c:pt idx="10">
                  <c:v>260703.87709220831</c:v>
                </c:pt>
                <c:pt idx="11">
                  <c:v>273246.59084725019</c:v>
                </c:pt>
                <c:pt idx="12">
                  <c:v>286519.88928701071</c:v>
                </c:pt>
                <c:pt idx="13">
                  <c:v>300430.94997644669</c:v>
                </c:pt>
                <c:pt idx="14">
                  <c:v>314977.77929364628</c:v>
                </c:pt>
              </c:numCache>
            </c:numRef>
          </c:val>
          <c:smooth val="0"/>
        </c:ser>
        <c:ser>
          <c:idx val="6"/>
          <c:order val="1"/>
          <c:tx>
            <c:strRef>
              <c:f>'Advertising Expenditure'!$B$11</c:f>
              <c:strCache>
                <c:ptCount val="1"/>
                <c:pt idx="0">
                  <c:v> Internet</c:v>
                </c:pt>
              </c:strCache>
            </c:strRef>
          </c:tx>
          <c:spPr>
            <a:ln w="50800">
              <a:solidFill>
                <a:schemeClr val="accent6">
                  <a:lumMod val="60000"/>
                  <a:lumOff val="40000"/>
                </a:schemeClr>
              </a:solidFill>
            </a:ln>
            <a:effectLst>
              <a:innerShdw blurRad="38100" dist="12700" dir="13500000">
                <a:prstClr val="black">
                  <a:alpha val="80000"/>
                </a:prstClr>
              </a:innerShdw>
            </a:effectLst>
          </c:spPr>
          <c:marker>
            <c:symbol val="square"/>
            <c:size val="16"/>
            <c:spPr>
              <a:solidFill>
                <a:schemeClr val="accent2">
                  <a:lumMod val="40000"/>
                  <a:lumOff val="60000"/>
                </a:schemeClr>
              </a:solidFill>
              <a:ln w="50800">
                <a:noFill/>
              </a:ln>
              <a:effectLst>
                <a:innerShdw blurRad="38100" dist="12700" dir="13500000">
                  <a:prstClr val="black">
                    <a:alpha val="80000"/>
                  </a:prstClr>
                </a:innerShdw>
              </a:effectLst>
            </c:spPr>
          </c:marker>
          <c:cat>
            <c:numRef>
              <c:f>'Advertising Expenditure'!$C$4:$Q$4</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'Advertising Expenditure'!$C$11:$Q$11</c:f>
              <c:numCache>
                <c:formatCode>0,</c:formatCode>
                <c:ptCount val="15"/>
                <c:pt idx="0">
                  <c:v>54683</c:v>
                </c:pt>
                <c:pt idx="1">
                  <c:v>54683</c:v>
                </c:pt>
                <c:pt idx="2">
                  <c:v>64026</c:v>
                </c:pt>
                <c:pt idx="3">
                  <c:v>76906</c:v>
                </c:pt>
                <c:pt idx="4">
                  <c:v>88573</c:v>
                </c:pt>
                <c:pt idx="5">
                  <c:v>101468</c:v>
                </c:pt>
                <c:pt idx="6">
                  <c:v>116090</c:v>
                </c:pt>
                <c:pt idx="7">
                  <c:v>132402</c:v>
                </c:pt>
                <c:pt idx="8">
                  <c:v>151358.09153597642</c:v>
                </c:pt>
                <c:pt idx="9">
                  <c:v>172935.61194242444</c:v>
                </c:pt>
                <c:pt idx="10">
                  <c:v>197521.40270651196</c:v>
                </c:pt>
                <c:pt idx="11">
                  <c:v>225685.61723280165</c:v>
                </c:pt>
                <c:pt idx="12">
                  <c:v>257832.35525446909</c:v>
                </c:pt>
                <c:pt idx="13">
                  <c:v>294550.29171958147</c:v>
                </c:pt>
                <c:pt idx="14">
                  <c:v>336515.39477385697</c:v>
                </c:pt>
              </c:numCache>
            </c:numRef>
          </c:val>
          <c:smooth val="0"/>
        </c:ser>
        <c:dLbls>
          <c:showLegendKey val="0"/>
          <c:showVal val="0"/>
          <c:showCatName val="0"/>
          <c:showSerName val="0"/>
          <c:showPercent val="0"/>
          <c:showBubbleSize val="0"/>
        </c:dLbls>
        <c:marker val="1"/>
        <c:smooth val="0"/>
        <c:axId val="108833408"/>
        <c:axId val="108860160"/>
      </c:lineChart>
      <c:catAx>
        <c:axId val="108833408"/>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a:solidFill>
                  <a:schemeClr val="bg1">
                    <a:lumMod val="50000"/>
                  </a:schemeClr>
                </a:solidFill>
              </a:defRPr>
            </a:pPr>
            <a:endParaRPr lang="en-US"/>
          </a:p>
        </c:txPr>
        <c:crossAx val="108860160"/>
        <c:crosses val="autoZero"/>
        <c:auto val="1"/>
        <c:lblAlgn val="ctr"/>
        <c:lblOffset val="100"/>
        <c:noMultiLvlLbl val="0"/>
      </c:catAx>
      <c:valAx>
        <c:axId val="108860160"/>
        <c:scaling>
          <c:orientation val="minMax"/>
          <c:max val="580000"/>
          <c:min val="0"/>
        </c:scaling>
        <c:delete val="0"/>
        <c:axPos val="l"/>
        <c:majorGridlines>
          <c:spPr>
            <a:ln>
              <a:noFill/>
            </a:ln>
          </c:spPr>
        </c:majorGridlines>
        <c:numFmt formatCode="0," sourceLinked="0"/>
        <c:majorTickMark val="out"/>
        <c:minorTickMark val="none"/>
        <c:tickLblPos val="nextTo"/>
        <c:txPr>
          <a:bodyPr/>
          <a:lstStyle/>
          <a:p>
            <a:pPr>
              <a:defRPr>
                <a:solidFill>
                  <a:schemeClr val="bg1">
                    <a:lumMod val="50000"/>
                  </a:schemeClr>
                </a:solidFill>
              </a:defRPr>
            </a:pPr>
            <a:endParaRPr lang="en-US"/>
          </a:p>
        </c:txPr>
        <c:crossAx val="108833408"/>
        <c:crosses val="autoZero"/>
        <c:crossBetween val="between"/>
        <c:majorUnit val="200000"/>
      </c:valAx>
      <c:spPr>
        <a:noFill/>
        <a:ln>
          <a:noFill/>
        </a:ln>
      </c:spPr>
    </c:plotArea>
    <c:plotVisOnly val="1"/>
    <c:dispBlanksAs val="gap"/>
    <c:showDLblsOverMax val="0"/>
  </c:chart>
  <c:spPr>
    <a:noFill/>
    <a:ln>
      <a:noFill/>
    </a:ln>
  </c:spPr>
  <c:txPr>
    <a:bodyPr/>
    <a:lstStyle/>
    <a:p>
      <a:pPr>
        <a:defRPr sz="1400">
          <a:solidFill>
            <a:schemeClr val="bg1">
              <a:lumMod val="85000"/>
            </a:schemeClr>
          </a:solidFill>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80000"/>
              </a:lnSpc>
              <a:defRPr sz="2000" b="1">
                <a:solidFill>
                  <a:schemeClr val="accent5">
                    <a:lumMod val="75000"/>
                  </a:schemeClr>
                </a:solidFill>
              </a:defRPr>
            </a:pPr>
            <a:r>
              <a:rPr lang="en-US" sz="2000" b="1" dirty="0" smtClean="0">
                <a:solidFill>
                  <a:schemeClr val="accent5">
                    <a:lumMod val="75000"/>
                  </a:schemeClr>
                </a:solidFill>
              </a:rPr>
              <a:t>Most Useful</a:t>
            </a:r>
          </a:p>
          <a:p>
            <a:pPr>
              <a:lnSpc>
                <a:spcPct val="80000"/>
              </a:lnSpc>
              <a:defRPr sz="2000" b="1">
                <a:solidFill>
                  <a:schemeClr val="accent5">
                    <a:lumMod val="75000"/>
                  </a:schemeClr>
                </a:solidFill>
              </a:defRPr>
            </a:pPr>
            <a:r>
              <a:rPr lang="en-US" sz="2000" b="1" dirty="0" smtClean="0">
                <a:solidFill>
                  <a:schemeClr val="accent5">
                    <a:lumMod val="75000"/>
                  </a:schemeClr>
                </a:solidFill>
              </a:rPr>
              <a:t>Recommendations</a:t>
            </a:r>
            <a:endParaRPr lang="en-US" sz="2000" b="1" dirty="0">
              <a:solidFill>
                <a:schemeClr val="accent5">
                  <a:lumMod val="75000"/>
                </a:schemeClr>
              </a:solidFill>
            </a:endParaRPr>
          </a:p>
        </c:rich>
      </c:tx>
      <c:layout>
        <c:manualLayout>
          <c:xMode val="edge"/>
          <c:yMode val="edge"/>
          <c:x val="0.6832822471706238"/>
          <c:y val="0.7292945847105915"/>
        </c:manualLayout>
      </c:layout>
      <c:overlay val="0"/>
    </c:title>
    <c:autoTitleDeleted val="0"/>
    <c:plotArea>
      <c:layout>
        <c:manualLayout>
          <c:layoutTarget val="inner"/>
          <c:xMode val="edge"/>
          <c:yMode val="edge"/>
          <c:x val="0.4364918159191955"/>
          <c:y val="6.3896996401913968E-3"/>
          <c:w val="0.53459196213190119"/>
          <c:h val="0.89681601442631365"/>
        </c:manualLayout>
      </c:layout>
      <c:barChart>
        <c:barDir val="bar"/>
        <c:grouping val="clustered"/>
        <c:varyColors val="0"/>
        <c:ser>
          <c:idx val="0"/>
          <c:order val="0"/>
          <c:tx>
            <c:strRef>
              <c:f>'Most Useful Recommendations'!$B$3</c:f>
              <c:strCache>
                <c:ptCount val="1"/>
                <c:pt idx="0">
                  <c:v>Usage</c:v>
                </c:pt>
              </c:strCache>
            </c:strRef>
          </c:tx>
          <c:spPr>
            <a:solidFill>
              <a:srgbClr val="729DCC"/>
            </a:solidFill>
            <a:effectLst>
              <a:innerShdw blurRad="38100" dist="12700" dir="13500000">
                <a:prstClr val="black">
                  <a:alpha val="80000"/>
                </a:prstClr>
              </a:innerShdw>
            </a:effectLst>
          </c:spPr>
          <c:invertIfNegative val="0"/>
          <c:dPt>
            <c:idx val="0"/>
            <c:invertIfNegative val="0"/>
            <c:bubble3D val="0"/>
            <c:spPr>
              <a:solidFill>
                <a:schemeClr val="accent3">
                  <a:lumMod val="50000"/>
                </a:schemeClr>
              </a:solidFill>
              <a:effectLst>
                <a:innerShdw blurRad="38100" dist="12700" dir="13500000">
                  <a:prstClr val="black">
                    <a:alpha val="80000"/>
                  </a:prstClr>
                </a:innerShdw>
              </a:effectLst>
            </c:spPr>
          </c:dPt>
          <c:dPt>
            <c:idx val="7"/>
            <c:invertIfNegative val="0"/>
            <c:bubble3D val="0"/>
            <c:spPr>
              <a:solidFill>
                <a:schemeClr val="accent2">
                  <a:lumMod val="75000"/>
                </a:schemeClr>
              </a:solidFill>
              <a:effectLst>
                <a:innerShdw blurRad="38100" dist="12700" dir="13500000">
                  <a:prstClr val="black">
                    <a:alpha val="80000"/>
                  </a:prstClr>
                </a:innerShdw>
              </a:effectLst>
            </c:spPr>
          </c:dPt>
          <c:cat>
            <c:strRef>
              <c:f>'Most Useful Recommendations'!$A$4:$A$11</c:f>
              <c:strCache>
                <c:ptCount val="8"/>
                <c:pt idx="0">
                  <c:v>Advice from Friends &amp; Family</c:v>
                </c:pt>
                <c:pt idx="1">
                  <c:v>Recommendations based on Past</c:v>
                </c:pt>
                <c:pt idx="2">
                  <c:v>Latest Releases</c:v>
                </c:pt>
                <c:pt idx="3">
                  <c:v>User Ratings</c:v>
                </c:pt>
                <c:pt idx="4">
                  <c:v>Friends currently watching...</c:v>
                </c:pt>
                <c:pt idx="5">
                  <c:v>Other users also watched…</c:v>
                </c:pt>
                <c:pt idx="6">
                  <c:v>Most Popular Statistics</c:v>
                </c:pt>
                <c:pt idx="7">
                  <c:v>Expert Recommendations</c:v>
                </c:pt>
              </c:strCache>
            </c:strRef>
          </c:cat>
          <c:val>
            <c:numRef>
              <c:f>'Most Useful Recommendations'!$B$4:$B$11</c:f>
              <c:numCache>
                <c:formatCode>0%</c:formatCode>
                <c:ptCount val="8"/>
                <c:pt idx="0">
                  <c:v>0.44</c:v>
                </c:pt>
                <c:pt idx="1">
                  <c:v>0.28000000000000003</c:v>
                </c:pt>
                <c:pt idx="2">
                  <c:v>0.23</c:v>
                </c:pt>
                <c:pt idx="3">
                  <c:v>0.22</c:v>
                </c:pt>
                <c:pt idx="4">
                  <c:v>0.21</c:v>
                </c:pt>
                <c:pt idx="5">
                  <c:v>0.2</c:v>
                </c:pt>
                <c:pt idx="6">
                  <c:v>0.19</c:v>
                </c:pt>
                <c:pt idx="7">
                  <c:v>0.17</c:v>
                </c:pt>
              </c:numCache>
            </c:numRef>
          </c:val>
        </c:ser>
        <c:dLbls>
          <c:showLegendKey val="0"/>
          <c:showVal val="0"/>
          <c:showCatName val="0"/>
          <c:showSerName val="0"/>
          <c:showPercent val="0"/>
          <c:showBubbleSize val="0"/>
        </c:dLbls>
        <c:gapWidth val="26"/>
        <c:overlap val="45"/>
        <c:axId val="108935424"/>
        <c:axId val="108941312"/>
      </c:barChart>
      <c:catAx>
        <c:axId val="108935424"/>
        <c:scaling>
          <c:orientation val="maxMin"/>
        </c:scaling>
        <c:delete val="0"/>
        <c:axPos val="l"/>
        <c:majorTickMark val="none"/>
        <c:minorTickMark val="none"/>
        <c:tickLblPos val="nextTo"/>
        <c:txPr>
          <a:bodyPr/>
          <a:lstStyle/>
          <a:p>
            <a:pPr>
              <a:defRPr sz="1800">
                <a:solidFill>
                  <a:schemeClr val="accent1">
                    <a:lumMod val="75000"/>
                  </a:schemeClr>
                </a:solidFill>
              </a:defRPr>
            </a:pPr>
            <a:endParaRPr lang="en-US"/>
          </a:p>
        </c:txPr>
        <c:crossAx val="108941312"/>
        <c:crosses val="autoZero"/>
        <c:auto val="0"/>
        <c:lblAlgn val="ctr"/>
        <c:lblOffset val="100"/>
        <c:noMultiLvlLbl val="0"/>
      </c:catAx>
      <c:valAx>
        <c:axId val="108941312"/>
        <c:scaling>
          <c:orientation val="minMax"/>
          <c:max val="0.5"/>
          <c:min val="0"/>
        </c:scaling>
        <c:delete val="0"/>
        <c:axPos val="t"/>
        <c:majorGridlines>
          <c:spPr>
            <a:ln>
              <a:gradFill>
                <a:gsLst>
                  <a:gs pos="0">
                    <a:schemeClr val="accent3">
                      <a:lumMod val="60000"/>
                      <a:lumOff val="40000"/>
                    </a:schemeClr>
                  </a:gs>
                  <a:gs pos="100000">
                    <a:schemeClr val="bg1"/>
                  </a:gs>
                </a:gsLst>
                <a:lin ang="5400000" scaled="0"/>
              </a:gradFill>
            </a:ln>
          </c:spPr>
        </c:majorGridlines>
        <c:numFmt formatCode="0%" sourceLinked="1"/>
        <c:majorTickMark val="out"/>
        <c:minorTickMark val="none"/>
        <c:tickLblPos val="high"/>
        <c:spPr>
          <a:ln>
            <a:noFill/>
          </a:ln>
        </c:spPr>
        <c:txPr>
          <a:bodyPr/>
          <a:lstStyle/>
          <a:p>
            <a:pPr>
              <a:defRPr>
                <a:solidFill>
                  <a:schemeClr val="bg1">
                    <a:lumMod val="50000"/>
                  </a:schemeClr>
                </a:solidFill>
              </a:defRPr>
            </a:pPr>
            <a:endParaRPr lang="en-US"/>
          </a:p>
        </c:txPr>
        <c:crossAx val="108935424"/>
        <c:crosses val="autoZero"/>
        <c:crossBetween val="between"/>
        <c:majorUnit val="0.2"/>
      </c:valAx>
      <c:spPr>
        <a:noFill/>
      </c:spPr>
    </c:plotArea>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141561592285844E-2"/>
          <c:y val="8.299458046485117E-2"/>
          <c:w val="0.89746117246771973"/>
          <c:h val="0.9170054195351488"/>
        </c:manualLayout>
      </c:layout>
      <c:bubbleChart>
        <c:varyColors val="0"/>
        <c:ser>
          <c:idx val="6"/>
          <c:order val="0"/>
          <c:tx>
            <c:strRef>
              <c:f>'Broadband Speeds'!$C$3</c:f>
              <c:strCache>
                <c:ptCount val="1"/>
                <c:pt idx="0">
                  <c:v>Global</c:v>
                </c:pt>
              </c:strCache>
            </c:strRef>
          </c:tx>
          <c:spPr>
            <a:solidFill>
              <a:srgbClr val="CCCCFF"/>
            </a:solidFill>
            <a:ln w="25400">
              <a:noFill/>
            </a:ln>
            <a:effectLst>
              <a:innerShdw blurRad="38100" dist="12700" dir="13500000">
                <a:prstClr val="black">
                  <a:alpha val="80000"/>
                </a:prstClr>
              </a:innerShdw>
            </a:effectLst>
          </c:spPr>
          <c:invertIfNegative val="0"/>
          <c:dLbls>
            <c:numFmt formatCode="#,##0.0" sourceLinked="0"/>
            <c:txPr>
              <a:bodyPr/>
              <a:lstStyle/>
              <a:p>
                <a:pPr>
                  <a:defRPr>
                    <a:solidFill>
                      <a:schemeClr val="accent1">
                        <a:lumMod val="60000"/>
                        <a:lumOff val="40000"/>
                      </a:schemeClr>
                    </a:solidFill>
                  </a:defRPr>
                </a:pPr>
                <a:endParaRPr lang="en-US"/>
              </a:p>
            </c:txPr>
            <c:dLblPos val="r"/>
            <c:showLegendKey val="0"/>
            <c:showVal val="0"/>
            <c:showCatName val="0"/>
            <c:showSerName val="0"/>
            <c:showPercent val="0"/>
            <c:showBubbleSize val="1"/>
            <c:showLeaderLines val="0"/>
          </c:dLbls>
          <c:xVal>
            <c:numRef>
              <c:f>'Broadband Speeds'!$A$4:$A$9</c:f>
              <c:numCache>
                <c:formatCode>General</c:formatCode>
                <c:ptCount val="6"/>
                <c:pt idx="0">
                  <c:v>2011</c:v>
                </c:pt>
                <c:pt idx="1">
                  <c:v>2012</c:v>
                </c:pt>
                <c:pt idx="2">
                  <c:v>2013</c:v>
                </c:pt>
                <c:pt idx="3">
                  <c:v>2014</c:v>
                </c:pt>
                <c:pt idx="4">
                  <c:v>2015</c:v>
                </c:pt>
                <c:pt idx="5">
                  <c:v>2016</c:v>
                </c:pt>
              </c:numCache>
            </c:numRef>
          </c:xVal>
          <c:yVal>
            <c:numRef>
              <c:f>'Broadband Speeds'!$B$4:$B$9</c:f>
              <c:numCache>
                <c:formatCode>General</c:formatCode>
                <c:ptCount val="6"/>
                <c:pt idx="0">
                  <c:v>0.8</c:v>
                </c:pt>
                <c:pt idx="1">
                  <c:v>0.8</c:v>
                </c:pt>
                <c:pt idx="2">
                  <c:v>0.8</c:v>
                </c:pt>
                <c:pt idx="3">
                  <c:v>0.8</c:v>
                </c:pt>
                <c:pt idx="4">
                  <c:v>0.8</c:v>
                </c:pt>
                <c:pt idx="5">
                  <c:v>0.8</c:v>
                </c:pt>
              </c:numCache>
            </c:numRef>
          </c:yVal>
          <c:bubbleSize>
            <c:numRef>
              <c:f>'Broadband Speeds'!$C$4:$C$9</c:f>
              <c:numCache>
                <c:formatCode>General</c:formatCode>
                <c:ptCount val="6"/>
                <c:pt idx="0">
                  <c:v>9.1</c:v>
                </c:pt>
                <c:pt idx="1">
                  <c:v>12</c:v>
                </c:pt>
                <c:pt idx="2">
                  <c:v>15.7</c:v>
                </c:pt>
                <c:pt idx="3">
                  <c:v>20.6</c:v>
                </c:pt>
                <c:pt idx="4">
                  <c:v>26.7</c:v>
                </c:pt>
                <c:pt idx="5">
                  <c:v>34.5</c:v>
                </c:pt>
              </c:numCache>
            </c:numRef>
          </c:bubbleSize>
          <c:bubble3D val="0"/>
        </c:ser>
        <c:ser>
          <c:idx val="3"/>
          <c:order val="1"/>
          <c:tx>
            <c:strRef>
              <c:f>'Broadband Speeds'!$E$3</c:f>
              <c:strCache>
                <c:ptCount val="1"/>
                <c:pt idx="0">
                  <c:v>Western
Europe</c:v>
                </c:pt>
              </c:strCache>
            </c:strRef>
          </c:tx>
          <c:spPr>
            <a:solidFill>
              <a:schemeClr val="accent5">
                <a:lumMod val="60000"/>
                <a:lumOff val="40000"/>
              </a:schemeClr>
            </a:solidFill>
            <a:ln w="25400">
              <a:noFill/>
            </a:ln>
            <a:effectLst>
              <a:innerShdw blurRad="38100" dist="12700" dir="13500000">
                <a:prstClr val="black">
                  <a:alpha val="80000"/>
                </a:prstClr>
              </a:innerShdw>
            </a:effectLst>
          </c:spPr>
          <c:invertIfNegative val="0"/>
          <c:dLbls>
            <c:txPr>
              <a:bodyPr/>
              <a:lstStyle/>
              <a:p>
                <a:pPr>
                  <a:defRPr>
                    <a:solidFill>
                      <a:schemeClr val="accent1">
                        <a:lumMod val="75000"/>
                      </a:schemeClr>
                    </a:solidFill>
                  </a:defRPr>
                </a:pPr>
                <a:endParaRPr lang="en-US"/>
              </a:p>
            </c:txPr>
            <c:dLblPos val="r"/>
            <c:showLegendKey val="0"/>
            <c:showVal val="0"/>
            <c:showCatName val="0"/>
            <c:showSerName val="0"/>
            <c:showPercent val="0"/>
            <c:showBubbleSize val="1"/>
            <c:showLeaderLines val="0"/>
          </c:dLbls>
          <c:xVal>
            <c:numRef>
              <c:f>'Broadband Speeds'!$A$4:$A$9</c:f>
              <c:numCache>
                <c:formatCode>General</c:formatCode>
                <c:ptCount val="6"/>
                <c:pt idx="0">
                  <c:v>2011</c:v>
                </c:pt>
                <c:pt idx="1">
                  <c:v>2012</c:v>
                </c:pt>
                <c:pt idx="2">
                  <c:v>2013</c:v>
                </c:pt>
                <c:pt idx="3">
                  <c:v>2014</c:v>
                </c:pt>
                <c:pt idx="4">
                  <c:v>2015</c:v>
                </c:pt>
                <c:pt idx="5">
                  <c:v>2016</c:v>
                </c:pt>
              </c:numCache>
            </c:numRef>
          </c:xVal>
          <c:yVal>
            <c:numRef>
              <c:f>'Broadband Speeds'!$D$4:$D$9</c:f>
              <c:numCache>
                <c:formatCode>General</c:formatCode>
                <c:ptCount val="6"/>
                <c:pt idx="0">
                  <c:v>1.8</c:v>
                </c:pt>
                <c:pt idx="1">
                  <c:v>1.8</c:v>
                </c:pt>
                <c:pt idx="2">
                  <c:v>1.8</c:v>
                </c:pt>
                <c:pt idx="3">
                  <c:v>1.8</c:v>
                </c:pt>
                <c:pt idx="4">
                  <c:v>1.8</c:v>
                </c:pt>
                <c:pt idx="5">
                  <c:v>1.8</c:v>
                </c:pt>
              </c:numCache>
            </c:numRef>
          </c:yVal>
          <c:bubbleSize>
            <c:numRef>
              <c:f>'Broadband Speeds'!$E$4:$E$9</c:f>
              <c:numCache>
                <c:formatCode>General</c:formatCode>
                <c:ptCount val="6"/>
                <c:pt idx="0">
                  <c:v>11.1</c:v>
                </c:pt>
                <c:pt idx="1">
                  <c:v>14.3</c:v>
                </c:pt>
                <c:pt idx="2">
                  <c:v>18.5</c:v>
                </c:pt>
                <c:pt idx="3">
                  <c:v>24.2</c:v>
                </c:pt>
                <c:pt idx="4">
                  <c:v>31.9</c:v>
                </c:pt>
                <c:pt idx="5">
                  <c:v>41.6</c:v>
                </c:pt>
              </c:numCache>
            </c:numRef>
          </c:bubbleSize>
          <c:bubble3D val="0"/>
        </c:ser>
        <c:ser>
          <c:idx val="2"/>
          <c:order val="2"/>
          <c:tx>
            <c:strRef>
              <c:f>'Broadband Speeds'!$G$3</c:f>
              <c:strCache>
                <c:ptCount val="1"/>
                <c:pt idx="0">
                  <c:v>North
America</c:v>
                </c:pt>
              </c:strCache>
            </c:strRef>
          </c:tx>
          <c:spPr>
            <a:solidFill>
              <a:schemeClr val="accent4">
                <a:lumMod val="60000"/>
                <a:lumOff val="40000"/>
              </a:schemeClr>
            </a:solidFill>
            <a:ln w="25400">
              <a:noFill/>
            </a:ln>
            <a:effectLst>
              <a:innerShdw blurRad="38100" dist="12700" dir="13500000">
                <a:prstClr val="black">
                  <a:alpha val="80000"/>
                </a:prstClr>
              </a:innerShdw>
            </a:effectLst>
          </c:spPr>
          <c:invertIfNegative val="0"/>
          <c:dLbls>
            <c:numFmt formatCode="#,##0.0" sourceLinked="0"/>
            <c:txPr>
              <a:bodyPr/>
              <a:lstStyle/>
              <a:p>
                <a:pPr>
                  <a:defRPr>
                    <a:solidFill>
                      <a:schemeClr val="accent4">
                        <a:lumMod val="75000"/>
                      </a:schemeClr>
                    </a:solidFill>
                  </a:defRPr>
                </a:pPr>
                <a:endParaRPr lang="en-US"/>
              </a:p>
            </c:txPr>
            <c:dLblPos val="r"/>
            <c:showLegendKey val="0"/>
            <c:showVal val="0"/>
            <c:showCatName val="0"/>
            <c:showSerName val="0"/>
            <c:showPercent val="0"/>
            <c:showBubbleSize val="1"/>
            <c:showLeaderLines val="0"/>
          </c:dLbls>
          <c:xVal>
            <c:numRef>
              <c:f>'Broadband Speeds'!$A$4:$A$9</c:f>
              <c:numCache>
                <c:formatCode>General</c:formatCode>
                <c:ptCount val="6"/>
                <c:pt idx="0">
                  <c:v>2011</c:v>
                </c:pt>
                <c:pt idx="1">
                  <c:v>2012</c:v>
                </c:pt>
                <c:pt idx="2">
                  <c:v>2013</c:v>
                </c:pt>
                <c:pt idx="3">
                  <c:v>2014</c:v>
                </c:pt>
                <c:pt idx="4">
                  <c:v>2015</c:v>
                </c:pt>
                <c:pt idx="5">
                  <c:v>2016</c:v>
                </c:pt>
              </c:numCache>
            </c:numRef>
          </c:xVal>
          <c:yVal>
            <c:numRef>
              <c:f>'Broadband Speeds'!$F$4:$F$9</c:f>
              <c:numCache>
                <c:formatCode>General</c:formatCode>
                <c:ptCount val="6"/>
                <c:pt idx="0">
                  <c:v>2.8</c:v>
                </c:pt>
                <c:pt idx="1">
                  <c:v>2.8</c:v>
                </c:pt>
                <c:pt idx="2">
                  <c:v>2.8</c:v>
                </c:pt>
                <c:pt idx="3">
                  <c:v>2.8</c:v>
                </c:pt>
                <c:pt idx="4">
                  <c:v>2.8</c:v>
                </c:pt>
                <c:pt idx="5">
                  <c:v>2.8</c:v>
                </c:pt>
              </c:numCache>
            </c:numRef>
          </c:yVal>
          <c:bubbleSize>
            <c:numRef>
              <c:f>'Broadband Speeds'!$G$4:$G$9</c:f>
              <c:numCache>
                <c:formatCode>General</c:formatCode>
                <c:ptCount val="6"/>
                <c:pt idx="0">
                  <c:v>10.6</c:v>
                </c:pt>
                <c:pt idx="1">
                  <c:v>13.8</c:v>
                </c:pt>
                <c:pt idx="2">
                  <c:v>18</c:v>
                </c:pt>
                <c:pt idx="3">
                  <c:v>23.1</c:v>
                </c:pt>
                <c:pt idx="4">
                  <c:v>29.3</c:v>
                </c:pt>
                <c:pt idx="5">
                  <c:v>36.6</c:v>
                </c:pt>
              </c:numCache>
            </c:numRef>
          </c:bubbleSize>
          <c:bubble3D val="0"/>
        </c:ser>
        <c:ser>
          <c:idx val="0"/>
          <c:order val="3"/>
          <c:tx>
            <c:strRef>
              <c:f>'Broadband Speeds'!$I$3</c:f>
              <c:strCache>
                <c:ptCount val="1"/>
                <c:pt idx="0">
                  <c:v>Asia
Pacific</c:v>
                </c:pt>
              </c:strCache>
            </c:strRef>
          </c:tx>
          <c:spPr>
            <a:solidFill>
              <a:schemeClr val="accent2">
                <a:lumMod val="60000"/>
                <a:lumOff val="40000"/>
              </a:schemeClr>
            </a:solidFill>
            <a:ln w="25400">
              <a:noFill/>
            </a:ln>
            <a:effectLst>
              <a:innerShdw blurRad="38100" dist="12700" dir="13500000">
                <a:prstClr val="black">
                  <a:alpha val="80000"/>
                </a:prstClr>
              </a:innerShdw>
            </a:effectLst>
          </c:spPr>
          <c:invertIfNegative val="0"/>
          <c:dLbls>
            <c:txPr>
              <a:bodyPr/>
              <a:lstStyle/>
              <a:p>
                <a:pPr>
                  <a:defRPr>
                    <a:solidFill>
                      <a:schemeClr val="accent2">
                        <a:lumMod val="75000"/>
                      </a:schemeClr>
                    </a:solidFill>
                  </a:defRPr>
                </a:pPr>
                <a:endParaRPr lang="en-US"/>
              </a:p>
            </c:txPr>
            <c:dLblPos val="r"/>
            <c:showLegendKey val="0"/>
            <c:showVal val="0"/>
            <c:showCatName val="0"/>
            <c:showSerName val="0"/>
            <c:showPercent val="0"/>
            <c:showBubbleSize val="1"/>
            <c:showLeaderLines val="0"/>
          </c:dLbls>
          <c:xVal>
            <c:numRef>
              <c:f>'Broadband Speeds'!$A$4:$A$9</c:f>
              <c:numCache>
                <c:formatCode>General</c:formatCode>
                <c:ptCount val="6"/>
                <c:pt idx="0">
                  <c:v>2011</c:v>
                </c:pt>
                <c:pt idx="1">
                  <c:v>2012</c:v>
                </c:pt>
                <c:pt idx="2">
                  <c:v>2013</c:v>
                </c:pt>
                <c:pt idx="3">
                  <c:v>2014</c:v>
                </c:pt>
                <c:pt idx="4">
                  <c:v>2015</c:v>
                </c:pt>
                <c:pt idx="5">
                  <c:v>2016</c:v>
                </c:pt>
              </c:numCache>
            </c:numRef>
          </c:xVal>
          <c:yVal>
            <c:numRef>
              <c:f>'Broadband Speeds'!$H$4:$H$9</c:f>
              <c:numCache>
                <c:formatCode>General</c:formatCode>
                <c:ptCount val="6"/>
                <c:pt idx="0">
                  <c:v>3.8</c:v>
                </c:pt>
                <c:pt idx="1">
                  <c:v>3.8</c:v>
                </c:pt>
                <c:pt idx="2">
                  <c:v>3.8</c:v>
                </c:pt>
                <c:pt idx="3">
                  <c:v>3.8</c:v>
                </c:pt>
                <c:pt idx="4">
                  <c:v>3.8</c:v>
                </c:pt>
                <c:pt idx="5">
                  <c:v>3.8</c:v>
                </c:pt>
              </c:numCache>
            </c:numRef>
          </c:yVal>
          <c:bubbleSize>
            <c:numRef>
              <c:f>'Broadband Speeds'!$I$4:$I$9</c:f>
              <c:numCache>
                <c:formatCode>General</c:formatCode>
                <c:ptCount val="6"/>
                <c:pt idx="0">
                  <c:v>8.1</c:v>
                </c:pt>
                <c:pt idx="1">
                  <c:v>11.1</c:v>
                </c:pt>
                <c:pt idx="2">
                  <c:v>15.4</c:v>
                </c:pt>
                <c:pt idx="3">
                  <c:v>20.7</c:v>
                </c:pt>
                <c:pt idx="4">
                  <c:v>27.5</c:v>
                </c:pt>
                <c:pt idx="5">
                  <c:v>35.799999999999997</c:v>
                </c:pt>
              </c:numCache>
            </c:numRef>
          </c:bubbleSize>
          <c:bubble3D val="0"/>
        </c:ser>
        <c:ser>
          <c:idx val="4"/>
          <c:order val="4"/>
          <c:tx>
            <c:strRef>
              <c:f>'Broadband Speeds'!$K$3</c:f>
              <c:strCache>
                <c:ptCount val="1"/>
                <c:pt idx="0">
                  <c:v>C&amp;EE</c:v>
                </c:pt>
              </c:strCache>
            </c:strRef>
          </c:tx>
          <c:spPr>
            <a:solidFill>
              <a:schemeClr val="accent6">
                <a:lumMod val="60000"/>
                <a:lumOff val="40000"/>
              </a:schemeClr>
            </a:solidFill>
            <a:ln>
              <a:noFill/>
            </a:ln>
            <a:effectLst>
              <a:innerShdw blurRad="38100" dist="12700" dir="13500000">
                <a:prstClr val="black">
                  <a:alpha val="90000"/>
                </a:prstClr>
              </a:innerShdw>
            </a:effectLst>
          </c:spPr>
          <c:invertIfNegative val="0"/>
          <c:dLbls>
            <c:txPr>
              <a:bodyPr rot="0" vert="horz" anchor="t" anchorCtr="0"/>
              <a:lstStyle/>
              <a:p>
                <a:pPr>
                  <a:defRPr>
                    <a:solidFill>
                      <a:schemeClr val="accent2">
                        <a:lumMod val="60000"/>
                        <a:lumOff val="40000"/>
                      </a:schemeClr>
                    </a:solidFill>
                  </a:defRPr>
                </a:pPr>
                <a:endParaRPr lang="en-US"/>
              </a:p>
            </c:txPr>
            <c:dLblPos val="r"/>
            <c:showLegendKey val="0"/>
            <c:showVal val="0"/>
            <c:showCatName val="0"/>
            <c:showSerName val="0"/>
            <c:showPercent val="0"/>
            <c:showBubbleSize val="1"/>
            <c:showLeaderLines val="0"/>
          </c:dLbls>
          <c:xVal>
            <c:numRef>
              <c:f>'Broadband Speeds'!$A$4:$A$9</c:f>
              <c:numCache>
                <c:formatCode>General</c:formatCode>
                <c:ptCount val="6"/>
                <c:pt idx="0">
                  <c:v>2011</c:v>
                </c:pt>
                <c:pt idx="1">
                  <c:v>2012</c:v>
                </c:pt>
                <c:pt idx="2">
                  <c:v>2013</c:v>
                </c:pt>
                <c:pt idx="3">
                  <c:v>2014</c:v>
                </c:pt>
                <c:pt idx="4">
                  <c:v>2015</c:v>
                </c:pt>
                <c:pt idx="5">
                  <c:v>2016</c:v>
                </c:pt>
              </c:numCache>
            </c:numRef>
          </c:xVal>
          <c:yVal>
            <c:numRef>
              <c:f>'Broadband Speeds'!$J$4:$J$9</c:f>
              <c:numCache>
                <c:formatCode>General</c:formatCode>
                <c:ptCount val="6"/>
                <c:pt idx="0">
                  <c:v>4.8</c:v>
                </c:pt>
                <c:pt idx="1">
                  <c:v>4.8</c:v>
                </c:pt>
                <c:pt idx="2">
                  <c:v>4.8</c:v>
                </c:pt>
                <c:pt idx="3">
                  <c:v>4.8</c:v>
                </c:pt>
                <c:pt idx="4">
                  <c:v>4.8</c:v>
                </c:pt>
                <c:pt idx="5">
                  <c:v>4.8</c:v>
                </c:pt>
              </c:numCache>
            </c:numRef>
          </c:yVal>
          <c:bubbleSize>
            <c:numRef>
              <c:f>'Broadband Speeds'!$K$4:$K$9</c:f>
              <c:numCache>
                <c:formatCode>General</c:formatCode>
                <c:ptCount val="6"/>
                <c:pt idx="0">
                  <c:v>9.5</c:v>
                </c:pt>
                <c:pt idx="1">
                  <c:v>12.1</c:v>
                </c:pt>
                <c:pt idx="2">
                  <c:v>15.3</c:v>
                </c:pt>
                <c:pt idx="3">
                  <c:v>19.100000000000001</c:v>
                </c:pt>
                <c:pt idx="4">
                  <c:v>23.7</c:v>
                </c:pt>
                <c:pt idx="5">
                  <c:v>29.2</c:v>
                </c:pt>
              </c:numCache>
            </c:numRef>
          </c:bubbleSize>
          <c:bubble3D val="0"/>
        </c:ser>
        <c:ser>
          <c:idx val="1"/>
          <c:order val="5"/>
          <c:tx>
            <c:strRef>
              <c:f>'Broadband Speeds'!$M$3</c:f>
              <c:strCache>
                <c:ptCount val="1"/>
                <c:pt idx="0">
                  <c:v>Latin
America</c:v>
                </c:pt>
              </c:strCache>
            </c:strRef>
          </c:tx>
          <c:spPr>
            <a:solidFill>
              <a:schemeClr val="accent3">
                <a:lumMod val="60000"/>
                <a:lumOff val="40000"/>
              </a:schemeClr>
            </a:solidFill>
            <a:ln w="25400">
              <a:noFill/>
            </a:ln>
            <a:effectLst>
              <a:innerShdw blurRad="38100" dist="12700" dir="13500000">
                <a:prstClr val="black">
                  <a:alpha val="80000"/>
                </a:prstClr>
              </a:innerShdw>
            </a:effectLst>
          </c:spPr>
          <c:invertIfNegative val="0"/>
          <c:dLbls>
            <c:numFmt formatCode="#,##0.0" sourceLinked="0"/>
            <c:txPr>
              <a:bodyPr/>
              <a:lstStyle/>
              <a:p>
                <a:pPr>
                  <a:defRPr>
                    <a:solidFill>
                      <a:schemeClr val="accent3">
                        <a:lumMod val="75000"/>
                      </a:schemeClr>
                    </a:solidFill>
                  </a:defRPr>
                </a:pPr>
                <a:endParaRPr lang="en-US"/>
              </a:p>
            </c:txPr>
            <c:dLblPos val="r"/>
            <c:showLegendKey val="0"/>
            <c:showVal val="0"/>
            <c:showCatName val="0"/>
            <c:showSerName val="0"/>
            <c:showPercent val="0"/>
            <c:showBubbleSize val="1"/>
            <c:showLeaderLines val="0"/>
          </c:dLbls>
          <c:xVal>
            <c:numRef>
              <c:f>'Broadband Speeds'!$A$4:$A$9</c:f>
              <c:numCache>
                <c:formatCode>General</c:formatCode>
                <c:ptCount val="6"/>
                <c:pt idx="0">
                  <c:v>2011</c:v>
                </c:pt>
                <c:pt idx="1">
                  <c:v>2012</c:v>
                </c:pt>
                <c:pt idx="2">
                  <c:v>2013</c:v>
                </c:pt>
                <c:pt idx="3">
                  <c:v>2014</c:v>
                </c:pt>
                <c:pt idx="4">
                  <c:v>2015</c:v>
                </c:pt>
                <c:pt idx="5">
                  <c:v>2016</c:v>
                </c:pt>
              </c:numCache>
            </c:numRef>
          </c:xVal>
          <c:yVal>
            <c:numRef>
              <c:f>'Broadband Speeds'!$L$4:$L$9</c:f>
              <c:numCache>
                <c:formatCode>General</c:formatCode>
                <c:ptCount val="6"/>
                <c:pt idx="0">
                  <c:v>5.8</c:v>
                </c:pt>
                <c:pt idx="1">
                  <c:v>5.8</c:v>
                </c:pt>
                <c:pt idx="2">
                  <c:v>5.8</c:v>
                </c:pt>
                <c:pt idx="3">
                  <c:v>5.8</c:v>
                </c:pt>
                <c:pt idx="4">
                  <c:v>5.8</c:v>
                </c:pt>
                <c:pt idx="5">
                  <c:v>5.8</c:v>
                </c:pt>
              </c:numCache>
            </c:numRef>
          </c:yVal>
          <c:bubbleSize>
            <c:numRef>
              <c:f>'Broadband Speeds'!$M$4:$M$9</c:f>
              <c:numCache>
                <c:formatCode>General</c:formatCode>
                <c:ptCount val="6"/>
                <c:pt idx="0">
                  <c:v>4.2</c:v>
                </c:pt>
                <c:pt idx="1">
                  <c:v>5.3</c:v>
                </c:pt>
                <c:pt idx="2">
                  <c:v>6.6</c:v>
                </c:pt>
                <c:pt idx="3">
                  <c:v>8</c:v>
                </c:pt>
                <c:pt idx="4">
                  <c:v>9.8000000000000007</c:v>
                </c:pt>
                <c:pt idx="5">
                  <c:v>12</c:v>
                </c:pt>
              </c:numCache>
            </c:numRef>
          </c:bubbleSize>
          <c:bubble3D val="0"/>
        </c:ser>
        <c:ser>
          <c:idx val="5"/>
          <c:order val="6"/>
          <c:tx>
            <c:strRef>
              <c:f>'Broadband Speeds'!$O$3</c:f>
              <c:strCache>
                <c:ptCount val="1"/>
                <c:pt idx="0">
                  <c:v>ME&amp;A</c:v>
                </c:pt>
              </c:strCache>
            </c:strRef>
          </c:tx>
          <c:spPr>
            <a:solidFill>
              <a:schemeClr val="bg2">
                <a:lumMod val="75000"/>
              </a:schemeClr>
            </a:solidFill>
            <a:ln w="25400">
              <a:noFill/>
            </a:ln>
            <a:effectLst>
              <a:innerShdw blurRad="38100" dist="12700" dir="13500000">
                <a:prstClr val="black">
                  <a:alpha val="80000"/>
                </a:prstClr>
              </a:innerShdw>
            </a:effectLst>
          </c:spPr>
          <c:invertIfNegative val="0"/>
          <c:dLbls>
            <c:numFmt formatCode="#,##0.0" sourceLinked="0"/>
            <c:txPr>
              <a:bodyPr/>
              <a:lstStyle/>
              <a:p>
                <a:pPr>
                  <a:defRPr>
                    <a:solidFill>
                      <a:schemeClr val="bg2">
                        <a:lumMod val="50000"/>
                      </a:schemeClr>
                    </a:solidFill>
                  </a:defRPr>
                </a:pPr>
                <a:endParaRPr lang="en-US"/>
              </a:p>
            </c:txPr>
            <c:dLblPos val="r"/>
            <c:showLegendKey val="0"/>
            <c:showVal val="0"/>
            <c:showCatName val="0"/>
            <c:showSerName val="0"/>
            <c:showPercent val="0"/>
            <c:showBubbleSize val="1"/>
            <c:showLeaderLines val="0"/>
          </c:dLbls>
          <c:xVal>
            <c:numRef>
              <c:f>'Broadband Speeds'!$A$4:$A$9</c:f>
              <c:numCache>
                <c:formatCode>General</c:formatCode>
                <c:ptCount val="6"/>
                <c:pt idx="0">
                  <c:v>2011</c:v>
                </c:pt>
                <c:pt idx="1">
                  <c:v>2012</c:v>
                </c:pt>
                <c:pt idx="2">
                  <c:v>2013</c:v>
                </c:pt>
                <c:pt idx="3">
                  <c:v>2014</c:v>
                </c:pt>
                <c:pt idx="4">
                  <c:v>2015</c:v>
                </c:pt>
                <c:pt idx="5">
                  <c:v>2016</c:v>
                </c:pt>
              </c:numCache>
            </c:numRef>
          </c:xVal>
          <c:yVal>
            <c:numRef>
              <c:f>'Broadband Speeds'!$N$4:$N$9</c:f>
              <c:numCache>
                <c:formatCode>General</c:formatCode>
                <c:ptCount val="6"/>
                <c:pt idx="0">
                  <c:v>6.8</c:v>
                </c:pt>
                <c:pt idx="1">
                  <c:v>6.8</c:v>
                </c:pt>
                <c:pt idx="2">
                  <c:v>6.8</c:v>
                </c:pt>
                <c:pt idx="3">
                  <c:v>6.8</c:v>
                </c:pt>
                <c:pt idx="4">
                  <c:v>6.8</c:v>
                </c:pt>
                <c:pt idx="5">
                  <c:v>6.8</c:v>
                </c:pt>
              </c:numCache>
            </c:numRef>
          </c:yVal>
          <c:bubbleSize>
            <c:numRef>
              <c:f>'Broadband Speeds'!$O$4:$O$9</c:f>
              <c:numCache>
                <c:formatCode>General</c:formatCode>
                <c:ptCount val="6"/>
                <c:pt idx="0">
                  <c:v>1</c:v>
                </c:pt>
                <c:pt idx="1">
                  <c:v>4.2</c:v>
                </c:pt>
                <c:pt idx="2">
                  <c:v>5</c:v>
                </c:pt>
                <c:pt idx="3">
                  <c:v>5.9</c:v>
                </c:pt>
                <c:pt idx="4">
                  <c:v>7</c:v>
                </c:pt>
                <c:pt idx="5">
                  <c:v>8.4</c:v>
                </c:pt>
              </c:numCache>
            </c:numRef>
          </c:bubbleSize>
          <c:bubble3D val="0"/>
        </c:ser>
        <c:dLbls>
          <c:showLegendKey val="0"/>
          <c:showVal val="0"/>
          <c:showCatName val="0"/>
          <c:showSerName val="0"/>
          <c:showPercent val="0"/>
          <c:showBubbleSize val="0"/>
        </c:dLbls>
        <c:bubbleScale val="50"/>
        <c:showNegBubbles val="0"/>
        <c:axId val="110701952"/>
        <c:axId val="110711936"/>
      </c:bubbleChart>
      <c:valAx>
        <c:axId val="110701952"/>
        <c:scaling>
          <c:orientation val="minMax"/>
          <c:max val="2016.5"/>
          <c:min val="2010"/>
        </c:scaling>
        <c:delete val="0"/>
        <c:axPos val="t"/>
        <c:numFmt formatCode="0" sourceLinked="0"/>
        <c:majorTickMark val="out"/>
        <c:minorTickMark val="none"/>
        <c:tickLblPos val="nextTo"/>
        <c:spPr>
          <a:ln>
            <a:noFill/>
          </a:ln>
        </c:spPr>
        <c:txPr>
          <a:bodyPr/>
          <a:lstStyle/>
          <a:p>
            <a:pPr>
              <a:defRPr>
                <a:solidFill>
                  <a:schemeClr val="accent5">
                    <a:lumMod val="75000"/>
                  </a:schemeClr>
                </a:solidFill>
              </a:defRPr>
            </a:pPr>
            <a:endParaRPr lang="en-US"/>
          </a:p>
        </c:txPr>
        <c:crossAx val="110711936"/>
        <c:crosses val="autoZero"/>
        <c:crossBetween val="midCat"/>
        <c:majorUnit val="1"/>
      </c:valAx>
      <c:valAx>
        <c:axId val="110711936"/>
        <c:scaling>
          <c:orientation val="maxMin"/>
          <c:min val="0"/>
        </c:scaling>
        <c:delete val="1"/>
        <c:axPos val="l"/>
        <c:numFmt formatCode="General" sourceLinked="0"/>
        <c:majorTickMark val="out"/>
        <c:minorTickMark val="none"/>
        <c:tickLblPos val="nextTo"/>
        <c:crossAx val="110701952"/>
        <c:crosses val="autoZero"/>
        <c:crossBetween val="midCat"/>
        <c:majorUnit val="0.5"/>
      </c:valAx>
      <c:spPr>
        <a:noFill/>
        <a:ln>
          <a:noFill/>
        </a:ln>
      </c:spPr>
    </c:plotArea>
    <c:legend>
      <c:legendPos val="r"/>
      <c:layout>
        <c:manualLayout>
          <c:xMode val="edge"/>
          <c:yMode val="edge"/>
          <c:x val="1.6578942364661141E-2"/>
          <c:y val="0.14872004278015871"/>
          <c:w val="0.12511421115605476"/>
          <c:h val="0.85127995721984129"/>
        </c:manualLayout>
      </c:layout>
      <c:overlay val="0"/>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123043426193314E-2"/>
          <c:y val="1.6355554208795905E-2"/>
          <c:w val="0.55505438962549847"/>
          <c:h val="0.90389592680595532"/>
        </c:manualLayout>
      </c:layout>
      <c:barChart>
        <c:barDir val="col"/>
        <c:grouping val="stacked"/>
        <c:varyColors val="0"/>
        <c:ser>
          <c:idx val="4"/>
          <c:order val="0"/>
          <c:tx>
            <c:strRef>
              <c:f>'Video Forecast'!$A$10</c:f>
              <c:strCache>
                <c:ptCount val="1"/>
                <c:pt idx="0">
                  <c:v>Internet Video</c:v>
                </c:pt>
              </c:strCache>
            </c:strRef>
          </c:tx>
          <c:spPr>
            <a:solidFill>
              <a:schemeClr val="accent2">
                <a:lumMod val="75000"/>
              </a:schemeClr>
            </a:solidFill>
            <a:ln>
              <a:noFill/>
            </a:ln>
            <a:effectLst>
              <a:innerShdw blurRad="38100" dist="12700" dir="13500000">
                <a:prstClr val="black">
                  <a:alpha val="9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Forecast'!$B$10:$G$10</c:f>
              <c:numCache>
                <c:formatCode>#,##0</c:formatCode>
                <c:ptCount val="6"/>
                <c:pt idx="0">
                  <c:v>10423</c:v>
                </c:pt>
                <c:pt idx="1">
                  <c:v>16880</c:v>
                </c:pt>
                <c:pt idx="2">
                  <c:v>20904</c:v>
                </c:pt>
                <c:pt idx="3">
                  <c:v>26722</c:v>
                </c:pt>
                <c:pt idx="4">
                  <c:v>34755</c:v>
                </c:pt>
                <c:pt idx="5">
                  <c:v>45280</c:v>
                </c:pt>
              </c:numCache>
            </c:numRef>
          </c:val>
        </c:ser>
        <c:ser>
          <c:idx val="3"/>
          <c:order val="1"/>
          <c:tx>
            <c:strRef>
              <c:f>'Video Forecast'!$A$9</c:f>
              <c:strCache>
                <c:ptCount val="1"/>
                <c:pt idx="0">
                  <c:v>P2P File Sharing</c:v>
                </c:pt>
              </c:strCache>
            </c:strRef>
          </c:tx>
          <c:spPr>
            <a:solidFill>
              <a:schemeClr val="tx1">
                <a:lumMod val="95000"/>
                <a:lumOff val="5000"/>
              </a:schemeClr>
            </a:solidFill>
            <a:ln>
              <a:noFill/>
            </a:ln>
            <a:effectLst>
              <a:innerShdw blurRad="38100" dist="12700" dir="13500000">
                <a:prstClr val="black">
                  <a:alpha val="9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Forecast'!$B$9:$G$9</c:f>
              <c:numCache>
                <c:formatCode>#,##0</c:formatCode>
                <c:ptCount val="6"/>
                <c:pt idx="0">
                  <c:v>6013</c:v>
                </c:pt>
                <c:pt idx="1">
                  <c:v>7403</c:v>
                </c:pt>
                <c:pt idx="2">
                  <c:v>9153</c:v>
                </c:pt>
                <c:pt idx="3">
                  <c:v>11569</c:v>
                </c:pt>
                <c:pt idx="4">
                  <c:v>14758</c:v>
                </c:pt>
                <c:pt idx="5">
                  <c:v>18892</c:v>
                </c:pt>
              </c:numCache>
            </c:numRef>
          </c:val>
        </c:ser>
        <c:ser>
          <c:idx val="0"/>
          <c:order val="2"/>
          <c:tx>
            <c:strRef>
              <c:f>'Video Forecast'!$A$11</c:f>
              <c:strCache>
                <c:ptCount val="1"/>
                <c:pt idx="0">
                  <c:v>Web, email, Data</c:v>
                </c:pt>
              </c:strCache>
            </c:strRef>
          </c:tx>
          <c:spPr>
            <a:solidFill>
              <a:schemeClr val="tx1">
                <a:lumMod val="50000"/>
                <a:lumOff val="50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Forecast'!$B$11:$G$11</c:f>
              <c:numCache>
                <c:formatCode>#,##0</c:formatCode>
                <c:ptCount val="6"/>
                <c:pt idx="0">
                  <c:v>3863</c:v>
                </c:pt>
                <c:pt idx="1">
                  <c:v>5422</c:v>
                </c:pt>
                <c:pt idx="2">
                  <c:v>7274</c:v>
                </c:pt>
                <c:pt idx="3">
                  <c:v>9783</c:v>
                </c:pt>
                <c:pt idx="4">
                  <c:v>13119</c:v>
                </c:pt>
                <c:pt idx="5">
                  <c:v>17583</c:v>
                </c:pt>
              </c:numCache>
            </c:numRef>
          </c:val>
        </c:ser>
        <c:ser>
          <c:idx val="5"/>
          <c:order val="3"/>
          <c:tx>
            <c:strRef>
              <c:f>'Video Forecast'!$A$14</c:f>
              <c:strCache>
                <c:ptCount val="1"/>
                <c:pt idx="0">
                  <c:v>Other Data</c:v>
                </c:pt>
              </c:strCache>
            </c:strRef>
          </c:tx>
          <c:spPr>
            <a:solidFill>
              <a:schemeClr val="bg1">
                <a:lumMod val="65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Forecast'!$B$14:$G$14</c:f>
              <c:numCache>
                <c:formatCode>#,##0</c:formatCode>
                <c:ptCount val="6"/>
                <c:pt idx="0">
                  <c:v>5269</c:v>
                </c:pt>
                <c:pt idx="1">
                  <c:v>7270</c:v>
                </c:pt>
                <c:pt idx="2">
                  <c:v>9538</c:v>
                </c:pt>
                <c:pt idx="3">
                  <c:v>11164</c:v>
                </c:pt>
                <c:pt idx="4">
                  <c:v>12898</c:v>
                </c:pt>
                <c:pt idx="5">
                  <c:v>14593</c:v>
                </c:pt>
              </c:numCache>
            </c:numRef>
          </c:val>
        </c:ser>
        <c:ser>
          <c:idx val="1"/>
          <c:order val="4"/>
          <c:tx>
            <c:strRef>
              <c:f>'Video Forecast'!$A$12</c:f>
              <c:strCache>
                <c:ptCount val="1"/>
                <c:pt idx="0">
                  <c:v>Online Gaming</c:v>
                </c:pt>
              </c:strCache>
            </c:strRef>
          </c:tx>
          <c:spPr>
            <a:solidFill>
              <a:schemeClr val="bg1">
                <a:lumMod val="75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Forecast'!$B$12:$G$12</c:f>
              <c:numCache>
                <c:formatCode>General</c:formatCode>
                <c:ptCount val="6"/>
                <c:pt idx="0">
                  <c:v>77</c:v>
                </c:pt>
                <c:pt idx="1">
                  <c:v>115</c:v>
                </c:pt>
                <c:pt idx="2">
                  <c:v>170</c:v>
                </c:pt>
                <c:pt idx="3">
                  <c:v>251</c:v>
                </c:pt>
                <c:pt idx="4">
                  <c:v>404</c:v>
                </c:pt>
                <c:pt idx="5">
                  <c:v>630</c:v>
                </c:pt>
              </c:numCache>
            </c:numRef>
          </c:val>
        </c:ser>
        <c:ser>
          <c:idx val="2"/>
          <c:order val="5"/>
          <c:tx>
            <c:strRef>
              <c:f>'Video Forecast'!$A$13</c:f>
              <c:strCache>
                <c:ptCount val="1"/>
                <c:pt idx="0">
                  <c:v>Voice over IP</c:v>
                </c:pt>
              </c:strCache>
            </c:strRef>
          </c:tx>
          <c:spPr>
            <a:solidFill>
              <a:schemeClr val="bg1">
                <a:lumMod val="85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Forecast'!$B$13:$G$13</c:f>
              <c:numCache>
                <c:formatCode>General</c:formatCode>
                <c:ptCount val="6"/>
                <c:pt idx="0">
                  <c:v>147</c:v>
                </c:pt>
                <c:pt idx="1">
                  <c:v>154</c:v>
                </c:pt>
                <c:pt idx="2">
                  <c:v>159</c:v>
                </c:pt>
                <c:pt idx="3">
                  <c:v>163</c:v>
                </c:pt>
                <c:pt idx="4">
                  <c:v>169</c:v>
                </c:pt>
                <c:pt idx="5">
                  <c:v>174</c:v>
                </c:pt>
              </c:numCache>
            </c:numRef>
          </c:val>
        </c:ser>
        <c:dLbls>
          <c:showLegendKey val="0"/>
          <c:showVal val="0"/>
          <c:showCatName val="0"/>
          <c:showSerName val="0"/>
          <c:showPercent val="0"/>
          <c:showBubbleSize val="0"/>
        </c:dLbls>
        <c:gapWidth val="20"/>
        <c:overlap val="100"/>
        <c:axId val="98396800"/>
        <c:axId val="98423168"/>
      </c:barChart>
      <c:catAx>
        <c:axId val="98396800"/>
        <c:scaling>
          <c:orientation val="minMax"/>
        </c:scaling>
        <c:delete val="0"/>
        <c:axPos val="b"/>
        <c:numFmt formatCode="General" sourceLinked="1"/>
        <c:majorTickMark val="out"/>
        <c:minorTickMark val="none"/>
        <c:tickLblPos val="nextTo"/>
        <c:txPr>
          <a:bodyPr rot="-1800000" vert="horz"/>
          <a:lstStyle/>
          <a:p>
            <a:pPr>
              <a:defRPr>
                <a:solidFill>
                  <a:schemeClr val="bg1">
                    <a:lumMod val="50000"/>
                  </a:schemeClr>
                </a:solidFill>
              </a:defRPr>
            </a:pPr>
            <a:endParaRPr lang="en-US"/>
          </a:p>
        </c:txPr>
        <c:crossAx val="98423168"/>
        <c:crosses val="autoZero"/>
        <c:auto val="1"/>
        <c:lblAlgn val="ctr"/>
        <c:lblOffset val="100"/>
        <c:tickLblSkip val="1"/>
        <c:noMultiLvlLbl val="0"/>
      </c:catAx>
      <c:valAx>
        <c:axId val="98423168"/>
        <c:scaling>
          <c:orientation val="minMax"/>
          <c:max val="98000"/>
          <c:min val="0"/>
        </c:scaling>
        <c:delete val="0"/>
        <c:axPos val="l"/>
        <c:majorGridlines>
          <c:spPr>
            <a:ln>
              <a:gradFill flip="none" rotWithShape="1">
                <a:gsLst>
                  <a:gs pos="0">
                    <a:schemeClr val="accent6">
                      <a:lumMod val="60000"/>
                      <a:lumOff val="40000"/>
                    </a:schemeClr>
                  </a:gs>
                  <a:gs pos="100000">
                    <a:schemeClr val="bg1">
                      <a:lumMod val="95000"/>
                      <a:alpha val="20000"/>
                    </a:schemeClr>
                  </a:gs>
                </a:gsLst>
                <a:lin ang="10800000" scaled="1"/>
                <a:tileRect/>
              </a:gradFill>
            </a:ln>
          </c:spPr>
        </c:majorGridlines>
        <c:title>
          <c:tx>
            <c:rich>
              <a:bodyPr rot="0" vert="horz"/>
              <a:lstStyle/>
              <a:p>
                <a:pPr>
                  <a:defRPr sz="1200">
                    <a:solidFill>
                      <a:schemeClr val="bg1">
                        <a:lumMod val="50000"/>
                      </a:schemeClr>
                    </a:solidFill>
                  </a:defRPr>
                </a:pPr>
                <a:r>
                  <a:rPr lang="en-US" sz="1200">
                    <a:solidFill>
                      <a:schemeClr val="bg1">
                        <a:lumMod val="50000"/>
                      </a:schemeClr>
                    </a:solidFill>
                  </a:rPr>
                  <a:t>Exabytes</a:t>
                </a:r>
              </a:p>
            </c:rich>
          </c:tx>
          <c:layout>
            <c:manualLayout>
              <c:xMode val="edge"/>
              <c:yMode val="edge"/>
              <c:x val="0.65989346902712642"/>
              <c:y val="0.89912713506235309"/>
            </c:manualLayout>
          </c:layout>
          <c:overlay val="0"/>
        </c:title>
        <c:numFmt formatCode="#,##0," sourceLinked="0"/>
        <c:majorTickMark val="out"/>
        <c:minorTickMark val="none"/>
        <c:tickLblPos val="high"/>
        <c:spPr>
          <a:ln>
            <a:noFill/>
          </a:ln>
        </c:spPr>
        <c:txPr>
          <a:bodyPr/>
          <a:lstStyle/>
          <a:p>
            <a:pPr>
              <a:defRPr>
                <a:solidFill>
                  <a:schemeClr val="bg1">
                    <a:lumMod val="50000"/>
                  </a:schemeClr>
                </a:solidFill>
              </a:defRPr>
            </a:pPr>
            <a:endParaRPr lang="en-US"/>
          </a:p>
        </c:txPr>
        <c:crossAx val="98396800"/>
        <c:crosses val="autoZero"/>
        <c:crossBetween val="between"/>
      </c:valAx>
      <c:spPr>
        <a:noFill/>
        <a:ln>
          <a:noFill/>
        </a:ln>
      </c:spPr>
    </c:plotArea>
    <c:legend>
      <c:legendPos val="r"/>
      <c:layout>
        <c:manualLayout>
          <c:xMode val="edge"/>
          <c:yMode val="edge"/>
          <c:x val="0.67287292630155415"/>
          <c:y val="2.9528124359792459E-2"/>
          <c:w val="0.31022269193627716"/>
          <c:h val="0.24885254457201236"/>
        </c:manualLayout>
      </c:layout>
      <c:overlay val="1"/>
      <c:txPr>
        <a:bodyPr/>
        <a:lstStyle/>
        <a:p>
          <a:pPr>
            <a:defRPr sz="1200">
              <a:solidFill>
                <a:schemeClr val="bg1">
                  <a:lumMod val="50000"/>
                </a:schemeClr>
              </a:solidFill>
            </a:defRPr>
          </a:pPr>
          <a:endParaRPr lang="en-US"/>
        </a:p>
      </c:txPr>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2383692614422316E-2"/>
          <c:y val="3.6001734014954857E-2"/>
          <c:w val="0.52217381718100186"/>
          <c:h val="0.8242535764058444"/>
        </c:manualLayout>
      </c:layout>
      <c:barChart>
        <c:barDir val="col"/>
        <c:grouping val="stacked"/>
        <c:varyColors val="0"/>
        <c:ser>
          <c:idx val="3"/>
          <c:order val="0"/>
          <c:tx>
            <c:strRef>
              <c:f>'Video Forecast'!$A$28</c:f>
              <c:strCache>
                <c:ptCount val="1"/>
                <c:pt idx="0">
                  <c:v>Long form</c:v>
                </c:pt>
              </c:strCache>
            </c:strRef>
          </c:tx>
          <c:spPr>
            <a:solidFill>
              <a:schemeClr val="accent2">
                <a:lumMod val="50000"/>
              </a:schemeClr>
            </a:solidFill>
            <a:ln>
              <a:noFill/>
            </a:ln>
            <a:effectLst>
              <a:innerShdw blurRad="38100" dist="12700" dir="13500000">
                <a:prstClr val="black">
                  <a:alpha val="9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Forecast'!$B$28:$G$28</c:f>
              <c:numCache>
                <c:formatCode>#,##0</c:formatCode>
                <c:ptCount val="6"/>
                <c:pt idx="0">
                  <c:v>6372</c:v>
                </c:pt>
                <c:pt idx="1">
                  <c:v>9922</c:v>
                </c:pt>
                <c:pt idx="2">
                  <c:v>10959</c:v>
                </c:pt>
                <c:pt idx="3">
                  <c:v>12438</c:v>
                </c:pt>
                <c:pt idx="4">
                  <c:v>14489</c:v>
                </c:pt>
                <c:pt idx="5">
                  <c:v>17250</c:v>
                </c:pt>
              </c:numCache>
            </c:numRef>
          </c:val>
        </c:ser>
        <c:ser>
          <c:idx val="6"/>
          <c:order val="1"/>
          <c:tx>
            <c:strRef>
              <c:f>'Video Forecast'!$A$33</c:f>
              <c:strCache>
                <c:ptCount val="1"/>
                <c:pt idx="0">
                  <c:v>Mobile Video</c:v>
                </c:pt>
              </c:strCache>
            </c:strRef>
          </c:tx>
          <c:spPr>
            <a:solidFill>
              <a:schemeClr val="accent2">
                <a:lumMod val="75000"/>
              </a:schemeClr>
            </a:solidFill>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Forecast'!$B$33:$G$33</c:f>
              <c:numCache>
                <c:formatCode>General</c:formatCode>
                <c:ptCount val="6"/>
                <c:pt idx="0">
                  <c:v>308</c:v>
                </c:pt>
                <c:pt idx="1">
                  <c:v>737</c:v>
                </c:pt>
                <c:pt idx="2" formatCode="#,##0">
                  <c:v>1546</c:v>
                </c:pt>
                <c:pt idx="3" formatCode="#,##0">
                  <c:v>2918</c:v>
                </c:pt>
                <c:pt idx="4" formatCode="#,##0">
                  <c:v>4882</c:v>
                </c:pt>
                <c:pt idx="5" formatCode="#,##0">
                  <c:v>7615</c:v>
                </c:pt>
              </c:numCache>
            </c:numRef>
          </c:val>
        </c:ser>
        <c:ser>
          <c:idx val="0"/>
          <c:order val="2"/>
          <c:tx>
            <c:strRef>
              <c:f>'Video Forecast'!$A$29</c:f>
              <c:strCache>
                <c:ptCount val="1"/>
                <c:pt idx="0">
                  <c:v>Internet to TV</c:v>
                </c:pt>
              </c:strCache>
            </c:strRef>
          </c:tx>
          <c:spPr>
            <a:solidFill>
              <a:srgbClr val="BE4D4A"/>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Forecast'!$B$29:$G$29</c:f>
              <c:numCache>
                <c:formatCode>#,##0</c:formatCode>
                <c:ptCount val="6"/>
                <c:pt idx="0" formatCode="General">
                  <c:v>853</c:v>
                </c:pt>
                <c:pt idx="1">
                  <c:v>1689</c:v>
                </c:pt>
                <c:pt idx="2">
                  <c:v>2283</c:v>
                </c:pt>
                <c:pt idx="3">
                  <c:v>3152</c:v>
                </c:pt>
                <c:pt idx="4">
                  <c:v>4300</c:v>
                </c:pt>
                <c:pt idx="5">
                  <c:v>5484</c:v>
                </c:pt>
              </c:numCache>
            </c:numRef>
          </c:val>
        </c:ser>
        <c:ser>
          <c:idx val="4"/>
          <c:order val="3"/>
          <c:tx>
            <c:strRef>
              <c:f>'Video Forecast'!$A$27</c:f>
              <c:strCache>
                <c:ptCount val="1"/>
                <c:pt idx="0">
                  <c:v>Short form</c:v>
                </c:pt>
              </c:strCache>
            </c:strRef>
          </c:tx>
          <c:spPr>
            <a:solidFill>
              <a:schemeClr val="accent2"/>
            </a:solidFill>
            <a:ln>
              <a:noFill/>
            </a:ln>
            <a:effectLst>
              <a:innerShdw blurRad="38100" dist="12700" dir="13500000">
                <a:prstClr val="black">
                  <a:alpha val="9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Forecast'!$B$27:$G$27</c:f>
              <c:numCache>
                <c:formatCode>#,##0</c:formatCode>
                <c:ptCount val="6"/>
                <c:pt idx="0">
                  <c:v>1211</c:v>
                </c:pt>
                <c:pt idx="1">
                  <c:v>1688</c:v>
                </c:pt>
                <c:pt idx="2">
                  <c:v>2263</c:v>
                </c:pt>
                <c:pt idx="3">
                  <c:v>2997</c:v>
                </c:pt>
                <c:pt idx="4">
                  <c:v>4023</c:v>
                </c:pt>
                <c:pt idx="5">
                  <c:v>5306</c:v>
                </c:pt>
              </c:numCache>
            </c:numRef>
          </c:val>
        </c:ser>
        <c:ser>
          <c:idx val="5"/>
          <c:order val="4"/>
          <c:tx>
            <c:strRef>
              <c:f>'Video Forecast'!$A$30</c:f>
              <c:strCache>
                <c:ptCount val="1"/>
                <c:pt idx="0">
                  <c:v>Live Internet</c:v>
                </c:pt>
              </c:strCache>
            </c:strRef>
          </c:tx>
          <c:spPr>
            <a:solidFill>
              <a:schemeClr val="accent2">
                <a:lumMod val="60000"/>
                <a:lumOff val="40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Forecast'!$B$30:$G$30</c:f>
              <c:numCache>
                <c:formatCode>#,##0</c:formatCode>
                <c:ptCount val="6"/>
                <c:pt idx="0" formatCode="General">
                  <c:v>989</c:v>
                </c:pt>
                <c:pt idx="1">
                  <c:v>1608</c:v>
                </c:pt>
                <c:pt idx="2">
                  <c:v>1900</c:v>
                </c:pt>
                <c:pt idx="3">
                  <c:v>2441</c:v>
                </c:pt>
                <c:pt idx="4">
                  <c:v>2929</c:v>
                </c:pt>
                <c:pt idx="5">
                  <c:v>3580</c:v>
                </c:pt>
              </c:numCache>
            </c:numRef>
          </c:val>
        </c:ser>
        <c:ser>
          <c:idx val="1"/>
          <c:order val="5"/>
          <c:tx>
            <c:strRef>
              <c:f>'Video Forecast'!$A$31</c:f>
              <c:strCache>
                <c:ptCount val="1"/>
                <c:pt idx="0">
                  <c:v>Ambient Video</c:v>
                </c:pt>
              </c:strCache>
            </c:strRef>
          </c:tx>
          <c:spPr>
            <a:solidFill>
              <a:schemeClr val="accent2">
                <a:lumMod val="40000"/>
                <a:lumOff val="60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Forecast'!$B$31:$G$31</c:f>
              <c:numCache>
                <c:formatCode>General</c:formatCode>
                <c:ptCount val="6"/>
                <c:pt idx="0">
                  <c:v>265</c:v>
                </c:pt>
                <c:pt idx="1">
                  <c:v>591</c:v>
                </c:pt>
                <c:pt idx="2" formatCode="#,##0">
                  <c:v>1026</c:v>
                </c:pt>
                <c:pt idx="3" formatCode="#,##0">
                  <c:v>1463</c:v>
                </c:pt>
                <c:pt idx="4" formatCode="#,##0">
                  <c:v>1901</c:v>
                </c:pt>
                <c:pt idx="5" formatCode="#,##0">
                  <c:v>2247</c:v>
                </c:pt>
              </c:numCache>
            </c:numRef>
          </c:val>
        </c:ser>
        <c:ser>
          <c:idx val="2"/>
          <c:order val="6"/>
          <c:tx>
            <c:strRef>
              <c:f>'Video Forecast'!$A$32</c:f>
              <c:strCache>
                <c:ptCount val="1"/>
                <c:pt idx="0">
                  <c:v>Internet PVR</c:v>
                </c:pt>
              </c:strCache>
            </c:strRef>
          </c:tx>
          <c:spPr>
            <a:solidFill>
              <a:schemeClr val="accent2">
                <a:lumMod val="20000"/>
                <a:lumOff val="80000"/>
              </a:schemeClr>
            </a:solidFill>
            <a:ln>
              <a:noFill/>
            </a:ln>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Forecast'!$B$32:$G$32</c:f>
              <c:numCache>
                <c:formatCode>General</c:formatCode>
                <c:ptCount val="6"/>
                <c:pt idx="0">
                  <c:v>82</c:v>
                </c:pt>
                <c:pt idx="1">
                  <c:v>156</c:v>
                </c:pt>
                <c:pt idx="2">
                  <c:v>291</c:v>
                </c:pt>
                <c:pt idx="3">
                  <c:v>494</c:v>
                </c:pt>
                <c:pt idx="4">
                  <c:v>792</c:v>
                </c:pt>
                <c:pt idx="5" formatCode="#,##0">
                  <c:v>1200</c:v>
                </c:pt>
              </c:numCache>
            </c:numRef>
          </c:val>
        </c:ser>
        <c:ser>
          <c:idx val="7"/>
          <c:order val="7"/>
          <c:tx>
            <c:strRef>
              <c:f>'Video Forecast'!$A$34</c:f>
              <c:strCache>
                <c:ptCount val="1"/>
                <c:pt idx="0">
                  <c:v>Other Video</c:v>
                </c:pt>
              </c:strCache>
            </c:strRef>
          </c:tx>
          <c:spPr>
            <a:solidFill>
              <a:srgbClr val="F9EEED"/>
            </a:solidFill>
            <a:effectLst>
              <a:innerShdw blurRad="38100" dist="12700" dir="13500000">
                <a:prstClr val="black">
                  <a:alpha val="80000"/>
                </a:prstClr>
              </a:innerShdw>
            </a:effectLst>
          </c:spPr>
          <c:invertIfNegative val="0"/>
          <c:cat>
            <c:numRef>
              <c:f>'Video Forecast'!$B$2:$G$2</c:f>
              <c:numCache>
                <c:formatCode>General</c:formatCode>
                <c:ptCount val="6"/>
                <c:pt idx="0">
                  <c:v>2011</c:v>
                </c:pt>
                <c:pt idx="1">
                  <c:v>2012</c:v>
                </c:pt>
                <c:pt idx="2">
                  <c:v>2013</c:v>
                </c:pt>
                <c:pt idx="3">
                  <c:v>2014</c:v>
                </c:pt>
                <c:pt idx="4">
                  <c:v>2015</c:v>
                </c:pt>
                <c:pt idx="5">
                  <c:v>2016</c:v>
                </c:pt>
              </c:numCache>
            </c:numRef>
          </c:cat>
          <c:val>
            <c:numRef>
              <c:f>'Video Forecast'!$B$34:$G$34</c:f>
              <c:numCache>
                <c:formatCode>#,##0</c:formatCode>
                <c:ptCount val="6"/>
                <c:pt idx="0">
                  <c:v>343</c:v>
                </c:pt>
                <c:pt idx="1">
                  <c:v>489</c:v>
                </c:pt>
                <c:pt idx="2">
                  <c:v>636</c:v>
                </c:pt>
                <c:pt idx="3">
                  <c:v>819</c:v>
                </c:pt>
                <c:pt idx="4">
                  <c:v>1439</c:v>
                </c:pt>
                <c:pt idx="5">
                  <c:v>2598</c:v>
                </c:pt>
              </c:numCache>
            </c:numRef>
          </c:val>
        </c:ser>
        <c:dLbls>
          <c:showLegendKey val="0"/>
          <c:showVal val="0"/>
          <c:showCatName val="0"/>
          <c:showSerName val="0"/>
          <c:showPercent val="0"/>
          <c:showBubbleSize val="0"/>
        </c:dLbls>
        <c:gapWidth val="20"/>
        <c:overlap val="100"/>
        <c:axId val="98518912"/>
        <c:axId val="98520448"/>
      </c:barChart>
      <c:catAx>
        <c:axId val="98518912"/>
        <c:scaling>
          <c:orientation val="minMax"/>
        </c:scaling>
        <c:delete val="1"/>
        <c:axPos val="b"/>
        <c:numFmt formatCode="General" sourceLinked="1"/>
        <c:majorTickMark val="out"/>
        <c:minorTickMark val="none"/>
        <c:tickLblPos val="nextTo"/>
        <c:crossAx val="98520448"/>
        <c:crosses val="autoZero"/>
        <c:auto val="1"/>
        <c:lblAlgn val="ctr"/>
        <c:lblOffset val="100"/>
        <c:noMultiLvlLbl val="0"/>
      </c:catAx>
      <c:valAx>
        <c:axId val="98520448"/>
        <c:scaling>
          <c:orientation val="minMax"/>
          <c:max val="46000"/>
          <c:min val="0"/>
        </c:scaling>
        <c:delete val="1"/>
        <c:axPos val="l"/>
        <c:numFmt formatCode="#,##0," sourceLinked="0"/>
        <c:majorTickMark val="out"/>
        <c:minorTickMark val="none"/>
        <c:tickLblPos val="high"/>
        <c:crossAx val="98518912"/>
        <c:crosses val="autoZero"/>
        <c:crossBetween val="between"/>
        <c:majorUnit val="10000"/>
      </c:valAx>
      <c:spPr>
        <a:noFill/>
        <a:ln>
          <a:noFill/>
        </a:ln>
      </c:spPr>
    </c:plotArea>
    <c:legend>
      <c:legendPos val="r"/>
      <c:layout>
        <c:manualLayout>
          <c:xMode val="edge"/>
          <c:yMode val="edge"/>
          <c:x val="0.67305756323924093"/>
          <c:y val="1.2986431609128021E-3"/>
          <c:w val="0.27298430719595274"/>
          <c:h val="0.61838266486181126"/>
        </c:manualLayout>
      </c:layout>
      <c:overlay val="1"/>
      <c:txPr>
        <a:bodyPr/>
        <a:lstStyle/>
        <a:p>
          <a:pPr>
            <a:defRPr sz="1200">
              <a:solidFill>
                <a:schemeClr val="tx1">
                  <a:lumMod val="85000"/>
                  <a:lumOff val="15000"/>
                </a:schemeClr>
              </a:solidFill>
            </a:defRPr>
          </a:pPr>
          <a:endParaRPr lang="en-US"/>
        </a:p>
      </c:txPr>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33713500631305E-2"/>
          <c:y val="3.9540091196326246E-2"/>
          <c:w val="0.80502397741972898"/>
          <c:h val="0.59026323663939406"/>
        </c:manualLayout>
      </c:layout>
      <c:barChart>
        <c:barDir val="col"/>
        <c:grouping val="clustered"/>
        <c:varyColors val="0"/>
        <c:ser>
          <c:idx val="0"/>
          <c:order val="0"/>
          <c:tx>
            <c:strRef>
              <c:f>' Cost of Connectivity'!$C$4</c:f>
              <c:strCache>
                <c:ptCount val="1"/>
                <c:pt idx="0">
                  <c:v>Download Speed</c:v>
                </c:pt>
              </c:strCache>
            </c:strRef>
          </c:tx>
          <c:spPr>
            <a:solidFill>
              <a:schemeClr val="accent5">
                <a:lumMod val="75000"/>
              </a:schemeClr>
            </a:solidFill>
            <a:effectLst>
              <a:innerShdw blurRad="12700" dist="12700" dir="13500000">
                <a:prstClr val="black">
                  <a:alpha val="80000"/>
                </a:prstClr>
              </a:innerShdw>
            </a:effectLst>
          </c:spPr>
          <c:invertIfNegative val="0"/>
          <c:cat>
            <c:strRef>
              <c:f>' Cost of Connectivity'!$B$5:$B$20</c:f>
              <c:strCache>
                <c:ptCount val="16"/>
                <c:pt idx="0">
                  <c:v>Hong Kong</c:v>
                </c:pt>
                <c:pt idx="1">
                  <c:v>Tokyo</c:v>
                </c:pt>
                <c:pt idx="2">
                  <c:v>San Francisco</c:v>
                </c:pt>
                <c:pt idx="3">
                  <c:v>Riga</c:v>
                </c:pt>
                <c:pt idx="4">
                  <c:v>Seoul</c:v>
                </c:pt>
                <c:pt idx="5">
                  <c:v>Paris</c:v>
                </c:pt>
                <c:pt idx="6">
                  <c:v>Bucharest</c:v>
                </c:pt>
                <c:pt idx="7">
                  <c:v>Berlin</c:v>
                </c:pt>
                <c:pt idx="8">
                  <c:v>London</c:v>
                </c:pt>
                <c:pt idx="9">
                  <c:v>Amsterdam</c:v>
                </c:pt>
                <c:pt idx="10">
                  <c:v>Copenhagen</c:v>
                </c:pt>
                <c:pt idx="11">
                  <c:v>Prague</c:v>
                </c:pt>
                <c:pt idx="12">
                  <c:v>Toronto</c:v>
                </c:pt>
                <c:pt idx="13">
                  <c:v>Zürich</c:v>
                </c:pt>
                <c:pt idx="14">
                  <c:v>New York</c:v>
                </c:pt>
                <c:pt idx="15">
                  <c:v>Washington DC</c:v>
                </c:pt>
              </c:strCache>
            </c:strRef>
          </c:cat>
          <c:val>
            <c:numRef>
              <c:f>' Cost of Connectivity'!$C$5:$C$20</c:f>
              <c:numCache>
                <c:formatCode>General</c:formatCode>
                <c:ptCount val="16"/>
                <c:pt idx="0">
                  <c:v>500</c:v>
                </c:pt>
                <c:pt idx="1">
                  <c:v>200</c:v>
                </c:pt>
                <c:pt idx="2">
                  <c:v>200</c:v>
                </c:pt>
                <c:pt idx="3">
                  <c:v>100</c:v>
                </c:pt>
                <c:pt idx="4">
                  <c:v>100</c:v>
                </c:pt>
                <c:pt idx="5">
                  <c:v>100</c:v>
                </c:pt>
                <c:pt idx="6">
                  <c:v>100</c:v>
                </c:pt>
                <c:pt idx="7">
                  <c:v>100</c:v>
                </c:pt>
                <c:pt idx="8">
                  <c:v>60</c:v>
                </c:pt>
                <c:pt idx="9">
                  <c:v>50</c:v>
                </c:pt>
                <c:pt idx="10">
                  <c:v>40</c:v>
                </c:pt>
                <c:pt idx="11">
                  <c:v>30</c:v>
                </c:pt>
                <c:pt idx="12">
                  <c:v>28</c:v>
                </c:pt>
                <c:pt idx="13">
                  <c:v>25</c:v>
                </c:pt>
                <c:pt idx="14">
                  <c:v>25</c:v>
                </c:pt>
                <c:pt idx="15">
                  <c:v>25</c:v>
                </c:pt>
              </c:numCache>
            </c:numRef>
          </c:val>
        </c:ser>
        <c:dLbls>
          <c:showLegendKey val="0"/>
          <c:showVal val="0"/>
          <c:showCatName val="0"/>
          <c:showSerName val="0"/>
          <c:showPercent val="0"/>
          <c:showBubbleSize val="0"/>
        </c:dLbls>
        <c:gapWidth val="31"/>
        <c:overlap val="46"/>
        <c:axId val="113178880"/>
        <c:axId val="114622848"/>
      </c:barChart>
      <c:lineChart>
        <c:grouping val="standard"/>
        <c:varyColors val="0"/>
        <c:ser>
          <c:idx val="1"/>
          <c:order val="1"/>
          <c:tx>
            <c:strRef>
              <c:f>' Cost of Connectivity'!$D$4</c:f>
              <c:strCache>
                <c:ptCount val="1"/>
                <c:pt idx="0">
                  <c:v>Price (US$)</c:v>
                </c:pt>
              </c:strCache>
            </c:strRef>
          </c:tx>
          <c:spPr>
            <a:ln w="50800"/>
            <a:effectLst>
              <a:innerShdw blurRad="12700" dist="12700" dir="13500000">
                <a:prstClr val="black">
                  <a:alpha val="80000"/>
                </a:prstClr>
              </a:innerShdw>
            </a:effectLst>
          </c:spPr>
          <c:marker>
            <c:symbol val="square"/>
            <c:size val="12"/>
            <c:spPr>
              <a:ln w="0"/>
              <a:effectLst>
                <a:innerShdw blurRad="12700" dist="12700" dir="13500000">
                  <a:prstClr val="black">
                    <a:alpha val="80000"/>
                  </a:prstClr>
                </a:innerShdw>
              </a:effectLst>
            </c:spPr>
          </c:marker>
          <c:cat>
            <c:strRef>
              <c:f>' Cost of Connectivity'!$B$5:$B$20</c:f>
              <c:strCache>
                <c:ptCount val="16"/>
                <c:pt idx="0">
                  <c:v>Hong Kong</c:v>
                </c:pt>
                <c:pt idx="1">
                  <c:v>Tokyo</c:v>
                </c:pt>
                <c:pt idx="2">
                  <c:v>San Francisco</c:v>
                </c:pt>
                <c:pt idx="3">
                  <c:v>Riga</c:v>
                </c:pt>
                <c:pt idx="4">
                  <c:v>Seoul</c:v>
                </c:pt>
                <c:pt idx="5">
                  <c:v>Paris</c:v>
                </c:pt>
                <c:pt idx="6">
                  <c:v>Bucharest</c:v>
                </c:pt>
                <c:pt idx="7">
                  <c:v>Berlin</c:v>
                </c:pt>
                <c:pt idx="8">
                  <c:v>London</c:v>
                </c:pt>
                <c:pt idx="9">
                  <c:v>Amsterdam</c:v>
                </c:pt>
                <c:pt idx="10">
                  <c:v>Copenhagen</c:v>
                </c:pt>
                <c:pt idx="11">
                  <c:v>Prague</c:v>
                </c:pt>
                <c:pt idx="12">
                  <c:v>Toronto</c:v>
                </c:pt>
                <c:pt idx="13">
                  <c:v>Zürich</c:v>
                </c:pt>
                <c:pt idx="14">
                  <c:v>New York</c:v>
                </c:pt>
                <c:pt idx="15">
                  <c:v>Washington DC</c:v>
                </c:pt>
              </c:strCache>
            </c:strRef>
          </c:cat>
          <c:val>
            <c:numRef>
              <c:f>' Cost of Connectivity'!$D$5:$D$20</c:f>
              <c:numCache>
                <c:formatCode>"$"#,##0.00</c:formatCode>
                <c:ptCount val="16"/>
                <c:pt idx="0">
                  <c:v>37.340000000000003</c:v>
                </c:pt>
                <c:pt idx="1">
                  <c:v>26.85</c:v>
                </c:pt>
                <c:pt idx="2">
                  <c:v>37.5</c:v>
                </c:pt>
                <c:pt idx="3">
                  <c:v>31.14</c:v>
                </c:pt>
                <c:pt idx="4">
                  <c:v>31.9</c:v>
                </c:pt>
                <c:pt idx="5">
                  <c:v>34.47</c:v>
                </c:pt>
                <c:pt idx="6">
                  <c:v>28.52</c:v>
                </c:pt>
                <c:pt idx="7">
                  <c:v>24.57</c:v>
                </c:pt>
                <c:pt idx="8">
                  <c:v>28.03</c:v>
                </c:pt>
                <c:pt idx="9">
                  <c:v>33.93</c:v>
                </c:pt>
                <c:pt idx="10">
                  <c:v>37.94</c:v>
                </c:pt>
                <c:pt idx="11">
                  <c:v>35.119999999999997</c:v>
                </c:pt>
                <c:pt idx="12">
                  <c:v>32.78</c:v>
                </c:pt>
                <c:pt idx="13">
                  <c:v>32.89</c:v>
                </c:pt>
                <c:pt idx="14">
                  <c:v>34.99</c:v>
                </c:pt>
                <c:pt idx="15">
                  <c:v>39.99</c:v>
                </c:pt>
              </c:numCache>
            </c:numRef>
          </c:val>
          <c:smooth val="0"/>
        </c:ser>
        <c:dLbls>
          <c:showLegendKey val="0"/>
          <c:showVal val="0"/>
          <c:showCatName val="0"/>
          <c:showSerName val="0"/>
          <c:showPercent val="0"/>
          <c:showBubbleSize val="0"/>
        </c:dLbls>
        <c:marker val="1"/>
        <c:smooth val="0"/>
        <c:axId val="114631040"/>
        <c:axId val="114624768"/>
      </c:lineChart>
      <c:catAx>
        <c:axId val="113178880"/>
        <c:scaling>
          <c:orientation val="minMax"/>
        </c:scaling>
        <c:delete val="0"/>
        <c:axPos val="b"/>
        <c:majorTickMark val="out"/>
        <c:minorTickMark val="none"/>
        <c:tickLblPos val="nextTo"/>
        <c:spPr>
          <a:ln>
            <a:gradFill flip="none" rotWithShape="1">
              <a:gsLst>
                <a:gs pos="0">
                  <a:schemeClr val="bg1">
                    <a:lumMod val="65000"/>
                  </a:schemeClr>
                </a:gs>
                <a:gs pos="100000">
                  <a:schemeClr val="bg1"/>
                </a:gs>
              </a:gsLst>
              <a:lin ang="0" scaled="1"/>
              <a:tileRect/>
            </a:gradFill>
          </a:ln>
        </c:spPr>
        <c:txPr>
          <a:bodyPr/>
          <a:lstStyle/>
          <a:p>
            <a:pPr>
              <a:defRPr sz="1400">
                <a:solidFill>
                  <a:schemeClr val="bg1">
                    <a:lumMod val="50000"/>
                  </a:schemeClr>
                </a:solidFill>
              </a:defRPr>
            </a:pPr>
            <a:endParaRPr lang="en-US"/>
          </a:p>
        </c:txPr>
        <c:crossAx val="114622848"/>
        <c:crosses val="autoZero"/>
        <c:auto val="1"/>
        <c:lblAlgn val="ctr"/>
        <c:lblOffset val="0"/>
        <c:noMultiLvlLbl val="0"/>
      </c:catAx>
      <c:valAx>
        <c:axId val="114622848"/>
        <c:scaling>
          <c:orientation val="minMax"/>
          <c:max val="500"/>
        </c:scaling>
        <c:delete val="0"/>
        <c:axPos val="l"/>
        <c:majorGridlines>
          <c:spPr>
            <a:ln>
              <a:noFill/>
            </a:ln>
          </c:spPr>
        </c:majorGridlines>
        <c:title>
          <c:tx>
            <c:rich>
              <a:bodyPr rot="-5400000" vert="horz"/>
              <a:lstStyle/>
              <a:p>
                <a:pPr>
                  <a:defRPr sz="1400">
                    <a:solidFill>
                      <a:schemeClr val="bg1">
                        <a:lumMod val="50000"/>
                      </a:schemeClr>
                    </a:solidFill>
                  </a:defRPr>
                </a:pPr>
                <a:r>
                  <a:rPr lang="en-US" sz="1400">
                    <a:solidFill>
                      <a:schemeClr val="bg1">
                        <a:lumMod val="50000"/>
                      </a:schemeClr>
                    </a:solidFill>
                  </a:rPr>
                  <a:t>Download Speed (Mbps)</a:t>
                </a:r>
              </a:p>
            </c:rich>
          </c:tx>
          <c:layout>
            <c:manualLayout>
              <c:xMode val="edge"/>
              <c:yMode val="edge"/>
              <c:x val="1.6251595749850775E-3"/>
              <c:y val="5.2208305126166796E-2"/>
            </c:manualLayout>
          </c:layout>
          <c:overlay val="0"/>
        </c:title>
        <c:numFmt formatCode="General" sourceLinked="1"/>
        <c:majorTickMark val="out"/>
        <c:minorTickMark val="none"/>
        <c:tickLblPos val="nextTo"/>
        <c:spPr>
          <a:ln>
            <a:gradFill flip="none" rotWithShape="1">
              <a:gsLst>
                <a:gs pos="0">
                  <a:schemeClr val="accent1">
                    <a:lumMod val="60000"/>
                    <a:lumOff val="40000"/>
                  </a:schemeClr>
                </a:gs>
                <a:gs pos="100000">
                  <a:schemeClr val="bg1"/>
                </a:gs>
              </a:gsLst>
              <a:lin ang="16200000" scaled="1"/>
              <a:tileRect/>
            </a:gradFill>
          </a:ln>
        </c:spPr>
        <c:txPr>
          <a:bodyPr/>
          <a:lstStyle/>
          <a:p>
            <a:pPr>
              <a:defRPr sz="1400">
                <a:solidFill>
                  <a:schemeClr val="accent5">
                    <a:lumMod val="50000"/>
                  </a:schemeClr>
                </a:solidFill>
              </a:defRPr>
            </a:pPr>
            <a:endParaRPr lang="en-US"/>
          </a:p>
        </c:txPr>
        <c:crossAx val="113178880"/>
        <c:crosses val="autoZero"/>
        <c:crossBetween val="between"/>
        <c:majorUnit val="100"/>
      </c:valAx>
      <c:valAx>
        <c:axId val="114624768"/>
        <c:scaling>
          <c:orientation val="minMax"/>
          <c:max val="58"/>
          <c:min val="0"/>
        </c:scaling>
        <c:delete val="0"/>
        <c:axPos val="r"/>
        <c:title>
          <c:tx>
            <c:rich>
              <a:bodyPr rot="-5400000" vert="horz"/>
              <a:lstStyle/>
              <a:p>
                <a:pPr>
                  <a:defRPr sz="1400">
                    <a:solidFill>
                      <a:schemeClr val="accent2"/>
                    </a:solidFill>
                  </a:defRPr>
                </a:pPr>
                <a:r>
                  <a:rPr lang="en-US" sz="1400">
                    <a:solidFill>
                      <a:schemeClr val="accent2"/>
                    </a:solidFill>
                  </a:rPr>
                  <a:t>Price per Month (US$)</a:t>
                </a:r>
              </a:p>
            </c:rich>
          </c:tx>
          <c:layout>
            <c:manualLayout>
              <c:xMode val="edge"/>
              <c:yMode val="edge"/>
              <c:x val="0.96068619463690885"/>
              <c:y val="8.1890447733121305E-2"/>
            </c:manualLayout>
          </c:layout>
          <c:overlay val="0"/>
        </c:title>
        <c:numFmt formatCode="&quot;$&quot;#,##0" sourceLinked="0"/>
        <c:majorTickMark val="out"/>
        <c:minorTickMark val="none"/>
        <c:tickLblPos val="nextTo"/>
        <c:spPr>
          <a:ln>
            <a:gradFill flip="none" rotWithShape="1">
              <a:gsLst>
                <a:gs pos="0">
                  <a:schemeClr val="accent2">
                    <a:lumMod val="60000"/>
                    <a:lumOff val="40000"/>
                  </a:schemeClr>
                </a:gs>
                <a:gs pos="100000">
                  <a:schemeClr val="bg1"/>
                </a:gs>
              </a:gsLst>
              <a:lin ang="16200000" scaled="1"/>
              <a:tileRect/>
            </a:gradFill>
          </a:ln>
        </c:spPr>
        <c:txPr>
          <a:bodyPr/>
          <a:lstStyle/>
          <a:p>
            <a:pPr>
              <a:defRPr sz="1400">
                <a:solidFill>
                  <a:schemeClr val="accent2"/>
                </a:solidFill>
              </a:defRPr>
            </a:pPr>
            <a:endParaRPr lang="en-US"/>
          </a:p>
        </c:txPr>
        <c:crossAx val="114631040"/>
        <c:crosses val="max"/>
        <c:crossBetween val="between"/>
        <c:majorUnit val="20"/>
      </c:valAx>
      <c:catAx>
        <c:axId val="114631040"/>
        <c:scaling>
          <c:orientation val="minMax"/>
        </c:scaling>
        <c:delete val="1"/>
        <c:axPos val="b"/>
        <c:majorTickMark val="out"/>
        <c:minorTickMark val="none"/>
        <c:tickLblPos val="nextTo"/>
        <c:crossAx val="114624768"/>
        <c:crosses val="autoZero"/>
        <c:auto val="1"/>
        <c:lblAlgn val="ctr"/>
        <c:lblOffset val="100"/>
        <c:noMultiLvlLbl val="0"/>
      </c:catAx>
      <c:spPr>
        <a:noFill/>
        <a:ln>
          <a:noFill/>
        </a:ln>
      </c:spPr>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38551509812355"/>
          <c:y val="0.31373416119439551"/>
          <c:w val="0.86622536316995824"/>
          <c:h val="0.51697086562307792"/>
        </c:manualLayout>
      </c:layout>
      <c:lineChart>
        <c:grouping val="standard"/>
        <c:varyColors val="0"/>
        <c:ser>
          <c:idx val="0"/>
          <c:order val="0"/>
          <c:tx>
            <c:strRef>
              <c:f>'AV Adoption'!$B$3</c:f>
              <c:strCache>
                <c:ptCount val="1"/>
                <c:pt idx="0">
                  <c:v> VCR - TVB</c:v>
                </c:pt>
              </c:strCache>
            </c:strRef>
          </c:tx>
          <c:spPr>
            <a:ln w="76200">
              <a:solidFill>
                <a:schemeClr val="accent5">
                  <a:lumMod val="75000"/>
                </a:schemeClr>
              </a:solidFill>
            </a:ln>
            <a:effectLst>
              <a:innerShdw blurRad="38100" dist="12700" dir="13500000">
                <a:prstClr val="black">
                  <a:alpha val="80000"/>
                </a:prstClr>
              </a:innerShdw>
            </a:effectLst>
          </c:spPr>
          <c:marker>
            <c:symbol val="square"/>
            <c:size val="16"/>
            <c:spPr>
              <a:solidFill>
                <a:schemeClr val="accent1"/>
              </a:solidFill>
              <a:ln>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'AV Adoption'!$C$2:$AQ$2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'AV Adoption'!$C$3:$X$3</c:f>
              <c:numCache>
                <c:formatCode>0%</c:formatCode>
                <c:ptCount val="22"/>
                <c:pt idx="0">
                  <c:v>0</c:v>
                </c:pt>
                <c:pt idx="1">
                  <c:v>0.03</c:v>
                </c:pt>
                <c:pt idx="2">
                  <c:v>0.05</c:v>
                </c:pt>
                <c:pt idx="3">
                  <c:v>0.09</c:v>
                </c:pt>
                <c:pt idx="4">
                  <c:v>0.14000000000000001</c:v>
                </c:pt>
                <c:pt idx="5">
                  <c:v>0.20899999999999999</c:v>
                </c:pt>
                <c:pt idx="6">
                  <c:v>0.3</c:v>
                </c:pt>
                <c:pt idx="7">
                  <c:v>0.4</c:v>
                </c:pt>
                <c:pt idx="8">
                  <c:v>0.5</c:v>
                </c:pt>
                <c:pt idx="9">
                  <c:v>0.6</c:v>
                </c:pt>
                <c:pt idx="10">
                  <c:v>0.68600000000000005</c:v>
                </c:pt>
                <c:pt idx="11">
                  <c:v>0.72</c:v>
                </c:pt>
                <c:pt idx="12">
                  <c:v>0.75</c:v>
                </c:pt>
                <c:pt idx="13">
                  <c:v>0.78</c:v>
                </c:pt>
                <c:pt idx="14">
                  <c:v>0.8</c:v>
                </c:pt>
                <c:pt idx="15">
                  <c:v>0.81</c:v>
                </c:pt>
                <c:pt idx="16">
                  <c:v>0.82</c:v>
                </c:pt>
                <c:pt idx="17">
                  <c:v>0.83</c:v>
                </c:pt>
                <c:pt idx="18">
                  <c:v>0.84</c:v>
                </c:pt>
                <c:pt idx="19">
                  <c:v>0.85</c:v>
                </c:pt>
                <c:pt idx="20">
                  <c:v>0.85099999999999998</c:v>
                </c:pt>
                <c:pt idx="21">
                  <c:v>0.86199999999999999</c:v>
                </c:pt>
              </c:numCache>
            </c:numRef>
          </c:val>
          <c:smooth val="0"/>
        </c:ser>
        <c:ser>
          <c:idx val="1"/>
          <c:order val="1"/>
          <c:tx>
            <c:strRef>
              <c:f>'AV Adoption'!$B$4</c:f>
              <c:strCache>
                <c:ptCount val="1"/>
                <c:pt idx="0">
                  <c:v> CD - Nielsen</c:v>
                </c:pt>
              </c:strCache>
            </c:strRef>
          </c:tx>
          <c:spPr>
            <a:ln w="76200"/>
            <a:effectLst>
              <a:innerShdw blurRad="38100" dist="12700" dir="13500000">
                <a:prstClr val="black">
                  <a:alpha val="80000"/>
                </a:prstClr>
              </a:innerShdw>
            </a:effectLst>
          </c:spPr>
          <c:marker>
            <c:symbol val="square"/>
            <c:size val="16"/>
            <c:spPr>
              <a:solidFill>
                <a:schemeClr val="accent2"/>
              </a:solidFill>
              <a:ln>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'AV Adoption'!$C$2:$AQ$2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'AV Adoption'!$C$4:$AQ$4</c:f>
              <c:numCache>
                <c:formatCode>General</c:formatCode>
                <c:ptCount val="41"/>
                <c:pt idx="3" formatCode="0%">
                  <c:v>5.0000000000000002E-5</c:v>
                </c:pt>
                <c:pt idx="4" formatCode="0%">
                  <c:v>0.01</c:v>
                </c:pt>
                <c:pt idx="5" formatCode="0%">
                  <c:v>0.02</c:v>
                </c:pt>
                <c:pt idx="6" formatCode="0%">
                  <c:v>0.05</c:v>
                </c:pt>
                <c:pt idx="7" formatCode="0%">
                  <c:v>0.09</c:v>
                </c:pt>
                <c:pt idx="8" formatCode="0%">
                  <c:v>0.12</c:v>
                </c:pt>
                <c:pt idx="9" formatCode="0%">
                  <c:v>0.18</c:v>
                </c:pt>
                <c:pt idx="10" formatCode="0%">
                  <c:v>0.24</c:v>
                </c:pt>
                <c:pt idx="11" formatCode="0%">
                  <c:v>0.3</c:v>
                </c:pt>
                <c:pt idx="12" formatCode="0%">
                  <c:v>0.39</c:v>
                </c:pt>
                <c:pt idx="13" formatCode="0%">
                  <c:v>0.48</c:v>
                </c:pt>
                <c:pt idx="14" formatCode="0%">
                  <c:v>0.55000000000000004</c:v>
                </c:pt>
                <c:pt idx="15" formatCode="0%">
                  <c:v>0.64</c:v>
                </c:pt>
                <c:pt idx="16" formatCode="0%">
                  <c:v>0.68</c:v>
                </c:pt>
                <c:pt idx="17" formatCode="0%">
                  <c:v>0.69</c:v>
                </c:pt>
                <c:pt idx="18" formatCode="0%">
                  <c:v>0.71</c:v>
                </c:pt>
                <c:pt idx="19" formatCode="0%">
                  <c:v>0.72</c:v>
                </c:pt>
                <c:pt idx="20" formatCode="0%">
                  <c:v>0.74</c:v>
                </c:pt>
                <c:pt idx="21" formatCode="0%">
                  <c:v>0.74</c:v>
                </c:pt>
                <c:pt idx="22" formatCode="0%">
                  <c:v>0.78</c:v>
                </c:pt>
                <c:pt idx="23" formatCode="0%">
                  <c:v>0.79</c:v>
                </c:pt>
                <c:pt idx="24" formatCode="0%">
                  <c:v>0.8</c:v>
                </c:pt>
              </c:numCache>
            </c:numRef>
          </c:val>
          <c:smooth val="0"/>
        </c:ser>
        <c:ser>
          <c:idx val="2"/>
          <c:order val="2"/>
          <c:tx>
            <c:strRef>
              <c:f>'AV Adoption'!$B$5</c:f>
              <c:strCache>
                <c:ptCount val="1"/>
                <c:pt idx="0">
                  <c:v> DVD - Nielsen</c:v>
                </c:pt>
              </c:strCache>
            </c:strRef>
          </c:tx>
          <c:spPr>
            <a:ln w="76200"/>
            <a:effectLst>
              <a:innerShdw blurRad="38100" dist="12700" dir="13500000">
                <a:prstClr val="black">
                  <a:alpha val="80000"/>
                </a:prstClr>
              </a:innerShdw>
            </a:effectLst>
          </c:spPr>
          <c:marker>
            <c:symbol val="square"/>
            <c:size val="16"/>
            <c:spPr>
              <a:solidFill>
                <a:schemeClr val="accent3"/>
              </a:solidFill>
              <a:ln w="50800">
                <a:noFill/>
              </a:ln>
              <a:effectLst>
                <a:innerShdw blurRad="38100" dist="12700" dir="13500000">
                  <a:prstClr val="black">
                    <a:alpha val="80000"/>
                  </a:prstClr>
                </a:innerShdw>
              </a:effectLst>
              <a:scene3d>
                <a:camera prst="orthographicFront"/>
                <a:lightRig rig="threePt" dir="t">
                  <a:rot lat="0" lon="0" rev="1200000"/>
                </a:lightRig>
              </a:scene3d>
              <a:sp3d/>
            </c:spPr>
          </c:marker>
          <c:dLbls>
            <c:dLbl>
              <c:idx val="12"/>
              <c:layout>
                <c:manualLayout>
                  <c:x val="3.5368864849044633E-2"/>
                  <c:y val="9.7271259846034935E-2"/>
                </c:manualLayout>
              </c:layout>
              <c:tx>
                <c:rich>
                  <a:bodyPr/>
                  <a:lstStyle/>
                  <a:p>
                    <a:r>
                      <a:rPr lang="en-US">
                        <a:solidFill>
                          <a:schemeClr val="accent3">
                            <a:lumMod val="75000"/>
                          </a:schemeClr>
                        </a:solidFill>
                      </a:rPr>
                      <a:t>Telco</a:t>
                    </a:r>
                    <a:endParaRPr lang="en-US"/>
                  </a:p>
                </c:rich>
              </c:tx>
              <c:showLegendKey val="0"/>
              <c:showVal val="0"/>
              <c:showCatName val="0"/>
              <c:showSerName val="1"/>
              <c:showPercent val="0"/>
              <c:showBubbleSize val="0"/>
            </c:dLbl>
            <c:showLegendKey val="0"/>
            <c:showVal val="0"/>
            <c:showCatName val="0"/>
            <c:showSerName val="0"/>
            <c:showPercent val="0"/>
            <c:showBubbleSize val="0"/>
          </c:dLbls>
          <c:cat>
            <c:numRef>
              <c:f>'AV Adoption'!$C$2:$AQ$2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'AV Adoption'!$C$5:$AF$5</c:f>
              <c:numCache>
                <c:formatCode>General</c:formatCode>
                <c:ptCount val="30"/>
                <c:pt idx="17" formatCode="0%">
                  <c:v>0</c:v>
                </c:pt>
                <c:pt idx="18" formatCode="0%">
                  <c:v>0.01</c:v>
                </c:pt>
                <c:pt idx="19" formatCode="0%">
                  <c:v>0.05</c:v>
                </c:pt>
                <c:pt idx="20" formatCode="0%">
                  <c:v>0.12</c:v>
                </c:pt>
                <c:pt idx="21" formatCode="0%">
                  <c:v>0.2</c:v>
                </c:pt>
                <c:pt idx="22" formatCode="0%">
                  <c:v>0.34</c:v>
                </c:pt>
                <c:pt idx="23" formatCode="0%">
                  <c:v>0.49</c:v>
                </c:pt>
                <c:pt idx="24" formatCode="0%">
                  <c:v>0.7</c:v>
                </c:pt>
                <c:pt idx="25" formatCode="0%">
                  <c:v>0.76</c:v>
                </c:pt>
                <c:pt idx="26" formatCode="0%">
                  <c:v>0.81</c:v>
                </c:pt>
                <c:pt idx="27" formatCode="0%">
                  <c:v>0.83</c:v>
                </c:pt>
                <c:pt idx="28" formatCode="0%">
                  <c:v>0.85</c:v>
                </c:pt>
                <c:pt idx="29" formatCode="0%">
                  <c:v>0.86</c:v>
                </c:pt>
              </c:numCache>
            </c:numRef>
          </c:val>
          <c:smooth val="0"/>
        </c:ser>
        <c:ser>
          <c:idx val="3"/>
          <c:order val="3"/>
          <c:tx>
            <c:strRef>
              <c:f>'AV Adoption'!$B$6</c:f>
              <c:strCache>
                <c:ptCount val="1"/>
                <c:pt idx="0">
                  <c:v> HD TV - TVB</c:v>
                </c:pt>
              </c:strCache>
            </c:strRef>
          </c:tx>
          <c:spPr>
            <a:effectLst>
              <a:innerShdw blurRad="38100" dist="12700" dir="13500000">
                <a:prstClr val="black">
                  <a:alpha val="80000"/>
                </a:prstClr>
              </a:innerShdw>
            </a:effectLst>
          </c:spPr>
          <c:marker>
            <c:symbol val="square"/>
            <c:size val="16"/>
            <c:spPr>
              <a:ln>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'AV Adoption'!$C$2:$AQ$2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'AV Adoption'!$C$6:$AQ$6</c:f>
              <c:numCache>
                <c:formatCode>General</c:formatCode>
                <c:ptCount val="41"/>
                <c:pt idx="26" formatCode="0%">
                  <c:v>0</c:v>
                </c:pt>
                <c:pt idx="27" formatCode="0%">
                  <c:v>0.113</c:v>
                </c:pt>
                <c:pt idx="28" formatCode="0%">
                  <c:v>0.20699999999999999</c:v>
                </c:pt>
                <c:pt idx="29" formatCode="0%">
                  <c:v>0.38300000000000001</c:v>
                </c:pt>
                <c:pt idx="30" formatCode="0%">
                  <c:v>0.55900000000000005</c:v>
                </c:pt>
                <c:pt idx="31" formatCode="0%">
                  <c:v>0.66700000000000004</c:v>
                </c:pt>
                <c:pt idx="32" formatCode="0%">
                  <c:v>0.76</c:v>
                </c:pt>
              </c:numCache>
            </c:numRef>
          </c:val>
          <c:smooth val="0"/>
        </c:ser>
        <c:ser>
          <c:idx val="4"/>
          <c:order val="4"/>
          <c:tx>
            <c:strRef>
              <c:f>'AV Adoption'!$B$7</c:f>
              <c:strCache>
                <c:ptCount val="1"/>
                <c:pt idx="0">
                  <c:v> UHD* - Visual Unity</c:v>
                </c:pt>
              </c:strCache>
            </c:strRef>
          </c:tx>
          <c:spPr>
            <a:ln>
              <a:solidFill>
                <a:schemeClr val="accent6">
                  <a:lumMod val="20000"/>
                  <a:lumOff val="80000"/>
                </a:schemeClr>
              </a:solidFill>
            </a:ln>
            <a:effectLst>
              <a:innerShdw blurRad="38100" dist="12700" dir="13500000">
                <a:prstClr val="black">
                  <a:alpha val="80000"/>
                </a:prstClr>
              </a:innerShdw>
            </a:effectLst>
          </c:spPr>
          <c:marker>
            <c:symbol val="square"/>
            <c:size val="16"/>
            <c:spPr>
              <a:solidFill>
                <a:schemeClr val="accent6">
                  <a:lumMod val="20000"/>
                  <a:lumOff val="80000"/>
                </a:schemeClr>
              </a:solidFill>
              <a:ln>
                <a:solidFill>
                  <a:schemeClr val="accent6">
                    <a:lumMod val="40000"/>
                    <a:lumOff val="60000"/>
                  </a:schemeClr>
                </a:solidFill>
              </a:ln>
              <a:effectLst>
                <a:innerShdw blurRad="38100" dist="12700" dir="13500000">
                  <a:prstClr val="black">
                    <a:alpha val="80000"/>
                  </a:prstClr>
                </a:innerShdw>
              </a:effectLst>
              <a:scene3d>
                <a:camera prst="orthographicFront"/>
                <a:lightRig rig="threePt" dir="t">
                  <a:rot lat="0" lon="0" rev="1200000"/>
                </a:lightRig>
              </a:scene3d>
              <a:sp3d/>
            </c:spPr>
          </c:marker>
          <c:val>
            <c:numRef>
              <c:f>'AV Adoption'!$D$7:$AS$7</c:f>
              <c:numCache>
                <c:formatCode>General</c:formatCode>
                <c:ptCount val="42"/>
                <c:pt idx="33" formatCode="0%">
                  <c:v>0.02</c:v>
                </c:pt>
                <c:pt idx="34" formatCode="0%">
                  <c:v>0.08</c:v>
                </c:pt>
                <c:pt idx="35" formatCode="0%">
                  <c:v>0.15</c:v>
                </c:pt>
                <c:pt idx="36" formatCode="0%">
                  <c:v>0.25</c:v>
                </c:pt>
                <c:pt idx="37" formatCode="0%">
                  <c:v>0.38300000000000001</c:v>
                </c:pt>
                <c:pt idx="38" formatCode="0%">
                  <c:v>0.55900000000000005</c:v>
                </c:pt>
                <c:pt idx="39" formatCode="0%">
                  <c:v>0.7</c:v>
                </c:pt>
              </c:numCache>
            </c:numRef>
          </c:val>
          <c:smooth val="0"/>
        </c:ser>
        <c:dLbls>
          <c:showLegendKey val="0"/>
          <c:showVal val="0"/>
          <c:showCatName val="0"/>
          <c:showSerName val="0"/>
          <c:showPercent val="0"/>
          <c:showBubbleSize val="0"/>
        </c:dLbls>
        <c:marker val="1"/>
        <c:smooth val="0"/>
        <c:axId val="114733824"/>
        <c:axId val="114736128"/>
      </c:lineChart>
      <c:catAx>
        <c:axId val="114733824"/>
        <c:scaling>
          <c:orientation val="minMax"/>
        </c:scaling>
        <c:delete val="0"/>
        <c:axPos val="b"/>
        <c:numFmt formatCode="General" sourceLinked="1"/>
        <c:majorTickMark val="out"/>
        <c:minorTickMark val="none"/>
        <c:tickLblPos val="low"/>
        <c:spPr>
          <a:ln>
            <a:solidFill>
              <a:schemeClr val="bg1">
                <a:lumMod val="85000"/>
              </a:schemeClr>
            </a:solidFill>
          </a:ln>
        </c:spPr>
        <c:txPr>
          <a:bodyPr rot="0" vert="horz"/>
          <a:lstStyle/>
          <a:p>
            <a:pPr>
              <a:defRPr>
                <a:solidFill>
                  <a:schemeClr val="bg1">
                    <a:lumMod val="50000"/>
                  </a:schemeClr>
                </a:solidFill>
              </a:defRPr>
            </a:pPr>
            <a:endParaRPr lang="en-US"/>
          </a:p>
        </c:txPr>
        <c:crossAx val="114736128"/>
        <c:crosses val="autoZero"/>
        <c:auto val="1"/>
        <c:lblAlgn val="ctr"/>
        <c:lblOffset val="200"/>
        <c:tickLblSkip val="4"/>
        <c:tickMarkSkip val="2"/>
        <c:noMultiLvlLbl val="0"/>
      </c:catAx>
      <c:valAx>
        <c:axId val="114736128"/>
        <c:scaling>
          <c:orientation val="minMax"/>
          <c:max val="0.9"/>
          <c:min val="0"/>
        </c:scaling>
        <c:delete val="0"/>
        <c:axPos val="l"/>
        <c:majorGridlines>
          <c:spPr>
            <a:ln>
              <a:gradFill flip="none" rotWithShape="1">
                <a:gsLst>
                  <a:gs pos="0">
                    <a:schemeClr val="bg1">
                      <a:lumMod val="85000"/>
                    </a:schemeClr>
                  </a:gs>
                  <a:gs pos="100000">
                    <a:schemeClr val="bg1">
                      <a:lumMod val="95000"/>
                      <a:alpha val="30000"/>
                    </a:schemeClr>
                  </a:gs>
                </a:gsLst>
                <a:lin ang="0" scaled="1"/>
                <a:tileRect/>
              </a:gradFill>
            </a:ln>
          </c:spPr>
        </c:majorGridlines>
        <c:title>
          <c:tx>
            <c:rich>
              <a:bodyPr rot="-5400000" vert="horz"/>
              <a:lstStyle/>
              <a:p>
                <a:pPr>
                  <a:defRPr>
                    <a:solidFill>
                      <a:schemeClr val="bg1">
                        <a:lumMod val="50000"/>
                      </a:schemeClr>
                    </a:solidFill>
                  </a:defRPr>
                </a:pPr>
                <a:r>
                  <a:rPr lang="en-US" baseline="0">
                    <a:solidFill>
                      <a:schemeClr val="bg1">
                        <a:lumMod val="50000"/>
                      </a:schemeClr>
                    </a:solidFill>
                  </a:rPr>
                  <a:t>Household Penetration</a:t>
                </a:r>
                <a:endParaRPr lang="en-US">
                  <a:solidFill>
                    <a:schemeClr val="bg1">
                      <a:lumMod val="50000"/>
                    </a:schemeClr>
                  </a:solidFill>
                </a:endParaRPr>
              </a:p>
            </c:rich>
          </c:tx>
          <c:layout>
            <c:manualLayout>
              <c:xMode val="edge"/>
              <c:yMode val="edge"/>
              <c:x val="1.0733399840496396E-2"/>
              <c:y val="0.29189995661399543"/>
            </c:manualLayout>
          </c:layout>
          <c:overlay val="0"/>
        </c:title>
        <c:numFmt formatCode="0%" sourceLinked="1"/>
        <c:majorTickMark val="out"/>
        <c:minorTickMark val="none"/>
        <c:tickLblPos val="nextTo"/>
        <c:spPr>
          <a:ln>
            <a:noFill/>
          </a:ln>
        </c:spPr>
        <c:txPr>
          <a:bodyPr/>
          <a:lstStyle/>
          <a:p>
            <a:pPr>
              <a:defRPr>
                <a:solidFill>
                  <a:schemeClr val="bg1">
                    <a:lumMod val="50000"/>
                  </a:schemeClr>
                </a:solidFill>
              </a:defRPr>
            </a:pPr>
            <a:endParaRPr lang="en-US"/>
          </a:p>
        </c:txPr>
        <c:crossAx val="114733824"/>
        <c:crosses val="autoZero"/>
        <c:crossBetween val="midCat"/>
        <c:majorUnit val="0.2"/>
      </c:valAx>
      <c:spPr>
        <a:noFill/>
        <a:ln>
          <a:noFill/>
        </a:ln>
      </c:spPr>
    </c:plotArea>
    <c:legend>
      <c:legendPos val="r"/>
      <c:layout>
        <c:manualLayout>
          <c:xMode val="edge"/>
          <c:yMode val="edge"/>
          <c:x val="0.57781829564436327"/>
          <c:y val="3.3382375481658649E-2"/>
          <c:w val="0.2217990224014969"/>
          <c:h val="0.20892378475873399"/>
        </c:manualLayout>
      </c:layout>
      <c:overlay val="0"/>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12747393062355E-2"/>
          <c:y val="2.9474691397778936E-2"/>
          <c:w val="0.73350330368660788"/>
          <c:h val="0.77286439009768437"/>
        </c:manualLayout>
      </c:layout>
      <c:barChart>
        <c:barDir val="col"/>
        <c:grouping val="clustered"/>
        <c:varyColors val="0"/>
        <c:ser>
          <c:idx val="0"/>
          <c:order val="0"/>
          <c:tx>
            <c:strRef>
              <c:f>'Going Legal'!$B$3</c:f>
              <c:strCache>
                <c:ptCount val="1"/>
                <c:pt idx="0">
                  <c:v>USA</c:v>
                </c:pt>
              </c:strCache>
            </c:strRef>
          </c:tx>
          <c:spPr>
            <a:solidFill>
              <a:schemeClr val="accent1"/>
            </a:solidFill>
            <a:ln>
              <a:noFill/>
            </a:ln>
            <a:effectLst>
              <a:innerShdw blurRad="38100" dist="12700" dir="13500000">
                <a:prstClr val="black">
                  <a:alpha val="80000"/>
                </a:prstClr>
              </a:innerShdw>
            </a:effectLst>
          </c:spPr>
          <c:invertIfNegative val="0"/>
          <c:dLbls>
            <c:delete val="1"/>
          </c:dLbls>
          <c:cat>
            <c:strRef>
              <c:f>'Going Legal'!$A$4:$A$11</c:f>
              <c:strCache>
                <c:ptCount val="8"/>
                <c:pt idx="0">
                  <c:v>Netflix</c:v>
                </c:pt>
                <c:pt idx="1">
                  <c:v>Hulu</c:v>
                </c:pt>
                <c:pt idx="2">
                  <c:v>IPTV</c:v>
                </c:pt>
                <c:pt idx="3">
                  <c:v>VoD</c:v>
                </c:pt>
                <c:pt idx="4">
                  <c:v>Amazon</c:v>
                </c:pt>
                <c:pt idx="5">
                  <c:v>iTunes</c:v>
                </c:pt>
                <c:pt idx="6">
                  <c:v>P2P</c:v>
                </c:pt>
                <c:pt idx="7">
                  <c:v>Other</c:v>
                </c:pt>
              </c:strCache>
            </c:strRef>
          </c:cat>
          <c:val>
            <c:numRef>
              <c:f>'Going Legal'!$B$4:$B$11</c:f>
              <c:numCache>
                <c:formatCode>0%</c:formatCode>
                <c:ptCount val="8"/>
                <c:pt idx="0">
                  <c:v>0.54</c:v>
                </c:pt>
                <c:pt idx="1">
                  <c:v>0.43</c:v>
                </c:pt>
                <c:pt idx="2">
                  <c:v>0.30499999999999999</c:v>
                </c:pt>
                <c:pt idx="3">
                  <c:v>0.28000000000000003</c:v>
                </c:pt>
                <c:pt idx="4">
                  <c:v>0.21</c:v>
                </c:pt>
                <c:pt idx="5">
                  <c:v>0.17</c:v>
                </c:pt>
                <c:pt idx="6">
                  <c:v>0.13</c:v>
                </c:pt>
                <c:pt idx="7">
                  <c:v>0.105</c:v>
                </c:pt>
              </c:numCache>
            </c:numRef>
          </c:val>
        </c:ser>
        <c:dLbls>
          <c:showLegendKey val="0"/>
          <c:showVal val="1"/>
          <c:showCatName val="0"/>
          <c:showSerName val="0"/>
          <c:showPercent val="0"/>
          <c:showBubbleSize val="0"/>
        </c:dLbls>
        <c:gapWidth val="18"/>
        <c:axId val="109463040"/>
        <c:axId val="109464576"/>
      </c:barChart>
      <c:catAx>
        <c:axId val="109463040"/>
        <c:scaling>
          <c:orientation val="minMax"/>
        </c:scaling>
        <c:delete val="0"/>
        <c:axPos val="b"/>
        <c:majorTickMark val="out"/>
        <c:minorTickMark val="none"/>
        <c:tickLblPos val="low"/>
        <c:spPr>
          <a:ln>
            <a:solidFill>
              <a:schemeClr val="accent1">
                <a:lumMod val="20000"/>
                <a:lumOff val="80000"/>
              </a:schemeClr>
            </a:solidFill>
          </a:ln>
        </c:spPr>
        <c:txPr>
          <a:bodyPr rot="-2400000"/>
          <a:lstStyle/>
          <a:p>
            <a:pPr>
              <a:defRPr>
                <a:solidFill>
                  <a:schemeClr val="tx2"/>
                </a:solidFill>
              </a:defRPr>
            </a:pPr>
            <a:endParaRPr lang="en-US"/>
          </a:p>
        </c:txPr>
        <c:crossAx val="109464576"/>
        <c:crosses val="autoZero"/>
        <c:auto val="1"/>
        <c:lblAlgn val="ctr"/>
        <c:lblOffset val="0"/>
        <c:noMultiLvlLbl val="0"/>
      </c:catAx>
      <c:valAx>
        <c:axId val="109464576"/>
        <c:scaling>
          <c:orientation val="minMax"/>
          <c:max val="0.58000000000000007"/>
          <c:min val="0"/>
        </c:scaling>
        <c:delete val="0"/>
        <c:axPos val="l"/>
        <c:majorGridlines>
          <c:spPr>
            <a:ln>
              <a:gradFill flip="none" rotWithShape="1">
                <a:gsLst>
                  <a:gs pos="0">
                    <a:schemeClr val="accent1">
                      <a:lumMod val="60000"/>
                      <a:lumOff val="40000"/>
                    </a:schemeClr>
                  </a:gs>
                  <a:gs pos="100000">
                    <a:schemeClr val="accent1">
                      <a:lumMod val="60000"/>
                      <a:lumOff val="40000"/>
                      <a:alpha val="0"/>
                    </a:schemeClr>
                  </a:gs>
                </a:gsLst>
                <a:lin ang="0" scaled="1"/>
                <a:tileRect/>
              </a:gradFill>
            </a:ln>
          </c:spPr>
        </c:majorGridlines>
        <c:numFmt formatCode="0%" sourceLinked="0"/>
        <c:majorTickMark val="in"/>
        <c:minorTickMark val="out"/>
        <c:tickLblPos val="nextTo"/>
        <c:spPr>
          <a:ln>
            <a:noFill/>
          </a:ln>
        </c:spPr>
        <c:txPr>
          <a:bodyPr rot="-60000" vert="horz" anchor="ctr" anchorCtr="1"/>
          <a:lstStyle/>
          <a:p>
            <a:pPr>
              <a:defRPr>
                <a:solidFill>
                  <a:schemeClr val="accent1">
                    <a:lumMod val="60000"/>
                    <a:lumOff val="40000"/>
                  </a:schemeClr>
                </a:solidFill>
              </a:defRPr>
            </a:pPr>
            <a:endParaRPr lang="en-US"/>
          </a:p>
        </c:txPr>
        <c:crossAx val="109463040"/>
        <c:crosses val="autoZero"/>
        <c:crossBetween val="between"/>
        <c:majorUnit val="0.2"/>
      </c:valAx>
      <c:spPr>
        <a:noFill/>
        <a:ln>
          <a:noFill/>
        </a:ln>
      </c:spPr>
    </c:plotArea>
    <c:legend>
      <c:legendPos val="r"/>
      <c:layout>
        <c:manualLayout>
          <c:xMode val="edge"/>
          <c:yMode val="edge"/>
          <c:x val="0.44016510506019152"/>
          <c:y val="0.33124452000666826"/>
          <c:w val="0.20553555910001378"/>
          <c:h val="8.0974824801667442E-2"/>
        </c:manualLayout>
      </c:layout>
      <c:overlay val="0"/>
      <c:txPr>
        <a:bodyPr/>
        <a:lstStyle/>
        <a:p>
          <a:pPr>
            <a:defRPr>
              <a:solidFill>
                <a:schemeClr val="tx2"/>
              </a:solidFill>
            </a:defRPr>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491171784798344"/>
          <c:y val="0.4416085338730249"/>
          <c:w val="0.67038844585474644"/>
          <c:h val="0.77286439009768437"/>
        </c:manualLayout>
      </c:layout>
      <c:barChart>
        <c:barDir val="col"/>
        <c:grouping val="clustered"/>
        <c:varyColors val="0"/>
        <c:ser>
          <c:idx val="0"/>
          <c:order val="0"/>
          <c:tx>
            <c:strRef>
              <c:f>'Going Legal'!$B$14</c:f>
              <c:strCache>
                <c:ptCount val="1"/>
                <c:pt idx="0">
                  <c:v>Spain</c:v>
                </c:pt>
              </c:strCache>
            </c:strRef>
          </c:tx>
          <c:spPr>
            <a:solidFill>
              <a:schemeClr val="accent2"/>
            </a:solidFill>
            <a:ln>
              <a:noFill/>
            </a:ln>
            <a:effectLst>
              <a:innerShdw blurRad="38100" dist="12700" dir="13500000">
                <a:prstClr val="black">
                  <a:alpha val="80000"/>
                </a:prstClr>
              </a:innerShdw>
            </a:effectLst>
          </c:spPr>
          <c:invertIfNegative val="0"/>
          <c:dLbls>
            <c:delete val="1"/>
          </c:dLbls>
          <c:cat>
            <c:strRef>
              <c:f>'Going Legal'!$A$15:$A$21</c:f>
              <c:strCache>
                <c:ptCount val="7"/>
                <c:pt idx="0">
                  <c:v>Filmotech</c:v>
                </c:pt>
                <c:pt idx="1">
                  <c:v>Jazztella</c:v>
                </c:pt>
                <c:pt idx="2">
                  <c:v>Orange TV</c:v>
                </c:pt>
                <c:pt idx="3">
                  <c:v>Movistar</c:v>
                </c:pt>
                <c:pt idx="4">
                  <c:v>VoD</c:v>
                </c:pt>
                <c:pt idx="5">
                  <c:v>P2P</c:v>
                </c:pt>
                <c:pt idx="6">
                  <c:v>Other</c:v>
                </c:pt>
              </c:strCache>
            </c:strRef>
          </c:cat>
          <c:val>
            <c:numRef>
              <c:f>'Going Legal'!$B$15:$B$21</c:f>
              <c:numCache>
                <c:formatCode>0%</c:formatCode>
                <c:ptCount val="7"/>
                <c:pt idx="0">
                  <c:v>0.02</c:v>
                </c:pt>
                <c:pt idx="1">
                  <c:v>0.05</c:v>
                </c:pt>
                <c:pt idx="2">
                  <c:v>7.0000000000000007E-2</c:v>
                </c:pt>
                <c:pt idx="3">
                  <c:v>0.14000000000000001</c:v>
                </c:pt>
                <c:pt idx="4">
                  <c:v>0.15</c:v>
                </c:pt>
                <c:pt idx="5">
                  <c:v>0.32</c:v>
                </c:pt>
                <c:pt idx="6">
                  <c:v>0.38500000000000001</c:v>
                </c:pt>
              </c:numCache>
            </c:numRef>
          </c:val>
        </c:ser>
        <c:dLbls>
          <c:showLegendKey val="0"/>
          <c:showVal val="1"/>
          <c:showCatName val="0"/>
          <c:showSerName val="0"/>
          <c:showPercent val="0"/>
          <c:showBubbleSize val="0"/>
        </c:dLbls>
        <c:gapWidth val="18"/>
        <c:axId val="109485440"/>
        <c:axId val="109499520"/>
      </c:barChart>
      <c:catAx>
        <c:axId val="109485440"/>
        <c:scaling>
          <c:orientation val="minMax"/>
        </c:scaling>
        <c:delete val="0"/>
        <c:axPos val="t"/>
        <c:majorTickMark val="out"/>
        <c:minorTickMark val="none"/>
        <c:tickLblPos val="low"/>
        <c:spPr>
          <a:ln>
            <a:solidFill>
              <a:schemeClr val="accent2">
                <a:lumMod val="20000"/>
                <a:lumOff val="80000"/>
              </a:schemeClr>
            </a:solidFill>
          </a:ln>
        </c:spPr>
        <c:txPr>
          <a:bodyPr rot="-1680000"/>
          <a:lstStyle/>
          <a:p>
            <a:pPr>
              <a:defRPr>
                <a:solidFill>
                  <a:schemeClr val="accent2"/>
                </a:solidFill>
              </a:defRPr>
            </a:pPr>
            <a:endParaRPr lang="en-US"/>
          </a:p>
        </c:txPr>
        <c:crossAx val="109499520"/>
        <c:crosses val="autoZero"/>
        <c:auto val="1"/>
        <c:lblAlgn val="ctr"/>
        <c:lblOffset val="0"/>
        <c:noMultiLvlLbl val="0"/>
      </c:catAx>
      <c:valAx>
        <c:axId val="109499520"/>
        <c:scaling>
          <c:orientation val="maxMin"/>
          <c:max val="0.4"/>
          <c:min val="0"/>
        </c:scaling>
        <c:delete val="0"/>
        <c:axPos val="l"/>
        <c:majorGridlines>
          <c:spPr>
            <a:ln>
              <a:gradFill flip="none" rotWithShape="1">
                <a:gsLst>
                  <a:gs pos="0">
                    <a:schemeClr val="accent2">
                      <a:lumMod val="60000"/>
                      <a:lumOff val="40000"/>
                      <a:alpha val="20000"/>
                    </a:schemeClr>
                  </a:gs>
                  <a:gs pos="46000">
                    <a:schemeClr val="accent2">
                      <a:lumMod val="20000"/>
                      <a:lumOff val="80000"/>
                      <a:alpha val="0"/>
                    </a:schemeClr>
                  </a:gs>
                </a:gsLst>
                <a:lin ang="10800000" scaled="1"/>
                <a:tileRect/>
              </a:gradFill>
            </a:ln>
          </c:spPr>
        </c:majorGridlines>
        <c:numFmt formatCode="0%" sourceLinked="0"/>
        <c:majorTickMark val="in"/>
        <c:minorTickMark val="out"/>
        <c:tickLblPos val="high"/>
        <c:spPr>
          <a:ln>
            <a:noFill/>
          </a:ln>
        </c:spPr>
        <c:txPr>
          <a:bodyPr rot="-60000" vert="horz"/>
          <a:lstStyle/>
          <a:p>
            <a:pPr>
              <a:defRPr>
                <a:solidFill>
                  <a:schemeClr val="accent2">
                    <a:lumMod val="60000"/>
                    <a:lumOff val="40000"/>
                  </a:schemeClr>
                </a:solidFill>
              </a:defRPr>
            </a:pPr>
            <a:endParaRPr lang="en-US"/>
          </a:p>
        </c:txPr>
        <c:crossAx val="109485440"/>
        <c:crosses val="autoZero"/>
        <c:crossBetween val="between"/>
        <c:majorUnit val="0.2"/>
      </c:valAx>
      <c:spPr>
        <a:noFill/>
        <a:ln>
          <a:noFill/>
        </a:ln>
      </c:spPr>
    </c:plotArea>
    <c:legend>
      <c:legendPos val="t"/>
      <c:layout>
        <c:manualLayout>
          <c:xMode val="edge"/>
          <c:yMode val="edge"/>
          <c:x val="0.42819831604385433"/>
          <c:y val="0.6243641231593039"/>
          <c:w val="0.20838080127716638"/>
          <c:h val="0.10609196072713133"/>
        </c:manualLayout>
      </c:layout>
      <c:overlay val="0"/>
      <c:txPr>
        <a:bodyPr/>
        <a:lstStyle/>
        <a:p>
          <a:pPr>
            <a:defRPr>
              <a:solidFill>
                <a:schemeClr val="accent2"/>
              </a:solidFill>
            </a:defRPr>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63781359341793"/>
          <c:y val="0.19870286363458298"/>
          <c:w val="0.75963346026357137"/>
          <c:h val="0.69944639009676024"/>
        </c:manualLayout>
      </c:layout>
      <c:barChart>
        <c:barDir val="bar"/>
        <c:grouping val="stacked"/>
        <c:varyColors val="0"/>
        <c:ser>
          <c:idx val="0"/>
          <c:order val="0"/>
          <c:tx>
            <c:strRef>
              <c:f>'Average Viewing Hours'!$B$5</c:f>
              <c:strCache>
                <c:ptCount val="1"/>
                <c:pt idx="0">
                  <c:v>In-home</c:v>
                </c:pt>
              </c:strCache>
            </c:strRef>
          </c:tx>
          <c:spPr>
            <a:solidFill>
              <a:srgbClr val="876DA7"/>
            </a:solidFill>
            <a:effectLst>
              <a:innerShdw blurRad="38100" dist="12700" dir="13500000">
                <a:prstClr val="black">
                  <a:alpha val="80000"/>
                </a:prstClr>
              </a:innerShdw>
            </a:effectLst>
          </c:spPr>
          <c:invertIfNegative val="0"/>
          <c:cat>
            <c:strRef>
              <c:f>'Average Viewing Hours'!$A$6:$A$12</c:f>
              <c:strCache>
                <c:ptCount val="7"/>
                <c:pt idx="0">
                  <c:v>Other screen</c:v>
                </c:pt>
                <c:pt idx="1">
                  <c:v>Portable Player</c:v>
                </c:pt>
                <c:pt idx="2">
                  <c:v>Tablet</c:v>
                </c:pt>
                <c:pt idx="3">
                  <c:v>Smartphone</c:v>
                </c:pt>
                <c:pt idx="4">
                  <c:v>Laptop</c:v>
                </c:pt>
                <c:pt idx="5">
                  <c:v>Desktop PC</c:v>
                </c:pt>
                <c:pt idx="6">
                  <c:v>TV-screen</c:v>
                </c:pt>
              </c:strCache>
            </c:strRef>
          </c:cat>
          <c:val>
            <c:numRef>
              <c:f>'Average Viewing Hours'!$B$6:$B$12</c:f>
              <c:numCache>
                <c:formatCode>General</c:formatCode>
                <c:ptCount val="7"/>
                <c:pt idx="0">
                  <c:v>1</c:v>
                </c:pt>
                <c:pt idx="1">
                  <c:v>1.9</c:v>
                </c:pt>
                <c:pt idx="2">
                  <c:v>2.2999999999999998</c:v>
                </c:pt>
                <c:pt idx="3">
                  <c:v>2.6</c:v>
                </c:pt>
                <c:pt idx="4">
                  <c:v>5.7</c:v>
                </c:pt>
                <c:pt idx="5">
                  <c:v>6.3</c:v>
                </c:pt>
                <c:pt idx="6">
                  <c:v>14.2</c:v>
                </c:pt>
              </c:numCache>
            </c:numRef>
          </c:val>
        </c:ser>
        <c:ser>
          <c:idx val="1"/>
          <c:order val="1"/>
          <c:tx>
            <c:strRef>
              <c:f>'Average Viewing Hours'!$C$5</c:f>
              <c:strCache>
                <c:ptCount val="1"/>
                <c:pt idx="0">
                  <c:v>Out-of-home</c:v>
                </c:pt>
              </c:strCache>
            </c:strRef>
          </c:tx>
          <c:spPr>
            <a:solidFill>
              <a:schemeClr val="accent4">
                <a:lumMod val="60000"/>
                <a:lumOff val="40000"/>
              </a:schemeClr>
            </a:solidFill>
            <a:effectLst>
              <a:innerShdw blurRad="38100" dist="12700" dir="13500000">
                <a:prstClr val="black">
                  <a:alpha val="80000"/>
                </a:prstClr>
              </a:innerShdw>
            </a:effectLst>
          </c:spPr>
          <c:invertIfNegative val="0"/>
          <c:cat>
            <c:strRef>
              <c:f>'Average Viewing Hours'!$A$6:$A$12</c:f>
              <c:strCache>
                <c:ptCount val="7"/>
                <c:pt idx="0">
                  <c:v>Other screen</c:v>
                </c:pt>
                <c:pt idx="1">
                  <c:v>Portable Player</c:v>
                </c:pt>
                <c:pt idx="2">
                  <c:v>Tablet</c:v>
                </c:pt>
                <c:pt idx="3">
                  <c:v>Smartphone</c:v>
                </c:pt>
                <c:pt idx="4">
                  <c:v>Laptop</c:v>
                </c:pt>
                <c:pt idx="5">
                  <c:v>Desktop PC</c:v>
                </c:pt>
                <c:pt idx="6">
                  <c:v>TV-screen</c:v>
                </c:pt>
              </c:strCache>
            </c:strRef>
          </c:cat>
          <c:val>
            <c:numRef>
              <c:f>'Average Viewing Hours'!$C$6:$C$12</c:f>
              <c:numCache>
                <c:formatCode>General</c:formatCode>
                <c:ptCount val="7"/>
                <c:pt idx="0">
                  <c:v>0.19999999999999996</c:v>
                </c:pt>
                <c:pt idx="1">
                  <c:v>1.2000000000000002</c:v>
                </c:pt>
                <c:pt idx="2">
                  <c:v>1.9000000000000004</c:v>
                </c:pt>
                <c:pt idx="3">
                  <c:v>2.4</c:v>
                </c:pt>
                <c:pt idx="4">
                  <c:v>1.3999999999999995</c:v>
                </c:pt>
                <c:pt idx="5">
                  <c:v>2.1000000000000005</c:v>
                </c:pt>
                <c:pt idx="6">
                  <c:v>1</c:v>
                </c:pt>
              </c:numCache>
            </c:numRef>
          </c:val>
        </c:ser>
        <c:dLbls>
          <c:showLegendKey val="0"/>
          <c:showVal val="0"/>
          <c:showCatName val="0"/>
          <c:showSerName val="0"/>
          <c:showPercent val="0"/>
          <c:showBubbleSize val="0"/>
        </c:dLbls>
        <c:gapWidth val="26"/>
        <c:overlap val="100"/>
        <c:axId val="88927232"/>
        <c:axId val="97190656"/>
      </c:barChart>
      <c:catAx>
        <c:axId val="88927232"/>
        <c:scaling>
          <c:orientation val="minMax"/>
        </c:scaling>
        <c:delete val="0"/>
        <c:axPos val="l"/>
        <c:majorTickMark val="none"/>
        <c:minorTickMark val="none"/>
        <c:tickLblPos val="nextTo"/>
        <c:txPr>
          <a:bodyPr/>
          <a:lstStyle/>
          <a:p>
            <a:pPr>
              <a:defRPr sz="1400">
                <a:solidFill>
                  <a:schemeClr val="bg1">
                    <a:lumMod val="50000"/>
                  </a:schemeClr>
                </a:solidFill>
              </a:defRPr>
            </a:pPr>
            <a:endParaRPr lang="en-US"/>
          </a:p>
        </c:txPr>
        <c:crossAx val="97190656"/>
        <c:crosses val="autoZero"/>
        <c:auto val="0"/>
        <c:lblAlgn val="ctr"/>
        <c:lblOffset val="100"/>
        <c:noMultiLvlLbl val="0"/>
      </c:catAx>
      <c:valAx>
        <c:axId val="97190656"/>
        <c:scaling>
          <c:orientation val="minMax"/>
          <c:max val="15.4"/>
          <c:min val="0"/>
        </c:scaling>
        <c:delete val="0"/>
        <c:axPos val="b"/>
        <c:majorGridlines>
          <c:spPr>
            <a:ln>
              <a:gradFill>
                <a:gsLst>
                  <a:gs pos="0">
                    <a:schemeClr val="accent4">
                      <a:lumMod val="60000"/>
                      <a:lumOff val="40000"/>
                    </a:schemeClr>
                  </a:gs>
                  <a:gs pos="100000">
                    <a:schemeClr val="accent4">
                      <a:lumMod val="20000"/>
                      <a:lumOff val="80000"/>
                      <a:alpha val="0"/>
                    </a:schemeClr>
                  </a:gs>
                </a:gsLst>
                <a:lin ang="5400000" scaled="0"/>
              </a:gradFill>
            </a:ln>
          </c:spPr>
        </c:majorGridlines>
        <c:title>
          <c:tx>
            <c:rich>
              <a:bodyPr/>
              <a:lstStyle/>
              <a:p>
                <a:pPr>
                  <a:defRPr b="0">
                    <a:solidFill>
                      <a:schemeClr val="bg1">
                        <a:lumMod val="50000"/>
                      </a:schemeClr>
                    </a:solidFill>
                  </a:defRPr>
                </a:pPr>
                <a:r>
                  <a:rPr lang="en-US" b="0">
                    <a:solidFill>
                      <a:schemeClr val="bg1">
                        <a:lumMod val="50000"/>
                      </a:schemeClr>
                    </a:solidFill>
                  </a:rPr>
                  <a:t>hours</a:t>
                </a:r>
              </a:p>
            </c:rich>
          </c:tx>
          <c:layout>
            <c:manualLayout>
              <c:xMode val="edge"/>
              <c:yMode val="edge"/>
              <c:x val="0.8341080594323359"/>
              <c:y val="0.92"/>
            </c:manualLayout>
          </c:layout>
          <c:overlay val="0"/>
        </c:title>
        <c:numFmt formatCode="General" sourceLinked="1"/>
        <c:majorTickMark val="out"/>
        <c:minorTickMark val="none"/>
        <c:tickLblPos val="low"/>
        <c:spPr>
          <a:ln>
            <a:noFill/>
          </a:ln>
        </c:spPr>
        <c:txPr>
          <a:bodyPr/>
          <a:lstStyle/>
          <a:p>
            <a:pPr>
              <a:defRPr>
                <a:solidFill>
                  <a:schemeClr val="bg1">
                    <a:lumMod val="50000"/>
                  </a:schemeClr>
                </a:solidFill>
              </a:defRPr>
            </a:pPr>
            <a:endParaRPr lang="en-US"/>
          </a:p>
        </c:txPr>
        <c:crossAx val="88927232"/>
        <c:crosses val="autoZero"/>
        <c:crossBetween val="between"/>
        <c:majorUnit val="4"/>
      </c:valAx>
      <c:spPr>
        <a:noFill/>
      </c:spPr>
    </c:plotArea>
    <c:legend>
      <c:legendPos val="r"/>
      <c:layout>
        <c:manualLayout>
          <c:xMode val="edge"/>
          <c:yMode val="edge"/>
          <c:x val="0.79489262844079922"/>
          <c:y val="0.68115955654796878"/>
          <c:w val="0.17234391232358012"/>
          <c:h val="0.1391731108238336"/>
        </c:manualLayout>
      </c:layout>
      <c:overlay val="0"/>
      <c:txPr>
        <a:bodyPr/>
        <a:lstStyle/>
        <a:p>
          <a:pPr>
            <a:defRPr>
              <a:solidFill>
                <a:schemeClr val="bg1">
                  <a:lumMod val="50000"/>
                </a:schemeClr>
              </a:solidFill>
            </a:defRPr>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492281364493959E-2"/>
          <c:y val="6.6184548833305393E-2"/>
          <c:w val="0.85827558245973246"/>
          <c:h val="0.85601432939069211"/>
        </c:manualLayout>
      </c:layout>
      <c:doughnutChart>
        <c:varyColors val="1"/>
        <c:ser>
          <c:idx val="0"/>
          <c:order val="0"/>
          <c:spPr>
            <a:effectLst>
              <a:innerShdw blurRad="38100" dist="12700" dir="13500000">
                <a:prstClr val="black">
                  <a:alpha val="80000"/>
                </a:prstClr>
              </a:innerShdw>
            </a:effectLst>
          </c:spPr>
          <c:dPt>
            <c:idx val="0"/>
            <c:bubble3D val="0"/>
            <c:spPr>
              <a:solidFill>
                <a:schemeClr val="accent6">
                  <a:lumMod val="60000"/>
                  <a:lumOff val="40000"/>
                </a:schemeClr>
              </a:solidFill>
              <a:effectLst>
                <a:innerShdw blurRad="38100" dist="12700" dir="13500000">
                  <a:prstClr val="black">
                    <a:alpha val="80000"/>
                  </a:prstClr>
                </a:innerShdw>
              </a:effectLst>
            </c:spPr>
          </c:dPt>
          <c:dPt>
            <c:idx val="1"/>
            <c:bubble3D val="0"/>
            <c:spPr>
              <a:solidFill>
                <a:schemeClr val="accent2">
                  <a:lumMod val="60000"/>
                  <a:lumOff val="40000"/>
                </a:schemeClr>
              </a:solidFill>
              <a:effectLst>
                <a:innerShdw blurRad="38100" dist="12700" dir="13500000">
                  <a:prstClr val="black">
                    <a:alpha val="80000"/>
                  </a:prstClr>
                </a:innerShdw>
              </a:effectLst>
            </c:spPr>
          </c:dPt>
          <c:dPt>
            <c:idx val="2"/>
            <c:bubble3D val="0"/>
            <c:spPr>
              <a:solidFill>
                <a:schemeClr val="accent3">
                  <a:lumMod val="60000"/>
                  <a:lumOff val="40000"/>
                </a:schemeClr>
              </a:solidFill>
              <a:effectLst>
                <a:innerShdw blurRad="38100" dist="12700" dir="13500000">
                  <a:prstClr val="black">
                    <a:alpha val="80000"/>
                  </a:prstClr>
                </a:innerShdw>
              </a:effectLst>
            </c:spPr>
          </c:dPt>
          <c:dPt>
            <c:idx val="3"/>
            <c:bubble3D val="0"/>
            <c:spPr>
              <a:solidFill>
                <a:schemeClr val="accent4">
                  <a:lumMod val="60000"/>
                  <a:lumOff val="40000"/>
                </a:schemeClr>
              </a:solidFill>
              <a:effectLst>
                <a:innerShdw blurRad="38100" dist="12700" dir="13500000">
                  <a:prstClr val="black">
                    <a:alpha val="80000"/>
                  </a:prstClr>
                </a:innerShdw>
              </a:effectLst>
            </c:spPr>
          </c:dPt>
          <c:dPt>
            <c:idx val="4"/>
            <c:bubble3D val="0"/>
            <c:spPr>
              <a:solidFill>
                <a:schemeClr val="accent5">
                  <a:lumMod val="60000"/>
                  <a:lumOff val="40000"/>
                </a:schemeClr>
              </a:solidFill>
              <a:effectLst>
                <a:innerShdw blurRad="38100" dist="12700" dir="13500000">
                  <a:prstClr val="black">
                    <a:alpha val="80000"/>
                  </a:prstClr>
                </a:innerShdw>
              </a:effectLst>
            </c:spPr>
          </c:dPt>
          <c:dLbls>
            <c:dLbl>
              <c:idx val="0"/>
              <c:layout>
                <c:manualLayout>
                  <c:x val="0"/>
                  <c:y val="-5.089711168910281E-3"/>
                </c:manualLayout>
              </c:layout>
              <c:showLegendKey val="0"/>
              <c:showVal val="0"/>
              <c:showCatName val="1"/>
              <c:showSerName val="0"/>
              <c:showPercent val="1"/>
              <c:showBubbleSize val="0"/>
            </c:dLbl>
            <c:dLbl>
              <c:idx val="1"/>
              <c:layout>
                <c:manualLayout>
                  <c:x val="-1.7479113890979576E-3"/>
                  <c:y val="6.7326458883549814E-3"/>
                </c:manualLayout>
              </c:layout>
              <c:showLegendKey val="0"/>
              <c:showVal val="0"/>
              <c:showCatName val="1"/>
              <c:showSerName val="0"/>
              <c:showPercent val="1"/>
              <c:showBubbleSize val="0"/>
            </c:dLbl>
            <c:dLbl>
              <c:idx val="2"/>
              <c:layout>
                <c:manualLayout>
                  <c:x val="1.2133972995620534E-2"/>
                  <c:y val="2.5310292037206989E-3"/>
                </c:manualLayout>
              </c:layout>
              <c:showLegendKey val="0"/>
              <c:showVal val="0"/>
              <c:showCatName val="1"/>
              <c:showSerName val="0"/>
              <c:showPercent val="1"/>
              <c:showBubbleSize val="0"/>
            </c:dLbl>
            <c:dLbl>
              <c:idx val="3"/>
              <c:layout>
                <c:manualLayout>
                  <c:x val="-7.8648271537802072E-2"/>
                  <c:y val="-8.5273192612952034E-2"/>
                </c:manualLayout>
              </c:layout>
              <c:numFmt formatCode="0%" sourceLinked="0"/>
              <c:spPr/>
              <c:txPr>
                <a:bodyPr rot="0"/>
                <a:lstStyle/>
                <a:p>
                  <a:pPr>
                    <a:lnSpc>
                      <a:spcPct val="80000"/>
                    </a:lnSpc>
                    <a:defRPr sz="1200">
                      <a:solidFill>
                        <a:schemeClr val="accent4">
                          <a:lumMod val="75000"/>
                        </a:schemeClr>
                      </a:solidFill>
                    </a:defRPr>
                  </a:pPr>
                  <a:endParaRPr lang="en-US"/>
                </a:p>
              </c:txPr>
              <c:showLegendKey val="0"/>
              <c:showVal val="0"/>
              <c:showCatName val="1"/>
              <c:showSerName val="0"/>
              <c:showPercent val="1"/>
              <c:showBubbleSize val="0"/>
            </c:dLbl>
            <c:dLbl>
              <c:idx val="4"/>
              <c:layout>
                <c:manualLayout>
                  <c:x val="1.4746550913337887E-2"/>
                  <c:y val="4.9025663197554119E-3"/>
                </c:manualLayout>
              </c:layout>
              <c:showLegendKey val="0"/>
              <c:showVal val="0"/>
              <c:showCatName val="1"/>
              <c:showSerName val="0"/>
              <c:showPercent val="1"/>
              <c:showBubbleSize val="0"/>
            </c:dLbl>
            <c:numFmt formatCode="0%" sourceLinked="0"/>
            <c:txPr>
              <a:bodyPr rot="0"/>
              <a:lstStyle/>
              <a:p>
                <a:pPr>
                  <a:lnSpc>
                    <a:spcPct val="80000"/>
                  </a:lnSpc>
                  <a:defRPr sz="1200"/>
                </a:pPr>
                <a:endParaRPr lang="en-US"/>
              </a:p>
            </c:txPr>
            <c:showLegendKey val="0"/>
            <c:showVal val="0"/>
            <c:showCatName val="1"/>
            <c:showSerName val="0"/>
            <c:showPercent val="1"/>
            <c:showBubbleSize val="0"/>
            <c:showLeaderLines val="1"/>
          </c:dLbls>
          <c:cat>
            <c:strRef>
              <c:f>'Time Spend watching video'!$A$25:$A$29</c:f>
              <c:strCache>
                <c:ptCount val="5"/>
                <c:pt idx="0">
                  <c:v>OTT</c:v>
                </c:pt>
                <c:pt idx="1">
                  <c:v>VoD</c:v>
                </c:pt>
                <c:pt idx="2">
                  <c:v>Cloud</c:v>
                </c:pt>
                <c:pt idx="3">
                  <c:v>vConf.</c:v>
                </c:pt>
                <c:pt idx="4">
                  <c:v>linear TV</c:v>
                </c:pt>
              </c:strCache>
            </c:strRef>
          </c:cat>
          <c:val>
            <c:numRef>
              <c:f>'Time Spend watching video'!$C$25:$C$29</c:f>
              <c:numCache>
                <c:formatCode>[$-F400][h]:mm</c:formatCode>
                <c:ptCount val="5"/>
                <c:pt idx="0">
                  <c:v>0.14000000000000001</c:v>
                </c:pt>
                <c:pt idx="1">
                  <c:v>8.458333333333333E-2</c:v>
                </c:pt>
                <c:pt idx="2">
                  <c:v>3.2083333333333339E-2</c:v>
                </c:pt>
                <c:pt idx="3">
                  <c:v>5.8333333333333336E-3</c:v>
                </c:pt>
                <c:pt idx="4">
                  <c:v>2.9166666666666671E-2</c:v>
                </c:pt>
              </c:numCache>
            </c:numRef>
          </c:val>
        </c:ser>
        <c:dLbls>
          <c:showLegendKey val="0"/>
          <c:showVal val="0"/>
          <c:showCatName val="0"/>
          <c:showSerName val="0"/>
          <c:showPercent val="0"/>
          <c:showBubbleSize val="0"/>
          <c:showLeaderLines val="1"/>
        </c:dLbls>
        <c:firstSliceAng val="0"/>
        <c:holeSize val="71"/>
      </c:doughnutChart>
      <c:spPr>
        <a:noFill/>
      </c:spPr>
    </c:plotArea>
    <c:plotVisOnly val="1"/>
    <c:dispBlanksAs val="gap"/>
    <c:showDLblsOverMax val="0"/>
  </c:chart>
  <c:spPr>
    <a:noFill/>
    <a:ln>
      <a:noFill/>
    </a:ln>
  </c:spPr>
  <c:txPr>
    <a:bodyPr/>
    <a:lstStyle/>
    <a:p>
      <a:pPr>
        <a:defRPr sz="11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10251085046482"/>
          <c:y val="0.11354228118683989"/>
          <c:w val="0.6709565861421648"/>
          <c:h val="0.77291512349460223"/>
        </c:manualLayout>
      </c:layout>
      <c:doughnutChart>
        <c:varyColors val="1"/>
        <c:ser>
          <c:idx val="0"/>
          <c:order val="0"/>
          <c:spPr>
            <a:effectLst>
              <a:innerShdw blurRad="38100" dist="12700" dir="13500000">
                <a:prstClr val="black">
                  <a:alpha val="80000"/>
                </a:prstClr>
              </a:innerShdw>
            </a:effectLst>
          </c:spPr>
          <c:dPt>
            <c:idx val="0"/>
            <c:bubble3D val="0"/>
            <c:spPr>
              <a:solidFill>
                <a:schemeClr val="accent6">
                  <a:lumMod val="60000"/>
                  <a:lumOff val="40000"/>
                </a:schemeClr>
              </a:solidFill>
              <a:effectLst>
                <a:innerShdw blurRad="38100" dist="12700" dir="13500000">
                  <a:prstClr val="black">
                    <a:alpha val="80000"/>
                  </a:prstClr>
                </a:innerShdw>
              </a:effectLst>
            </c:spPr>
          </c:dPt>
          <c:dPt>
            <c:idx val="1"/>
            <c:bubble3D val="0"/>
            <c:spPr>
              <a:solidFill>
                <a:schemeClr val="accent2">
                  <a:lumMod val="60000"/>
                  <a:lumOff val="40000"/>
                </a:schemeClr>
              </a:solidFill>
              <a:effectLst>
                <a:innerShdw blurRad="38100" dist="12700" dir="13500000">
                  <a:prstClr val="black">
                    <a:alpha val="80000"/>
                  </a:prstClr>
                </a:innerShdw>
              </a:effectLst>
            </c:spPr>
          </c:dPt>
          <c:dPt>
            <c:idx val="3"/>
            <c:bubble3D val="0"/>
            <c:spPr>
              <a:solidFill>
                <a:schemeClr val="accent3">
                  <a:lumMod val="60000"/>
                  <a:lumOff val="40000"/>
                </a:schemeClr>
              </a:solidFill>
              <a:effectLst>
                <a:innerShdw blurRad="38100" dist="12700" dir="13500000">
                  <a:prstClr val="black">
                    <a:alpha val="80000"/>
                  </a:prstClr>
                </a:innerShdw>
              </a:effectLst>
            </c:spPr>
          </c:dPt>
          <c:dPt>
            <c:idx val="4"/>
            <c:bubble3D val="0"/>
            <c:spPr>
              <a:solidFill>
                <a:schemeClr val="accent5">
                  <a:lumMod val="60000"/>
                  <a:lumOff val="40000"/>
                </a:schemeClr>
              </a:solidFill>
              <a:effectLst>
                <a:innerShdw blurRad="38100" dist="12700" dir="13500000">
                  <a:prstClr val="black">
                    <a:alpha val="80000"/>
                  </a:prstClr>
                </a:innerShdw>
              </a:effectLst>
            </c:spPr>
          </c:dPt>
          <c:dLbls>
            <c:dLbl>
              <c:idx val="1"/>
              <c:layout>
                <c:manualLayout>
                  <c:x val="-5.2145587697915996E-3"/>
                  <c:y val="2.1002262411135786E-2"/>
                </c:manualLayout>
              </c:layout>
              <c:showLegendKey val="0"/>
              <c:showVal val="0"/>
              <c:showCatName val="1"/>
              <c:showSerName val="0"/>
              <c:showPercent val="1"/>
              <c:showBubbleSize val="0"/>
            </c:dLbl>
            <c:dLbl>
              <c:idx val="2"/>
              <c:delete val="1"/>
            </c:dLbl>
            <c:dLbl>
              <c:idx val="3"/>
              <c:delete val="1"/>
            </c:dLbl>
            <c:dLbl>
              <c:idx val="4"/>
              <c:layout>
                <c:manualLayout>
                  <c:x val="-1.409373666574373E-2"/>
                  <c:y val="0"/>
                </c:manualLayout>
              </c:layout>
              <c:tx>
                <c:rich>
                  <a:bodyPr/>
                  <a:lstStyle/>
                  <a:p>
                    <a:r>
                      <a:rPr lang="en-US" sz="1200" dirty="0"/>
                      <a:t>linear TV
</a:t>
                    </a:r>
                    <a:r>
                      <a:rPr lang="en-US" sz="1200" dirty="0" smtClean="0"/>
                      <a:t>   </a:t>
                    </a:r>
                    <a:r>
                      <a:rPr lang="en-US" sz="1200" dirty="0"/>
                      <a:t>66%</a:t>
                    </a:r>
                    <a:endParaRPr lang="en-US" dirty="0"/>
                  </a:p>
                </c:rich>
              </c:tx>
              <c:showLegendKey val="0"/>
              <c:showVal val="0"/>
              <c:showCatName val="1"/>
              <c:showSerName val="0"/>
              <c:showPercent val="1"/>
              <c:showBubbleSize val="0"/>
            </c:dLbl>
            <c:numFmt formatCode="0%" sourceLinked="0"/>
            <c:txPr>
              <a:bodyPr rot="0"/>
              <a:lstStyle/>
              <a:p>
                <a:pPr>
                  <a:lnSpc>
                    <a:spcPct val="80000"/>
                  </a:lnSpc>
                  <a:defRPr sz="1200"/>
                </a:pPr>
                <a:endParaRPr lang="en-US"/>
              </a:p>
            </c:txPr>
            <c:showLegendKey val="0"/>
            <c:showVal val="0"/>
            <c:showCatName val="1"/>
            <c:showSerName val="0"/>
            <c:showPercent val="1"/>
            <c:showBubbleSize val="0"/>
            <c:showLeaderLines val="1"/>
          </c:dLbls>
          <c:cat>
            <c:strRef>
              <c:f>'Time Spend watching video'!$A$25:$A$29</c:f>
              <c:strCache>
                <c:ptCount val="5"/>
                <c:pt idx="0">
                  <c:v>OTT</c:v>
                </c:pt>
                <c:pt idx="1">
                  <c:v>VoD</c:v>
                </c:pt>
                <c:pt idx="2">
                  <c:v>Cloud</c:v>
                </c:pt>
                <c:pt idx="3">
                  <c:v>vConf.</c:v>
                </c:pt>
                <c:pt idx="4">
                  <c:v>linear TV</c:v>
                </c:pt>
              </c:strCache>
            </c:strRef>
          </c:cat>
          <c:val>
            <c:numRef>
              <c:f>'Time Spend watching video'!$B$25:$B$29</c:f>
              <c:numCache>
                <c:formatCode>[$-F400][h]:mm</c:formatCode>
                <c:ptCount val="5"/>
                <c:pt idx="0">
                  <c:v>2.2199999999999998E-2</c:v>
                </c:pt>
                <c:pt idx="1">
                  <c:v>4.4199999999999996E-2</c:v>
                </c:pt>
                <c:pt idx="2">
                  <c:v>1E-3</c:v>
                </c:pt>
                <c:pt idx="3">
                  <c:v>3.9999999999999996E-4</c:v>
                </c:pt>
                <c:pt idx="4">
                  <c:v>0.13219999999999998</c:v>
                </c:pt>
              </c:numCache>
            </c:numRef>
          </c:val>
        </c:ser>
        <c:dLbls>
          <c:showLegendKey val="0"/>
          <c:showVal val="0"/>
          <c:showCatName val="0"/>
          <c:showSerName val="0"/>
          <c:showPercent val="0"/>
          <c:showBubbleSize val="0"/>
          <c:showLeaderLines val="1"/>
        </c:dLbls>
        <c:firstSliceAng val="0"/>
        <c:holeSize val="52"/>
      </c:doughnutChart>
      <c:spPr>
        <a:noFill/>
      </c:spPr>
    </c:plotArea>
    <c:plotVisOnly val="1"/>
    <c:dispBlanksAs val="gap"/>
    <c:showDLblsOverMax val="0"/>
  </c:chart>
  <c:spPr>
    <a:noFill/>
    <a:ln>
      <a:noFill/>
    </a:ln>
  </c:spPr>
  <c:txPr>
    <a:bodyPr/>
    <a:lstStyle/>
    <a:p>
      <a:pPr>
        <a:defRPr sz="11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758507812530288E-2"/>
          <c:y val="3.9540091196326246E-2"/>
          <c:w val="0.70644237525300391"/>
          <c:h val="0.80050508641443407"/>
        </c:manualLayout>
      </c:layout>
      <c:barChart>
        <c:barDir val="col"/>
        <c:grouping val="stacked"/>
        <c:varyColors val="0"/>
        <c:ser>
          <c:idx val="4"/>
          <c:order val="0"/>
          <c:tx>
            <c:strRef>
              <c:f>'DVD vs. BluRay sales'!$B$7</c:f>
              <c:strCache>
                <c:ptCount val="1"/>
                <c:pt idx="0">
                  <c:v>Blu-Ray sales</c:v>
                </c:pt>
              </c:strCache>
            </c:strRef>
          </c:tx>
          <c:spPr>
            <a:solidFill>
              <a:schemeClr val="accent1">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sales'!$C$7:$N$7</c:f>
              <c:numCache>
                <c:formatCode>General</c:formatCode>
                <c:ptCount val="12"/>
                <c:pt idx="0">
                  <c:v>0</c:v>
                </c:pt>
                <c:pt idx="1">
                  <c:v>0</c:v>
                </c:pt>
                <c:pt idx="2">
                  <c:v>0</c:v>
                </c:pt>
                <c:pt idx="3">
                  <c:v>0</c:v>
                </c:pt>
                <c:pt idx="4">
                  <c:v>0</c:v>
                </c:pt>
                <c:pt idx="5">
                  <c:v>0</c:v>
                </c:pt>
                <c:pt idx="6">
                  <c:v>0</c:v>
                </c:pt>
                <c:pt idx="7">
                  <c:v>0.3</c:v>
                </c:pt>
                <c:pt idx="8">
                  <c:v>0.9</c:v>
                </c:pt>
                <c:pt idx="9">
                  <c:v>1.5</c:v>
                </c:pt>
                <c:pt idx="10">
                  <c:v>2.2999999999999998</c:v>
                </c:pt>
                <c:pt idx="11">
                  <c:v>2.5</c:v>
                </c:pt>
              </c:numCache>
            </c:numRef>
          </c:val>
        </c:ser>
        <c:ser>
          <c:idx val="3"/>
          <c:order val="1"/>
          <c:tx>
            <c:strRef>
              <c:f>'DVD vs. BluRay sales'!$B$6</c:f>
              <c:strCache>
                <c:ptCount val="1"/>
                <c:pt idx="0">
                  <c:v>Blu-Ray rental</c:v>
                </c:pt>
              </c:strCache>
            </c:strRef>
          </c:tx>
          <c:spPr>
            <a:solidFill>
              <a:schemeClr val="accent4">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sales'!$C$6:$N$6</c:f>
              <c:numCache>
                <c:formatCode>General</c:formatCode>
                <c:ptCount val="12"/>
                <c:pt idx="0">
                  <c:v>0</c:v>
                </c:pt>
                <c:pt idx="1">
                  <c:v>0</c:v>
                </c:pt>
                <c:pt idx="2">
                  <c:v>0</c:v>
                </c:pt>
                <c:pt idx="3">
                  <c:v>0</c:v>
                </c:pt>
                <c:pt idx="4">
                  <c:v>0</c:v>
                </c:pt>
                <c:pt idx="5">
                  <c:v>0</c:v>
                </c:pt>
                <c:pt idx="6">
                  <c:v>0</c:v>
                </c:pt>
                <c:pt idx="7">
                  <c:v>0.1</c:v>
                </c:pt>
                <c:pt idx="8">
                  <c:v>0.3</c:v>
                </c:pt>
                <c:pt idx="9">
                  <c:v>0.5</c:v>
                </c:pt>
                <c:pt idx="10">
                  <c:v>0.6</c:v>
                </c:pt>
                <c:pt idx="11">
                  <c:v>1</c:v>
                </c:pt>
              </c:numCache>
            </c:numRef>
          </c:val>
        </c:ser>
        <c:ser>
          <c:idx val="1"/>
          <c:order val="2"/>
          <c:tx>
            <c:strRef>
              <c:f>'DVD vs. BluRay sales'!$B$8</c:f>
              <c:strCache>
                <c:ptCount val="1"/>
                <c:pt idx="0">
                  <c:v>DVD sales</c:v>
                </c:pt>
              </c:strCache>
            </c:strRef>
          </c:tx>
          <c:spPr>
            <a:solidFill>
              <a:srgbClr val="FFC000"/>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sales'!$C$8:$N$8</c:f>
              <c:numCache>
                <c:formatCode>General</c:formatCode>
                <c:ptCount val="12"/>
                <c:pt idx="0">
                  <c:v>1.8</c:v>
                </c:pt>
                <c:pt idx="1">
                  <c:v>4</c:v>
                </c:pt>
                <c:pt idx="2">
                  <c:v>6.2</c:v>
                </c:pt>
                <c:pt idx="3">
                  <c:v>9.4</c:v>
                </c:pt>
                <c:pt idx="4">
                  <c:v>12.4</c:v>
                </c:pt>
                <c:pt idx="5">
                  <c:v>13.3</c:v>
                </c:pt>
                <c:pt idx="6">
                  <c:v>13.8</c:v>
                </c:pt>
                <c:pt idx="7">
                  <c:v>13.2</c:v>
                </c:pt>
                <c:pt idx="8">
                  <c:v>11.999999999999998</c:v>
                </c:pt>
                <c:pt idx="9">
                  <c:v>10.9</c:v>
                </c:pt>
                <c:pt idx="10">
                  <c:v>8.0000000000000018</c:v>
                </c:pt>
                <c:pt idx="11">
                  <c:v>6.1999999999999993</c:v>
                </c:pt>
              </c:numCache>
            </c:numRef>
          </c:val>
        </c:ser>
        <c:ser>
          <c:idx val="2"/>
          <c:order val="3"/>
          <c:tx>
            <c:strRef>
              <c:f>'DVD vs. BluRay sales'!$B$9</c:f>
              <c:strCache>
                <c:ptCount val="1"/>
                <c:pt idx="0">
                  <c:v>DVD rental</c:v>
                </c:pt>
              </c:strCache>
            </c:strRef>
          </c:tx>
          <c:spPr>
            <a:solidFill>
              <a:schemeClr val="accent3">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sales'!$C$9:$N$9</c:f>
              <c:numCache>
                <c:formatCode>General</c:formatCode>
                <c:ptCount val="12"/>
                <c:pt idx="0">
                  <c:v>0.59999999999999987</c:v>
                </c:pt>
                <c:pt idx="1">
                  <c:v>1.2999999999999998</c:v>
                </c:pt>
                <c:pt idx="2">
                  <c:v>2.3999999999999995</c:v>
                </c:pt>
                <c:pt idx="3">
                  <c:v>3.6999999999999993</c:v>
                </c:pt>
                <c:pt idx="4">
                  <c:v>4.2999999999999989</c:v>
                </c:pt>
                <c:pt idx="5">
                  <c:v>5.5999999999999979</c:v>
                </c:pt>
                <c:pt idx="6">
                  <c:v>6.3999999999999986</c:v>
                </c:pt>
                <c:pt idx="7">
                  <c:v>6.5</c:v>
                </c:pt>
                <c:pt idx="8">
                  <c:v>6.4</c:v>
                </c:pt>
                <c:pt idx="9">
                  <c:v>4.9000000000000004</c:v>
                </c:pt>
                <c:pt idx="10">
                  <c:v>5.9999999999999982</c:v>
                </c:pt>
                <c:pt idx="11">
                  <c:v>5.8000000000000007</c:v>
                </c:pt>
              </c:numCache>
            </c:numRef>
          </c:val>
        </c:ser>
        <c:ser>
          <c:idx val="0"/>
          <c:order val="4"/>
          <c:tx>
            <c:strRef>
              <c:f>'DVD vs. BluRay sales'!$B$5</c:f>
              <c:strCache>
                <c:ptCount val="1"/>
                <c:pt idx="0">
                  <c:v>VHS Sales</c:v>
                </c:pt>
              </c:strCache>
            </c:strRef>
          </c:tx>
          <c:spPr>
            <a:solidFill>
              <a:schemeClr val="accent5">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sales'!$C$5:$N$5</c:f>
              <c:numCache>
                <c:formatCode>General</c:formatCode>
                <c:ptCount val="12"/>
                <c:pt idx="0">
                  <c:v>11.4</c:v>
                </c:pt>
                <c:pt idx="1">
                  <c:v>10.9</c:v>
                </c:pt>
                <c:pt idx="2">
                  <c:v>9.6</c:v>
                </c:pt>
                <c:pt idx="3">
                  <c:v>6.9</c:v>
                </c:pt>
                <c:pt idx="4">
                  <c:v>4.4000000000000004</c:v>
                </c:pt>
                <c:pt idx="5">
                  <c:v>2.1</c:v>
                </c:pt>
                <c:pt idx="6">
                  <c:v>0.4</c:v>
                </c:pt>
                <c:pt idx="7">
                  <c:v>0.1</c:v>
                </c:pt>
                <c:pt idx="8">
                  <c:v>0.1</c:v>
                </c:pt>
                <c:pt idx="9">
                  <c:v>0</c:v>
                </c:pt>
                <c:pt idx="10">
                  <c:v>0</c:v>
                </c:pt>
                <c:pt idx="11">
                  <c:v>0</c:v>
                </c:pt>
              </c:numCache>
            </c:numRef>
          </c:val>
        </c:ser>
        <c:ser>
          <c:idx val="5"/>
          <c:order val="5"/>
          <c:tx>
            <c:strRef>
              <c:f>'DVD vs. BluRay sales'!$B$10</c:f>
              <c:strCache>
                <c:ptCount val="1"/>
                <c:pt idx="0">
                  <c:v>Digital &amp; VoD</c:v>
                </c:pt>
              </c:strCache>
            </c:strRef>
          </c:tx>
          <c:spPr>
            <a:solidFill>
              <a:schemeClr val="accent2">
                <a:lumMod val="60000"/>
                <a:lumOff val="40000"/>
              </a:schemeClr>
            </a:solidFill>
            <a:effectLst>
              <a:innerShdw blurRad="38100" dist="25400" dir="13200000">
                <a:prstClr val="black">
                  <a:alpha val="50000"/>
                </a:prstClr>
              </a:innerShdw>
            </a:effectLst>
          </c:spPr>
          <c:invertIfNegative val="0"/>
          <c:cat>
            <c:numRef>
              <c:f>'DVD vs. BluRay sales'!$C$4:$N$4</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'DVD vs. BluRay sales'!$C$10:$N$10</c:f>
              <c:numCache>
                <c:formatCode>General</c:formatCode>
                <c:ptCount val="12"/>
                <c:pt idx="0">
                  <c:v>0.7</c:v>
                </c:pt>
                <c:pt idx="1">
                  <c:v>0.7</c:v>
                </c:pt>
                <c:pt idx="2">
                  <c:v>0.7</c:v>
                </c:pt>
                <c:pt idx="3">
                  <c:v>0.7</c:v>
                </c:pt>
                <c:pt idx="4">
                  <c:v>0.7</c:v>
                </c:pt>
                <c:pt idx="5">
                  <c:v>0.8</c:v>
                </c:pt>
                <c:pt idx="6">
                  <c:v>1</c:v>
                </c:pt>
                <c:pt idx="7">
                  <c:v>1.3</c:v>
                </c:pt>
                <c:pt idx="8">
                  <c:v>1.6</c:v>
                </c:pt>
                <c:pt idx="9">
                  <c:v>2.1</c:v>
                </c:pt>
                <c:pt idx="10">
                  <c:v>2.5</c:v>
                </c:pt>
                <c:pt idx="11">
                  <c:v>3.5</c:v>
                </c:pt>
              </c:numCache>
            </c:numRef>
          </c:val>
        </c:ser>
        <c:dLbls>
          <c:showLegendKey val="0"/>
          <c:showVal val="0"/>
          <c:showCatName val="0"/>
          <c:showSerName val="0"/>
          <c:showPercent val="0"/>
          <c:showBubbleSize val="0"/>
        </c:dLbls>
        <c:gapWidth val="31"/>
        <c:overlap val="100"/>
        <c:axId val="105469440"/>
        <c:axId val="105470976"/>
      </c:barChart>
      <c:catAx>
        <c:axId val="105469440"/>
        <c:scaling>
          <c:orientation val="minMax"/>
        </c:scaling>
        <c:delete val="0"/>
        <c:axPos val="b"/>
        <c:numFmt formatCode="General" sourceLinked="1"/>
        <c:majorTickMark val="out"/>
        <c:minorTickMark val="none"/>
        <c:tickLblPos val="nextTo"/>
        <c:spPr>
          <a:ln>
            <a:solidFill>
              <a:schemeClr val="bg2"/>
            </a:solidFill>
          </a:ln>
        </c:spPr>
        <c:txPr>
          <a:bodyPr rot="0"/>
          <a:lstStyle/>
          <a:p>
            <a:pPr>
              <a:defRPr>
                <a:solidFill>
                  <a:schemeClr val="bg1">
                    <a:lumMod val="50000"/>
                  </a:schemeClr>
                </a:solidFill>
              </a:defRPr>
            </a:pPr>
            <a:endParaRPr lang="en-US"/>
          </a:p>
        </c:txPr>
        <c:crossAx val="105470976"/>
        <c:crosses val="autoZero"/>
        <c:auto val="1"/>
        <c:lblAlgn val="ctr"/>
        <c:lblOffset val="100"/>
        <c:tickLblSkip val="2"/>
        <c:noMultiLvlLbl val="0"/>
      </c:catAx>
      <c:valAx>
        <c:axId val="105470976"/>
        <c:scaling>
          <c:orientation val="minMax"/>
          <c:max val="23"/>
          <c:min val="0"/>
        </c:scaling>
        <c:delete val="0"/>
        <c:axPos val="l"/>
        <c:majorGridlines>
          <c:spPr>
            <a:ln>
              <a:noFill/>
            </a:ln>
          </c:spPr>
        </c:majorGridlines>
        <c:title>
          <c:tx>
            <c:rich>
              <a:bodyPr rot="-5400000" vert="horz"/>
              <a:lstStyle/>
              <a:p>
                <a:pPr>
                  <a:defRPr>
                    <a:solidFill>
                      <a:schemeClr val="bg1">
                        <a:lumMod val="50000"/>
                      </a:schemeClr>
                    </a:solidFill>
                  </a:defRPr>
                </a:pPr>
                <a:r>
                  <a:rPr lang="en-US">
                    <a:solidFill>
                      <a:schemeClr val="bg1">
                        <a:lumMod val="50000"/>
                      </a:schemeClr>
                    </a:solidFill>
                  </a:rPr>
                  <a:t>Spending (billions US$)</a:t>
                </a:r>
              </a:p>
            </c:rich>
          </c:tx>
          <c:layout>
            <c:manualLayout>
              <c:xMode val="edge"/>
              <c:yMode val="edge"/>
              <c:x val="1.7040050235648467E-4"/>
              <c:y val="0.15684157528372805"/>
            </c:manualLayout>
          </c:layout>
          <c:overlay val="0"/>
        </c:title>
        <c:numFmt formatCode="General" sourceLinked="1"/>
        <c:majorTickMark val="out"/>
        <c:minorTickMark val="none"/>
        <c:tickLblPos val="nextTo"/>
        <c:spPr>
          <a:ln>
            <a:solidFill>
              <a:schemeClr val="bg2">
                <a:lumMod val="90000"/>
              </a:schemeClr>
            </a:solidFill>
          </a:ln>
        </c:spPr>
        <c:txPr>
          <a:bodyPr/>
          <a:lstStyle/>
          <a:p>
            <a:pPr>
              <a:defRPr>
                <a:solidFill>
                  <a:schemeClr val="bg1">
                    <a:lumMod val="50000"/>
                  </a:schemeClr>
                </a:solidFill>
              </a:defRPr>
            </a:pPr>
            <a:endParaRPr lang="en-US"/>
          </a:p>
        </c:txPr>
        <c:crossAx val="105469440"/>
        <c:crosses val="autoZero"/>
        <c:crossBetween val="between"/>
      </c:valAx>
      <c:spPr>
        <a:ln>
          <a:noFill/>
        </a:ln>
      </c:spPr>
    </c:plotArea>
    <c:legend>
      <c:legendPos val="r"/>
      <c:layout>
        <c:manualLayout>
          <c:xMode val="edge"/>
          <c:yMode val="edge"/>
          <c:x val="0.7875646123146417"/>
          <c:y val="0.509961557584936"/>
          <c:w val="0.20681918085152076"/>
          <c:h val="0.32766656479217604"/>
        </c:manualLayout>
      </c:layout>
      <c:overlay val="0"/>
      <c:txPr>
        <a:bodyPr/>
        <a:lstStyle/>
        <a:p>
          <a:pPr>
            <a:defRPr sz="1400" b="1"/>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340703731714469"/>
          <c:y val="2.7188182774101337E-2"/>
          <c:w val="0.84682032376020155"/>
          <c:h val="0.78973521128919799"/>
        </c:manualLayout>
      </c:layout>
      <c:barChart>
        <c:barDir val="col"/>
        <c:grouping val="stacked"/>
        <c:varyColors val="0"/>
        <c:ser>
          <c:idx val="3"/>
          <c:order val="0"/>
          <c:tx>
            <c:strRef>
              <c:f>'Cable TV subscriptions USA'!$A$3</c:f>
              <c:strCache>
                <c:ptCount val="1"/>
                <c:pt idx="0">
                  <c:v>Cable Video Subscriptions</c:v>
                </c:pt>
              </c:strCache>
            </c:strRef>
          </c:tx>
          <c:spPr>
            <a:solidFill>
              <a:schemeClr val="accent4">
                <a:lumMod val="60000"/>
                <a:lumOff val="40000"/>
              </a:schemeClr>
            </a:solidFill>
            <a:ln>
              <a:noFill/>
            </a:ln>
            <a:effectLst>
              <a:innerShdw blurRad="38100" dist="25400" dir="13200000">
                <a:prstClr val="black">
                  <a:alpha val="80000"/>
                </a:prstClr>
              </a:innerShdw>
            </a:effectLst>
          </c:spPr>
          <c:invertIfNegative val="0"/>
          <c:cat>
            <c:strRef>
              <c:f>'Cable TV subscriptions USA'!$B$2:$J$2</c:f>
              <c:strCache>
                <c:ptCount val="9"/>
                <c:pt idx="0">
                  <c:v>Q1'10</c:v>
                </c:pt>
                <c:pt idx="1">
                  <c:v>Q2'10</c:v>
                </c:pt>
                <c:pt idx="2">
                  <c:v>Q3'10</c:v>
                </c:pt>
                <c:pt idx="3">
                  <c:v>Q4'10</c:v>
                </c:pt>
                <c:pt idx="4">
                  <c:v>Q1'11</c:v>
                </c:pt>
                <c:pt idx="5">
                  <c:v>Q2'11</c:v>
                </c:pt>
                <c:pt idx="6">
                  <c:v>Q3'11</c:v>
                </c:pt>
                <c:pt idx="7">
                  <c:v>Q4'11</c:v>
                </c:pt>
                <c:pt idx="8">
                  <c:v>Q1'12</c:v>
                </c:pt>
              </c:strCache>
            </c:strRef>
          </c:cat>
          <c:val>
            <c:numRef>
              <c:f>'Cable TV subscriptions USA'!$B$3:$J$3</c:f>
              <c:numCache>
                <c:formatCode>General</c:formatCode>
                <c:ptCount val="9"/>
                <c:pt idx="0">
                  <c:v>44.5</c:v>
                </c:pt>
                <c:pt idx="1">
                  <c:v>44.05</c:v>
                </c:pt>
                <c:pt idx="2">
                  <c:v>43.55</c:v>
                </c:pt>
                <c:pt idx="3">
                  <c:v>43.45</c:v>
                </c:pt>
                <c:pt idx="4">
                  <c:v>43.3</c:v>
                </c:pt>
                <c:pt idx="5">
                  <c:v>42.8</c:v>
                </c:pt>
                <c:pt idx="6">
                  <c:v>42.5</c:v>
                </c:pt>
                <c:pt idx="7">
                  <c:v>42.2</c:v>
                </c:pt>
                <c:pt idx="8">
                  <c:v>42.1</c:v>
                </c:pt>
              </c:numCache>
            </c:numRef>
          </c:val>
        </c:ser>
        <c:dLbls>
          <c:showLegendKey val="0"/>
          <c:showVal val="0"/>
          <c:showCatName val="0"/>
          <c:showSerName val="0"/>
          <c:showPercent val="0"/>
          <c:showBubbleSize val="0"/>
        </c:dLbls>
        <c:gapWidth val="16"/>
        <c:overlap val="100"/>
        <c:axId val="105534592"/>
        <c:axId val="105536128"/>
      </c:barChart>
      <c:catAx>
        <c:axId val="105534592"/>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a:solidFill>
                  <a:schemeClr val="bg1">
                    <a:lumMod val="50000"/>
                  </a:schemeClr>
                </a:solidFill>
              </a:defRPr>
            </a:pPr>
            <a:endParaRPr lang="en-US"/>
          </a:p>
        </c:txPr>
        <c:crossAx val="105536128"/>
        <c:crosses val="autoZero"/>
        <c:auto val="1"/>
        <c:lblAlgn val="ctr"/>
        <c:lblOffset val="100"/>
        <c:tickLblSkip val="1"/>
        <c:noMultiLvlLbl val="0"/>
      </c:catAx>
      <c:valAx>
        <c:axId val="105536128"/>
        <c:scaling>
          <c:orientation val="minMax"/>
          <c:max val="45.5"/>
          <c:min val="40"/>
        </c:scaling>
        <c:delete val="0"/>
        <c:axPos val="l"/>
        <c:majorGridlines>
          <c:spPr>
            <a:ln>
              <a:noFill/>
            </a:ln>
          </c:spPr>
        </c:majorGridlines>
        <c:title>
          <c:tx>
            <c:rich>
              <a:bodyPr rot="-5400000" vert="horz"/>
              <a:lstStyle/>
              <a:p>
                <a:pPr>
                  <a:defRPr>
                    <a:solidFill>
                      <a:schemeClr val="bg1">
                        <a:lumMod val="50000"/>
                      </a:schemeClr>
                    </a:solidFill>
                  </a:defRPr>
                </a:pPr>
                <a:r>
                  <a:rPr lang="en-US">
                    <a:solidFill>
                      <a:schemeClr val="bg1">
                        <a:lumMod val="50000"/>
                      </a:schemeClr>
                    </a:solidFill>
                  </a:rPr>
                  <a:t>Subscribers (millions)</a:t>
                </a:r>
              </a:p>
            </c:rich>
          </c:tx>
          <c:layout>
            <c:manualLayout>
              <c:xMode val="edge"/>
              <c:yMode val="edge"/>
              <c:x val="4.565483480847903E-4"/>
              <c:y val="0.212236256024632"/>
            </c:manualLayout>
          </c:layout>
          <c:overlay val="0"/>
        </c:title>
        <c:numFmt formatCode="General" sourceLinked="1"/>
        <c:majorTickMark val="out"/>
        <c:minorTickMark val="none"/>
        <c:tickLblPos val="nextTo"/>
        <c:spPr>
          <a:ln>
            <a:gradFill flip="none" rotWithShape="1">
              <a:gsLst>
                <a:gs pos="0">
                  <a:schemeClr val="accent4">
                    <a:lumMod val="40000"/>
                    <a:lumOff val="60000"/>
                  </a:schemeClr>
                </a:gs>
                <a:gs pos="100000">
                  <a:schemeClr val="accent4">
                    <a:lumMod val="20000"/>
                    <a:lumOff val="80000"/>
                    <a:alpha val="20000"/>
                  </a:schemeClr>
                </a:gs>
              </a:gsLst>
              <a:lin ang="16200000" scaled="1"/>
              <a:tileRect/>
            </a:gradFill>
          </a:ln>
        </c:spPr>
        <c:txPr>
          <a:bodyPr/>
          <a:lstStyle/>
          <a:p>
            <a:pPr>
              <a:defRPr>
                <a:solidFill>
                  <a:schemeClr val="tx1">
                    <a:lumMod val="50000"/>
                    <a:lumOff val="50000"/>
                  </a:schemeClr>
                </a:solidFill>
              </a:defRPr>
            </a:pPr>
            <a:endParaRPr lang="en-US"/>
          </a:p>
        </c:txPr>
        <c:crossAx val="105534592"/>
        <c:crosses val="autoZero"/>
        <c:crossBetween val="between"/>
        <c:majorUnit val="2"/>
      </c:valAx>
      <c:spPr>
        <a:noFill/>
        <a:ln>
          <a:noFill/>
        </a:ln>
      </c:spPr>
    </c:plotArea>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32846159572"/>
          <c:y val="0.12279583875162549"/>
          <c:w val="0.49470899372930122"/>
          <c:h val="0.946037089940308"/>
        </c:manualLayout>
      </c:layout>
      <c:doughnutChart>
        <c:varyColors val="1"/>
        <c:ser>
          <c:idx val="0"/>
          <c:order val="0"/>
          <c:spPr>
            <a:effectLst>
              <a:innerShdw blurRad="38100" dist="12700" dir="13500000">
                <a:prstClr val="black">
                  <a:alpha val="80000"/>
                </a:prstClr>
              </a:innerShdw>
            </a:effectLst>
          </c:spPr>
          <c:dPt>
            <c:idx val="0"/>
            <c:bubble3D val="0"/>
            <c:spPr>
              <a:solidFill>
                <a:schemeClr val="accent3">
                  <a:lumMod val="60000"/>
                  <a:lumOff val="40000"/>
                </a:schemeClr>
              </a:solidFill>
              <a:effectLst>
                <a:innerShdw blurRad="38100" dist="12700" dir="13500000">
                  <a:prstClr val="black">
                    <a:alpha val="80000"/>
                  </a:prstClr>
                </a:innerShdw>
              </a:effectLst>
            </c:spPr>
          </c:dPt>
          <c:dPt>
            <c:idx val="1"/>
            <c:bubble3D val="0"/>
            <c:spPr>
              <a:solidFill>
                <a:schemeClr val="accent2">
                  <a:lumMod val="60000"/>
                  <a:lumOff val="40000"/>
                </a:schemeClr>
              </a:solidFill>
              <a:effectLst>
                <a:innerShdw blurRad="38100" dist="12700" dir="13500000">
                  <a:prstClr val="black">
                    <a:alpha val="80000"/>
                  </a:prstClr>
                </a:innerShdw>
              </a:effectLst>
            </c:spPr>
          </c:dPt>
          <c:dPt>
            <c:idx val="2"/>
            <c:bubble3D val="0"/>
            <c:spPr>
              <a:solidFill>
                <a:schemeClr val="accent1">
                  <a:lumMod val="60000"/>
                  <a:lumOff val="40000"/>
                </a:schemeClr>
              </a:solidFill>
              <a:effectLst>
                <a:innerShdw blurRad="38100" dist="12700" dir="13500000">
                  <a:prstClr val="black">
                    <a:alpha val="80000"/>
                  </a:prstClr>
                </a:innerShdw>
              </a:effectLst>
            </c:spPr>
          </c:dPt>
          <c:dPt>
            <c:idx val="3"/>
            <c:bubble3D val="0"/>
            <c:spPr>
              <a:solidFill>
                <a:schemeClr val="accent5">
                  <a:lumMod val="60000"/>
                  <a:lumOff val="40000"/>
                </a:schemeClr>
              </a:solidFill>
              <a:effectLst>
                <a:innerShdw blurRad="38100" dist="12700" dir="13500000">
                  <a:prstClr val="black">
                    <a:alpha val="80000"/>
                  </a:prstClr>
                </a:innerShdw>
              </a:effectLst>
            </c:spPr>
          </c:dPt>
          <c:dPt>
            <c:idx val="4"/>
            <c:bubble3D val="0"/>
            <c:spPr>
              <a:solidFill>
                <a:schemeClr val="accent5">
                  <a:lumMod val="60000"/>
                  <a:lumOff val="40000"/>
                </a:schemeClr>
              </a:solidFill>
              <a:effectLst>
                <a:innerShdw blurRad="38100" dist="12700" dir="13500000">
                  <a:prstClr val="black">
                    <a:alpha val="80000"/>
                  </a:prstClr>
                </a:innerShdw>
              </a:effectLst>
            </c:spPr>
          </c:dPt>
          <c:dLbls>
            <c:dLbl>
              <c:idx val="0"/>
              <c:layout>
                <c:manualLayout>
                  <c:x val="0.21710660558293279"/>
                  <c:y val="5.7190062043183075E-2"/>
                </c:manualLayout>
              </c:layout>
              <c:spPr/>
              <c:txPr>
                <a:bodyPr/>
                <a:lstStyle/>
                <a:p>
                  <a:pPr>
                    <a:lnSpc>
                      <a:spcPct val="80000"/>
                    </a:lnSpc>
                    <a:defRPr>
                      <a:solidFill>
                        <a:schemeClr val="accent3">
                          <a:lumMod val="50000"/>
                        </a:schemeClr>
                      </a:solidFill>
                    </a:defRPr>
                  </a:pPr>
                  <a:endParaRPr lang="en-US"/>
                </a:p>
              </c:txPr>
              <c:showLegendKey val="0"/>
              <c:showVal val="1"/>
              <c:showCatName val="1"/>
              <c:showSerName val="0"/>
              <c:showPercent val="0"/>
              <c:showBubbleSize val="0"/>
              <c:separator>
</c:separator>
            </c:dLbl>
            <c:dLbl>
              <c:idx val="1"/>
              <c:layout>
                <c:manualLayout>
                  <c:x val="0.42319440129139435"/>
                  <c:y val="-6.2624368705960623E-2"/>
                </c:manualLayout>
              </c:layout>
              <c:spPr/>
              <c:txPr>
                <a:bodyPr/>
                <a:lstStyle/>
                <a:p>
                  <a:pPr>
                    <a:lnSpc>
                      <a:spcPct val="80000"/>
                    </a:lnSpc>
                    <a:defRPr>
                      <a:solidFill>
                        <a:schemeClr val="accent2">
                          <a:lumMod val="50000"/>
                        </a:schemeClr>
                      </a:solidFill>
                    </a:defRPr>
                  </a:pPr>
                  <a:endParaRPr lang="en-US"/>
                </a:p>
              </c:txPr>
              <c:showLegendKey val="0"/>
              <c:showVal val="1"/>
              <c:showCatName val="1"/>
              <c:showSerName val="0"/>
              <c:showPercent val="0"/>
              <c:showBubbleSize val="0"/>
              <c:separator>
</c:separator>
            </c:dLbl>
            <c:dLbl>
              <c:idx val="2"/>
              <c:layout>
                <c:manualLayout>
                  <c:x val="0.15161977930902698"/>
                  <c:y val="-1.5944597332688177E-2"/>
                </c:manualLayout>
              </c:layout>
              <c:spPr/>
              <c:txPr>
                <a:bodyPr/>
                <a:lstStyle/>
                <a:p>
                  <a:pPr>
                    <a:lnSpc>
                      <a:spcPct val="80000"/>
                    </a:lnSpc>
                    <a:defRPr>
                      <a:solidFill>
                        <a:schemeClr val="accent1">
                          <a:lumMod val="50000"/>
                        </a:schemeClr>
                      </a:solidFill>
                    </a:defRPr>
                  </a:pPr>
                  <a:endParaRPr lang="en-US"/>
                </a:p>
              </c:txPr>
              <c:showLegendKey val="0"/>
              <c:showVal val="1"/>
              <c:showCatName val="1"/>
              <c:showSerName val="0"/>
              <c:showPercent val="0"/>
              <c:showBubbleSize val="0"/>
              <c:separator>
</c:separator>
            </c:dLbl>
            <c:dLbl>
              <c:idx val="3"/>
              <c:layout>
                <c:manualLayout>
                  <c:x val="0.15512230510488134"/>
                  <c:y val="5.6404270118244774E-2"/>
                </c:manualLayout>
              </c:layout>
              <c:spPr/>
              <c:txPr>
                <a:bodyPr/>
                <a:lstStyle/>
                <a:p>
                  <a:pPr>
                    <a:lnSpc>
                      <a:spcPct val="80000"/>
                    </a:lnSpc>
                    <a:defRPr>
                      <a:solidFill>
                        <a:schemeClr val="accent5">
                          <a:lumMod val="50000"/>
                        </a:schemeClr>
                      </a:solidFill>
                    </a:defRPr>
                  </a:pPr>
                  <a:endParaRPr lang="en-US"/>
                </a:p>
              </c:txPr>
              <c:showLegendKey val="0"/>
              <c:showVal val="1"/>
              <c:showCatName val="1"/>
              <c:showSerName val="0"/>
              <c:showPercent val="0"/>
              <c:showBubbleSize val="0"/>
              <c:separator>
</c:separator>
            </c:dLbl>
            <c:txPr>
              <a:bodyPr/>
              <a:lstStyle/>
              <a:p>
                <a:pPr>
                  <a:lnSpc>
                    <a:spcPct val="80000"/>
                  </a:lnSpc>
                  <a:defRPr/>
                </a:pPr>
                <a:endParaRPr lang="en-US"/>
              </a:p>
            </c:txPr>
            <c:showLegendKey val="0"/>
            <c:showVal val="1"/>
            <c:showCatName val="1"/>
            <c:showSerName val="0"/>
            <c:showPercent val="0"/>
            <c:showBubbleSize val="0"/>
            <c:separator>
</c:separator>
            <c:showLeaderLines val="1"/>
          </c:dLbls>
          <c:cat>
            <c:strRef>
              <c:f>'Subscription Changes'!$A$4:$A$7</c:f>
              <c:strCache>
                <c:ptCount val="4"/>
                <c:pt idx="0">
                  <c:v>Increased Spending</c:v>
                </c:pt>
                <c:pt idx="1">
                  <c:v>Spending Unchanged</c:v>
                </c:pt>
                <c:pt idx="2">
                  <c:v>Reduced Spending</c:v>
                </c:pt>
                <c:pt idx="3">
                  <c:v>Eliminated Spending</c:v>
                </c:pt>
              </c:strCache>
            </c:strRef>
          </c:cat>
          <c:val>
            <c:numRef>
              <c:f>'Subscription Changes'!$B$4:$B$7</c:f>
              <c:numCache>
                <c:formatCode>0%</c:formatCode>
                <c:ptCount val="4"/>
                <c:pt idx="0">
                  <c:v>0.22</c:v>
                </c:pt>
                <c:pt idx="1">
                  <c:v>0.63</c:v>
                </c:pt>
                <c:pt idx="2">
                  <c:v>0.08</c:v>
                </c:pt>
                <c:pt idx="3">
                  <c:v>7.0000000000000007E-2</c:v>
                </c:pt>
              </c:numCache>
            </c:numRef>
          </c:val>
        </c:ser>
        <c:dLbls>
          <c:showLegendKey val="0"/>
          <c:showVal val="1"/>
          <c:showCatName val="0"/>
          <c:showSerName val="0"/>
          <c:showPercent val="0"/>
          <c:showBubbleSize val="0"/>
          <c:showLeaderLines val="1"/>
        </c:dLbls>
        <c:firstSliceAng val="122"/>
        <c:holeSize val="57"/>
      </c:doughnutChart>
      <c:spPr>
        <a:noFill/>
      </c:spPr>
    </c:plotArea>
    <c:plotVisOnly val="1"/>
    <c:dispBlanksAs val="gap"/>
    <c:showDLblsOverMax val="0"/>
  </c:chart>
  <c:spPr>
    <a:noFill/>
    <a:ln>
      <a:noFill/>
    </a:ln>
  </c:spPr>
  <c:txPr>
    <a:bodyPr/>
    <a:lstStyle/>
    <a:p>
      <a:pPr>
        <a:lnSpc>
          <a:spcPct val="80000"/>
        </a:lnSpc>
        <a:defRPr sz="14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27135423861488E-2"/>
          <c:y val="0.19109845311889206"/>
          <c:w val="0.89471490823058353"/>
          <c:h val="0.66371005751940582"/>
        </c:manualLayout>
      </c:layout>
      <c:barChart>
        <c:barDir val="bar"/>
        <c:grouping val="clustered"/>
        <c:varyColors val="0"/>
        <c:ser>
          <c:idx val="0"/>
          <c:order val="0"/>
          <c:spPr>
            <a:gradFill flip="none" rotWithShape="1">
              <a:gsLst>
                <a:gs pos="0">
                  <a:schemeClr val="accent1">
                    <a:lumMod val="60000"/>
                    <a:lumOff val="40000"/>
                  </a:schemeClr>
                </a:gs>
                <a:gs pos="100000">
                  <a:schemeClr val="accent5">
                    <a:lumMod val="60000"/>
                    <a:lumOff val="40000"/>
                  </a:schemeClr>
                </a:gs>
              </a:gsLst>
              <a:lin ang="2700000" scaled="1"/>
              <a:tileRect/>
            </a:gradFill>
            <a:ln>
              <a:noFill/>
            </a:ln>
            <a:effectLst>
              <a:innerShdw blurRad="38100" dist="12700" dir="13500000">
                <a:prstClr val="black">
                  <a:alpha val="80000"/>
                </a:prstClr>
              </a:innerShdw>
            </a:effectLst>
          </c:spPr>
          <c:invertIfNegative val="0"/>
          <c:dPt>
            <c:idx val="0"/>
            <c:invertIfNegative val="0"/>
            <c:bubble3D val="0"/>
            <c:spPr>
              <a:solidFill>
                <a:schemeClr val="accent5">
                  <a:lumMod val="60000"/>
                  <a:lumOff val="40000"/>
                </a:schemeClr>
              </a:solidFill>
              <a:ln>
                <a:noFill/>
              </a:ln>
              <a:effectLst>
                <a:innerShdw blurRad="38100" dist="12700" dir="13500000">
                  <a:prstClr val="black">
                    <a:alpha val="80000"/>
                  </a:prstClr>
                </a:innerShdw>
              </a:effectLst>
            </c:spPr>
          </c:dPt>
          <c:dPt>
            <c:idx val="1"/>
            <c:invertIfNegative val="0"/>
            <c:bubble3D val="0"/>
            <c:spPr>
              <a:solidFill>
                <a:schemeClr val="accent1">
                  <a:lumMod val="60000"/>
                  <a:lumOff val="40000"/>
                </a:schemeClr>
              </a:solidFill>
              <a:ln>
                <a:noFill/>
              </a:ln>
              <a:effectLst>
                <a:innerShdw blurRad="38100" dist="12700" dir="13500000">
                  <a:prstClr val="black">
                    <a:alpha val="80000"/>
                  </a:prstClr>
                </a:innerShdw>
              </a:effectLst>
            </c:spPr>
          </c:dPt>
          <c:dPt>
            <c:idx val="2"/>
            <c:invertIfNegative val="0"/>
            <c:bubble3D val="0"/>
            <c:spPr>
              <a:solidFill>
                <a:schemeClr val="accent5">
                  <a:lumMod val="60000"/>
                  <a:lumOff val="40000"/>
                </a:schemeClr>
              </a:solidFill>
              <a:ln>
                <a:noFill/>
              </a:ln>
              <a:effectLst>
                <a:innerShdw blurRad="38100" dist="12700" dir="13500000">
                  <a:prstClr val="black">
                    <a:alpha val="80000"/>
                  </a:prstClr>
                </a:innerShdw>
              </a:effectLst>
            </c:spPr>
          </c:dPt>
          <c:dPt>
            <c:idx val="3"/>
            <c:invertIfNegative val="0"/>
            <c:bubble3D val="0"/>
            <c:spPr>
              <a:solidFill>
                <a:schemeClr val="accent1">
                  <a:lumMod val="60000"/>
                  <a:lumOff val="40000"/>
                </a:schemeClr>
              </a:solidFill>
              <a:ln>
                <a:noFill/>
              </a:ln>
              <a:effectLst>
                <a:innerShdw blurRad="38100" dist="12700" dir="13500000">
                  <a:prstClr val="black">
                    <a:alpha val="80000"/>
                  </a:prstClr>
                </a:innerShdw>
              </a:effectLst>
            </c:spPr>
          </c:dPt>
          <c:cat>
            <c:strRef>
              <c:f>'Subscription Changes'!$D$4:$D$7</c:f>
              <c:strCache>
                <c:ptCount val="4"/>
                <c:pt idx="0">
                  <c:v>Saving Money</c:v>
                </c:pt>
                <c:pt idx="1">
                  <c:v>Not Watching Enough TV</c:v>
                </c:pt>
                <c:pt idx="2">
                  <c:v>Only Using Internet Services</c:v>
                </c:pt>
                <c:pt idx="3">
                  <c:v>No Suitable Packages</c:v>
                </c:pt>
              </c:strCache>
            </c:strRef>
          </c:cat>
          <c:val>
            <c:numRef>
              <c:f>'Subscription Changes'!$E$4:$E$7</c:f>
              <c:numCache>
                <c:formatCode>0%</c:formatCode>
                <c:ptCount val="4"/>
                <c:pt idx="0">
                  <c:v>0.56000000000000005</c:v>
                </c:pt>
                <c:pt idx="1">
                  <c:v>0.42</c:v>
                </c:pt>
                <c:pt idx="2">
                  <c:v>0.16</c:v>
                </c:pt>
                <c:pt idx="3">
                  <c:v>0.12</c:v>
                </c:pt>
              </c:numCache>
            </c:numRef>
          </c:val>
        </c:ser>
        <c:dLbls>
          <c:showLegendKey val="0"/>
          <c:showVal val="0"/>
          <c:showCatName val="0"/>
          <c:showSerName val="0"/>
          <c:showPercent val="0"/>
          <c:showBubbleSize val="0"/>
        </c:dLbls>
        <c:gapWidth val="26"/>
        <c:overlap val="45"/>
        <c:axId val="107671552"/>
        <c:axId val="107673088"/>
      </c:barChart>
      <c:catAx>
        <c:axId val="107671552"/>
        <c:scaling>
          <c:orientation val="maxMin"/>
        </c:scaling>
        <c:delete val="1"/>
        <c:axPos val="l"/>
        <c:majorTickMark val="none"/>
        <c:minorTickMark val="none"/>
        <c:tickLblPos val="nextTo"/>
        <c:crossAx val="107673088"/>
        <c:crosses val="autoZero"/>
        <c:auto val="0"/>
        <c:lblAlgn val="ctr"/>
        <c:lblOffset val="0"/>
        <c:noMultiLvlLbl val="0"/>
      </c:catAx>
      <c:valAx>
        <c:axId val="107673088"/>
        <c:scaling>
          <c:orientation val="minMax"/>
          <c:max val="0.58000000000000007"/>
          <c:min val="0"/>
        </c:scaling>
        <c:delete val="0"/>
        <c:axPos val="t"/>
        <c:majorGridlines>
          <c:spPr>
            <a:ln>
              <a:gradFill flip="none" rotWithShape="1">
                <a:gsLst>
                  <a:gs pos="0">
                    <a:schemeClr val="accent1">
                      <a:lumMod val="60000"/>
                      <a:lumOff val="40000"/>
                    </a:schemeClr>
                  </a:gs>
                  <a:gs pos="100000">
                    <a:schemeClr val="bg1"/>
                  </a:gs>
                </a:gsLst>
                <a:lin ang="16200000" scaled="1"/>
                <a:tileRect/>
              </a:gradFill>
            </a:ln>
          </c:spPr>
        </c:majorGridlines>
        <c:numFmt formatCode="0%" sourceLinked="1"/>
        <c:majorTickMark val="out"/>
        <c:minorTickMark val="none"/>
        <c:tickLblPos val="high"/>
        <c:spPr>
          <a:ln>
            <a:noFill/>
          </a:ln>
        </c:spPr>
        <c:txPr>
          <a:bodyPr/>
          <a:lstStyle/>
          <a:p>
            <a:pPr>
              <a:defRPr>
                <a:solidFill>
                  <a:schemeClr val="bg1">
                    <a:lumMod val="50000"/>
                  </a:schemeClr>
                </a:solidFill>
              </a:defRPr>
            </a:pPr>
            <a:endParaRPr lang="en-US"/>
          </a:p>
        </c:txPr>
        <c:crossAx val="107671552"/>
        <c:crosses val="autoZero"/>
        <c:crossBetween val="between"/>
        <c:majorUnit val="0.2"/>
      </c:valAx>
      <c:spPr>
        <a:noFill/>
      </c:spPr>
    </c:plotArea>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292290478234866"/>
          <c:y val="3.229859388315106E-2"/>
          <c:w val="0.63687387552026886"/>
          <c:h val="0.80050508641443407"/>
        </c:manualLayout>
      </c:layout>
      <c:barChart>
        <c:barDir val="col"/>
        <c:grouping val="stacked"/>
        <c:varyColors val="0"/>
        <c:ser>
          <c:idx val="1"/>
          <c:order val="0"/>
          <c:tx>
            <c:strRef>
              <c:f>'Advertising Expenditure'!$B$7</c:f>
              <c:strCache>
                <c:ptCount val="1"/>
                <c:pt idx="0">
                  <c:v> Television</c:v>
                </c:pt>
              </c:strCache>
            </c:strRef>
          </c:tx>
          <c:spPr>
            <a:solidFill>
              <a:schemeClr val="accent6">
                <a:lumMod val="40000"/>
                <a:lumOff val="60000"/>
              </a:schemeClr>
            </a:solidFill>
            <a:ln>
              <a:noFill/>
            </a:ln>
            <a:effectLst>
              <a:innerShdw blurRad="38100" dist="25400" dir="13200000">
                <a:prstClr val="black">
                  <a:alpha val="80000"/>
                </a:prstClr>
              </a:innerShdw>
            </a:effectLst>
          </c:spPr>
          <c:invertIfNegative val="0"/>
          <c:cat>
            <c:numRef>
              <c:f>'Advertising Expenditure'!$C$4:$J$4</c:f>
              <c:numCache>
                <c:formatCode>General</c:formatCode>
                <c:ptCount val="8"/>
                <c:pt idx="0">
                  <c:v>2008</c:v>
                </c:pt>
                <c:pt idx="1">
                  <c:v>2009</c:v>
                </c:pt>
                <c:pt idx="2">
                  <c:v>2010</c:v>
                </c:pt>
                <c:pt idx="3">
                  <c:v>2011</c:v>
                </c:pt>
                <c:pt idx="4">
                  <c:v>2012</c:v>
                </c:pt>
                <c:pt idx="5">
                  <c:v>2013</c:v>
                </c:pt>
                <c:pt idx="6">
                  <c:v>2014</c:v>
                </c:pt>
                <c:pt idx="7">
                  <c:v>2015</c:v>
                </c:pt>
              </c:numCache>
            </c:numRef>
          </c:cat>
          <c:val>
            <c:numRef>
              <c:f>'Advertising Expenditure'!$C$7:$J$7</c:f>
              <c:numCache>
                <c:formatCode>0,</c:formatCode>
                <c:ptCount val="8"/>
                <c:pt idx="0">
                  <c:v>177475.36274509804</c:v>
                </c:pt>
                <c:pt idx="1">
                  <c:v>160199</c:v>
                </c:pt>
                <c:pt idx="2">
                  <c:v>178826</c:v>
                </c:pt>
                <c:pt idx="3">
                  <c:v>190064</c:v>
                </c:pt>
                <c:pt idx="4">
                  <c:v>197645</c:v>
                </c:pt>
                <c:pt idx="5">
                  <c:v>205505</c:v>
                </c:pt>
                <c:pt idx="6">
                  <c:v>215280</c:v>
                </c:pt>
                <c:pt idx="7">
                  <c:v>226450</c:v>
                </c:pt>
              </c:numCache>
            </c:numRef>
          </c:val>
        </c:ser>
        <c:ser>
          <c:idx val="6"/>
          <c:order val="1"/>
          <c:tx>
            <c:strRef>
              <c:f>'Advertising Expenditure'!$B$11</c:f>
              <c:strCache>
                <c:ptCount val="1"/>
                <c:pt idx="0">
                  <c:v> Internet</c:v>
                </c:pt>
              </c:strCache>
            </c:strRef>
          </c:tx>
          <c:spPr>
            <a:solidFill>
              <a:schemeClr val="accent2">
                <a:lumMod val="40000"/>
                <a:lumOff val="60000"/>
              </a:schemeClr>
            </a:solidFill>
            <a:ln>
              <a:noFill/>
            </a:ln>
            <a:effectLst>
              <a:innerShdw blurRad="38100" dist="25400" dir="13500000">
                <a:prstClr val="black">
                  <a:alpha val="80000"/>
                </a:prstClr>
              </a:innerShdw>
            </a:effectLst>
          </c:spPr>
          <c:invertIfNegative val="0"/>
          <c:cat>
            <c:numRef>
              <c:f>'Advertising Expenditure'!$C$4:$J$4</c:f>
              <c:numCache>
                <c:formatCode>General</c:formatCode>
                <c:ptCount val="8"/>
                <c:pt idx="0">
                  <c:v>2008</c:v>
                </c:pt>
                <c:pt idx="1">
                  <c:v>2009</c:v>
                </c:pt>
                <c:pt idx="2">
                  <c:v>2010</c:v>
                </c:pt>
                <c:pt idx="3">
                  <c:v>2011</c:v>
                </c:pt>
                <c:pt idx="4">
                  <c:v>2012</c:v>
                </c:pt>
                <c:pt idx="5">
                  <c:v>2013</c:v>
                </c:pt>
                <c:pt idx="6">
                  <c:v>2014</c:v>
                </c:pt>
                <c:pt idx="7">
                  <c:v>2015</c:v>
                </c:pt>
              </c:numCache>
            </c:numRef>
          </c:cat>
          <c:val>
            <c:numRef>
              <c:f>'Advertising Expenditure'!$C$11:$J$11</c:f>
              <c:numCache>
                <c:formatCode>0,</c:formatCode>
                <c:ptCount val="8"/>
                <c:pt idx="0">
                  <c:v>54683</c:v>
                </c:pt>
                <c:pt idx="1">
                  <c:v>54683</c:v>
                </c:pt>
                <c:pt idx="2">
                  <c:v>64026</c:v>
                </c:pt>
                <c:pt idx="3">
                  <c:v>76906</c:v>
                </c:pt>
                <c:pt idx="4">
                  <c:v>88573</c:v>
                </c:pt>
                <c:pt idx="5">
                  <c:v>101468</c:v>
                </c:pt>
                <c:pt idx="6">
                  <c:v>116090</c:v>
                </c:pt>
                <c:pt idx="7">
                  <c:v>132402</c:v>
                </c:pt>
              </c:numCache>
            </c:numRef>
          </c:val>
        </c:ser>
        <c:ser>
          <c:idx val="3"/>
          <c:order val="2"/>
          <c:tx>
            <c:strRef>
              <c:f>'Advertising Expenditure'!$B$6</c:f>
              <c:strCache>
                <c:ptCount val="1"/>
                <c:pt idx="0">
                  <c:v> Magazines</c:v>
                </c:pt>
              </c:strCache>
            </c:strRef>
          </c:tx>
          <c:spPr>
            <a:solidFill>
              <a:schemeClr val="accent5">
                <a:lumMod val="40000"/>
                <a:lumOff val="60000"/>
              </a:schemeClr>
            </a:solidFill>
            <a:ln>
              <a:noFill/>
            </a:ln>
            <a:effectLst>
              <a:innerShdw blurRad="38100" dist="25400" dir="13200000">
                <a:prstClr val="black">
                  <a:alpha val="80000"/>
                </a:prstClr>
              </a:innerShdw>
            </a:effectLst>
          </c:spPr>
          <c:invertIfNegative val="0"/>
          <c:cat>
            <c:numRef>
              <c:f>'Advertising Expenditure'!$C$4:$J$4</c:f>
              <c:numCache>
                <c:formatCode>General</c:formatCode>
                <c:ptCount val="8"/>
                <c:pt idx="0">
                  <c:v>2008</c:v>
                </c:pt>
                <c:pt idx="1">
                  <c:v>2009</c:v>
                </c:pt>
                <c:pt idx="2">
                  <c:v>2010</c:v>
                </c:pt>
                <c:pt idx="3">
                  <c:v>2011</c:v>
                </c:pt>
                <c:pt idx="4">
                  <c:v>2012</c:v>
                </c:pt>
                <c:pt idx="5">
                  <c:v>2013</c:v>
                </c:pt>
                <c:pt idx="6">
                  <c:v>2014</c:v>
                </c:pt>
                <c:pt idx="7">
                  <c:v>2015</c:v>
                </c:pt>
              </c:numCache>
            </c:numRef>
          </c:cat>
          <c:val>
            <c:numRef>
              <c:f>'Advertising Expenditure'!$C$6:$J$6</c:f>
              <c:numCache>
                <c:formatCode>0,</c:formatCode>
                <c:ptCount val="8"/>
                <c:pt idx="0">
                  <c:v>57058.538461538461</c:v>
                </c:pt>
                <c:pt idx="1">
                  <c:v>43633</c:v>
                </c:pt>
                <c:pt idx="2">
                  <c:v>43741</c:v>
                </c:pt>
                <c:pt idx="3">
                  <c:v>44990</c:v>
                </c:pt>
                <c:pt idx="4">
                  <c:v>43234</c:v>
                </c:pt>
                <c:pt idx="5">
                  <c:v>42341</c:v>
                </c:pt>
                <c:pt idx="6">
                  <c:v>41833</c:v>
                </c:pt>
                <c:pt idx="7">
                  <c:v>41599</c:v>
                </c:pt>
              </c:numCache>
            </c:numRef>
          </c:val>
        </c:ser>
        <c:ser>
          <c:idx val="2"/>
          <c:order val="3"/>
          <c:tx>
            <c:strRef>
              <c:f>'Advertising Expenditure'!$B$8</c:f>
              <c:strCache>
                <c:ptCount val="1"/>
                <c:pt idx="0">
                  <c:v> Radio</c:v>
                </c:pt>
              </c:strCache>
            </c:strRef>
          </c:tx>
          <c:spPr>
            <a:solidFill>
              <a:schemeClr val="accent3">
                <a:lumMod val="60000"/>
                <a:lumOff val="40000"/>
              </a:schemeClr>
            </a:solidFill>
            <a:ln>
              <a:noFill/>
            </a:ln>
            <a:effectLst>
              <a:innerShdw blurRad="38100" dist="25400" dir="13200000">
                <a:prstClr val="black">
                  <a:alpha val="80000"/>
                </a:prstClr>
              </a:innerShdw>
            </a:effectLst>
          </c:spPr>
          <c:invertIfNegative val="0"/>
          <c:cat>
            <c:numRef>
              <c:f>'Advertising Expenditure'!$C$4:$J$4</c:f>
              <c:numCache>
                <c:formatCode>General</c:formatCode>
                <c:ptCount val="8"/>
                <c:pt idx="0">
                  <c:v>2008</c:v>
                </c:pt>
                <c:pt idx="1">
                  <c:v>2009</c:v>
                </c:pt>
                <c:pt idx="2">
                  <c:v>2010</c:v>
                </c:pt>
                <c:pt idx="3">
                  <c:v>2011</c:v>
                </c:pt>
                <c:pt idx="4">
                  <c:v>2012</c:v>
                </c:pt>
                <c:pt idx="5">
                  <c:v>2013</c:v>
                </c:pt>
                <c:pt idx="6">
                  <c:v>2014</c:v>
                </c:pt>
                <c:pt idx="7">
                  <c:v>2015</c:v>
                </c:pt>
              </c:numCache>
            </c:numRef>
          </c:cat>
          <c:val>
            <c:numRef>
              <c:f>'Advertising Expenditure'!$C$8:$J$8</c:f>
              <c:numCache>
                <c:formatCode>0,</c:formatCode>
                <c:ptCount val="8"/>
                <c:pt idx="0">
                  <c:v>36795.57894736842</c:v>
                </c:pt>
                <c:pt idx="1">
                  <c:v>31778</c:v>
                </c:pt>
                <c:pt idx="2">
                  <c:v>32169</c:v>
                </c:pt>
                <c:pt idx="3">
                  <c:v>33741</c:v>
                </c:pt>
                <c:pt idx="4">
                  <c:v>34296</c:v>
                </c:pt>
                <c:pt idx="5">
                  <c:v>35246</c:v>
                </c:pt>
                <c:pt idx="6">
                  <c:v>36187</c:v>
                </c:pt>
                <c:pt idx="7">
                  <c:v>37183</c:v>
                </c:pt>
              </c:numCache>
            </c:numRef>
          </c:val>
        </c:ser>
        <c:ser>
          <c:idx val="0"/>
          <c:order val="4"/>
          <c:tx>
            <c:strRef>
              <c:f>'Advertising Expenditure'!$B$9</c:f>
              <c:strCache>
                <c:ptCount val="1"/>
                <c:pt idx="0">
                  <c:v> Cinema</c:v>
                </c:pt>
              </c:strCache>
            </c:strRef>
          </c:tx>
          <c:spPr>
            <a:solidFill>
              <a:schemeClr val="accent5">
                <a:lumMod val="60000"/>
                <a:lumOff val="40000"/>
              </a:schemeClr>
            </a:solidFill>
            <a:ln>
              <a:noFill/>
            </a:ln>
            <a:effectLst>
              <a:innerShdw blurRad="38100" dist="25400" dir="13200000">
                <a:prstClr val="black">
                  <a:alpha val="80000"/>
                </a:prstClr>
              </a:innerShdw>
            </a:effectLst>
          </c:spPr>
          <c:invertIfNegative val="0"/>
          <c:cat>
            <c:numRef>
              <c:f>'Advertising Expenditure'!$C$4:$J$4</c:f>
              <c:numCache>
                <c:formatCode>General</c:formatCode>
                <c:ptCount val="8"/>
                <c:pt idx="0">
                  <c:v>2008</c:v>
                </c:pt>
                <c:pt idx="1">
                  <c:v>2009</c:v>
                </c:pt>
                <c:pt idx="2">
                  <c:v>2010</c:v>
                </c:pt>
                <c:pt idx="3">
                  <c:v>2011</c:v>
                </c:pt>
                <c:pt idx="4">
                  <c:v>2012</c:v>
                </c:pt>
                <c:pt idx="5">
                  <c:v>2013</c:v>
                </c:pt>
                <c:pt idx="6">
                  <c:v>2014</c:v>
                </c:pt>
                <c:pt idx="7">
                  <c:v>2015</c:v>
                </c:pt>
              </c:numCache>
            </c:numRef>
          </c:cat>
          <c:val>
            <c:numRef>
              <c:f>'Advertising Expenditure'!$C$9:$J$9</c:f>
              <c:numCache>
                <c:formatCode>0,</c:formatCode>
                <c:ptCount val="8"/>
                <c:pt idx="0">
                  <c:v>2000</c:v>
                </c:pt>
                <c:pt idx="1">
                  <c:v>2107</c:v>
                </c:pt>
                <c:pt idx="2">
                  <c:v>2315</c:v>
                </c:pt>
                <c:pt idx="3">
                  <c:v>2495</c:v>
                </c:pt>
                <c:pt idx="4">
                  <c:v>2746</c:v>
                </c:pt>
                <c:pt idx="5">
                  <c:v>2769</c:v>
                </c:pt>
                <c:pt idx="6">
                  <c:v>2962</c:v>
                </c:pt>
                <c:pt idx="7">
                  <c:v>3144</c:v>
                </c:pt>
              </c:numCache>
            </c:numRef>
          </c:val>
        </c:ser>
        <c:ser>
          <c:idx val="5"/>
          <c:order val="5"/>
          <c:tx>
            <c:strRef>
              <c:f>'Advertising Expenditure'!$B$10</c:f>
              <c:strCache>
                <c:ptCount val="1"/>
                <c:pt idx="0">
                  <c:v> Outdoor</c:v>
                </c:pt>
              </c:strCache>
            </c:strRef>
          </c:tx>
          <c:spPr>
            <a:solidFill>
              <a:schemeClr val="accent2">
                <a:lumMod val="60000"/>
                <a:lumOff val="40000"/>
              </a:schemeClr>
            </a:solidFill>
            <a:ln>
              <a:noFill/>
            </a:ln>
            <a:effectLst>
              <a:innerShdw blurRad="38100" dist="25400" dir="13200000">
                <a:prstClr val="black">
                  <a:alpha val="80000"/>
                </a:prstClr>
              </a:innerShdw>
            </a:effectLst>
          </c:spPr>
          <c:invertIfNegative val="0"/>
          <c:cat>
            <c:numRef>
              <c:f>'Advertising Expenditure'!$C$4:$J$4</c:f>
              <c:numCache>
                <c:formatCode>General</c:formatCode>
                <c:ptCount val="8"/>
                <c:pt idx="0">
                  <c:v>2008</c:v>
                </c:pt>
                <c:pt idx="1">
                  <c:v>2009</c:v>
                </c:pt>
                <c:pt idx="2">
                  <c:v>2010</c:v>
                </c:pt>
                <c:pt idx="3">
                  <c:v>2011</c:v>
                </c:pt>
                <c:pt idx="4">
                  <c:v>2012</c:v>
                </c:pt>
                <c:pt idx="5">
                  <c:v>2013</c:v>
                </c:pt>
                <c:pt idx="6">
                  <c:v>2014</c:v>
                </c:pt>
                <c:pt idx="7">
                  <c:v>2015</c:v>
                </c:pt>
              </c:numCache>
            </c:numRef>
          </c:cat>
          <c:val>
            <c:numRef>
              <c:f>'Advertising Expenditure'!$C$10:$J$10</c:f>
              <c:numCache>
                <c:formatCode>0,</c:formatCode>
                <c:ptCount val="8"/>
                <c:pt idx="0">
                  <c:v>31041.529411764706</c:v>
                </c:pt>
                <c:pt idx="1">
                  <c:v>27774</c:v>
                </c:pt>
                <c:pt idx="2">
                  <c:v>29917</c:v>
                </c:pt>
                <c:pt idx="3">
                  <c:v>31712</c:v>
                </c:pt>
                <c:pt idx="4">
                  <c:v>32288</c:v>
                </c:pt>
                <c:pt idx="5">
                  <c:v>33235</c:v>
                </c:pt>
                <c:pt idx="6">
                  <c:v>34533</c:v>
                </c:pt>
                <c:pt idx="7">
                  <c:v>35948</c:v>
                </c:pt>
              </c:numCache>
            </c:numRef>
          </c:val>
        </c:ser>
        <c:ser>
          <c:idx val="4"/>
          <c:order val="6"/>
          <c:tx>
            <c:strRef>
              <c:f>'Advertising Expenditure'!$B$5</c:f>
              <c:strCache>
                <c:ptCount val="1"/>
                <c:pt idx="0">
                  <c:v> Newspapers</c:v>
                </c:pt>
              </c:strCache>
            </c:strRef>
          </c:tx>
          <c:spPr>
            <a:solidFill>
              <a:schemeClr val="accent1">
                <a:lumMod val="60000"/>
                <a:lumOff val="40000"/>
              </a:schemeClr>
            </a:solidFill>
            <a:ln>
              <a:noFill/>
            </a:ln>
            <a:effectLst>
              <a:innerShdw blurRad="38100" dist="25400" dir="13200000">
                <a:prstClr val="black">
                  <a:alpha val="80000"/>
                </a:prstClr>
              </a:innerShdw>
            </a:effectLst>
          </c:spPr>
          <c:invertIfNegative val="0"/>
          <c:cat>
            <c:numRef>
              <c:f>'Advertising Expenditure'!$C$4:$J$4</c:f>
              <c:numCache>
                <c:formatCode>General</c:formatCode>
                <c:ptCount val="8"/>
                <c:pt idx="0">
                  <c:v>2008</c:v>
                </c:pt>
                <c:pt idx="1">
                  <c:v>2009</c:v>
                </c:pt>
                <c:pt idx="2">
                  <c:v>2010</c:v>
                </c:pt>
                <c:pt idx="3">
                  <c:v>2011</c:v>
                </c:pt>
                <c:pt idx="4">
                  <c:v>2012</c:v>
                </c:pt>
                <c:pt idx="5">
                  <c:v>2013</c:v>
                </c:pt>
                <c:pt idx="6">
                  <c:v>2014</c:v>
                </c:pt>
                <c:pt idx="7">
                  <c:v>2015</c:v>
                </c:pt>
              </c:numCache>
            </c:numRef>
          </c:cat>
          <c:val>
            <c:numRef>
              <c:f>'Advertising Expenditure'!$C$5:$J$5</c:f>
              <c:numCache>
                <c:formatCode>0,</c:formatCode>
                <c:ptCount val="8"/>
                <c:pt idx="0">
                  <c:v>122408.54098360657</c:v>
                </c:pt>
                <c:pt idx="1">
                  <c:v>96973</c:v>
                </c:pt>
                <c:pt idx="2">
                  <c:v>95416</c:v>
                </c:pt>
                <c:pt idx="3">
                  <c:v>96688</c:v>
                </c:pt>
                <c:pt idx="4">
                  <c:v>93176</c:v>
                </c:pt>
                <c:pt idx="5">
                  <c:v>91320</c:v>
                </c:pt>
                <c:pt idx="6">
                  <c:v>90263</c:v>
                </c:pt>
                <c:pt idx="7">
                  <c:v>90076</c:v>
                </c:pt>
              </c:numCache>
            </c:numRef>
          </c:val>
        </c:ser>
        <c:dLbls>
          <c:showLegendKey val="0"/>
          <c:showVal val="0"/>
          <c:showCatName val="0"/>
          <c:showSerName val="0"/>
          <c:showPercent val="0"/>
          <c:showBubbleSize val="0"/>
        </c:dLbls>
        <c:gapWidth val="31"/>
        <c:overlap val="100"/>
        <c:axId val="108811008"/>
        <c:axId val="108812544"/>
      </c:barChart>
      <c:catAx>
        <c:axId val="108811008"/>
        <c:scaling>
          <c:orientation val="minMax"/>
        </c:scaling>
        <c:delete val="1"/>
        <c:axPos val="b"/>
        <c:numFmt formatCode="General" sourceLinked="1"/>
        <c:majorTickMark val="out"/>
        <c:minorTickMark val="none"/>
        <c:tickLblPos val="nextTo"/>
        <c:crossAx val="108812544"/>
        <c:crosses val="autoZero"/>
        <c:auto val="1"/>
        <c:lblAlgn val="ctr"/>
        <c:lblOffset val="100"/>
        <c:noMultiLvlLbl val="0"/>
      </c:catAx>
      <c:valAx>
        <c:axId val="108812544"/>
        <c:scaling>
          <c:orientation val="minMax"/>
          <c:max val="580000"/>
          <c:min val="0"/>
        </c:scaling>
        <c:delete val="1"/>
        <c:axPos val="l"/>
        <c:majorGridlines>
          <c:spPr>
            <a:ln>
              <a:noFill/>
            </a:ln>
          </c:spPr>
        </c:majorGridlines>
        <c:title>
          <c:tx>
            <c:rich>
              <a:bodyPr rot="-5400000" vert="horz"/>
              <a:lstStyle/>
              <a:p>
                <a:pPr>
                  <a:defRPr>
                    <a:solidFill>
                      <a:schemeClr val="bg1">
                        <a:lumMod val="50000"/>
                      </a:schemeClr>
                    </a:solidFill>
                  </a:defRPr>
                </a:pPr>
                <a:r>
                  <a:rPr lang="en-US">
                    <a:solidFill>
                      <a:schemeClr val="bg1">
                        <a:lumMod val="50000"/>
                      </a:schemeClr>
                    </a:solidFill>
                  </a:rPr>
                  <a:t>Spending (billions US$)</a:t>
                </a:r>
              </a:p>
            </c:rich>
          </c:tx>
          <c:layout>
            <c:manualLayout>
              <c:xMode val="edge"/>
              <c:yMode val="edge"/>
              <c:x val="8.2634892508524939E-3"/>
              <c:y val="0.15684157528372805"/>
            </c:manualLayout>
          </c:layout>
          <c:overlay val="0"/>
        </c:title>
        <c:numFmt formatCode="0," sourceLinked="0"/>
        <c:majorTickMark val="out"/>
        <c:minorTickMark val="none"/>
        <c:tickLblPos val="nextTo"/>
        <c:crossAx val="108811008"/>
        <c:crosses val="autoZero"/>
        <c:crossBetween val="between"/>
        <c:majorUnit val="200000"/>
      </c:valAx>
      <c:spPr>
        <a:noFill/>
        <a:ln>
          <a:noFill/>
        </a:ln>
      </c:spPr>
    </c:plotArea>
    <c:legend>
      <c:legendPos val="r"/>
      <c:layout>
        <c:manualLayout>
          <c:xMode val="edge"/>
          <c:yMode val="edge"/>
          <c:x val="0.74782328186175484"/>
          <c:y val="4.9279749755749981E-2"/>
          <c:w val="0.22237363180732733"/>
          <c:h val="0.35561661613749462"/>
        </c:manualLayout>
      </c:layout>
      <c:overlay val="0"/>
      <c:spPr>
        <a:noFill/>
      </c:spPr>
      <c:txPr>
        <a:bodyPr/>
        <a:lstStyle/>
        <a:p>
          <a:pPr>
            <a:defRPr sz="1400" b="1"/>
          </a:pPr>
          <a:endParaRPr lang="en-US"/>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drawings/_rels/drawing5.xml.rels><?xml version="1.0" encoding="UTF-8" standalone="yes"?>
<Relationships xmlns="http://schemas.openxmlformats.org/package/2006/relationships"><Relationship Id="rId1" Type="http://schemas.openxmlformats.org/officeDocument/2006/relationships/image" Target="../media/image32.PNG"/></Relationships>
</file>

<file path=ppt/drawings/_rels/drawing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drawings/drawing1.xml><?xml version="1.0" encoding="utf-8"?>
<c:userShapes xmlns:c="http://schemas.openxmlformats.org/drawingml/2006/chart">
  <cdr:relSizeAnchor xmlns:cdr="http://schemas.openxmlformats.org/drawingml/2006/chartDrawing">
    <cdr:from>
      <cdr:x>0.48574</cdr:x>
      <cdr:y>0.04592</cdr:y>
    </cdr:from>
    <cdr:to>
      <cdr:x>1</cdr:x>
      <cdr:y>0.23384</cdr:y>
    </cdr:to>
    <cdr:sp macro="" textlink="">
      <cdr:nvSpPr>
        <cdr:cNvPr id="3" name="TextBox 2"/>
        <cdr:cNvSpPr txBox="1"/>
      </cdr:nvSpPr>
      <cdr:spPr>
        <a:xfrm xmlns:a="http://schemas.openxmlformats.org/drawingml/2006/main">
          <a:off x="2173389" y="145706"/>
          <a:ext cx="2300979" cy="596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lnSpc>
              <a:spcPct val="80000"/>
            </a:lnSpc>
          </a:pPr>
          <a:r>
            <a:rPr lang="en-US" sz="1800" b="1" i="0" baseline="0" dirty="0">
              <a:solidFill>
                <a:schemeClr val="accent5">
                  <a:lumMod val="75000"/>
                </a:schemeClr>
              </a:solidFill>
              <a:effectLst/>
              <a:latin typeface="+mn-lt"/>
              <a:ea typeface="+mn-ea"/>
              <a:cs typeface="+mn-cs"/>
            </a:rPr>
            <a:t>Weekly Viewing  Times for Video</a:t>
          </a:r>
          <a:endParaRPr lang="en-US" sz="1800" dirty="0">
            <a:solidFill>
              <a:schemeClr val="accent5">
                <a:lumMod val="75000"/>
              </a:schemeClr>
            </a:solidFill>
            <a:effectLst/>
          </a:endParaRPr>
        </a:p>
      </cdr:txBody>
    </cdr:sp>
  </cdr:relSizeAnchor>
  <cdr:relSizeAnchor xmlns:cdr="http://schemas.openxmlformats.org/drawingml/2006/chartDrawing">
    <cdr:from>
      <cdr:x>0.76799</cdr:x>
      <cdr:y>0.55505</cdr:y>
    </cdr:from>
    <cdr:to>
      <cdr:x>0.76799</cdr:x>
      <cdr:y>0.8835</cdr:y>
    </cdr:to>
    <cdr:cxnSp macro="">
      <cdr:nvCxnSpPr>
        <cdr:cNvPr id="6" name="Straight Connector 5"/>
        <cdr:cNvCxnSpPr/>
      </cdr:nvCxnSpPr>
      <cdr:spPr>
        <a:xfrm xmlns:a="http://schemas.openxmlformats.org/drawingml/2006/main">
          <a:off x="3467339" y="1851083"/>
          <a:ext cx="0" cy="1095375"/>
        </a:xfrm>
        <a:prstGeom xmlns:a="http://schemas.openxmlformats.org/drawingml/2006/main" prst="line">
          <a:avLst/>
        </a:prstGeom>
        <a:ln xmlns:a="http://schemas.openxmlformats.org/drawingml/2006/main" w="22225">
          <a:solidFill>
            <a:schemeClr val="accent6">
              <a:lumMod val="60000"/>
              <a:lumOff val="40000"/>
            </a:schemeClr>
          </a:solidFill>
          <a:prstDash val="lgDashDot"/>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0.71154</cdr:x>
      <cdr:y>0.0269</cdr:y>
    </cdr:from>
    <cdr:to>
      <cdr:x>1</cdr:x>
      <cdr:y>0.34276</cdr:y>
    </cdr:to>
    <cdr:sp macro="" textlink="">
      <cdr:nvSpPr>
        <cdr:cNvPr id="3" name="TextBox 1"/>
        <cdr:cNvSpPr txBox="1"/>
      </cdr:nvSpPr>
      <cdr:spPr>
        <a:xfrm xmlns:a="http://schemas.openxmlformats.org/drawingml/2006/main">
          <a:off x="6813666" y="90646"/>
          <a:ext cx="2762249" cy="1064261"/>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1" fontAlgn="auto" latinLnBrk="0" hangingPunct="1"/>
          <a:endParaRPr lang="en-US" sz="1400">
            <a:solidFill>
              <a:schemeClr val="accent6">
                <a:lumMod val="75000"/>
              </a:schemeClr>
            </a:solidFill>
            <a:effectLst/>
            <a:latin typeface="Arial" pitchFamily="34" charset="0"/>
            <a:cs typeface="Arial"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0.71154</cdr:x>
      <cdr:y>0.0269</cdr:y>
    </cdr:from>
    <cdr:to>
      <cdr:x>1</cdr:x>
      <cdr:y>0.34276</cdr:y>
    </cdr:to>
    <cdr:sp macro="" textlink="">
      <cdr:nvSpPr>
        <cdr:cNvPr id="3" name="TextBox 1"/>
        <cdr:cNvSpPr txBox="1"/>
      </cdr:nvSpPr>
      <cdr:spPr>
        <a:xfrm xmlns:a="http://schemas.openxmlformats.org/drawingml/2006/main">
          <a:off x="6813666" y="90646"/>
          <a:ext cx="2762249" cy="1064261"/>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1" fontAlgn="auto" latinLnBrk="0" hangingPunct="1"/>
          <a:endParaRPr lang="en-US" sz="1400">
            <a:solidFill>
              <a:schemeClr val="accent6">
                <a:lumMod val="75000"/>
              </a:schemeClr>
            </a:solidFill>
            <a:effectLst/>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0.18569</cdr:x>
      <cdr:y>0</cdr:y>
    </cdr:from>
    <cdr:to>
      <cdr:x>0.98018</cdr:x>
      <cdr:y>0.19021</cdr:y>
    </cdr:to>
    <cdr:sp macro="" textlink="">
      <cdr:nvSpPr>
        <cdr:cNvPr id="3" name="TextBox 1"/>
        <cdr:cNvSpPr txBox="1"/>
      </cdr:nvSpPr>
      <cdr:spPr>
        <a:xfrm xmlns:a="http://schemas.openxmlformats.org/drawingml/2006/main">
          <a:off x="1295209" y="-1061373"/>
          <a:ext cx="5541528" cy="606936"/>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ct val="80000"/>
            </a:lnSpc>
          </a:pPr>
          <a:r>
            <a:rPr lang="en-US" sz="1800" b="0" dirty="0" smtClean="0">
              <a:solidFill>
                <a:schemeClr val="accent4">
                  <a:lumMod val="75000"/>
                </a:schemeClr>
              </a:solidFill>
              <a:effectLst/>
              <a:latin typeface="Arial" pitchFamily="34" charset="0"/>
              <a:cs typeface="Arial" pitchFamily="34" charset="0"/>
            </a:rPr>
            <a:t>12</a:t>
          </a:r>
          <a:r>
            <a:rPr lang="en-US" sz="1800" b="0" baseline="0" dirty="0" smtClean="0">
              <a:solidFill>
                <a:schemeClr val="accent4">
                  <a:lumMod val="75000"/>
                </a:schemeClr>
              </a:solidFill>
              <a:effectLst/>
              <a:latin typeface="Arial" pitchFamily="34" charset="0"/>
              <a:cs typeface="Arial" pitchFamily="34" charset="0"/>
            </a:rPr>
            <a:t> </a:t>
          </a:r>
          <a:r>
            <a:rPr lang="en-US" sz="1800" b="0" baseline="0" dirty="0">
              <a:solidFill>
                <a:schemeClr val="accent4">
                  <a:lumMod val="75000"/>
                </a:schemeClr>
              </a:solidFill>
              <a:effectLst/>
              <a:latin typeface="Arial" pitchFamily="34" charset="0"/>
              <a:cs typeface="Arial" pitchFamily="34" charset="0"/>
            </a:rPr>
            <a:t>Markets: </a:t>
          </a:r>
          <a:r>
            <a:rPr lang="en-US" sz="1800" b="0" dirty="0">
              <a:solidFill>
                <a:schemeClr val="accent4">
                  <a:lumMod val="75000"/>
                </a:schemeClr>
              </a:solidFill>
              <a:effectLst/>
              <a:latin typeface="Arial" pitchFamily="34" charset="0"/>
              <a:cs typeface="Arial" pitchFamily="34" charset="0"/>
            </a:rPr>
            <a:t>US, UK, China, Spain, Sweden, Brazil, Taiwan, South Korea, Germany, Mexico, Chile, Italy</a:t>
          </a:r>
        </a:p>
      </cdr:txBody>
    </cdr:sp>
  </cdr:relSizeAnchor>
</c:userShapes>
</file>

<file path=ppt/drawings/drawing3.xml><?xml version="1.0" encoding="utf-8"?>
<c:userShapes xmlns:c="http://schemas.openxmlformats.org/drawingml/2006/chart">
  <cdr:relSizeAnchor xmlns:cdr="http://schemas.openxmlformats.org/drawingml/2006/chartDrawing">
    <cdr:from>
      <cdr:x>0.04731</cdr:x>
      <cdr:y>0.04176</cdr:y>
    </cdr:from>
    <cdr:to>
      <cdr:x>0.95392</cdr:x>
      <cdr:y>0.97478</cdr:y>
    </cdr:to>
    <cdr:sp macro="" textlink="">
      <cdr:nvSpPr>
        <cdr:cNvPr id="2" name="TextBox 1"/>
        <cdr:cNvSpPr txBox="1"/>
      </cdr:nvSpPr>
      <cdr:spPr>
        <a:xfrm xmlns:a="http://schemas.openxmlformats.org/drawingml/2006/main">
          <a:off x="244449" y="216374"/>
          <a:ext cx="4684736" cy="4833936"/>
        </a:xfrm>
        <a:prstGeom xmlns:a="http://schemas.openxmlformats.org/drawingml/2006/main" prst="rect">
          <a:avLst/>
        </a:prstGeom>
      </cdr:spPr>
      <cdr:txBody>
        <a:bodyPr xmlns:a="http://schemas.openxmlformats.org/drawingml/2006/main" wrap="square" rtlCol="0">
          <a:prstTxWarp prst="textArchUp">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2000" b="1" i="0" baseline="0" dirty="0">
              <a:solidFill>
                <a:schemeClr val="bg1">
                  <a:lumMod val="50000"/>
                </a:schemeClr>
              </a:solidFill>
              <a:effectLst/>
              <a:latin typeface="+mn-lt"/>
              <a:ea typeface="+mn-ea"/>
              <a:cs typeface="+mn-cs"/>
            </a:rPr>
            <a:t>2020</a:t>
          </a:r>
          <a:endParaRPr lang="en-US" sz="1600" dirty="0">
            <a:solidFill>
              <a:schemeClr val="bg1">
                <a:lumMod val="50000"/>
              </a:schemeClr>
            </a:solidFill>
            <a:effectLst/>
          </a:endParaRPr>
        </a:p>
      </cdr:txBody>
    </cdr:sp>
  </cdr:relSizeAnchor>
  <cdr:relSizeAnchor xmlns:cdr="http://schemas.openxmlformats.org/drawingml/2006/chartDrawing">
    <cdr:from>
      <cdr:x>0.03917</cdr:x>
      <cdr:y>0.04866</cdr:y>
    </cdr:from>
    <cdr:to>
      <cdr:x>0.97127</cdr:x>
      <cdr:y>0.96099</cdr:y>
    </cdr:to>
    <cdr:sp macro="" textlink="">
      <cdr:nvSpPr>
        <cdr:cNvPr id="3" name="TextBox 2"/>
        <cdr:cNvSpPr txBox="1"/>
      </cdr:nvSpPr>
      <cdr:spPr>
        <a:xfrm xmlns:a="http://schemas.openxmlformats.org/drawingml/2006/main">
          <a:off x="202403" y="252092"/>
          <a:ext cx="4816452" cy="4726778"/>
        </a:xfrm>
        <a:prstGeom xmlns:a="http://schemas.openxmlformats.org/drawingml/2006/main" prst="rect">
          <a:avLst/>
        </a:prstGeom>
      </cdr:spPr>
      <cdr:txBody>
        <a:bodyPr xmlns:a="http://schemas.openxmlformats.org/drawingml/2006/main" wrap="square" rtlCol="0">
          <a:prstTxWarp prst="textArchDown">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600" b="1" i="0" baseline="0">
              <a:solidFill>
                <a:schemeClr val="bg1">
                  <a:lumMod val="50000"/>
                </a:schemeClr>
              </a:solidFill>
              <a:effectLst/>
              <a:latin typeface="+mn-lt"/>
              <a:ea typeface="+mn-ea"/>
              <a:cs typeface="+mn-cs"/>
            </a:rPr>
            <a:t> 7.0 hours per day</a:t>
          </a:r>
          <a:endParaRPr lang="en-US" sz="1600">
            <a:solidFill>
              <a:schemeClr val="bg1">
                <a:lumMod val="50000"/>
              </a:schemeClr>
            </a:solidFill>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0.07689</cdr:x>
      <cdr:y>0.07213</cdr:y>
    </cdr:from>
    <cdr:to>
      <cdr:x>0.91565</cdr:x>
      <cdr:y>0.90701</cdr:y>
    </cdr:to>
    <cdr:sp macro="" textlink="">
      <cdr:nvSpPr>
        <cdr:cNvPr id="2" name="TextBox 1"/>
        <cdr:cNvSpPr txBox="1"/>
      </cdr:nvSpPr>
      <cdr:spPr>
        <a:xfrm xmlns:a="http://schemas.openxmlformats.org/drawingml/2006/main">
          <a:off x="281957" y="229615"/>
          <a:ext cx="3075846" cy="2657734"/>
        </a:xfrm>
        <a:prstGeom xmlns:a="http://schemas.openxmlformats.org/drawingml/2006/main" prst="rect">
          <a:avLst/>
        </a:prstGeom>
      </cdr:spPr>
      <cdr:txBody>
        <a:bodyPr xmlns:a="http://schemas.openxmlformats.org/drawingml/2006/main" wrap="square" rtlCol="0">
          <a:prstTxWarp prst="textArchUp">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2800" b="1" i="0" baseline="0" dirty="0">
              <a:solidFill>
                <a:schemeClr val="bg1">
                  <a:lumMod val="50000"/>
                </a:schemeClr>
              </a:solidFill>
              <a:effectLst/>
              <a:latin typeface="+mn-lt"/>
              <a:ea typeface="+mn-ea"/>
              <a:cs typeface="+mn-cs"/>
            </a:rPr>
            <a:t> </a:t>
          </a:r>
          <a:r>
            <a:rPr lang="en-US" sz="2000" b="1" i="0" baseline="0" dirty="0">
              <a:solidFill>
                <a:schemeClr val="bg1">
                  <a:lumMod val="50000"/>
                </a:schemeClr>
              </a:solidFill>
              <a:effectLst/>
              <a:latin typeface="+mn-lt"/>
              <a:ea typeface="+mn-ea"/>
              <a:cs typeface="+mn-cs"/>
            </a:rPr>
            <a:t>2012</a:t>
          </a:r>
          <a:endParaRPr lang="en-US" sz="2400" b="1" i="0" baseline="0" dirty="0">
            <a:solidFill>
              <a:schemeClr val="bg1">
                <a:lumMod val="50000"/>
              </a:schemeClr>
            </a:solidFill>
            <a:effectLst/>
            <a:latin typeface="+mn-lt"/>
            <a:ea typeface="+mn-ea"/>
            <a:cs typeface="+mn-cs"/>
          </a:endParaRPr>
        </a:p>
      </cdr:txBody>
    </cdr:sp>
  </cdr:relSizeAnchor>
  <cdr:relSizeAnchor xmlns:cdr="http://schemas.openxmlformats.org/drawingml/2006/chartDrawing">
    <cdr:from>
      <cdr:x>0.10293</cdr:x>
      <cdr:y>0.06255</cdr:y>
    </cdr:from>
    <cdr:to>
      <cdr:x>0.88961</cdr:x>
      <cdr:y>0.93973</cdr:y>
    </cdr:to>
    <cdr:sp macro="" textlink="">
      <cdr:nvSpPr>
        <cdr:cNvPr id="3" name="TextBox 2"/>
        <cdr:cNvSpPr txBox="1"/>
      </cdr:nvSpPr>
      <cdr:spPr>
        <a:xfrm xmlns:a="http://schemas.openxmlformats.org/drawingml/2006/main">
          <a:off x="377449" y="199131"/>
          <a:ext cx="2884862" cy="2792396"/>
        </a:xfrm>
        <a:prstGeom xmlns:a="http://schemas.openxmlformats.org/drawingml/2006/main" prst="rect">
          <a:avLst/>
        </a:prstGeom>
      </cdr:spPr>
      <cdr:txBody>
        <a:bodyPr xmlns:a="http://schemas.openxmlformats.org/drawingml/2006/main" wrap="square" rtlCol="0">
          <a:prstTxWarp prst="textArchDown">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600" b="1" i="0" baseline="0" dirty="0">
              <a:solidFill>
                <a:schemeClr val="bg1">
                  <a:lumMod val="50000"/>
                </a:schemeClr>
              </a:solidFill>
              <a:effectLst/>
              <a:latin typeface="+mn-lt"/>
              <a:ea typeface="+mn-ea"/>
              <a:cs typeface="+mn-cs"/>
            </a:rPr>
            <a:t>  4.8 hours per day</a:t>
          </a:r>
          <a:endParaRPr lang="en-US" sz="1600" dirty="0">
            <a:solidFill>
              <a:schemeClr val="bg1">
                <a:lumMod val="50000"/>
              </a:schemeClr>
            </a:solidFill>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0.02064</cdr:x>
      <cdr:y>0.01757</cdr:y>
    </cdr:from>
    <cdr:to>
      <cdr:x>0.59295</cdr:x>
      <cdr:y>0.11355</cdr:y>
    </cdr:to>
    <cdr:sp macro="" textlink="">
      <cdr:nvSpPr>
        <cdr:cNvPr id="6" name="TextBox 5"/>
        <cdr:cNvSpPr txBox="1"/>
      </cdr:nvSpPr>
      <cdr:spPr>
        <a:xfrm xmlns:a="http://schemas.openxmlformats.org/drawingml/2006/main">
          <a:off x="107158" y="57112"/>
          <a:ext cx="2970897" cy="311979"/>
        </a:xfrm>
        <a:prstGeom xmlns:a="http://schemas.openxmlformats.org/drawingml/2006/main" prst="rect">
          <a:avLst/>
        </a:prstGeom>
      </cdr:spPr>
      <cdr:txBody>
        <a:bodyPr xmlns:a="http://schemas.openxmlformats.org/drawingml/2006/main" vertOverflow="clip" horzOverflow="clip" wrap="square" lIns="36000" tIns="36000" rIns="36000" bIns="36000" rtlCol="0">
          <a:noAutofit/>
        </a:bodyPr>
        <a:lstStyle xmlns:a="http://schemas.openxmlformats.org/drawingml/2006/main"/>
        <a:p xmlns:a="http://schemas.openxmlformats.org/drawingml/2006/main">
          <a:pPr algn="r"/>
          <a:r>
            <a:rPr lang="en-US" sz="1800" b="1">
              <a:solidFill>
                <a:schemeClr val="accent5">
                  <a:lumMod val="50000"/>
                </a:schemeClr>
              </a:solidFill>
              <a:latin typeface="Arial" pitchFamily="34" charset="0"/>
              <a:cs typeface="Arial" pitchFamily="34" charset="0"/>
            </a:rPr>
            <a:t>U.S. Cable</a:t>
          </a:r>
          <a:r>
            <a:rPr lang="en-US" sz="1800" b="1" baseline="0">
              <a:solidFill>
                <a:schemeClr val="accent5">
                  <a:lumMod val="50000"/>
                </a:schemeClr>
              </a:solidFill>
              <a:latin typeface="Arial" pitchFamily="34" charset="0"/>
              <a:cs typeface="Arial" pitchFamily="34" charset="0"/>
            </a:rPr>
            <a:t> TV Subscribers</a:t>
          </a:r>
        </a:p>
      </cdr:txBody>
    </cdr:sp>
  </cdr:relSizeAnchor>
  <cdr:relSizeAnchor xmlns:cdr="http://schemas.openxmlformats.org/drawingml/2006/chartDrawing">
    <cdr:from>
      <cdr:x>0.24893</cdr:x>
      <cdr:y>0.17703</cdr:y>
    </cdr:from>
    <cdr:to>
      <cdr:x>0.86239</cdr:x>
      <cdr:y>0.17703</cdr:y>
    </cdr:to>
    <cdr:cxnSp macro="">
      <cdr:nvCxnSpPr>
        <cdr:cNvPr id="8" name="Straight Connector 7"/>
        <cdr:cNvCxnSpPr/>
      </cdr:nvCxnSpPr>
      <cdr:spPr>
        <a:xfrm xmlns:a="http://schemas.openxmlformats.org/drawingml/2006/main">
          <a:off x="1292208" y="575422"/>
          <a:ext cx="3184543" cy="0"/>
        </a:xfrm>
        <a:prstGeom xmlns:a="http://schemas.openxmlformats.org/drawingml/2006/main" prst="line">
          <a:avLst/>
        </a:prstGeom>
        <a:ln xmlns:a="http://schemas.openxmlformats.org/drawingml/2006/main" w="1270">
          <a:solidFill>
            <a:schemeClr val="accent4">
              <a:lumMod val="20000"/>
              <a:lumOff val="80000"/>
            </a:schemeClr>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0.79233</cdr:x>
      <cdr:y>0.29231</cdr:y>
    </cdr:from>
    <cdr:to>
      <cdr:x>0.89722</cdr:x>
      <cdr:y>0.39294</cdr:y>
    </cdr:to>
    <cdr:sp macro="" textlink="">
      <cdr:nvSpPr>
        <cdr:cNvPr id="9" name="TextBox 1"/>
        <cdr:cNvSpPr txBox="1"/>
      </cdr:nvSpPr>
      <cdr:spPr>
        <a:xfrm xmlns:a="http://schemas.openxmlformats.org/drawingml/2006/main">
          <a:off x="4113085" y="950140"/>
          <a:ext cx="544497" cy="327088"/>
        </a:xfrm>
        <a:prstGeom xmlns:a="http://schemas.openxmlformats.org/drawingml/2006/main" prst="rect">
          <a:avLst/>
        </a:prstGeom>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a:solidFill>
                <a:schemeClr val="accent5">
                  <a:lumMod val="50000"/>
                </a:schemeClr>
              </a:solidFill>
              <a:latin typeface="Arial" pitchFamily="34" charset="0"/>
              <a:cs typeface="Arial" pitchFamily="34" charset="0"/>
            </a:rPr>
            <a:t>2.3m</a:t>
          </a:r>
        </a:p>
      </cdr:txBody>
    </cdr:sp>
  </cdr:relSizeAnchor>
  <cdr:relSizeAnchor xmlns:cdr="http://schemas.openxmlformats.org/drawingml/2006/chartDrawing">
    <cdr:from>
      <cdr:x>0.84736</cdr:x>
      <cdr:y>0.17744</cdr:y>
    </cdr:from>
    <cdr:to>
      <cdr:x>0.84736</cdr:x>
      <cdr:y>0.29174</cdr:y>
    </cdr:to>
    <cdr:cxnSp macro="">
      <cdr:nvCxnSpPr>
        <cdr:cNvPr id="12" name="Straight Arrow Connector 11"/>
        <cdr:cNvCxnSpPr/>
      </cdr:nvCxnSpPr>
      <cdr:spPr>
        <a:xfrm xmlns:a="http://schemas.openxmlformats.org/drawingml/2006/main" flipV="1">
          <a:off x="4398753" y="576745"/>
          <a:ext cx="0" cy="371522"/>
        </a:xfrm>
        <a:prstGeom xmlns:a="http://schemas.openxmlformats.org/drawingml/2006/main" prst="straightConnector1">
          <a:avLst/>
        </a:prstGeom>
        <a:ln xmlns:a="http://schemas.openxmlformats.org/drawingml/2006/main" w="50800">
          <a:solidFill>
            <a:schemeClr val="accent4">
              <a:lumMod val="20000"/>
              <a:lumOff val="80000"/>
            </a:schemeClr>
          </a:solidFill>
          <a:tailEnd type="triangle" w="med" len="lg"/>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absSizeAnchor xmlns:cdr="http://schemas.openxmlformats.org/drawingml/2006/chartDrawing">
    <cdr:from>
      <cdr:x>0.84862</cdr:x>
      <cdr:y>0.37729</cdr:y>
    </cdr:from>
    <cdr:ext cx="0" cy="416718"/>
    <cdr:cxnSp macro="">
      <cdr:nvCxnSpPr>
        <cdr:cNvPr id="14" name="Straight Arrow Connector 13"/>
        <cdr:cNvCxnSpPr/>
      </cdr:nvCxnSpPr>
      <cdr:spPr>
        <a:xfrm xmlns:a="http://schemas.openxmlformats.org/drawingml/2006/main">
          <a:off x="4405312" y="1226344"/>
          <a:ext cx="0" cy="416718"/>
        </a:xfrm>
        <a:prstGeom xmlns:a="http://schemas.openxmlformats.org/drawingml/2006/main" prst="straightConnector1">
          <a:avLst/>
        </a:prstGeom>
        <a:ln xmlns:a="http://schemas.openxmlformats.org/drawingml/2006/main" w="50800">
          <a:solidFill>
            <a:schemeClr val="accent4">
              <a:lumMod val="20000"/>
              <a:lumOff val="80000"/>
            </a:schemeClr>
          </a:solidFill>
          <a:tailEnd type="triangle" w="med" len="lg"/>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absSizeAnchor>
  <cdr:absSizeAnchor xmlns:cdr="http://schemas.openxmlformats.org/drawingml/2006/chartDrawing">
    <cdr:from>
      <cdr:x>0.83257</cdr:x>
      <cdr:y>0.01465</cdr:y>
    </cdr:from>
    <cdr:ext cx="767139" cy="446194"/>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321970" y="47626"/>
          <a:ext cx="767139" cy="446194"/>
        </a:xfrm>
        <a:prstGeom xmlns:a="http://schemas.openxmlformats.org/drawingml/2006/main" prst="rect">
          <a:avLst/>
        </a:prstGeom>
      </cdr:spPr>
    </cdr:pic>
  </cdr:absSizeAnchor>
</c:userShapes>
</file>

<file path=ppt/drawings/drawing6.xml><?xml version="1.0" encoding="utf-8"?>
<c:userShapes xmlns:c="http://schemas.openxmlformats.org/drawingml/2006/chart">
  <cdr:relSizeAnchor xmlns:cdr="http://schemas.openxmlformats.org/drawingml/2006/chartDrawing">
    <cdr:from>
      <cdr:x>0.35709</cdr:x>
      <cdr:y>0.34701</cdr:y>
    </cdr:from>
    <cdr:to>
      <cdr:x>0.59083</cdr:x>
      <cdr:y>0.71501</cdr:y>
    </cdr:to>
    <cdr:sp macro="" textlink="">
      <cdr:nvSpPr>
        <cdr:cNvPr id="2" name="TextBox 1"/>
        <cdr:cNvSpPr txBox="1"/>
      </cdr:nvSpPr>
      <cdr:spPr>
        <a:xfrm xmlns:a="http://schemas.openxmlformats.org/drawingml/2006/main">
          <a:off x="1928527" y="1147467"/>
          <a:ext cx="1262353" cy="1216856"/>
        </a:xfrm>
        <a:prstGeom xmlns:a="http://schemas.openxmlformats.org/drawingml/2006/main" prst="rect">
          <a:avLst/>
        </a:prstGeom>
      </cdr:spPr>
      <cdr:txBody>
        <a:bodyPr xmlns:a="http://schemas.openxmlformats.org/drawingml/2006/main" wrap="square" rtlCol="0">
          <a:prstTxWarp prst="textArchUp">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1" i="0" baseline="0" dirty="0">
              <a:solidFill>
                <a:schemeClr val="accent1">
                  <a:lumMod val="50000"/>
                </a:schemeClr>
              </a:solidFill>
              <a:effectLst/>
              <a:latin typeface="Arial" pitchFamily="34" charset="0"/>
              <a:ea typeface="+mn-ea"/>
              <a:cs typeface="Arial" pitchFamily="34" charset="0"/>
            </a:rPr>
            <a:t> 2011 to 2012</a:t>
          </a:r>
          <a:endParaRPr lang="en-US" sz="1200" b="1" i="0" baseline="0" dirty="0">
            <a:solidFill>
              <a:schemeClr val="accent1">
                <a:lumMod val="50000"/>
              </a:schemeClr>
            </a:solidFill>
            <a:effectLst/>
            <a:latin typeface="Arial" pitchFamily="34" charset="0"/>
            <a:ea typeface="+mn-ea"/>
            <a:cs typeface="Arial" pitchFamily="34" charset="0"/>
          </a:endParaRPr>
        </a:p>
      </cdr:txBody>
    </cdr:sp>
  </cdr:relSizeAnchor>
  <cdr:relSizeAnchor xmlns:cdr="http://schemas.openxmlformats.org/drawingml/2006/chartDrawing">
    <cdr:from>
      <cdr:x>0.71342</cdr:x>
      <cdr:y>0.3149</cdr:y>
    </cdr:from>
    <cdr:to>
      <cdr:x>0.91515</cdr:x>
      <cdr:y>0.37529</cdr:y>
    </cdr:to>
    <cdr:cxnSp macro="">
      <cdr:nvCxnSpPr>
        <cdr:cNvPr id="9" name="Straight Connector 8"/>
        <cdr:cNvCxnSpPr/>
      </cdr:nvCxnSpPr>
      <cdr:spPr>
        <a:xfrm xmlns:a="http://schemas.openxmlformats.org/drawingml/2006/main" flipV="1">
          <a:off x="3852949" y="1041282"/>
          <a:ext cx="1089458" cy="199689"/>
        </a:xfrm>
        <a:prstGeom xmlns:a="http://schemas.openxmlformats.org/drawingml/2006/main" prst="line">
          <a:avLst/>
        </a:prstGeom>
        <a:ln xmlns:a="http://schemas.openxmlformats.org/drawingml/2006/main" w="3175">
          <a:gradFill>
            <a:gsLst>
              <a:gs pos="0">
                <a:schemeClr val="accent1">
                  <a:lumMod val="60000"/>
                  <a:lumOff val="40000"/>
                </a:schemeClr>
              </a:gs>
              <a:gs pos="100000">
                <a:schemeClr val="accent1">
                  <a:lumMod val="20000"/>
                  <a:lumOff val="80000"/>
                  <a:alpha val="36000"/>
                </a:schemeClr>
              </a:gs>
            </a:gsLst>
            <a:lin ang="5400000" scaled="0"/>
          </a:gra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0.69769</cdr:x>
      <cdr:y>0.75187</cdr:y>
    </cdr:from>
    <cdr:to>
      <cdr:x>0.91515</cdr:x>
      <cdr:y>0.79398</cdr:y>
    </cdr:to>
    <cdr:cxnSp macro="">
      <cdr:nvCxnSpPr>
        <cdr:cNvPr id="11" name="Straight Connector 10"/>
        <cdr:cNvCxnSpPr/>
      </cdr:nvCxnSpPr>
      <cdr:spPr>
        <a:xfrm xmlns:a="http://schemas.openxmlformats.org/drawingml/2006/main">
          <a:off x="3767996" y="2486209"/>
          <a:ext cx="1174411" cy="139249"/>
        </a:xfrm>
        <a:prstGeom xmlns:a="http://schemas.openxmlformats.org/drawingml/2006/main" prst="line">
          <a:avLst/>
        </a:prstGeom>
        <a:ln xmlns:a="http://schemas.openxmlformats.org/drawingml/2006/main" w="3175">
          <a:gradFill>
            <a:gsLst>
              <a:gs pos="0">
                <a:schemeClr val="accent5">
                  <a:lumMod val="60000"/>
                  <a:lumOff val="40000"/>
                </a:schemeClr>
              </a:gs>
              <a:gs pos="100000">
                <a:schemeClr val="accent5">
                  <a:lumMod val="20000"/>
                  <a:lumOff val="80000"/>
                  <a:alpha val="36000"/>
                </a:schemeClr>
              </a:gs>
            </a:gsLst>
            <a:lin ang="5400000" scaled="0"/>
          </a:gra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0.00192</cdr:x>
      <cdr:y>0.14069</cdr:y>
    </cdr:from>
    <cdr:to>
      <cdr:x>0.31388</cdr:x>
      <cdr:y>0.44528</cdr:y>
    </cdr:to>
    <cdr:sp macro="" textlink="">
      <cdr:nvSpPr>
        <cdr:cNvPr id="10" name="TextBox 1"/>
        <cdr:cNvSpPr txBox="1"/>
      </cdr:nvSpPr>
      <cdr:spPr>
        <a:xfrm xmlns:a="http://schemas.openxmlformats.org/drawingml/2006/main">
          <a:off x="10367" y="465218"/>
          <a:ext cx="1684795" cy="10071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74000"/>
            </a:lnSpc>
          </a:pPr>
          <a:r>
            <a:rPr lang="en-US" sz="1800" b="1" i="0" baseline="0" dirty="0">
              <a:solidFill>
                <a:schemeClr val="accent5">
                  <a:lumMod val="75000"/>
                </a:schemeClr>
              </a:solidFill>
              <a:effectLst/>
              <a:latin typeface="Arial" pitchFamily="34" charset="0"/>
              <a:ea typeface="+mn-ea"/>
              <a:cs typeface="Arial" pitchFamily="34" charset="0"/>
            </a:rPr>
            <a:t>Global Subscription Changes</a:t>
          </a:r>
        </a:p>
      </cdr:txBody>
    </cdr:sp>
  </cdr:relSizeAnchor>
  <cdr:relSizeAnchor xmlns:cdr="http://schemas.openxmlformats.org/drawingml/2006/chartDrawing">
    <cdr:from>
      <cdr:x>0.44519</cdr:x>
      <cdr:y>0.51089</cdr:y>
    </cdr:from>
    <cdr:to>
      <cdr:x>0.54918</cdr:x>
      <cdr:y>0.67582</cdr:y>
    </cdr:to>
    <cdr:sp macro="" textlink="">
      <cdr:nvSpPr>
        <cdr:cNvPr id="8" name="Line Callout 2 (Accent Bar) 7"/>
        <cdr:cNvSpPr/>
      </cdr:nvSpPr>
      <cdr:spPr>
        <a:xfrm xmlns:a="http://schemas.openxmlformats.org/drawingml/2006/main" flipH="1">
          <a:off x="2404350" y="1689354"/>
          <a:ext cx="561616" cy="545369"/>
        </a:xfrm>
        <a:prstGeom xmlns:a="http://schemas.openxmlformats.org/drawingml/2006/main" prst="accentCallout2">
          <a:avLst>
            <a:gd name="adj1" fmla="val 36931"/>
            <a:gd name="adj2" fmla="val -7843"/>
            <a:gd name="adj3" fmla="val 37436"/>
            <a:gd name="adj4" fmla="val -38736"/>
            <a:gd name="adj5" fmla="val 79933"/>
            <a:gd name="adj6" fmla="val -86008"/>
          </a:avLst>
        </a:prstGeom>
        <a:noFill xmlns:a="http://schemas.openxmlformats.org/drawingml/2006/main"/>
        <a:ln xmlns:a="http://schemas.openxmlformats.org/drawingml/2006/main" w="50800">
          <a:solidFill>
            <a:srgbClr val="6AA5BA"/>
          </a:solidFill>
          <a:tailEnd type="ova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lIns="0" tIns="0" rIns="0" bIns="0"/>
        <a:lstStyle xmlns:a="http://schemas.openxmlformats.org/drawingml/2006/main"/>
        <a:p xmlns:a="http://schemas.openxmlformats.org/drawingml/2006/main">
          <a:pPr algn="r">
            <a:lnSpc>
              <a:spcPct val="80000"/>
            </a:lnSpc>
          </a:pPr>
          <a:r>
            <a:rPr lang="en-US" sz="1400" b="1" dirty="0">
              <a:solidFill>
                <a:schemeClr val="accent5">
                  <a:lumMod val="50000"/>
                </a:schemeClr>
              </a:solidFill>
              <a:latin typeface="Arial" pitchFamily="34" charset="0"/>
              <a:cs typeface="Arial" pitchFamily="34" charset="0"/>
            </a:rPr>
            <a:t>Cut the Cord</a:t>
          </a:r>
        </a:p>
      </cdr:txBody>
    </cdr:sp>
  </cdr:relSizeAnchor>
</c:userShapes>
</file>

<file path=ppt/drawings/drawing7.xml><?xml version="1.0" encoding="utf-8"?>
<c:userShapes xmlns:c="http://schemas.openxmlformats.org/drawingml/2006/chart">
  <cdr:relSizeAnchor xmlns:cdr="http://schemas.openxmlformats.org/drawingml/2006/chartDrawing">
    <cdr:from>
      <cdr:x>0.03168</cdr:x>
      <cdr:y>0.38655</cdr:y>
    </cdr:from>
    <cdr:to>
      <cdr:x>0.58553</cdr:x>
      <cdr:y>0.50999</cdr:y>
    </cdr:to>
    <cdr:sp macro="" textlink="">
      <cdr:nvSpPr>
        <cdr:cNvPr id="3" name="TextBox 1"/>
        <cdr:cNvSpPr txBox="1"/>
      </cdr:nvSpPr>
      <cdr:spPr>
        <a:xfrm xmlns:a="http://schemas.openxmlformats.org/drawingml/2006/main">
          <a:off x="138429" y="986737"/>
          <a:ext cx="2420099" cy="315105"/>
        </a:xfrm>
        <a:prstGeom xmlns:a="http://schemas.openxmlformats.org/drawingml/2006/main" prst="rect">
          <a:avLst/>
        </a:prstGeom>
      </cdr:spPr>
      <cdr:txBody>
        <a:bodyPr xmlns:a="http://schemas.openxmlformats.org/drawingml/2006/main" spcFirstLastPara="1" wrap="square" lIns="36000" tIns="36000" rIns="36000" bIns="36000" numCol="1"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b="1" i="0" baseline="0">
              <a:solidFill>
                <a:schemeClr val="bg1"/>
              </a:solidFill>
              <a:effectLst/>
              <a:latin typeface="Arial" pitchFamily="34" charset="0"/>
              <a:ea typeface="+mn-ea"/>
              <a:cs typeface="Arial" pitchFamily="34" charset="0"/>
            </a:rPr>
            <a:t>  Not Watching Enough TV</a:t>
          </a:r>
          <a:endParaRPr lang="en-US" sz="1400">
            <a:solidFill>
              <a:schemeClr val="bg1"/>
            </a:solidFill>
            <a:effectLst/>
            <a:latin typeface="Arial" pitchFamily="34" charset="0"/>
            <a:cs typeface="Arial" pitchFamily="34" charset="0"/>
          </a:endParaRPr>
        </a:p>
      </cdr:txBody>
    </cdr:sp>
  </cdr:relSizeAnchor>
  <cdr:relSizeAnchor xmlns:cdr="http://schemas.openxmlformats.org/drawingml/2006/chartDrawing">
    <cdr:from>
      <cdr:x>0.03607</cdr:x>
      <cdr:y>0.54951</cdr:y>
    </cdr:from>
    <cdr:to>
      <cdr:x>0.73685</cdr:x>
      <cdr:y>0.67295</cdr:y>
    </cdr:to>
    <cdr:sp macro="" textlink="">
      <cdr:nvSpPr>
        <cdr:cNvPr id="5" name="TextBox 1"/>
        <cdr:cNvSpPr txBox="1"/>
      </cdr:nvSpPr>
      <cdr:spPr>
        <a:xfrm xmlns:a="http://schemas.openxmlformats.org/drawingml/2006/main">
          <a:off x="157611" y="1402736"/>
          <a:ext cx="3062124" cy="315105"/>
        </a:xfrm>
        <a:prstGeom xmlns:a="http://schemas.openxmlformats.org/drawingml/2006/main" prst="rect">
          <a:avLst/>
        </a:prstGeom>
      </cdr:spPr>
      <cdr:txBody>
        <a:bodyPr xmlns:a="http://schemas.openxmlformats.org/drawingml/2006/main" spcFirstLastPara="1" wrap="square" lIns="36000" tIns="36000" rIns="36000" bIns="36000" numCol="1"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b="1" i="0" baseline="0">
              <a:solidFill>
                <a:schemeClr val="bg1"/>
              </a:solidFill>
              <a:effectLst/>
              <a:latin typeface="Arial" pitchFamily="34" charset="0"/>
              <a:ea typeface="+mn-ea"/>
              <a:cs typeface="Arial" pitchFamily="34" charset="0"/>
            </a:rPr>
            <a:t>  Only Using </a:t>
          </a:r>
          <a:r>
            <a:rPr lang="en-US" sz="1400" b="1" i="0" baseline="0">
              <a:solidFill>
                <a:schemeClr val="accent1">
                  <a:lumMod val="75000"/>
                </a:schemeClr>
              </a:solidFill>
              <a:effectLst/>
              <a:latin typeface="Arial" pitchFamily="34" charset="0"/>
              <a:ea typeface="+mn-ea"/>
              <a:cs typeface="Arial" pitchFamily="34" charset="0"/>
            </a:rPr>
            <a:t>Internet Services</a:t>
          </a:r>
          <a:endParaRPr lang="en-US" sz="1400">
            <a:solidFill>
              <a:schemeClr val="accent1">
                <a:lumMod val="75000"/>
              </a:schemeClr>
            </a:solidFill>
            <a:effectLst/>
            <a:latin typeface="Arial" pitchFamily="34" charset="0"/>
            <a:cs typeface="Arial" pitchFamily="34" charset="0"/>
          </a:endParaRPr>
        </a:p>
      </cdr:txBody>
    </cdr:sp>
  </cdr:relSizeAnchor>
  <cdr:relSizeAnchor xmlns:cdr="http://schemas.openxmlformats.org/drawingml/2006/chartDrawing">
    <cdr:from>
      <cdr:x>0.03607</cdr:x>
      <cdr:y>0.2088</cdr:y>
    </cdr:from>
    <cdr:to>
      <cdr:x>0.49826</cdr:x>
      <cdr:y>0.33224</cdr:y>
    </cdr:to>
    <cdr:sp macro="" textlink="">
      <cdr:nvSpPr>
        <cdr:cNvPr id="6" name="TextBox 1"/>
        <cdr:cNvSpPr txBox="1"/>
      </cdr:nvSpPr>
      <cdr:spPr>
        <a:xfrm xmlns:a="http://schemas.openxmlformats.org/drawingml/2006/main">
          <a:off x="157611" y="533001"/>
          <a:ext cx="2019582" cy="315105"/>
        </a:xfrm>
        <a:prstGeom xmlns:a="http://schemas.openxmlformats.org/drawingml/2006/main" prst="rect">
          <a:avLst/>
        </a:prstGeom>
      </cdr:spPr>
      <cdr:txBody>
        <a:bodyPr xmlns:a="http://schemas.openxmlformats.org/drawingml/2006/main" spcFirstLastPara="1" wrap="square" lIns="36000" tIns="36000" rIns="36000" bIns="36000" numCol="1"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b="1" i="0" baseline="0">
              <a:solidFill>
                <a:schemeClr val="bg1"/>
              </a:solidFill>
              <a:effectLst/>
              <a:latin typeface="Arial" pitchFamily="34" charset="0"/>
              <a:ea typeface="+mn-ea"/>
              <a:cs typeface="Arial" pitchFamily="34" charset="0"/>
            </a:rPr>
            <a:t>  Saving Money</a:t>
          </a:r>
          <a:endParaRPr lang="en-US" sz="1400">
            <a:solidFill>
              <a:schemeClr val="bg1"/>
            </a:solidFill>
            <a:effectLst/>
            <a:latin typeface="Arial" pitchFamily="34" charset="0"/>
            <a:cs typeface="Arial" pitchFamily="34" charset="0"/>
          </a:endParaRPr>
        </a:p>
      </cdr:txBody>
    </cdr:sp>
  </cdr:relSizeAnchor>
  <cdr:relSizeAnchor xmlns:cdr="http://schemas.openxmlformats.org/drawingml/2006/chartDrawing">
    <cdr:from>
      <cdr:x>0.03607</cdr:x>
      <cdr:y>0.72087</cdr:y>
    </cdr:from>
    <cdr:to>
      <cdr:x>0.64474</cdr:x>
      <cdr:y>0.84431</cdr:y>
    </cdr:to>
    <cdr:sp macro="" textlink="">
      <cdr:nvSpPr>
        <cdr:cNvPr id="7" name="TextBox 1"/>
        <cdr:cNvSpPr txBox="1"/>
      </cdr:nvSpPr>
      <cdr:spPr>
        <a:xfrm xmlns:a="http://schemas.openxmlformats.org/drawingml/2006/main">
          <a:off x="156668" y="1785240"/>
          <a:ext cx="2643681" cy="305694"/>
        </a:xfrm>
        <a:prstGeom xmlns:a="http://schemas.openxmlformats.org/drawingml/2006/main" prst="rect">
          <a:avLst/>
        </a:prstGeom>
      </cdr:spPr>
      <cdr:txBody>
        <a:bodyPr xmlns:a="http://schemas.openxmlformats.org/drawingml/2006/main" spcFirstLastPara="1" wrap="square" lIns="36000" tIns="36000" rIns="36000" bIns="36000" numCol="1"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b="1" i="0" baseline="0">
              <a:solidFill>
                <a:schemeClr val="bg1"/>
              </a:solidFill>
              <a:effectLst/>
              <a:latin typeface="Arial" pitchFamily="34" charset="0"/>
              <a:ea typeface="+mn-ea"/>
              <a:cs typeface="Arial" pitchFamily="34" charset="0"/>
            </a:rPr>
            <a:t>  No Suita</a:t>
          </a:r>
          <a:r>
            <a:rPr lang="en-US" sz="1400" b="1" i="0" baseline="0">
              <a:solidFill>
                <a:schemeClr val="accent1">
                  <a:lumMod val="75000"/>
                </a:schemeClr>
              </a:solidFill>
              <a:effectLst/>
              <a:latin typeface="Arial" pitchFamily="34" charset="0"/>
              <a:ea typeface="+mn-ea"/>
              <a:cs typeface="Arial" pitchFamily="34" charset="0"/>
            </a:rPr>
            <a:t>ble Packages</a:t>
          </a:r>
          <a:endParaRPr lang="en-US" sz="1400">
            <a:solidFill>
              <a:schemeClr val="accent1">
                <a:lumMod val="75000"/>
              </a:schemeClr>
            </a:solidFill>
            <a:effectLst/>
            <a:latin typeface="Arial" pitchFamily="34" charset="0"/>
            <a:cs typeface="Arial" pitchFamily="34" charset="0"/>
          </a:endParaRPr>
        </a:p>
      </cdr:txBody>
    </cdr:sp>
  </cdr:relSizeAnchor>
  <cdr:relSizeAnchor xmlns:cdr="http://schemas.openxmlformats.org/drawingml/2006/chartDrawing">
    <cdr:from>
      <cdr:x>0.58813</cdr:x>
      <cdr:y>0.62059</cdr:y>
    </cdr:from>
    <cdr:to>
      <cdr:x>0.93909</cdr:x>
      <cdr:y>0.88605</cdr:y>
    </cdr:to>
    <cdr:sp macro="" textlink="">
      <cdr:nvSpPr>
        <cdr:cNvPr id="8" name="TextBox 1"/>
        <cdr:cNvSpPr txBox="1"/>
      </cdr:nvSpPr>
      <cdr:spPr>
        <a:xfrm xmlns:a="http://schemas.openxmlformats.org/drawingml/2006/main">
          <a:off x="2569901" y="1584176"/>
          <a:ext cx="1533553" cy="6776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lnSpc>
              <a:spcPct val="74000"/>
            </a:lnSpc>
          </a:pPr>
          <a:r>
            <a:rPr lang="en-US" sz="1800" b="1" i="0" baseline="0" dirty="0">
              <a:solidFill>
                <a:schemeClr val="accent5">
                  <a:lumMod val="75000"/>
                </a:schemeClr>
              </a:solidFill>
              <a:effectLst/>
              <a:latin typeface="Arial" pitchFamily="34" charset="0"/>
              <a:ea typeface="+mn-ea"/>
              <a:cs typeface="Arial" pitchFamily="34" charset="0"/>
            </a:rPr>
            <a:t>Reduced Spending</a:t>
          </a:r>
        </a:p>
        <a:p xmlns:a="http://schemas.openxmlformats.org/drawingml/2006/main">
          <a:pPr algn="r" rtl="0">
            <a:lnSpc>
              <a:spcPct val="74000"/>
            </a:lnSpc>
          </a:pPr>
          <a:r>
            <a:rPr lang="en-US" sz="1800" b="1" i="0" baseline="0" dirty="0">
              <a:solidFill>
                <a:schemeClr val="accent5">
                  <a:lumMod val="75000"/>
                </a:schemeClr>
              </a:solidFill>
              <a:effectLst/>
              <a:latin typeface="Arial" pitchFamily="34" charset="0"/>
              <a:ea typeface="+mn-ea"/>
              <a:cs typeface="Arial" pitchFamily="34" charset="0"/>
            </a:rPr>
            <a:t>Reasons</a:t>
          </a:r>
        </a:p>
      </cdr:txBody>
    </cdr:sp>
  </cdr:relSizeAnchor>
</c:userShapes>
</file>

<file path=ppt/drawings/drawing8.xml><?xml version="1.0" encoding="utf-8"?>
<c:userShapes xmlns:c="http://schemas.openxmlformats.org/drawingml/2006/chart">
  <cdr:relSizeAnchor xmlns:cdr="http://schemas.openxmlformats.org/drawingml/2006/chartDrawing">
    <cdr:from>
      <cdr:x>0.1668</cdr:x>
      <cdr:y>0.31218</cdr:y>
    </cdr:from>
    <cdr:to>
      <cdr:x>0.89785</cdr:x>
      <cdr:y>0.31218</cdr:y>
    </cdr:to>
    <cdr:cxnSp macro="">
      <cdr:nvCxnSpPr>
        <cdr:cNvPr id="3" name="Straight Connector 2"/>
        <cdr:cNvCxnSpPr/>
      </cdr:nvCxnSpPr>
      <cdr:spPr>
        <a:xfrm xmlns:a="http://schemas.openxmlformats.org/drawingml/2006/main" flipH="1">
          <a:off x="995365" y="889094"/>
          <a:ext cx="4362449" cy="0"/>
        </a:xfrm>
        <a:prstGeom xmlns:a="http://schemas.openxmlformats.org/drawingml/2006/main" prst="line">
          <a:avLst/>
        </a:prstGeom>
        <a:ln xmlns:a="http://schemas.openxmlformats.org/drawingml/2006/main" w="3175">
          <a:solidFill>
            <a:schemeClr val="accent2">
              <a:alpha val="40000"/>
            </a:schemeClr>
          </a:solidFill>
          <a:prstDash val="sys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0.14568</cdr:x>
      <cdr:y>0.03782</cdr:y>
    </cdr:from>
    <cdr:to>
      <cdr:x>0.58075</cdr:x>
      <cdr:y>0.13501</cdr:y>
    </cdr:to>
    <cdr:sp macro="" textlink="">
      <cdr:nvSpPr>
        <cdr:cNvPr id="6" name="TextBox 5"/>
        <cdr:cNvSpPr txBox="1"/>
      </cdr:nvSpPr>
      <cdr:spPr>
        <a:xfrm xmlns:a="http://schemas.openxmlformats.org/drawingml/2006/main">
          <a:off x="1253722" y="131736"/>
          <a:ext cx="3744213" cy="338554"/>
        </a:xfrm>
        <a:prstGeom xmlns:a="http://schemas.openxmlformats.org/drawingml/2006/main" prst="rect">
          <a:avLst/>
        </a:prstGeom>
      </cdr:spPr>
      <cdr:txBody>
        <a:bodyPr xmlns:a="http://schemas.openxmlformats.org/drawingml/2006/main" vertOverflow="clip" horzOverflow="clip" wrap="square" rtlCol="0">
          <a:spAutoFit/>
        </a:bodyPr>
        <a:lstStyle xmlns:a="http://schemas.openxmlformats.org/drawingml/2006/main"/>
        <a:p xmlns:a="http://schemas.openxmlformats.org/drawingml/2006/main">
          <a:pPr algn="l"/>
          <a:r>
            <a:rPr lang="en-US" sz="1600" b="1" dirty="0">
              <a:gradFill flip="none" rotWithShape="1">
                <a:gsLst>
                  <a:gs pos="0">
                    <a:schemeClr val="accent5">
                      <a:lumMod val="50000"/>
                    </a:schemeClr>
                  </a:gs>
                  <a:gs pos="100000">
                    <a:schemeClr val="accent2"/>
                  </a:gs>
                </a:gsLst>
                <a:lin ang="0" scaled="1"/>
                <a:tileRect/>
              </a:gradFill>
              <a:latin typeface="Arial" pitchFamily="34" charset="0"/>
              <a:cs typeface="Arial" pitchFamily="34" charset="0"/>
            </a:rPr>
            <a:t>High-speed</a:t>
          </a:r>
          <a:r>
            <a:rPr lang="en-US" sz="1600" b="1" baseline="0" dirty="0">
              <a:gradFill flip="none" rotWithShape="1">
                <a:gsLst>
                  <a:gs pos="0">
                    <a:schemeClr val="accent5">
                      <a:lumMod val="50000"/>
                    </a:schemeClr>
                  </a:gs>
                  <a:gs pos="100000">
                    <a:schemeClr val="accent2"/>
                  </a:gs>
                </a:gsLst>
                <a:lin ang="0" scaled="1"/>
                <a:tileRect/>
              </a:gradFill>
              <a:latin typeface="Arial" pitchFamily="34" charset="0"/>
              <a:cs typeface="Arial" pitchFamily="34" charset="0"/>
            </a:rPr>
            <a:t> </a:t>
          </a:r>
          <a:r>
            <a:rPr lang="en-US" sz="1600" b="1" dirty="0">
              <a:gradFill flip="none" rotWithShape="1">
                <a:gsLst>
                  <a:gs pos="0">
                    <a:schemeClr val="accent5">
                      <a:lumMod val="50000"/>
                    </a:schemeClr>
                  </a:gs>
                  <a:gs pos="100000">
                    <a:schemeClr val="accent2"/>
                  </a:gs>
                </a:gsLst>
                <a:lin ang="0" scaled="1"/>
                <a:tileRect/>
              </a:gradFill>
              <a:latin typeface="Arial" pitchFamily="34" charset="0"/>
              <a:cs typeface="Arial" pitchFamily="34" charset="0"/>
            </a:rPr>
            <a:t>Connections for $35?</a:t>
          </a:r>
        </a:p>
      </cdr:txBody>
    </cdr:sp>
  </cdr:relSizeAnchor>
  <cdr:relSizeAnchor xmlns:cdr="http://schemas.openxmlformats.org/drawingml/2006/chartDrawing">
    <cdr:from>
      <cdr:x>0.46945</cdr:x>
      <cdr:y>0.12976</cdr:y>
    </cdr:from>
    <cdr:to>
      <cdr:x>0.46945</cdr:x>
      <cdr:y>0.31124</cdr:y>
    </cdr:to>
    <cdr:cxnSp macro="">
      <cdr:nvCxnSpPr>
        <cdr:cNvPr id="11" name="Straight Arrow Connector 10"/>
        <cdr:cNvCxnSpPr/>
      </cdr:nvCxnSpPr>
      <cdr:spPr>
        <a:xfrm xmlns:a="http://schemas.openxmlformats.org/drawingml/2006/main">
          <a:off x="3391636" y="379441"/>
          <a:ext cx="0" cy="530679"/>
        </a:xfrm>
        <a:prstGeom xmlns:a="http://schemas.openxmlformats.org/drawingml/2006/main" prst="straightConnector1">
          <a:avLst/>
        </a:prstGeom>
        <a:ln xmlns:a="http://schemas.openxmlformats.org/drawingml/2006/main" w="3175">
          <a:solidFill>
            <a:schemeClr val="accent2">
              <a:alpha val="40000"/>
            </a:schemeClr>
          </a:solidFill>
          <a:prstDash val="sysDot"/>
          <a:headEnd type="none" w="med" len="med"/>
          <a:tailEnd type="oval" w="med" len="me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0.02026</cdr:x>
      <cdr:y>0.12834</cdr:y>
    </cdr:from>
    <cdr:to>
      <cdr:x>0.28372</cdr:x>
      <cdr:y>0.24063</cdr:y>
    </cdr:to>
    <cdr:sp macro="" textlink="">
      <cdr:nvSpPr>
        <cdr:cNvPr id="3" name="TextBox 1"/>
        <cdr:cNvSpPr txBox="1"/>
      </cdr:nvSpPr>
      <cdr:spPr>
        <a:xfrm xmlns:a="http://schemas.openxmlformats.org/drawingml/2006/main">
          <a:off x="185465" y="576064"/>
          <a:ext cx="2412268" cy="504056"/>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74000"/>
            </a:lnSpc>
          </a:pPr>
          <a:r>
            <a:rPr lang="en-US" sz="1800" b="1" i="0" baseline="0" dirty="0">
              <a:solidFill>
                <a:schemeClr val="accent5">
                  <a:lumMod val="50000"/>
                </a:schemeClr>
              </a:solidFill>
              <a:effectLst/>
              <a:latin typeface="Arial" pitchFamily="34" charset="0"/>
              <a:ea typeface="+mn-ea"/>
              <a:cs typeface="Arial" pitchFamily="34" charset="0"/>
            </a:rPr>
            <a:t>Penetration of </a:t>
          </a:r>
          <a:r>
            <a:rPr lang="en-US" sz="1800" b="1" i="0" baseline="0" dirty="0" smtClean="0">
              <a:solidFill>
                <a:schemeClr val="accent5">
                  <a:lumMod val="50000"/>
                </a:schemeClr>
              </a:solidFill>
              <a:effectLst/>
              <a:latin typeface="Arial" pitchFamily="34" charset="0"/>
              <a:ea typeface="+mn-ea"/>
              <a:cs typeface="Arial" pitchFamily="34" charset="0"/>
            </a:rPr>
            <a:t>AV in </a:t>
          </a:r>
          <a:r>
            <a:rPr lang="en-US" sz="1800" b="1" i="0" baseline="0" dirty="0">
              <a:solidFill>
                <a:schemeClr val="accent5">
                  <a:lumMod val="50000"/>
                </a:schemeClr>
              </a:solidFill>
              <a:effectLst/>
              <a:latin typeface="Arial" pitchFamily="34" charset="0"/>
              <a:ea typeface="+mn-ea"/>
              <a:cs typeface="Arial" pitchFamily="34" charset="0"/>
            </a:rPr>
            <a:t>U.S. Households</a:t>
          </a:r>
          <a:endParaRPr lang="en-US" sz="1800" dirty="0">
            <a:solidFill>
              <a:schemeClr val="accent5">
                <a:lumMod val="50000"/>
              </a:schemeClr>
            </a:solidFill>
            <a:effectLst/>
            <a:latin typeface="Arial" pitchFamily="34" charset="0"/>
            <a:cs typeface="Arial" pitchFamily="34" charset="0"/>
          </a:endParaRPr>
        </a:p>
      </cdr:txBody>
    </cdr:sp>
  </cdr:relSizeAnchor>
  <cdr:absSizeAnchor xmlns:cdr="http://schemas.openxmlformats.org/drawingml/2006/chartDrawing">
    <cdr:from>
      <cdr:x>0.91221</cdr:x>
      <cdr:y>0.26186</cdr:y>
    </cdr:from>
    <cdr:ext cx="684022" cy="289021"/>
    <cdr:pic>
      <cdr:nvPicPr>
        <cdr:cNvPr id="4" name="Picture 3"/>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352145" y="1128617"/>
          <a:ext cx="684022" cy="289021"/>
        </a:xfrm>
        <a:prstGeom xmlns:a="http://schemas.openxmlformats.org/drawingml/2006/main" prst="rect">
          <a:avLst/>
        </a:prstGeom>
      </cdr:spPr>
    </cdr:pic>
  </cdr:absSizeAnchor>
  <cdr:absSizeAnchor xmlns:cdr="http://schemas.openxmlformats.org/drawingml/2006/chartDrawing">
    <cdr:from>
      <cdr:x>0.8509</cdr:x>
      <cdr:y>0.12686</cdr:y>
    </cdr:from>
    <cdr:ext cx="1254621" cy="454979"/>
    <cdr:pic>
      <cdr:nvPicPr>
        <cdr:cNvPr id="5" name="Picture 4"/>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790737" y="546754"/>
          <a:ext cx="1254621" cy="454979"/>
        </a:xfrm>
        <a:prstGeom xmlns:a="http://schemas.openxmlformats.org/drawingml/2006/main" prst="rect">
          <a:avLst/>
        </a:prstGeom>
      </cdr:spPr>
    </cdr:pic>
  </cdr:absSizeAnchor>
  <cdr:absSizeAnchor xmlns:cdr="http://schemas.openxmlformats.org/drawingml/2006/chartDrawing">
    <cdr:from>
      <cdr:x>0.8224</cdr:x>
      <cdr:y>0.01735</cdr:y>
    </cdr:from>
    <cdr:ext cx="1600726" cy="467628"/>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529832" y="68154"/>
          <a:ext cx="1600726" cy="467628"/>
        </a:xfrm>
        <a:prstGeom xmlns:a="http://schemas.openxmlformats.org/drawingml/2006/main" prst="rect">
          <a:avLst/>
        </a:prstGeom>
      </cdr:spPr>
    </cdr:pic>
  </cdr:absSizeAnchor>
  <cdr:relSizeAnchor xmlns:cdr="http://schemas.openxmlformats.org/drawingml/2006/chartDrawing">
    <cdr:from>
      <cdr:x>0.68089</cdr:x>
      <cdr:y>0.23261</cdr:y>
    </cdr:from>
    <cdr:to>
      <cdr:x>0.79368</cdr:x>
      <cdr:y>0.31495</cdr:y>
    </cdr:to>
    <cdr:sp macro="" textlink="">
      <cdr:nvSpPr>
        <cdr:cNvPr id="7" name="TextBox 1"/>
        <cdr:cNvSpPr txBox="1"/>
      </cdr:nvSpPr>
      <cdr:spPr>
        <a:xfrm xmlns:a="http://schemas.openxmlformats.org/drawingml/2006/main">
          <a:off x="6234137" y="1044116"/>
          <a:ext cx="1032695" cy="369596"/>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b="0" i="0" baseline="0" dirty="0">
              <a:solidFill>
                <a:sysClr val="windowText" lastClr="000000"/>
              </a:solidFill>
              <a:effectLst/>
              <a:latin typeface="Arial" pitchFamily="34" charset="0"/>
              <a:ea typeface="+mn-ea"/>
              <a:cs typeface="Arial" pitchFamily="34" charset="0"/>
            </a:rPr>
            <a:t>*prediction</a:t>
          </a:r>
          <a:endParaRPr lang="en-US" sz="1400" b="0" dirty="0">
            <a:solidFill>
              <a:sysClr val="windowText" lastClr="000000"/>
            </a:solidFill>
            <a:effectLst/>
            <a:latin typeface="Arial" pitchFamily="34" charset="0"/>
            <a:cs typeface="Arial" pitchFamily="34" charset="0"/>
          </a:endParaRPr>
        </a:p>
      </cdr:txBody>
    </cdr:sp>
  </cdr:relSizeAnchor>
  <cdr:relSizeAnchor xmlns:cdr="http://schemas.openxmlformats.org/drawingml/2006/chartDrawing">
    <cdr:from>
      <cdr:x>0.16385</cdr:x>
      <cdr:y>0.8608</cdr:y>
    </cdr:from>
    <cdr:to>
      <cdr:x>0.16385</cdr:x>
      <cdr:y>0.98864</cdr:y>
    </cdr:to>
    <cdr:cxnSp macro="">
      <cdr:nvCxnSpPr>
        <cdr:cNvPr id="9" name="Straight Connector 8"/>
        <cdr:cNvCxnSpPr/>
      </cdr:nvCxnSpPr>
      <cdr:spPr>
        <a:xfrm xmlns:a="http://schemas.openxmlformats.org/drawingml/2006/main">
          <a:off x="1500187" y="3607595"/>
          <a:ext cx="0" cy="535781"/>
        </a:xfrm>
        <a:prstGeom xmlns:a="http://schemas.openxmlformats.org/drawingml/2006/main" prst="line">
          <a:avLst/>
        </a:prstGeom>
        <a:ln xmlns:a="http://schemas.openxmlformats.org/drawingml/2006/main">
          <a:solidFill>
            <a:schemeClr val="accent2">
              <a:lumMod val="20000"/>
              <a:lumOff val="80000"/>
            </a:schemeClr>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0.46294</cdr:x>
      <cdr:y>0.8608</cdr:y>
    </cdr:from>
    <cdr:to>
      <cdr:x>0.46294</cdr:x>
      <cdr:y>0.98864</cdr:y>
    </cdr:to>
    <cdr:cxnSp macro="">
      <cdr:nvCxnSpPr>
        <cdr:cNvPr id="11" name="Straight Connector 10"/>
        <cdr:cNvCxnSpPr/>
      </cdr:nvCxnSpPr>
      <cdr:spPr>
        <a:xfrm xmlns:a="http://schemas.openxmlformats.org/drawingml/2006/main">
          <a:off x="4238625" y="3607595"/>
          <a:ext cx="0" cy="535781"/>
        </a:xfrm>
        <a:prstGeom xmlns:a="http://schemas.openxmlformats.org/drawingml/2006/main" prst="line">
          <a:avLst/>
        </a:prstGeom>
        <a:ln xmlns:a="http://schemas.openxmlformats.org/drawingml/2006/main">
          <a:solidFill>
            <a:schemeClr val="accent3">
              <a:lumMod val="40000"/>
              <a:lumOff val="60000"/>
            </a:schemeClr>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0.6541</cdr:x>
      <cdr:y>0.8608</cdr:y>
    </cdr:from>
    <cdr:to>
      <cdr:x>0.6541</cdr:x>
      <cdr:y>0.98864</cdr:y>
    </cdr:to>
    <cdr:cxnSp macro="">
      <cdr:nvCxnSpPr>
        <cdr:cNvPr id="12" name="Straight Connector 11"/>
        <cdr:cNvCxnSpPr/>
      </cdr:nvCxnSpPr>
      <cdr:spPr>
        <a:xfrm xmlns:a="http://schemas.openxmlformats.org/drawingml/2006/main">
          <a:off x="5988844" y="3607595"/>
          <a:ext cx="0" cy="535781"/>
        </a:xfrm>
        <a:prstGeom xmlns:a="http://schemas.openxmlformats.org/drawingml/2006/main" prst="line">
          <a:avLst/>
        </a:prstGeom>
        <a:ln xmlns:a="http://schemas.openxmlformats.org/drawingml/2006/main">
          <a:solidFill>
            <a:schemeClr val="accent4">
              <a:lumMod val="20000"/>
              <a:lumOff val="80000"/>
            </a:schemeClr>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0.78023</cdr:x>
      <cdr:y>0.8608</cdr:y>
    </cdr:from>
    <cdr:to>
      <cdr:x>0.78023</cdr:x>
      <cdr:y>0.98864</cdr:y>
    </cdr:to>
    <cdr:cxnSp macro="">
      <cdr:nvCxnSpPr>
        <cdr:cNvPr id="13" name="Straight Connector 12"/>
        <cdr:cNvCxnSpPr/>
      </cdr:nvCxnSpPr>
      <cdr:spPr>
        <a:xfrm xmlns:a="http://schemas.openxmlformats.org/drawingml/2006/main">
          <a:off x="7143750" y="3607595"/>
          <a:ext cx="0" cy="535781"/>
        </a:xfrm>
        <a:prstGeom xmlns:a="http://schemas.openxmlformats.org/drawingml/2006/main" prst="line">
          <a:avLst/>
        </a:prstGeom>
        <a:ln xmlns:a="http://schemas.openxmlformats.org/drawingml/2006/main">
          <a:solidFill>
            <a:schemeClr val="accent6">
              <a:lumMod val="20000"/>
              <a:lumOff val="80000"/>
            </a:schemeClr>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0.25652</cdr:x>
      <cdr:y>0.91553</cdr:y>
    </cdr:from>
    <cdr:to>
      <cdr:x>0.36931</cdr:x>
      <cdr:y>0.99786</cdr:y>
    </cdr:to>
    <cdr:sp macro="" textlink="">
      <cdr:nvSpPr>
        <cdr:cNvPr id="14" name="TextBox 1"/>
        <cdr:cNvSpPr txBox="1"/>
      </cdr:nvSpPr>
      <cdr:spPr>
        <a:xfrm xmlns:a="http://schemas.openxmlformats.org/drawingml/2006/main">
          <a:off x="2348706" y="3836987"/>
          <a:ext cx="1032668" cy="34504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i="0" baseline="0">
              <a:solidFill>
                <a:schemeClr val="accent3">
                  <a:lumMod val="75000"/>
                </a:schemeClr>
              </a:solidFill>
              <a:effectLst/>
              <a:latin typeface="Arial" pitchFamily="34" charset="0"/>
              <a:ea typeface="+mn-ea"/>
              <a:cs typeface="Arial" pitchFamily="34" charset="0"/>
            </a:rPr>
            <a:t>14 years</a:t>
          </a:r>
          <a:endParaRPr lang="en-US" sz="1400" b="0">
            <a:solidFill>
              <a:schemeClr val="accent3">
                <a:lumMod val="75000"/>
              </a:schemeClr>
            </a:solidFill>
            <a:effectLst/>
            <a:latin typeface="Arial" pitchFamily="34" charset="0"/>
            <a:cs typeface="Arial" pitchFamily="34" charset="0"/>
          </a:endParaRPr>
        </a:p>
      </cdr:txBody>
    </cdr:sp>
  </cdr:relSizeAnchor>
  <cdr:relSizeAnchor xmlns:cdr="http://schemas.openxmlformats.org/drawingml/2006/chartDrawing">
    <cdr:from>
      <cdr:x>0.5062</cdr:x>
      <cdr:y>0.91553</cdr:y>
    </cdr:from>
    <cdr:to>
      <cdr:x>0.61899</cdr:x>
      <cdr:y>0.99786</cdr:y>
    </cdr:to>
    <cdr:sp macro="" textlink="">
      <cdr:nvSpPr>
        <cdr:cNvPr id="15" name="TextBox 1"/>
        <cdr:cNvSpPr txBox="1"/>
      </cdr:nvSpPr>
      <cdr:spPr>
        <a:xfrm xmlns:a="http://schemas.openxmlformats.org/drawingml/2006/main">
          <a:off x="4634706" y="3836987"/>
          <a:ext cx="1032668" cy="34504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i="0" baseline="0">
              <a:solidFill>
                <a:schemeClr val="accent4">
                  <a:lumMod val="75000"/>
                </a:schemeClr>
              </a:solidFill>
              <a:effectLst/>
              <a:latin typeface="Arial" pitchFamily="34" charset="0"/>
              <a:ea typeface="+mn-ea"/>
              <a:cs typeface="Arial" pitchFamily="34" charset="0"/>
            </a:rPr>
            <a:t>9 years</a:t>
          </a:r>
          <a:endParaRPr lang="en-US" sz="1400" b="0">
            <a:solidFill>
              <a:schemeClr val="accent4">
                <a:lumMod val="75000"/>
              </a:schemeClr>
            </a:solidFill>
            <a:effectLst/>
            <a:latin typeface="Arial" pitchFamily="34" charset="0"/>
            <a:cs typeface="Arial" pitchFamily="34" charset="0"/>
          </a:endParaRPr>
        </a:p>
      </cdr:txBody>
    </cdr:sp>
  </cdr:relSizeAnchor>
  <cdr:relSizeAnchor xmlns:cdr="http://schemas.openxmlformats.org/drawingml/2006/chartDrawing">
    <cdr:from>
      <cdr:x>0.66355</cdr:x>
      <cdr:y>0.91553</cdr:y>
    </cdr:from>
    <cdr:to>
      <cdr:x>0.77633</cdr:x>
      <cdr:y>0.99786</cdr:y>
    </cdr:to>
    <cdr:sp macro="" textlink="">
      <cdr:nvSpPr>
        <cdr:cNvPr id="16" name="TextBox 1"/>
        <cdr:cNvSpPr txBox="1"/>
      </cdr:nvSpPr>
      <cdr:spPr>
        <a:xfrm xmlns:a="http://schemas.openxmlformats.org/drawingml/2006/main">
          <a:off x="6075362" y="3836987"/>
          <a:ext cx="1032668" cy="345048"/>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i="0" baseline="0">
              <a:solidFill>
                <a:schemeClr val="accent6">
                  <a:lumMod val="75000"/>
                </a:schemeClr>
              </a:solidFill>
              <a:effectLst/>
              <a:latin typeface="Arial" pitchFamily="34" charset="0"/>
              <a:ea typeface="+mn-ea"/>
              <a:cs typeface="Arial" pitchFamily="34" charset="0"/>
            </a:rPr>
            <a:t>7 years</a:t>
          </a:r>
          <a:endParaRPr lang="en-US" sz="1400" b="0">
            <a:solidFill>
              <a:schemeClr val="accent6">
                <a:lumMod val="75000"/>
              </a:schemeClr>
            </a:solidFill>
            <a:effectLst/>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010EF2B9-30CB-4775-8894-17A83AFA69E9}" type="datetimeFigureOut">
              <a:rPr lang="en-US" smtClean="0"/>
              <a:pPr/>
              <a:t>13/04/30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DD076A9B-7EFC-4D9F-9BF2-E762550033F8}" type="slidenum">
              <a:rPr lang="en-US" smtClean="0"/>
              <a:pPr/>
              <a:t>‹#›</a:t>
            </a:fld>
            <a:endParaRPr lang="en-US" dirty="0"/>
          </a:p>
        </p:txBody>
      </p:sp>
    </p:spTree>
    <p:extLst>
      <p:ext uri="{BB962C8B-B14F-4D97-AF65-F5344CB8AC3E}">
        <p14:creationId xmlns:p14="http://schemas.microsoft.com/office/powerpoint/2010/main" val="21909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XXX_(film)" TargetMode="External"/><Relationship Id="rId13" Type="http://schemas.openxmlformats.org/officeDocument/2006/relationships/hyperlink" Target="http://en.wikipedia.org/wiki/MPEG-2" TargetMode="External"/><Relationship Id="rId3" Type="http://schemas.openxmlformats.org/officeDocument/2006/relationships/hyperlink" Target="http://en.wikipedia.org/wiki/50_First_Dates" TargetMode="External"/><Relationship Id="rId7" Type="http://schemas.openxmlformats.org/officeDocument/2006/relationships/hyperlink" Target="http://en.wikipedia.org/wiki/Underworld:_Evolution" TargetMode="External"/><Relationship Id="rId12" Type="http://schemas.openxmlformats.org/officeDocument/2006/relationships/hyperlink" Target="http://en.wikipedia.org/wiki/Blu-ray_Disc#cite_note-26"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House_of_Flying_Daggers" TargetMode="External"/><Relationship Id="rId11" Type="http://schemas.openxmlformats.org/officeDocument/2006/relationships/hyperlink" Target="http://en.wikipedia.org/wiki/The_Terminator" TargetMode="External"/><Relationship Id="rId5" Type="http://schemas.openxmlformats.org/officeDocument/2006/relationships/hyperlink" Target="http://en.wikipedia.org/wiki/Hitch_(film)" TargetMode="External"/><Relationship Id="rId10" Type="http://schemas.openxmlformats.org/officeDocument/2006/relationships/hyperlink" Target="http://en.wikipedia.org/wiki/Metro-Goldwyn-Mayer" TargetMode="External"/><Relationship Id="rId4" Type="http://schemas.openxmlformats.org/officeDocument/2006/relationships/hyperlink" Target="http://en.wikipedia.org/wiki/The_Fifth_Element" TargetMode="External"/><Relationship Id="rId9" Type="http://schemas.openxmlformats.org/officeDocument/2006/relationships/hyperlink" Target="http://en.wikipedia.org/wiki/Sony" TargetMode="External"/><Relationship Id="rId14" Type="http://schemas.openxmlformats.org/officeDocument/2006/relationships/hyperlink" Target="http://en.wikipedia.org/w/index.php?title=BellKor's_Pragmatic_Chaos&amp;action=edit&amp;redlink=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a:t>
            </a:fld>
            <a:endParaRPr lang="en-US" dirty="0"/>
          </a:p>
        </p:txBody>
      </p:sp>
    </p:spTree>
    <p:extLst>
      <p:ext uri="{BB962C8B-B14F-4D97-AF65-F5344CB8AC3E}">
        <p14:creationId xmlns:p14="http://schemas.microsoft.com/office/powerpoint/2010/main" val="127756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27</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dirty="0" smtClean="0">
                <a:solidFill>
                  <a:schemeClr val="tx1"/>
                </a:solidFill>
                <a:effectLst/>
                <a:latin typeface="Arial Unicode MS" pitchFamily="34" charset="-128"/>
                <a:ea typeface="+mn-ea"/>
                <a:cs typeface="Arial" charset="0"/>
              </a:rPr>
              <a:t>July 1981 – November 1982: 14 months</a:t>
            </a:r>
          </a:p>
          <a:p>
            <a:r>
              <a:rPr lang="en-US" sz="1000" b="0" i="0" u="none" strike="noStrike" kern="1200" dirty="0" smtClean="0">
                <a:solidFill>
                  <a:schemeClr val="tx1"/>
                </a:solidFill>
                <a:effectLst/>
                <a:latin typeface="Arial Unicode MS" pitchFamily="34" charset="-128"/>
                <a:ea typeface="+mn-ea"/>
                <a:cs typeface="Arial" charset="0"/>
              </a:rPr>
              <a:t>July 1990 – March 1991: 8 months</a:t>
            </a:r>
          </a:p>
          <a:p>
            <a:r>
              <a:rPr lang="en-US" sz="1000" b="0" i="0" u="none" strike="noStrike" kern="1200" dirty="0" smtClean="0">
                <a:solidFill>
                  <a:schemeClr val="tx1"/>
                </a:solidFill>
                <a:effectLst/>
                <a:latin typeface="Arial Unicode MS" pitchFamily="34" charset="-128"/>
                <a:ea typeface="+mn-ea"/>
                <a:cs typeface="Arial" charset="0"/>
              </a:rPr>
              <a:t>March 2001 – November 2001: 8 months</a:t>
            </a:r>
          </a:p>
          <a:p>
            <a:r>
              <a:rPr lang="en-US" sz="1000" b="0" i="0" u="none" strike="noStrike" kern="1200" dirty="0" smtClean="0">
                <a:solidFill>
                  <a:schemeClr val="tx1"/>
                </a:solidFill>
                <a:effectLst/>
                <a:latin typeface="Arial Unicode MS" pitchFamily="34" charset="-128"/>
                <a:ea typeface="+mn-ea"/>
                <a:cs typeface="Arial" charset="0"/>
              </a:rPr>
              <a:t>December 2007 – June 2009: 18 months</a:t>
            </a:r>
            <a:r>
              <a:rPr lang="en-US" sz="1000" b="0" i="0" u="none" strike="noStrike" kern="1200" baseline="30000" dirty="0" smtClean="0">
                <a:solidFill>
                  <a:schemeClr val="tx1"/>
                </a:solidFill>
                <a:effectLst/>
                <a:latin typeface="Arial Unicode MS" pitchFamily="34" charset="-128"/>
                <a:ea typeface="+mn-ea"/>
                <a:cs typeface="Arial" charset="0"/>
              </a:rPr>
              <a:t>[49][50]</a:t>
            </a:r>
            <a:r>
              <a:rPr lang="en-US" dirty="0" smtClean="0"/>
              <a:t> </a:t>
            </a:r>
          </a:p>
          <a:p>
            <a:endParaRPr lang="en-US" dirty="0" smtClean="0"/>
          </a:p>
          <a:p>
            <a:r>
              <a:rPr lang="en-US" dirty="0" smtClean="0"/>
              <a:t>Wikipedia:</a:t>
            </a:r>
            <a:r>
              <a:rPr lang="en-US" baseline="0" dirty="0" smtClean="0"/>
              <a:t> http://en.wikipedia.org/wiki/Recession#Global</a:t>
            </a:r>
            <a:endParaRPr lang="en-US" dirty="0"/>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28</a:t>
            </a:fld>
            <a:endParaRPr lang="en-US" dirty="0"/>
          </a:p>
        </p:txBody>
      </p:sp>
    </p:spTree>
    <p:extLst>
      <p:ext uri="{BB962C8B-B14F-4D97-AF65-F5344CB8AC3E}">
        <p14:creationId xmlns:p14="http://schemas.microsoft.com/office/powerpoint/2010/main" val="421197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29</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900" dirty="0" smtClean="0">
                <a:solidFill>
                  <a:schemeClr val="tx1"/>
                </a:solidFill>
                <a:latin typeface="Arial" pitchFamily="34" charset="0"/>
                <a:cs typeface="Arial" pitchFamily="34" charset="0"/>
              </a:rPr>
              <a:t>Timeline</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Napster launches – June 1999</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DeCSS – released October 1999</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err="1" smtClean="0">
                <a:solidFill>
                  <a:schemeClr val="tx1"/>
                </a:solidFill>
                <a:latin typeface="Arial" pitchFamily="34" charset="0"/>
                <a:cs typeface="Arial" pitchFamily="34" charset="0"/>
              </a:rPr>
              <a:t>Kazaa</a:t>
            </a:r>
            <a:r>
              <a:rPr lang="en-US" sz="900" dirty="0" smtClean="0">
                <a:solidFill>
                  <a:schemeClr val="tx1"/>
                </a:solidFill>
                <a:latin typeface="Arial" pitchFamily="34" charset="0"/>
                <a:cs typeface="Arial" pitchFamily="34" charset="0"/>
              </a:rPr>
              <a:t> launches – March 2001</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The Pirate Bay founded - November 21, 2003</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Napster Shuts down – July 2001</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SlySoft releases AnyDVD HD - February 17, 2007</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PlayReady DRM - February 12, 2007</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iTunes DRM Free – April 2009</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TPB guilty -  17 April 2009 - The verdict in The Pirate Bay trial was announced November 26, 2010. The appeal court shortened sentences of three of the defendants who appeared in court that day. </a:t>
            </a:r>
            <a:r>
              <a:rPr lang="en-US" sz="900" dirty="0" err="1" smtClean="0">
                <a:solidFill>
                  <a:schemeClr val="tx1"/>
                </a:solidFill>
                <a:latin typeface="Arial" pitchFamily="34" charset="0"/>
                <a:cs typeface="Arial" pitchFamily="34" charset="0"/>
              </a:rPr>
              <a:t>Neij's</a:t>
            </a:r>
            <a:r>
              <a:rPr lang="en-US" sz="900" dirty="0" smtClean="0">
                <a:solidFill>
                  <a:schemeClr val="tx1"/>
                </a:solidFill>
                <a:latin typeface="Arial" pitchFamily="34" charset="0"/>
                <a:cs typeface="Arial" pitchFamily="34" charset="0"/>
              </a:rPr>
              <a:t> sentence was reduced to 10 months, </a:t>
            </a:r>
            <a:r>
              <a:rPr lang="en-US" sz="900" dirty="0" err="1" smtClean="0">
                <a:solidFill>
                  <a:schemeClr val="tx1"/>
                </a:solidFill>
                <a:latin typeface="Arial" pitchFamily="34" charset="0"/>
                <a:cs typeface="Arial" pitchFamily="34" charset="0"/>
              </a:rPr>
              <a:t>Sunde's</a:t>
            </a:r>
            <a:r>
              <a:rPr lang="en-US" sz="900" dirty="0" smtClean="0">
                <a:solidFill>
                  <a:schemeClr val="tx1"/>
                </a:solidFill>
                <a:latin typeface="Arial" pitchFamily="34" charset="0"/>
                <a:cs typeface="Arial" pitchFamily="34" charset="0"/>
              </a:rPr>
              <a:t> to eight, and </a:t>
            </a:r>
            <a:r>
              <a:rPr lang="en-US" sz="900" dirty="0" err="1" smtClean="0">
                <a:solidFill>
                  <a:schemeClr val="tx1"/>
                </a:solidFill>
                <a:latin typeface="Arial" pitchFamily="34" charset="0"/>
                <a:cs typeface="Arial" pitchFamily="34" charset="0"/>
              </a:rPr>
              <a:t>Lundström's</a:t>
            </a:r>
            <a:r>
              <a:rPr lang="en-US" sz="900" dirty="0" smtClean="0">
                <a:solidFill>
                  <a:schemeClr val="tx1"/>
                </a:solidFill>
                <a:latin typeface="Arial" pitchFamily="34" charset="0"/>
                <a:cs typeface="Arial" pitchFamily="34" charset="0"/>
              </a:rPr>
              <a:t> to four. However, the fine was increased from 32 to 46 million kronor</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900" dirty="0" smtClean="0">
                <a:solidFill>
                  <a:schemeClr val="tx1"/>
                </a:solidFill>
                <a:latin typeface="Arial" pitchFamily="34" charset="0"/>
                <a:cs typeface="Arial" pitchFamily="34" charset="0"/>
              </a:rPr>
              <a:t>Ultraviolet launch -  Horrible Bosses and Green Lantern, were released beginning October 11, 2011 by Warner Home Video</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900" dirty="0" smtClean="0">
                <a:solidFill>
                  <a:schemeClr val="tx1"/>
                </a:solidFill>
                <a:latin typeface="Arial" pitchFamily="34" charset="0"/>
                <a:cs typeface="Arial" pitchFamily="34" charset="0"/>
              </a:rPr>
              <a:t>“BitTorrent has, on average, more active users than YouTube and Facebook combined (this refers to the number of active users at any instant and not to the total number of unique users)” – Wikipedia</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00" dirty="0" smtClean="0">
              <a:solidFill>
                <a:schemeClr val="tx1"/>
              </a:solidFill>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900" dirty="0" err="1" smtClean="0">
                <a:solidFill>
                  <a:schemeClr val="tx1"/>
                </a:solidFill>
                <a:latin typeface="Arial" pitchFamily="34" charset="0"/>
                <a:cs typeface="Arial" pitchFamily="34" charset="0"/>
              </a:rPr>
              <a:t>MegaUploader</a:t>
            </a:r>
            <a:r>
              <a:rPr lang="en-US" sz="900" dirty="0" smtClean="0">
                <a:solidFill>
                  <a:schemeClr val="tx1"/>
                </a:solidFill>
                <a:latin typeface="Arial" pitchFamily="34" charset="0"/>
                <a:cs typeface="Arial" pitchFamily="34" charset="0"/>
              </a:rPr>
              <a:t> - On 19 January 2012 the United States Department of Justice seized and shut down the file-hosting site Megaupload.com and commenced criminal cases against its owners and others. On 20 January Hong Kong Customs froze more than 300 million Hong Kong dollars (US$39 million) in assets belonging to the company.[46]. Unique visitors: 82,764,913, Page Views (in history): over 1,000,000,000[13], Visitors per day: 50,000,000[13], Registered Members: 180,000,000[13], Storage: 25 petabyte (25,000 terabyte)[15] - Wikipedia</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9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34</a:t>
            </a:fld>
            <a:endParaRPr lang="en-US" dirty="0"/>
          </a:p>
        </p:txBody>
      </p:sp>
    </p:spTree>
    <p:extLst>
      <p:ext uri="{BB962C8B-B14F-4D97-AF65-F5344CB8AC3E}">
        <p14:creationId xmlns:p14="http://schemas.microsoft.com/office/powerpoint/2010/main" val="373192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38</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40</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41</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42</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43</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44</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45</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46</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47</a:t>
            </a:fld>
            <a:endParaRPr lang="en-US" dirty="0"/>
          </a:p>
        </p:txBody>
      </p:sp>
    </p:spTree>
    <p:extLst>
      <p:ext uri="{BB962C8B-B14F-4D97-AF65-F5344CB8AC3E}">
        <p14:creationId xmlns:p14="http://schemas.microsoft.com/office/powerpoint/2010/main" val="107065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57958" indent="-291522" eaLnBrk="0" hangingPunct="0">
              <a:defRPr>
                <a:solidFill>
                  <a:schemeClr val="tx1"/>
                </a:solidFill>
                <a:latin typeface="Pakenham Rg" pitchFamily="34" charset="-18"/>
              </a:defRPr>
            </a:lvl2pPr>
            <a:lvl3pPr marL="1166089" indent="-233218" eaLnBrk="0" hangingPunct="0">
              <a:defRPr>
                <a:solidFill>
                  <a:schemeClr val="tx1"/>
                </a:solidFill>
                <a:latin typeface="Pakenham Rg" pitchFamily="34" charset="-18"/>
              </a:defRPr>
            </a:lvl3pPr>
            <a:lvl4pPr marL="1632524" indent="-233218" eaLnBrk="0" hangingPunct="0">
              <a:defRPr>
                <a:solidFill>
                  <a:schemeClr val="tx1"/>
                </a:solidFill>
                <a:latin typeface="Pakenham Rg" pitchFamily="34" charset="-18"/>
              </a:defRPr>
            </a:lvl4pPr>
            <a:lvl5pPr marL="2098959" indent="-233218" eaLnBrk="0" hangingPunct="0">
              <a:defRPr>
                <a:solidFill>
                  <a:schemeClr val="tx1"/>
                </a:solidFill>
                <a:latin typeface="Pakenham Rg" pitchFamily="34" charset="-18"/>
              </a:defRPr>
            </a:lvl5pPr>
            <a:lvl6pPr marL="2565395" indent="-233218" eaLnBrk="0" fontAlgn="base" hangingPunct="0">
              <a:spcBef>
                <a:spcPct val="0"/>
              </a:spcBef>
              <a:spcAft>
                <a:spcPct val="0"/>
              </a:spcAft>
              <a:defRPr>
                <a:solidFill>
                  <a:schemeClr val="tx1"/>
                </a:solidFill>
                <a:latin typeface="Pakenham Rg" pitchFamily="34" charset="-18"/>
              </a:defRPr>
            </a:lvl6pPr>
            <a:lvl7pPr marL="3031830" indent="-233218" eaLnBrk="0" fontAlgn="base" hangingPunct="0">
              <a:spcBef>
                <a:spcPct val="0"/>
              </a:spcBef>
              <a:spcAft>
                <a:spcPct val="0"/>
              </a:spcAft>
              <a:defRPr>
                <a:solidFill>
                  <a:schemeClr val="tx1"/>
                </a:solidFill>
                <a:latin typeface="Pakenham Rg" pitchFamily="34" charset="-18"/>
              </a:defRPr>
            </a:lvl7pPr>
            <a:lvl8pPr marL="3498266" indent="-233218" eaLnBrk="0" fontAlgn="base" hangingPunct="0">
              <a:spcBef>
                <a:spcPct val="0"/>
              </a:spcBef>
              <a:spcAft>
                <a:spcPct val="0"/>
              </a:spcAft>
              <a:defRPr>
                <a:solidFill>
                  <a:schemeClr val="tx1"/>
                </a:solidFill>
                <a:latin typeface="Pakenham Rg" pitchFamily="34" charset="-18"/>
              </a:defRPr>
            </a:lvl8pPr>
            <a:lvl9pPr marL="3964701" indent="-233218" eaLnBrk="0" fontAlgn="base" hangingPunct="0">
              <a:spcBef>
                <a:spcPct val="0"/>
              </a:spcBef>
              <a:spcAft>
                <a:spcPct val="0"/>
              </a:spcAft>
              <a:defRPr>
                <a:solidFill>
                  <a:schemeClr val="tx1"/>
                </a:solidFill>
                <a:latin typeface="Pakenham Rg" pitchFamily="34" charset="-18"/>
              </a:defRPr>
            </a:lvl9pPr>
          </a:lstStyle>
          <a:p>
            <a:pPr eaLnBrk="1" hangingPunct="1"/>
            <a:fld id="{15FDAD5C-A4F2-4193-B42A-2B999754F293}" type="slidenum">
              <a:rPr lang="en-US" smtClean="0">
                <a:latin typeface="Arial Unicode MS" pitchFamily="34" charset="-128"/>
              </a:rPr>
              <a:pPr eaLnBrk="1" hangingPunct="1"/>
              <a:t>48</a:t>
            </a:fld>
            <a:endParaRPr lang="en-US" dirty="0" smtClean="0">
              <a:latin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49</a:t>
            </a:fld>
            <a:endParaRPr lang="en-US" dirty="0"/>
          </a:p>
        </p:txBody>
      </p:sp>
    </p:spTree>
    <p:extLst>
      <p:ext uri="{BB962C8B-B14F-4D97-AF65-F5344CB8AC3E}">
        <p14:creationId xmlns:p14="http://schemas.microsoft.com/office/powerpoint/2010/main" val="120100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3</a:t>
            </a:fld>
            <a:endParaRPr lang="en-US" dirty="0"/>
          </a:p>
        </p:txBody>
      </p:sp>
    </p:spTree>
    <p:extLst>
      <p:ext uri="{BB962C8B-B14F-4D97-AF65-F5344CB8AC3E}">
        <p14:creationId xmlns:p14="http://schemas.microsoft.com/office/powerpoint/2010/main" val="158167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Collaborative filter </a:t>
            </a:r>
            <a:r>
              <a:rPr lang="en-US" dirty="0"/>
              <a:t>methods are based on collecting and analyzing a large amount of information on</a:t>
            </a:r>
          </a:p>
          <a:p>
            <a:r>
              <a:rPr lang="en-US" dirty="0"/>
              <a:t>viewers‟ behavior, activity or preferences. For example, Viewer A is matched against a database to</a:t>
            </a:r>
          </a:p>
          <a:p>
            <a:r>
              <a:rPr lang="en-US" dirty="0"/>
              <a:t>discover „neighbors‟, or other viewers who have historically similar to taste to Viewer A. Items that the</a:t>
            </a:r>
          </a:p>
          <a:p>
            <a:r>
              <a:rPr lang="en-US" dirty="0"/>
              <a:t>neighbors like are then recommended to Viewer A, since they will probably like them. “active filtering” - the viewer provides information that will be used as the basis for recommendations – such as rating their favorite shows</a:t>
            </a:r>
          </a:p>
          <a:p>
            <a:endParaRPr lang="en-US" dirty="0"/>
          </a:p>
          <a:p>
            <a:r>
              <a:rPr lang="en-US" b="1" dirty="0"/>
              <a:t>Content-based</a:t>
            </a:r>
            <a:r>
              <a:rPr lang="en-US" dirty="0"/>
              <a:t> recommender systems make recommendations by </a:t>
            </a:r>
            <a:r>
              <a:rPr lang="en-US" dirty="0" err="1"/>
              <a:t>analysing</a:t>
            </a:r>
            <a:r>
              <a:rPr lang="en-US" dirty="0"/>
              <a:t> the content of textual information and finding similarities in the content. For example, Johnny Depp stars in </a:t>
            </a:r>
            <a:r>
              <a:rPr lang="en-US" i="1" dirty="0"/>
              <a:t>Sweeney Todd </a:t>
            </a:r>
            <a:r>
              <a:rPr lang="en-US" dirty="0"/>
              <a:t>and </a:t>
            </a:r>
            <a:r>
              <a:rPr lang="en-US" i="1" dirty="0"/>
              <a:t>SpongeBob </a:t>
            </a:r>
            <a:r>
              <a:rPr lang="en-US" i="1" dirty="0" err="1"/>
              <a:t>SquarePants</a:t>
            </a:r>
            <a:r>
              <a:rPr lang="en-US" i="1" dirty="0"/>
              <a:t>, </a:t>
            </a:r>
            <a:r>
              <a:rPr lang="en-US" dirty="0"/>
              <a:t>so the two pieces of content would be associated</a:t>
            </a:r>
          </a:p>
          <a:p>
            <a:endParaRPr lang="en-US" dirty="0"/>
          </a:p>
          <a:p>
            <a:r>
              <a:rPr lang="en-US" b="1" dirty="0"/>
              <a:t>Social recommendations </a:t>
            </a:r>
            <a:r>
              <a:rPr lang="en-US" dirty="0"/>
              <a:t>differ from other recommendations in that they are not typically relevant to</a:t>
            </a:r>
          </a:p>
          <a:p>
            <a:r>
              <a:rPr lang="en-US" dirty="0"/>
              <a:t>the specific interests of the viewer receiving the recommendation. Instead, they are based on their</a:t>
            </a:r>
          </a:p>
          <a:p>
            <a:r>
              <a:rPr lang="en-US" dirty="0"/>
              <a:t>relationship to the person who made the recommendation.</a:t>
            </a:r>
          </a:p>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4</a:t>
            </a:fld>
            <a:endParaRPr lang="en-US" dirty="0"/>
          </a:p>
        </p:txBody>
      </p:sp>
    </p:spTree>
    <p:extLst>
      <p:ext uri="{BB962C8B-B14F-4D97-AF65-F5344CB8AC3E}">
        <p14:creationId xmlns:p14="http://schemas.microsoft.com/office/powerpoint/2010/main" val="74832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8</a:t>
            </a:fld>
            <a:endParaRPr lang="en-US" dirty="0"/>
          </a:p>
        </p:txBody>
      </p:sp>
    </p:spTree>
    <p:extLst>
      <p:ext uri="{BB962C8B-B14F-4D97-AF65-F5344CB8AC3E}">
        <p14:creationId xmlns:p14="http://schemas.microsoft.com/office/powerpoint/2010/main" val="326831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Blu-Ray</a:t>
            </a:r>
            <a:r>
              <a:rPr lang="en-US" baseline="0" dirty="0" smtClean="0"/>
              <a:t> released in 20 Jun 2006</a:t>
            </a:r>
          </a:p>
          <a:p>
            <a:r>
              <a:rPr lang="en-US" sz="1000" b="0" i="1" u="none" strike="noStrike" kern="1200" dirty="0" smtClean="0">
                <a:solidFill>
                  <a:schemeClr val="tx1"/>
                </a:solidFill>
                <a:effectLst/>
                <a:latin typeface="Arial Unicode MS" pitchFamily="34" charset="-128"/>
                <a:ea typeface="+mn-ea"/>
                <a:cs typeface="Arial" charset="0"/>
                <a:hlinkClick r:id="rId3" tooltip="50 First Dates"/>
              </a:rPr>
              <a:t>50 First Dates</a:t>
            </a:r>
            <a:r>
              <a:rPr lang="en-US" sz="1000" b="0" i="0" kern="1200" dirty="0" smtClean="0">
                <a:solidFill>
                  <a:schemeClr val="tx1"/>
                </a:solidFill>
                <a:effectLst/>
                <a:latin typeface="Arial Unicode MS" pitchFamily="34" charset="-128"/>
                <a:ea typeface="+mn-ea"/>
                <a:cs typeface="Arial" charset="0"/>
              </a:rPr>
              <a:t>, </a:t>
            </a:r>
            <a:r>
              <a:rPr lang="en-US" sz="1000" b="0" i="1" u="none" strike="noStrike" kern="1200" dirty="0" smtClean="0">
                <a:solidFill>
                  <a:schemeClr val="tx1"/>
                </a:solidFill>
                <a:effectLst/>
                <a:latin typeface="Arial Unicode MS" pitchFamily="34" charset="-128"/>
                <a:ea typeface="+mn-ea"/>
                <a:cs typeface="Arial" charset="0"/>
                <a:hlinkClick r:id="rId4" tooltip="The Fifth Element"/>
              </a:rPr>
              <a:t>The Fifth Element</a:t>
            </a:r>
            <a:r>
              <a:rPr lang="en-US" sz="1000" b="0" i="0" kern="1200" dirty="0" smtClean="0">
                <a:solidFill>
                  <a:schemeClr val="tx1"/>
                </a:solidFill>
                <a:effectLst/>
                <a:latin typeface="Arial Unicode MS" pitchFamily="34" charset="-128"/>
                <a:ea typeface="+mn-ea"/>
                <a:cs typeface="Arial" charset="0"/>
              </a:rPr>
              <a:t>, </a:t>
            </a:r>
            <a:r>
              <a:rPr lang="en-US" sz="1000" b="0" i="1" u="none" strike="noStrike" kern="1200" dirty="0" smtClean="0">
                <a:solidFill>
                  <a:schemeClr val="tx1"/>
                </a:solidFill>
                <a:effectLst/>
                <a:latin typeface="Arial Unicode MS" pitchFamily="34" charset="-128"/>
                <a:ea typeface="+mn-ea"/>
                <a:cs typeface="Arial" charset="0"/>
                <a:hlinkClick r:id="rId5" tooltip="Hitch (film)"/>
              </a:rPr>
              <a:t>Hitch</a:t>
            </a:r>
            <a:r>
              <a:rPr lang="en-US" sz="1000" b="0" i="0" kern="1200" dirty="0" smtClean="0">
                <a:solidFill>
                  <a:schemeClr val="tx1"/>
                </a:solidFill>
                <a:effectLst/>
                <a:latin typeface="Arial Unicode MS" pitchFamily="34" charset="-128"/>
                <a:ea typeface="+mn-ea"/>
                <a:cs typeface="Arial" charset="0"/>
              </a:rPr>
              <a:t>, </a:t>
            </a:r>
            <a:r>
              <a:rPr lang="en-US" sz="1000" b="0" i="1" u="none" strike="noStrike" kern="1200" dirty="0" smtClean="0">
                <a:solidFill>
                  <a:schemeClr val="tx1"/>
                </a:solidFill>
                <a:effectLst/>
                <a:latin typeface="Arial Unicode MS" pitchFamily="34" charset="-128"/>
                <a:ea typeface="+mn-ea"/>
                <a:cs typeface="Arial" charset="0"/>
                <a:hlinkClick r:id="rId6" tooltip="House of Flying Daggers"/>
              </a:rPr>
              <a:t>House of Flying Daggers</a:t>
            </a:r>
            <a:r>
              <a:rPr lang="en-US" sz="1000" b="0" i="0" kern="1200" dirty="0" smtClean="0">
                <a:solidFill>
                  <a:schemeClr val="tx1"/>
                </a:solidFill>
                <a:effectLst/>
                <a:latin typeface="Arial Unicode MS" pitchFamily="34" charset="-128"/>
                <a:ea typeface="+mn-ea"/>
                <a:cs typeface="Arial" charset="0"/>
              </a:rPr>
              <a:t>, </a:t>
            </a:r>
            <a:r>
              <a:rPr lang="en-US" sz="1000" b="0" i="1" u="none" strike="noStrike" kern="1200" dirty="0" smtClean="0">
                <a:solidFill>
                  <a:schemeClr val="tx1"/>
                </a:solidFill>
                <a:effectLst/>
                <a:latin typeface="Arial Unicode MS" pitchFamily="34" charset="-128"/>
                <a:ea typeface="+mn-ea"/>
                <a:cs typeface="Arial" charset="0"/>
                <a:hlinkClick r:id="rId7" tooltip="Underworld: Evolution"/>
              </a:rPr>
              <a:t>Underworld: Evolution</a:t>
            </a:r>
            <a:r>
              <a:rPr lang="en-US" sz="1000" b="0" i="0" kern="1200" dirty="0" smtClean="0">
                <a:solidFill>
                  <a:schemeClr val="tx1"/>
                </a:solidFill>
                <a:effectLst/>
                <a:latin typeface="Arial Unicode MS" pitchFamily="34" charset="-128"/>
                <a:ea typeface="+mn-ea"/>
                <a:cs typeface="Arial" charset="0"/>
              </a:rPr>
              <a:t>, </a:t>
            </a:r>
            <a:r>
              <a:rPr lang="en-US" sz="1000" b="0" i="1" u="none" strike="noStrike" kern="1200" dirty="0" err="1" smtClean="0">
                <a:solidFill>
                  <a:schemeClr val="tx1"/>
                </a:solidFill>
                <a:effectLst/>
                <a:latin typeface="Arial Unicode MS" pitchFamily="34" charset="-128"/>
                <a:ea typeface="+mn-ea"/>
                <a:cs typeface="Arial" charset="0"/>
                <a:hlinkClick r:id="rId8" tooltip="XXX (film)"/>
              </a:rPr>
              <a:t>xXx</a:t>
            </a:r>
            <a:r>
              <a:rPr lang="en-US" sz="1000" b="0" i="0" kern="1200" dirty="0" smtClean="0">
                <a:solidFill>
                  <a:schemeClr val="tx1"/>
                </a:solidFill>
                <a:effectLst/>
                <a:latin typeface="Arial Unicode MS" pitchFamily="34" charset="-128"/>
                <a:ea typeface="+mn-ea"/>
                <a:cs typeface="Arial" charset="0"/>
              </a:rPr>
              <a:t> (all </a:t>
            </a:r>
            <a:r>
              <a:rPr lang="en-US" sz="1000" b="0" i="0" u="none" strike="noStrike" kern="1200" dirty="0" smtClean="0">
                <a:solidFill>
                  <a:schemeClr val="tx1"/>
                </a:solidFill>
                <a:effectLst/>
                <a:latin typeface="Arial Unicode MS" pitchFamily="34" charset="-128"/>
                <a:ea typeface="+mn-ea"/>
                <a:cs typeface="Arial" charset="0"/>
                <a:hlinkClick r:id="rId9" tooltip="Sony"/>
              </a:rPr>
              <a:t>Sony</a:t>
            </a:r>
            <a:r>
              <a:rPr lang="en-US" sz="1000" b="0" i="0" kern="1200" dirty="0" smtClean="0">
                <a:solidFill>
                  <a:schemeClr val="tx1"/>
                </a:solidFill>
                <a:effectLst/>
                <a:latin typeface="Arial Unicode MS" pitchFamily="34" charset="-128"/>
                <a:ea typeface="+mn-ea"/>
                <a:cs typeface="Arial" charset="0"/>
              </a:rPr>
              <a:t>), and </a:t>
            </a:r>
            <a:r>
              <a:rPr lang="en-US" sz="1000" b="0" i="0" u="none" strike="noStrike" kern="1200" dirty="0" smtClean="0">
                <a:solidFill>
                  <a:schemeClr val="tx1"/>
                </a:solidFill>
                <a:effectLst/>
                <a:latin typeface="Arial Unicode MS" pitchFamily="34" charset="-128"/>
                <a:ea typeface="+mn-ea"/>
                <a:cs typeface="Arial" charset="0"/>
                <a:hlinkClick r:id="rId10" tooltip="Metro-Goldwyn-Mayer"/>
              </a:rPr>
              <a:t>MGM</a:t>
            </a:r>
            <a:r>
              <a:rPr lang="en-US" sz="1000" b="0" i="0" kern="1200" dirty="0" smtClean="0">
                <a:solidFill>
                  <a:schemeClr val="tx1"/>
                </a:solidFill>
                <a:effectLst/>
                <a:latin typeface="Arial Unicode MS" pitchFamily="34" charset="-128"/>
                <a:ea typeface="+mn-ea"/>
                <a:cs typeface="Arial" charset="0"/>
              </a:rPr>
              <a:t>'s </a:t>
            </a:r>
            <a:r>
              <a:rPr lang="en-US" sz="1000" b="0" i="1" u="none" strike="noStrike" kern="1200" dirty="0" smtClean="0">
                <a:solidFill>
                  <a:schemeClr val="tx1"/>
                </a:solidFill>
                <a:effectLst/>
                <a:latin typeface="Arial Unicode MS" pitchFamily="34" charset="-128"/>
                <a:ea typeface="+mn-ea"/>
                <a:cs typeface="Arial" charset="0"/>
                <a:hlinkClick r:id="rId11" tooltip="The Terminator"/>
              </a:rPr>
              <a:t>The Terminator</a:t>
            </a:r>
            <a:r>
              <a:rPr lang="en-US" sz="1000" b="0" i="0" kern="1200" dirty="0" smtClean="0">
                <a:solidFill>
                  <a:schemeClr val="tx1"/>
                </a:solidFill>
                <a:effectLst/>
                <a:latin typeface="Arial Unicode MS" pitchFamily="34" charset="-128"/>
                <a:ea typeface="+mn-ea"/>
                <a:cs typeface="Arial" charset="0"/>
              </a:rPr>
              <a:t>.</a:t>
            </a:r>
            <a:r>
              <a:rPr lang="en-US" sz="1000" b="0" i="0" u="none" strike="noStrike" kern="1200" baseline="30000" dirty="0" smtClean="0">
                <a:solidFill>
                  <a:schemeClr val="tx1"/>
                </a:solidFill>
                <a:effectLst/>
                <a:latin typeface="Arial Unicode MS" pitchFamily="34" charset="-128"/>
                <a:ea typeface="+mn-ea"/>
                <a:cs typeface="Arial" charset="0"/>
                <a:hlinkClick r:id="rId12"/>
              </a:rPr>
              <a:t>[26]</a:t>
            </a:r>
            <a:r>
              <a:rPr lang="en-US" sz="1000" b="0" i="0" kern="1200" dirty="0" smtClean="0">
                <a:solidFill>
                  <a:schemeClr val="tx1"/>
                </a:solidFill>
                <a:effectLst/>
                <a:latin typeface="Arial Unicode MS" pitchFamily="34" charset="-128"/>
                <a:ea typeface="+mn-ea"/>
                <a:cs typeface="Arial" charset="0"/>
              </a:rPr>
              <a:t> The earliest releases used </a:t>
            </a:r>
            <a:r>
              <a:rPr lang="en-US" sz="1000" b="0" i="0" u="none" strike="noStrike" kern="1200" dirty="0" smtClean="0">
                <a:solidFill>
                  <a:schemeClr val="tx1"/>
                </a:solidFill>
                <a:effectLst/>
                <a:latin typeface="Arial Unicode MS" pitchFamily="34" charset="-128"/>
                <a:ea typeface="+mn-ea"/>
                <a:cs typeface="Arial" charset="0"/>
                <a:hlinkClick r:id="rId13" tooltip="MPEG-2"/>
              </a:rPr>
              <a:t>MPEG-2</a:t>
            </a:r>
            <a:r>
              <a:rPr lang="en-US" sz="1000" b="0" i="0" kern="1200" dirty="0" smtClean="0">
                <a:solidFill>
                  <a:schemeClr val="tx1"/>
                </a:solidFill>
                <a:effectLst/>
                <a:latin typeface="Arial Unicode MS" pitchFamily="34" charset="-128"/>
                <a:ea typeface="+mn-ea"/>
                <a:cs typeface="Arial" charset="0"/>
              </a:rPr>
              <a:t> video compression</a:t>
            </a:r>
            <a:endParaRPr lang="en-US" baseline="0" dirty="0" smtClean="0"/>
          </a:p>
          <a:p>
            <a:r>
              <a:rPr lang="en-US" baseline="0" dirty="0" smtClean="0"/>
              <a:t>Netflix prize – 2 Oct 2006</a:t>
            </a:r>
          </a:p>
          <a:p>
            <a:r>
              <a:rPr lang="en-US" sz="1000" b="0" i="0" kern="1200" dirty="0" smtClean="0">
                <a:solidFill>
                  <a:schemeClr val="tx1"/>
                </a:solidFill>
                <a:effectLst/>
                <a:latin typeface="Arial Unicode MS" pitchFamily="34" charset="-128"/>
                <a:ea typeface="+mn-ea"/>
                <a:cs typeface="Arial" charset="0"/>
              </a:rPr>
              <a:t>On 21 September 2009, the grand prize of US$1,000,000 was given to the </a:t>
            </a:r>
            <a:r>
              <a:rPr lang="en-US" sz="1000" b="0" i="0" u="none" strike="noStrike" kern="1200" dirty="0" smtClean="0">
                <a:solidFill>
                  <a:schemeClr val="tx1"/>
                </a:solidFill>
                <a:effectLst/>
                <a:latin typeface="Arial Unicode MS" pitchFamily="34" charset="-128"/>
                <a:ea typeface="+mn-ea"/>
                <a:cs typeface="Arial" charset="0"/>
                <a:hlinkClick r:id="rId14" tooltip="BellKor's Pragmatic Chaos (page does not exist)"/>
              </a:rPr>
              <a:t>BellKor's Pragmatic Chaos</a:t>
            </a:r>
            <a:r>
              <a:rPr lang="en-US" sz="1000" b="0" i="0" kern="1200" dirty="0" smtClean="0">
                <a:solidFill>
                  <a:schemeClr val="tx1"/>
                </a:solidFill>
                <a:effectLst/>
                <a:latin typeface="Arial Unicode MS" pitchFamily="34" charset="-128"/>
                <a:ea typeface="+mn-ea"/>
                <a:cs typeface="Arial" charset="0"/>
              </a:rPr>
              <a:t> team which bested Netflix's own algorithm for predicting ratings by 10.06%</a:t>
            </a:r>
            <a:endParaRPr lang="en-US" baseline="0" dirty="0" smtClean="0"/>
          </a:p>
          <a:p>
            <a:r>
              <a:rPr lang="en-US" baseline="0" dirty="0" smtClean="0"/>
              <a:t>Google buys YouTube – 10</a:t>
            </a:r>
            <a:r>
              <a:rPr lang="en-US" baseline="30000" dirty="0" smtClean="0"/>
              <a:t>th</a:t>
            </a:r>
            <a:r>
              <a:rPr lang="en-US" baseline="0" dirty="0" smtClean="0"/>
              <a:t> October 2006</a:t>
            </a:r>
          </a:p>
          <a:p>
            <a:pPr marL="0" marR="0" indent="0" algn="l" defTabSz="914400" rtl="0" eaLnBrk="1" fontAlgn="base" latinLnBrk="0" hangingPunct="1">
              <a:lnSpc>
                <a:spcPct val="100000"/>
              </a:lnSpc>
              <a:spcBef>
                <a:spcPct val="30000"/>
              </a:spcBef>
              <a:spcAft>
                <a:spcPct val="0"/>
              </a:spcAft>
              <a:buClrTx/>
              <a:buSzTx/>
              <a:buFontTx/>
              <a:buNone/>
              <a:tabLst/>
              <a:defRPr/>
            </a:pPr>
            <a:r>
              <a:rPr lang="en-US" spc="-80" dirty="0" smtClean="0">
                <a:solidFill>
                  <a:schemeClr val="accent5">
                    <a:lumMod val="50000"/>
                  </a:schemeClr>
                </a:solidFill>
                <a:effectLst/>
                <a:latin typeface="Arial" pitchFamily="34" charset="0"/>
                <a:cs typeface="Arial" pitchFamily="34" charset="0"/>
              </a:rPr>
              <a:t>Netflix launches video streaming</a:t>
            </a:r>
            <a:r>
              <a:rPr lang="en-US" spc="-80" baseline="0" dirty="0" smtClean="0">
                <a:solidFill>
                  <a:schemeClr val="accent5">
                    <a:lumMod val="50000"/>
                  </a:schemeClr>
                </a:solidFill>
                <a:effectLst/>
                <a:latin typeface="Arial" pitchFamily="34" charset="0"/>
                <a:cs typeface="Arial" pitchFamily="34" charset="0"/>
              </a:rPr>
              <a:t> - </a:t>
            </a:r>
            <a:r>
              <a:rPr lang="en-US" sz="1000" b="0" i="0" kern="1200" dirty="0" smtClean="0">
                <a:solidFill>
                  <a:schemeClr val="tx1"/>
                </a:solidFill>
                <a:effectLst/>
                <a:latin typeface="Arial Unicode MS" pitchFamily="34" charset="-128"/>
                <a:ea typeface="+mn-ea"/>
                <a:cs typeface="Arial" charset="0"/>
              </a:rPr>
              <a:t>Jan 16 2007</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Apple iPhone </a:t>
            </a:r>
            <a:r>
              <a:rPr lang="en-US" sz="1000" b="1" i="0" kern="1200" dirty="0" smtClean="0">
                <a:solidFill>
                  <a:schemeClr val="tx1"/>
                </a:solidFill>
                <a:effectLst/>
                <a:latin typeface="Arial Unicode MS" pitchFamily="34" charset="-128"/>
                <a:ea typeface="+mn-ea"/>
                <a:cs typeface="Arial" charset="0"/>
              </a:rPr>
              <a:t>Original</a:t>
            </a:r>
            <a:r>
              <a:rPr lang="en-US" sz="1000" b="0" i="0" kern="1200" dirty="0" smtClean="0">
                <a:solidFill>
                  <a:schemeClr val="tx1"/>
                </a:solidFill>
                <a:effectLst/>
                <a:latin typeface="Arial Unicode MS" pitchFamily="34" charset="-128"/>
                <a:ea typeface="+mn-ea"/>
                <a:cs typeface="Arial" charset="0"/>
              </a:rPr>
              <a:t>: June 29, 2007</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12</a:t>
            </a:fld>
            <a:endParaRPr lang="en-US" dirty="0"/>
          </a:p>
        </p:txBody>
      </p:sp>
    </p:spTree>
    <p:extLst>
      <p:ext uri="{BB962C8B-B14F-4D97-AF65-F5344CB8AC3E}">
        <p14:creationId xmlns:p14="http://schemas.microsoft.com/office/powerpoint/2010/main" val="194222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13</a:t>
            </a:fld>
            <a:endParaRPr lang="en-US" dirty="0"/>
          </a:p>
        </p:txBody>
      </p:sp>
    </p:spTree>
    <p:extLst>
      <p:ext uri="{BB962C8B-B14F-4D97-AF65-F5344CB8AC3E}">
        <p14:creationId xmlns:p14="http://schemas.microsoft.com/office/powerpoint/2010/main" val="326831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17</a:t>
            </a:fld>
            <a:endParaRPr lang="en-US" dirty="0"/>
          </a:p>
        </p:txBody>
      </p:sp>
    </p:spTree>
    <p:extLst>
      <p:ext uri="{BB962C8B-B14F-4D97-AF65-F5344CB8AC3E}">
        <p14:creationId xmlns:p14="http://schemas.microsoft.com/office/powerpoint/2010/main" val="104996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a:t>
            </a:r>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25</a:t>
            </a:fld>
            <a:endParaRPr lang="en-US" dirty="0"/>
          </a:p>
        </p:txBody>
      </p:sp>
    </p:spTree>
    <p:extLst>
      <p:ext uri="{BB962C8B-B14F-4D97-AF65-F5344CB8AC3E}">
        <p14:creationId xmlns:p14="http://schemas.microsoft.com/office/powerpoint/2010/main" val="3807957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922" y="1785204"/>
            <a:ext cx="7864007" cy="4707632"/>
          </a:xfrm>
          <a:prstGeom prst="rect">
            <a:avLst/>
          </a:prstGeom>
        </p:spPr>
      </p:pic>
      <p:sp>
        <p:nvSpPr>
          <p:cNvPr id="9" name="Rectangle 8"/>
          <p:cNvSpPr/>
          <p:nvPr/>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p:nvSpPr>
        <p:spPr>
          <a:xfrm>
            <a:off x="711202" y="0"/>
            <a:ext cx="3450153"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sp>
        <p:nvSpPr>
          <p:cNvPr id="4678664" name="Rectangle 8" descr="dark-metal-texture black cropped"/>
          <p:cNvSpPr>
            <a:spLocks noGrp="1" noChangeArrowheads="1"/>
          </p:cNvSpPr>
          <p:nvPr>
            <p:ph type="ctrTitle"/>
          </p:nvPr>
        </p:nvSpPr>
        <p:spPr>
          <a:xfrm>
            <a:off x="829357" y="133599"/>
            <a:ext cx="3210479" cy="2835845"/>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b" anchorCtr="0" compatLnSpc="1">
            <a:normAutofit/>
          </a:bodyPr>
          <a:lstStyle>
            <a:lvl1pPr algn="r">
              <a:lnSpc>
                <a:spcPct val="80000"/>
              </a:lnSpc>
              <a:defRPr lang="en-GB" b="1" noProof="0" dirty="0" smtClean="0">
                <a:solidFill>
                  <a:schemeClr val="bg1"/>
                </a:solidFill>
                <a:effectLst>
                  <a:innerShdw blurRad="63500" dist="50800" dir="13500000">
                    <a:prstClr val="black">
                      <a:alpha val="50000"/>
                    </a:prstClr>
                  </a:innerShdw>
                </a:effectLst>
                <a:latin typeface="+mj-lt"/>
              </a:defRPr>
            </a:lvl1pPr>
          </a:lstStyle>
          <a:p>
            <a:pPr lvl="0">
              <a:lnSpc>
                <a:spcPct val="76000"/>
              </a:lnSpc>
            </a:pPr>
            <a:r>
              <a:rPr lang="en-US" noProof="0" smtClean="0"/>
              <a:t>Click to edit Master title style</a:t>
            </a:r>
            <a:endParaRPr lang="en-GB" noProof="0" dirty="0" smtClean="0"/>
          </a:p>
        </p:txBody>
      </p:sp>
      <p:cxnSp>
        <p:nvCxnSpPr>
          <p:cNvPr id="3" name="Straight Connector 2"/>
          <p:cNvCxnSpPr/>
          <p:nvPr/>
        </p:nvCxnSpPr>
        <p:spPr>
          <a:xfrm>
            <a:off x="825814" y="3138981"/>
            <a:ext cx="3204000"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33568" y="4155283"/>
            <a:ext cx="129603" cy="145520"/>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835315" y="4364400"/>
            <a:ext cx="126106" cy="150301"/>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29672" y="4561142"/>
            <a:ext cx="137392" cy="145919"/>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29111" y="4773643"/>
            <a:ext cx="138517" cy="147512"/>
          </a:xfrm>
          <a:prstGeom prst="rect">
            <a:avLst/>
          </a:prstGeom>
        </p:spPr>
      </p:pic>
      <p:sp>
        <p:nvSpPr>
          <p:cNvPr id="31" name="Subtitle 5"/>
          <p:cNvSpPr txBox="1">
            <a:spLocks/>
          </p:cNvSpPr>
          <p:nvPr/>
        </p:nvSpPr>
        <p:spPr bwMode="auto">
          <a:xfrm>
            <a:off x="838786" y="3275296"/>
            <a:ext cx="3202684" cy="172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Gabriel Dusil</a:t>
            </a:r>
          </a:p>
          <a:p>
            <a:r>
              <a:rPr lang="en-US" dirty="0" smtClean="0"/>
              <a:t>VP Marketing &amp; Corporate Strategy</a:t>
            </a:r>
          </a:p>
          <a:p>
            <a:r>
              <a:rPr lang="en-US" dirty="0" smtClean="0"/>
              <a:t>Visual Unity</a:t>
            </a:r>
          </a:p>
          <a:p>
            <a:endParaRPr lang="en-US" dirty="0" smtClean="0"/>
          </a:p>
          <a:p>
            <a:r>
              <a:rPr lang="en-US" dirty="0" smtClean="0"/>
              <a:t>www.facebook.com/gdusil  </a:t>
            </a:r>
            <a:r>
              <a:rPr lang="en-US" dirty="0" smtClean="0">
                <a:solidFill>
                  <a:schemeClr val="accent5">
                    <a:lumMod val="75000"/>
                  </a:schemeClr>
                </a:solidFill>
              </a:rPr>
              <a:t>  . </a:t>
            </a:r>
          </a:p>
          <a:p>
            <a:r>
              <a:rPr lang="en-US" dirty="0" smtClean="0"/>
              <a:t>cz.linkedin.com/in/gabrieldusil </a:t>
            </a:r>
            <a:r>
              <a:rPr lang="en-US" dirty="0" smtClean="0">
                <a:solidFill>
                  <a:schemeClr val="accent5">
                    <a:lumMod val="75000"/>
                  </a:schemeClr>
                </a:solidFill>
              </a:rPr>
              <a:t>  .</a:t>
            </a:r>
          </a:p>
          <a:p>
            <a:r>
              <a:rPr lang="en-US" dirty="0" smtClean="0"/>
              <a:t>gdusil.wordpress.com    </a:t>
            </a:r>
            <a:r>
              <a:rPr lang="en-US" dirty="0" smtClean="0">
                <a:solidFill>
                  <a:schemeClr val="accent5">
                    <a:lumMod val="75000"/>
                  </a:schemeClr>
                </a:solidFill>
              </a:rPr>
              <a:t>.</a:t>
            </a:r>
          </a:p>
          <a:p>
            <a:r>
              <a:rPr lang="en-US" dirty="0" smtClean="0"/>
              <a:t>gabriel.dusil@visualunity.com  </a:t>
            </a:r>
            <a:r>
              <a:rPr lang="en-US" dirty="0" smtClean="0">
                <a:solidFill>
                  <a:schemeClr val="accent5">
                    <a:lumMod val="75000"/>
                  </a:schemeClr>
                </a:solidFill>
              </a:rPr>
              <a:t> .</a:t>
            </a:r>
            <a:endParaRPr lang="en-US" dirty="0">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61194" y="209997"/>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smtClean="0"/>
              <a:t>Click to edit Master title style</a:t>
            </a:r>
            <a:endParaRPr lang="en-US" dirty="0"/>
          </a:p>
        </p:txBody>
      </p:sp>
      <p:sp>
        <p:nvSpPr>
          <p:cNvPr id="3" name="Content Placeholder 2"/>
          <p:cNvSpPr>
            <a:spLocks noGrp="1"/>
          </p:cNvSpPr>
          <p:nvPr>
            <p:ph idx="1"/>
          </p:nvPr>
        </p:nvSpPr>
        <p:spPr>
          <a:xfrm>
            <a:off x="161192" y="935665"/>
            <a:ext cx="8809892"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spc="-60" baseline="0" dirty="0" smtClean="0"/>
            </a:lvl1pPr>
            <a:lvl2pPr>
              <a:lnSpc>
                <a:spcPct val="76000"/>
              </a:lnSpc>
              <a:spcBef>
                <a:spcPts val="100"/>
              </a:spcBef>
              <a:defRPr lang="en-US" spc="-60" baseline="0" dirty="0" smtClean="0"/>
            </a:lvl2pPr>
            <a:lvl3pPr>
              <a:lnSpc>
                <a:spcPct val="76000"/>
              </a:lnSpc>
              <a:spcBef>
                <a:spcPts val="200"/>
              </a:spcBef>
              <a:defRPr lang="en-US" spc="-6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8648" y="4366019"/>
            <a:ext cx="1323020" cy="792000"/>
          </a:xfrm>
          <a:prstGeom prst="rect">
            <a:avLst/>
          </a:prstGeom>
        </p:spPr>
      </p:pic>
      <p:sp>
        <p:nvSpPr>
          <p:cNvPr id="5" name="Rectangle 4"/>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6" name="Rectangle 5"/>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61194" y="220630"/>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smtClean="0"/>
              <a:t>Click to edit Master title style</a:t>
            </a:r>
            <a:endParaRPr lang="en-US" dirty="0"/>
          </a:p>
        </p:txBody>
      </p:sp>
      <p:sp>
        <p:nvSpPr>
          <p:cNvPr id="3" name="Content Placeholder 2"/>
          <p:cNvSpPr>
            <a:spLocks noGrp="1"/>
          </p:cNvSpPr>
          <p:nvPr>
            <p:ph sz="half" idx="1"/>
          </p:nvPr>
        </p:nvSpPr>
        <p:spPr>
          <a:xfrm>
            <a:off x="161193" y="903767"/>
            <a:ext cx="4289314"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b="1" spc="-40" baseline="0" dirty="0" smtClean="0"/>
            </a:lvl1pPr>
            <a:lvl2pPr>
              <a:lnSpc>
                <a:spcPct val="76000"/>
              </a:lnSpc>
              <a:defRPr lang="en-US" spc="-40" baseline="0" dirty="0" smtClean="0"/>
            </a:lvl2pPr>
            <a:lvl3pPr>
              <a:lnSpc>
                <a:spcPct val="76000"/>
              </a:lnSpc>
              <a:defRPr lang="en-US" spc="-4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
        <p:nvSpPr>
          <p:cNvPr id="4" name="Content Placeholder 3"/>
          <p:cNvSpPr>
            <a:spLocks noGrp="1"/>
          </p:cNvSpPr>
          <p:nvPr>
            <p:ph sz="half" idx="2"/>
          </p:nvPr>
        </p:nvSpPr>
        <p:spPr>
          <a:xfrm>
            <a:off x="4746477" y="903767"/>
            <a:ext cx="4224610"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b="1" spc="-40" baseline="0" dirty="0" smtClean="0"/>
            </a:lvl1pPr>
            <a:lvl2pPr>
              <a:lnSpc>
                <a:spcPct val="76000"/>
              </a:lnSpc>
              <a:defRPr lang="en-US" spc="-40" baseline="0" dirty="0" smtClean="0"/>
            </a:lvl2pPr>
            <a:lvl3pPr>
              <a:lnSpc>
                <a:spcPct val="76000"/>
              </a:lnSpc>
              <a:defRPr lang="en-US" spc="-4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8648" y="4366019"/>
            <a:ext cx="1323020" cy="792000"/>
          </a:xfrm>
          <a:prstGeom prst="rect">
            <a:avLst/>
          </a:prstGeom>
        </p:spPr>
      </p:pic>
      <p:sp>
        <p:nvSpPr>
          <p:cNvPr id="6" name="Rectangle 5"/>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7" name="Rectangle 6"/>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1194" y="231263"/>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nSpc>
                <a:spcPct val="70000"/>
              </a:lnSpc>
              <a:defRPr lang="en-US" dirty="0">
                <a:ln w="18415" cmpd="sng">
                  <a:noFill/>
                  <a:prstDash val="solid"/>
                </a:ln>
              </a:defRPr>
            </a:lvl1pPr>
          </a:lstStyle>
          <a:p>
            <a:pPr lvl="0">
              <a:lnSpc>
                <a:spcPct val="76000"/>
              </a:lnSpc>
            </a:pPr>
            <a:r>
              <a:rPr lang="en-US" smtClean="0"/>
              <a:t>Click to edit Master title style</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8648" y="4366019"/>
            <a:ext cx="1323020" cy="792000"/>
          </a:xfrm>
          <a:prstGeom prst="rect">
            <a:avLst/>
          </a:prstGeom>
        </p:spPr>
      </p:pic>
      <p:sp>
        <p:nvSpPr>
          <p:cNvPr id="4" name="Rectangle 3"/>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5" name="Rectangle 4"/>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8648" y="4366019"/>
            <a:ext cx="1323020" cy="792000"/>
          </a:xfrm>
          <a:prstGeom prst="rect">
            <a:avLst/>
          </a:prstGeom>
        </p:spPr>
      </p:pic>
      <p:sp>
        <p:nvSpPr>
          <p:cNvPr id="3" name="Rectangle 2"/>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4" name="Rectangle 3"/>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p:nvSpPr>
        <p:spPr>
          <a:xfrm>
            <a:off x="5032731" y="0"/>
            <a:ext cx="3149245"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cxnSp>
        <p:nvCxnSpPr>
          <p:cNvPr id="3" name="Straight Connector 2"/>
          <p:cNvCxnSpPr/>
          <p:nvPr/>
        </p:nvCxnSpPr>
        <p:spPr>
          <a:xfrm>
            <a:off x="5147345" y="3450066"/>
            <a:ext cx="2891757"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45100" y="1076812"/>
            <a:ext cx="3017398" cy="273270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80188" y="1857376"/>
            <a:ext cx="2297038" cy="1375076"/>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49681" y="3652755"/>
            <a:ext cx="129603" cy="145520"/>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51427" y="3857964"/>
            <a:ext cx="126106" cy="150301"/>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45784" y="4058614"/>
            <a:ext cx="137392" cy="145919"/>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145224" y="4267207"/>
            <a:ext cx="138517" cy="147512"/>
          </a:xfrm>
          <a:prstGeom prst="rect">
            <a:avLst/>
          </a:prstGeom>
        </p:spPr>
      </p:pic>
      <p:sp>
        <p:nvSpPr>
          <p:cNvPr id="18" name="Subtitle 2"/>
          <p:cNvSpPr txBox="1">
            <a:spLocks/>
          </p:cNvSpPr>
          <p:nvPr/>
        </p:nvSpPr>
        <p:spPr bwMode="auto">
          <a:xfrm>
            <a:off x="5399639" y="3586382"/>
            <a:ext cx="2607564" cy="142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www.facebook.com/gdusil</a:t>
            </a:r>
            <a:endParaRPr lang="en-US" dirty="0" smtClean="0">
              <a:solidFill>
                <a:schemeClr val="accent5">
                  <a:lumMod val="75000"/>
                </a:schemeClr>
              </a:solidFill>
            </a:endParaRPr>
          </a:p>
          <a:p>
            <a:r>
              <a:rPr lang="en-US" dirty="0" smtClean="0"/>
              <a:t>cz.linkedin.com/in/gabrieldusil</a:t>
            </a:r>
            <a:endParaRPr lang="en-US" dirty="0" smtClean="0">
              <a:solidFill>
                <a:schemeClr val="accent5">
                  <a:lumMod val="75000"/>
                </a:schemeClr>
              </a:solidFill>
            </a:endParaRPr>
          </a:p>
          <a:p>
            <a:r>
              <a:rPr lang="en-US" dirty="0" smtClean="0"/>
              <a:t>gdusil.wordpress.com</a:t>
            </a:r>
            <a:endParaRPr lang="en-US" dirty="0" smtClean="0">
              <a:solidFill>
                <a:schemeClr val="accent5">
                  <a:lumMod val="75000"/>
                </a:schemeClr>
              </a:solidFill>
            </a:endParaRPr>
          </a:p>
          <a:p>
            <a:r>
              <a:rPr lang="en-US" dirty="0" smtClean="0"/>
              <a:t>gabriel.dusil@visualunity.com</a:t>
            </a:r>
            <a:endParaRPr lang="en-US" dirty="0">
              <a:solidFill>
                <a:schemeClr val="accent5">
                  <a:lumMod val="75000"/>
                </a:schemeClr>
              </a:solidFill>
            </a:endParaRPr>
          </a:p>
        </p:txBody>
      </p:sp>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1041" name="Rectangle 17"/>
          <p:cNvSpPr>
            <a:spLocks noGrp="1" noChangeArrowheads="1"/>
          </p:cNvSpPr>
          <p:nvPr>
            <p:ph type="title"/>
          </p:nvPr>
        </p:nvSpPr>
        <p:spPr bwMode="auto">
          <a:xfrm>
            <a:off x="161194" y="209997"/>
            <a:ext cx="8831874"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lnSpc>
                <a:spcPct val="76000"/>
              </a:lnSpc>
            </a:pPr>
            <a:r>
              <a:rPr lang="en-US" smtClean="0"/>
              <a:t>Click to edit Master title style</a:t>
            </a:r>
            <a:endParaRPr lang="en-GB" dirty="0" smtClean="0"/>
          </a:p>
        </p:txBody>
      </p:sp>
      <p:sp>
        <p:nvSpPr>
          <p:cNvPr id="1042" name="Rectangle 18"/>
          <p:cNvSpPr>
            <a:spLocks noGrp="1" noChangeArrowheads="1"/>
          </p:cNvSpPr>
          <p:nvPr>
            <p:ph type="body" idx="1"/>
          </p:nvPr>
        </p:nvSpPr>
        <p:spPr bwMode="auto">
          <a:xfrm>
            <a:off x="161192" y="903767"/>
            <a:ext cx="8809892"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lnSpc>
          <a:spcPct val="70000"/>
        </a:lnSpc>
        <a:spcBef>
          <a:spcPct val="0"/>
        </a:spcBef>
        <a:spcAft>
          <a:spcPct val="0"/>
        </a:spcAft>
        <a:defRPr lang="en-GB" sz="3400" b="1" cap="none" spc="-85" baseline="0" dirty="0" smtClean="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1800"/>
        </a:spcBef>
        <a:spcAft>
          <a:spcPct val="0"/>
        </a:spcAft>
        <a:defRPr lang="en-GB" sz="2400" b="1" kern="1200" cap="none" spc="-60" baseline="0" dirty="0" smtClean="0">
          <a:ln>
            <a:noFill/>
          </a:ln>
          <a:solidFill>
            <a:schemeClr val="accent5">
              <a:lumMod val="50000"/>
            </a:schemeClr>
          </a:solidFill>
          <a:effectLst/>
          <a:latin typeface="Arial" pitchFamily="34" charset="0"/>
          <a:ea typeface="Segoe UI" pitchFamily="34" charset="0"/>
          <a:cs typeface="Arial Unicode MS" pitchFamily="34" charset="-128"/>
        </a:defRPr>
      </a:lvl1pPr>
      <a:lvl2pPr marL="180975" indent="-179388" algn="l" rtl="0" eaLnBrk="1" fontAlgn="base" hangingPunct="1">
        <a:lnSpc>
          <a:spcPct val="84000"/>
        </a:lnSpc>
        <a:spcBef>
          <a:spcPts val="100"/>
        </a:spcBef>
        <a:spcAft>
          <a:spcPct val="0"/>
        </a:spcAft>
        <a:buClr>
          <a:schemeClr val="accent5">
            <a:lumMod val="75000"/>
          </a:schemeClr>
        </a:buClr>
        <a:buFont typeface="Arial" pitchFamily="34" charset="0"/>
        <a:buChar char="•"/>
        <a:defRPr lang="en-GB" sz="2200" b="0" cap="none" spc="-60" baseline="0" dirty="0" smtClean="0">
          <a:ln>
            <a:noFill/>
          </a:ln>
          <a:solidFill>
            <a:schemeClr val="accent5">
              <a:lumMod val="75000"/>
            </a:schemeClr>
          </a:solidFill>
          <a:effectLst/>
          <a:latin typeface="Arial" pitchFamily="34" charset="0"/>
          <a:ea typeface="Segoe UI" pitchFamily="34" charset="0"/>
          <a:cs typeface="Arial Unicode MS" pitchFamily="34" charset="-128"/>
        </a:defRPr>
      </a:lvl2pPr>
      <a:lvl3pPr marL="361950" indent="-180975" algn="l" rtl="0" eaLnBrk="1" fontAlgn="base" hangingPunct="1">
        <a:lnSpc>
          <a:spcPct val="84000"/>
        </a:lnSpc>
        <a:spcBef>
          <a:spcPts val="0"/>
        </a:spcBef>
        <a:spcAft>
          <a:spcPct val="0"/>
        </a:spcAft>
        <a:buClr>
          <a:schemeClr val="tx1">
            <a:lumMod val="50000"/>
            <a:lumOff val="50000"/>
          </a:schemeClr>
        </a:buClr>
        <a:buSzPct val="80000"/>
        <a:buFont typeface="Wingdings" pitchFamily="2" charset="2"/>
        <a:buChar char="§"/>
        <a:defRPr lang="en-GB" sz="2000" b="0" cap="none" spc="-60" baseline="0" dirty="0" smtClean="0">
          <a:ln>
            <a:noFill/>
          </a:ln>
          <a:solidFill>
            <a:schemeClr val="bg1">
              <a:lumMod val="50000"/>
            </a:schemeClr>
          </a:solidFill>
          <a:effectLst/>
          <a:latin typeface="Arial"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gdusil.wordpress.com/2013/05/25/how-online-video-will-change-our-liv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gdusil.wordpres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3.gif"/><Relationship Id="rId13" Type="http://schemas.openxmlformats.org/officeDocument/2006/relationships/image" Target="../media/image48.gif"/><Relationship Id="rId18" Type="http://schemas.openxmlformats.org/officeDocument/2006/relationships/image" Target="../media/image53.gif"/><Relationship Id="rId26" Type="http://schemas.openxmlformats.org/officeDocument/2006/relationships/image" Target="../media/image61.gif"/><Relationship Id="rId3" Type="http://schemas.openxmlformats.org/officeDocument/2006/relationships/image" Target="../media/image38.gif"/><Relationship Id="rId21" Type="http://schemas.openxmlformats.org/officeDocument/2006/relationships/image" Target="../media/image56.gif"/><Relationship Id="rId7" Type="http://schemas.openxmlformats.org/officeDocument/2006/relationships/image" Target="../media/image42.gif"/><Relationship Id="rId12" Type="http://schemas.openxmlformats.org/officeDocument/2006/relationships/image" Target="../media/image47.gif"/><Relationship Id="rId17" Type="http://schemas.openxmlformats.org/officeDocument/2006/relationships/image" Target="../media/image52.gif"/><Relationship Id="rId25" Type="http://schemas.openxmlformats.org/officeDocument/2006/relationships/image" Target="../media/image60.gif"/><Relationship Id="rId33" Type="http://schemas.openxmlformats.org/officeDocument/2006/relationships/image" Target="../media/image68.gif"/><Relationship Id="rId2" Type="http://schemas.openxmlformats.org/officeDocument/2006/relationships/image" Target="../media/image37.gif"/><Relationship Id="rId16" Type="http://schemas.openxmlformats.org/officeDocument/2006/relationships/image" Target="../media/image51.gif"/><Relationship Id="rId20" Type="http://schemas.openxmlformats.org/officeDocument/2006/relationships/image" Target="../media/image55.gif"/><Relationship Id="rId29" Type="http://schemas.openxmlformats.org/officeDocument/2006/relationships/image" Target="../media/image64.gif"/><Relationship Id="rId1" Type="http://schemas.openxmlformats.org/officeDocument/2006/relationships/slideLayout" Target="../slideLayouts/slideLayout4.xml"/><Relationship Id="rId6" Type="http://schemas.openxmlformats.org/officeDocument/2006/relationships/image" Target="../media/image41.gif"/><Relationship Id="rId11" Type="http://schemas.openxmlformats.org/officeDocument/2006/relationships/image" Target="../media/image46.gif"/><Relationship Id="rId24" Type="http://schemas.openxmlformats.org/officeDocument/2006/relationships/image" Target="../media/image59.gif"/><Relationship Id="rId32" Type="http://schemas.openxmlformats.org/officeDocument/2006/relationships/image" Target="../media/image67.gif"/><Relationship Id="rId5" Type="http://schemas.openxmlformats.org/officeDocument/2006/relationships/image" Target="../media/image40.gif"/><Relationship Id="rId15" Type="http://schemas.openxmlformats.org/officeDocument/2006/relationships/image" Target="../media/image50.gif"/><Relationship Id="rId23" Type="http://schemas.openxmlformats.org/officeDocument/2006/relationships/image" Target="../media/image58.gif"/><Relationship Id="rId28" Type="http://schemas.openxmlformats.org/officeDocument/2006/relationships/image" Target="../media/image63.gif"/><Relationship Id="rId10" Type="http://schemas.openxmlformats.org/officeDocument/2006/relationships/image" Target="../media/image45.gif"/><Relationship Id="rId19" Type="http://schemas.openxmlformats.org/officeDocument/2006/relationships/image" Target="../media/image54.gif"/><Relationship Id="rId31" Type="http://schemas.openxmlformats.org/officeDocument/2006/relationships/image" Target="../media/image66.gif"/><Relationship Id="rId4" Type="http://schemas.openxmlformats.org/officeDocument/2006/relationships/image" Target="../media/image39.gif"/><Relationship Id="rId9" Type="http://schemas.openxmlformats.org/officeDocument/2006/relationships/image" Target="../media/image44.gif"/><Relationship Id="rId14" Type="http://schemas.openxmlformats.org/officeDocument/2006/relationships/image" Target="../media/image49.gif"/><Relationship Id="rId22" Type="http://schemas.openxmlformats.org/officeDocument/2006/relationships/image" Target="../media/image57.gif"/><Relationship Id="rId27" Type="http://schemas.openxmlformats.org/officeDocument/2006/relationships/image" Target="../media/image62.gif"/><Relationship Id="rId30" Type="http://schemas.openxmlformats.org/officeDocument/2006/relationships/image" Target="../media/image65.gif"/></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3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34.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13.xml"/><Relationship Id="rId16" Type="http://schemas.openxmlformats.org/officeDocument/2006/relationships/image" Target="../media/image106.png"/><Relationship Id="rId1" Type="http://schemas.openxmlformats.org/officeDocument/2006/relationships/slideLayout" Target="../slideLayouts/slideLayout4.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3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jpeg"/><Relationship Id="rId7" Type="http://schemas.openxmlformats.org/officeDocument/2006/relationships/image" Target="../media/image116.png"/><Relationship Id="rId2" Type="http://schemas.openxmlformats.org/officeDocument/2006/relationships/image" Target="../media/image111.jpeg"/><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7.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image" Target="../media/image118.png"/><Relationship Id="rId1" Type="http://schemas.openxmlformats.org/officeDocument/2006/relationships/slideLayout" Target="../slideLayouts/slideLayout4.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5" Type="http://schemas.openxmlformats.org/officeDocument/2006/relationships/chart" Target="../charts/chart18.xml"/><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 Id="rId14" Type="http://schemas.openxmlformats.org/officeDocument/2006/relationships/chart" Target="../charts/char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3.png"/></Relationships>
</file>

<file path=ppt/slides/_rels/slide4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5.png"/></Relationships>
</file>

<file path=ppt/slides/_rels/slide4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37.png"/></Relationships>
</file>

<file path=ppt/slides/_rels/slide4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9.png"/></Relationships>
</file>

<file path=ppt/slides/_rels/slide4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1.png"/></Relationships>
</file>

<file path=ppt/slides/_rels/slide4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44.png"/></Relationships>
</file>

<file path=ppt/slides/_rels/slide4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46.png"/></Relationships>
</file>

<file path=ppt/slides/_rels/slide48.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18" Type="http://schemas.openxmlformats.org/officeDocument/2006/relationships/image" Target="../media/image161.png"/><Relationship Id="rId3" Type="http://schemas.openxmlformats.org/officeDocument/2006/relationships/notesSlide" Target="../notesSlides/notesSlide23.xml"/><Relationship Id="rId21" Type="http://schemas.openxmlformats.org/officeDocument/2006/relationships/image" Target="../media/image164.png"/><Relationship Id="rId7" Type="http://schemas.openxmlformats.org/officeDocument/2006/relationships/image" Target="../media/image150.png"/><Relationship Id="rId12" Type="http://schemas.openxmlformats.org/officeDocument/2006/relationships/image" Target="../media/image155.png"/><Relationship Id="rId17" Type="http://schemas.openxmlformats.org/officeDocument/2006/relationships/image" Target="../media/image160.png"/><Relationship Id="rId2" Type="http://schemas.openxmlformats.org/officeDocument/2006/relationships/slideLayout" Target="../slideLayouts/slideLayout5.xml"/><Relationship Id="rId16" Type="http://schemas.openxmlformats.org/officeDocument/2006/relationships/image" Target="../media/image159.png"/><Relationship Id="rId20" Type="http://schemas.openxmlformats.org/officeDocument/2006/relationships/image" Target="../media/image163.png"/><Relationship Id="rId1" Type="http://schemas.openxmlformats.org/officeDocument/2006/relationships/tags" Target="../tags/tag1.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5" Type="http://schemas.openxmlformats.org/officeDocument/2006/relationships/image" Target="../media/image158.png"/><Relationship Id="rId10" Type="http://schemas.openxmlformats.org/officeDocument/2006/relationships/image" Target="../media/image153.png"/><Relationship Id="rId19" Type="http://schemas.openxmlformats.org/officeDocument/2006/relationships/image" Target="../media/image162.jpeg"/><Relationship Id="rId4" Type="http://schemas.openxmlformats.org/officeDocument/2006/relationships/image" Target="../media/image147.png"/><Relationship Id="rId9" Type="http://schemas.openxmlformats.org/officeDocument/2006/relationships/image" Target="../media/image152.png"/><Relationship Id="rId14" Type="http://schemas.openxmlformats.org/officeDocument/2006/relationships/image" Target="../media/image157.png"/></Relationships>
</file>

<file path=ppt/slides/_rels/slide49.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52.png"/><Relationship Id="rId7" Type="http://schemas.openxmlformats.org/officeDocument/2006/relationships/image" Target="../media/image168.png"/><Relationship Id="rId12" Type="http://schemas.openxmlformats.org/officeDocument/2006/relationships/image" Target="../media/image17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How Online Video Will Change Our Lives in the Next 10 Years</a:t>
            </a:r>
            <a:endParaRPr lang="en-US" dirty="0"/>
          </a:p>
        </p:txBody>
      </p:sp>
    </p:spTree>
    <p:extLst>
      <p:ext uri="{BB962C8B-B14F-4D97-AF65-F5344CB8AC3E}">
        <p14:creationId xmlns:p14="http://schemas.microsoft.com/office/powerpoint/2010/main" val="1349538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a:off x="1046285" y="1116300"/>
            <a:ext cx="7182819" cy="2706127"/>
          </a:xfrm>
          <a:custGeom>
            <a:avLst/>
            <a:gdLst>
              <a:gd name="connsiteX0" fmla="*/ 0 w 3762103"/>
              <a:gd name="connsiteY0" fmla="*/ 2238103 h 2238103"/>
              <a:gd name="connsiteX1" fmla="*/ 1881052 w 3762103"/>
              <a:gd name="connsiteY1" fmla="*/ 0 h 2238103"/>
              <a:gd name="connsiteX2" fmla="*/ 3762103 w 3762103"/>
              <a:gd name="connsiteY2" fmla="*/ 2238103 h 2238103"/>
              <a:gd name="connsiteX3" fmla="*/ 0 w 3762103"/>
              <a:gd name="connsiteY3" fmla="*/ 2238103 h 2238103"/>
              <a:gd name="connsiteX0" fmla="*/ 0 w 3735978"/>
              <a:gd name="connsiteY0" fmla="*/ 2255520 h 2255520"/>
              <a:gd name="connsiteX1" fmla="*/ 1854927 w 3735978"/>
              <a:gd name="connsiteY1" fmla="*/ 0 h 2255520"/>
              <a:gd name="connsiteX2" fmla="*/ 3735978 w 3735978"/>
              <a:gd name="connsiteY2" fmla="*/ 2238103 h 2255520"/>
              <a:gd name="connsiteX3" fmla="*/ 0 w 3735978"/>
              <a:gd name="connsiteY3" fmla="*/ 2255520 h 2255520"/>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0 w 3735978"/>
              <a:gd name="connsiteY0" fmla="*/ 2238103 h 2238103"/>
              <a:gd name="connsiteX1" fmla="*/ 8710 w 3735978"/>
              <a:gd name="connsiteY1" fmla="*/ 0 h 2238103"/>
              <a:gd name="connsiteX2" fmla="*/ 3735978 w 3735978"/>
              <a:gd name="connsiteY2" fmla="*/ 2220686 h 2238103"/>
              <a:gd name="connsiteX3" fmla="*/ 0 w 3735978"/>
              <a:gd name="connsiteY3" fmla="*/ 2238103 h 2238103"/>
              <a:gd name="connsiteX0" fmla="*/ 100202 w 3836726"/>
              <a:gd name="connsiteY0" fmla="*/ 2486141 h 2486141"/>
              <a:gd name="connsiteX1" fmla="*/ 108912 w 3836726"/>
              <a:gd name="connsiteY1" fmla="*/ 248038 h 2486141"/>
              <a:gd name="connsiteX2" fmla="*/ 335333 w 3836726"/>
              <a:gd name="connsiteY2" fmla="*/ 248038 h 2486141"/>
              <a:gd name="connsiteX3" fmla="*/ 3836180 w 3836726"/>
              <a:gd name="connsiteY3" fmla="*/ 2468724 h 2486141"/>
              <a:gd name="connsiteX4" fmla="*/ 100202 w 3836726"/>
              <a:gd name="connsiteY4" fmla="*/ 2486141 h 2486141"/>
              <a:gd name="connsiteX0" fmla="*/ 0 w 3736524"/>
              <a:gd name="connsiteY0" fmla="*/ 2367447 h 2367447"/>
              <a:gd name="connsiteX1" fmla="*/ 8710 w 3736524"/>
              <a:gd name="connsiteY1" fmla="*/ 129344 h 2367447"/>
              <a:gd name="connsiteX2" fmla="*/ 235131 w 3736524"/>
              <a:gd name="connsiteY2" fmla="*/ 129344 h 2367447"/>
              <a:gd name="connsiteX3" fmla="*/ 3735978 w 3736524"/>
              <a:gd name="connsiteY3" fmla="*/ 2350030 h 2367447"/>
              <a:gd name="connsiteX4" fmla="*/ 0 w 3736524"/>
              <a:gd name="connsiteY4" fmla="*/ 2367447 h 2367447"/>
              <a:gd name="connsiteX0" fmla="*/ 0 w 3736524"/>
              <a:gd name="connsiteY0" fmla="*/ 2238730 h 2238730"/>
              <a:gd name="connsiteX1" fmla="*/ 8710 w 3736524"/>
              <a:gd name="connsiteY1" fmla="*/ 627 h 2238730"/>
              <a:gd name="connsiteX2" fmla="*/ 235131 w 3736524"/>
              <a:gd name="connsiteY2" fmla="*/ 627 h 2238730"/>
              <a:gd name="connsiteX3" fmla="*/ 3735978 w 3736524"/>
              <a:gd name="connsiteY3" fmla="*/ 2221313 h 2238730"/>
              <a:gd name="connsiteX4" fmla="*/ 0 w 3736524"/>
              <a:gd name="connsiteY4" fmla="*/ 2238730 h 2238730"/>
              <a:gd name="connsiteX0" fmla="*/ 0 w 4167435"/>
              <a:gd name="connsiteY0" fmla="*/ 2238730 h 2250850"/>
              <a:gd name="connsiteX1" fmla="*/ 8710 w 4167435"/>
              <a:gd name="connsiteY1" fmla="*/ 627 h 2250850"/>
              <a:gd name="connsiteX2" fmla="*/ 235131 w 4167435"/>
              <a:gd name="connsiteY2" fmla="*/ 627 h 2250850"/>
              <a:gd name="connsiteX3" fmla="*/ 3709851 w 4167435"/>
              <a:gd name="connsiteY3" fmla="*/ 2029723 h 2250850"/>
              <a:gd name="connsiteX4" fmla="*/ 3735978 w 4167435"/>
              <a:gd name="connsiteY4" fmla="*/ 2221313 h 2250850"/>
              <a:gd name="connsiteX5" fmla="*/ 0 w 4167435"/>
              <a:gd name="connsiteY5" fmla="*/ 2238730 h 2250850"/>
              <a:gd name="connsiteX0" fmla="*/ 0 w 3992764"/>
              <a:gd name="connsiteY0" fmla="*/ 2238730 h 2238730"/>
              <a:gd name="connsiteX1" fmla="*/ 8710 w 3992764"/>
              <a:gd name="connsiteY1" fmla="*/ 627 h 2238730"/>
              <a:gd name="connsiteX2" fmla="*/ 235131 w 3992764"/>
              <a:gd name="connsiteY2" fmla="*/ 627 h 2238730"/>
              <a:gd name="connsiteX3" fmla="*/ 3709851 w 3992764"/>
              <a:gd name="connsiteY3" fmla="*/ 2029723 h 2238730"/>
              <a:gd name="connsiteX4" fmla="*/ 3735978 w 3992764"/>
              <a:gd name="connsiteY4" fmla="*/ 2221313 h 2238730"/>
              <a:gd name="connsiteX5" fmla="*/ 0 w 3992764"/>
              <a:gd name="connsiteY5" fmla="*/ 2238730 h 2238730"/>
              <a:gd name="connsiteX0" fmla="*/ 0 w 3960147"/>
              <a:gd name="connsiteY0" fmla="*/ 2238730 h 2238730"/>
              <a:gd name="connsiteX1" fmla="*/ 8710 w 3960147"/>
              <a:gd name="connsiteY1" fmla="*/ 627 h 2238730"/>
              <a:gd name="connsiteX2" fmla="*/ 235131 w 3960147"/>
              <a:gd name="connsiteY2" fmla="*/ 627 h 2238730"/>
              <a:gd name="connsiteX3" fmla="*/ 3709851 w 3960147"/>
              <a:gd name="connsiteY3" fmla="*/ 2029723 h 2238730"/>
              <a:gd name="connsiteX4" fmla="*/ 3692435 w 3960147"/>
              <a:gd name="connsiteY4" fmla="*/ 2221313 h 2238730"/>
              <a:gd name="connsiteX5" fmla="*/ 0 w 3960147"/>
              <a:gd name="connsiteY5" fmla="*/ 2238730 h 2238730"/>
              <a:gd name="connsiteX0" fmla="*/ 0 w 3709851"/>
              <a:gd name="connsiteY0" fmla="*/ 2238730 h 2238730"/>
              <a:gd name="connsiteX1" fmla="*/ 8710 w 3709851"/>
              <a:gd name="connsiteY1" fmla="*/ 627 h 2238730"/>
              <a:gd name="connsiteX2" fmla="*/ 235131 w 3709851"/>
              <a:gd name="connsiteY2" fmla="*/ 627 h 2238730"/>
              <a:gd name="connsiteX3" fmla="*/ 3709851 w 3709851"/>
              <a:gd name="connsiteY3" fmla="*/ 2029723 h 2238730"/>
              <a:gd name="connsiteX4" fmla="*/ 3692435 w 3709851"/>
              <a:gd name="connsiteY4" fmla="*/ 2221313 h 2238730"/>
              <a:gd name="connsiteX5" fmla="*/ 0 w 3709851"/>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21313 h 2238730"/>
              <a:gd name="connsiteX5" fmla="*/ 0 w 3727269"/>
              <a:gd name="connsiteY5" fmla="*/ 2238730 h 2238730"/>
              <a:gd name="connsiteX0" fmla="*/ 0 w 3727269"/>
              <a:gd name="connsiteY0" fmla="*/ 2238730 h 2238730"/>
              <a:gd name="connsiteX1" fmla="*/ 8710 w 3727269"/>
              <a:gd name="connsiteY1" fmla="*/ 627 h 2238730"/>
              <a:gd name="connsiteX2" fmla="*/ 235131 w 3727269"/>
              <a:gd name="connsiteY2" fmla="*/ 627 h 2238730"/>
              <a:gd name="connsiteX3" fmla="*/ 3709851 w 3727269"/>
              <a:gd name="connsiteY3" fmla="*/ 2029723 h 2238730"/>
              <a:gd name="connsiteX4" fmla="*/ 3727269 w 3727269"/>
              <a:gd name="connsiteY4" fmla="*/ 2238730 h 2238730"/>
              <a:gd name="connsiteX5" fmla="*/ 0 w 3727269"/>
              <a:gd name="connsiteY5" fmla="*/ 2238730 h 2238730"/>
              <a:gd name="connsiteX0" fmla="*/ 0 w 3727269"/>
              <a:gd name="connsiteY0" fmla="*/ 2238103 h 2238103"/>
              <a:gd name="connsiteX1" fmla="*/ 8710 w 3727269"/>
              <a:gd name="connsiteY1" fmla="*/ 0 h 2238103"/>
              <a:gd name="connsiteX2" fmla="*/ 261559 w 3727269"/>
              <a:gd name="connsiteY2" fmla="*/ 15856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729 h 2238729"/>
              <a:gd name="connsiteX1" fmla="*/ 8710 w 3727269"/>
              <a:gd name="connsiteY1" fmla="*/ 626 h 2238729"/>
              <a:gd name="connsiteX2" fmla="*/ 250988 w 3727269"/>
              <a:gd name="connsiteY2" fmla="*/ 626 h 2238729"/>
              <a:gd name="connsiteX3" fmla="*/ 3709851 w 3727269"/>
              <a:gd name="connsiteY3" fmla="*/ 2029722 h 2238729"/>
              <a:gd name="connsiteX4" fmla="*/ 3727269 w 3727269"/>
              <a:gd name="connsiteY4" fmla="*/ 2238729 h 2238729"/>
              <a:gd name="connsiteX5" fmla="*/ 0 w 3727269"/>
              <a:gd name="connsiteY5" fmla="*/ 2238729 h 2238729"/>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69"/>
              <a:gd name="connsiteY0" fmla="*/ 2238103 h 2238103"/>
              <a:gd name="connsiteX1" fmla="*/ 8710 w 3727269"/>
              <a:gd name="connsiteY1" fmla="*/ 0 h 2238103"/>
              <a:gd name="connsiteX2" fmla="*/ 250988 w 3727269"/>
              <a:gd name="connsiteY2" fmla="*/ 0 h 2238103"/>
              <a:gd name="connsiteX3" fmla="*/ 3709851 w 3727269"/>
              <a:gd name="connsiteY3" fmla="*/ 2029096 h 2238103"/>
              <a:gd name="connsiteX4" fmla="*/ 3727269 w 3727269"/>
              <a:gd name="connsiteY4" fmla="*/ 2238103 h 2238103"/>
              <a:gd name="connsiteX5" fmla="*/ 0 w 3727269"/>
              <a:gd name="connsiteY5" fmla="*/ 2238103 h 2238103"/>
              <a:gd name="connsiteX0" fmla="*/ 0 w 3727282"/>
              <a:gd name="connsiteY0" fmla="*/ 2238103 h 2238103"/>
              <a:gd name="connsiteX1" fmla="*/ 8710 w 3727282"/>
              <a:gd name="connsiteY1" fmla="*/ 0 h 2238103"/>
              <a:gd name="connsiteX2" fmla="*/ 250988 w 3727282"/>
              <a:gd name="connsiteY2" fmla="*/ 0 h 2238103"/>
              <a:gd name="connsiteX3" fmla="*/ 3709851 w 3727282"/>
              <a:gd name="connsiteY3" fmla="*/ 2029096 h 2238103"/>
              <a:gd name="connsiteX4" fmla="*/ 3727269 w 3727282"/>
              <a:gd name="connsiteY4" fmla="*/ 2238103 h 2238103"/>
              <a:gd name="connsiteX5" fmla="*/ 0 w 3727282"/>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250988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0 w 3727298"/>
              <a:gd name="connsiteY0" fmla="*/ 2238103 h 2238103"/>
              <a:gd name="connsiteX1" fmla="*/ 8710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6642 w 3733940"/>
              <a:gd name="connsiteY0" fmla="*/ 2238103 h 2238103"/>
              <a:gd name="connsiteX1" fmla="*/ 456 w 3733940"/>
              <a:gd name="connsiteY1" fmla="*/ 0 h 2238103"/>
              <a:gd name="connsiteX2" fmla="*/ 188112 w 3733940"/>
              <a:gd name="connsiteY2" fmla="*/ 0 h 2238103"/>
              <a:gd name="connsiteX3" fmla="*/ 3727064 w 3733940"/>
              <a:gd name="connsiteY3" fmla="*/ 2029096 h 2238103"/>
              <a:gd name="connsiteX4" fmla="*/ 3733911 w 3733940"/>
              <a:gd name="connsiteY4" fmla="*/ 2238103 h 2238103"/>
              <a:gd name="connsiteX5" fmla="*/ 6642 w 3733940"/>
              <a:gd name="connsiteY5" fmla="*/ 2238103 h 2238103"/>
              <a:gd name="connsiteX0" fmla="*/ 0 w 3727298"/>
              <a:gd name="connsiteY0" fmla="*/ 2238103 h 2238103"/>
              <a:gd name="connsiteX1" fmla="*/ 3745 w 3727298"/>
              <a:gd name="connsiteY1" fmla="*/ 0 h 2238103"/>
              <a:gd name="connsiteX2" fmla="*/ 181470 w 3727298"/>
              <a:gd name="connsiteY2" fmla="*/ 0 h 2238103"/>
              <a:gd name="connsiteX3" fmla="*/ 3720422 w 3727298"/>
              <a:gd name="connsiteY3" fmla="*/ 2029096 h 2238103"/>
              <a:gd name="connsiteX4" fmla="*/ 3727269 w 3727298"/>
              <a:gd name="connsiteY4" fmla="*/ 2238103 h 2238103"/>
              <a:gd name="connsiteX5" fmla="*/ 0 w 3727298"/>
              <a:gd name="connsiteY5" fmla="*/ 2238103 h 2238103"/>
              <a:gd name="connsiteX0" fmla="*/ 3198 w 3730496"/>
              <a:gd name="connsiteY0" fmla="*/ 2238103 h 2238103"/>
              <a:gd name="connsiteX1" fmla="*/ 620 w 3730496"/>
              <a:gd name="connsiteY1" fmla="*/ 4752 h 2238103"/>
              <a:gd name="connsiteX2" fmla="*/ 184668 w 3730496"/>
              <a:gd name="connsiteY2" fmla="*/ 0 h 2238103"/>
              <a:gd name="connsiteX3" fmla="*/ 3723620 w 3730496"/>
              <a:gd name="connsiteY3" fmla="*/ 2029096 h 2238103"/>
              <a:gd name="connsiteX4" fmla="*/ 3730467 w 3730496"/>
              <a:gd name="connsiteY4" fmla="*/ 2238103 h 2238103"/>
              <a:gd name="connsiteX5" fmla="*/ 3198 w 373049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38103 h 2238103"/>
              <a:gd name="connsiteX1" fmla="*/ 0 w 3729876"/>
              <a:gd name="connsiteY1" fmla="*/ 4752 h 2238103"/>
              <a:gd name="connsiteX2" fmla="*/ 184048 w 3729876"/>
              <a:gd name="connsiteY2" fmla="*/ 0 h 2238103"/>
              <a:gd name="connsiteX3" fmla="*/ 3723000 w 3729876"/>
              <a:gd name="connsiteY3" fmla="*/ 2029096 h 2238103"/>
              <a:gd name="connsiteX4" fmla="*/ 3729847 w 3729876"/>
              <a:gd name="connsiteY4" fmla="*/ 2238103 h 2238103"/>
              <a:gd name="connsiteX5" fmla="*/ 2578 w 3729876"/>
              <a:gd name="connsiteY5" fmla="*/ 2238103 h 2238103"/>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42856 h 2242856"/>
              <a:gd name="connsiteX1" fmla="*/ 0 w 3729876"/>
              <a:gd name="connsiteY1" fmla="*/ 4752 h 2242856"/>
              <a:gd name="connsiteX2" fmla="*/ 184048 w 3729876"/>
              <a:gd name="connsiteY2" fmla="*/ 0 h 2242856"/>
              <a:gd name="connsiteX3" fmla="*/ 3723000 w 3729876"/>
              <a:gd name="connsiteY3" fmla="*/ 2029096 h 2242856"/>
              <a:gd name="connsiteX4" fmla="*/ 3729847 w 3729876"/>
              <a:gd name="connsiteY4" fmla="*/ 2238103 h 2242856"/>
              <a:gd name="connsiteX5" fmla="*/ 2578 w 3729876"/>
              <a:gd name="connsiteY5" fmla="*/ 2242856 h 2242856"/>
              <a:gd name="connsiteX0" fmla="*/ 2578 w 3729876"/>
              <a:gd name="connsiteY0" fmla="*/ 2238104 h 2238104"/>
              <a:gd name="connsiteX1" fmla="*/ 0 w 3729876"/>
              <a:gd name="connsiteY1" fmla="*/ 0 h 2238104"/>
              <a:gd name="connsiteX2" fmla="*/ 177724 w 3729876"/>
              <a:gd name="connsiteY2" fmla="*/ 7128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29876"/>
              <a:gd name="connsiteY0" fmla="*/ 2238104 h 2238104"/>
              <a:gd name="connsiteX1" fmla="*/ 0 w 3729876"/>
              <a:gd name="connsiteY1" fmla="*/ 0 h 2238104"/>
              <a:gd name="connsiteX2" fmla="*/ 177724 w 3729876"/>
              <a:gd name="connsiteY2" fmla="*/ 0 h 2238104"/>
              <a:gd name="connsiteX3" fmla="*/ 3723000 w 3729876"/>
              <a:gd name="connsiteY3" fmla="*/ 2024344 h 2238104"/>
              <a:gd name="connsiteX4" fmla="*/ 3729847 w 3729876"/>
              <a:gd name="connsiteY4" fmla="*/ 2233351 h 2238104"/>
              <a:gd name="connsiteX5" fmla="*/ 2578 w 3729876"/>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77724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88613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 name="connsiteX0" fmla="*/ 2578 w 3730673"/>
              <a:gd name="connsiteY0" fmla="*/ 2238104 h 2238104"/>
              <a:gd name="connsiteX1" fmla="*/ 0 w 3730673"/>
              <a:gd name="connsiteY1" fmla="*/ 0 h 2238104"/>
              <a:gd name="connsiteX2" fmla="*/ 196940 w 3730673"/>
              <a:gd name="connsiteY2" fmla="*/ 0 h 2238104"/>
              <a:gd name="connsiteX3" fmla="*/ 3730673 w 3730673"/>
              <a:gd name="connsiteY3" fmla="*/ 2197311 h 2238104"/>
              <a:gd name="connsiteX4" fmla="*/ 3729847 w 3730673"/>
              <a:gd name="connsiteY4" fmla="*/ 2233351 h 2238104"/>
              <a:gd name="connsiteX5" fmla="*/ 2578 w 3730673"/>
              <a:gd name="connsiteY5" fmla="*/ 2238104 h 223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0673" h="2238104">
                <a:moveTo>
                  <a:pt x="2578" y="2238104"/>
                </a:moveTo>
                <a:cubicBezTo>
                  <a:pt x="3372" y="1242584"/>
                  <a:pt x="1313" y="746034"/>
                  <a:pt x="0" y="0"/>
                </a:cubicBezTo>
                <a:cubicBezTo>
                  <a:pt x="79962" y="642"/>
                  <a:pt x="117009" y="1466"/>
                  <a:pt x="196940" y="0"/>
                </a:cubicBezTo>
                <a:cubicBezTo>
                  <a:pt x="302726" y="1595460"/>
                  <a:pt x="629480" y="2165927"/>
                  <a:pt x="3730673" y="2197311"/>
                </a:cubicBezTo>
                <a:cubicBezTo>
                  <a:pt x="3729114" y="2211036"/>
                  <a:pt x="3730451" y="2153523"/>
                  <a:pt x="3729847" y="2233351"/>
                </a:cubicBezTo>
                <a:lnTo>
                  <a:pt x="2578" y="2238104"/>
                </a:lnTo>
                <a:close/>
              </a:path>
            </a:pathLst>
          </a:custGeom>
          <a:gradFill flip="none" rotWithShape="1">
            <a:gsLst>
              <a:gs pos="0">
                <a:schemeClr val="accent5">
                  <a:lumMod val="50000"/>
                </a:schemeClr>
              </a:gs>
              <a:gs pos="24000">
                <a:schemeClr val="accent5">
                  <a:lumMod val="60000"/>
                  <a:lumOff val="40000"/>
                </a:schemeClr>
              </a:gs>
              <a:gs pos="94000">
                <a:schemeClr val="bg1"/>
              </a:gs>
            </a:gsLst>
            <a:lin ang="0" scaled="1"/>
            <a:tileRect/>
          </a:gradFill>
          <a:effectLst/>
        </p:spPr>
        <p:txBody>
          <a:bodyPr wrap="square" rtlCol="0" anchor="t">
            <a:noAutofit/>
          </a:bodyPr>
          <a:lstStyle/>
          <a:p>
            <a:pPr algn="ctr">
              <a:lnSpc>
                <a:spcPct val="80000"/>
              </a:lnSpc>
            </a:pPr>
            <a:endParaRPr lang="en-US" sz="2800" b="1"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5" name="Rectangle 4"/>
          <p:cNvSpPr/>
          <p:nvPr/>
        </p:nvSpPr>
        <p:spPr>
          <a:xfrm>
            <a:off x="1412035" y="1115387"/>
            <a:ext cx="6692998" cy="2654384"/>
          </a:xfrm>
          <a:custGeom>
            <a:avLst/>
            <a:gdLst>
              <a:gd name="connsiteX0" fmla="*/ 0 w 4010025"/>
              <a:gd name="connsiteY0" fmla="*/ 0 h 2219325"/>
              <a:gd name="connsiteX1" fmla="*/ 4010025 w 4010025"/>
              <a:gd name="connsiteY1" fmla="*/ 0 h 2219325"/>
              <a:gd name="connsiteX2" fmla="*/ 4010025 w 4010025"/>
              <a:gd name="connsiteY2" fmla="*/ 2219325 h 2219325"/>
              <a:gd name="connsiteX3" fmla="*/ 0 w 4010025"/>
              <a:gd name="connsiteY3" fmla="*/ 2219325 h 2219325"/>
              <a:gd name="connsiteX4" fmla="*/ 0 w 4010025"/>
              <a:gd name="connsiteY4" fmla="*/ 0 h 2219325"/>
              <a:gd name="connsiteX0" fmla="*/ 0 w 4010025"/>
              <a:gd name="connsiteY0" fmla="*/ 0 h 2219325"/>
              <a:gd name="connsiteX1" fmla="*/ 4010025 w 4010025"/>
              <a:gd name="connsiteY1" fmla="*/ 0 h 2219325"/>
              <a:gd name="connsiteX2" fmla="*/ 4010025 w 4010025"/>
              <a:gd name="connsiteY2" fmla="*/ 2219325 h 2219325"/>
              <a:gd name="connsiteX3" fmla="*/ 0 w 4010025"/>
              <a:gd name="connsiteY3" fmla="*/ 0 h 2219325"/>
              <a:gd name="connsiteX0" fmla="*/ 0 w 4010025"/>
              <a:gd name="connsiteY0" fmla="*/ 0 h 2219325"/>
              <a:gd name="connsiteX1" fmla="*/ 4010025 w 4010025"/>
              <a:gd name="connsiteY1" fmla="*/ 0 h 2219325"/>
              <a:gd name="connsiteX2" fmla="*/ 4010025 w 4010025"/>
              <a:gd name="connsiteY2" fmla="*/ 2219325 h 2219325"/>
              <a:gd name="connsiteX3" fmla="*/ 0 w 4010025"/>
              <a:gd name="connsiteY3" fmla="*/ 0 h 2219325"/>
              <a:gd name="connsiteX0" fmla="*/ 0 w 4010025"/>
              <a:gd name="connsiteY0" fmla="*/ 0 h 2219325"/>
              <a:gd name="connsiteX1" fmla="*/ 4010025 w 4010025"/>
              <a:gd name="connsiteY1" fmla="*/ 0 h 2219325"/>
              <a:gd name="connsiteX2" fmla="*/ 4010025 w 4010025"/>
              <a:gd name="connsiteY2" fmla="*/ 2219325 h 2219325"/>
              <a:gd name="connsiteX3" fmla="*/ 0 w 4010025"/>
              <a:gd name="connsiteY3" fmla="*/ 0 h 2219325"/>
              <a:gd name="connsiteX0" fmla="*/ 0 w 4010025"/>
              <a:gd name="connsiteY0" fmla="*/ 0 h 2219325"/>
              <a:gd name="connsiteX1" fmla="*/ 4010025 w 4010025"/>
              <a:gd name="connsiteY1" fmla="*/ 0 h 2219325"/>
              <a:gd name="connsiteX2" fmla="*/ 4010025 w 4010025"/>
              <a:gd name="connsiteY2" fmla="*/ 2219325 h 2219325"/>
              <a:gd name="connsiteX3" fmla="*/ 0 w 4010025"/>
              <a:gd name="connsiteY3" fmla="*/ 0 h 2219325"/>
              <a:gd name="connsiteX0" fmla="*/ 0 w 4010025"/>
              <a:gd name="connsiteY0" fmla="*/ 0 h 2219325"/>
              <a:gd name="connsiteX1" fmla="*/ 409575 w 4010025"/>
              <a:gd name="connsiteY1" fmla="*/ 0 h 2219325"/>
              <a:gd name="connsiteX2" fmla="*/ 4010025 w 4010025"/>
              <a:gd name="connsiteY2" fmla="*/ 0 h 2219325"/>
              <a:gd name="connsiteX3" fmla="*/ 4010025 w 4010025"/>
              <a:gd name="connsiteY3" fmla="*/ 2219325 h 2219325"/>
              <a:gd name="connsiteX4" fmla="*/ 0 w 4010025"/>
              <a:gd name="connsiteY4" fmla="*/ 0 h 2219325"/>
              <a:gd name="connsiteX0" fmla="*/ 0 w 4010025"/>
              <a:gd name="connsiteY0" fmla="*/ 0 h 2219325"/>
              <a:gd name="connsiteX1" fmla="*/ 409575 w 4010025"/>
              <a:gd name="connsiteY1" fmla="*/ 0 h 2219325"/>
              <a:gd name="connsiteX2" fmla="*/ 4010025 w 4010025"/>
              <a:gd name="connsiteY2" fmla="*/ 0 h 2219325"/>
              <a:gd name="connsiteX3" fmla="*/ 4010025 w 4010025"/>
              <a:gd name="connsiteY3" fmla="*/ 2219325 h 2219325"/>
              <a:gd name="connsiteX4" fmla="*/ 0 w 4010025"/>
              <a:gd name="connsiteY4" fmla="*/ 0 h 2219325"/>
              <a:gd name="connsiteX0" fmla="*/ 0 w 4010025"/>
              <a:gd name="connsiteY0" fmla="*/ 0 h 2219325"/>
              <a:gd name="connsiteX1" fmla="*/ 409575 w 4010025"/>
              <a:gd name="connsiteY1" fmla="*/ 0 h 2219325"/>
              <a:gd name="connsiteX2" fmla="*/ 3990975 w 4010025"/>
              <a:gd name="connsiteY2" fmla="*/ 1885950 h 2219325"/>
              <a:gd name="connsiteX3" fmla="*/ 4010025 w 4010025"/>
              <a:gd name="connsiteY3" fmla="*/ 2219325 h 2219325"/>
              <a:gd name="connsiteX4" fmla="*/ 0 w 4010025"/>
              <a:gd name="connsiteY4" fmla="*/ 0 h 2219325"/>
              <a:gd name="connsiteX0" fmla="*/ 0 w 4010025"/>
              <a:gd name="connsiteY0" fmla="*/ 0 h 2219325"/>
              <a:gd name="connsiteX1" fmla="*/ 409575 w 4010025"/>
              <a:gd name="connsiteY1" fmla="*/ 0 h 2219325"/>
              <a:gd name="connsiteX2" fmla="*/ 3990975 w 4010025"/>
              <a:gd name="connsiteY2" fmla="*/ 1885950 h 2219325"/>
              <a:gd name="connsiteX3" fmla="*/ 4010025 w 4010025"/>
              <a:gd name="connsiteY3" fmla="*/ 2219325 h 2219325"/>
              <a:gd name="connsiteX4" fmla="*/ 0 w 4010025"/>
              <a:gd name="connsiteY4" fmla="*/ 0 h 2219325"/>
              <a:gd name="connsiteX0" fmla="*/ 0 w 3970756"/>
              <a:gd name="connsiteY0" fmla="*/ 0 h 2230545"/>
              <a:gd name="connsiteX1" fmla="*/ 370306 w 3970756"/>
              <a:gd name="connsiteY1" fmla="*/ 11220 h 2230545"/>
              <a:gd name="connsiteX2" fmla="*/ 3951706 w 3970756"/>
              <a:gd name="connsiteY2" fmla="*/ 1897170 h 2230545"/>
              <a:gd name="connsiteX3" fmla="*/ 3970756 w 3970756"/>
              <a:gd name="connsiteY3" fmla="*/ 2230545 h 2230545"/>
              <a:gd name="connsiteX4" fmla="*/ 0 w 3970756"/>
              <a:gd name="connsiteY4" fmla="*/ 0 h 2230545"/>
              <a:gd name="connsiteX0" fmla="*/ 0 w 3970756"/>
              <a:gd name="connsiteY0" fmla="*/ 0 h 2230545"/>
              <a:gd name="connsiteX1" fmla="*/ 252500 w 3970756"/>
              <a:gd name="connsiteY1" fmla="*/ 5611 h 2230545"/>
              <a:gd name="connsiteX2" fmla="*/ 3951706 w 3970756"/>
              <a:gd name="connsiteY2" fmla="*/ 1897170 h 2230545"/>
              <a:gd name="connsiteX3" fmla="*/ 3970756 w 3970756"/>
              <a:gd name="connsiteY3" fmla="*/ 2230545 h 2230545"/>
              <a:gd name="connsiteX4" fmla="*/ 0 w 3970756"/>
              <a:gd name="connsiteY4" fmla="*/ 0 h 2230545"/>
              <a:gd name="connsiteX0" fmla="*/ 0 w 4013414"/>
              <a:gd name="connsiteY0" fmla="*/ 0 h 2230545"/>
              <a:gd name="connsiteX1" fmla="*/ 252500 w 4013414"/>
              <a:gd name="connsiteY1" fmla="*/ 5611 h 2230545"/>
              <a:gd name="connsiteX2" fmla="*/ 4013414 w 4013414"/>
              <a:gd name="connsiteY2" fmla="*/ 1958878 h 2230545"/>
              <a:gd name="connsiteX3" fmla="*/ 3970756 w 4013414"/>
              <a:gd name="connsiteY3" fmla="*/ 2230545 h 2230545"/>
              <a:gd name="connsiteX4" fmla="*/ 0 w 4013414"/>
              <a:gd name="connsiteY4" fmla="*/ 0 h 2230545"/>
              <a:gd name="connsiteX0" fmla="*/ 0 w 4013414"/>
              <a:gd name="connsiteY0" fmla="*/ 0 h 2213715"/>
              <a:gd name="connsiteX1" fmla="*/ 252500 w 4013414"/>
              <a:gd name="connsiteY1" fmla="*/ 5611 h 2213715"/>
              <a:gd name="connsiteX2" fmla="*/ 4013414 w 4013414"/>
              <a:gd name="connsiteY2" fmla="*/ 1958878 h 2213715"/>
              <a:gd name="connsiteX3" fmla="*/ 4010024 w 4013414"/>
              <a:gd name="connsiteY3" fmla="*/ 2213715 h 2213715"/>
              <a:gd name="connsiteX4" fmla="*/ 0 w 4013414"/>
              <a:gd name="connsiteY4" fmla="*/ 0 h 2213715"/>
              <a:gd name="connsiteX0" fmla="*/ 0 w 4013414"/>
              <a:gd name="connsiteY0" fmla="*/ 0 h 2213715"/>
              <a:gd name="connsiteX1" fmla="*/ 252500 w 4013414"/>
              <a:gd name="connsiteY1" fmla="*/ 5611 h 2213715"/>
              <a:gd name="connsiteX2" fmla="*/ 4013414 w 4013414"/>
              <a:gd name="connsiteY2" fmla="*/ 1958878 h 2213715"/>
              <a:gd name="connsiteX3" fmla="*/ 4010024 w 4013414"/>
              <a:gd name="connsiteY3" fmla="*/ 2213715 h 2213715"/>
              <a:gd name="connsiteX4" fmla="*/ 0 w 4013414"/>
              <a:gd name="connsiteY4" fmla="*/ 0 h 2213715"/>
              <a:gd name="connsiteX0" fmla="*/ 0 w 4013414"/>
              <a:gd name="connsiteY0" fmla="*/ 0 h 2213715"/>
              <a:gd name="connsiteX1" fmla="*/ 252500 w 4013414"/>
              <a:gd name="connsiteY1" fmla="*/ 5611 h 2213715"/>
              <a:gd name="connsiteX2" fmla="*/ 4013414 w 4013414"/>
              <a:gd name="connsiteY2" fmla="*/ 1958878 h 2213715"/>
              <a:gd name="connsiteX3" fmla="*/ 4010024 w 4013414"/>
              <a:gd name="connsiteY3" fmla="*/ 2213715 h 2213715"/>
              <a:gd name="connsiteX4" fmla="*/ 0 w 4013414"/>
              <a:gd name="connsiteY4" fmla="*/ 0 h 2213715"/>
              <a:gd name="connsiteX0" fmla="*/ 0 w 4013414"/>
              <a:gd name="connsiteY0" fmla="*/ 0 h 2200714"/>
              <a:gd name="connsiteX1" fmla="*/ 252500 w 4013414"/>
              <a:gd name="connsiteY1" fmla="*/ 5611 h 2200714"/>
              <a:gd name="connsiteX2" fmla="*/ 4013414 w 4013414"/>
              <a:gd name="connsiteY2" fmla="*/ 1958878 h 2200714"/>
              <a:gd name="connsiteX3" fmla="*/ 4010024 w 4013414"/>
              <a:gd name="connsiteY3" fmla="*/ 2200714 h 2200714"/>
              <a:gd name="connsiteX4" fmla="*/ 0 w 4013414"/>
              <a:gd name="connsiteY4" fmla="*/ 0 h 2200714"/>
              <a:gd name="connsiteX0" fmla="*/ 0 w 4013414"/>
              <a:gd name="connsiteY0" fmla="*/ 0 h 2207858"/>
              <a:gd name="connsiteX1" fmla="*/ 252500 w 4013414"/>
              <a:gd name="connsiteY1" fmla="*/ 12755 h 2207858"/>
              <a:gd name="connsiteX2" fmla="*/ 4013414 w 4013414"/>
              <a:gd name="connsiteY2" fmla="*/ 1966022 h 2207858"/>
              <a:gd name="connsiteX3" fmla="*/ 4010024 w 4013414"/>
              <a:gd name="connsiteY3" fmla="*/ 2207858 h 2207858"/>
              <a:gd name="connsiteX4" fmla="*/ 0 w 4013414"/>
              <a:gd name="connsiteY4" fmla="*/ 0 h 2207858"/>
              <a:gd name="connsiteX0" fmla="*/ 0 w 4013414"/>
              <a:gd name="connsiteY0" fmla="*/ 0 h 2207858"/>
              <a:gd name="connsiteX1" fmla="*/ 252500 w 4013414"/>
              <a:gd name="connsiteY1" fmla="*/ 5611 h 2207858"/>
              <a:gd name="connsiteX2" fmla="*/ 4013414 w 4013414"/>
              <a:gd name="connsiteY2" fmla="*/ 1966022 h 2207858"/>
              <a:gd name="connsiteX3" fmla="*/ 4010024 w 4013414"/>
              <a:gd name="connsiteY3" fmla="*/ 2207858 h 2207858"/>
              <a:gd name="connsiteX4" fmla="*/ 0 w 4013414"/>
              <a:gd name="connsiteY4" fmla="*/ 0 h 2207858"/>
              <a:gd name="connsiteX0" fmla="*/ 0 w 4013414"/>
              <a:gd name="connsiteY0" fmla="*/ 0 h 2203096"/>
              <a:gd name="connsiteX1" fmla="*/ 252500 w 4013414"/>
              <a:gd name="connsiteY1" fmla="*/ 849 h 2203096"/>
              <a:gd name="connsiteX2" fmla="*/ 4013414 w 4013414"/>
              <a:gd name="connsiteY2" fmla="*/ 1961260 h 2203096"/>
              <a:gd name="connsiteX3" fmla="*/ 4010024 w 4013414"/>
              <a:gd name="connsiteY3" fmla="*/ 2203096 h 2203096"/>
              <a:gd name="connsiteX4" fmla="*/ 0 w 4013414"/>
              <a:gd name="connsiteY4" fmla="*/ 0 h 2203096"/>
              <a:gd name="connsiteX0" fmla="*/ 0 w 4013414"/>
              <a:gd name="connsiteY0" fmla="*/ 0 h 2203096"/>
              <a:gd name="connsiteX1" fmla="*/ 257263 w 4013414"/>
              <a:gd name="connsiteY1" fmla="*/ 849 h 2203096"/>
              <a:gd name="connsiteX2" fmla="*/ 4013414 w 4013414"/>
              <a:gd name="connsiteY2" fmla="*/ 1961260 h 2203096"/>
              <a:gd name="connsiteX3" fmla="*/ 4010024 w 4013414"/>
              <a:gd name="connsiteY3" fmla="*/ 2203096 h 2203096"/>
              <a:gd name="connsiteX4" fmla="*/ 0 w 4013414"/>
              <a:gd name="connsiteY4" fmla="*/ 0 h 2203096"/>
              <a:gd name="connsiteX0" fmla="*/ 0 w 4013414"/>
              <a:gd name="connsiteY0" fmla="*/ 3913 h 2207009"/>
              <a:gd name="connsiteX1" fmla="*/ 262026 w 4013414"/>
              <a:gd name="connsiteY1" fmla="*/ 0 h 2207009"/>
              <a:gd name="connsiteX2" fmla="*/ 4013414 w 4013414"/>
              <a:gd name="connsiteY2" fmla="*/ 1965173 h 2207009"/>
              <a:gd name="connsiteX3" fmla="*/ 4010024 w 4013414"/>
              <a:gd name="connsiteY3" fmla="*/ 2207009 h 2207009"/>
              <a:gd name="connsiteX4" fmla="*/ 0 w 4013414"/>
              <a:gd name="connsiteY4" fmla="*/ 3913 h 2207009"/>
              <a:gd name="connsiteX0" fmla="*/ 0 w 4013414"/>
              <a:gd name="connsiteY0" fmla="*/ 3913 h 2207009"/>
              <a:gd name="connsiteX1" fmla="*/ 262026 w 4013414"/>
              <a:gd name="connsiteY1" fmla="*/ 0 h 2207009"/>
              <a:gd name="connsiteX2" fmla="*/ 4013414 w 4013414"/>
              <a:gd name="connsiteY2" fmla="*/ 1965173 h 2207009"/>
              <a:gd name="connsiteX3" fmla="*/ 4010024 w 4013414"/>
              <a:gd name="connsiteY3" fmla="*/ 2207009 h 2207009"/>
              <a:gd name="connsiteX4" fmla="*/ 0 w 4013414"/>
              <a:gd name="connsiteY4" fmla="*/ 3913 h 2207009"/>
              <a:gd name="connsiteX0" fmla="*/ 0 w 4008652"/>
              <a:gd name="connsiteY0" fmla="*/ 3913 h 2207009"/>
              <a:gd name="connsiteX1" fmla="*/ 257264 w 4008652"/>
              <a:gd name="connsiteY1" fmla="*/ 0 h 2207009"/>
              <a:gd name="connsiteX2" fmla="*/ 4008652 w 4008652"/>
              <a:gd name="connsiteY2" fmla="*/ 1965173 h 2207009"/>
              <a:gd name="connsiteX3" fmla="*/ 4005262 w 4008652"/>
              <a:gd name="connsiteY3" fmla="*/ 2207009 h 2207009"/>
              <a:gd name="connsiteX4" fmla="*/ 0 w 4008652"/>
              <a:gd name="connsiteY4" fmla="*/ 3913 h 2207009"/>
              <a:gd name="connsiteX0" fmla="*/ 0 w 4008652"/>
              <a:gd name="connsiteY0" fmla="*/ 0 h 2207858"/>
              <a:gd name="connsiteX1" fmla="*/ 257264 w 4008652"/>
              <a:gd name="connsiteY1" fmla="*/ 849 h 2207858"/>
              <a:gd name="connsiteX2" fmla="*/ 4008652 w 4008652"/>
              <a:gd name="connsiteY2" fmla="*/ 1966022 h 2207858"/>
              <a:gd name="connsiteX3" fmla="*/ 4005262 w 4008652"/>
              <a:gd name="connsiteY3" fmla="*/ 2207858 h 2207858"/>
              <a:gd name="connsiteX4" fmla="*/ 0 w 4008652"/>
              <a:gd name="connsiteY4" fmla="*/ 0 h 2207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652" h="2207858">
                <a:moveTo>
                  <a:pt x="0" y="0"/>
                </a:moveTo>
                <a:lnTo>
                  <a:pt x="257264" y="849"/>
                </a:lnTo>
                <a:cubicBezTo>
                  <a:pt x="285839" y="1381974"/>
                  <a:pt x="799194" y="1946972"/>
                  <a:pt x="4008652" y="1966022"/>
                </a:cubicBezTo>
                <a:lnTo>
                  <a:pt x="4005262" y="2207858"/>
                </a:lnTo>
                <a:cubicBezTo>
                  <a:pt x="906462" y="2201508"/>
                  <a:pt x="44751" y="1776330"/>
                  <a:pt x="0" y="0"/>
                </a:cubicBezTo>
                <a:close/>
              </a:path>
            </a:pathLst>
          </a:custGeom>
          <a:gradFill flip="none" rotWithShape="1">
            <a:gsLst>
              <a:gs pos="0">
                <a:srgbClr val="C00000"/>
              </a:gs>
              <a:gs pos="96000">
                <a:schemeClr val="bg1">
                  <a:alpha val="0"/>
                </a:schemeClr>
              </a:gs>
              <a:gs pos="57105">
                <a:srgbClr val="FFBDBD">
                  <a:alpha val="40000"/>
                </a:srgbClr>
              </a:gs>
              <a:gs pos="30000">
                <a:srgbClr val="FF5353">
                  <a:alpha val="80000"/>
                </a:srgbClr>
              </a:gs>
            </a:gsLst>
            <a:lin ang="2700000" scaled="1"/>
            <a:tileRect/>
          </a:gradFill>
          <a:effectLst/>
        </p:spPr>
        <p:txBody>
          <a:bodyPr wrap="square" rtlCol="0" anchor="t">
            <a:noAutofit/>
          </a:bodyPr>
          <a:lstStyle/>
          <a:p>
            <a:pPr algn="ctr">
              <a:lnSpc>
                <a:spcPct val="80000"/>
              </a:lnSpc>
            </a:pPr>
            <a:endParaRPr lang="en-US" sz="2800" b="1" spc="-60" dirty="0" smtClean="0">
              <a:solidFill>
                <a:schemeClr val="bg1">
                  <a:lumMod val="95000"/>
                </a:schemeClr>
              </a:solidFill>
              <a:effectLst/>
              <a:latin typeface="Arial" pitchFamily="34" charset="0"/>
              <a:ea typeface="Segoe UI" pitchFamily="34" charset="0"/>
              <a:cs typeface="Arial" pitchFamily="34" charset="0"/>
            </a:endParaRPr>
          </a:p>
        </p:txBody>
      </p:sp>
      <p:cxnSp>
        <p:nvCxnSpPr>
          <p:cNvPr id="3" name="Straight Connector 2"/>
          <p:cNvCxnSpPr/>
          <p:nvPr/>
        </p:nvCxnSpPr>
        <p:spPr>
          <a:xfrm flipV="1">
            <a:off x="1018029" y="776795"/>
            <a:ext cx="0" cy="3165446"/>
          </a:xfrm>
          <a:prstGeom prst="line">
            <a:avLst/>
          </a:prstGeom>
          <a:ln w="50800">
            <a:solidFill>
              <a:schemeClr val="bg1">
                <a:lumMod val="85000"/>
              </a:schemeClr>
            </a:solidFill>
            <a:headEnd type="none" w="med" len="lg"/>
            <a:tailEnd type="triangle" w="sm" len="lg"/>
          </a:ln>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16200000">
            <a:off x="-545775" y="2180485"/>
            <a:ext cx="2768603" cy="321088"/>
          </a:xfrm>
          <a:prstGeom prst="rect">
            <a:avLst/>
          </a:prstGeom>
          <a:noFill/>
          <a:ln w="50800">
            <a:noFill/>
          </a:ln>
        </p:spPr>
        <p:txBody>
          <a:bodyPr wrap="square" lIns="77925" tIns="38963" rIns="77925" bIns="38963" rtlCol="0">
            <a:noAutofit/>
          </a:bodyPr>
          <a:lstStyle/>
          <a:p>
            <a:pPr algn="ctr">
              <a:lnSpc>
                <a:spcPct val="80000"/>
              </a:lnSpc>
            </a:pPr>
            <a:r>
              <a:rPr lang="en-US" spc="-60" dirty="0" smtClean="0">
                <a:solidFill>
                  <a:schemeClr val="bg1">
                    <a:lumMod val="65000"/>
                  </a:schemeClr>
                </a:solidFill>
                <a:effectLst/>
                <a:latin typeface="Arial" pitchFamily="34" charset="0"/>
                <a:cs typeface="Arial" pitchFamily="34" charset="0"/>
              </a:rPr>
              <a:t>Popularity of Content</a:t>
            </a:r>
            <a:endParaRPr lang="en-US" spc="-60" dirty="0">
              <a:solidFill>
                <a:schemeClr val="bg1">
                  <a:lumMod val="65000"/>
                </a:schemeClr>
              </a:solidFill>
              <a:effectLst/>
              <a:latin typeface="Arial" pitchFamily="34" charset="0"/>
              <a:cs typeface="Arial" pitchFamily="34" charset="0"/>
            </a:endParaRPr>
          </a:p>
        </p:txBody>
      </p:sp>
      <p:cxnSp>
        <p:nvCxnSpPr>
          <p:cNvPr id="6" name="Straight Connector 5"/>
          <p:cNvCxnSpPr/>
          <p:nvPr/>
        </p:nvCxnSpPr>
        <p:spPr>
          <a:xfrm>
            <a:off x="904526" y="3833120"/>
            <a:ext cx="7697607" cy="0"/>
          </a:xfrm>
          <a:prstGeom prst="line">
            <a:avLst/>
          </a:prstGeom>
          <a:ln w="50800">
            <a:solidFill>
              <a:schemeClr val="bg1">
                <a:lumMod val="85000"/>
              </a:schemeClr>
            </a:solidFill>
            <a:headEnd type="none" w="med" len="lg"/>
            <a:tailEnd type="triangle" w="sm" len="lg"/>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62698" y="3887741"/>
            <a:ext cx="2349318" cy="324908"/>
          </a:xfrm>
          <a:prstGeom prst="rect">
            <a:avLst/>
          </a:prstGeom>
          <a:noFill/>
          <a:ln w="50800">
            <a:noFill/>
          </a:ln>
        </p:spPr>
        <p:txBody>
          <a:bodyPr wrap="none" lIns="77925" tIns="38963" rIns="77925" bIns="38963" rtlCol="0">
            <a:spAutoFit/>
          </a:bodyPr>
          <a:lstStyle/>
          <a:p>
            <a:pPr algn="ctr">
              <a:lnSpc>
                <a:spcPct val="80000"/>
              </a:lnSpc>
            </a:pPr>
            <a:r>
              <a:rPr lang="en-US" spc="-60" dirty="0" smtClean="0">
                <a:solidFill>
                  <a:schemeClr val="bg1">
                    <a:lumMod val="65000"/>
                  </a:schemeClr>
                </a:solidFill>
                <a:effectLst/>
                <a:latin typeface="Arial" pitchFamily="34" charset="0"/>
                <a:cs typeface="Arial" pitchFamily="34" charset="0"/>
              </a:rPr>
              <a:t>Amount of Content</a:t>
            </a:r>
            <a:endParaRPr lang="en-US" spc="-60" dirty="0">
              <a:solidFill>
                <a:schemeClr val="bg1">
                  <a:lumMod val="65000"/>
                </a:schemeClr>
              </a:solidFill>
              <a:effectLst/>
              <a:latin typeface="Arial" pitchFamily="34" charset="0"/>
              <a:cs typeface="Arial" pitchFamily="34" charset="0"/>
            </a:endParaRPr>
          </a:p>
        </p:txBody>
      </p:sp>
      <p:sp>
        <p:nvSpPr>
          <p:cNvPr id="13" name="TextBox 12"/>
          <p:cNvSpPr txBox="1"/>
          <p:nvPr/>
        </p:nvSpPr>
        <p:spPr>
          <a:xfrm rot="4487102">
            <a:off x="1312132" y="1578045"/>
            <a:ext cx="748330" cy="324908"/>
          </a:xfrm>
          <a:prstGeom prst="rect">
            <a:avLst/>
          </a:prstGeom>
          <a:noFill/>
          <a:ln w="50800">
            <a:noFill/>
          </a:ln>
        </p:spPr>
        <p:txBody>
          <a:bodyPr wrap="square" lIns="77925" tIns="38963" rIns="77925" bIns="38963" rtlCol="0">
            <a:spAutoFit/>
          </a:bodyPr>
          <a:lstStyle/>
          <a:p>
            <a:pPr>
              <a:lnSpc>
                <a:spcPct val="80000"/>
              </a:lnSpc>
            </a:pPr>
            <a:r>
              <a:rPr lang="en-US" spc="-100" dirty="0" smtClean="0">
                <a:solidFill>
                  <a:schemeClr val="bg1"/>
                </a:solidFill>
                <a:effectLst/>
                <a:latin typeface="Arial" pitchFamily="34" charset="0"/>
                <a:cs typeface="Arial" pitchFamily="34" charset="0"/>
              </a:rPr>
              <a:t>Head</a:t>
            </a:r>
            <a:endParaRPr lang="en-US" spc="-100" dirty="0">
              <a:solidFill>
                <a:schemeClr val="bg1"/>
              </a:solidFill>
              <a:effectLst/>
              <a:latin typeface="Arial" pitchFamily="34" charset="0"/>
              <a:cs typeface="Arial" pitchFamily="34" charset="0"/>
            </a:endParaRPr>
          </a:p>
        </p:txBody>
      </p:sp>
      <p:sp>
        <p:nvSpPr>
          <p:cNvPr id="14" name="TextBox 13"/>
          <p:cNvSpPr txBox="1"/>
          <p:nvPr/>
        </p:nvSpPr>
        <p:spPr>
          <a:xfrm rot="293376">
            <a:off x="4244068" y="3373267"/>
            <a:ext cx="1611076" cy="324908"/>
          </a:xfrm>
          <a:prstGeom prst="rect">
            <a:avLst/>
          </a:prstGeom>
          <a:noFill/>
          <a:ln w="50800">
            <a:noFill/>
          </a:ln>
        </p:spPr>
        <p:txBody>
          <a:bodyPr wrap="square" lIns="77925" tIns="38963" rIns="77925" bIns="38963" rtlCol="0">
            <a:spAutoFit/>
          </a:bodyPr>
          <a:lstStyle/>
          <a:p>
            <a:pPr algn="r">
              <a:lnSpc>
                <a:spcPct val="80000"/>
              </a:lnSpc>
            </a:pPr>
            <a:r>
              <a:rPr lang="en-US" b="1" spc="-100" dirty="0" smtClean="0">
                <a:solidFill>
                  <a:schemeClr val="accent2">
                    <a:lumMod val="75000"/>
                  </a:schemeClr>
                </a:solidFill>
                <a:effectLst/>
                <a:latin typeface="Arial" pitchFamily="34" charset="0"/>
                <a:cs typeface="Arial" pitchFamily="34" charset="0"/>
              </a:rPr>
              <a:t>Long Tail</a:t>
            </a:r>
            <a:endParaRPr lang="en-US" b="1" spc="-100" dirty="0">
              <a:solidFill>
                <a:schemeClr val="accent2">
                  <a:lumMod val="75000"/>
                </a:schemeClr>
              </a:solidFill>
              <a:effectLst/>
              <a:latin typeface="Arial" pitchFamily="34" charset="0"/>
              <a:cs typeface="Arial" pitchFamily="34" charset="0"/>
            </a:endParaRPr>
          </a:p>
        </p:txBody>
      </p:sp>
      <p:sp>
        <p:nvSpPr>
          <p:cNvPr id="18" name="TextBox 17"/>
          <p:cNvSpPr txBox="1"/>
          <p:nvPr/>
        </p:nvSpPr>
        <p:spPr>
          <a:xfrm rot="1422756">
            <a:off x="2106704" y="2760460"/>
            <a:ext cx="1420844" cy="346688"/>
          </a:xfrm>
          <a:prstGeom prst="rect">
            <a:avLst/>
          </a:prstGeom>
          <a:noFill/>
          <a:ln w="50800">
            <a:noFill/>
          </a:ln>
        </p:spPr>
        <p:txBody>
          <a:bodyPr wrap="square" lIns="77925" tIns="38963" rIns="77925" bIns="38963" rtlCol="0">
            <a:prstTxWarp prst="textArchDown">
              <a:avLst>
                <a:gd name="adj" fmla="val 406944"/>
              </a:avLst>
            </a:prstTxWarp>
            <a:spAutoFit/>
          </a:bodyPr>
          <a:lstStyle/>
          <a:p>
            <a:pPr algn="ctr">
              <a:lnSpc>
                <a:spcPct val="80000"/>
              </a:lnSpc>
            </a:pPr>
            <a:r>
              <a:rPr lang="en-US" b="1" spc="-60" dirty="0" smtClean="0">
                <a:solidFill>
                  <a:schemeClr val="accent2"/>
                </a:solidFill>
                <a:effectLst/>
                <a:latin typeface="Arial" pitchFamily="34" charset="0"/>
                <a:cs typeface="Arial" pitchFamily="34" charset="0"/>
              </a:rPr>
              <a:t>Mid-Tail</a:t>
            </a:r>
            <a:endParaRPr lang="en-US" b="1" spc="-60" dirty="0">
              <a:solidFill>
                <a:schemeClr val="accent2"/>
              </a:solidFill>
              <a:effectLst/>
              <a:latin typeface="Arial" pitchFamily="34" charset="0"/>
              <a:cs typeface="Arial" pitchFamily="34" charset="0"/>
            </a:endParaRPr>
          </a:p>
        </p:txBody>
      </p:sp>
      <p:sp>
        <p:nvSpPr>
          <p:cNvPr id="24" name="TextBox 23"/>
          <p:cNvSpPr txBox="1"/>
          <p:nvPr/>
        </p:nvSpPr>
        <p:spPr>
          <a:xfrm>
            <a:off x="1082207" y="3180630"/>
            <a:ext cx="1737335" cy="584775"/>
          </a:xfrm>
          <a:prstGeom prst="rect">
            <a:avLst/>
          </a:prstGeom>
          <a:noFill/>
        </p:spPr>
        <p:txBody>
          <a:bodyPr wrap="none" rtlCol="0">
            <a:spAutoFit/>
          </a:bodyPr>
          <a:lstStyle/>
          <a:p>
            <a:pPr algn="l">
              <a:lnSpc>
                <a:spcPct val="80000"/>
              </a:lnSpc>
            </a:pPr>
            <a:r>
              <a:rPr lang="en-US" b="1" spc="-60" dirty="0" smtClean="0">
                <a:gradFill>
                  <a:gsLst>
                    <a:gs pos="100000">
                      <a:schemeClr val="accent5">
                        <a:lumMod val="20000"/>
                        <a:lumOff val="80000"/>
                      </a:schemeClr>
                    </a:gs>
                    <a:gs pos="0">
                      <a:schemeClr val="bg1"/>
                    </a:gs>
                  </a:gsLst>
                  <a:lin ang="2700000" scaled="1"/>
                </a:gradFill>
                <a:effectLst/>
                <a:latin typeface="Arial" pitchFamily="34" charset="0"/>
                <a:cs typeface="Arial" pitchFamily="34" charset="0"/>
              </a:rPr>
              <a:t>Advertising</a:t>
            </a:r>
          </a:p>
          <a:p>
            <a:pPr algn="l">
              <a:lnSpc>
                <a:spcPct val="80000"/>
              </a:lnSpc>
            </a:pPr>
            <a:r>
              <a:rPr lang="en-US" b="1" spc="-60" dirty="0" smtClean="0">
                <a:gradFill>
                  <a:gsLst>
                    <a:gs pos="100000">
                      <a:schemeClr val="accent5">
                        <a:lumMod val="20000"/>
                        <a:lumOff val="80000"/>
                      </a:schemeClr>
                    </a:gs>
                    <a:gs pos="0">
                      <a:schemeClr val="bg1"/>
                    </a:gs>
                  </a:gsLst>
                  <a:lin ang="2700000" scaled="1"/>
                </a:gradFill>
                <a:effectLst/>
                <a:latin typeface="Arial" pitchFamily="34" charset="0"/>
                <a:cs typeface="Arial" pitchFamily="34" charset="0"/>
              </a:rPr>
              <a:t>Effectiveness</a:t>
            </a:r>
            <a:endParaRPr lang="en-US" b="1" spc="-60" dirty="0">
              <a:gradFill>
                <a:gsLst>
                  <a:gs pos="100000">
                    <a:schemeClr val="accent5">
                      <a:lumMod val="20000"/>
                      <a:lumOff val="80000"/>
                    </a:schemeClr>
                  </a:gs>
                  <a:gs pos="0">
                    <a:schemeClr val="bg1"/>
                  </a:gs>
                </a:gsLst>
                <a:lin ang="2700000" scaled="1"/>
              </a:gradFill>
              <a:effectLst/>
              <a:latin typeface="Arial" pitchFamily="34" charset="0"/>
              <a:cs typeface="Arial" pitchFamily="34" charset="0"/>
            </a:endParaRPr>
          </a:p>
        </p:txBody>
      </p:sp>
      <p:sp>
        <p:nvSpPr>
          <p:cNvPr id="21" name="Line Callout 1 (No Border) 20"/>
          <p:cNvSpPr/>
          <p:nvPr/>
        </p:nvSpPr>
        <p:spPr>
          <a:xfrm>
            <a:off x="2044756" y="1104822"/>
            <a:ext cx="2307111" cy="783245"/>
          </a:xfrm>
          <a:prstGeom prst="callout1">
            <a:avLst>
              <a:gd name="adj1" fmla="val 19019"/>
              <a:gd name="adj2" fmla="val -940"/>
              <a:gd name="adj3" fmla="val 19350"/>
              <a:gd name="adj4" fmla="val -18098"/>
            </a:avLst>
          </a:prstGeom>
          <a:noFill/>
          <a:ln w="50800">
            <a:solidFill>
              <a:schemeClr val="accent2">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80000"/>
              </a:lnSpc>
            </a:pPr>
            <a:r>
              <a:rPr lang="en-US" b="0" spc="-60" dirty="0">
                <a:solidFill>
                  <a:schemeClr val="accent2">
                    <a:lumMod val="75000"/>
                  </a:schemeClr>
                </a:solidFill>
                <a:effectLst/>
                <a:latin typeface="Arial" pitchFamily="34" charset="0"/>
                <a:cs typeface="Arial" pitchFamily="34" charset="0"/>
              </a:rPr>
              <a:t>Current Blockbusters</a:t>
            </a:r>
          </a:p>
          <a:p>
            <a:pPr algn="l">
              <a:lnSpc>
                <a:spcPct val="80000"/>
              </a:lnSpc>
            </a:pPr>
            <a:r>
              <a:rPr lang="en-US" b="0" spc="-60" dirty="0">
                <a:solidFill>
                  <a:schemeClr val="accent2">
                    <a:lumMod val="75000"/>
                  </a:schemeClr>
                </a:solidFill>
                <a:effectLst/>
                <a:latin typeface="Arial" pitchFamily="34" charset="0"/>
                <a:cs typeface="Arial" pitchFamily="34" charset="0"/>
              </a:rPr>
              <a:t>W</a:t>
            </a:r>
            <a:r>
              <a:rPr lang="en-US" b="0" spc="-60" dirty="0" smtClean="0">
                <a:solidFill>
                  <a:schemeClr val="accent2">
                    <a:lumMod val="75000"/>
                  </a:schemeClr>
                </a:solidFill>
                <a:effectLst/>
                <a:latin typeface="Arial" pitchFamily="34" charset="0"/>
                <a:cs typeface="Arial" pitchFamily="34" charset="0"/>
              </a:rPr>
              <a:t>idely Popular</a:t>
            </a:r>
          </a:p>
          <a:p>
            <a:pPr algn="l">
              <a:lnSpc>
                <a:spcPct val="80000"/>
              </a:lnSpc>
            </a:pPr>
            <a:r>
              <a:rPr lang="en-US" b="0" spc="-60" dirty="0">
                <a:solidFill>
                  <a:schemeClr val="accent2">
                    <a:lumMod val="75000"/>
                  </a:schemeClr>
                </a:solidFill>
                <a:effectLst/>
                <a:latin typeface="Arial" pitchFamily="34" charset="0"/>
                <a:cs typeface="Arial" pitchFamily="34" charset="0"/>
              </a:rPr>
              <a:t>Top </a:t>
            </a:r>
            <a:r>
              <a:rPr lang="en-US" b="0" spc="-60" dirty="0" smtClean="0">
                <a:solidFill>
                  <a:schemeClr val="accent2">
                    <a:lumMod val="75000"/>
                  </a:schemeClr>
                </a:solidFill>
                <a:effectLst/>
                <a:latin typeface="Arial" pitchFamily="34" charset="0"/>
                <a:cs typeface="Arial" pitchFamily="34" charset="0"/>
              </a:rPr>
              <a:t>100 titles</a:t>
            </a:r>
            <a:endParaRPr lang="en-US" b="0" spc="-60" dirty="0">
              <a:solidFill>
                <a:schemeClr val="accent2">
                  <a:lumMod val="75000"/>
                </a:schemeClr>
              </a:solidFill>
              <a:effectLst/>
              <a:latin typeface="Arial" pitchFamily="34" charset="0"/>
              <a:cs typeface="Arial" pitchFamily="34" charset="0"/>
            </a:endParaRPr>
          </a:p>
        </p:txBody>
      </p:sp>
      <p:sp>
        <p:nvSpPr>
          <p:cNvPr id="28" name="Line Callout 1 (No Border) 27"/>
          <p:cNvSpPr/>
          <p:nvPr/>
        </p:nvSpPr>
        <p:spPr>
          <a:xfrm>
            <a:off x="3251885" y="2002476"/>
            <a:ext cx="3953248" cy="718242"/>
          </a:xfrm>
          <a:prstGeom prst="callout1">
            <a:avLst>
              <a:gd name="adj1" fmla="val 104169"/>
              <a:gd name="adj2" fmla="val 2931"/>
              <a:gd name="adj3" fmla="val 175754"/>
              <a:gd name="adj4" fmla="val 2778"/>
            </a:avLst>
          </a:prstGeom>
          <a:noFill/>
          <a:ln w="50800">
            <a:solidFill>
              <a:schemeClr val="accent2"/>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80000"/>
              </a:lnSpc>
            </a:pPr>
            <a:r>
              <a:rPr lang="en-US" b="0" spc="-60" dirty="0">
                <a:solidFill>
                  <a:schemeClr val="accent2">
                    <a:lumMod val="75000"/>
                  </a:schemeClr>
                </a:solidFill>
                <a:effectLst/>
                <a:latin typeface="Arial" pitchFamily="34" charset="0"/>
                <a:cs typeface="Arial" pitchFamily="34" charset="0"/>
              </a:rPr>
              <a:t>Dated or </a:t>
            </a:r>
            <a:r>
              <a:rPr lang="en-US" b="0" spc="-60" dirty="0" smtClean="0">
                <a:solidFill>
                  <a:schemeClr val="accent2">
                    <a:lumMod val="75000"/>
                  </a:schemeClr>
                </a:solidFill>
                <a:effectLst/>
                <a:latin typeface="Arial" pitchFamily="34" charset="0"/>
                <a:cs typeface="Arial" pitchFamily="34" charset="0"/>
              </a:rPr>
              <a:t>Foreign Blockbusters</a:t>
            </a:r>
            <a:endParaRPr lang="en-US" b="0" spc="-60" dirty="0">
              <a:solidFill>
                <a:schemeClr val="accent2">
                  <a:lumMod val="75000"/>
                </a:schemeClr>
              </a:solidFill>
              <a:effectLst/>
              <a:latin typeface="Arial" pitchFamily="34" charset="0"/>
              <a:cs typeface="Arial" pitchFamily="34" charset="0"/>
            </a:endParaRPr>
          </a:p>
          <a:p>
            <a:pPr algn="l">
              <a:lnSpc>
                <a:spcPct val="80000"/>
              </a:lnSpc>
            </a:pPr>
            <a:r>
              <a:rPr lang="en-US" b="0" spc="-60" dirty="0">
                <a:solidFill>
                  <a:schemeClr val="accent2">
                    <a:lumMod val="75000"/>
                  </a:schemeClr>
                </a:solidFill>
                <a:effectLst/>
                <a:latin typeface="Arial" pitchFamily="34" charset="0"/>
                <a:cs typeface="Arial" pitchFamily="34" charset="0"/>
              </a:rPr>
              <a:t>Niche </a:t>
            </a:r>
            <a:r>
              <a:rPr lang="en-US" b="0" spc="-60" dirty="0" smtClean="0">
                <a:solidFill>
                  <a:schemeClr val="accent2">
                    <a:lumMod val="75000"/>
                  </a:schemeClr>
                </a:solidFill>
                <a:effectLst/>
                <a:latin typeface="Arial" pitchFamily="34" charset="0"/>
                <a:cs typeface="Arial" pitchFamily="34" charset="0"/>
              </a:rPr>
              <a:t>Genres or Cult Classics</a:t>
            </a:r>
            <a:endParaRPr lang="en-US" b="0" spc="-60" dirty="0">
              <a:solidFill>
                <a:schemeClr val="accent2">
                  <a:lumMod val="75000"/>
                </a:schemeClr>
              </a:solidFill>
              <a:effectLst/>
              <a:latin typeface="Arial" pitchFamily="34" charset="0"/>
              <a:cs typeface="Arial" pitchFamily="34" charset="0"/>
            </a:endParaRPr>
          </a:p>
          <a:p>
            <a:pPr algn="l">
              <a:lnSpc>
                <a:spcPct val="80000"/>
              </a:lnSpc>
            </a:pPr>
            <a:r>
              <a:rPr lang="en-US" b="0" spc="-60" dirty="0">
                <a:solidFill>
                  <a:schemeClr val="accent2">
                    <a:lumMod val="75000"/>
                  </a:schemeClr>
                </a:solidFill>
                <a:effectLst/>
                <a:latin typeface="Arial" pitchFamily="34" charset="0"/>
                <a:cs typeface="Arial" pitchFamily="34" charset="0"/>
              </a:rPr>
              <a:t>A-list </a:t>
            </a:r>
            <a:r>
              <a:rPr lang="en-US" b="0" spc="-60" dirty="0" smtClean="0">
                <a:solidFill>
                  <a:schemeClr val="accent2">
                    <a:lumMod val="75000"/>
                  </a:schemeClr>
                </a:solidFill>
                <a:effectLst/>
                <a:latin typeface="Arial" pitchFamily="34" charset="0"/>
                <a:cs typeface="Arial" pitchFamily="34" charset="0"/>
              </a:rPr>
              <a:t>actors &amp; directors </a:t>
            </a:r>
            <a:r>
              <a:rPr lang="en-US" b="0" spc="-60" dirty="0">
                <a:solidFill>
                  <a:schemeClr val="accent2">
                    <a:lumMod val="75000"/>
                  </a:schemeClr>
                </a:solidFill>
                <a:effectLst/>
                <a:latin typeface="Arial" pitchFamily="34" charset="0"/>
                <a:cs typeface="Arial" pitchFamily="34" charset="0"/>
              </a:rPr>
              <a:t>in </a:t>
            </a:r>
            <a:r>
              <a:rPr lang="en-US" b="0" spc="-60" dirty="0" smtClean="0">
                <a:solidFill>
                  <a:schemeClr val="accent2">
                    <a:lumMod val="75000"/>
                  </a:schemeClr>
                </a:solidFill>
                <a:effectLst/>
                <a:latin typeface="Arial" pitchFamily="34" charset="0"/>
                <a:cs typeface="Arial" pitchFamily="34" charset="0"/>
              </a:rPr>
              <a:t>other films</a:t>
            </a:r>
            <a:endParaRPr lang="en-US" b="0" spc="-60" dirty="0">
              <a:solidFill>
                <a:schemeClr val="accent2">
                  <a:lumMod val="75000"/>
                </a:schemeClr>
              </a:solidFill>
              <a:effectLst/>
              <a:latin typeface="Arial" pitchFamily="34" charset="0"/>
              <a:cs typeface="Arial" pitchFamily="34" charset="0"/>
            </a:endParaRPr>
          </a:p>
        </p:txBody>
      </p:sp>
      <p:sp>
        <p:nvSpPr>
          <p:cNvPr id="29" name="Line Callout 1 (No Border) 28"/>
          <p:cNvSpPr/>
          <p:nvPr/>
        </p:nvSpPr>
        <p:spPr>
          <a:xfrm>
            <a:off x="5763487" y="2963381"/>
            <a:ext cx="2059714" cy="287819"/>
          </a:xfrm>
          <a:prstGeom prst="callout1">
            <a:avLst>
              <a:gd name="adj1" fmla="val 102392"/>
              <a:gd name="adj2" fmla="val 9512"/>
              <a:gd name="adj3" fmla="val 210962"/>
              <a:gd name="adj4" fmla="val 9656"/>
            </a:avLst>
          </a:prstGeom>
          <a:noFill/>
          <a:ln w="50800">
            <a:solidFill>
              <a:schemeClr val="accent2">
                <a:lumMod val="75000"/>
              </a:schemeClr>
            </a:solidFill>
            <a:tailEnd type="oval"/>
          </a:ln>
          <a:effectLst/>
        </p:spPr>
        <p:txBody>
          <a:bodyPr wrap="square" lIns="36000" tIns="36000" rIns="36000" bIns="36000" rtlCol="0" anchor="t">
            <a:noAutofit/>
          </a:bodyPr>
          <a:lstStyle/>
          <a:p>
            <a:pPr algn="l">
              <a:lnSpc>
                <a:spcPct val="80000"/>
              </a:lnSpc>
            </a:pPr>
            <a:r>
              <a:rPr lang="en-US" b="0" spc="-60" dirty="0" smtClean="0">
                <a:solidFill>
                  <a:schemeClr val="accent2">
                    <a:lumMod val="75000"/>
                  </a:schemeClr>
                </a:solidFill>
                <a:effectLst/>
                <a:latin typeface="Arial" pitchFamily="34" charset="0"/>
                <a:cs typeface="Arial" pitchFamily="34" charset="0"/>
              </a:rPr>
              <a:t>Rest </a:t>
            </a:r>
            <a:r>
              <a:rPr lang="en-US" b="0" spc="-60" dirty="0">
                <a:solidFill>
                  <a:schemeClr val="accent2">
                    <a:lumMod val="75000"/>
                  </a:schemeClr>
                </a:solidFill>
                <a:effectLst/>
                <a:latin typeface="Arial" pitchFamily="34" charset="0"/>
                <a:cs typeface="Arial" pitchFamily="34" charset="0"/>
              </a:rPr>
              <a:t>of </a:t>
            </a:r>
            <a:r>
              <a:rPr lang="en-US" b="0" spc="-60" dirty="0" smtClean="0">
                <a:solidFill>
                  <a:schemeClr val="accent2">
                    <a:lumMod val="75000"/>
                  </a:schemeClr>
                </a:solidFill>
                <a:effectLst/>
                <a:latin typeface="Arial" pitchFamily="34" charset="0"/>
                <a:cs typeface="Arial" pitchFamily="34" charset="0"/>
              </a:rPr>
              <a:t>the Library</a:t>
            </a:r>
            <a:endParaRPr lang="en-US" b="0" spc="-60" dirty="0">
              <a:solidFill>
                <a:schemeClr val="accent2">
                  <a:lumMod val="75000"/>
                </a:schemeClr>
              </a:solidFill>
              <a:effectLst/>
              <a:latin typeface="Arial" pitchFamily="34" charset="0"/>
              <a:cs typeface="Arial" pitchFamily="34" charset="0"/>
            </a:endParaRPr>
          </a:p>
        </p:txBody>
      </p:sp>
      <p:sp>
        <p:nvSpPr>
          <p:cNvPr id="9" name="Title 8"/>
          <p:cNvSpPr>
            <a:spLocks noGrp="1"/>
          </p:cNvSpPr>
          <p:nvPr>
            <p:ph type="title"/>
          </p:nvPr>
        </p:nvSpPr>
        <p:spPr/>
        <p:txBody>
          <a:bodyPr/>
          <a:lstStyle/>
          <a:p>
            <a:r>
              <a:rPr lang="en-US" dirty="0" smtClean="0"/>
              <a:t>Long Tail of Internet Video</a:t>
            </a:r>
            <a:endParaRPr lang="en-US" dirty="0"/>
          </a:p>
        </p:txBody>
      </p:sp>
    </p:spTree>
    <p:extLst>
      <p:ext uri="{BB962C8B-B14F-4D97-AF65-F5344CB8AC3E}">
        <p14:creationId xmlns:p14="http://schemas.microsoft.com/office/powerpoint/2010/main" val="3765536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10" presetClass="entr" presetSubtype="0" fill="hold" grpId="0" nodeType="after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13" grpId="0"/>
      <p:bldP spid="14" grpId="0"/>
      <p:bldP spid="18" grpId="0"/>
      <p:bldP spid="24" grpId="0"/>
      <p:bldP spid="21"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60512" y="1347613"/>
            <a:ext cx="927512" cy="2952329"/>
          </a:xfrm>
          <a:prstGeom prst="rect">
            <a:avLst/>
          </a:prstGeom>
          <a:solidFill>
            <a:schemeClr val="accent1">
              <a:lumMod val="20000"/>
              <a:lumOff val="80000"/>
              <a:alpha val="1000"/>
            </a:schemeClr>
          </a:solidFill>
          <a:ln w="25400">
            <a:noFill/>
          </a:ln>
          <a:effectLst>
            <a:glow rad="203200">
              <a:schemeClr val="accent6">
                <a:lumMod val="20000"/>
                <a:lumOff val="80000"/>
              </a:schemeClr>
            </a:glow>
          </a:effectLst>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2" name="Title 1"/>
          <p:cNvSpPr>
            <a:spLocks noGrp="1"/>
          </p:cNvSpPr>
          <p:nvPr>
            <p:ph type="title"/>
          </p:nvPr>
        </p:nvSpPr>
        <p:spPr/>
        <p:txBody>
          <a:bodyPr/>
          <a:lstStyle/>
          <a:p>
            <a:r>
              <a:rPr lang="en-US" dirty="0"/>
              <a:t>Consumer </a:t>
            </a:r>
            <a:r>
              <a:rPr lang="en-US" dirty="0" smtClean="0"/>
              <a:t>Entertainment</a:t>
            </a:r>
            <a:br>
              <a:rPr lang="en-US" dirty="0" smtClean="0"/>
            </a:br>
            <a:r>
              <a:rPr lang="en-US" dirty="0" smtClean="0"/>
              <a:t>Spending</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397123500"/>
              </p:ext>
            </p:extLst>
          </p:nvPr>
        </p:nvGraphicFramePr>
        <p:xfrm>
          <a:off x="667939" y="1067159"/>
          <a:ext cx="7846221" cy="350758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735207" y="4774308"/>
            <a:ext cx="4207867" cy="369191"/>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Source: Rentrak &amp; </a:t>
            </a:r>
            <a:r>
              <a:rPr lang="en-US" sz="1200" b="0" spc="-60" dirty="0" smtClean="0">
                <a:solidFill>
                  <a:schemeClr val="bg1">
                    <a:lumMod val="95000"/>
                  </a:schemeClr>
                </a:solidFill>
                <a:effectLst/>
              </a:rPr>
              <a:t>Digital Entertainment Group</a:t>
            </a:r>
            <a:endParaRPr lang="en-US" sz="1200" b="0" spc="-60" dirty="0">
              <a:solidFill>
                <a:schemeClr val="bg1">
                  <a:lumMod val="95000"/>
                </a:schemeClr>
              </a:solidFill>
              <a:effectLs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40077" y="1239603"/>
            <a:ext cx="1810240" cy="25202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32340" y="1599642"/>
            <a:ext cx="713006" cy="588374"/>
          </a:xfrm>
          <a:prstGeom prst="rect">
            <a:avLst/>
          </a:prstGeom>
        </p:spPr>
      </p:pic>
    </p:spTree>
    <p:extLst>
      <p:ext uri="{BB962C8B-B14F-4D97-AF65-F5344CB8AC3E}">
        <p14:creationId xmlns:p14="http://schemas.microsoft.com/office/powerpoint/2010/main" val="997420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1" dur="500"/>
                                        <p:tgtEl>
                                          <p:spTgt spid="3">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5" dur="500"/>
                                        <p:tgtEl>
                                          <p:spTgt spid="3">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19" dur="500"/>
                                        <p:tgtEl>
                                          <p:spTgt spid="3">
                                            <p:graphicEl>
                                              <a:chart seriesIdx="2"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down)">
                                      <p:cBhvr>
                                        <p:cTn id="23" dur="1000"/>
                                        <p:tgtEl>
                                          <p:spTgt spid="3">
                                            <p:graphicEl>
                                              <a:chart seriesIdx="3" categoryIdx="-4" bldStep="series"/>
                                            </p:graphicEl>
                                          </p:spTgt>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down)">
                                      <p:cBhvr>
                                        <p:cTn id="27" dur="1000"/>
                                        <p:tgtEl>
                                          <p:spTgt spid="3">
                                            <p:graphicEl>
                                              <a:chart seriesIdx="4" categoryIdx="-4" bldStep="series"/>
                                            </p:graphicEl>
                                          </p:spTgt>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down)">
                                      <p:cBhvr>
                                        <p:cTn id="31" dur="1000"/>
                                        <p:tgtEl>
                                          <p:spTgt spid="3">
                                            <p:graphicEl>
                                              <a:chart seriesIdx="5" categoryIdx="-4" bldStep="series"/>
                                            </p:graphicEl>
                                          </p:spTgt>
                                        </p:tgtEl>
                                      </p:cBhvr>
                                    </p:animEffect>
                                  </p:childTnLst>
                                </p:cTn>
                              </p:par>
                            </p:childTnLst>
                          </p:cTn>
                        </p:par>
                        <p:par>
                          <p:cTn id="32" fill="hold">
                            <p:stCondLst>
                              <p:cond delay="5000"/>
                            </p:stCondLst>
                            <p:childTnLst>
                              <p:par>
                                <p:cTn id="33" presetID="10" presetClass="entr" presetSubtype="0" fill="hold" grpId="0" nodeType="afterEffect">
                                  <p:stCondLst>
                                    <p:cond delay="10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3"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933393" y="2644001"/>
            <a:ext cx="5275011" cy="0"/>
          </a:xfrm>
          <a:prstGeom prst="line">
            <a:avLst/>
          </a:prstGeom>
          <a:ln w="50800">
            <a:solidFill>
              <a:schemeClr val="bg1">
                <a:lumMod val="85000"/>
              </a:schemeClr>
            </a:solidFill>
            <a:headEnd type="none" w="med" len="lg"/>
            <a:tailEnd type="triangle" w="sm" len="lg"/>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64480" y="2775430"/>
            <a:ext cx="307777" cy="467757"/>
          </a:xfrm>
          <a:prstGeom prst="rect">
            <a:avLst/>
          </a:prstGeom>
          <a:noFill/>
        </p:spPr>
        <p:txBody>
          <a:bodyPr vert="vert270" wrap="none" lIns="0" tIns="0" rIns="0" bIns="0" rtlCol="0">
            <a:spAutoFit/>
          </a:bodyPr>
          <a:lstStyle/>
          <a:p>
            <a:pPr algn="r"/>
            <a:r>
              <a:rPr lang="en-US" spc="-80" dirty="0" smtClean="0">
                <a:solidFill>
                  <a:schemeClr val="bg1">
                    <a:lumMod val="75000"/>
                  </a:schemeClr>
                </a:solidFill>
                <a:effectLst/>
                <a:latin typeface="Arial" pitchFamily="34" charset="0"/>
                <a:cs typeface="Arial" pitchFamily="34" charset="0"/>
              </a:rPr>
              <a:t>May</a:t>
            </a:r>
            <a:endParaRPr lang="en-US" spc="-80" dirty="0">
              <a:solidFill>
                <a:schemeClr val="bg1">
                  <a:lumMod val="75000"/>
                </a:schemeClr>
              </a:solidFill>
              <a:effectLst/>
              <a:latin typeface="Arial" pitchFamily="34" charset="0"/>
              <a:cs typeface="Arial" pitchFamily="34" charset="0"/>
            </a:endParaRPr>
          </a:p>
        </p:txBody>
      </p:sp>
      <p:sp>
        <p:nvSpPr>
          <p:cNvPr id="12" name="TextBox 11"/>
          <p:cNvSpPr txBox="1"/>
          <p:nvPr/>
        </p:nvSpPr>
        <p:spPr>
          <a:xfrm>
            <a:off x="3825467" y="2775430"/>
            <a:ext cx="307777" cy="339517"/>
          </a:xfrm>
          <a:prstGeom prst="rect">
            <a:avLst/>
          </a:prstGeom>
          <a:noFill/>
        </p:spPr>
        <p:txBody>
          <a:bodyPr vert="vert270" wrap="none" lIns="0" tIns="0" rIns="0" bIns="0" rtlCol="0">
            <a:spAutoFit/>
          </a:bodyPr>
          <a:lstStyle/>
          <a:p>
            <a:pPr algn="r"/>
            <a:r>
              <a:rPr lang="en-US" spc="-80" dirty="0" smtClean="0">
                <a:solidFill>
                  <a:schemeClr val="bg1">
                    <a:lumMod val="75000"/>
                  </a:schemeClr>
                </a:solidFill>
                <a:effectLst/>
                <a:latin typeface="Arial" pitchFamily="34" charset="0"/>
                <a:cs typeface="Arial" pitchFamily="34" charset="0"/>
              </a:rPr>
              <a:t>Jul</a:t>
            </a:r>
            <a:endParaRPr lang="en-US" spc="-80" dirty="0">
              <a:solidFill>
                <a:schemeClr val="bg1">
                  <a:lumMod val="75000"/>
                </a:schemeClr>
              </a:solidFill>
              <a:effectLst/>
              <a:latin typeface="Arial" pitchFamily="34" charset="0"/>
              <a:cs typeface="Arial" pitchFamily="34" charset="0"/>
            </a:endParaRPr>
          </a:p>
        </p:txBody>
      </p:sp>
      <p:sp>
        <p:nvSpPr>
          <p:cNvPr id="13" name="TextBox 12"/>
          <p:cNvSpPr txBox="1"/>
          <p:nvPr/>
        </p:nvSpPr>
        <p:spPr>
          <a:xfrm>
            <a:off x="4386454" y="2775430"/>
            <a:ext cx="307777" cy="440505"/>
          </a:xfrm>
          <a:prstGeom prst="rect">
            <a:avLst/>
          </a:prstGeom>
          <a:noFill/>
        </p:spPr>
        <p:txBody>
          <a:bodyPr vert="vert270" wrap="none" lIns="0" tIns="0" rIns="0" bIns="0" rtlCol="0">
            <a:spAutoFit/>
          </a:bodyPr>
          <a:lstStyle/>
          <a:p>
            <a:pPr algn="r"/>
            <a:r>
              <a:rPr lang="en-US" spc="-80" dirty="0" smtClean="0">
                <a:solidFill>
                  <a:schemeClr val="bg1">
                    <a:lumMod val="75000"/>
                  </a:schemeClr>
                </a:solidFill>
                <a:effectLst/>
                <a:latin typeface="Arial" pitchFamily="34" charset="0"/>
                <a:cs typeface="Arial" pitchFamily="34" charset="0"/>
              </a:rPr>
              <a:t>Sep</a:t>
            </a:r>
            <a:endParaRPr lang="en-US" spc="-80" dirty="0">
              <a:solidFill>
                <a:schemeClr val="bg1">
                  <a:lumMod val="75000"/>
                </a:schemeClr>
              </a:solidFill>
              <a:effectLst/>
              <a:latin typeface="Arial" pitchFamily="34" charset="0"/>
              <a:cs typeface="Arial" pitchFamily="34" charset="0"/>
            </a:endParaRPr>
          </a:p>
        </p:txBody>
      </p:sp>
      <p:sp>
        <p:nvSpPr>
          <p:cNvPr id="14" name="TextBox 13"/>
          <p:cNvSpPr txBox="1"/>
          <p:nvPr/>
        </p:nvSpPr>
        <p:spPr>
          <a:xfrm>
            <a:off x="4947441" y="2775430"/>
            <a:ext cx="307777" cy="454933"/>
          </a:xfrm>
          <a:prstGeom prst="rect">
            <a:avLst/>
          </a:prstGeom>
          <a:noFill/>
        </p:spPr>
        <p:txBody>
          <a:bodyPr vert="vert270" wrap="none" lIns="0" tIns="0" rIns="0" bIns="0" rtlCol="0">
            <a:spAutoFit/>
          </a:bodyPr>
          <a:lstStyle/>
          <a:p>
            <a:pPr algn="r"/>
            <a:r>
              <a:rPr lang="en-US" spc="-80" dirty="0" smtClean="0">
                <a:solidFill>
                  <a:schemeClr val="bg1">
                    <a:lumMod val="75000"/>
                  </a:schemeClr>
                </a:solidFill>
                <a:effectLst/>
                <a:latin typeface="Arial" pitchFamily="34" charset="0"/>
                <a:cs typeface="Arial" pitchFamily="34" charset="0"/>
              </a:rPr>
              <a:t>Nov</a:t>
            </a:r>
            <a:endParaRPr lang="en-US" spc="-80" dirty="0">
              <a:solidFill>
                <a:schemeClr val="bg1">
                  <a:lumMod val="75000"/>
                </a:schemeClr>
              </a:solidFill>
              <a:effectLst/>
              <a:latin typeface="Arial" pitchFamily="34" charset="0"/>
              <a:cs typeface="Arial" pitchFamily="34" charset="0"/>
            </a:endParaRPr>
          </a:p>
        </p:txBody>
      </p:sp>
      <p:sp>
        <p:nvSpPr>
          <p:cNvPr id="15" name="TextBox 14"/>
          <p:cNvSpPr txBox="1"/>
          <p:nvPr/>
        </p:nvSpPr>
        <p:spPr>
          <a:xfrm>
            <a:off x="5508428" y="2775430"/>
            <a:ext cx="307777" cy="411651"/>
          </a:xfrm>
          <a:prstGeom prst="rect">
            <a:avLst/>
          </a:prstGeom>
          <a:noFill/>
        </p:spPr>
        <p:txBody>
          <a:bodyPr vert="vert270" wrap="none" lIns="0" tIns="0" rIns="0" bIns="0" rtlCol="0">
            <a:spAutoFit/>
          </a:bodyPr>
          <a:lstStyle/>
          <a:p>
            <a:pPr algn="r"/>
            <a:r>
              <a:rPr lang="en-US" spc="-80" dirty="0" smtClean="0">
                <a:solidFill>
                  <a:schemeClr val="bg1">
                    <a:lumMod val="75000"/>
                  </a:schemeClr>
                </a:solidFill>
                <a:effectLst/>
                <a:latin typeface="Arial" pitchFamily="34" charset="0"/>
                <a:cs typeface="Arial" pitchFamily="34" charset="0"/>
              </a:rPr>
              <a:t>Jan</a:t>
            </a:r>
            <a:endParaRPr lang="en-US" spc="-80" dirty="0">
              <a:solidFill>
                <a:schemeClr val="bg1">
                  <a:lumMod val="75000"/>
                </a:schemeClr>
              </a:solidFill>
              <a:effectLst/>
              <a:latin typeface="Arial" pitchFamily="34" charset="0"/>
              <a:cs typeface="Arial" pitchFamily="34" charset="0"/>
            </a:endParaRPr>
          </a:p>
        </p:txBody>
      </p:sp>
      <p:sp>
        <p:nvSpPr>
          <p:cNvPr id="16" name="TextBox 15"/>
          <p:cNvSpPr txBox="1"/>
          <p:nvPr/>
        </p:nvSpPr>
        <p:spPr>
          <a:xfrm>
            <a:off x="6069415" y="2775430"/>
            <a:ext cx="307777" cy="424475"/>
          </a:xfrm>
          <a:prstGeom prst="rect">
            <a:avLst/>
          </a:prstGeom>
          <a:noFill/>
        </p:spPr>
        <p:txBody>
          <a:bodyPr vert="vert270" wrap="none" lIns="0" tIns="0" rIns="0" bIns="0" rtlCol="0">
            <a:spAutoFit/>
          </a:bodyPr>
          <a:lstStyle/>
          <a:p>
            <a:pPr algn="r"/>
            <a:r>
              <a:rPr lang="en-US" spc="-80" dirty="0" smtClean="0">
                <a:solidFill>
                  <a:schemeClr val="bg1">
                    <a:lumMod val="75000"/>
                  </a:schemeClr>
                </a:solidFill>
                <a:effectLst/>
              </a:rPr>
              <a:t>Mar</a:t>
            </a:r>
            <a:endParaRPr lang="en-US" spc="-80" dirty="0">
              <a:solidFill>
                <a:schemeClr val="bg1">
                  <a:lumMod val="75000"/>
                </a:schemeClr>
              </a:solidFill>
              <a:effectLst/>
              <a:latin typeface="Arial" pitchFamily="34" charset="0"/>
              <a:cs typeface="Arial" pitchFamily="34" charset="0"/>
            </a:endParaRPr>
          </a:p>
        </p:txBody>
      </p:sp>
      <p:sp>
        <p:nvSpPr>
          <p:cNvPr id="17" name="TextBox 16"/>
          <p:cNvSpPr txBox="1"/>
          <p:nvPr/>
        </p:nvSpPr>
        <p:spPr>
          <a:xfrm>
            <a:off x="6630402" y="2775430"/>
            <a:ext cx="307777" cy="467757"/>
          </a:xfrm>
          <a:prstGeom prst="rect">
            <a:avLst/>
          </a:prstGeom>
          <a:noFill/>
        </p:spPr>
        <p:txBody>
          <a:bodyPr vert="vert270" wrap="none" lIns="0" tIns="0" rIns="0" bIns="0" rtlCol="0">
            <a:spAutoFit/>
          </a:bodyPr>
          <a:lstStyle/>
          <a:p>
            <a:pPr algn="r"/>
            <a:r>
              <a:rPr lang="en-US" spc="-80" dirty="0" smtClean="0">
                <a:solidFill>
                  <a:schemeClr val="bg1">
                    <a:lumMod val="75000"/>
                  </a:schemeClr>
                </a:solidFill>
                <a:effectLst/>
                <a:latin typeface="Arial" pitchFamily="34" charset="0"/>
                <a:cs typeface="Arial" pitchFamily="34" charset="0"/>
              </a:rPr>
              <a:t>May</a:t>
            </a:r>
            <a:endParaRPr lang="en-US" spc="-80" dirty="0">
              <a:solidFill>
                <a:schemeClr val="bg1">
                  <a:lumMod val="75000"/>
                </a:schemeClr>
              </a:solidFill>
              <a:effectLst/>
              <a:latin typeface="Arial" pitchFamily="34" charset="0"/>
              <a:cs typeface="Arial" pitchFamily="34" charset="0"/>
            </a:endParaRPr>
          </a:p>
        </p:txBody>
      </p:sp>
      <p:sp>
        <p:nvSpPr>
          <p:cNvPr id="18" name="TextBox 17"/>
          <p:cNvSpPr txBox="1"/>
          <p:nvPr/>
        </p:nvSpPr>
        <p:spPr>
          <a:xfrm>
            <a:off x="7191389" y="2775430"/>
            <a:ext cx="307777" cy="339517"/>
          </a:xfrm>
          <a:prstGeom prst="rect">
            <a:avLst/>
          </a:prstGeom>
          <a:noFill/>
        </p:spPr>
        <p:txBody>
          <a:bodyPr vert="vert270" wrap="none" lIns="0" tIns="0" rIns="0" bIns="0" rtlCol="0">
            <a:spAutoFit/>
          </a:bodyPr>
          <a:lstStyle/>
          <a:p>
            <a:pPr algn="r"/>
            <a:r>
              <a:rPr lang="en-US" spc="-80" dirty="0" smtClean="0">
                <a:solidFill>
                  <a:schemeClr val="bg1">
                    <a:lumMod val="75000"/>
                  </a:schemeClr>
                </a:solidFill>
                <a:effectLst/>
                <a:latin typeface="Arial" pitchFamily="34" charset="0"/>
                <a:cs typeface="Arial" pitchFamily="34" charset="0"/>
              </a:rPr>
              <a:t>Jul</a:t>
            </a:r>
            <a:endParaRPr lang="en-US" spc="-80" dirty="0">
              <a:solidFill>
                <a:schemeClr val="bg1">
                  <a:lumMod val="75000"/>
                </a:schemeClr>
              </a:solidFill>
              <a:effectLst/>
              <a:latin typeface="Arial" pitchFamily="34" charset="0"/>
              <a:cs typeface="Arial" pitchFamily="34" charset="0"/>
            </a:endParaRPr>
          </a:p>
        </p:txBody>
      </p:sp>
      <p:cxnSp>
        <p:nvCxnSpPr>
          <p:cNvPr id="26" name="Straight Connector 25"/>
          <p:cNvCxnSpPr/>
          <p:nvPr/>
        </p:nvCxnSpPr>
        <p:spPr>
          <a:xfrm flipH="1">
            <a:off x="3400301"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961273"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22245"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083217"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644189"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205161"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766133"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327105"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374613" y="2300594"/>
            <a:ext cx="539891" cy="307777"/>
          </a:xfrm>
          <a:prstGeom prst="rect">
            <a:avLst/>
          </a:prstGeom>
          <a:noFill/>
        </p:spPr>
        <p:txBody>
          <a:bodyPr vert="horz" wrap="none" lIns="0" tIns="0" rIns="0" bIns="0" rtlCol="0">
            <a:spAutoFit/>
          </a:bodyPr>
          <a:lstStyle/>
          <a:p>
            <a:r>
              <a:rPr lang="en-US" spc="-80" dirty="0" smtClean="0">
                <a:solidFill>
                  <a:schemeClr val="bg1">
                    <a:lumMod val="50000"/>
                  </a:schemeClr>
                </a:solidFill>
                <a:effectLst/>
                <a:latin typeface="Arial" pitchFamily="34" charset="0"/>
                <a:cs typeface="Arial" pitchFamily="34" charset="0"/>
              </a:rPr>
              <a:t>2006</a:t>
            </a:r>
            <a:endParaRPr lang="en-US" spc="-80" dirty="0">
              <a:solidFill>
                <a:schemeClr val="bg1">
                  <a:lumMod val="50000"/>
                </a:schemeClr>
              </a:solidFill>
              <a:effectLst/>
              <a:latin typeface="Arial" pitchFamily="34" charset="0"/>
              <a:cs typeface="Arial" pitchFamily="34" charset="0"/>
            </a:endParaRPr>
          </a:p>
        </p:txBody>
      </p:sp>
      <p:sp>
        <p:nvSpPr>
          <p:cNvPr id="36" name="TextBox 35"/>
          <p:cNvSpPr txBox="1"/>
          <p:nvPr/>
        </p:nvSpPr>
        <p:spPr>
          <a:xfrm>
            <a:off x="6264188" y="2300594"/>
            <a:ext cx="539891" cy="307777"/>
          </a:xfrm>
          <a:prstGeom prst="rect">
            <a:avLst/>
          </a:prstGeom>
          <a:noFill/>
        </p:spPr>
        <p:txBody>
          <a:bodyPr vert="horz" wrap="none" lIns="0" tIns="0" rIns="0" bIns="0" rtlCol="0">
            <a:spAutoFit/>
          </a:bodyPr>
          <a:lstStyle/>
          <a:p>
            <a:r>
              <a:rPr lang="en-US" spc="-80" dirty="0" smtClean="0">
                <a:solidFill>
                  <a:schemeClr val="bg1">
                    <a:lumMod val="50000"/>
                  </a:schemeClr>
                </a:solidFill>
                <a:effectLst/>
                <a:latin typeface="Arial" pitchFamily="34" charset="0"/>
                <a:cs typeface="Arial" pitchFamily="34" charset="0"/>
              </a:rPr>
              <a:t>2007</a:t>
            </a:r>
            <a:endParaRPr lang="en-US" spc="-80" dirty="0">
              <a:solidFill>
                <a:schemeClr val="bg1">
                  <a:lumMod val="50000"/>
                </a:schemeClr>
              </a:solidFill>
              <a:effectLst/>
              <a:latin typeface="Arial" pitchFamily="34" charset="0"/>
              <a:cs typeface="Arial" pitchFamily="34" charset="0"/>
            </a:endParaRPr>
          </a:p>
        </p:txBody>
      </p:sp>
      <p:cxnSp>
        <p:nvCxnSpPr>
          <p:cNvPr id="10" name="Straight Connector 9"/>
          <p:cNvCxnSpPr/>
          <p:nvPr/>
        </p:nvCxnSpPr>
        <p:spPr>
          <a:xfrm flipH="1" flipV="1">
            <a:off x="2874126" y="2448714"/>
            <a:ext cx="76200" cy="211667"/>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805070" y="2439190"/>
            <a:ext cx="66941" cy="447414"/>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726489" y="2631810"/>
            <a:ext cx="73822" cy="238125"/>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95275" y="2644001"/>
            <a:ext cx="1351326" cy="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87089" y="2300594"/>
            <a:ext cx="539891" cy="307777"/>
          </a:xfrm>
          <a:prstGeom prst="rect">
            <a:avLst/>
          </a:prstGeom>
          <a:noFill/>
        </p:spPr>
        <p:txBody>
          <a:bodyPr vert="horz" wrap="none" lIns="0" tIns="0" rIns="0" bIns="0" rtlCol="0">
            <a:spAutoFit/>
          </a:bodyPr>
          <a:lstStyle/>
          <a:p>
            <a:r>
              <a:rPr lang="en-US" spc="-80" dirty="0" smtClean="0">
                <a:solidFill>
                  <a:schemeClr val="bg1">
                    <a:lumMod val="50000"/>
                  </a:schemeClr>
                </a:solidFill>
                <a:effectLst/>
                <a:latin typeface="Arial" pitchFamily="34" charset="0"/>
                <a:cs typeface="Arial" pitchFamily="34" charset="0"/>
              </a:rPr>
              <a:t>2005</a:t>
            </a:r>
            <a:endParaRPr lang="en-US" spc="-80" dirty="0">
              <a:solidFill>
                <a:schemeClr val="bg1">
                  <a:lumMod val="50000"/>
                </a:schemeClr>
              </a:solidFill>
              <a:effectLst/>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A Turning Point for Digital Video - 2006</a:t>
            </a:r>
            <a:endParaRPr lang="en-US" dirty="0"/>
          </a:p>
        </p:txBody>
      </p:sp>
      <p:sp>
        <p:nvSpPr>
          <p:cNvPr id="34" name="Line Callout 2 (Accent Bar) 33"/>
          <p:cNvSpPr/>
          <p:nvPr/>
        </p:nvSpPr>
        <p:spPr>
          <a:xfrm>
            <a:off x="7416316" y="2066526"/>
            <a:ext cx="916198" cy="473479"/>
          </a:xfrm>
          <a:prstGeom prst="accentCallout2">
            <a:avLst>
              <a:gd name="adj1" fmla="val 83238"/>
              <a:gd name="adj2" fmla="val -3974"/>
              <a:gd name="adj3" fmla="val 83866"/>
              <a:gd name="adj4" fmla="val -15156"/>
              <a:gd name="adj5" fmla="val 122462"/>
              <a:gd name="adj6" fmla="val -1912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latin typeface="Arial" pitchFamily="34" charset="0"/>
                <a:cs typeface="Arial" pitchFamily="34" charset="0"/>
              </a:rPr>
              <a:t>Apple iPhone</a:t>
            </a:r>
            <a:endParaRPr lang="en-US" spc="-80" dirty="0">
              <a:solidFill>
                <a:schemeClr val="accent5">
                  <a:lumMod val="50000"/>
                </a:schemeClr>
              </a:solidFill>
              <a:effectLst/>
              <a:latin typeface="Arial" pitchFamily="34" charset="0"/>
              <a:cs typeface="Arial"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13385" y="1925184"/>
            <a:ext cx="410858" cy="464962"/>
          </a:xfrm>
          <a:prstGeom prst="rect">
            <a:avLst/>
          </a:prstGeom>
          <a:effectLst>
            <a:outerShdw blurRad="203200" dist="101600" dir="8400000" algn="tl" rotWithShape="0">
              <a:schemeClr val="accent5">
                <a:lumMod val="75000"/>
                <a:alpha val="52000"/>
              </a:schemeClr>
            </a:outerShdw>
          </a:effectLst>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95936" y="1815666"/>
            <a:ext cx="988770" cy="380058"/>
          </a:xfrm>
          <a:prstGeom prst="rect">
            <a:avLst/>
          </a:prstGeom>
          <a:effectLst>
            <a:outerShdw blurRad="203200" dist="101600" dir="8400000" algn="tl" rotWithShape="0">
              <a:schemeClr val="accent5">
                <a:lumMod val="75000"/>
                <a:alpha val="52000"/>
              </a:schemeClr>
            </a:outerShdw>
          </a:effectLst>
        </p:spPr>
      </p:pic>
      <p:sp>
        <p:nvSpPr>
          <p:cNvPr id="40" name="Line Callout 2 (Accent Bar) 39"/>
          <p:cNvSpPr/>
          <p:nvPr/>
        </p:nvSpPr>
        <p:spPr>
          <a:xfrm>
            <a:off x="6156176" y="1160594"/>
            <a:ext cx="1265525" cy="727080"/>
          </a:xfrm>
          <a:prstGeom prst="accentCallout2">
            <a:avLst>
              <a:gd name="adj1" fmla="val 73489"/>
              <a:gd name="adj2" fmla="val -1228"/>
              <a:gd name="adj3" fmla="val 73489"/>
              <a:gd name="adj4" fmla="val -11387"/>
              <a:gd name="adj5" fmla="val 204829"/>
              <a:gd name="adj6" fmla="val -2957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latin typeface="Arial" pitchFamily="34" charset="0"/>
                <a:cs typeface="Arial" pitchFamily="34" charset="0"/>
              </a:rPr>
              <a:t>Netflix video streaming</a:t>
            </a:r>
          </a:p>
        </p:txBody>
      </p:sp>
      <p:sp>
        <p:nvSpPr>
          <p:cNvPr id="44" name="Line Callout 2 (Accent Bar) 43"/>
          <p:cNvSpPr/>
          <p:nvPr/>
        </p:nvSpPr>
        <p:spPr>
          <a:xfrm>
            <a:off x="5148064" y="3335865"/>
            <a:ext cx="1116124" cy="712049"/>
          </a:xfrm>
          <a:prstGeom prst="accentCallout2">
            <a:avLst>
              <a:gd name="adj1" fmla="val 20676"/>
              <a:gd name="adj2" fmla="val -1228"/>
              <a:gd name="adj3" fmla="val 20882"/>
              <a:gd name="adj4" fmla="val -10467"/>
              <a:gd name="adj5" fmla="val -96901"/>
              <a:gd name="adj6" fmla="val -20331"/>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72000" bIns="0" numCol="1" spcCol="0" rtlCol="0" fromWordArt="0" anchor="b" anchorCtr="0" forceAA="0" compatLnSpc="1">
            <a:prstTxWarp prst="textNoShape">
              <a:avLst/>
            </a:prstTxWarp>
            <a:noAutofit/>
          </a:bodyPr>
          <a:lstStyle/>
          <a:p>
            <a:pPr algn="l">
              <a:lnSpc>
                <a:spcPct val="74000"/>
              </a:lnSpc>
            </a:pPr>
            <a:r>
              <a:rPr lang="en-US" spc="-80" dirty="0">
                <a:solidFill>
                  <a:schemeClr val="accent5">
                    <a:lumMod val="50000"/>
                  </a:schemeClr>
                </a:solidFill>
                <a:effectLst/>
              </a:rPr>
              <a:t>Google </a:t>
            </a:r>
            <a:r>
              <a:rPr lang="en-US" spc="-80" dirty="0" smtClean="0">
                <a:solidFill>
                  <a:schemeClr val="accent5">
                    <a:lumMod val="50000"/>
                  </a:schemeClr>
                </a:solidFill>
                <a:effectLst/>
              </a:rPr>
              <a:t>buys</a:t>
            </a:r>
          </a:p>
          <a:p>
            <a:pPr algn="l">
              <a:lnSpc>
                <a:spcPct val="74000"/>
              </a:lnSpc>
            </a:pPr>
            <a:r>
              <a:rPr lang="en-US" spc="-80" dirty="0" smtClean="0">
                <a:solidFill>
                  <a:schemeClr val="accent5">
                    <a:lumMod val="50000"/>
                  </a:schemeClr>
                </a:solidFill>
                <a:effectLst/>
              </a:rPr>
              <a:t>YouTube</a:t>
            </a:r>
            <a:endParaRPr lang="en-US" spc="-80" dirty="0">
              <a:solidFill>
                <a:schemeClr val="accent5">
                  <a:lumMod val="50000"/>
                </a:schemeClr>
              </a:solidFill>
              <a:effectLst/>
            </a:endParaRPr>
          </a:p>
        </p:txBody>
      </p:sp>
      <p:pic>
        <p:nvPicPr>
          <p:cNvPr id="21" name="Picture 2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93033" y="3412374"/>
            <a:ext cx="1005070" cy="364254"/>
          </a:xfrm>
          <a:prstGeom prst="rect">
            <a:avLst/>
          </a:prstGeom>
          <a:effectLst>
            <a:outerShdw blurRad="203200" dist="101600" dir="8400000" algn="tl" rotWithShape="0">
              <a:schemeClr val="accent5">
                <a:lumMod val="75000"/>
                <a:alpha val="52000"/>
              </a:schemeClr>
            </a:outerShdw>
          </a:effectLst>
        </p:spPr>
      </p:pic>
      <p:pic>
        <p:nvPicPr>
          <p:cNvPr id="51" name="Picture 5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704348" y="3417554"/>
            <a:ext cx="481480" cy="431082"/>
          </a:xfrm>
          <a:prstGeom prst="rect">
            <a:avLst/>
          </a:prstGeom>
          <a:effectLst>
            <a:outerShdw blurRad="203200" dist="101600" dir="8400000" algn="tl" rotWithShape="0">
              <a:schemeClr val="accent5">
                <a:lumMod val="75000"/>
                <a:alpha val="52000"/>
              </a:schemeClr>
            </a:outerShdw>
          </a:effectLst>
        </p:spPr>
      </p:pic>
      <p:sp>
        <p:nvSpPr>
          <p:cNvPr id="52" name="Line Callout 2 (Accent Bar) 51"/>
          <p:cNvSpPr/>
          <p:nvPr/>
        </p:nvSpPr>
        <p:spPr>
          <a:xfrm>
            <a:off x="6372200" y="3291830"/>
            <a:ext cx="1363664" cy="556806"/>
          </a:xfrm>
          <a:prstGeom prst="accentCallout2">
            <a:avLst>
              <a:gd name="adj1" fmla="val 19009"/>
              <a:gd name="adj2" fmla="val -1228"/>
              <a:gd name="adj3" fmla="val 19009"/>
              <a:gd name="adj4" fmla="val -13910"/>
              <a:gd name="adj5" fmla="val -118012"/>
              <a:gd name="adj6" fmla="val -42489"/>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72000" bIns="0" numCol="1" spcCol="0" rtlCol="0" fromWordArt="0" anchor="b"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latin typeface="Arial" pitchFamily="34" charset="0"/>
                <a:cs typeface="Arial" pitchFamily="34" charset="0"/>
              </a:rPr>
              <a:t>Microsoft PlayReady</a:t>
            </a:r>
            <a:endParaRPr lang="en-US" spc="-80" dirty="0">
              <a:solidFill>
                <a:schemeClr val="accent5">
                  <a:lumMod val="50000"/>
                </a:schemeClr>
              </a:solidFill>
              <a:effectLst/>
              <a:latin typeface="Arial" pitchFamily="34" charset="0"/>
              <a:cs typeface="Arial" pitchFamily="34" charset="0"/>
            </a:endParaRPr>
          </a:p>
        </p:txBody>
      </p:sp>
      <p:sp>
        <p:nvSpPr>
          <p:cNvPr id="41" name="Line Callout 2 (Accent Bar) 40"/>
          <p:cNvSpPr/>
          <p:nvPr/>
        </p:nvSpPr>
        <p:spPr>
          <a:xfrm flipH="1">
            <a:off x="1943708" y="3348096"/>
            <a:ext cx="1405998" cy="500540"/>
          </a:xfrm>
          <a:prstGeom prst="accentCallout2">
            <a:avLst>
              <a:gd name="adj1" fmla="val 17800"/>
              <a:gd name="adj2" fmla="val -733"/>
              <a:gd name="adj3" fmla="val 17800"/>
              <a:gd name="adj4" fmla="val -8443"/>
              <a:gd name="adj5" fmla="val -140200"/>
              <a:gd name="adj6" fmla="val -35116"/>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72000" bIns="0" numCol="1" spcCol="0" rtlCol="0" fromWordArt="0" anchor="b" anchorCtr="0" forceAA="0" compatLnSpc="1">
            <a:prstTxWarp prst="textNoShape">
              <a:avLst/>
            </a:prstTxWarp>
            <a:noAutofit/>
          </a:bodyPr>
          <a:lstStyle/>
          <a:p>
            <a:pPr algn="r">
              <a:lnSpc>
                <a:spcPct val="74000"/>
              </a:lnSpc>
            </a:pPr>
            <a:r>
              <a:rPr lang="en-US" spc="-80" dirty="0" smtClean="0">
                <a:solidFill>
                  <a:schemeClr val="accent5">
                    <a:lumMod val="50000"/>
                  </a:schemeClr>
                </a:solidFill>
                <a:effectLst/>
                <a:latin typeface="Arial" pitchFamily="34" charset="0"/>
                <a:cs typeface="Arial" pitchFamily="34" charset="0"/>
              </a:rPr>
              <a:t>1</a:t>
            </a:r>
            <a:r>
              <a:rPr lang="en-US" spc="-80" baseline="30000" dirty="0" smtClean="0">
                <a:solidFill>
                  <a:schemeClr val="accent5">
                    <a:lumMod val="50000"/>
                  </a:schemeClr>
                </a:solidFill>
                <a:effectLst/>
                <a:latin typeface="Arial" pitchFamily="34" charset="0"/>
                <a:cs typeface="Arial" pitchFamily="34" charset="0"/>
              </a:rPr>
              <a:t>st</a:t>
            </a:r>
            <a:r>
              <a:rPr lang="en-US" spc="-80" dirty="0" smtClean="0">
                <a:solidFill>
                  <a:schemeClr val="accent5">
                    <a:lumMod val="50000"/>
                  </a:schemeClr>
                </a:solidFill>
                <a:effectLst/>
                <a:latin typeface="Arial" pitchFamily="34" charset="0"/>
                <a:cs typeface="Arial" pitchFamily="34" charset="0"/>
              </a:rPr>
              <a:t> Blu-Ray released</a:t>
            </a:r>
            <a:endParaRPr lang="en-US" spc="-80" dirty="0">
              <a:solidFill>
                <a:schemeClr val="accent5">
                  <a:lumMod val="50000"/>
                </a:schemeClr>
              </a:solidFill>
              <a:effectLst/>
              <a:latin typeface="Arial" pitchFamily="34" charset="0"/>
              <a:cs typeface="Arial" pitchFamily="34" charset="0"/>
            </a:endParaRPr>
          </a:p>
        </p:txBody>
      </p:sp>
      <p:pic>
        <p:nvPicPr>
          <p:cNvPr id="7" name="Picture 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455876" y="3402739"/>
            <a:ext cx="445897" cy="445897"/>
          </a:xfrm>
          <a:prstGeom prst="rect">
            <a:avLst/>
          </a:prstGeom>
          <a:effectLst>
            <a:outerShdw blurRad="203200" dist="101600" dir="8400000" algn="tl" rotWithShape="0">
              <a:schemeClr val="accent5">
                <a:lumMod val="75000"/>
                <a:alpha val="52000"/>
              </a:schemeClr>
            </a:outerShdw>
          </a:effectLst>
        </p:spPr>
      </p:pic>
      <p:sp>
        <p:nvSpPr>
          <p:cNvPr id="56" name="Line Callout 2 (Accent Bar) 55"/>
          <p:cNvSpPr/>
          <p:nvPr/>
        </p:nvSpPr>
        <p:spPr>
          <a:xfrm>
            <a:off x="3831555" y="1160594"/>
            <a:ext cx="1064481" cy="475052"/>
          </a:xfrm>
          <a:prstGeom prst="accentCallout2">
            <a:avLst>
              <a:gd name="adj1" fmla="val 87610"/>
              <a:gd name="adj2" fmla="val -1373"/>
              <a:gd name="adj3" fmla="val 87764"/>
              <a:gd name="adj4" fmla="val -10746"/>
              <a:gd name="adj5" fmla="val 308995"/>
              <a:gd name="adj6" fmla="val -58013"/>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latin typeface="Arial" pitchFamily="34" charset="0"/>
                <a:cs typeface="Arial" pitchFamily="34" charset="0"/>
              </a:rPr>
              <a:t>Red One  NAB’06</a:t>
            </a:r>
            <a:endParaRPr lang="en-US" spc="-80" dirty="0">
              <a:solidFill>
                <a:schemeClr val="accent5">
                  <a:lumMod val="50000"/>
                </a:schemeClr>
              </a:solidFill>
              <a:effectLst/>
              <a:latin typeface="Arial" pitchFamily="34" charset="0"/>
              <a:cs typeface="Arial" pitchFamily="34" charset="0"/>
            </a:endParaRPr>
          </a:p>
        </p:txBody>
      </p:sp>
      <p:pic>
        <p:nvPicPr>
          <p:cNvPr id="57" name="Picture 5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304323" y="1175111"/>
            <a:ext cx="419286" cy="421414"/>
          </a:xfrm>
          <a:prstGeom prst="rect">
            <a:avLst/>
          </a:prstGeom>
          <a:effectLst>
            <a:outerShdw blurRad="203200" dist="101600" dir="8400000" algn="tl" rotWithShape="0">
              <a:schemeClr val="accent5">
                <a:lumMod val="75000"/>
                <a:alpha val="52000"/>
              </a:schemeClr>
            </a:outerShdw>
          </a:effectLst>
        </p:spPr>
      </p:pic>
      <p:sp>
        <p:nvSpPr>
          <p:cNvPr id="58" name="Line Callout 2 (Accent Bar) 57"/>
          <p:cNvSpPr/>
          <p:nvPr/>
        </p:nvSpPr>
        <p:spPr>
          <a:xfrm flipH="1">
            <a:off x="750756" y="1160594"/>
            <a:ext cx="1093346" cy="879438"/>
          </a:xfrm>
          <a:prstGeom prst="accentCallout2">
            <a:avLst>
              <a:gd name="adj1" fmla="val 73489"/>
              <a:gd name="adj2" fmla="val -1228"/>
              <a:gd name="adj3" fmla="val 73489"/>
              <a:gd name="adj4" fmla="val -11387"/>
              <a:gd name="adj5" fmla="val 168975"/>
              <a:gd name="adj6" fmla="val -42103"/>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pc="-80" dirty="0">
                <a:solidFill>
                  <a:schemeClr val="accent5">
                    <a:lumMod val="50000"/>
                  </a:schemeClr>
                </a:solidFill>
                <a:effectLst/>
                <a:latin typeface="Arial" pitchFamily="34" charset="0"/>
                <a:cs typeface="Arial" pitchFamily="34" charset="0"/>
              </a:rPr>
              <a:t>1080p LCD’s</a:t>
            </a:r>
          </a:p>
          <a:p>
            <a:pPr algn="r">
              <a:lnSpc>
                <a:spcPct val="74000"/>
              </a:lnSpc>
            </a:pPr>
            <a:r>
              <a:rPr lang="en-US" spc="-80" dirty="0" smtClean="0">
                <a:solidFill>
                  <a:schemeClr val="accent5">
                    <a:lumMod val="50000"/>
                  </a:schemeClr>
                </a:solidFill>
                <a:effectLst/>
                <a:latin typeface="Arial" pitchFamily="34" charset="0"/>
                <a:cs typeface="Arial" pitchFamily="34" charset="0"/>
              </a:rPr>
              <a:t>begin shipping</a:t>
            </a:r>
          </a:p>
        </p:txBody>
      </p:sp>
      <p:pic>
        <p:nvPicPr>
          <p:cNvPr id="61" name="Picture 6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229649" y="1874679"/>
            <a:ext cx="680774" cy="295598"/>
          </a:xfrm>
          <a:prstGeom prst="rect">
            <a:avLst/>
          </a:prstGeom>
          <a:effectLst>
            <a:outerShdw blurRad="203200" dist="101600" dir="8400000" algn="tl" rotWithShape="0">
              <a:schemeClr val="accent5">
                <a:lumMod val="75000"/>
                <a:alpha val="52000"/>
              </a:schemeClr>
            </a:outerShdw>
          </a:effectLst>
        </p:spPr>
      </p:pic>
      <p:pic>
        <p:nvPicPr>
          <p:cNvPr id="62" name="Picture 6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014094" y="1177925"/>
            <a:ext cx="1113996" cy="173566"/>
          </a:xfrm>
          <a:prstGeom prst="rect">
            <a:avLst/>
          </a:prstGeom>
          <a:effectLst>
            <a:outerShdw blurRad="203200" dist="101600" dir="8400000" algn="tl" rotWithShape="0">
              <a:schemeClr val="accent5">
                <a:lumMod val="75000"/>
                <a:alpha val="52000"/>
              </a:schemeClr>
            </a:outerShdw>
          </a:effectLst>
        </p:spPr>
      </p:pic>
      <p:pic>
        <p:nvPicPr>
          <p:cNvPr id="63" name="Picture 6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023066" y="1451332"/>
            <a:ext cx="990216" cy="331608"/>
          </a:xfrm>
          <a:prstGeom prst="rect">
            <a:avLst/>
          </a:prstGeom>
          <a:effectLst>
            <a:outerShdw blurRad="203200" dist="101600" dir="8400000" algn="tl" rotWithShape="0">
              <a:schemeClr val="accent5">
                <a:lumMod val="75000"/>
                <a:alpha val="52000"/>
              </a:schemeClr>
            </a:outerShdw>
          </a:effectLst>
        </p:spPr>
      </p:pic>
      <p:sp>
        <p:nvSpPr>
          <p:cNvPr id="49" name="Line Callout 2 (Accent Bar) 48"/>
          <p:cNvSpPr/>
          <p:nvPr/>
        </p:nvSpPr>
        <p:spPr>
          <a:xfrm>
            <a:off x="5112060" y="1779662"/>
            <a:ext cx="792088" cy="751876"/>
          </a:xfrm>
          <a:prstGeom prst="accentCallout2">
            <a:avLst>
              <a:gd name="adj1" fmla="val 73489"/>
              <a:gd name="adj2" fmla="val -1228"/>
              <a:gd name="adj3" fmla="val 72091"/>
              <a:gd name="adj4" fmla="val -15078"/>
              <a:gd name="adj5" fmla="val 116064"/>
              <a:gd name="adj6" fmla="val -2732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gn="l">
              <a:lnSpc>
                <a:spcPct val="74000"/>
              </a:lnSpc>
            </a:pPr>
            <a:r>
              <a:rPr lang="en-US" spc="-80" dirty="0">
                <a:solidFill>
                  <a:schemeClr val="accent5">
                    <a:lumMod val="50000"/>
                  </a:schemeClr>
                </a:solidFill>
                <a:effectLst/>
              </a:rPr>
              <a:t>Netflix </a:t>
            </a:r>
            <a:r>
              <a:rPr lang="en-US" spc="-80" dirty="0" smtClean="0">
                <a:solidFill>
                  <a:schemeClr val="accent5">
                    <a:lumMod val="50000"/>
                  </a:schemeClr>
                </a:solidFill>
                <a:effectLst/>
              </a:rPr>
              <a:t>$1m Prize</a:t>
            </a:r>
            <a:endParaRPr lang="en-US" spc="-80" dirty="0">
              <a:solidFill>
                <a:schemeClr val="accent5">
                  <a:lumMod val="50000"/>
                </a:schemeClr>
              </a:solidFill>
              <a:effectLst/>
            </a:endParaRPr>
          </a:p>
        </p:txBody>
      </p:sp>
      <p:cxnSp>
        <p:nvCxnSpPr>
          <p:cNvPr id="53" name="Straight Connector 52"/>
          <p:cNvCxnSpPr/>
          <p:nvPr/>
        </p:nvCxnSpPr>
        <p:spPr>
          <a:xfrm flipH="1">
            <a:off x="3680787"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241759"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802731"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363703"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924675"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85647"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046619"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607591" y="2634999"/>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5936" y="3759882"/>
            <a:ext cx="999263" cy="364254"/>
          </a:xfrm>
          <a:prstGeom prst="rect">
            <a:avLst/>
          </a:prstGeom>
          <a:effectLst>
            <a:outerShdw blurRad="203200" dist="101600" dir="8400000" algn="tl" rotWithShape="0">
              <a:schemeClr val="accent5">
                <a:lumMod val="75000"/>
                <a:alpha val="52000"/>
              </a:schemeClr>
            </a:outerShdw>
          </a:effectLst>
        </p:spPr>
      </p:pic>
    </p:spTree>
    <p:extLst>
      <p:ext uri="{BB962C8B-B14F-4D97-AF65-F5344CB8AC3E}">
        <p14:creationId xmlns:p14="http://schemas.microsoft.com/office/powerpoint/2010/main" val="1259358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10" presetClass="entr" presetSubtype="0" fill="hold" grpId="0" nodeType="afterEffect">
                                  <p:stCondLst>
                                    <p:cond delay="20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4" grpId="0" animBg="1"/>
      <p:bldP spid="52" grpId="0" animBg="1"/>
      <p:bldP spid="41" grpId="0" animBg="1"/>
      <p:bldP spid="56" grpId="0" animBg="1"/>
      <p:bldP spid="5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9933" y="997205"/>
            <a:ext cx="7884134" cy="2203196"/>
          </a:xfrm>
          <a:prstGeom prst="rect">
            <a:avLst/>
          </a:prstGeom>
        </p:spPr>
        <p:txBody>
          <a:bodyPr wrap="square">
            <a:noAutofit/>
          </a:bodyPr>
          <a:lstStyle/>
          <a:p>
            <a:pPr algn="ctr"/>
            <a:endParaRPr lang="en-US" sz="3600" i="1" dirty="0">
              <a:latin typeface="Arial" pitchFamily="34" charset="0"/>
            </a:endParaRPr>
          </a:p>
        </p:txBody>
      </p:sp>
      <p:sp>
        <p:nvSpPr>
          <p:cNvPr id="6" name="Rectangle 5"/>
          <p:cNvSpPr/>
          <p:nvPr/>
        </p:nvSpPr>
        <p:spPr>
          <a:xfrm>
            <a:off x="160185" y="171451"/>
            <a:ext cx="8823630" cy="4019549"/>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900000" rIns="0" bIns="36000" rtlCol="0" anchor="t">
            <a:noAutofit/>
          </a:bodyPr>
          <a:lstStyle/>
          <a:p>
            <a:pPr algn="l">
              <a:lnSpc>
                <a:spcPct val="28000"/>
              </a:lnSpc>
            </a:pPr>
            <a:endPar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a:t>
            </a: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   ’’</a:t>
            </a:r>
            <a:endParaRPr lang="en-US" sz="287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5" name="Rectangle 4"/>
          <p:cNvSpPr/>
          <p:nvPr/>
        </p:nvSpPr>
        <p:spPr>
          <a:xfrm>
            <a:off x="721518" y="308344"/>
            <a:ext cx="7679532" cy="1392866"/>
          </a:xfrm>
          <a:prstGeom prst="rect">
            <a:avLst/>
          </a:prstGeom>
          <a:noFill/>
          <a:effectLst/>
        </p:spPr>
        <p:txBody>
          <a:bodyPr wrap="square" lIns="108000" tIns="288000" rIns="108000" bIns="36000" rtlCol="0" anchor="t">
            <a:noAutofit/>
          </a:bodyPr>
          <a:lstStyle/>
          <a:p>
            <a:pPr algn="ctr">
              <a:lnSpc>
                <a:spcPct val="74000"/>
              </a:lnSpc>
            </a:pP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For subscribers that have</a:t>
            </a:r>
          </a:p>
          <a:p>
            <a:pPr algn="ctr">
              <a:lnSpc>
                <a:spcPct val="74000"/>
              </a:lnSpc>
            </a:pPr>
            <a:r>
              <a:rPr lang="en-US" sz="4800" b="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Cut-the-cord</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a:t>
            </a:r>
            <a:r>
              <a:rPr lang="en-US" sz="4800" b="1" i="1" spc="-4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t>
            </a:r>
            <a:endParaRPr lang="en-US" sz="4800" b="1" i="1" spc="-4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
        <p:nvSpPr>
          <p:cNvPr id="7" name="Rectangle 6"/>
          <p:cNvSpPr/>
          <p:nvPr/>
        </p:nvSpPr>
        <p:spPr>
          <a:xfrm>
            <a:off x="721518" y="1626772"/>
            <a:ext cx="7679532" cy="2030820"/>
          </a:xfrm>
          <a:prstGeom prst="rect">
            <a:avLst/>
          </a:prstGeom>
          <a:noFill/>
          <a:effectLst/>
        </p:spPr>
        <p:txBody>
          <a:bodyPr wrap="square" lIns="108000" tIns="288000" rIns="108000" bIns="36000" rtlCol="0" anchor="t">
            <a:noAutofit/>
          </a:bodyPr>
          <a:lstStyle/>
          <a:p>
            <a:pPr algn="ctr">
              <a:lnSpc>
                <a:spcPct val="74000"/>
              </a:lnSpc>
            </a:pPr>
            <a:r>
              <a:rPr lang="en-US" sz="4800" b="1" i="1" spc="-4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broadcast  </a:t>
            </a: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television</a:t>
            </a:r>
            <a:b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has become</a:t>
            </a:r>
            <a:b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 frustrating experience.</a:t>
            </a:r>
          </a:p>
        </p:txBody>
      </p:sp>
    </p:spTree>
    <p:extLst>
      <p:ext uri="{BB962C8B-B14F-4D97-AF65-F5344CB8AC3E}">
        <p14:creationId xmlns:p14="http://schemas.microsoft.com/office/powerpoint/2010/main" val="406263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Decline in Cable Subscribers</a:t>
            </a:r>
            <a:endParaRPr lang="en-US" dirty="0"/>
          </a:p>
        </p:txBody>
      </p:sp>
      <p:graphicFrame>
        <p:nvGraphicFramePr>
          <p:cNvPr id="5" name="Chart 4"/>
          <p:cNvGraphicFramePr>
            <a:graphicFrameLocks/>
          </p:cNvGraphicFramePr>
          <p:nvPr/>
        </p:nvGraphicFramePr>
        <p:xfrm>
          <a:off x="1976437" y="946547"/>
          <a:ext cx="5191126" cy="325040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740363" y="4844590"/>
            <a:ext cx="4027881" cy="247440"/>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Business Insider &amp; ISI Group – “GOODBYE, CABLE TV: 2.3 Million Americans Have Pulled The Plug Since 2010”</a:t>
            </a:r>
          </a:p>
        </p:txBody>
      </p:sp>
    </p:spTree>
    <p:extLst>
      <p:ext uri="{BB962C8B-B14F-4D97-AF65-F5344CB8AC3E}">
        <p14:creationId xmlns:p14="http://schemas.microsoft.com/office/powerpoint/2010/main" val="4121709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the Cord</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157585257"/>
              </p:ext>
            </p:extLst>
          </p:nvPr>
        </p:nvGraphicFramePr>
        <p:xfrm>
          <a:off x="-10367" y="771550"/>
          <a:ext cx="5400674" cy="33067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469851" y="4806348"/>
            <a:ext cx="4027881" cy="247440"/>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Ericsson - TV &amp; Video, Changing the Game ('12)</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36396" y="159482"/>
            <a:ext cx="756202" cy="684944"/>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271865914"/>
              </p:ext>
            </p:extLst>
          </p:nvPr>
        </p:nvGraphicFramePr>
        <p:xfrm>
          <a:off x="4774407" y="1272772"/>
          <a:ext cx="4369593" cy="2552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8177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11" dur="500"/>
                                        <p:tgtEl>
                                          <p:spTgt spid="10">
                                            <p:graphicEl>
                                              <a:chart seriesIdx="-3" categoryIdx="-3" bldStep="gridLegend"/>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500"/>
                                        <p:tgtEl>
                                          <p:spTgt spid="10">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89781" y="821733"/>
            <a:ext cx="4140000" cy="3381082"/>
          </a:xfrm>
          <a:prstGeom prst="rect">
            <a:avLst/>
          </a:prstGeom>
          <a:blipFill>
            <a:blip r:embed="rId2" cstate="screen">
              <a:extLst>
                <a:ext uri="{28A0092B-C50C-407E-A947-70E740481C1C}">
                  <a14:useLocalDpi xmlns:a14="http://schemas.microsoft.com/office/drawing/2010/main" val="0"/>
                </a:ext>
              </a:extLst>
            </a:blip>
            <a:srcRect/>
            <a:stretch>
              <a:fillRect/>
            </a:stretch>
          </a:blipFill>
          <a:scene3d>
            <a:camera prst="orthographicFront"/>
            <a:lightRig rig="threePt" dir="t"/>
          </a:scene3d>
          <a:sp3d>
            <a:bevelT w="12700" h="12700"/>
          </a:sp3d>
        </p:spPr>
        <p:txBody>
          <a:bodyPr wrap="square" rtlCol="0">
            <a:noAutofit/>
          </a:bodyPr>
          <a:lstStyle/>
          <a:p>
            <a:pPr>
              <a:lnSpc>
                <a:spcPct val="72000"/>
              </a:lnSpc>
            </a:pPr>
            <a:endParaRPr lang="en-US" sz="3200" dirty="0">
              <a:ln w="18415" cmpd="sng">
                <a:solidFill>
                  <a:schemeClr val="accent5">
                    <a:lumMod val="60000"/>
                    <a:lumOff val="40000"/>
                  </a:schemeClr>
                </a:solidFill>
                <a:prstDash val="solid"/>
              </a:ln>
              <a:solidFill>
                <a:schemeClr val="accent5">
                  <a:lumMod val="60000"/>
                  <a:lumOff val="40000"/>
                </a:schemeClr>
              </a:solidFill>
              <a:effectLst>
                <a:outerShdw blurRad="63500" dir="3600000" algn="tl" rotWithShape="0">
                  <a:srgbClr val="000000">
                    <a:alpha val="70000"/>
                  </a:srgbClr>
                </a:outerShdw>
              </a:effectLst>
              <a:latin typeface="Arial" pitchFamily="34" charset="0"/>
            </a:endParaRPr>
          </a:p>
        </p:txBody>
      </p:sp>
      <p:sp>
        <p:nvSpPr>
          <p:cNvPr id="8" name="TextBox 7"/>
          <p:cNvSpPr txBox="1"/>
          <p:nvPr/>
        </p:nvSpPr>
        <p:spPr>
          <a:xfrm>
            <a:off x="251026" y="821733"/>
            <a:ext cx="4219468" cy="3381082"/>
          </a:xfrm>
          <a:prstGeom prst="rect">
            <a:avLst/>
          </a:prstGeom>
          <a:blipFill>
            <a:blip r:embed="rId3">
              <a:extLst>
                <a:ext uri="{28A0092B-C50C-407E-A947-70E740481C1C}">
                  <a14:useLocalDpi xmlns:a14="http://schemas.microsoft.com/office/drawing/2010/main" val="0"/>
                </a:ext>
              </a:extLst>
            </a:blip>
            <a:stretch>
              <a:fillRect/>
            </a:stretch>
          </a:blipFill>
          <a:scene3d>
            <a:camera prst="orthographicFront"/>
            <a:lightRig rig="threePt" dir="t"/>
          </a:scene3d>
          <a:sp3d>
            <a:bevelT w="12700" h="12700"/>
          </a:sp3d>
        </p:spPr>
        <p:txBody>
          <a:bodyPr wrap="square" rtlCol="0">
            <a:noAutofit/>
          </a:bodyPr>
          <a:lstStyle/>
          <a:p>
            <a:pPr>
              <a:lnSpc>
                <a:spcPct val="72000"/>
              </a:lnSpc>
            </a:pPr>
            <a:endParaRPr lang="en-US" sz="3200" dirty="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rial" pitchFamily="34" charset="0"/>
            </a:endParaRPr>
          </a:p>
        </p:txBody>
      </p:sp>
      <p:sp>
        <p:nvSpPr>
          <p:cNvPr id="3" name="Title 2"/>
          <p:cNvSpPr>
            <a:spLocks noGrp="1"/>
          </p:cNvSpPr>
          <p:nvPr>
            <p:ph type="title"/>
          </p:nvPr>
        </p:nvSpPr>
        <p:spPr/>
        <p:txBody>
          <a:bodyPr/>
          <a:lstStyle/>
          <a:p>
            <a:r>
              <a:rPr lang="en-US" dirty="0" smtClean="0">
                <a:solidFill>
                  <a:schemeClr val="accent2">
                    <a:lumMod val="60000"/>
                    <a:lumOff val="40000"/>
                  </a:schemeClr>
                </a:solidFill>
              </a:rPr>
              <a:t>Televised v</a:t>
            </a:r>
            <a:r>
              <a:rPr lang="en-US" dirty="0" smtClean="0"/>
              <a:t>s. Personalized</a:t>
            </a:r>
            <a:endParaRPr lang="en-US" dirty="0"/>
          </a:p>
        </p:txBody>
      </p:sp>
      <p:sp>
        <p:nvSpPr>
          <p:cNvPr id="11" name="Right Arrow 9"/>
          <p:cNvSpPr/>
          <p:nvPr/>
        </p:nvSpPr>
        <p:spPr>
          <a:xfrm rot="21379385">
            <a:off x="3820392" y="3556549"/>
            <a:ext cx="1253406" cy="552892"/>
          </a:xfrm>
          <a:custGeom>
            <a:avLst/>
            <a:gdLst>
              <a:gd name="connsiteX0" fmla="*/ 0 w 1244009"/>
              <a:gd name="connsiteY0" fmla="*/ 204045 h 816178"/>
              <a:gd name="connsiteX1" fmla="*/ 495680 w 1244009"/>
              <a:gd name="connsiteY1" fmla="*/ 204045 h 816178"/>
              <a:gd name="connsiteX2" fmla="*/ 495680 w 1244009"/>
              <a:gd name="connsiteY2" fmla="*/ 0 h 816178"/>
              <a:gd name="connsiteX3" fmla="*/ 1244009 w 1244009"/>
              <a:gd name="connsiteY3" fmla="*/ 408089 h 816178"/>
              <a:gd name="connsiteX4" fmla="*/ 495680 w 1244009"/>
              <a:gd name="connsiteY4" fmla="*/ 816178 h 816178"/>
              <a:gd name="connsiteX5" fmla="*/ 495680 w 1244009"/>
              <a:gd name="connsiteY5" fmla="*/ 612134 h 816178"/>
              <a:gd name="connsiteX6" fmla="*/ 0 w 1244009"/>
              <a:gd name="connsiteY6" fmla="*/ 612134 h 816178"/>
              <a:gd name="connsiteX7" fmla="*/ 0 w 1244009"/>
              <a:gd name="connsiteY7" fmla="*/ 204045 h 816178"/>
              <a:gd name="connsiteX0" fmla="*/ 0 w 2083981"/>
              <a:gd name="connsiteY0" fmla="*/ 182780 h 816178"/>
              <a:gd name="connsiteX1" fmla="*/ 1335652 w 2083981"/>
              <a:gd name="connsiteY1" fmla="*/ 204045 h 816178"/>
              <a:gd name="connsiteX2" fmla="*/ 1335652 w 2083981"/>
              <a:gd name="connsiteY2" fmla="*/ 0 h 816178"/>
              <a:gd name="connsiteX3" fmla="*/ 2083981 w 2083981"/>
              <a:gd name="connsiteY3" fmla="*/ 408089 h 816178"/>
              <a:gd name="connsiteX4" fmla="*/ 1335652 w 2083981"/>
              <a:gd name="connsiteY4" fmla="*/ 816178 h 816178"/>
              <a:gd name="connsiteX5" fmla="*/ 1335652 w 2083981"/>
              <a:gd name="connsiteY5" fmla="*/ 612134 h 816178"/>
              <a:gd name="connsiteX6" fmla="*/ 839972 w 2083981"/>
              <a:gd name="connsiteY6" fmla="*/ 612134 h 816178"/>
              <a:gd name="connsiteX7" fmla="*/ 0 w 2083981"/>
              <a:gd name="connsiteY7" fmla="*/ 182780 h 816178"/>
              <a:gd name="connsiteX0" fmla="*/ 6738 w 2090719"/>
              <a:gd name="connsiteY0" fmla="*/ 182780 h 816178"/>
              <a:gd name="connsiteX1" fmla="*/ 1342390 w 2090719"/>
              <a:gd name="connsiteY1" fmla="*/ 204045 h 816178"/>
              <a:gd name="connsiteX2" fmla="*/ 1342390 w 2090719"/>
              <a:gd name="connsiteY2" fmla="*/ 0 h 816178"/>
              <a:gd name="connsiteX3" fmla="*/ 2090719 w 2090719"/>
              <a:gd name="connsiteY3" fmla="*/ 408089 h 816178"/>
              <a:gd name="connsiteX4" fmla="*/ 1342390 w 2090719"/>
              <a:gd name="connsiteY4" fmla="*/ 816178 h 816178"/>
              <a:gd name="connsiteX5" fmla="*/ 1342390 w 2090719"/>
              <a:gd name="connsiteY5" fmla="*/ 612134 h 816178"/>
              <a:gd name="connsiteX6" fmla="*/ 846710 w 2090719"/>
              <a:gd name="connsiteY6" fmla="*/ 612134 h 816178"/>
              <a:gd name="connsiteX7" fmla="*/ 6738 w 2090719"/>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715 w 2094696"/>
              <a:gd name="connsiteY0" fmla="*/ 182780 h 816178"/>
              <a:gd name="connsiteX1" fmla="*/ 1346367 w 2094696"/>
              <a:gd name="connsiteY1" fmla="*/ 204045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715 w 2094696"/>
              <a:gd name="connsiteY0" fmla="*/ 182780 h 816178"/>
              <a:gd name="connsiteX1" fmla="*/ 1463844 w 2094696"/>
              <a:gd name="connsiteY1" fmla="*/ 282524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715 w 2094696"/>
              <a:gd name="connsiteY0" fmla="*/ 182780 h 816178"/>
              <a:gd name="connsiteX1" fmla="*/ 1463844 w 2094696"/>
              <a:gd name="connsiteY1" fmla="*/ 282524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633 w 2094614"/>
              <a:gd name="connsiteY0" fmla="*/ 182780 h 816178"/>
              <a:gd name="connsiteX1" fmla="*/ 1463762 w 2094614"/>
              <a:gd name="connsiteY1" fmla="*/ 282524 h 816178"/>
              <a:gd name="connsiteX2" fmla="*/ 1346285 w 2094614"/>
              <a:gd name="connsiteY2" fmla="*/ 0 h 816178"/>
              <a:gd name="connsiteX3" fmla="*/ 2094614 w 2094614"/>
              <a:gd name="connsiteY3" fmla="*/ 408089 h 816178"/>
              <a:gd name="connsiteX4" fmla="*/ 1346285 w 2094614"/>
              <a:gd name="connsiteY4" fmla="*/ 816178 h 816178"/>
              <a:gd name="connsiteX5" fmla="*/ 1440267 w 2094614"/>
              <a:gd name="connsiteY5" fmla="*/ 580742 h 816178"/>
              <a:gd name="connsiteX6" fmla="*/ 584791 w 2094614"/>
              <a:gd name="connsiteY6" fmla="*/ 527074 h 816178"/>
              <a:gd name="connsiteX7" fmla="*/ 10633 w 2094614"/>
              <a:gd name="connsiteY7" fmla="*/ 182780 h 816178"/>
              <a:gd name="connsiteX0" fmla="*/ 9919 w 2093900"/>
              <a:gd name="connsiteY0" fmla="*/ 182780 h 816178"/>
              <a:gd name="connsiteX1" fmla="*/ 1463048 w 2093900"/>
              <a:gd name="connsiteY1" fmla="*/ 282524 h 816178"/>
              <a:gd name="connsiteX2" fmla="*/ 1345571 w 2093900"/>
              <a:gd name="connsiteY2" fmla="*/ 0 h 816178"/>
              <a:gd name="connsiteX3" fmla="*/ 2093900 w 2093900"/>
              <a:gd name="connsiteY3" fmla="*/ 408089 h 816178"/>
              <a:gd name="connsiteX4" fmla="*/ 1345571 w 2093900"/>
              <a:gd name="connsiteY4" fmla="*/ 816178 h 816178"/>
              <a:gd name="connsiteX5" fmla="*/ 1439553 w 2093900"/>
              <a:gd name="connsiteY5" fmla="*/ 580742 h 816178"/>
              <a:gd name="connsiteX6" fmla="*/ 619320 w 2093900"/>
              <a:gd name="connsiteY6" fmla="*/ 479986 h 816178"/>
              <a:gd name="connsiteX7" fmla="*/ 9919 w 2093900"/>
              <a:gd name="connsiteY7" fmla="*/ 182780 h 816178"/>
              <a:gd name="connsiteX0" fmla="*/ 9919 w 2093900"/>
              <a:gd name="connsiteY0" fmla="*/ 182780 h 816178"/>
              <a:gd name="connsiteX1" fmla="*/ 1465308 w 2093900"/>
              <a:gd name="connsiteY1" fmla="*/ 235534 h 816178"/>
              <a:gd name="connsiteX2" fmla="*/ 1345571 w 2093900"/>
              <a:gd name="connsiteY2" fmla="*/ 0 h 816178"/>
              <a:gd name="connsiteX3" fmla="*/ 2093900 w 2093900"/>
              <a:gd name="connsiteY3" fmla="*/ 408089 h 816178"/>
              <a:gd name="connsiteX4" fmla="*/ 1345571 w 2093900"/>
              <a:gd name="connsiteY4" fmla="*/ 816178 h 816178"/>
              <a:gd name="connsiteX5" fmla="*/ 1439553 w 2093900"/>
              <a:gd name="connsiteY5" fmla="*/ 580742 h 816178"/>
              <a:gd name="connsiteX6" fmla="*/ 619320 w 2093900"/>
              <a:gd name="connsiteY6" fmla="*/ 479986 h 816178"/>
              <a:gd name="connsiteX7" fmla="*/ 9919 w 2093900"/>
              <a:gd name="connsiteY7" fmla="*/ 182780 h 8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900" h="816178">
                <a:moveTo>
                  <a:pt x="9919" y="182780"/>
                </a:moveTo>
                <a:cubicBezTo>
                  <a:pt x="487034" y="243030"/>
                  <a:pt x="974815" y="250724"/>
                  <a:pt x="1465308" y="235534"/>
                </a:cubicBezTo>
                <a:lnTo>
                  <a:pt x="1345571" y="0"/>
                </a:lnTo>
                <a:lnTo>
                  <a:pt x="2093900" y="408089"/>
                </a:lnTo>
                <a:lnTo>
                  <a:pt x="1345571" y="816178"/>
                </a:lnTo>
                <a:lnTo>
                  <a:pt x="1439553" y="580742"/>
                </a:lnTo>
                <a:cubicBezTo>
                  <a:pt x="1356940" y="546735"/>
                  <a:pt x="857592" y="546313"/>
                  <a:pt x="619320" y="479986"/>
                </a:cubicBezTo>
                <a:cubicBezTo>
                  <a:pt x="381048" y="413659"/>
                  <a:pt x="-72694" y="250795"/>
                  <a:pt x="9919" y="182780"/>
                </a:cubicBezTo>
                <a:close/>
              </a:path>
            </a:pathLst>
          </a:custGeom>
          <a:solidFill>
            <a:schemeClr val="accent5">
              <a:lumMod val="75000"/>
              <a:alpha val="50000"/>
            </a:schemeClr>
          </a:solidFill>
          <a:scene3d>
            <a:camera prst="orthographicFront"/>
            <a:lightRig rig="threePt" dir="t"/>
          </a:scene3d>
          <a:sp3d>
            <a:bevelT w="25400" h="25400"/>
          </a:sp3d>
        </p:spPr>
        <p:txBody>
          <a:bodyPr wrap="square" rtlCol="0">
            <a:noAutofit/>
          </a:bodyPr>
          <a:lstStyle/>
          <a:p>
            <a:endParaRPr lang="en-US" sz="32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endParaRPr>
          </a:p>
        </p:txBody>
      </p:sp>
      <p:sp>
        <p:nvSpPr>
          <p:cNvPr id="7" name="Rectangle 6"/>
          <p:cNvSpPr/>
          <p:nvPr/>
        </p:nvSpPr>
        <p:spPr>
          <a:xfrm>
            <a:off x="256641" y="820360"/>
            <a:ext cx="4218839" cy="1274942"/>
          </a:xfrm>
          <a:prstGeom prst="rect">
            <a:avLst/>
          </a:prstGeom>
          <a:noFill/>
          <a:effectLst/>
        </p:spPr>
        <p:txBody>
          <a:bodyPr wrap="square" lIns="144000" tIns="144000" rIns="72000" bIns="36000" rtlCol="0" anchor="t">
            <a:spAutoFit/>
          </a:bodyPr>
          <a:lstStyle/>
          <a:p>
            <a:pPr algn="l">
              <a:lnSpc>
                <a:spcPct val="74000"/>
              </a:lnSpc>
            </a:pPr>
            <a:r>
              <a:rPr lang="en-US" sz="3200" b="1" i="1" spc="-200" dirty="0">
                <a:solidFill>
                  <a:schemeClr val="accent2">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Broadcasters don’t easily know who’s sitting in their audience</a:t>
            </a:r>
          </a:p>
        </p:txBody>
      </p:sp>
      <p:sp>
        <p:nvSpPr>
          <p:cNvPr id="12" name="Rectangle 11"/>
          <p:cNvSpPr/>
          <p:nvPr/>
        </p:nvSpPr>
        <p:spPr>
          <a:xfrm>
            <a:off x="4591575" y="828826"/>
            <a:ext cx="4135866" cy="2006103"/>
          </a:xfrm>
          <a:prstGeom prst="rect">
            <a:avLst/>
          </a:prstGeom>
          <a:noFill/>
          <a:effectLst/>
        </p:spPr>
        <p:txBody>
          <a:bodyPr wrap="square" lIns="144000" tIns="144000" rIns="72000" bIns="36000" rtlCol="0" anchor="t">
            <a:spAutoFit/>
          </a:bodyPr>
          <a:lstStyle/>
          <a:p>
            <a:pPr algn="l">
              <a:lnSpc>
                <a:spcPct val="74000"/>
              </a:lnSpc>
            </a:pPr>
            <a:r>
              <a:rPr lang="en-US" sz="3200" b="1" i="1" spc="-200" dirty="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Online Video Providers </a:t>
            </a:r>
            <a:r>
              <a:rPr lang="en-US" sz="3200" b="1" i="1" spc="-200" dirty="0" smtClean="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have </a:t>
            </a:r>
            <a:r>
              <a:rPr lang="en-US" sz="3200" b="1" i="1" spc="-200" dirty="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 1to1</a:t>
            </a:r>
            <a:br>
              <a:rPr lang="en-US" sz="3200" b="1" i="1" spc="-200" dirty="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3200" b="1" i="1" spc="-200" dirty="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conversation</a:t>
            </a:r>
            <a:br>
              <a:rPr lang="en-US" sz="3200" b="1" i="1" spc="-200" dirty="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3200" b="1" i="1" spc="-200" dirty="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with their</a:t>
            </a:r>
            <a:br>
              <a:rPr lang="en-US" sz="3200" b="1" i="1" spc="-200" dirty="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3200" b="1" i="1" spc="-200" dirty="0">
                <a:solidFill>
                  <a:schemeClr val="accent5">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audience</a:t>
            </a:r>
          </a:p>
        </p:txBody>
      </p:sp>
    </p:spTree>
    <p:extLst>
      <p:ext uri="{BB962C8B-B14F-4D97-AF65-F5344CB8AC3E}">
        <p14:creationId xmlns:p14="http://schemas.microsoft.com/office/powerpoint/2010/main" val="199792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185" y="104012"/>
            <a:ext cx="8823630" cy="3634270"/>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900000" rIns="0" bIns="36000" rtlCol="0" anchor="t">
            <a:noAutofit/>
          </a:bodyPr>
          <a:lstStyle/>
          <a:p>
            <a:pPr algn="l">
              <a:lnSpc>
                <a:spcPct val="28000"/>
              </a:lnSpc>
            </a:pPr>
            <a:endPar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a:t>
            </a: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   ’’</a:t>
            </a:r>
            <a:endParaRPr lang="en-US" sz="287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2" name="Rectangle 1"/>
          <p:cNvSpPr/>
          <p:nvPr/>
        </p:nvSpPr>
        <p:spPr>
          <a:xfrm>
            <a:off x="158433" y="533952"/>
            <a:ext cx="8823630" cy="2827813"/>
          </a:xfrm>
          <a:prstGeom prst="rect">
            <a:avLst/>
          </a:prstGeom>
          <a:noFill/>
          <a:effectLst/>
        </p:spPr>
        <p:txBody>
          <a:bodyPr wrap="square" lIns="108000" tIns="288000" rIns="108000" bIns="36000" rtlCol="0" anchor="t">
            <a:noAutofit/>
          </a:bodyPr>
          <a:lstStyle/>
          <a:p>
            <a:pPr algn="ctr">
              <a:lnSpc>
                <a:spcPct val="74000"/>
              </a:lnSpc>
            </a:pP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The </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chances</a:t>
            </a:r>
            <a:b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of a print advertisement</a:t>
            </a:r>
            <a:b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targeting me specifically</a:t>
            </a:r>
            <a:b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are slim and far-between</a:t>
            </a:r>
            <a:endParaRPr lang="en-US" sz="3200" b="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95771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6707" y="2067694"/>
            <a:ext cx="563526" cy="2160240"/>
          </a:xfrm>
          <a:prstGeom prst="rect">
            <a:avLst/>
          </a:prstGeom>
          <a:solidFill>
            <a:schemeClr val="accent1">
              <a:lumMod val="20000"/>
              <a:lumOff val="80000"/>
              <a:alpha val="1000"/>
            </a:schemeClr>
          </a:solidFill>
          <a:ln w="25400">
            <a:noFill/>
          </a:ln>
          <a:effectLst>
            <a:glow rad="203200">
              <a:schemeClr val="accent6">
                <a:lumMod val="20000"/>
                <a:lumOff val="80000"/>
              </a:schemeClr>
            </a:glow>
          </a:effectLst>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6" name="Title 5"/>
          <p:cNvSpPr>
            <a:spLocks noGrp="1"/>
          </p:cNvSpPr>
          <p:nvPr>
            <p:ph type="title"/>
          </p:nvPr>
        </p:nvSpPr>
        <p:spPr/>
        <p:txBody>
          <a:bodyPr/>
          <a:lstStyle/>
          <a:p>
            <a:r>
              <a:rPr lang="en-US" dirty="0" smtClean="0"/>
              <a:t>Advertising Spend by Media</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84268" y="3183818"/>
            <a:ext cx="1872641" cy="593831"/>
          </a:xfrm>
          <a:prstGeom prst="rect">
            <a:avLst/>
          </a:prstGeom>
        </p:spPr>
      </p:pic>
      <p:sp>
        <p:nvSpPr>
          <p:cNvPr id="10" name="Rectangle 9"/>
          <p:cNvSpPr/>
          <p:nvPr/>
        </p:nvSpPr>
        <p:spPr>
          <a:xfrm>
            <a:off x="2690037" y="4806348"/>
            <a:ext cx="3965944" cy="337152"/>
          </a:xfrm>
          <a:prstGeom prst="rect">
            <a:avLst/>
          </a:prstGeom>
        </p:spPr>
        <p:txBody>
          <a:bodyPr wrap="square" lIns="0" tIns="36000" rIns="0" bIns="36000" anchor="ctr" anchorCtr="0">
            <a:noAutofit/>
          </a:bodyPr>
          <a:lstStyle/>
          <a:p>
            <a:pPr>
              <a:lnSpc>
                <a:spcPct val="80000"/>
              </a:lnSpc>
            </a:pPr>
            <a:r>
              <a:rPr lang="en-US" sz="1200" b="0" spc="-60" dirty="0" smtClean="0">
                <a:solidFill>
                  <a:schemeClr val="bg1">
                    <a:lumMod val="95000"/>
                  </a:schemeClr>
                </a:solidFill>
                <a:effectLst/>
              </a:rPr>
              <a:t>ZenithOptimedia - “Global </a:t>
            </a:r>
            <a:r>
              <a:rPr lang="en-US" sz="1200" b="0" spc="-60" dirty="0">
                <a:solidFill>
                  <a:schemeClr val="bg1">
                    <a:lumMod val="95000"/>
                  </a:schemeClr>
                </a:solidFill>
                <a:effectLst/>
              </a:rPr>
              <a:t>Web Ad Spend to Rise 33% by ’13</a:t>
            </a:r>
            <a:r>
              <a:rPr lang="en-US" sz="1200" b="0" spc="-60" dirty="0" smtClean="0">
                <a:solidFill>
                  <a:schemeClr val="bg1">
                    <a:lumMod val="95000"/>
                  </a:schemeClr>
                </a:solidFill>
                <a:effectLst/>
              </a:rPr>
              <a:t>”</a:t>
            </a:r>
            <a:endParaRPr lang="en-US" sz="1200" b="0" spc="-60" dirty="0">
              <a:solidFill>
                <a:schemeClr val="bg1">
                  <a:lumMod val="95000"/>
                </a:schemeClr>
              </a:solidFill>
              <a:effectLst/>
            </a:endParaRPr>
          </a:p>
        </p:txBody>
      </p:sp>
      <p:graphicFrame>
        <p:nvGraphicFramePr>
          <p:cNvPr id="11" name="Chart 10"/>
          <p:cNvGraphicFramePr>
            <a:graphicFrameLocks/>
          </p:cNvGraphicFramePr>
          <p:nvPr>
            <p:extLst>
              <p:ext uri="{D42A27DB-BD31-4B8C-83A1-F6EECF244321}">
                <p14:modId xmlns:p14="http://schemas.microsoft.com/office/powerpoint/2010/main" val="1617082448"/>
              </p:ext>
            </p:extLst>
          </p:nvPr>
        </p:nvGraphicFramePr>
        <p:xfrm>
          <a:off x="377031" y="670778"/>
          <a:ext cx="6447895" cy="3872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109851553"/>
              </p:ext>
            </p:extLst>
          </p:nvPr>
        </p:nvGraphicFramePr>
        <p:xfrm>
          <a:off x="596635" y="627534"/>
          <a:ext cx="8170334" cy="3909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4518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down)">
                                      <p:cBhvr>
                                        <p:cTn id="11" dur="500"/>
                                        <p:tgtEl>
                                          <p:spTgt spid="11">
                                            <p:graphicEl>
                                              <a:chart seriesIdx="0" categoryIdx="-4" bldStep="series"/>
                                            </p:graphic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down)">
                                      <p:cBhvr>
                                        <p:cTn id="15" dur="500"/>
                                        <p:tgtEl>
                                          <p:spTgt spid="11">
                                            <p:graphicEl>
                                              <a:chart seriesIdx="1" categoryIdx="-4" bldStep="series"/>
                                            </p:graphic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down)">
                                      <p:cBhvr>
                                        <p:cTn id="19" dur="500"/>
                                        <p:tgtEl>
                                          <p:spTgt spid="11">
                                            <p:graphicEl>
                                              <a:chart seriesIdx="2" categoryIdx="-4" bldStep="series"/>
                                            </p:graphicEl>
                                          </p:spTgt>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1">
                                            <p:graphicEl>
                                              <a:chart seriesIdx="3" categoryIdx="-4" bldStep="series"/>
                                            </p:graphicEl>
                                          </p:spTgt>
                                        </p:tgtEl>
                                        <p:attrNameLst>
                                          <p:attrName>style.visibility</p:attrName>
                                        </p:attrNameLst>
                                      </p:cBhvr>
                                      <p:to>
                                        <p:strVal val="visible"/>
                                      </p:to>
                                    </p:set>
                                    <p:animEffect transition="in" filter="wipe(down)">
                                      <p:cBhvr>
                                        <p:cTn id="23" dur="500"/>
                                        <p:tgtEl>
                                          <p:spTgt spid="11">
                                            <p:graphicEl>
                                              <a:chart seriesIdx="3" categoryIdx="-4" bldStep="series"/>
                                            </p:graphicEl>
                                          </p:spTgt>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11">
                                            <p:graphicEl>
                                              <a:chart seriesIdx="4" categoryIdx="-4" bldStep="series"/>
                                            </p:graphicEl>
                                          </p:spTgt>
                                        </p:tgtEl>
                                        <p:attrNameLst>
                                          <p:attrName>style.visibility</p:attrName>
                                        </p:attrNameLst>
                                      </p:cBhvr>
                                      <p:to>
                                        <p:strVal val="visible"/>
                                      </p:to>
                                    </p:set>
                                    <p:animEffect transition="in" filter="wipe(down)">
                                      <p:cBhvr>
                                        <p:cTn id="27" dur="500"/>
                                        <p:tgtEl>
                                          <p:spTgt spid="11">
                                            <p:graphicEl>
                                              <a:chart seriesIdx="4" categoryIdx="-4" bldStep="series"/>
                                            </p:graphicEl>
                                          </p:spTgt>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1">
                                            <p:graphicEl>
                                              <a:chart seriesIdx="5" categoryIdx="-4" bldStep="series"/>
                                            </p:graphicEl>
                                          </p:spTgt>
                                        </p:tgtEl>
                                        <p:attrNameLst>
                                          <p:attrName>style.visibility</p:attrName>
                                        </p:attrNameLst>
                                      </p:cBhvr>
                                      <p:to>
                                        <p:strVal val="visible"/>
                                      </p:to>
                                    </p:set>
                                    <p:animEffect transition="in" filter="wipe(down)">
                                      <p:cBhvr>
                                        <p:cTn id="31" dur="500"/>
                                        <p:tgtEl>
                                          <p:spTgt spid="11">
                                            <p:graphicEl>
                                              <a:chart seriesIdx="5" categoryIdx="-4" bldStep="series"/>
                                            </p:graphicEl>
                                          </p:spTgt>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1">
                                            <p:graphicEl>
                                              <a:chart seriesIdx="6" categoryIdx="-4" bldStep="series"/>
                                            </p:graphicEl>
                                          </p:spTgt>
                                        </p:tgtEl>
                                        <p:attrNameLst>
                                          <p:attrName>style.visibility</p:attrName>
                                        </p:attrNameLst>
                                      </p:cBhvr>
                                      <p:to>
                                        <p:strVal val="visible"/>
                                      </p:to>
                                    </p:set>
                                    <p:animEffect transition="in" filter="wipe(down)">
                                      <p:cBhvr>
                                        <p:cTn id="35" dur="500"/>
                                        <p:tgtEl>
                                          <p:spTgt spid="11">
                                            <p:graphicEl>
                                              <a:chart seriesIdx="6" categoryIdx="-4" bldStep="series"/>
                                            </p:graphic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39" dur="500"/>
                                        <p:tgtEl>
                                          <p:spTgt spid="12">
                                            <p:graphicEl>
                                              <a:chart seriesIdx="-3" categoryIdx="-3" bldStep="gridLegend"/>
                                            </p:graphicEl>
                                          </p:spTgt>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43" dur="500"/>
                                        <p:tgtEl>
                                          <p:spTgt spid="12">
                                            <p:graphicEl>
                                              <a:chart seriesIdx="0" categoryIdx="-4" bldStep="series"/>
                                            </p:graphicEl>
                                          </p:spTgt>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47" dur="500"/>
                                        <p:tgtEl>
                                          <p:spTgt spid="12">
                                            <p:graphicEl>
                                              <a:chart seriesIdx="1" categoryIdx="-4" bldStep="series"/>
                                            </p:graphic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1" grpId="0">
        <p:bldSub>
          <a:bldChart bld="series"/>
        </p:bldSub>
      </p:bldGraphic>
      <p:bldGraphic spid="12"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908682" y="2046089"/>
            <a:ext cx="2514600" cy="2514600"/>
          </a:xfrm>
          <a:prstGeom prst="ellipse">
            <a:avLst/>
          </a:prstGeom>
          <a:gradFill flip="none" rotWithShape="1">
            <a:gsLst>
              <a:gs pos="0">
                <a:schemeClr val="tx2">
                  <a:lumMod val="40000"/>
                  <a:lumOff val="60000"/>
                  <a:alpha val="50000"/>
                </a:schemeClr>
              </a:gs>
              <a:gs pos="49000">
                <a:schemeClr val="accent4">
                  <a:lumMod val="20000"/>
                  <a:lumOff val="80000"/>
                  <a:alpha val="0"/>
                </a:schemeClr>
              </a:gs>
            </a:gsLst>
            <a:lin ang="13500000" scaled="1"/>
            <a:tileRect/>
          </a:gradFill>
        </p:spPr>
        <p:txBody>
          <a:bodyPr wrap="square" rtlCol="0" anchor="t">
            <a:noAutofit/>
          </a:bodyPr>
          <a:lstStyle/>
          <a:p>
            <a:pPr algn="ctr">
              <a:lnSpc>
                <a:spcPct val="7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9" name="Oval 8"/>
          <p:cNvSpPr/>
          <p:nvPr/>
        </p:nvSpPr>
        <p:spPr>
          <a:xfrm>
            <a:off x="286197" y="2015298"/>
            <a:ext cx="2514600" cy="2514600"/>
          </a:xfrm>
          <a:prstGeom prst="ellipse">
            <a:avLst/>
          </a:prstGeom>
          <a:gradFill flip="none" rotWithShape="1">
            <a:gsLst>
              <a:gs pos="0">
                <a:schemeClr val="accent4">
                  <a:lumMod val="60000"/>
                  <a:lumOff val="40000"/>
                  <a:alpha val="50000"/>
                </a:schemeClr>
              </a:gs>
              <a:gs pos="60000">
                <a:schemeClr val="accent4">
                  <a:lumMod val="20000"/>
                  <a:lumOff val="80000"/>
                  <a:alpha val="0"/>
                </a:schemeClr>
              </a:gs>
            </a:gsLst>
            <a:lin ang="18900000" scaled="1"/>
            <a:tileRect/>
          </a:gradFill>
        </p:spPr>
        <p:txBody>
          <a:bodyPr wrap="square" rtlCol="0" anchor="t">
            <a:noAutofit/>
          </a:bodyPr>
          <a:lstStyle/>
          <a:p>
            <a:pPr algn="ctr">
              <a:lnSpc>
                <a:spcPct val="7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4" name="Oval 3"/>
          <p:cNvSpPr/>
          <p:nvPr/>
        </p:nvSpPr>
        <p:spPr>
          <a:xfrm>
            <a:off x="1572519" y="839142"/>
            <a:ext cx="2514600" cy="2514600"/>
          </a:xfrm>
          <a:prstGeom prst="ellipse">
            <a:avLst/>
          </a:prstGeom>
          <a:gradFill flip="none" rotWithShape="1">
            <a:gsLst>
              <a:gs pos="0">
                <a:schemeClr val="accent3">
                  <a:lumMod val="60000"/>
                  <a:lumOff val="40000"/>
                  <a:alpha val="50000"/>
                </a:schemeClr>
              </a:gs>
              <a:gs pos="49000">
                <a:schemeClr val="accent4">
                  <a:lumMod val="20000"/>
                  <a:lumOff val="80000"/>
                  <a:alpha val="0"/>
                </a:schemeClr>
              </a:gs>
            </a:gsLst>
            <a:lin ang="5400000" scaled="1"/>
            <a:tileRect/>
          </a:gradFill>
        </p:spPr>
        <p:txBody>
          <a:bodyPr wrap="square" rtlCol="0" anchor="t">
            <a:noAutofit/>
          </a:bodyPr>
          <a:lstStyle/>
          <a:p>
            <a:pPr algn="ctr">
              <a:lnSpc>
                <a:spcPct val="8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2" name="Oval 1"/>
          <p:cNvSpPr/>
          <p:nvPr/>
        </p:nvSpPr>
        <p:spPr>
          <a:xfrm>
            <a:off x="1572519" y="1328228"/>
            <a:ext cx="2514600" cy="2514600"/>
          </a:xfrm>
          <a:prstGeom prst="ellipse">
            <a:avLst/>
          </a:prstGeom>
          <a:solidFill>
            <a:schemeClr val="accent3">
              <a:lumMod val="75000"/>
              <a:alpha val="50000"/>
            </a:schemeClr>
          </a:solidFill>
        </p:spPr>
        <p:txBody>
          <a:bodyPr wrap="square" rtlCol="0" anchor="t">
            <a:noAutofit/>
          </a:bodyPr>
          <a:lstStyle/>
          <a:p>
            <a:pPr algn="ctr">
              <a:lnSpc>
                <a:spcPct val="8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3" name="TextBox 2"/>
          <p:cNvSpPr txBox="1"/>
          <p:nvPr/>
        </p:nvSpPr>
        <p:spPr>
          <a:xfrm>
            <a:off x="2201843" y="891009"/>
            <a:ext cx="1275624" cy="527773"/>
          </a:xfrm>
          <a:prstGeom prst="rect">
            <a:avLst/>
          </a:prstGeom>
          <a:noFill/>
        </p:spPr>
        <p:txBody>
          <a:bodyPr wrap="square" rtlCol="0">
            <a:spAutoFit/>
          </a:bodyPr>
          <a:lstStyle/>
          <a:p>
            <a:pPr algn="ctr">
              <a:lnSpc>
                <a:spcPct val="70000"/>
              </a:lnSpc>
            </a:pPr>
            <a:r>
              <a:rPr lang="en-US" b="0" spc="-60" dirty="0" smtClean="0">
                <a:solidFill>
                  <a:schemeClr val="accent3">
                    <a:lumMod val="60000"/>
                    <a:lumOff val="40000"/>
                  </a:schemeClr>
                </a:solidFill>
                <a:effectLst/>
                <a:latin typeface="Arial" pitchFamily="34" charset="0"/>
                <a:cs typeface="Arial" pitchFamily="34" charset="0"/>
              </a:rPr>
              <a:t>Incorrect</a:t>
            </a:r>
            <a:br>
              <a:rPr lang="en-US" b="0" spc="-60" dirty="0" smtClean="0">
                <a:solidFill>
                  <a:schemeClr val="accent3">
                    <a:lumMod val="60000"/>
                    <a:lumOff val="40000"/>
                  </a:schemeClr>
                </a:solidFill>
                <a:effectLst/>
                <a:latin typeface="Arial" pitchFamily="34" charset="0"/>
                <a:cs typeface="Arial" pitchFamily="34" charset="0"/>
              </a:rPr>
            </a:br>
            <a:r>
              <a:rPr lang="en-US" b="0" spc="-60" dirty="0" smtClean="0">
                <a:solidFill>
                  <a:schemeClr val="accent3">
                    <a:lumMod val="60000"/>
                    <a:lumOff val="40000"/>
                  </a:schemeClr>
                </a:solidFill>
                <a:effectLst/>
                <a:latin typeface="Arial" pitchFamily="34" charset="0"/>
                <a:cs typeface="Arial" pitchFamily="34" charset="0"/>
              </a:rPr>
              <a:t>Location</a:t>
            </a:r>
            <a:endParaRPr lang="en-US" b="0" spc="-60" dirty="0">
              <a:solidFill>
                <a:schemeClr val="accent3">
                  <a:lumMod val="60000"/>
                  <a:lumOff val="40000"/>
                </a:schemeClr>
              </a:solidFill>
              <a:effectLst/>
              <a:latin typeface="Arial" pitchFamily="34" charset="0"/>
              <a:cs typeface="Arial" pitchFamily="34" charset="0"/>
            </a:endParaRPr>
          </a:p>
        </p:txBody>
      </p:sp>
      <p:sp>
        <p:nvSpPr>
          <p:cNvPr id="6" name="TextBox 5"/>
          <p:cNvSpPr txBox="1"/>
          <p:nvPr/>
        </p:nvSpPr>
        <p:spPr>
          <a:xfrm>
            <a:off x="2080102" y="1352803"/>
            <a:ext cx="1562790" cy="527773"/>
          </a:xfrm>
          <a:prstGeom prst="rect">
            <a:avLst/>
          </a:prstGeom>
          <a:noFill/>
        </p:spPr>
        <p:txBody>
          <a:bodyPr wrap="square" rtlCol="0">
            <a:spAutoFit/>
          </a:bodyPr>
          <a:lstStyle/>
          <a:p>
            <a:pPr algn="ctr">
              <a:lnSpc>
                <a:spcPct val="70000"/>
              </a:lnSpc>
            </a:pPr>
            <a:r>
              <a:rPr lang="en-US" b="0" spc="-60" dirty="0" smtClean="0">
                <a:solidFill>
                  <a:schemeClr val="accent3">
                    <a:lumMod val="50000"/>
                  </a:schemeClr>
                </a:solidFill>
                <a:effectLst/>
                <a:latin typeface="Arial" pitchFamily="34" charset="0"/>
                <a:cs typeface="Arial" pitchFamily="34" charset="0"/>
              </a:rPr>
              <a:t>Correct</a:t>
            </a:r>
            <a:br>
              <a:rPr lang="en-US" b="0" spc="-60" dirty="0" smtClean="0">
                <a:solidFill>
                  <a:schemeClr val="accent3">
                    <a:lumMod val="50000"/>
                  </a:schemeClr>
                </a:solidFill>
                <a:effectLst/>
                <a:latin typeface="Arial" pitchFamily="34" charset="0"/>
                <a:cs typeface="Arial" pitchFamily="34" charset="0"/>
              </a:rPr>
            </a:br>
            <a:r>
              <a:rPr lang="en-US" b="0" spc="-60" dirty="0" smtClean="0">
                <a:solidFill>
                  <a:schemeClr val="accent3">
                    <a:lumMod val="50000"/>
                  </a:schemeClr>
                </a:solidFill>
                <a:effectLst/>
                <a:latin typeface="Arial" pitchFamily="34" charset="0"/>
                <a:cs typeface="Arial" pitchFamily="34" charset="0"/>
              </a:rPr>
              <a:t>Geography</a:t>
            </a:r>
            <a:endParaRPr lang="en-US" b="0" spc="-60" dirty="0">
              <a:solidFill>
                <a:schemeClr val="accent3">
                  <a:lumMod val="50000"/>
                </a:schemeClr>
              </a:solidFill>
              <a:effectLst/>
              <a:latin typeface="Arial" pitchFamily="34" charset="0"/>
              <a:cs typeface="Arial" pitchFamily="34" charset="0"/>
            </a:endParaRPr>
          </a:p>
        </p:txBody>
      </p:sp>
      <p:sp>
        <p:nvSpPr>
          <p:cNvPr id="7" name="Oval 6"/>
          <p:cNvSpPr/>
          <p:nvPr/>
        </p:nvSpPr>
        <p:spPr>
          <a:xfrm>
            <a:off x="1039119" y="1820988"/>
            <a:ext cx="2514600" cy="2514600"/>
          </a:xfrm>
          <a:prstGeom prst="ellipse">
            <a:avLst/>
          </a:prstGeom>
          <a:solidFill>
            <a:schemeClr val="accent4">
              <a:lumMod val="75000"/>
              <a:alpha val="50000"/>
            </a:schemeClr>
          </a:solidFill>
        </p:spPr>
        <p:txBody>
          <a:bodyPr wrap="square" rtlCol="0" anchor="t">
            <a:noAutofit/>
          </a:bodyPr>
          <a:lstStyle/>
          <a:p>
            <a:pPr algn="ctr">
              <a:lnSpc>
                <a:spcPct val="7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8" name="TextBox 7"/>
          <p:cNvSpPr txBox="1"/>
          <p:nvPr/>
        </p:nvSpPr>
        <p:spPr>
          <a:xfrm>
            <a:off x="1170077" y="3246517"/>
            <a:ext cx="721419" cy="523220"/>
          </a:xfrm>
          <a:prstGeom prst="rect">
            <a:avLst/>
          </a:prstGeom>
          <a:noFill/>
        </p:spPr>
        <p:txBody>
          <a:bodyPr wrap="square" rtlCol="0">
            <a:spAutoFit/>
          </a:bodyPr>
          <a:lstStyle/>
          <a:p>
            <a:pPr>
              <a:lnSpc>
                <a:spcPct val="70000"/>
              </a:lnSpc>
            </a:pPr>
            <a:r>
              <a:rPr lang="en-US" b="0" spc="-60" dirty="0" smtClean="0">
                <a:solidFill>
                  <a:schemeClr val="accent4">
                    <a:lumMod val="50000"/>
                  </a:schemeClr>
                </a:solidFill>
                <a:effectLst/>
                <a:latin typeface="Arial" pitchFamily="34" charset="0"/>
                <a:cs typeface="Arial" pitchFamily="34" charset="0"/>
              </a:rPr>
              <a:t>In</a:t>
            </a:r>
          </a:p>
          <a:p>
            <a:pPr algn="r">
              <a:lnSpc>
                <a:spcPct val="70000"/>
              </a:lnSpc>
            </a:pPr>
            <a:r>
              <a:rPr lang="en-US" b="0" spc="-60" dirty="0" smtClean="0">
                <a:solidFill>
                  <a:schemeClr val="accent4">
                    <a:lumMod val="50000"/>
                  </a:schemeClr>
                </a:solidFill>
                <a:effectLst/>
                <a:latin typeface="Arial" pitchFamily="34" charset="0"/>
                <a:cs typeface="Arial" pitchFamily="34" charset="0"/>
              </a:rPr>
              <a:t>View</a:t>
            </a:r>
            <a:endParaRPr lang="en-US" b="0" spc="-60" dirty="0">
              <a:solidFill>
                <a:schemeClr val="accent4">
                  <a:lumMod val="50000"/>
                </a:schemeClr>
              </a:solidFill>
              <a:effectLst/>
              <a:latin typeface="Arial" pitchFamily="34" charset="0"/>
              <a:cs typeface="Arial" pitchFamily="34" charset="0"/>
            </a:endParaRPr>
          </a:p>
        </p:txBody>
      </p:sp>
      <p:sp>
        <p:nvSpPr>
          <p:cNvPr id="10" name="TextBox 9"/>
          <p:cNvSpPr txBox="1"/>
          <p:nvPr/>
        </p:nvSpPr>
        <p:spPr>
          <a:xfrm>
            <a:off x="299255" y="3375352"/>
            <a:ext cx="952499" cy="743217"/>
          </a:xfrm>
          <a:prstGeom prst="rect">
            <a:avLst/>
          </a:prstGeom>
          <a:noFill/>
        </p:spPr>
        <p:txBody>
          <a:bodyPr wrap="square" rtlCol="0">
            <a:spAutoFit/>
          </a:bodyPr>
          <a:lstStyle/>
          <a:p>
            <a:pPr>
              <a:lnSpc>
                <a:spcPct val="70000"/>
              </a:lnSpc>
            </a:pPr>
            <a:r>
              <a:rPr lang="en-US" b="0" spc="-60" dirty="0" smtClean="0">
                <a:solidFill>
                  <a:schemeClr val="accent4">
                    <a:lumMod val="60000"/>
                    <a:lumOff val="40000"/>
                  </a:schemeClr>
                </a:solidFill>
                <a:effectLst/>
                <a:latin typeface="Arial" pitchFamily="34" charset="0"/>
                <a:cs typeface="Arial" pitchFamily="34" charset="0"/>
              </a:rPr>
              <a:t>Out</a:t>
            </a:r>
          </a:p>
          <a:p>
            <a:pPr algn="ctr">
              <a:lnSpc>
                <a:spcPct val="70000"/>
              </a:lnSpc>
            </a:pPr>
            <a:r>
              <a:rPr lang="en-US" b="0" spc="-60" dirty="0">
                <a:solidFill>
                  <a:schemeClr val="accent4">
                    <a:lumMod val="60000"/>
                    <a:lumOff val="40000"/>
                  </a:schemeClr>
                </a:solidFill>
                <a:effectLst/>
                <a:latin typeface="Arial" pitchFamily="34" charset="0"/>
                <a:cs typeface="Arial" pitchFamily="34" charset="0"/>
              </a:rPr>
              <a:t>o</a:t>
            </a:r>
            <a:r>
              <a:rPr lang="en-US" b="0" spc="-60" dirty="0" smtClean="0">
                <a:solidFill>
                  <a:schemeClr val="accent4">
                    <a:lumMod val="60000"/>
                    <a:lumOff val="40000"/>
                  </a:schemeClr>
                </a:solidFill>
                <a:effectLst/>
                <a:latin typeface="Arial" pitchFamily="34" charset="0"/>
                <a:cs typeface="Arial" pitchFamily="34" charset="0"/>
              </a:rPr>
              <a:t>f</a:t>
            </a:r>
          </a:p>
          <a:p>
            <a:pPr algn="r">
              <a:lnSpc>
                <a:spcPct val="70000"/>
              </a:lnSpc>
            </a:pPr>
            <a:r>
              <a:rPr lang="en-US" b="0" spc="-60" dirty="0" smtClean="0">
                <a:solidFill>
                  <a:schemeClr val="accent4">
                    <a:lumMod val="60000"/>
                    <a:lumOff val="40000"/>
                  </a:schemeClr>
                </a:solidFill>
                <a:effectLst/>
                <a:latin typeface="Arial" pitchFamily="34" charset="0"/>
                <a:cs typeface="Arial" pitchFamily="34" charset="0"/>
              </a:rPr>
              <a:t>View</a:t>
            </a:r>
            <a:endParaRPr lang="en-US" b="0" spc="-60" dirty="0">
              <a:solidFill>
                <a:schemeClr val="accent4">
                  <a:lumMod val="60000"/>
                  <a:lumOff val="40000"/>
                </a:schemeClr>
              </a:solidFill>
              <a:effectLst/>
              <a:latin typeface="Arial" pitchFamily="34" charset="0"/>
              <a:cs typeface="Arial" pitchFamily="34" charset="0"/>
            </a:endParaRPr>
          </a:p>
        </p:txBody>
      </p:sp>
      <p:sp>
        <p:nvSpPr>
          <p:cNvPr id="11" name="Oval 10"/>
          <p:cNvSpPr/>
          <p:nvPr/>
        </p:nvSpPr>
        <p:spPr>
          <a:xfrm>
            <a:off x="2163069" y="1811463"/>
            <a:ext cx="2514600" cy="2514600"/>
          </a:xfrm>
          <a:prstGeom prst="ellipse">
            <a:avLst/>
          </a:prstGeom>
          <a:solidFill>
            <a:schemeClr val="tx2">
              <a:lumMod val="60000"/>
              <a:lumOff val="40000"/>
              <a:alpha val="50000"/>
            </a:schemeClr>
          </a:solidFill>
        </p:spPr>
        <p:txBody>
          <a:bodyPr wrap="square" rtlCol="0" anchor="t">
            <a:noAutofit/>
          </a:bodyPr>
          <a:lstStyle/>
          <a:p>
            <a:pPr algn="ctr">
              <a:lnSpc>
                <a:spcPct val="7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12" name="TextBox 11"/>
          <p:cNvSpPr txBox="1"/>
          <p:nvPr/>
        </p:nvSpPr>
        <p:spPr>
          <a:xfrm>
            <a:off x="3609162" y="3344798"/>
            <a:ext cx="1016009" cy="523220"/>
          </a:xfrm>
          <a:prstGeom prst="rect">
            <a:avLst/>
          </a:prstGeom>
          <a:noFill/>
        </p:spPr>
        <p:txBody>
          <a:bodyPr wrap="square" rtlCol="0">
            <a:spAutoFit/>
          </a:bodyPr>
          <a:lstStyle/>
          <a:p>
            <a:pPr algn="r">
              <a:lnSpc>
                <a:spcPct val="70000"/>
              </a:lnSpc>
            </a:pPr>
            <a:r>
              <a:rPr lang="en-US" b="0" spc="-60" dirty="0" smtClean="0">
                <a:solidFill>
                  <a:schemeClr val="accent1">
                    <a:lumMod val="50000"/>
                  </a:schemeClr>
                </a:solidFill>
                <a:effectLst/>
                <a:latin typeface="Arial" pitchFamily="34" charset="0"/>
                <a:cs typeface="Arial" pitchFamily="34" charset="0"/>
              </a:rPr>
              <a:t>Correct</a:t>
            </a:r>
          </a:p>
          <a:p>
            <a:pPr>
              <a:lnSpc>
                <a:spcPct val="70000"/>
              </a:lnSpc>
            </a:pPr>
            <a:r>
              <a:rPr lang="en-US" b="0" spc="-60" dirty="0" smtClean="0">
                <a:solidFill>
                  <a:schemeClr val="accent1">
                    <a:lumMod val="50000"/>
                  </a:schemeClr>
                </a:solidFill>
                <a:effectLst/>
                <a:latin typeface="Arial" pitchFamily="34" charset="0"/>
                <a:cs typeface="Arial" pitchFamily="34" charset="0"/>
              </a:rPr>
              <a:t>Brand</a:t>
            </a:r>
          </a:p>
        </p:txBody>
      </p:sp>
      <p:sp>
        <p:nvSpPr>
          <p:cNvPr id="14" name="TextBox 13"/>
          <p:cNvSpPr txBox="1"/>
          <p:nvPr/>
        </p:nvSpPr>
        <p:spPr>
          <a:xfrm>
            <a:off x="4439841" y="3534352"/>
            <a:ext cx="960617" cy="527773"/>
          </a:xfrm>
          <a:prstGeom prst="rect">
            <a:avLst/>
          </a:prstGeom>
          <a:noFill/>
        </p:spPr>
        <p:txBody>
          <a:bodyPr wrap="square" rtlCol="0">
            <a:spAutoFit/>
          </a:bodyPr>
          <a:lstStyle/>
          <a:p>
            <a:pPr algn="r">
              <a:lnSpc>
                <a:spcPct val="70000"/>
              </a:lnSpc>
            </a:pPr>
            <a:r>
              <a:rPr lang="en-US" b="0" spc="-60" dirty="0" smtClean="0">
                <a:solidFill>
                  <a:schemeClr val="accent1">
                    <a:lumMod val="60000"/>
                    <a:lumOff val="40000"/>
                  </a:schemeClr>
                </a:solidFill>
                <a:effectLst/>
                <a:latin typeface="Arial" pitchFamily="34" charset="0"/>
                <a:cs typeface="Arial" pitchFamily="34" charset="0"/>
              </a:rPr>
              <a:t>Wrong</a:t>
            </a:r>
          </a:p>
          <a:p>
            <a:pPr>
              <a:lnSpc>
                <a:spcPct val="70000"/>
              </a:lnSpc>
            </a:pPr>
            <a:r>
              <a:rPr lang="en-US" b="0" spc="-60" dirty="0" smtClean="0">
                <a:solidFill>
                  <a:schemeClr val="accent1">
                    <a:lumMod val="60000"/>
                    <a:lumOff val="40000"/>
                  </a:schemeClr>
                </a:solidFill>
                <a:effectLst/>
                <a:latin typeface="Arial" pitchFamily="34" charset="0"/>
                <a:cs typeface="Arial" pitchFamily="34" charset="0"/>
              </a:rPr>
              <a:t>Brand</a:t>
            </a:r>
          </a:p>
        </p:txBody>
      </p:sp>
      <p:sp>
        <p:nvSpPr>
          <p:cNvPr id="15" name="TextBox 14"/>
          <p:cNvSpPr txBox="1"/>
          <p:nvPr/>
        </p:nvSpPr>
        <p:spPr>
          <a:xfrm>
            <a:off x="2199179" y="2773298"/>
            <a:ext cx="1362736" cy="523220"/>
          </a:xfrm>
          <a:prstGeom prst="rect">
            <a:avLst/>
          </a:prstGeom>
          <a:noFill/>
        </p:spPr>
        <p:txBody>
          <a:bodyPr wrap="square" rtlCol="0">
            <a:spAutoFit/>
          </a:bodyPr>
          <a:lstStyle/>
          <a:p>
            <a:pPr algn="ctr">
              <a:lnSpc>
                <a:spcPct val="70000"/>
              </a:lnSpc>
            </a:pPr>
            <a:r>
              <a:rPr lang="en-US" b="0" spc="-60" dirty="0" smtClean="0">
                <a:solidFill>
                  <a:schemeClr val="bg1"/>
                </a:solidFill>
                <a:effectLst/>
                <a:latin typeface="Arial" pitchFamily="34" charset="0"/>
                <a:cs typeface="Arial" pitchFamily="34" charset="0"/>
              </a:rPr>
              <a:t>Productive Ad Spend</a:t>
            </a:r>
            <a:endParaRPr lang="en-US" b="0" spc="-60" dirty="0">
              <a:solidFill>
                <a:schemeClr val="bg1"/>
              </a:solidFill>
              <a:effectLst/>
              <a:latin typeface="Arial" pitchFamily="34" charset="0"/>
              <a:cs typeface="Arial" pitchFamily="34" charset="0"/>
            </a:endParaRPr>
          </a:p>
        </p:txBody>
      </p:sp>
      <p:sp>
        <p:nvSpPr>
          <p:cNvPr id="16" name="Oval 15"/>
          <p:cNvSpPr/>
          <p:nvPr/>
        </p:nvSpPr>
        <p:spPr>
          <a:xfrm>
            <a:off x="6373119" y="1598295"/>
            <a:ext cx="2514600" cy="2514600"/>
          </a:xfrm>
          <a:prstGeom prst="ellipse">
            <a:avLst/>
          </a:prstGeom>
          <a:gradFill flip="none" rotWithShape="1">
            <a:gsLst>
              <a:gs pos="0">
                <a:schemeClr val="tx2">
                  <a:lumMod val="40000"/>
                  <a:lumOff val="60000"/>
                  <a:alpha val="50000"/>
                </a:schemeClr>
              </a:gs>
              <a:gs pos="49000">
                <a:schemeClr val="accent4">
                  <a:lumMod val="20000"/>
                  <a:lumOff val="80000"/>
                  <a:alpha val="0"/>
                </a:schemeClr>
              </a:gs>
            </a:gsLst>
            <a:lin ang="13500000" scaled="1"/>
            <a:tileRect/>
          </a:gradFill>
        </p:spPr>
        <p:txBody>
          <a:bodyPr wrap="square" rtlCol="0" anchor="t">
            <a:noAutofit/>
          </a:bodyPr>
          <a:lstStyle/>
          <a:p>
            <a:pPr algn="ctr">
              <a:lnSpc>
                <a:spcPct val="8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17" name="Oval 16"/>
          <p:cNvSpPr/>
          <p:nvPr/>
        </p:nvSpPr>
        <p:spPr>
          <a:xfrm>
            <a:off x="5801619" y="1579245"/>
            <a:ext cx="2514600" cy="2514600"/>
          </a:xfrm>
          <a:prstGeom prst="ellipse">
            <a:avLst/>
          </a:prstGeom>
          <a:gradFill flip="none" rotWithShape="1">
            <a:gsLst>
              <a:gs pos="0">
                <a:schemeClr val="accent4">
                  <a:lumMod val="60000"/>
                  <a:lumOff val="40000"/>
                  <a:alpha val="50000"/>
                </a:schemeClr>
              </a:gs>
              <a:gs pos="60000">
                <a:schemeClr val="accent4">
                  <a:lumMod val="20000"/>
                  <a:lumOff val="80000"/>
                  <a:alpha val="0"/>
                </a:schemeClr>
              </a:gs>
            </a:gsLst>
            <a:lin ang="18900000" scaled="1"/>
            <a:tileRect/>
          </a:gradFill>
        </p:spPr>
        <p:txBody>
          <a:bodyPr wrap="square" rtlCol="0" anchor="t">
            <a:noAutofit/>
          </a:bodyPr>
          <a:lstStyle/>
          <a:p>
            <a:pPr algn="ctr">
              <a:lnSpc>
                <a:spcPct val="8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18" name="Oval 17"/>
          <p:cNvSpPr/>
          <p:nvPr/>
        </p:nvSpPr>
        <p:spPr>
          <a:xfrm>
            <a:off x="6030219" y="969645"/>
            <a:ext cx="2514600" cy="2514600"/>
          </a:xfrm>
          <a:prstGeom prst="ellipse">
            <a:avLst/>
          </a:prstGeom>
          <a:gradFill flip="none" rotWithShape="1">
            <a:gsLst>
              <a:gs pos="0">
                <a:schemeClr val="accent3">
                  <a:lumMod val="60000"/>
                  <a:lumOff val="40000"/>
                  <a:alpha val="50000"/>
                </a:schemeClr>
              </a:gs>
              <a:gs pos="49000">
                <a:schemeClr val="accent4">
                  <a:lumMod val="20000"/>
                  <a:lumOff val="80000"/>
                  <a:alpha val="0"/>
                </a:schemeClr>
              </a:gs>
            </a:gsLst>
            <a:lin ang="5400000" scaled="1"/>
            <a:tileRect/>
          </a:gradFill>
        </p:spPr>
        <p:txBody>
          <a:bodyPr wrap="square" rtlCol="0" anchor="t">
            <a:noAutofit/>
          </a:bodyPr>
          <a:lstStyle/>
          <a:p>
            <a:pPr algn="ctr">
              <a:lnSpc>
                <a:spcPct val="8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19" name="Oval 18"/>
          <p:cNvSpPr/>
          <p:nvPr/>
        </p:nvSpPr>
        <p:spPr>
          <a:xfrm>
            <a:off x="6039744" y="1188720"/>
            <a:ext cx="2514600" cy="2514600"/>
          </a:xfrm>
          <a:prstGeom prst="ellipse">
            <a:avLst/>
          </a:prstGeom>
          <a:solidFill>
            <a:schemeClr val="accent3">
              <a:lumMod val="75000"/>
              <a:alpha val="50000"/>
            </a:schemeClr>
          </a:solidFill>
        </p:spPr>
        <p:txBody>
          <a:bodyPr wrap="square" rtlCol="0" anchor="t">
            <a:noAutofit/>
          </a:bodyPr>
          <a:lstStyle/>
          <a:p>
            <a:pPr algn="ctr">
              <a:lnSpc>
                <a:spcPct val="8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22" name="Oval 21"/>
          <p:cNvSpPr/>
          <p:nvPr/>
        </p:nvSpPr>
        <p:spPr>
          <a:xfrm>
            <a:off x="5963544" y="1407795"/>
            <a:ext cx="2514600" cy="2514600"/>
          </a:xfrm>
          <a:prstGeom prst="ellipse">
            <a:avLst/>
          </a:prstGeom>
          <a:solidFill>
            <a:schemeClr val="accent4">
              <a:lumMod val="75000"/>
              <a:alpha val="50000"/>
            </a:schemeClr>
          </a:solidFill>
        </p:spPr>
        <p:txBody>
          <a:bodyPr wrap="square" rtlCol="0" anchor="t">
            <a:noAutofit/>
          </a:bodyPr>
          <a:lstStyle/>
          <a:p>
            <a:pPr algn="ctr">
              <a:lnSpc>
                <a:spcPct val="8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25" name="Oval 24"/>
          <p:cNvSpPr/>
          <p:nvPr/>
        </p:nvSpPr>
        <p:spPr>
          <a:xfrm>
            <a:off x="6192144" y="1417320"/>
            <a:ext cx="2514600" cy="2514600"/>
          </a:xfrm>
          <a:prstGeom prst="ellipse">
            <a:avLst/>
          </a:prstGeom>
          <a:solidFill>
            <a:schemeClr val="tx2">
              <a:lumMod val="60000"/>
              <a:lumOff val="40000"/>
              <a:alpha val="50000"/>
            </a:schemeClr>
          </a:solidFill>
        </p:spPr>
        <p:txBody>
          <a:bodyPr wrap="square" rtlCol="0" anchor="t">
            <a:noAutofit/>
          </a:bodyPr>
          <a:lstStyle/>
          <a:p>
            <a:pPr algn="ctr">
              <a:lnSpc>
                <a:spcPct val="80000"/>
              </a:lnSpc>
            </a:pPr>
            <a:endParaRPr lang="en-US" sz="2000" b="0" spc="-60" dirty="0" smtClean="0">
              <a:solidFill>
                <a:schemeClr val="bg1">
                  <a:lumMod val="95000"/>
                </a:schemeClr>
              </a:solidFill>
              <a:effectLst/>
              <a:latin typeface="Arial" pitchFamily="34" charset="0"/>
              <a:ea typeface="Segoe UI" pitchFamily="34" charset="0"/>
              <a:cs typeface="Arial" pitchFamily="34" charset="0"/>
            </a:endParaRPr>
          </a:p>
        </p:txBody>
      </p:sp>
      <p:sp>
        <p:nvSpPr>
          <p:cNvPr id="33" name="Left Arrow 32"/>
          <p:cNvSpPr/>
          <p:nvPr/>
        </p:nvSpPr>
        <p:spPr>
          <a:xfrm rot="2700000">
            <a:off x="7396366" y="2943196"/>
            <a:ext cx="1291746" cy="504117"/>
          </a:xfrm>
          <a:prstGeom prst="leftArrow">
            <a:avLst>
              <a:gd name="adj1" fmla="val 64104"/>
              <a:gd name="adj2" fmla="val 56419"/>
            </a:avLst>
          </a:prstGeom>
          <a:gradFill flip="none" rotWithShape="1">
            <a:gsLst>
              <a:gs pos="0">
                <a:schemeClr val="tx2">
                  <a:lumMod val="75000"/>
                  <a:alpha val="20000"/>
                </a:schemeClr>
              </a:gs>
              <a:gs pos="100000">
                <a:schemeClr val="accent1">
                  <a:lumMod val="60000"/>
                  <a:lumOff val="40000"/>
                  <a:alpha val="20000"/>
                </a:schemeClr>
              </a:gs>
            </a:gsLst>
            <a:lin ang="5400000" scaled="1"/>
            <a:tileRect/>
          </a:gradFill>
          <a:ln w="3175">
            <a:gradFill flip="none" rotWithShape="1">
              <a:gsLst>
                <a:gs pos="0">
                  <a:schemeClr val="tx2">
                    <a:lumMod val="75000"/>
                  </a:schemeClr>
                </a:gs>
                <a:gs pos="100000">
                  <a:schemeClr val="accent1">
                    <a:lumMod val="60000"/>
                    <a:lumOff val="40000"/>
                  </a:schemeClr>
                </a:gs>
              </a:gsLst>
              <a:lin ang="13500000" scaled="1"/>
              <a:tileRect/>
            </a:gradFill>
          </a:ln>
          <a:effectLst>
            <a:outerShdw blurRad="203200" dist="101600" dir="8400000" rotWithShape="0">
              <a:prstClr val="black">
                <a:alpha val="52000"/>
              </a:prstClr>
            </a:outerShdw>
          </a:effectLst>
        </p:spPr>
        <p:txBody>
          <a:bodyPr vert="horz" wrap="square" lIns="36000" tIns="72000" rIns="36000" bIns="36000" rtlCol="0" anchor="ctr">
            <a:noAutofit/>
          </a:bodyPr>
          <a:lstStyle/>
          <a:p>
            <a:pPr algn="ctr">
              <a:lnSpc>
                <a:spcPct val="76000"/>
              </a:lnSpc>
            </a:pPr>
            <a:r>
              <a:rPr lang="en-US" b="0" spc="-60" dirty="0" smtClean="0">
                <a:solidFill>
                  <a:schemeClr val="bg1"/>
                </a:solidFill>
                <a:effectLst/>
                <a:latin typeface="+mj-lt"/>
                <a:ea typeface="Segoe UI" pitchFamily="34" charset="0"/>
                <a:cs typeface="Arial" pitchFamily="34" charset="0"/>
                <a:sym typeface="Wingdings"/>
              </a:rPr>
              <a:t>Optimize</a:t>
            </a:r>
            <a:endParaRPr lang="en-US" b="0" spc="-60" dirty="0">
              <a:solidFill>
                <a:schemeClr val="bg1"/>
              </a:solidFill>
              <a:effectLst/>
              <a:latin typeface="+mj-lt"/>
              <a:ea typeface="Segoe UI" pitchFamily="34" charset="0"/>
              <a:cs typeface="Arial" pitchFamily="34" charset="0"/>
            </a:endParaRPr>
          </a:p>
        </p:txBody>
      </p:sp>
      <p:sp>
        <p:nvSpPr>
          <p:cNvPr id="36" name="Left Arrow 35"/>
          <p:cNvSpPr/>
          <p:nvPr/>
        </p:nvSpPr>
        <p:spPr>
          <a:xfrm rot="18900000" flipH="1">
            <a:off x="5910549" y="3007480"/>
            <a:ext cx="1392748" cy="504117"/>
          </a:xfrm>
          <a:prstGeom prst="leftArrow">
            <a:avLst>
              <a:gd name="adj1" fmla="val 64104"/>
              <a:gd name="adj2" fmla="val 56419"/>
            </a:avLst>
          </a:prstGeom>
          <a:gradFill flip="none" rotWithShape="1">
            <a:gsLst>
              <a:gs pos="0">
                <a:schemeClr val="accent4">
                  <a:lumMod val="75000"/>
                  <a:alpha val="20000"/>
                </a:schemeClr>
              </a:gs>
              <a:gs pos="100000">
                <a:schemeClr val="accent4">
                  <a:lumMod val="60000"/>
                  <a:lumOff val="40000"/>
                  <a:alpha val="20000"/>
                </a:schemeClr>
              </a:gs>
            </a:gsLst>
            <a:lin ang="5400000" scaled="1"/>
            <a:tileRect/>
          </a:gradFill>
          <a:ln w="3175">
            <a:gradFill flip="none" rotWithShape="1">
              <a:gsLst>
                <a:gs pos="0">
                  <a:schemeClr val="accent4">
                    <a:lumMod val="50000"/>
                  </a:schemeClr>
                </a:gs>
                <a:gs pos="100000">
                  <a:schemeClr val="accent4">
                    <a:lumMod val="60000"/>
                    <a:lumOff val="40000"/>
                  </a:schemeClr>
                </a:gs>
              </a:gsLst>
              <a:lin ang="13500000" scaled="1"/>
              <a:tileRect/>
            </a:gradFill>
          </a:ln>
          <a:effectLst>
            <a:outerShdw blurRad="203200" dist="101600" dir="8400000" rotWithShape="0">
              <a:prstClr val="black">
                <a:alpha val="52000"/>
              </a:prstClr>
            </a:outerShdw>
          </a:effectLst>
        </p:spPr>
        <p:txBody>
          <a:bodyPr vert="horz" wrap="square" lIns="36000" tIns="72000" rIns="36000" bIns="36000" rtlCol="0" anchor="ctr">
            <a:noAutofit/>
          </a:bodyPr>
          <a:lstStyle/>
          <a:p>
            <a:pPr algn="ctr">
              <a:lnSpc>
                <a:spcPct val="76000"/>
              </a:lnSpc>
            </a:pPr>
            <a:r>
              <a:rPr lang="en-US" b="0" spc="-60" dirty="0" smtClean="0">
                <a:solidFill>
                  <a:schemeClr val="bg1"/>
                </a:solidFill>
                <a:effectLst/>
                <a:latin typeface="+mj-lt"/>
                <a:ea typeface="Segoe UI" pitchFamily="34" charset="0"/>
                <a:cs typeface="Arial" pitchFamily="34" charset="0"/>
                <a:sym typeface="Wingdings"/>
              </a:rPr>
              <a:t>Optimize</a:t>
            </a:r>
            <a:endParaRPr lang="en-US" b="0" spc="-60" dirty="0">
              <a:solidFill>
                <a:schemeClr val="bg1"/>
              </a:solidFill>
              <a:effectLst/>
              <a:latin typeface="+mj-lt"/>
              <a:ea typeface="Segoe UI" pitchFamily="34" charset="0"/>
              <a:cs typeface="Arial" pitchFamily="34" charset="0"/>
            </a:endParaRPr>
          </a:p>
        </p:txBody>
      </p:sp>
      <p:sp>
        <p:nvSpPr>
          <p:cNvPr id="37" name="Left Arrow 36"/>
          <p:cNvSpPr/>
          <p:nvPr/>
        </p:nvSpPr>
        <p:spPr>
          <a:xfrm rot="16200000">
            <a:off x="6647204" y="1369071"/>
            <a:ext cx="1353918" cy="504117"/>
          </a:xfrm>
          <a:prstGeom prst="leftArrow">
            <a:avLst>
              <a:gd name="adj1" fmla="val 64104"/>
              <a:gd name="adj2" fmla="val 56419"/>
            </a:avLst>
          </a:prstGeom>
          <a:gradFill flip="none" rotWithShape="1">
            <a:gsLst>
              <a:gs pos="0">
                <a:schemeClr val="accent3">
                  <a:lumMod val="20000"/>
                  <a:lumOff val="80000"/>
                  <a:alpha val="20000"/>
                </a:schemeClr>
              </a:gs>
              <a:gs pos="100000">
                <a:schemeClr val="accent3">
                  <a:lumMod val="75000"/>
                  <a:alpha val="20000"/>
                </a:schemeClr>
              </a:gs>
            </a:gsLst>
            <a:lin ang="5400000" scaled="1"/>
            <a:tileRect/>
          </a:gradFill>
          <a:ln w="3175">
            <a:gradFill flip="none" rotWithShape="1">
              <a:gsLst>
                <a:gs pos="0">
                  <a:schemeClr val="accent3">
                    <a:lumMod val="50000"/>
                  </a:schemeClr>
                </a:gs>
                <a:gs pos="100000">
                  <a:schemeClr val="accent3">
                    <a:lumMod val="60000"/>
                    <a:lumOff val="40000"/>
                  </a:schemeClr>
                </a:gs>
              </a:gsLst>
              <a:lin ang="18900000" scaled="1"/>
              <a:tileRect/>
            </a:gradFill>
          </a:ln>
          <a:effectLst>
            <a:outerShdw blurRad="203200" dist="101600" dir="8400000" rotWithShape="0">
              <a:prstClr val="black">
                <a:alpha val="52000"/>
              </a:prstClr>
            </a:outerShdw>
          </a:effectLst>
        </p:spPr>
        <p:txBody>
          <a:bodyPr vert="horz" wrap="square" lIns="36000" tIns="72000" rIns="36000" bIns="36000" rtlCol="0" anchor="ctr">
            <a:noAutofit/>
          </a:bodyPr>
          <a:lstStyle/>
          <a:p>
            <a:pPr algn="ctr">
              <a:lnSpc>
                <a:spcPct val="76000"/>
              </a:lnSpc>
            </a:pPr>
            <a:r>
              <a:rPr lang="en-US" b="0" spc="-60" dirty="0" smtClean="0">
                <a:solidFill>
                  <a:schemeClr val="bg1"/>
                </a:solidFill>
                <a:effectLst/>
                <a:latin typeface="+mj-lt"/>
                <a:ea typeface="Segoe UI" pitchFamily="34" charset="0"/>
                <a:cs typeface="Arial" pitchFamily="34" charset="0"/>
                <a:sym typeface="Wingdings"/>
              </a:rPr>
              <a:t>Optimize</a:t>
            </a:r>
            <a:endParaRPr lang="en-US" b="0" spc="-60" dirty="0">
              <a:solidFill>
                <a:schemeClr val="bg1"/>
              </a:solidFill>
              <a:effectLst/>
              <a:latin typeface="+mj-lt"/>
              <a:ea typeface="Segoe UI" pitchFamily="34" charset="0"/>
              <a:cs typeface="Arial" pitchFamily="34" charset="0"/>
            </a:endParaRPr>
          </a:p>
        </p:txBody>
      </p:sp>
      <p:sp>
        <p:nvSpPr>
          <p:cNvPr id="24" name="Right Arrow 9"/>
          <p:cNvSpPr/>
          <p:nvPr/>
        </p:nvSpPr>
        <p:spPr>
          <a:xfrm rot="900000" flipV="1">
            <a:off x="5029201" y="1673704"/>
            <a:ext cx="889395" cy="670180"/>
          </a:xfrm>
          <a:custGeom>
            <a:avLst/>
            <a:gdLst>
              <a:gd name="connsiteX0" fmla="*/ 0 w 1244009"/>
              <a:gd name="connsiteY0" fmla="*/ 204045 h 816178"/>
              <a:gd name="connsiteX1" fmla="*/ 495680 w 1244009"/>
              <a:gd name="connsiteY1" fmla="*/ 204045 h 816178"/>
              <a:gd name="connsiteX2" fmla="*/ 495680 w 1244009"/>
              <a:gd name="connsiteY2" fmla="*/ 0 h 816178"/>
              <a:gd name="connsiteX3" fmla="*/ 1244009 w 1244009"/>
              <a:gd name="connsiteY3" fmla="*/ 408089 h 816178"/>
              <a:gd name="connsiteX4" fmla="*/ 495680 w 1244009"/>
              <a:gd name="connsiteY4" fmla="*/ 816178 h 816178"/>
              <a:gd name="connsiteX5" fmla="*/ 495680 w 1244009"/>
              <a:gd name="connsiteY5" fmla="*/ 612134 h 816178"/>
              <a:gd name="connsiteX6" fmla="*/ 0 w 1244009"/>
              <a:gd name="connsiteY6" fmla="*/ 612134 h 816178"/>
              <a:gd name="connsiteX7" fmla="*/ 0 w 1244009"/>
              <a:gd name="connsiteY7" fmla="*/ 204045 h 816178"/>
              <a:gd name="connsiteX0" fmla="*/ 0 w 2083981"/>
              <a:gd name="connsiteY0" fmla="*/ 182780 h 816178"/>
              <a:gd name="connsiteX1" fmla="*/ 1335652 w 2083981"/>
              <a:gd name="connsiteY1" fmla="*/ 204045 h 816178"/>
              <a:gd name="connsiteX2" fmla="*/ 1335652 w 2083981"/>
              <a:gd name="connsiteY2" fmla="*/ 0 h 816178"/>
              <a:gd name="connsiteX3" fmla="*/ 2083981 w 2083981"/>
              <a:gd name="connsiteY3" fmla="*/ 408089 h 816178"/>
              <a:gd name="connsiteX4" fmla="*/ 1335652 w 2083981"/>
              <a:gd name="connsiteY4" fmla="*/ 816178 h 816178"/>
              <a:gd name="connsiteX5" fmla="*/ 1335652 w 2083981"/>
              <a:gd name="connsiteY5" fmla="*/ 612134 h 816178"/>
              <a:gd name="connsiteX6" fmla="*/ 839972 w 2083981"/>
              <a:gd name="connsiteY6" fmla="*/ 612134 h 816178"/>
              <a:gd name="connsiteX7" fmla="*/ 0 w 2083981"/>
              <a:gd name="connsiteY7" fmla="*/ 182780 h 816178"/>
              <a:gd name="connsiteX0" fmla="*/ 6738 w 2090719"/>
              <a:gd name="connsiteY0" fmla="*/ 182780 h 816178"/>
              <a:gd name="connsiteX1" fmla="*/ 1342390 w 2090719"/>
              <a:gd name="connsiteY1" fmla="*/ 204045 h 816178"/>
              <a:gd name="connsiteX2" fmla="*/ 1342390 w 2090719"/>
              <a:gd name="connsiteY2" fmla="*/ 0 h 816178"/>
              <a:gd name="connsiteX3" fmla="*/ 2090719 w 2090719"/>
              <a:gd name="connsiteY3" fmla="*/ 408089 h 816178"/>
              <a:gd name="connsiteX4" fmla="*/ 1342390 w 2090719"/>
              <a:gd name="connsiteY4" fmla="*/ 816178 h 816178"/>
              <a:gd name="connsiteX5" fmla="*/ 1342390 w 2090719"/>
              <a:gd name="connsiteY5" fmla="*/ 612134 h 816178"/>
              <a:gd name="connsiteX6" fmla="*/ 846710 w 2090719"/>
              <a:gd name="connsiteY6" fmla="*/ 612134 h 816178"/>
              <a:gd name="connsiteX7" fmla="*/ 6738 w 2090719"/>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715 w 2094696"/>
              <a:gd name="connsiteY0" fmla="*/ 182780 h 816178"/>
              <a:gd name="connsiteX1" fmla="*/ 1346367 w 2094696"/>
              <a:gd name="connsiteY1" fmla="*/ 204045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715 w 2094696"/>
              <a:gd name="connsiteY0" fmla="*/ 182780 h 816178"/>
              <a:gd name="connsiteX1" fmla="*/ 1463844 w 2094696"/>
              <a:gd name="connsiteY1" fmla="*/ 282524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715 w 2094696"/>
              <a:gd name="connsiteY0" fmla="*/ 182780 h 816178"/>
              <a:gd name="connsiteX1" fmla="*/ 1463844 w 2094696"/>
              <a:gd name="connsiteY1" fmla="*/ 282524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633 w 2094614"/>
              <a:gd name="connsiteY0" fmla="*/ 182780 h 816178"/>
              <a:gd name="connsiteX1" fmla="*/ 1463762 w 2094614"/>
              <a:gd name="connsiteY1" fmla="*/ 282524 h 816178"/>
              <a:gd name="connsiteX2" fmla="*/ 1346285 w 2094614"/>
              <a:gd name="connsiteY2" fmla="*/ 0 h 816178"/>
              <a:gd name="connsiteX3" fmla="*/ 2094614 w 2094614"/>
              <a:gd name="connsiteY3" fmla="*/ 408089 h 816178"/>
              <a:gd name="connsiteX4" fmla="*/ 1346285 w 2094614"/>
              <a:gd name="connsiteY4" fmla="*/ 816178 h 816178"/>
              <a:gd name="connsiteX5" fmla="*/ 1440267 w 2094614"/>
              <a:gd name="connsiteY5" fmla="*/ 580742 h 816178"/>
              <a:gd name="connsiteX6" fmla="*/ 584791 w 2094614"/>
              <a:gd name="connsiteY6" fmla="*/ 527074 h 816178"/>
              <a:gd name="connsiteX7" fmla="*/ 10633 w 2094614"/>
              <a:gd name="connsiteY7" fmla="*/ 182780 h 816178"/>
              <a:gd name="connsiteX0" fmla="*/ 9919 w 2093900"/>
              <a:gd name="connsiteY0" fmla="*/ 182780 h 816178"/>
              <a:gd name="connsiteX1" fmla="*/ 1463048 w 2093900"/>
              <a:gd name="connsiteY1" fmla="*/ 282524 h 816178"/>
              <a:gd name="connsiteX2" fmla="*/ 1345571 w 2093900"/>
              <a:gd name="connsiteY2" fmla="*/ 0 h 816178"/>
              <a:gd name="connsiteX3" fmla="*/ 2093900 w 2093900"/>
              <a:gd name="connsiteY3" fmla="*/ 408089 h 816178"/>
              <a:gd name="connsiteX4" fmla="*/ 1345571 w 2093900"/>
              <a:gd name="connsiteY4" fmla="*/ 816178 h 816178"/>
              <a:gd name="connsiteX5" fmla="*/ 1439553 w 2093900"/>
              <a:gd name="connsiteY5" fmla="*/ 580742 h 816178"/>
              <a:gd name="connsiteX6" fmla="*/ 619320 w 2093900"/>
              <a:gd name="connsiteY6" fmla="*/ 479986 h 816178"/>
              <a:gd name="connsiteX7" fmla="*/ 9919 w 2093900"/>
              <a:gd name="connsiteY7" fmla="*/ 182780 h 816178"/>
              <a:gd name="connsiteX0" fmla="*/ 9919 w 2093900"/>
              <a:gd name="connsiteY0" fmla="*/ 182780 h 816178"/>
              <a:gd name="connsiteX1" fmla="*/ 1465308 w 2093900"/>
              <a:gd name="connsiteY1" fmla="*/ 235534 h 816178"/>
              <a:gd name="connsiteX2" fmla="*/ 1345571 w 2093900"/>
              <a:gd name="connsiteY2" fmla="*/ 0 h 816178"/>
              <a:gd name="connsiteX3" fmla="*/ 2093900 w 2093900"/>
              <a:gd name="connsiteY3" fmla="*/ 408089 h 816178"/>
              <a:gd name="connsiteX4" fmla="*/ 1345571 w 2093900"/>
              <a:gd name="connsiteY4" fmla="*/ 816178 h 816178"/>
              <a:gd name="connsiteX5" fmla="*/ 1439553 w 2093900"/>
              <a:gd name="connsiteY5" fmla="*/ 580742 h 816178"/>
              <a:gd name="connsiteX6" fmla="*/ 619320 w 2093900"/>
              <a:gd name="connsiteY6" fmla="*/ 479986 h 816178"/>
              <a:gd name="connsiteX7" fmla="*/ 9919 w 2093900"/>
              <a:gd name="connsiteY7" fmla="*/ 182780 h 8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900" h="816178">
                <a:moveTo>
                  <a:pt x="9919" y="182780"/>
                </a:moveTo>
                <a:cubicBezTo>
                  <a:pt x="487034" y="243030"/>
                  <a:pt x="974815" y="250724"/>
                  <a:pt x="1465308" y="235534"/>
                </a:cubicBezTo>
                <a:lnTo>
                  <a:pt x="1345571" y="0"/>
                </a:lnTo>
                <a:lnTo>
                  <a:pt x="2093900" y="408089"/>
                </a:lnTo>
                <a:lnTo>
                  <a:pt x="1345571" y="816178"/>
                </a:lnTo>
                <a:lnTo>
                  <a:pt x="1439553" y="580742"/>
                </a:lnTo>
                <a:cubicBezTo>
                  <a:pt x="1356940" y="546735"/>
                  <a:pt x="857592" y="546313"/>
                  <a:pt x="619320" y="479986"/>
                </a:cubicBezTo>
                <a:cubicBezTo>
                  <a:pt x="381048" y="413659"/>
                  <a:pt x="-72694" y="250795"/>
                  <a:pt x="9919" y="182780"/>
                </a:cubicBezTo>
                <a:close/>
              </a:path>
            </a:pathLst>
          </a:custGeom>
          <a:solidFill>
            <a:schemeClr val="accent5">
              <a:lumMod val="75000"/>
              <a:alpha val="50000"/>
            </a:schemeClr>
          </a:solidFill>
          <a:scene3d>
            <a:camera prst="orthographicFront"/>
            <a:lightRig rig="threePt" dir="t"/>
          </a:scene3d>
          <a:sp3d>
            <a:bevelT w="25400" h="25400"/>
          </a:sp3d>
        </p:spPr>
        <p:txBody>
          <a:bodyPr wrap="square" rtlCol="0">
            <a:noAutofit/>
          </a:bodyPr>
          <a:lstStyle/>
          <a:p>
            <a:endParaRPr lang="en-US" sz="3200" b="0" spc="-60" dirty="0">
              <a:ln w="18415" cmpd="sng">
                <a:solidFill>
                  <a:schemeClr val="accent5">
                    <a:lumMod val="75000"/>
                  </a:schemeClr>
                </a:solidFill>
                <a:prstDash val="solid"/>
              </a:ln>
              <a:solidFill>
                <a:schemeClr val="accent5">
                  <a:lumMod val="75000"/>
                </a:schemeClr>
              </a:solidFill>
              <a:effectLst/>
              <a:latin typeface="Arial" pitchFamily="34" charset="0"/>
            </a:endParaRPr>
          </a:p>
        </p:txBody>
      </p:sp>
      <p:sp>
        <p:nvSpPr>
          <p:cNvPr id="5" name="Title 4"/>
          <p:cNvSpPr>
            <a:spLocks noGrp="1"/>
          </p:cNvSpPr>
          <p:nvPr>
            <p:ph type="title"/>
          </p:nvPr>
        </p:nvSpPr>
        <p:spPr/>
        <p:txBody>
          <a:bodyPr/>
          <a:lstStyle/>
          <a:p>
            <a:r>
              <a:rPr lang="en-US" dirty="0" smtClean="0"/>
              <a:t>Productive Advertisement Spending</a:t>
            </a:r>
            <a:endParaRPr lang="en-US" dirty="0"/>
          </a:p>
        </p:txBody>
      </p:sp>
      <p:sp>
        <p:nvSpPr>
          <p:cNvPr id="20" name="Oval 19"/>
          <p:cNvSpPr/>
          <p:nvPr/>
        </p:nvSpPr>
        <p:spPr>
          <a:xfrm>
            <a:off x="2166755" y="1963716"/>
            <a:ext cx="1374748" cy="1801186"/>
          </a:xfrm>
          <a:custGeom>
            <a:avLst/>
            <a:gdLst>
              <a:gd name="connsiteX0" fmla="*/ 0 w 1063256"/>
              <a:gd name="connsiteY0" fmla="*/ 893135 h 1786270"/>
              <a:gd name="connsiteX1" fmla="*/ 531628 w 1063256"/>
              <a:gd name="connsiteY1" fmla="*/ 0 h 1786270"/>
              <a:gd name="connsiteX2" fmla="*/ 1063256 w 1063256"/>
              <a:gd name="connsiteY2" fmla="*/ 893135 h 1786270"/>
              <a:gd name="connsiteX3" fmla="*/ 531628 w 1063256"/>
              <a:gd name="connsiteY3" fmla="*/ 1786270 h 1786270"/>
              <a:gd name="connsiteX4" fmla="*/ 0 w 1063256"/>
              <a:gd name="connsiteY4" fmla="*/ 893135 h 1786270"/>
              <a:gd name="connsiteX0" fmla="*/ 98 w 1063354"/>
              <a:gd name="connsiteY0" fmla="*/ 871870 h 1765005"/>
              <a:gd name="connsiteX1" fmla="*/ 499828 w 1063354"/>
              <a:gd name="connsiteY1" fmla="*/ 0 h 1765005"/>
              <a:gd name="connsiteX2" fmla="*/ 1063354 w 1063354"/>
              <a:gd name="connsiteY2" fmla="*/ 871870 h 1765005"/>
              <a:gd name="connsiteX3" fmla="*/ 531726 w 1063354"/>
              <a:gd name="connsiteY3" fmla="*/ 1765005 h 1765005"/>
              <a:gd name="connsiteX4" fmla="*/ 98 w 1063354"/>
              <a:gd name="connsiteY4" fmla="*/ 871870 h 1765005"/>
              <a:gd name="connsiteX0" fmla="*/ 60 w 1084582"/>
              <a:gd name="connsiteY0" fmla="*/ 1723955 h 1918171"/>
              <a:gd name="connsiteX1" fmla="*/ 521056 w 1084582"/>
              <a:gd name="connsiteY1" fmla="*/ 22745 h 1918171"/>
              <a:gd name="connsiteX2" fmla="*/ 1084582 w 1084582"/>
              <a:gd name="connsiteY2" fmla="*/ 894615 h 1918171"/>
              <a:gd name="connsiteX3" fmla="*/ 552954 w 1084582"/>
              <a:gd name="connsiteY3" fmla="*/ 1787750 h 1918171"/>
              <a:gd name="connsiteX4" fmla="*/ 60 w 1084582"/>
              <a:gd name="connsiteY4" fmla="*/ 1723955 h 1918171"/>
              <a:gd name="connsiteX0" fmla="*/ 62 w 1137747"/>
              <a:gd name="connsiteY0" fmla="*/ 1701242 h 1907402"/>
              <a:gd name="connsiteX1" fmla="*/ 521058 w 1137747"/>
              <a:gd name="connsiteY1" fmla="*/ 32 h 1907402"/>
              <a:gd name="connsiteX2" fmla="*/ 1137747 w 1137747"/>
              <a:gd name="connsiteY2" fmla="*/ 1658711 h 1907402"/>
              <a:gd name="connsiteX3" fmla="*/ 552956 w 1137747"/>
              <a:gd name="connsiteY3" fmla="*/ 1765037 h 1907402"/>
              <a:gd name="connsiteX4" fmla="*/ 62 w 1137747"/>
              <a:gd name="connsiteY4" fmla="*/ 1701242 h 1907402"/>
              <a:gd name="connsiteX0" fmla="*/ 62 w 1137747"/>
              <a:gd name="connsiteY0" fmla="*/ 1701242 h 1890984"/>
              <a:gd name="connsiteX1" fmla="*/ 521058 w 1137747"/>
              <a:gd name="connsiteY1" fmla="*/ 32 h 1890984"/>
              <a:gd name="connsiteX2" fmla="*/ 1137747 w 1137747"/>
              <a:gd name="connsiteY2" fmla="*/ 1658711 h 1890984"/>
              <a:gd name="connsiteX3" fmla="*/ 62 w 1137747"/>
              <a:gd name="connsiteY3" fmla="*/ 1701242 h 1890984"/>
              <a:gd name="connsiteX0" fmla="*/ 62 w 1137747"/>
              <a:gd name="connsiteY0" fmla="*/ 1701242 h 1850646"/>
              <a:gd name="connsiteX1" fmla="*/ 521058 w 1137747"/>
              <a:gd name="connsiteY1" fmla="*/ 32 h 1850646"/>
              <a:gd name="connsiteX2" fmla="*/ 1137747 w 1137747"/>
              <a:gd name="connsiteY2" fmla="*/ 1658711 h 1850646"/>
              <a:gd name="connsiteX3" fmla="*/ 62 w 1137747"/>
              <a:gd name="connsiteY3" fmla="*/ 1701242 h 1850646"/>
              <a:gd name="connsiteX0" fmla="*/ 62 w 1180514"/>
              <a:gd name="connsiteY0" fmla="*/ 1701256 h 1850660"/>
              <a:gd name="connsiteX1" fmla="*/ 521058 w 1180514"/>
              <a:gd name="connsiteY1" fmla="*/ 46 h 1850660"/>
              <a:gd name="connsiteX2" fmla="*/ 1137747 w 1180514"/>
              <a:gd name="connsiteY2" fmla="*/ 1658725 h 1850660"/>
              <a:gd name="connsiteX3" fmla="*/ 62 w 1180514"/>
              <a:gd name="connsiteY3" fmla="*/ 1701256 h 1850660"/>
              <a:gd name="connsiteX0" fmla="*/ 617 w 1204927"/>
              <a:gd name="connsiteY0" fmla="*/ 1719253 h 1868657"/>
              <a:gd name="connsiteX1" fmla="*/ 521613 w 1204927"/>
              <a:gd name="connsiteY1" fmla="*/ 18043 h 1868657"/>
              <a:gd name="connsiteX2" fmla="*/ 1138302 w 1204927"/>
              <a:gd name="connsiteY2" fmla="*/ 1676722 h 1868657"/>
              <a:gd name="connsiteX3" fmla="*/ 617 w 1204927"/>
              <a:gd name="connsiteY3" fmla="*/ 1719253 h 1868657"/>
              <a:gd name="connsiteX0" fmla="*/ 617 w 1204927"/>
              <a:gd name="connsiteY0" fmla="*/ 1719253 h 1868657"/>
              <a:gd name="connsiteX1" fmla="*/ 521613 w 1204927"/>
              <a:gd name="connsiteY1" fmla="*/ 18043 h 1868657"/>
              <a:gd name="connsiteX2" fmla="*/ 1138302 w 1204927"/>
              <a:gd name="connsiteY2" fmla="*/ 1676722 h 1868657"/>
              <a:gd name="connsiteX3" fmla="*/ 617 w 1204927"/>
              <a:gd name="connsiteY3" fmla="*/ 1719253 h 1868657"/>
              <a:gd name="connsiteX0" fmla="*/ 36091 w 1240401"/>
              <a:gd name="connsiteY0" fmla="*/ 1701210 h 1850614"/>
              <a:gd name="connsiteX1" fmla="*/ 557087 w 1240401"/>
              <a:gd name="connsiteY1" fmla="*/ 0 h 1850614"/>
              <a:gd name="connsiteX2" fmla="*/ 1173776 w 1240401"/>
              <a:gd name="connsiteY2" fmla="*/ 1658679 h 1850614"/>
              <a:gd name="connsiteX3" fmla="*/ 36091 w 1240401"/>
              <a:gd name="connsiteY3" fmla="*/ 1701210 h 1850614"/>
              <a:gd name="connsiteX0" fmla="*/ 96963 w 1301273"/>
              <a:gd name="connsiteY0" fmla="*/ 1701210 h 1881544"/>
              <a:gd name="connsiteX1" fmla="*/ 617959 w 1301273"/>
              <a:gd name="connsiteY1" fmla="*/ 0 h 1881544"/>
              <a:gd name="connsiteX2" fmla="*/ 1234648 w 1301273"/>
              <a:gd name="connsiteY2" fmla="*/ 1658679 h 1881544"/>
              <a:gd name="connsiteX3" fmla="*/ 96963 w 1301273"/>
              <a:gd name="connsiteY3" fmla="*/ 1701210 h 1881544"/>
              <a:gd name="connsiteX0" fmla="*/ 96963 w 1301273"/>
              <a:gd name="connsiteY0" fmla="*/ 1701210 h 1812490"/>
              <a:gd name="connsiteX1" fmla="*/ 617959 w 1301273"/>
              <a:gd name="connsiteY1" fmla="*/ 0 h 1812490"/>
              <a:gd name="connsiteX2" fmla="*/ 1234648 w 1301273"/>
              <a:gd name="connsiteY2" fmla="*/ 1658679 h 1812490"/>
              <a:gd name="connsiteX3" fmla="*/ 96963 w 1301273"/>
              <a:gd name="connsiteY3" fmla="*/ 1701210 h 1812490"/>
              <a:gd name="connsiteX0" fmla="*/ 96963 w 1301273"/>
              <a:gd name="connsiteY0" fmla="*/ 1701210 h 1812490"/>
              <a:gd name="connsiteX1" fmla="*/ 617959 w 1301273"/>
              <a:gd name="connsiteY1" fmla="*/ 0 h 1812490"/>
              <a:gd name="connsiteX2" fmla="*/ 1234648 w 1301273"/>
              <a:gd name="connsiteY2" fmla="*/ 1658679 h 1812490"/>
              <a:gd name="connsiteX3" fmla="*/ 96963 w 1301273"/>
              <a:gd name="connsiteY3" fmla="*/ 1701210 h 1812490"/>
              <a:gd name="connsiteX0" fmla="*/ 96963 w 1301273"/>
              <a:gd name="connsiteY0" fmla="*/ 1701210 h 1781586"/>
              <a:gd name="connsiteX1" fmla="*/ 617959 w 1301273"/>
              <a:gd name="connsiteY1" fmla="*/ 0 h 1781586"/>
              <a:gd name="connsiteX2" fmla="*/ 1234648 w 1301273"/>
              <a:gd name="connsiteY2" fmla="*/ 1658679 h 1781586"/>
              <a:gd name="connsiteX3" fmla="*/ 96963 w 1301273"/>
              <a:gd name="connsiteY3" fmla="*/ 1701210 h 1781586"/>
              <a:gd name="connsiteX0" fmla="*/ 96963 w 1301273"/>
              <a:gd name="connsiteY0" fmla="*/ 1701210 h 1781586"/>
              <a:gd name="connsiteX1" fmla="*/ 617959 w 1301273"/>
              <a:gd name="connsiteY1" fmla="*/ 0 h 1781586"/>
              <a:gd name="connsiteX2" fmla="*/ 1234648 w 1301273"/>
              <a:gd name="connsiteY2" fmla="*/ 1658679 h 1781586"/>
              <a:gd name="connsiteX3" fmla="*/ 96963 w 1301273"/>
              <a:gd name="connsiteY3" fmla="*/ 1701210 h 1781586"/>
              <a:gd name="connsiteX0" fmla="*/ 96963 w 1341826"/>
              <a:gd name="connsiteY0" fmla="*/ 1701210 h 1781586"/>
              <a:gd name="connsiteX1" fmla="*/ 617959 w 1341826"/>
              <a:gd name="connsiteY1" fmla="*/ 0 h 1781586"/>
              <a:gd name="connsiteX2" fmla="*/ 1234648 w 1341826"/>
              <a:gd name="connsiteY2" fmla="*/ 1658679 h 1781586"/>
              <a:gd name="connsiteX3" fmla="*/ 96963 w 1341826"/>
              <a:gd name="connsiteY3" fmla="*/ 1701210 h 1781586"/>
              <a:gd name="connsiteX0" fmla="*/ 96963 w 1341826"/>
              <a:gd name="connsiteY0" fmla="*/ 1701210 h 1812490"/>
              <a:gd name="connsiteX1" fmla="*/ 617959 w 1341826"/>
              <a:gd name="connsiteY1" fmla="*/ 0 h 1812490"/>
              <a:gd name="connsiteX2" fmla="*/ 1234648 w 1341826"/>
              <a:gd name="connsiteY2" fmla="*/ 1658679 h 1812490"/>
              <a:gd name="connsiteX3" fmla="*/ 96963 w 1341826"/>
              <a:gd name="connsiteY3" fmla="*/ 1701210 h 1812490"/>
              <a:gd name="connsiteX0" fmla="*/ 96963 w 1341826"/>
              <a:gd name="connsiteY0" fmla="*/ 1701210 h 1822616"/>
              <a:gd name="connsiteX1" fmla="*/ 617959 w 1341826"/>
              <a:gd name="connsiteY1" fmla="*/ 0 h 1822616"/>
              <a:gd name="connsiteX2" fmla="*/ 1234648 w 1341826"/>
              <a:gd name="connsiteY2" fmla="*/ 1658679 h 1822616"/>
              <a:gd name="connsiteX3" fmla="*/ 96963 w 1341826"/>
              <a:gd name="connsiteY3" fmla="*/ 1701210 h 1822616"/>
              <a:gd name="connsiteX0" fmla="*/ 129885 w 1374748"/>
              <a:gd name="connsiteY0" fmla="*/ 1701210 h 1822616"/>
              <a:gd name="connsiteX1" fmla="*/ 650881 w 1374748"/>
              <a:gd name="connsiteY1" fmla="*/ 0 h 1822616"/>
              <a:gd name="connsiteX2" fmla="*/ 1267570 w 1374748"/>
              <a:gd name="connsiteY2" fmla="*/ 1658679 h 1822616"/>
              <a:gd name="connsiteX3" fmla="*/ 129885 w 1374748"/>
              <a:gd name="connsiteY3" fmla="*/ 1701210 h 1822616"/>
              <a:gd name="connsiteX0" fmla="*/ 129885 w 1374748"/>
              <a:gd name="connsiteY0" fmla="*/ 1701210 h 1801186"/>
              <a:gd name="connsiteX1" fmla="*/ 650881 w 1374748"/>
              <a:gd name="connsiteY1" fmla="*/ 0 h 1801186"/>
              <a:gd name="connsiteX2" fmla="*/ 1267570 w 1374748"/>
              <a:gd name="connsiteY2" fmla="*/ 1658679 h 1801186"/>
              <a:gd name="connsiteX3" fmla="*/ 129885 w 1374748"/>
              <a:gd name="connsiteY3" fmla="*/ 1701210 h 1801186"/>
            </a:gdLst>
            <a:ahLst/>
            <a:cxnLst>
              <a:cxn ang="0">
                <a:pos x="connsiteX0" y="connsiteY0"/>
              </a:cxn>
              <a:cxn ang="0">
                <a:pos x="connsiteX1" y="connsiteY1"/>
              </a:cxn>
              <a:cxn ang="0">
                <a:pos x="connsiteX2" y="connsiteY2"/>
              </a:cxn>
              <a:cxn ang="0">
                <a:pos x="connsiteX3" y="connsiteY3"/>
              </a:cxn>
            </a:cxnLst>
            <a:rect l="l" t="t" r="r" b="b"/>
            <a:pathLst>
              <a:path w="1374748" h="1801186">
                <a:moveTo>
                  <a:pt x="129885" y="1701210"/>
                </a:moveTo>
                <a:cubicBezTo>
                  <a:pt x="-88083" y="1407043"/>
                  <a:pt x="-102259" y="379228"/>
                  <a:pt x="650881" y="0"/>
                </a:cubicBezTo>
                <a:cubicBezTo>
                  <a:pt x="1425286" y="333153"/>
                  <a:pt x="1480221" y="1271739"/>
                  <a:pt x="1267570" y="1658679"/>
                </a:cubicBezTo>
                <a:cubicBezTo>
                  <a:pt x="1106308" y="1846521"/>
                  <a:pt x="315955" y="1835889"/>
                  <a:pt x="129885" y="1701210"/>
                </a:cubicBezTo>
                <a:close/>
              </a:path>
            </a:pathLst>
          </a:custGeom>
          <a:solidFill>
            <a:schemeClr val="accent1">
              <a:alpha val="20000"/>
            </a:schemeClr>
          </a:solidFill>
          <a:ln w="50800">
            <a:solidFill>
              <a:schemeClr val="accent5">
                <a:lumMod val="20000"/>
                <a:lumOff val="80000"/>
              </a:schemeClr>
            </a:solidFill>
          </a:ln>
        </p:spPr>
        <p:txBody>
          <a:bodyPr vert="vert270" wrap="square" lIns="0" tIns="0" rIns="0" bIns="0" rtlCol="0" anchor="ctr">
            <a:noAutofit/>
          </a:bodyPr>
          <a:lstStyle/>
          <a:p>
            <a:pPr algn="ctr">
              <a:lnSpc>
                <a:spcPct val="7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mj-lt"/>
              <a:ea typeface="Segoe UI" pitchFamily="34" charset="0"/>
              <a:cs typeface="Arial" pitchFamily="34" charset="0"/>
            </a:endParaRPr>
          </a:p>
        </p:txBody>
      </p:sp>
      <p:sp>
        <p:nvSpPr>
          <p:cNvPr id="27" name="Oval 19"/>
          <p:cNvSpPr/>
          <p:nvPr/>
        </p:nvSpPr>
        <p:spPr>
          <a:xfrm>
            <a:off x="6183656" y="1439311"/>
            <a:ext cx="2273570" cy="2270621"/>
          </a:xfrm>
          <a:custGeom>
            <a:avLst/>
            <a:gdLst>
              <a:gd name="connsiteX0" fmla="*/ 0 w 1063256"/>
              <a:gd name="connsiteY0" fmla="*/ 893135 h 1786270"/>
              <a:gd name="connsiteX1" fmla="*/ 531628 w 1063256"/>
              <a:gd name="connsiteY1" fmla="*/ 0 h 1786270"/>
              <a:gd name="connsiteX2" fmla="*/ 1063256 w 1063256"/>
              <a:gd name="connsiteY2" fmla="*/ 893135 h 1786270"/>
              <a:gd name="connsiteX3" fmla="*/ 531628 w 1063256"/>
              <a:gd name="connsiteY3" fmla="*/ 1786270 h 1786270"/>
              <a:gd name="connsiteX4" fmla="*/ 0 w 1063256"/>
              <a:gd name="connsiteY4" fmla="*/ 893135 h 1786270"/>
              <a:gd name="connsiteX0" fmla="*/ 98 w 1063354"/>
              <a:gd name="connsiteY0" fmla="*/ 871870 h 1765005"/>
              <a:gd name="connsiteX1" fmla="*/ 499828 w 1063354"/>
              <a:gd name="connsiteY1" fmla="*/ 0 h 1765005"/>
              <a:gd name="connsiteX2" fmla="*/ 1063354 w 1063354"/>
              <a:gd name="connsiteY2" fmla="*/ 871870 h 1765005"/>
              <a:gd name="connsiteX3" fmla="*/ 531726 w 1063354"/>
              <a:gd name="connsiteY3" fmla="*/ 1765005 h 1765005"/>
              <a:gd name="connsiteX4" fmla="*/ 98 w 1063354"/>
              <a:gd name="connsiteY4" fmla="*/ 871870 h 1765005"/>
              <a:gd name="connsiteX0" fmla="*/ 60 w 1084582"/>
              <a:gd name="connsiteY0" fmla="*/ 1723955 h 1918171"/>
              <a:gd name="connsiteX1" fmla="*/ 521056 w 1084582"/>
              <a:gd name="connsiteY1" fmla="*/ 22745 h 1918171"/>
              <a:gd name="connsiteX2" fmla="*/ 1084582 w 1084582"/>
              <a:gd name="connsiteY2" fmla="*/ 894615 h 1918171"/>
              <a:gd name="connsiteX3" fmla="*/ 552954 w 1084582"/>
              <a:gd name="connsiteY3" fmla="*/ 1787750 h 1918171"/>
              <a:gd name="connsiteX4" fmla="*/ 60 w 1084582"/>
              <a:gd name="connsiteY4" fmla="*/ 1723955 h 1918171"/>
              <a:gd name="connsiteX0" fmla="*/ 62 w 1137747"/>
              <a:gd name="connsiteY0" fmla="*/ 1701242 h 1907402"/>
              <a:gd name="connsiteX1" fmla="*/ 521058 w 1137747"/>
              <a:gd name="connsiteY1" fmla="*/ 32 h 1907402"/>
              <a:gd name="connsiteX2" fmla="*/ 1137747 w 1137747"/>
              <a:gd name="connsiteY2" fmla="*/ 1658711 h 1907402"/>
              <a:gd name="connsiteX3" fmla="*/ 552956 w 1137747"/>
              <a:gd name="connsiteY3" fmla="*/ 1765037 h 1907402"/>
              <a:gd name="connsiteX4" fmla="*/ 62 w 1137747"/>
              <a:gd name="connsiteY4" fmla="*/ 1701242 h 1907402"/>
              <a:gd name="connsiteX0" fmla="*/ 62 w 1137747"/>
              <a:gd name="connsiteY0" fmla="*/ 1701242 h 1890984"/>
              <a:gd name="connsiteX1" fmla="*/ 521058 w 1137747"/>
              <a:gd name="connsiteY1" fmla="*/ 32 h 1890984"/>
              <a:gd name="connsiteX2" fmla="*/ 1137747 w 1137747"/>
              <a:gd name="connsiteY2" fmla="*/ 1658711 h 1890984"/>
              <a:gd name="connsiteX3" fmla="*/ 62 w 1137747"/>
              <a:gd name="connsiteY3" fmla="*/ 1701242 h 1890984"/>
              <a:gd name="connsiteX0" fmla="*/ 62 w 1137747"/>
              <a:gd name="connsiteY0" fmla="*/ 1701242 h 1850646"/>
              <a:gd name="connsiteX1" fmla="*/ 521058 w 1137747"/>
              <a:gd name="connsiteY1" fmla="*/ 32 h 1850646"/>
              <a:gd name="connsiteX2" fmla="*/ 1137747 w 1137747"/>
              <a:gd name="connsiteY2" fmla="*/ 1658711 h 1850646"/>
              <a:gd name="connsiteX3" fmla="*/ 62 w 1137747"/>
              <a:gd name="connsiteY3" fmla="*/ 1701242 h 1850646"/>
              <a:gd name="connsiteX0" fmla="*/ 62 w 1180514"/>
              <a:gd name="connsiteY0" fmla="*/ 1701256 h 1850660"/>
              <a:gd name="connsiteX1" fmla="*/ 521058 w 1180514"/>
              <a:gd name="connsiteY1" fmla="*/ 46 h 1850660"/>
              <a:gd name="connsiteX2" fmla="*/ 1137747 w 1180514"/>
              <a:gd name="connsiteY2" fmla="*/ 1658725 h 1850660"/>
              <a:gd name="connsiteX3" fmla="*/ 62 w 1180514"/>
              <a:gd name="connsiteY3" fmla="*/ 1701256 h 1850660"/>
              <a:gd name="connsiteX0" fmla="*/ 617 w 1204927"/>
              <a:gd name="connsiteY0" fmla="*/ 1719253 h 1868657"/>
              <a:gd name="connsiteX1" fmla="*/ 521613 w 1204927"/>
              <a:gd name="connsiteY1" fmla="*/ 18043 h 1868657"/>
              <a:gd name="connsiteX2" fmla="*/ 1138302 w 1204927"/>
              <a:gd name="connsiteY2" fmla="*/ 1676722 h 1868657"/>
              <a:gd name="connsiteX3" fmla="*/ 617 w 1204927"/>
              <a:gd name="connsiteY3" fmla="*/ 1719253 h 1868657"/>
              <a:gd name="connsiteX0" fmla="*/ 617 w 1204927"/>
              <a:gd name="connsiteY0" fmla="*/ 1719253 h 1868657"/>
              <a:gd name="connsiteX1" fmla="*/ 521613 w 1204927"/>
              <a:gd name="connsiteY1" fmla="*/ 18043 h 1868657"/>
              <a:gd name="connsiteX2" fmla="*/ 1138302 w 1204927"/>
              <a:gd name="connsiteY2" fmla="*/ 1676722 h 1868657"/>
              <a:gd name="connsiteX3" fmla="*/ 617 w 1204927"/>
              <a:gd name="connsiteY3" fmla="*/ 1719253 h 1868657"/>
              <a:gd name="connsiteX0" fmla="*/ 36091 w 1240401"/>
              <a:gd name="connsiteY0" fmla="*/ 1701210 h 1850614"/>
              <a:gd name="connsiteX1" fmla="*/ 557087 w 1240401"/>
              <a:gd name="connsiteY1" fmla="*/ 0 h 1850614"/>
              <a:gd name="connsiteX2" fmla="*/ 1173776 w 1240401"/>
              <a:gd name="connsiteY2" fmla="*/ 1658679 h 1850614"/>
              <a:gd name="connsiteX3" fmla="*/ 36091 w 1240401"/>
              <a:gd name="connsiteY3" fmla="*/ 1701210 h 1850614"/>
              <a:gd name="connsiteX0" fmla="*/ 96963 w 1301273"/>
              <a:gd name="connsiteY0" fmla="*/ 1701210 h 1881544"/>
              <a:gd name="connsiteX1" fmla="*/ 617959 w 1301273"/>
              <a:gd name="connsiteY1" fmla="*/ 0 h 1881544"/>
              <a:gd name="connsiteX2" fmla="*/ 1234648 w 1301273"/>
              <a:gd name="connsiteY2" fmla="*/ 1658679 h 1881544"/>
              <a:gd name="connsiteX3" fmla="*/ 96963 w 1301273"/>
              <a:gd name="connsiteY3" fmla="*/ 1701210 h 1881544"/>
              <a:gd name="connsiteX0" fmla="*/ 96963 w 1301273"/>
              <a:gd name="connsiteY0" fmla="*/ 1701210 h 1812490"/>
              <a:gd name="connsiteX1" fmla="*/ 617959 w 1301273"/>
              <a:gd name="connsiteY1" fmla="*/ 0 h 1812490"/>
              <a:gd name="connsiteX2" fmla="*/ 1234648 w 1301273"/>
              <a:gd name="connsiteY2" fmla="*/ 1658679 h 1812490"/>
              <a:gd name="connsiteX3" fmla="*/ 96963 w 1301273"/>
              <a:gd name="connsiteY3" fmla="*/ 1701210 h 1812490"/>
              <a:gd name="connsiteX0" fmla="*/ 96963 w 1301273"/>
              <a:gd name="connsiteY0" fmla="*/ 1701210 h 1812490"/>
              <a:gd name="connsiteX1" fmla="*/ 617959 w 1301273"/>
              <a:gd name="connsiteY1" fmla="*/ 0 h 1812490"/>
              <a:gd name="connsiteX2" fmla="*/ 1234648 w 1301273"/>
              <a:gd name="connsiteY2" fmla="*/ 1658679 h 1812490"/>
              <a:gd name="connsiteX3" fmla="*/ 96963 w 1301273"/>
              <a:gd name="connsiteY3" fmla="*/ 1701210 h 1812490"/>
              <a:gd name="connsiteX0" fmla="*/ 96963 w 1301273"/>
              <a:gd name="connsiteY0" fmla="*/ 1701210 h 1781586"/>
              <a:gd name="connsiteX1" fmla="*/ 617959 w 1301273"/>
              <a:gd name="connsiteY1" fmla="*/ 0 h 1781586"/>
              <a:gd name="connsiteX2" fmla="*/ 1234648 w 1301273"/>
              <a:gd name="connsiteY2" fmla="*/ 1658679 h 1781586"/>
              <a:gd name="connsiteX3" fmla="*/ 96963 w 1301273"/>
              <a:gd name="connsiteY3" fmla="*/ 1701210 h 1781586"/>
              <a:gd name="connsiteX0" fmla="*/ 96963 w 1301273"/>
              <a:gd name="connsiteY0" fmla="*/ 1701210 h 1781586"/>
              <a:gd name="connsiteX1" fmla="*/ 617959 w 1301273"/>
              <a:gd name="connsiteY1" fmla="*/ 0 h 1781586"/>
              <a:gd name="connsiteX2" fmla="*/ 1234648 w 1301273"/>
              <a:gd name="connsiteY2" fmla="*/ 1658679 h 1781586"/>
              <a:gd name="connsiteX3" fmla="*/ 96963 w 1301273"/>
              <a:gd name="connsiteY3" fmla="*/ 1701210 h 1781586"/>
              <a:gd name="connsiteX0" fmla="*/ 96963 w 1341826"/>
              <a:gd name="connsiteY0" fmla="*/ 1701210 h 1781586"/>
              <a:gd name="connsiteX1" fmla="*/ 617959 w 1341826"/>
              <a:gd name="connsiteY1" fmla="*/ 0 h 1781586"/>
              <a:gd name="connsiteX2" fmla="*/ 1234648 w 1341826"/>
              <a:gd name="connsiteY2" fmla="*/ 1658679 h 1781586"/>
              <a:gd name="connsiteX3" fmla="*/ 96963 w 1341826"/>
              <a:gd name="connsiteY3" fmla="*/ 1701210 h 1781586"/>
              <a:gd name="connsiteX0" fmla="*/ 96963 w 1341826"/>
              <a:gd name="connsiteY0" fmla="*/ 1701210 h 1812490"/>
              <a:gd name="connsiteX1" fmla="*/ 617959 w 1341826"/>
              <a:gd name="connsiteY1" fmla="*/ 0 h 1812490"/>
              <a:gd name="connsiteX2" fmla="*/ 1234648 w 1341826"/>
              <a:gd name="connsiteY2" fmla="*/ 1658679 h 1812490"/>
              <a:gd name="connsiteX3" fmla="*/ 96963 w 1341826"/>
              <a:gd name="connsiteY3" fmla="*/ 1701210 h 1812490"/>
              <a:gd name="connsiteX0" fmla="*/ 96963 w 1341826"/>
              <a:gd name="connsiteY0" fmla="*/ 1701210 h 1822616"/>
              <a:gd name="connsiteX1" fmla="*/ 617959 w 1341826"/>
              <a:gd name="connsiteY1" fmla="*/ 0 h 1822616"/>
              <a:gd name="connsiteX2" fmla="*/ 1234648 w 1341826"/>
              <a:gd name="connsiteY2" fmla="*/ 1658679 h 1822616"/>
              <a:gd name="connsiteX3" fmla="*/ 96963 w 1341826"/>
              <a:gd name="connsiteY3" fmla="*/ 1701210 h 1822616"/>
              <a:gd name="connsiteX0" fmla="*/ 129885 w 1374748"/>
              <a:gd name="connsiteY0" fmla="*/ 1701210 h 1822616"/>
              <a:gd name="connsiteX1" fmla="*/ 650881 w 1374748"/>
              <a:gd name="connsiteY1" fmla="*/ 0 h 1822616"/>
              <a:gd name="connsiteX2" fmla="*/ 1267570 w 1374748"/>
              <a:gd name="connsiteY2" fmla="*/ 1658679 h 1822616"/>
              <a:gd name="connsiteX3" fmla="*/ 129885 w 1374748"/>
              <a:gd name="connsiteY3" fmla="*/ 1701210 h 1822616"/>
              <a:gd name="connsiteX0" fmla="*/ 129885 w 1374748"/>
              <a:gd name="connsiteY0" fmla="*/ 1701210 h 1801186"/>
              <a:gd name="connsiteX1" fmla="*/ 650881 w 1374748"/>
              <a:gd name="connsiteY1" fmla="*/ 0 h 1801186"/>
              <a:gd name="connsiteX2" fmla="*/ 1267570 w 1374748"/>
              <a:gd name="connsiteY2" fmla="*/ 1658679 h 1801186"/>
              <a:gd name="connsiteX3" fmla="*/ 129885 w 1374748"/>
              <a:gd name="connsiteY3" fmla="*/ 1701210 h 1801186"/>
              <a:gd name="connsiteX0" fmla="*/ 129885 w 1575526"/>
              <a:gd name="connsiteY0" fmla="*/ 1701210 h 1729352"/>
              <a:gd name="connsiteX1" fmla="*/ 650881 w 1575526"/>
              <a:gd name="connsiteY1" fmla="*/ 0 h 1729352"/>
              <a:gd name="connsiteX2" fmla="*/ 1508562 w 1575526"/>
              <a:gd name="connsiteY2" fmla="*/ 1265679 h 1729352"/>
              <a:gd name="connsiteX3" fmla="*/ 129885 w 1575526"/>
              <a:gd name="connsiteY3" fmla="*/ 1701210 h 1729352"/>
              <a:gd name="connsiteX0" fmla="*/ 81335 w 1751903"/>
              <a:gd name="connsiteY0" fmla="*/ 1408550 h 1473112"/>
              <a:gd name="connsiteX1" fmla="*/ 827258 w 1751903"/>
              <a:gd name="connsiteY1" fmla="*/ 0 h 1473112"/>
              <a:gd name="connsiteX2" fmla="*/ 1684939 w 1751903"/>
              <a:gd name="connsiteY2" fmla="*/ 1265679 h 1473112"/>
              <a:gd name="connsiteX3" fmla="*/ 81335 w 1751903"/>
              <a:gd name="connsiteY3" fmla="*/ 1408550 h 1473112"/>
              <a:gd name="connsiteX0" fmla="*/ 84710 w 1755278"/>
              <a:gd name="connsiteY0" fmla="*/ 1408550 h 1473112"/>
              <a:gd name="connsiteX1" fmla="*/ 830633 w 1755278"/>
              <a:gd name="connsiteY1" fmla="*/ 0 h 1473112"/>
              <a:gd name="connsiteX2" fmla="*/ 1688314 w 1755278"/>
              <a:gd name="connsiteY2" fmla="*/ 1265679 h 1473112"/>
              <a:gd name="connsiteX3" fmla="*/ 84710 w 1755278"/>
              <a:gd name="connsiteY3" fmla="*/ 1408550 h 1473112"/>
              <a:gd name="connsiteX0" fmla="*/ 84710 w 1755278"/>
              <a:gd name="connsiteY0" fmla="*/ 1408550 h 1473112"/>
              <a:gd name="connsiteX1" fmla="*/ 830633 w 1755278"/>
              <a:gd name="connsiteY1" fmla="*/ 0 h 1473112"/>
              <a:gd name="connsiteX2" fmla="*/ 1688314 w 1755278"/>
              <a:gd name="connsiteY2" fmla="*/ 1265679 h 1473112"/>
              <a:gd name="connsiteX3" fmla="*/ 84710 w 1755278"/>
              <a:gd name="connsiteY3" fmla="*/ 1408550 h 1473112"/>
              <a:gd name="connsiteX0" fmla="*/ 84710 w 1757877"/>
              <a:gd name="connsiteY0" fmla="*/ 1408550 h 1473112"/>
              <a:gd name="connsiteX1" fmla="*/ 830633 w 1757877"/>
              <a:gd name="connsiteY1" fmla="*/ 0 h 1473112"/>
              <a:gd name="connsiteX2" fmla="*/ 1688314 w 1757877"/>
              <a:gd name="connsiteY2" fmla="*/ 1265679 h 1473112"/>
              <a:gd name="connsiteX3" fmla="*/ 84710 w 1757877"/>
              <a:gd name="connsiteY3" fmla="*/ 1408550 h 1473112"/>
              <a:gd name="connsiteX0" fmla="*/ 84710 w 1709057"/>
              <a:gd name="connsiteY0" fmla="*/ 1408550 h 1501114"/>
              <a:gd name="connsiteX1" fmla="*/ 830633 w 1709057"/>
              <a:gd name="connsiteY1" fmla="*/ 0 h 1501114"/>
              <a:gd name="connsiteX2" fmla="*/ 1632083 w 1709057"/>
              <a:gd name="connsiteY2" fmla="*/ 1349296 h 1501114"/>
              <a:gd name="connsiteX3" fmla="*/ 84710 w 1709057"/>
              <a:gd name="connsiteY3" fmla="*/ 1408550 h 1501114"/>
              <a:gd name="connsiteX0" fmla="*/ 84710 w 1725821"/>
              <a:gd name="connsiteY0" fmla="*/ 1408550 h 1501114"/>
              <a:gd name="connsiteX1" fmla="*/ 830633 w 1725821"/>
              <a:gd name="connsiteY1" fmla="*/ 0 h 1501114"/>
              <a:gd name="connsiteX2" fmla="*/ 1632083 w 1725821"/>
              <a:gd name="connsiteY2" fmla="*/ 1349296 h 1501114"/>
              <a:gd name="connsiteX3" fmla="*/ 84710 w 1725821"/>
              <a:gd name="connsiteY3" fmla="*/ 1408550 h 1501114"/>
              <a:gd name="connsiteX0" fmla="*/ 79990 w 1726210"/>
              <a:gd name="connsiteY0" fmla="*/ 1408550 h 1501114"/>
              <a:gd name="connsiteX1" fmla="*/ 858045 w 1726210"/>
              <a:gd name="connsiteY1" fmla="*/ 0 h 1501114"/>
              <a:gd name="connsiteX2" fmla="*/ 1627363 w 1726210"/>
              <a:gd name="connsiteY2" fmla="*/ 1349296 h 1501114"/>
              <a:gd name="connsiteX3" fmla="*/ 79990 w 1726210"/>
              <a:gd name="connsiteY3" fmla="*/ 1408550 h 1501114"/>
              <a:gd name="connsiteX0" fmla="*/ 79990 w 1735048"/>
              <a:gd name="connsiteY0" fmla="*/ 1408550 h 1501114"/>
              <a:gd name="connsiteX1" fmla="*/ 858045 w 1735048"/>
              <a:gd name="connsiteY1" fmla="*/ 0 h 1501114"/>
              <a:gd name="connsiteX2" fmla="*/ 1627363 w 1735048"/>
              <a:gd name="connsiteY2" fmla="*/ 1349296 h 1501114"/>
              <a:gd name="connsiteX3" fmla="*/ 79990 w 1735048"/>
              <a:gd name="connsiteY3" fmla="*/ 1408550 h 1501114"/>
              <a:gd name="connsiteX0" fmla="*/ 79990 w 1735048"/>
              <a:gd name="connsiteY0" fmla="*/ 1408550 h 1677940"/>
              <a:gd name="connsiteX1" fmla="*/ 858045 w 1735048"/>
              <a:gd name="connsiteY1" fmla="*/ 0 h 1677940"/>
              <a:gd name="connsiteX2" fmla="*/ 1627363 w 1735048"/>
              <a:gd name="connsiteY2" fmla="*/ 1349296 h 1677940"/>
              <a:gd name="connsiteX3" fmla="*/ 79990 w 1735048"/>
              <a:gd name="connsiteY3" fmla="*/ 1408550 h 1677940"/>
              <a:gd name="connsiteX0" fmla="*/ 79990 w 1735048"/>
              <a:gd name="connsiteY0" fmla="*/ 1408550 h 1794646"/>
              <a:gd name="connsiteX1" fmla="*/ 858045 w 1735048"/>
              <a:gd name="connsiteY1" fmla="*/ 0 h 1794646"/>
              <a:gd name="connsiteX2" fmla="*/ 1627363 w 1735048"/>
              <a:gd name="connsiteY2" fmla="*/ 1349296 h 1794646"/>
              <a:gd name="connsiteX3" fmla="*/ 79990 w 1735048"/>
              <a:gd name="connsiteY3" fmla="*/ 1408550 h 1794646"/>
              <a:gd name="connsiteX0" fmla="*/ 79990 w 1735048"/>
              <a:gd name="connsiteY0" fmla="*/ 1408550 h 1800991"/>
              <a:gd name="connsiteX1" fmla="*/ 858045 w 1735048"/>
              <a:gd name="connsiteY1" fmla="*/ 0 h 1800991"/>
              <a:gd name="connsiteX2" fmla="*/ 1627363 w 1735048"/>
              <a:gd name="connsiteY2" fmla="*/ 1349296 h 1800991"/>
              <a:gd name="connsiteX3" fmla="*/ 79990 w 1735048"/>
              <a:gd name="connsiteY3" fmla="*/ 1408550 h 1800991"/>
              <a:gd name="connsiteX0" fmla="*/ 76724 w 1755882"/>
              <a:gd name="connsiteY0" fmla="*/ 1341657 h 1769791"/>
              <a:gd name="connsiteX1" fmla="*/ 878879 w 1755882"/>
              <a:gd name="connsiteY1" fmla="*/ 0 h 1769791"/>
              <a:gd name="connsiteX2" fmla="*/ 1648197 w 1755882"/>
              <a:gd name="connsiteY2" fmla="*/ 1349296 h 1769791"/>
              <a:gd name="connsiteX3" fmla="*/ 76724 w 1755882"/>
              <a:gd name="connsiteY3" fmla="*/ 1341657 h 1769791"/>
              <a:gd name="connsiteX0" fmla="*/ 54200 w 1733358"/>
              <a:gd name="connsiteY0" fmla="*/ 1341657 h 1769791"/>
              <a:gd name="connsiteX1" fmla="*/ 856355 w 1733358"/>
              <a:gd name="connsiteY1" fmla="*/ 0 h 1769791"/>
              <a:gd name="connsiteX2" fmla="*/ 1625673 w 1733358"/>
              <a:gd name="connsiteY2" fmla="*/ 1349296 h 1769791"/>
              <a:gd name="connsiteX3" fmla="*/ 54200 w 1733358"/>
              <a:gd name="connsiteY3" fmla="*/ 1341657 h 1769791"/>
              <a:gd name="connsiteX0" fmla="*/ 54200 w 1733358"/>
              <a:gd name="connsiteY0" fmla="*/ 1341657 h 1753151"/>
              <a:gd name="connsiteX1" fmla="*/ 856355 w 1733358"/>
              <a:gd name="connsiteY1" fmla="*/ 0 h 1753151"/>
              <a:gd name="connsiteX2" fmla="*/ 1625673 w 1733358"/>
              <a:gd name="connsiteY2" fmla="*/ 1349296 h 1753151"/>
              <a:gd name="connsiteX3" fmla="*/ 54200 w 1733358"/>
              <a:gd name="connsiteY3" fmla="*/ 1341657 h 1753151"/>
              <a:gd name="connsiteX0" fmla="*/ 54200 w 1733358"/>
              <a:gd name="connsiteY0" fmla="*/ 1341657 h 1783272"/>
              <a:gd name="connsiteX1" fmla="*/ 856355 w 1733358"/>
              <a:gd name="connsiteY1" fmla="*/ 0 h 1783272"/>
              <a:gd name="connsiteX2" fmla="*/ 1625673 w 1733358"/>
              <a:gd name="connsiteY2" fmla="*/ 1349296 h 1783272"/>
              <a:gd name="connsiteX3" fmla="*/ 54200 w 1733358"/>
              <a:gd name="connsiteY3" fmla="*/ 1341657 h 1783272"/>
              <a:gd name="connsiteX0" fmla="*/ 54200 w 1698663"/>
              <a:gd name="connsiteY0" fmla="*/ 1341657 h 1783272"/>
              <a:gd name="connsiteX1" fmla="*/ 856355 w 1698663"/>
              <a:gd name="connsiteY1" fmla="*/ 0 h 1783272"/>
              <a:gd name="connsiteX2" fmla="*/ 1625673 w 1698663"/>
              <a:gd name="connsiteY2" fmla="*/ 1349296 h 1783272"/>
              <a:gd name="connsiteX3" fmla="*/ 54200 w 1698663"/>
              <a:gd name="connsiteY3" fmla="*/ 1341657 h 1783272"/>
              <a:gd name="connsiteX0" fmla="*/ 57065 w 1677428"/>
              <a:gd name="connsiteY0" fmla="*/ 1341657 h 1783272"/>
              <a:gd name="connsiteX1" fmla="*/ 835120 w 1677428"/>
              <a:gd name="connsiteY1" fmla="*/ 0 h 1783272"/>
              <a:gd name="connsiteX2" fmla="*/ 1604438 w 1677428"/>
              <a:gd name="connsiteY2" fmla="*/ 1349296 h 1783272"/>
              <a:gd name="connsiteX3" fmla="*/ 57065 w 1677428"/>
              <a:gd name="connsiteY3" fmla="*/ 1341657 h 1783272"/>
              <a:gd name="connsiteX0" fmla="*/ 57065 w 1677428"/>
              <a:gd name="connsiteY0" fmla="*/ 1316571 h 1771279"/>
              <a:gd name="connsiteX1" fmla="*/ 835120 w 1677428"/>
              <a:gd name="connsiteY1" fmla="*/ 0 h 1771279"/>
              <a:gd name="connsiteX2" fmla="*/ 1604438 w 1677428"/>
              <a:gd name="connsiteY2" fmla="*/ 1349296 h 1771279"/>
              <a:gd name="connsiteX3" fmla="*/ 57065 w 1677428"/>
              <a:gd name="connsiteY3" fmla="*/ 1316571 h 1771279"/>
              <a:gd name="connsiteX0" fmla="*/ 73377 w 1693740"/>
              <a:gd name="connsiteY0" fmla="*/ 1316571 h 1771279"/>
              <a:gd name="connsiteX1" fmla="*/ 851432 w 1693740"/>
              <a:gd name="connsiteY1" fmla="*/ 0 h 1771279"/>
              <a:gd name="connsiteX2" fmla="*/ 1620750 w 1693740"/>
              <a:gd name="connsiteY2" fmla="*/ 1349296 h 1771279"/>
              <a:gd name="connsiteX3" fmla="*/ 73377 w 1693740"/>
              <a:gd name="connsiteY3" fmla="*/ 1316571 h 1771279"/>
              <a:gd name="connsiteX0" fmla="*/ 73377 w 1693740"/>
              <a:gd name="connsiteY0" fmla="*/ 1316571 h 1792621"/>
              <a:gd name="connsiteX1" fmla="*/ 851432 w 1693740"/>
              <a:gd name="connsiteY1" fmla="*/ 0 h 1792621"/>
              <a:gd name="connsiteX2" fmla="*/ 1620750 w 1693740"/>
              <a:gd name="connsiteY2" fmla="*/ 1349296 h 1792621"/>
              <a:gd name="connsiteX3" fmla="*/ 73377 w 1693740"/>
              <a:gd name="connsiteY3" fmla="*/ 1316571 h 1792621"/>
              <a:gd name="connsiteX0" fmla="*/ 60298 w 1680661"/>
              <a:gd name="connsiteY0" fmla="*/ 1316571 h 1792621"/>
              <a:gd name="connsiteX1" fmla="*/ 838353 w 1680661"/>
              <a:gd name="connsiteY1" fmla="*/ 0 h 1792621"/>
              <a:gd name="connsiteX2" fmla="*/ 1607671 w 1680661"/>
              <a:gd name="connsiteY2" fmla="*/ 1349296 h 1792621"/>
              <a:gd name="connsiteX3" fmla="*/ 60298 w 1680661"/>
              <a:gd name="connsiteY3" fmla="*/ 1316571 h 1792621"/>
              <a:gd name="connsiteX0" fmla="*/ 73377 w 1693740"/>
              <a:gd name="connsiteY0" fmla="*/ 1316571 h 1792621"/>
              <a:gd name="connsiteX1" fmla="*/ 851432 w 1693740"/>
              <a:gd name="connsiteY1" fmla="*/ 0 h 1792621"/>
              <a:gd name="connsiteX2" fmla="*/ 1620750 w 1693740"/>
              <a:gd name="connsiteY2" fmla="*/ 1349296 h 1792621"/>
              <a:gd name="connsiteX3" fmla="*/ 73377 w 1693740"/>
              <a:gd name="connsiteY3" fmla="*/ 1316571 h 1792621"/>
              <a:gd name="connsiteX0" fmla="*/ 73377 w 1693740"/>
              <a:gd name="connsiteY0" fmla="*/ 1316571 h 1802205"/>
              <a:gd name="connsiteX1" fmla="*/ 851432 w 1693740"/>
              <a:gd name="connsiteY1" fmla="*/ 0 h 1802205"/>
              <a:gd name="connsiteX2" fmla="*/ 1620750 w 1693740"/>
              <a:gd name="connsiteY2" fmla="*/ 1349296 h 1802205"/>
              <a:gd name="connsiteX3" fmla="*/ 73377 w 1693740"/>
              <a:gd name="connsiteY3" fmla="*/ 1316571 h 1802205"/>
              <a:gd name="connsiteX0" fmla="*/ 73377 w 1700644"/>
              <a:gd name="connsiteY0" fmla="*/ 1316571 h 1802205"/>
              <a:gd name="connsiteX1" fmla="*/ 851432 w 1700644"/>
              <a:gd name="connsiteY1" fmla="*/ 0 h 1802205"/>
              <a:gd name="connsiteX2" fmla="*/ 1620750 w 1700644"/>
              <a:gd name="connsiteY2" fmla="*/ 1349296 h 1802205"/>
              <a:gd name="connsiteX3" fmla="*/ 73377 w 1700644"/>
              <a:gd name="connsiteY3" fmla="*/ 1316571 h 1802205"/>
              <a:gd name="connsiteX0" fmla="*/ 76778 w 1699966"/>
              <a:gd name="connsiteY0" fmla="*/ 1316571 h 1802205"/>
              <a:gd name="connsiteX1" fmla="*/ 830733 w 1699966"/>
              <a:gd name="connsiteY1" fmla="*/ 0 h 1802205"/>
              <a:gd name="connsiteX2" fmla="*/ 1624151 w 1699966"/>
              <a:gd name="connsiteY2" fmla="*/ 1349296 h 1802205"/>
              <a:gd name="connsiteX3" fmla="*/ 76778 w 1699966"/>
              <a:gd name="connsiteY3" fmla="*/ 1316571 h 1802205"/>
              <a:gd name="connsiteX0" fmla="*/ 91941 w 1715128"/>
              <a:gd name="connsiteY0" fmla="*/ 1330815 h 1816449"/>
              <a:gd name="connsiteX1" fmla="*/ 845896 w 1715128"/>
              <a:gd name="connsiteY1" fmla="*/ 14244 h 1816449"/>
              <a:gd name="connsiteX2" fmla="*/ 1639314 w 1715128"/>
              <a:gd name="connsiteY2" fmla="*/ 1363540 h 1816449"/>
              <a:gd name="connsiteX3" fmla="*/ 91941 w 1715128"/>
              <a:gd name="connsiteY3" fmla="*/ 1330815 h 1816449"/>
              <a:gd name="connsiteX0" fmla="*/ 79666 w 1692211"/>
              <a:gd name="connsiteY0" fmla="*/ 1316640 h 1802274"/>
              <a:gd name="connsiteX1" fmla="*/ 833621 w 1692211"/>
              <a:gd name="connsiteY1" fmla="*/ 69 h 1802274"/>
              <a:gd name="connsiteX2" fmla="*/ 1627039 w 1692211"/>
              <a:gd name="connsiteY2" fmla="*/ 1349365 h 1802274"/>
              <a:gd name="connsiteX3" fmla="*/ 79666 w 1692211"/>
              <a:gd name="connsiteY3" fmla="*/ 1316640 h 1802274"/>
              <a:gd name="connsiteX0" fmla="*/ 71675 w 1692310"/>
              <a:gd name="connsiteY0" fmla="*/ 1299917 h 1785551"/>
              <a:gd name="connsiteX1" fmla="*/ 881862 w 1692310"/>
              <a:gd name="connsiteY1" fmla="*/ 70 h 1785551"/>
              <a:gd name="connsiteX2" fmla="*/ 1619048 w 1692310"/>
              <a:gd name="connsiteY2" fmla="*/ 1332642 h 1785551"/>
              <a:gd name="connsiteX3" fmla="*/ 71675 w 1692310"/>
              <a:gd name="connsiteY3" fmla="*/ 1299917 h 1785551"/>
              <a:gd name="connsiteX0" fmla="*/ 77242 w 1691949"/>
              <a:gd name="connsiteY0" fmla="*/ 1299917 h 1785551"/>
              <a:gd name="connsiteX1" fmla="*/ 847263 w 1691949"/>
              <a:gd name="connsiteY1" fmla="*/ 70 h 1785551"/>
              <a:gd name="connsiteX2" fmla="*/ 1624615 w 1691949"/>
              <a:gd name="connsiteY2" fmla="*/ 1332642 h 1785551"/>
              <a:gd name="connsiteX3" fmla="*/ 77242 w 1691949"/>
              <a:gd name="connsiteY3" fmla="*/ 1299917 h 1785551"/>
              <a:gd name="connsiteX0" fmla="*/ 86463 w 1709921"/>
              <a:gd name="connsiteY0" fmla="*/ 1299917 h 1785551"/>
              <a:gd name="connsiteX1" fmla="*/ 856484 w 1709921"/>
              <a:gd name="connsiteY1" fmla="*/ 70 h 1785551"/>
              <a:gd name="connsiteX2" fmla="*/ 1633836 w 1709921"/>
              <a:gd name="connsiteY2" fmla="*/ 1332642 h 1785551"/>
              <a:gd name="connsiteX3" fmla="*/ 86463 w 1709921"/>
              <a:gd name="connsiteY3" fmla="*/ 1299917 h 1785551"/>
              <a:gd name="connsiteX0" fmla="*/ 73127 w 1683970"/>
              <a:gd name="connsiteY0" fmla="*/ 1299917 h 1785551"/>
              <a:gd name="connsiteX1" fmla="*/ 843148 w 1683970"/>
              <a:gd name="connsiteY1" fmla="*/ 70 h 1785551"/>
              <a:gd name="connsiteX2" fmla="*/ 1620500 w 1683970"/>
              <a:gd name="connsiteY2" fmla="*/ 1332642 h 1785551"/>
              <a:gd name="connsiteX3" fmla="*/ 73127 w 1683970"/>
              <a:gd name="connsiteY3" fmla="*/ 1299917 h 1785551"/>
              <a:gd name="connsiteX0" fmla="*/ 78320 w 1694045"/>
              <a:gd name="connsiteY0" fmla="*/ 1300039 h 1785673"/>
              <a:gd name="connsiteX1" fmla="*/ 848341 w 1694045"/>
              <a:gd name="connsiteY1" fmla="*/ 192 h 1785673"/>
              <a:gd name="connsiteX2" fmla="*/ 1625693 w 1694045"/>
              <a:gd name="connsiteY2" fmla="*/ 1332764 h 1785673"/>
              <a:gd name="connsiteX3" fmla="*/ 78320 w 1694045"/>
              <a:gd name="connsiteY3" fmla="*/ 1300039 h 1785673"/>
              <a:gd name="connsiteX0" fmla="*/ 75966 w 1694020"/>
              <a:gd name="connsiteY0" fmla="*/ 1300039 h 1785673"/>
              <a:gd name="connsiteX1" fmla="*/ 862053 w 1694020"/>
              <a:gd name="connsiteY1" fmla="*/ 192 h 1785673"/>
              <a:gd name="connsiteX2" fmla="*/ 1623339 w 1694020"/>
              <a:gd name="connsiteY2" fmla="*/ 1332764 h 1785673"/>
              <a:gd name="connsiteX3" fmla="*/ 75966 w 1694020"/>
              <a:gd name="connsiteY3" fmla="*/ 1300039 h 1785673"/>
              <a:gd name="connsiteX0" fmla="*/ 75966 w 1717724"/>
              <a:gd name="connsiteY0" fmla="*/ 1300039 h 1785673"/>
              <a:gd name="connsiteX1" fmla="*/ 862053 w 1717724"/>
              <a:gd name="connsiteY1" fmla="*/ 192 h 1785673"/>
              <a:gd name="connsiteX2" fmla="*/ 1623339 w 1717724"/>
              <a:gd name="connsiteY2" fmla="*/ 1332764 h 1785673"/>
              <a:gd name="connsiteX3" fmla="*/ 75966 w 1717724"/>
              <a:gd name="connsiteY3" fmla="*/ 1300039 h 1785673"/>
            </a:gdLst>
            <a:ahLst/>
            <a:cxnLst>
              <a:cxn ang="0">
                <a:pos x="connsiteX0" y="connsiteY0"/>
              </a:cxn>
              <a:cxn ang="0">
                <a:pos x="connsiteX1" y="connsiteY1"/>
              </a:cxn>
              <a:cxn ang="0">
                <a:pos x="connsiteX2" y="connsiteY2"/>
              </a:cxn>
              <a:cxn ang="0">
                <a:pos x="connsiteX3" y="connsiteY3"/>
              </a:cxn>
            </a:cxnLst>
            <a:rect l="l" t="t" r="r" b="b"/>
            <a:pathLst>
              <a:path w="1717724" h="1785673">
                <a:moveTo>
                  <a:pt x="75966" y="1300039"/>
                </a:moveTo>
                <a:cubicBezTo>
                  <a:pt x="-133970" y="897171"/>
                  <a:pt x="79615" y="-15216"/>
                  <a:pt x="862053" y="192"/>
                </a:cubicBezTo>
                <a:cubicBezTo>
                  <a:pt x="1644491" y="15600"/>
                  <a:pt x="1868124" y="954184"/>
                  <a:pt x="1623339" y="1332764"/>
                </a:cubicBezTo>
                <a:cubicBezTo>
                  <a:pt x="1229119" y="1955415"/>
                  <a:pt x="454831" y="1928058"/>
                  <a:pt x="75966" y="1300039"/>
                </a:cubicBezTo>
                <a:close/>
              </a:path>
            </a:pathLst>
          </a:custGeom>
          <a:solidFill>
            <a:schemeClr val="accent1">
              <a:alpha val="20000"/>
            </a:schemeClr>
          </a:solidFill>
          <a:ln w="50800">
            <a:solidFill>
              <a:schemeClr val="accent5">
                <a:lumMod val="20000"/>
                <a:lumOff val="80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mj-lt"/>
              <a:ea typeface="Segoe UI" pitchFamily="34" charset="0"/>
              <a:cs typeface="Arial" pitchFamily="34" charset="0"/>
            </a:endParaRPr>
          </a:p>
        </p:txBody>
      </p:sp>
    </p:spTree>
    <p:extLst>
      <p:ext uri="{BB962C8B-B14F-4D97-AF65-F5344CB8AC3E}">
        <p14:creationId xmlns:p14="http://schemas.microsoft.com/office/powerpoint/2010/main" val="3880092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par>
                          <p:cTn id="75" fill="hold">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down)">
                                      <p:cBhvr>
                                        <p:cTn id="78" dur="500"/>
                                        <p:tgtEl>
                                          <p:spTgt spid="33"/>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up)">
                                      <p:cBhvr>
                                        <p:cTn id="81" dur="500"/>
                                        <p:tgtEl>
                                          <p:spTgt spid="3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500"/>
                                        <p:tgtEl>
                                          <p:spTgt spid="36"/>
                                        </p:tgtEl>
                                      </p:cBhvr>
                                    </p:animEffect>
                                  </p:childTnLst>
                                </p:cTn>
                              </p:par>
                            </p:childTnLst>
                          </p:cTn>
                        </p:par>
                        <p:par>
                          <p:cTn id="85" fill="hold">
                            <p:stCondLst>
                              <p:cond delay="10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4" grpId="0" animBg="1"/>
      <p:bldP spid="2" grpId="0" animBg="1"/>
      <p:bldP spid="3" grpId="0"/>
      <p:bldP spid="6" grpId="0"/>
      <p:bldP spid="7" grpId="0" animBg="1"/>
      <p:bldP spid="8" grpId="0"/>
      <p:bldP spid="10" grpId="0"/>
      <p:bldP spid="11" grpId="0" animBg="1"/>
      <p:bldP spid="12" grpId="0"/>
      <p:bldP spid="14" grpId="0"/>
      <p:bldP spid="15" grpId="0"/>
      <p:bldP spid="16" grpId="0" animBg="1"/>
      <p:bldP spid="17" grpId="0" animBg="1"/>
      <p:bldP spid="18" grpId="0" animBg="1"/>
      <p:bldP spid="19" grpId="0" animBg="1"/>
      <p:bldP spid="22" grpId="0" animBg="1"/>
      <p:bldP spid="25" grpId="0" animBg="1"/>
      <p:bldP spid="33" grpId="0" animBg="1"/>
      <p:bldP spid="36" grpId="0" animBg="1"/>
      <p:bldP spid="37" grpId="0" animBg="1"/>
      <p:bldP spid="24" grpId="0" animBg="1"/>
      <p:bldP spid="20"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a:t>
            </a:r>
            <a:endParaRPr lang="en-US" dirty="0"/>
          </a:p>
        </p:txBody>
      </p:sp>
      <p:sp>
        <p:nvSpPr>
          <p:cNvPr id="3" name="Content Placeholder 2"/>
          <p:cNvSpPr>
            <a:spLocks noGrp="1"/>
          </p:cNvSpPr>
          <p:nvPr>
            <p:ph idx="1"/>
          </p:nvPr>
        </p:nvSpPr>
        <p:spPr/>
        <p:txBody>
          <a:bodyPr/>
          <a:lstStyle/>
          <a:p>
            <a:r>
              <a:rPr lang="en-US" dirty="0" smtClean="0"/>
              <a:t>Download</a:t>
            </a:r>
            <a:r>
              <a:rPr lang="en-US" b="0" dirty="0" smtClean="0"/>
              <a:t> the native </a:t>
            </a:r>
            <a:r>
              <a:rPr lang="en-US" dirty="0"/>
              <a:t>PowerPoint </a:t>
            </a:r>
            <a:r>
              <a:rPr lang="en-US" dirty="0" smtClean="0"/>
              <a:t>slides, and watch a video of this presentation from Visual Unity’s Open Day here:</a:t>
            </a:r>
            <a:endParaRPr lang="en-US" dirty="0"/>
          </a:p>
          <a:p>
            <a:pPr lvl="1"/>
            <a:r>
              <a:rPr lang="en-US" dirty="0">
                <a:hlinkClick r:id="rId3"/>
              </a:rPr>
              <a:t>http://</a:t>
            </a:r>
            <a:r>
              <a:rPr lang="en-US" dirty="0" smtClean="0">
                <a:hlinkClick r:id="rId3"/>
              </a:rPr>
              <a:t>gdusil.wordpress.com/2013/05/01/how-online-video-will-change-our-lives</a:t>
            </a:r>
            <a:r>
              <a:rPr lang="en-US" dirty="0" smtClean="0"/>
              <a:t> </a:t>
            </a:r>
          </a:p>
          <a:p>
            <a:pPr lvl="1"/>
            <a:endParaRPr lang="en-US" dirty="0"/>
          </a:p>
          <a:p>
            <a:r>
              <a:rPr lang="en-US" dirty="0" smtClean="0"/>
              <a:t>Or, check out other articles on my </a:t>
            </a:r>
            <a:r>
              <a:rPr lang="en-US" dirty="0"/>
              <a:t>blog:</a:t>
            </a:r>
          </a:p>
          <a:p>
            <a:pPr lvl="1"/>
            <a:r>
              <a:rPr lang="en-US" dirty="0">
                <a:hlinkClick r:id="rId4"/>
              </a:rPr>
              <a:t>http://gdusil.wordpress.com</a:t>
            </a:r>
            <a:r>
              <a:rPr lang="en-US" dirty="0"/>
              <a:t> </a:t>
            </a:r>
          </a:p>
          <a:p>
            <a:pPr lvl="1"/>
            <a:endParaRPr lang="en-US" dirty="0"/>
          </a:p>
        </p:txBody>
      </p:sp>
    </p:spTree>
    <p:extLst>
      <p:ext uri="{BB962C8B-B14F-4D97-AF65-F5344CB8AC3E}">
        <p14:creationId xmlns:p14="http://schemas.microsoft.com/office/powerpoint/2010/main" val="3430250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8590" y="4763387"/>
            <a:ext cx="4356848" cy="360000"/>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Ericsson - TV &amp; Video '11 (Consumer trends, Global, Nov '11)</a:t>
            </a:r>
          </a:p>
        </p:txBody>
      </p:sp>
      <p:sp>
        <p:nvSpPr>
          <p:cNvPr id="4" name="Title 3"/>
          <p:cNvSpPr>
            <a:spLocks noGrp="1"/>
          </p:cNvSpPr>
          <p:nvPr>
            <p:ph type="title"/>
          </p:nvPr>
        </p:nvSpPr>
        <p:spPr/>
        <p:txBody>
          <a:bodyPr/>
          <a:lstStyle/>
          <a:p>
            <a:r>
              <a:rPr lang="en-US" dirty="0" smtClean="0"/>
              <a:t>Internet Video Recommendations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346732163"/>
              </p:ext>
            </p:extLst>
          </p:nvPr>
        </p:nvGraphicFramePr>
        <p:xfrm>
          <a:off x="266006" y="1219200"/>
          <a:ext cx="8487295" cy="29971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69801" y="173484"/>
            <a:ext cx="742861" cy="758866"/>
          </a:xfrm>
          <a:prstGeom prst="rect">
            <a:avLst/>
          </a:prstGeom>
        </p:spPr>
      </p:pic>
    </p:spTree>
    <p:extLst>
      <p:ext uri="{BB962C8B-B14F-4D97-AF65-F5344CB8AC3E}">
        <p14:creationId xmlns:p14="http://schemas.microsoft.com/office/powerpoint/2010/main" val="1652393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left)">
                                      <p:cBhvr>
                                        <p:cTn id="11" dur="500"/>
                                        <p:tgtEl>
                                          <p:spTgt spid="6">
                                            <p:graphicEl>
                                              <a:chart seriesIdx="0" categoryIdx="0" bldStep="ptIn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left)">
                                      <p:cBhvr>
                                        <p:cTn id="15" dur="500"/>
                                        <p:tgtEl>
                                          <p:spTgt spid="6">
                                            <p:graphicEl>
                                              <a:chart seriesIdx="0" categoryIdx="1" bldStep="ptIn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left)">
                                      <p:cBhvr>
                                        <p:cTn id="19" dur="500"/>
                                        <p:tgtEl>
                                          <p:spTgt spid="6">
                                            <p:graphicEl>
                                              <a:chart seriesIdx="0" categoryIdx="2" bldStep="ptIn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wipe(left)">
                                      <p:cBhvr>
                                        <p:cTn id="23" dur="500"/>
                                        <p:tgtEl>
                                          <p:spTgt spid="6">
                                            <p:graphicEl>
                                              <a:chart seriesIdx="0" categoryIdx="3" bldStep="ptIn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wipe(left)">
                                      <p:cBhvr>
                                        <p:cTn id="27" dur="500"/>
                                        <p:tgtEl>
                                          <p:spTgt spid="6">
                                            <p:graphicEl>
                                              <a:chart seriesIdx="0" categoryIdx="4" bldStep="ptIn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wipe(left)">
                                      <p:cBhvr>
                                        <p:cTn id="31" dur="500"/>
                                        <p:tgtEl>
                                          <p:spTgt spid="6">
                                            <p:graphicEl>
                                              <a:chart seriesIdx="0" categoryIdx="5" bldStep="ptInSeries"/>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graphicEl>
                                              <a:chart seriesIdx="0" categoryIdx="6" bldStep="ptInSeries"/>
                                            </p:graphicEl>
                                          </p:spTgt>
                                        </p:tgtEl>
                                        <p:attrNameLst>
                                          <p:attrName>style.visibility</p:attrName>
                                        </p:attrNameLst>
                                      </p:cBhvr>
                                      <p:to>
                                        <p:strVal val="visible"/>
                                      </p:to>
                                    </p:set>
                                    <p:animEffect transition="in" filter="wipe(left)">
                                      <p:cBhvr>
                                        <p:cTn id="35" dur="500"/>
                                        <p:tgtEl>
                                          <p:spTgt spid="6">
                                            <p:graphicEl>
                                              <a:chart seriesIdx="0" categoryIdx="6" bldStep="ptInSeries"/>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
                                            <p:graphicEl>
                                              <a:chart seriesIdx="0" categoryIdx="7" bldStep="ptInSeries"/>
                                            </p:graphicEl>
                                          </p:spTgt>
                                        </p:tgtEl>
                                        <p:attrNameLst>
                                          <p:attrName>style.visibility</p:attrName>
                                        </p:attrNameLst>
                                      </p:cBhvr>
                                      <p:to>
                                        <p:strVal val="visible"/>
                                      </p:to>
                                    </p:set>
                                    <p:animEffect transition="in" filter="wipe(left)">
                                      <p:cBhvr>
                                        <p:cTn id="39" dur="500"/>
                                        <p:tgtEl>
                                          <p:spTgt spid="6">
                                            <p:graphicEl>
                                              <a:chart seriesIdx="0" categoryIdx="7"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8" y="1275606"/>
            <a:ext cx="1080120" cy="108012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396" y="2607754"/>
            <a:ext cx="576064" cy="5760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736" y="3399842"/>
            <a:ext cx="852528" cy="852528"/>
          </a:xfrm>
          <a:prstGeom prst="rect">
            <a:avLst/>
          </a:prstGeom>
        </p:spPr>
      </p:pic>
      <p:pic>
        <p:nvPicPr>
          <p:cNvPr id="11" name="Picture 10"/>
          <p:cNvPicPr>
            <a:picLocks noChangeAspect="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200292" y="1779662"/>
            <a:ext cx="637548" cy="63754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3868" y="1671650"/>
            <a:ext cx="342900" cy="3429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644" y="1095586"/>
            <a:ext cx="295275" cy="295275"/>
          </a:xfrm>
          <a:prstGeom prst="rect">
            <a:avLst/>
          </a:prstGeom>
        </p:spPr>
      </p:pic>
      <p:pic>
        <p:nvPicPr>
          <p:cNvPr id="15" name="Picture 14"/>
          <p:cNvPicPr>
            <a:picLocks noChangeAspect="1"/>
          </p:cNvPicPr>
          <p:nvPr/>
        </p:nvPicPr>
        <p:blipFill>
          <a:blip r:embed="rId8" cstate="screen">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6480212" y="1095586"/>
            <a:ext cx="288032" cy="288032"/>
          </a:xfrm>
          <a:prstGeom prst="rect">
            <a:avLst/>
          </a:prstGeom>
        </p:spPr>
      </p:pic>
      <p:pic>
        <p:nvPicPr>
          <p:cNvPr id="16" name="Picture 15"/>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2400" y="1491630"/>
            <a:ext cx="855187" cy="85518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576" y="2751770"/>
            <a:ext cx="337845" cy="33784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9712" y="951570"/>
            <a:ext cx="1302342" cy="1302342"/>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1840" y="3651870"/>
            <a:ext cx="851974" cy="851974"/>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43908" y="1635646"/>
            <a:ext cx="1905000" cy="190500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9652" y="2103698"/>
            <a:ext cx="476250" cy="485775"/>
          </a:xfrm>
          <a:prstGeom prst="rect">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2" y="2859782"/>
            <a:ext cx="400038" cy="400038"/>
          </a:xfrm>
          <a:prstGeom prst="rect">
            <a:avLst/>
          </a:prstGeom>
        </p:spPr>
      </p:pic>
      <p:pic>
        <p:nvPicPr>
          <p:cNvPr id="25" name="Pictur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99792" y="2319722"/>
            <a:ext cx="975174" cy="975174"/>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32240" y="3795886"/>
            <a:ext cx="685599" cy="672663"/>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4564" y="3039802"/>
            <a:ext cx="1368152" cy="1368152"/>
          </a:xfrm>
          <a:prstGeom prst="rect">
            <a:avLst/>
          </a:prstGeom>
        </p:spPr>
      </p:pic>
      <p:pic>
        <p:nvPicPr>
          <p:cNvPr id="28" name="Picture 27"/>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2060" y="3579862"/>
            <a:ext cx="1129432" cy="1129432"/>
          </a:xfrm>
          <a:prstGeom prst="rect">
            <a:avLst/>
          </a:prstGeom>
        </p:spPr>
      </p:pic>
      <p:pic>
        <p:nvPicPr>
          <p:cNvPr id="29" name="Picture 2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93400" y="5793150"/>
            <a:ext cx="457200" cy="457200"/>
          </a:xfrm>
          <a:prstGeom prst="rect">
            <a:avLst/>
          </a:prstGeom>
        </p:spPr>
      </p:pic>
      <p:pic>
        <p:nvPicPr>
          <p:cNvPr id="30" name="Picture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43400" y="5943150"/>
            <a:ext cx="457200" cy="457200"/>
          </a:xfrm>
          <a:prstGeom prst="rect">
            <a:avLst/>
          </a:prstGeom>
        </p:spPr>
      </p:pic>
      <p:sp>
        <p:nvSpPr>
          <p:cNvPr id="31" name="Title 30"/>
          <p:cNvSpPr>
            <a:spLocks noGrp="1"/>
          </p:cNvSpPr>
          <p:nvPr>
            <p:ph type="title"/>
          </p:nvPr>
        </p:nvSpPr>
        <p:spPr/>
        <p:txBody>
          <a:bodyPr/>
          <a:lstStyle/>
          <a:p>
            <a:r>
              <a:rPr lang="en-US" dirty="0" smtClean="0"/>
              <a:t>Buffering</a:t>
            </a:r>
            <a:endParaRPr lang="en-US" dirty="0"/>
          </a:p>
        </p:txBody>
      </p:sp>
      <p:pic>
        <p:nvPicPr>
          <p:cNvPr id="32" name="Picture 3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76406" y="-990974"/>
            <a:ext cx="2158568" cy="2158568"/>
          </a:xfrm>
          <a:prstGeom prst="rect">
            <a:avLst/>
          </a:prstGeom>
        </p:spPr>
      </p:pic>
      <p:pic>
        <p:nvPicPr>
          <p:cNvPr id="33" name="Picture 3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3648" y="2895786"/>
            <a:ext cx="762000" cy="752475"/>
          </a:xfrm>
          <a:prstGeom prst="rect">
            <a:avLst/>
          </a:prstGeom>
        </p:spPr>
      </p:pic>
      <p:pic>
        <p:nvPicPr>
          <p:cNvPr id="34" name="Picture 33"/>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0332" y="915566"/>
            <a:ext cx="476250" cy="485775"/>
          </a:xfrm>
          <a:prstGeom prst="rect">
            <a:avLst/>
          </a:prstGeom>
        </p:spPr>
      </p:pic>
      <p:pic>
        <p:nvPicPr>
          <p:cNvPr id="35" name="Picture 3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812360" y="3651870"/>
            <a:ext cx="381000" cy="381000"/>
          </a:xfrm>
          <a:prstGeom prst="rect">
            <a:avLst/>
          </a:prstGeom>
        </p:spPr>
      </p:pic>
      <p:pic>
        <p:nvPicPr>
          <p:cNvPr id="36" name="Picture 3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591780" y="3327834"/>
            <a:ext cx="457200" cy="457200"/>
          </a:xfrm>
          <a:prstGeom prst="rect">
            <a:avLst/>
          </a:prstGeom>
        </p:spPr>
      </p:pic>
      <p:pic>
        <p:nvPicPr>
          <p:cNvPr id="37" name="Picture 3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048164" y="1707654"/>
            <a:ext cx="684076" cy="684076"/>
          </a:xfrm>
          <a:prstGeom prst="rect">
            <a:avLst/>
          </a:prstGeom>
        </p:spPr>
      </p:pic>
      <p:pic>
        <p:nvPicPr>
          <p:cNvPr id="38" name="Picture 3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0025" y="843558"/>
            <a:ext cx="400050" cy="400050"/>
          </a:xfrm>
          <a:prstGeom prst="rect">
            <a:avLst/>
          </a:prstGeom>
        </p:spPr>
      </p:pic>
      <p:pic>
        <p:nvPicPr>
          <p:cNvPr id="39" name="Picture 3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07604" y="4083918"/>
            <a:ext cx="514350" cy="523875"/>
          </a:xfrm>
          <a:prstGeom prst="rect">
            <a:avLst/>
          </a:prstGeom>
        </p:spPr>
      </p:pic>
      <p:pic>
        <p:nvPicPr>
          <p:cNvPr id="40" name="Picture 3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184068" y="987574"/>
            <a:ext cx="612068" cy="612068"/>
          </a:xfrm>
          <a:prstGeom prst="rect">
            <a:avLst/>
          </a:prstGeom>
        </p:spPr>
      </p:pic>
      <p:pic>
        <p:nvPicPr>
          <p:cNvPr id="41" name="Picture 40"/>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391980" y="4119922"/>
            <a:ext cx="476250" cy="476250"/>
          </a:xfrm>
          <a:prstGeom prst="rect">
            <a:avLst/>
          </a:prstGeom>
        </p:spPr>
      </p:pic>
      <p:pic>
        <p:nvPicPr>
          <p:cNvPr id="43" name="Picture 42"/>
          <p:cNvPicPr>
            <a:picLocks noChangeAspect="1"/>
          </p:cNvPicPr>
          <p:nvPr/>
        </p:nvPicPr>
        <p:blipFill>
          <a:blip r:embed="rId31" cstate="screen">
            <a:extLst>
              <a:ext uri="{28A0092B-C50C-407E-A947-70E740481C1C}">
                <a14:useLocalDpi xmlns:a14="http://schemas.microsoft.com/office/drawing/2010/main" val="0"/>
              </a:ext>
            </a:extLst>
          </a:blip>
          <a:stretch>
            <a:fillRect/>
          </a:stretch>
        </p:blipFill>
        <p:spPr>
          <a:xfrm>
            <a:off x="3923928" y="987574"/>
            <a:ext cx="396044" cy="396044"/>
          </a:xfrm>
          <a:prstGeom prst="rect">
            <a:avLst/>
          </a:prstGeom>
        </p:spPr>
      </p:pic>
      <p:pic>
        <p:nvPicPr>
          <p:cNvPr id="44" name="Picture 43"/>
          <p:cNvPicPr>
            <a:picLocks noChangeAspect="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15716" y="3831890"/>
            <a:ext cx="762000" cy="762000"/>
          </a:xfrm>
          <a:prstGeom prst="rect">
            <a:avLst/>
          </a:prstGeom>
        </p:spPr>
      </p:pic>
      <p:pic>
        <p:nvPicPr>
          <p:cNvPr id="46" name="Picture 45"/>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976156" y="2751770"/>
            <a:ext cx="864096" cy="864096"/>
          </a:xfrm>
          <a:prstGeom prst="rect">
            <a:avLst/>
          </a:prstGeom>
        </p:spPr>
      </p:pic>
      <p:sp>
        <p:nvSpPr>
          <p:cNvPr id="42" name="Title 30"/>
          <p:cNvSpPr txBox="1">
            <a:spLocks/>
          </p:cNvSpPr>
          <p:nvPr/>
        </p:nvSpPr>
        <p:spPr bwMode="auto">
          <a:xfrm>
            <a:off x="2015716" y="267494"/>
            <a:ext cx="5724636"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gn="l" rtl="0" eaLnBrk="1" fontAlgn="base" hangingPunct="1">
              <a:lnSpc>
                <a:spcPct val="70000"/>
              </a:lnSpc>
              <a:spcBef>
                <a:spcPct val="0"/>
              </a:spcBef>
              <a:spcAft>
                <a:spcPct val="0"/>
              </a:spcAft>
              <a:defRPr lang="en-US" sz="3400" b="1" cap="none" spc="-85" baseline="0" dirty="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a:lstStyle>
          <a:p>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r>
              <a:rPr lang="en-US" kern="0" spc="-400" dirty="0"/>
              <a:t> . . . . </a:t>
            </a:r>
            <a:r>
              <a:rPr lang="en-US" kern="0" spc="-400" dirty="0" smtClean="0"/>
              <a:t>. .</a:t>
            </a:r>
            <a:r>
              <a:rPr lang="en-US" kern="0" spc="-400" dirty="0"/>
              <a:t> </a:t>
            </a:r>
            <a:r>
              <a:rPr lang="en-US" kern="0" spc="-400" dirty="0" smtClean="0"/>
              <a:t>.</a:t>
            </a:r>
            <a:r>
              <a:rPr lang="en-US" kern="0" spc="-400" dirty="0"/>
              <a:t> </a:t>
            </a:r>
            <a:r>
              <a:rPr lang="en-US" kern="0" spc="-400" dirty="0" smtClean="0"/>
              <a:t>.</a:t>
            </a:r>
            <a:r>
              <a:rPr lang="en-US" kern="0" spc="-400" dirty="0"/>
              <a:t> </a:t>
            </a:r>
            <a:r>
              <a:rPr lang="en-US" kern="0" spc="-400" dirty="0" smtClean="0"/>
              <a:t>.</a:t>
            </a:r>
            <a:endParaRPr lang="en-US" kern="0" spc="-400" dirty="0"/>
          </a:p>
        </p:txBody>
      </p:sp>
    </p:spTree>
    <p:extLst>
      <p:ext uri="{BB962C8B-B14F-4D97-AF65-F5344CB8AC3E}">
        <p14:creationId xmlns:p14="http://schemas.microsoft.com/office/powerpoint/2010/main" val="3523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4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
                                        <p:tgtEl>
                                          <p:spTgt spid="5"/>
                                        </p:tgtEl>
                                      </p:cBhvr>
                                    </p:animEffect>
                                  </p:childTnLst>
                                </p:cTn>
                              </p:par>
                            </p:childTnLst>
                          </p:cTn>
                        </p:par>
                        <p:par>
                          <p:cTn id="12" fill="hold">
                            <p:stCondLst>
                              <p:cond delay="47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
                                        <p:tgtEl>
                                          <p:spTgt spid="9"/>
                                        </p:tgtEl>
                                      </p:cBhvr>
                                    </p:animEffect>
                                  </p:childTnLst>
                                </p:cTn>
                              </p:par>
                            </p:childTnLst>
                          </p:cTn>
                        </p:par>
                        <p:par>
                          <p:cTn id="16" fill="hold">
                            <p:stCondLst>
                              <p:cond delay="49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
                                        <p:tgtEl>
                                          <p:spTgt spid="10"/>
                                        </p:tgtEl>
                                      </p:cBhvr>
                                    </p:animEffect>
                                  </p:childTnLst>
                                </p:cTn>
                              </p:par>
                            </p:childTnLst>
                          </p:cTn>
                        </p:par>
                        <p:par>
                          <p:cTn id="20" fill="hold">
                            <p:stCondLst>
                              <p:cond delay="51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
                                        <p:tgtEl>
                                          <p:spTgt spid="11"/>
                                        </p:tgtEl>
                                      </p:cBhvr>
                                    </p:animEffect>
                                  </p:childTnLst>
                                </p:cTn>
                              </p:par>
                            </p:childTnLst>
                          </p:cTn>
                        </p:par>
                        <p:par>
                          <p:cTn id="24" fill="hold">
                            <p:stCondLst>
                              <p:cond delay="53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
                                        <p:tgtEl>
                                          <p:spTgt spid="12"/>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
                                        <p:tgtEl>
                                          <p:spTgt spid="14"/>
                                        </p:tgtEl>
                                      </p:cBhvr>
                                    </p:animEffect>
                                  </p:childTnLst>
                                </p:cTn>
                              </p:par>
                            </p:childTnLst>
                          </p:cTn>
                        </p:par>
                        <p:par>
                          <p:cTn id="32" fill="hold">
                            <p:stCondLst>
                              <p:cond delay="57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
                                        <p:tgtEl>
                                          <p:spTgt spid="15"/>
                                        </p:tgtEl>
                                      </p:cBhvr>
                                    </p:animEffect>
                                  </p:childTnLst>
                                </p:cTn>
                              </p:par>
                            </p:childTnLst>
                          </p:cTn>
                        </p:par>
                        <p:par>
                          <p:cTn id="36" fill="hold">
                            <p:stCondLst>
                              <p:cond delay="59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
                                        <p:tgtEl>
                                          <p:spTgt spid="16"/>
                                        </p:tgtEl>
                                      </p:cBhvr>
                                    </p:animEffect>
                                  </p:childTnLst>
                                </p:cTn>
                              </p:par>
                            </p:childTnLst>
                          </p:cTn>
                        </p:par>
                        <p:par>
                          <p:cTn id="40" fill="hold">
                            <p:stCondLst>
                              <p:cond delay="61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childTnLst>
                          </p:cTn>
                        </p:par>
                        <p:par>
                          <p:cTn id="44" fill="hold">
                            <p:stCondLst>
                              <p:cond delay="63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
                                        <p:tgtEl>
                                          <p:spTgt spid="18"/>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00"/>
                                        <p:tgtEl>
                                          <p:spTgt spid="20"/>
                                        </p:tgtEl>
                                      </p:cBhvr>
                                    </p:animEffect>
                                  </p:childTnLst>
                                </p:cTn>
                              </p:par>
                            </p:childTnLst>
                          </p:cTn>
                        </p:par>
                        <p:par>
                          <p:cTn id="52" fill="hold">
                            <p:stCondLst>
                              <p:cond delay="67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
                                        <p:tgtEl>
                                          <p:spTgt spid="22"/>
                                        </p:tgtEl>
                                      </p:cBhvr>
                                    </p:animEffect>
                                  </p:childTnLst>
                                </p:cTn>
                              </p:par>
                            </p:childTnLst>
                          </p:cTn>
                        </p:par>
                        <p:par>
                          <p:cTn id="56" fill="hold">
                            <p:stCondLst>
                              <p:cond delay="69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
                                        <p:tgtEl>
                                          <p:spTgt spid="24"/>
                                        </p:tgtEl>
                                      </p:cBhvr>
                                    </p:animEffect>
                                  </p:childTnLst>
                                </p:cTn>
                              </p:par>
                            </p:childTnLst>
                          </p:cTn>
                        </p:par>
                        <p:par>
                          <p:cTn id="60" fill="hold">
                            <p:stCondLst>
                              <p:cond delay="71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00"/>
                                        <p:tgtEl>
                                          <p:spTgt spid="25"/>
                                        </p:tgtEl>
                                      </p:cBhvr>
                                    </p:animEffect>
                                  </p:childTnLst>
                                </p:cTn>
                              </p:par>
                            </p:childTnLst>
                          </p:cTn>
                        </p:par>
                        <p:par>
                          <p:cTn id="64" fill="hold">
                            <p:stCondLst>
                              <p:cond delay="7300"/>
                            </p:stCondLst>
                            <p:childTnLst>
                              <p:par>
                                <p:cTn id="65" presetID="10"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00"/>
                                        <p:tgtEl>
                                          <p:spTgt spid="26"/>
                                        </p:tgtEl>
                                      </p:cBhvr>
                                    </p:animEffect>
                                  </p:childTnLst>
                                </p:cTn>
                              </p:par>
                            </p:childTnLst>
                          </p:cTn>
                        </p:par>
                        <p:par>
                          <p:cTn id="68" fill="hold">
                            <p:stCondLst>
                              <p:cond delay="75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00"/>
                                        <p:tgtEl>
                                          <p:spTgt spid="28"/>
                                        </p:tgtEl>
                                      </p:cBhvr>
                                    </p:animEffect>
                                  </p:childTnLst>
                                </p:cTn>
                              </p:par>
                            </p:childTnLst>
                          </p:cTn>
                        </p:par>
                        <p:par>
                          <p:cTn id="72" fill="hold">
                            <p:stCondLst>
                              <p:cond delay="7700"/>
                            </p:stCondLst>
                            <p:childTnLst>
                              <p:par>
                                <p:cTn id="73" presetID="10" presetClass="entr" presetSubtype="0"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200"/>
                                        <p:tgtEl>
                                          <p:spTgt spid="32"/>
                                        </p:tgtEl>
                                      </p:cBhvr>
                                    </p:animEffect>
                                  </p:childTnLst>
                                </p:cTn>
                              </p:par>
                            </p:childTnLst>
                          </p:cTn>
                        </p:par>
                        <p:par>
                          <p:cTn id="76" fill="hold">
                            <p:stCondLst>
                              <p:cond delay="7900"/>
                            </p:stCondLst>
                            <p:childTnLst>
                              <p:par>
                                <p:cTn id="77" presetID="10"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200"/>
                                        <p:tgtEl>
                                          <p:spTgt spid="33"/>
                                        </p:tgtEl>
                                      </p:cBhvr>
                                    </p:animEffect>
                                  </p:childTnLst>
                                </p:cTn>
                              </p:par>
                            </p:childTnLst>
                          </p:cTn>
                        </p:par>
                        <p:par>
                          <p:cTn id="80" fill="hold">
                            <p:stCondLst>
                              <p:cond delay="8100"/>
                            </p:stCondLst>
                            <p:childTnLst>
                              <p:par>
                                <p:cTn id="81" presetID="10" presetClass="entr" presetSubtype="0"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200"/>
                                        <p:tgtEl>
                                          <p:spTgt spid="34"/>
                                        </p:tgtEl>
                                      </p:cBhvr>
                                    </p:animEffect>
                                  </p:childTnLst>
                                </p:cTn>
                              </p:par>
                            </p:childTnLst>
                          </p:cTn>
                        </p:par>
                        <p:par>
                          <p:cTn id="84" fill="hold">
                            <p:stCondLst>
                              <p:cond delay="83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200"/>
                                        <p:tgtEl>
                                          <p:spTgt spid="35"/>
                                        </p:tgtEl>
                                      </p:cBhvr>
                                    </p:animEffect>
                                  </p:childTnLst>
                                </p:cTn>
                              </p:par>
                            </p:childTnLst>
                          </p:cTn>
                        </p:par>
                        <p:par>
                          <p:cTn id="88" fill="hold">
                            <p:stCondLst>
                              <p:cond delay="8500"/>
                            </p:stCondLst>
                            <p:childTnLst>
                              <p:par>
                                <p:cTn id="89" presetID="10"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200"/>
                                        <p:tgtEl>
                                          <p:spTgt spid="36"/>
                                        </p:tgtEl>
                                      </p:cBhvr>
                                    </p:animEffect>
                                  </p:childTnLst>
                                </p:cTn>
                              </p:par>
                            </p:childTnLst>
                          </p:cTn>
                        </p:par>
                        <p:par>
                          <p:cTn id="92" fill="hold">
                            <p:stCondLst>
                              <p:cond delay="8700"/>
                            </p:stCondLst>
                            <p:childTnLst>
                              <p:par>
                                <p:cTn id="93" presetID="10" presetClass="entr" presetSubtype="0" fill="hold"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200"/>
                                        <p:tgtEl>
                                          <p:spTgt spid="37"/>
                                        </p:tgtEl>
                                      </p:cBhvr>
                                    </p:animEffect>
                                  </p:childTnLst>
                                </p:cTn>
                              </p:par>
                            </p:childTnLst>
                          </p:cTn>
                        </p:par>
                        <p:par>
                          <p:cTn id="96" fill="hold">
                            <p:stCondLst>
                              <p:cond delay="8900"/>
                            </p:stCondLst>
                            <p:childTnLst>
                              <p:par>
                                <p:cTn id="97" presetID="10" presetClass="entr" presetSubtype="0"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200"/>
                                        <p:tgtEl>
                                          <p:spTgt spid="38"/>
                                        </p:tgtEl>
                                      </p:cBhvr>
                                    </p:animEffect>
                                  </p:childTnLst>
                                </p:cTn>
                              </p:par>
                            </p:childTnLst>
                          </p:cTn>
                        </p:par>
                        <p:par>
                          <p:cTn id="100" fill="hold">
                            <p:stCondLst>
                              <p:cond delay="9100"/>
                            </p:stCondLst>
                            <p:childTnLst>
                              <p:par>
                                <p:cTn id="101" presetID="10" presetClass="entr" presetSubtype="0"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200"/>
                                        <p:tgtEl>
                                          <p:spTgt spid="39"/>
                                        </p:tgtEl>
                                      </p:cBhvr>
                                    </p:animEffect>
                                  </p:childTnLst>
                                </p:cTn>
                              </p:par>
                            </p:childTnLst>
                          </p:cTn>
                        </p:par>
                        <p:par>
                          <p:cTn id="104" fill="hold">
                            <p:stCondLst>
                              <p:cond delay="9300"/>
                            </p:stCondLst>
                            <p:childTnLst>
                              <p:par>
                                <p:cTn id="105" presetID="10" presetClass="entr" presetSubtype="0" fill="hold"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200"/>
                                        <p:tgtEl>
                                          <p:spTgt spid="40"/>
                                        </p:tgtEl>
                                      </p:cBhvr>
                                    </p:animEffect>
                                  </p:childTnLst>
                                </p:cTn>
                              </p:par>
                            </p:childTnLst>
                          </p:cTn>
                        </p:par>
                        <p:par>
                          <p:cTn id="108" fill="hold">
                            <p:stCondLst>
                              <p:cond delay="9500"/>
                            </p:stCondLst>
                            <p:childTnLst>
                              <p:par>
                                <p:cTn id="109" presetID="10" presetClass="entr" presetSubtype="0"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200"/>
                                        <p:tgtEl>
                                          <p:spTgt spid="41"/>
                                        </p:tgtEl>
                                      </p:cBhvr>
                                    </p:animEffect>
                                  </p:childTnLst>
                                </p:cTn>
                              </p:par>
                            </p:childTnLst>
                          </p:cTn>
                        </p:par>
                        <p:par>
                          <p:cTn id="112" fill="hold">
                            <p:stCondLst>
                              <p:cond delay="9700"/>
                            </p:stCondLst>
                            <p:childTnLst>
                              <p:par>
                                <p:cTn id="113" presetID="10" presetClass="entr" presetSubtype="0" fill="hold"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00"/>
                                        <p:tgtEl>
                                          <p:spTgt spid="27"/>
                                        </p:tgtEl>
                                      </p:cBhvr>
                                    </p:animEffect>
                                  </p:childTnLst>
                                </p:cTn>
                              </p:par>
                            </p:childTnLst>
                          </p:cTn>
                        </p:par>
                        <p:par>
                          <p:cTn id="116" fill="hold">
                            <p:stCondLst>
                              <p:cond delay="9900"/>
                            </p:stCondLst>
                            <p:childTnLst>
                              <p:par>
                                <p:cTn id="117" presetID="10" presetClass="entr" presetSubtype="0" fill="hold" nodeType="after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childTnLst>
                          </p:cTn>
                        </p:par>
                        <p:par>
                          <p:cTn id="120" fill="hold">
                            <p:stCondLst>
                              <p:cond delay="10400"/>
                            </p:stCondLst>
                            <p:childTnLst>
                              <p:par>
                                <p:cTn id="121" presetID="10" presetClass="entr" presetSubtype="0" fill="hold"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childTnLst>
                          </p:cTn>
                        </p:par>
                        <p:par>
                          <p:cTn id="124" fill="hold">
                            <p:stCondLst>
                              <p:cond delay="10900"/>
                            </p:stCondLst>
                            <p:childTnLst>
                              <p:par>
                                <p:cTn id="125" presetID="10" presetClass="entr" presetSubtype="0" fill="hold" nodeType="after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childTnLst>
                                </p:cTn>
                              </p:par>
                              <p:par>
                                <p:cTn id="128" presetID="1" presetClass="entr" presetSubtype="0" fill="hold" grpId="0" nodeType="withEffect">
                                  <p:stCondLst>
                                    <p:cond delay="0"/>
                                  </p:stCondLst>
                                  <p:iterate type="lt">
                                    <p:tmAbs val="500"/>
                                  </p:iterate>
                                  <p:childTnLst>
                                    <p:set>
                                      <p:cBhvr>
                                        <p:cTn id="12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Broadband Speeds </a:t>
            </a:r>
            <a:r>
              <a:rPr lang="en-US" dirty="0" smtClean="0"/>
              <a:t>(</a:t>
            </a:r>
            <a:r>
              <a:rPr lang="en-US" dirty="0"/>
              <a:t>Mbps)</a:t>
            </a:r>
          </a:p>
        </p:txBody>
      </p:sp>
      <p:sp>
        <p:nvSpPr>
          <p:cNvPr id="20" name="Rectangle 19"/>
          <p:cNvSpPr/>
          <p:nvPr/>
        </p:nvSpPr>
        <p:spPr>
          <a:xfrm>
            <a:off x="1835696" y="4767994"/>
            <a:ext cx="5400600" cy="387798"/>
          </a:xfrm>
          <a:prstGeom prst="rect">
            <a:avLst/>
          </a:prstGeom>
        </p:spPr>
        <p:txBody>
          <a:bodyPr wrap="square" lIns="0" tIns="36000" rIns="0" bIns="36000" anchor="ctr" anchorCtr="0">
            <a:noAutofit/>
          </a:bodyPr>
          <a:lstStyle/>
          <a:p>
            <a:pPr>
              <a:lnSpc>
                <a:spcPct val="80000"/>
              </a:lnSpc>
            </a:pPr>
            <a:r>
              <a:rPr lang="en-US" sz="1200" b="0" spc="-80" dirty="0">
                <a:solidFill>
                  <a:schemeClr val="bg1">
                    <a:lumMod val="95000"/>
                  </a:schemeClr>
                </a:solidFill>
                <a:effectLst/>
              </a:rPr>
              <a:t>Cisco - VNI Service Adoption Forecast '11-'16</a:t>
            </a:r>
          </a:p>
          <a:p>
            <a:pPr>
              <a:lnSpc>
                <a:spcPct val="80000"/>
              </a:lnSpc>
            </a:pPr>
            <a:r>
              <a:rPr lang="en-US" sz="1200" b="0" spc="-80" dirty="0">
                <a:solidFill>
                  <a:schemeClr val="bg1">
                    <a:lumMod val="95000"/>
                  </a:schemeClr>
                </a:solidFill>
                <a:effectLst/>
              </a:rPr>
              <a:t>C&amp;EE – Central &amp; Eastern Europe, ME&amp;A = Middle East &amp; Africa </a:t>
            </a:r>
          </a:p>
        </p:txBody>
      </p:sp>
      <p:sp>
        <p:nvSpPr>
          <p:cNvPr id="21" name="Line Callout 3 (Accent Bar) 20"/>
          <p:cNvSpPr/>
          <p:nvPr/>
        </p:nvSpPr>
        <p:spPr>
          <a:xfrm>
            <a:off x="7416316" y="1383618"/>
            <a:ext cx="771437" cy="682753"/>
          </a:xfrm>
          <a:prstGeom prst="accentCallout3">
            <a:avLst>
              <a:gd name="adj1" fmla="val 85417"/>
              <a:gd name="adj2" fmla="val -8333"/>
              <a:gd name="adj3" fmla="val 85353"/>
              <a:gd name="adj4" fmla="val -16682"/>
              <a:gd name="adj5" fmla="val 116215"/>
              <a:gd name="adj6" fmla="val -16659"/>
              <a:gd name="adj7" fmla="val 116071"/>
              <a:gd name="adj8" fmla="val -92565"/>
            </a:avLst>
          </a:prstGeom>
          <a:noFill/>
          <a:ln w="57150">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dirty="0" smtClean="0">
                <a:solidFill>
                  <a:schemeClr val="accent5">
                    <a:lumMod val="75000"/>
                  </a:schemeClr>
                </a:solidFill>
                <a:effectLst/>
                <a:latin typeface="Arial" pitchFamily="34" charset="0"/>
                <a:cs typeface="Arial" pitchFamily="34" charset="0"/>
              </a:rPr>
              <a:t>Western Europe Leading the Pack</a:t>
            </a:r>
            <a:endParaRPr lang="en-US" sz="1800" b="0" dirty="0">
              <a:solidFill>
                <a:schemeClr val="accent5">
                  <a:lumMod val="75000"/>
                </a:schemeClr>
              </a:solidFill>
              <a:effectLst/>
              <a:latin typeface="Arial" pitchFamily="34" charset="0"/>
              <a:cs typeface="Arial" pitchFamily="34" charset="0"/>
            </a:endParaRPr>
          </a:p>
        </p:txBody>
      </p:sp>
      <p:sp>
        <p:nvSpPr>
          <p:cNvPr id="22" name="Line Callout 3 (Accent Bar) 21"/>
          <p:cNvSpPr/>
          <p:nvPr/>
        </p:nvSpPr>
        <p:spPr>
          <a:xfrm>
            <a:off x="7308304" y="2931790"/>
            <a:ext cx="900100" cy="554165"/>
          </a:xfrm>
          <a:prstGeom prst="accentCallout3">
            <a:avLst>
              <a:gd name="adj1" fmla="val 85417"/>
              <a:gd name="adj2" fmla="val -8333"/>
              <a:gd name="adj3" fmla="val 85353"/>
              <a:gd name="adj4" fmla="val -16682"/>
              <a:gd name="adj5" fmla="val 116215"/>
              <a:gd name="adj6" fmla="val -16659"/>
              <a:gd name="adj7" fmla="val 116449"/>
              <a:gd name="adj8" fmla="val -82520"/>
            </a:avLst>
          </a:prstGeom>
          <a:noFill/>
          <a:ln w="571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dirty="0" smtClean="0">
                <a:solidFill>
                  <a:schemeClr val="accent6">
                    <a:lumMod val="75000"/>
                  </a:schemeClr>
                </a:solidFill>
                <a:effectLst/>
                <a:latin typeface="Arial" pitchFamily="34" charset="0"/>
                <a:cs typeface="Arial" pitchFamily="34" charset="0"/>
              </a:rPr>
              <a:t>Sufficient for 4K @ H.265</a:t>
            </a:r>
            <a:endParaRPr lang="en-US" sz="1800" b="0" dirty="0">
              <a:solidFill>
                <a:schemeClr val="accent6">
                  <a:lumMod val="75000"/>
                </a:schemeClr>
              </a:solidFill>
              <a:effectLst/>
              <a:latin typeface="Arial" pitchFamily="34" charset="0"/>
              <a:cs typeface="Arial" pitchFamily="34" charset="0"/>
            </a:endParaRPr>
          </a:p>
        </p:txBody>
      </p:sp>
      <p:pic>
        <p:nvPicPr>
          <p:cNvPr id="23" name="Picture 2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37713" y="138793"/>
            <a:ext cx="1069481" cy="572081"/>
          </a:xfrm>
          <a:prstGeom prst="rect">
            <a:avLst/>
          </a:prstGeom>
        </p:spPr>
      </p:pic>
      <p:graphicFrame>
        <p:nvGraphicFramePr>
          <p:cNvPr id="25" name="Chart 24"/>
          <p:cNvGraphicFramePr>
            <a:graphicFrameLocks/>
          </p:cNvGraphicFramePr>
          <p:nvPr>
            <p:extLst>
              <p:ext uri="{D42A27DB-BD31-4B8C-83A1-F6EECF244321}">
                <p14:modId xmlns:p14="http://schemas.microsoft.com/office/powerpoint/2010/main" val="3059066116"/>
              </p:ext>
            </p:extLst>
          </p:nvPr>
        </p:nvGraphicFramePr>
        <p:xfrm>
          <a:off x="179512" y="807554"/>
          <a:ext cx="6953249" cy="3915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244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fade">
                                      <p:cBhvr>
                                        <p:cTn id="7" dur="500"/>
                                        <p:tgtEl>
                                          <p:spTgt spid="2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left)">
                                      <p:cBhvr>
                                        <p:cTn id="11" dur="200"/>
                                        <p:tgtEl>
                                          <p:spTgt spid="25">
                                            <p:graphicEl>
                                              <a:chart seriesIdx="0" categoryIdx="-4" bldStep="series"/>
                                            </p:graphicEl>
                                          </p:spTgt>
                                        </p:tgtEl>
                                      </p:cBhvr>
                                    </p:animEffect>
                                  </p:childTnLst>
                                </p:cTn>
                              </p:par>
                            </p:childTnLst>
                          </p:cTn>
                        </p:par>
                        <p:par>
                          <p:cTn id="12" fill="hold">
                            <p:stCondLst>
                              <p:cond delay="700"/>
                            </p:stCondLst>
                            <p:childTnLst>
                              <p:par>
                                <p:cTn id="13" presetID="22" presetClass="entr" presetSubtype="8" fill="hold" grpId="0" nodeType="afterEffect">
                                  <p:stCondLst>
                                    <p:cond delay="0"/>
                                  </p:stCondLst>
                                  <p:childTnLst>
                                    <p:set>
                                      <p:cBhvr>
                                        <p:cTn id="14"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left)">
                                      <p:cBhvr>
                                        <p:cTn id="15" dur="200"/>
                                        <p:tgtEl>
                                          <p:spTgt spid="25">
                                            <p:graphicEl>
                                              <a:chart seriesIdx="1" categoryIdx="-4" bldStep="series"/>
                                            </p:graphicEl>
                                          </p:spTgt>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wipe(left)">
                                      <p:cBhvr>
                                        <p:cTn id="19" dur="200"/>
                                        <p:tgtEl>
                                          <p:spTgt spid="25">
                                            <p:graphicEl>
                                              <a:chart seriesIdx="2" categoryIdx="-4" bldStep="series"/>
                                            </p:graphicEl>
                                          </p:spTgt>
                                        </p:tgtEl>
                                      </p:cBhvr>
                                    </p:animEffect>
                                  </p:childTnLst>
                                </p:cTn>
                              </p:par>
                            </p:childTnLst>
                          </p:cTn>
                        </p:par>
                        <p:par>
                          <p:cTn id="20" fill="hold">
                            <p:stCondLst>
                              <p:cond delay="1100"/>
                            </p:stCondLst>
                            <p:childTnLst>
                              <p:par>
                                <p:cTn id="21" presetID="22" presetClass="entr" presetSubtype="8" fill="hold" grpId="0" nodeType="afterEffect">
                                  <p:stCondLst>
                                    <p:cond delay="0"/>
                                  </p:stCondLst>
                                  <p:childTnLst>
                                    <p:set>
                                      <p:cBhvr>
                                        <p:cTn id="22" dur="1" fill="hold">
                                          <p:stCondLst>
                                            <p:cond delay="0"/>
                                          </p:stCondLst>
                                        </p:cTn>
                                        <p:tgtEl>
                                          <p:spTgt spid="25">
                                            <p:graphicEl>
                                              <a:chart seriesIdx="3" categoryIdx="-4" bldStep="series"/>
                                            </p:graphicEl>
                                          </p:spTgt>
                                        </p:tgtEl>
                                        <p:attrNameLst>
                                          <p:attrName>style.visibility</p:attrName>
                                        </p:attrNameLst>
                                      </p:cBhvr>
                                      <p:to>
                                        <p:strVal val="visible"/>
                                      </p:to>
                                    </p:set>
                                    <p:animEffect transition="in" filter="wipe(left)">
                                      <p:cBhvr>
                                        <p:cTn id="23" dur="200"/>
                                        <p:tgtEl>
                                          <p:spTgt spid="25">
                                            <p:graphicEl>
                                              <a:chart seriesIdx="3" categoryIdx="-4" bldStep="series"/>
                                            </p:graphicEl>
                                          </p:spTgt>
                                        </p:tgtEl>
                                      </p:cBhvr>
                                    </p:animEffect>
                                  </p:childTnLst>
                                </p:cTn>
                              </p:par>
                            </p:childTnLst>
                          </p:cTn>
                        </p:par>
                        <p:par>
                          <p:cTn id="24" fill="hold">
                            <p:stCondLst>
                              <p:cond delay="1300"/>
                            </p:stCondLst>
                            <p:childTnLst>
                              <p:par>
                                <p:cTn id="25" presetID="22" presetClass="entr" presetSubtype="8" fill="hold" grpId="0" nodeType="afterEffect">
                                  <p:stCondLst>
                                    <p:cond delay="0"/>
                                  </p:stCondLst>
                                  <p:childTnLst>
                                    <p:set>
                                      <p:cBhvr>
                                        <p:cTn id="26" dur="1" fill="hold">
                                          <p:stCondLst>
                                            <p:cond delay="0"/>
                                          </p:stCondLst>
                                        </p:cTn>
                                        <p:tgtEl>
                                          <p:spTgt spid="25">
                                            <p:graphicEl>
                                              <a:chart seriesIdx="4" categoryIdx="-4" bldStep="series"/>
                                            </p:graphicEl>
                                          </p:spTgt>
                                        </p:tgtEl>
                                        <p:attrNameLst>
                                          <p:attrName>style.visibility</p:attrName>
                                        </p:attrNameLst>
                                      </p:cBhvr>
                                      <p:to>
                                        <p:strVal val="visible"/>
                                      </p:to>
                                    </p:set>
                                    <p:animEffect transition="in" filter="wipe(left)">
                                      <p:cBhvr>
                                        <p:cTn id="27" dur="200"/>
                                        <p:tgtEl>
                                          <p:spTgt spid="25">
                                            <p:graphicEl>
                                              <a:chart seriesIdx="4" categoryIdx="-4" bldStep="series"/>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5">
                                            <p:graphicEl>
                                              <a:chart seriesIdx="5" categoryIdx="-4" bldStep="series"/>
                                            </p:graphicEl>
                                          </p:spTgt>
                                        </p:tgtEl>
                                        <p:attrNameLst>
                                          <p:attrName>style.visibility</p:attrName>
                                        </p:attrNameLst>
                                      </p:cBhvr>
                                      <p:to>
                                        <p:strVal val="visible"/>
                                      </p:to>
                                    </p:set>
                                    <p:animEffect transition="in" filter="wipe(left)">
                                      <p:cBhvr>
                                        <p:cTn id="31" dur="200"/>
                                        <p:tgtEl>
                                          <p:spTgt spid="25">
                                            <p:graphicEl>
                                              <a:chart seriesIdx="5" categoryIdx="-4" bldStep="series"/>
                                            </p:graphicEl>
                                          </p:spTgt>
                                        </p:tgtEl>
                                      </p:cBhvr>
                                    </p:animEffect>
                                  </p:childTnLst>
                                </p:cTn>
                              </p:par>
                            </p:childTnLst>
                          </p:cTn>
                        </p:par>
                        <p:par>
                          <p:cTn id="32" fill="hold">
                            <p:stCondLst>
                              <p:cond delay="1700"/>
                            </p:stCondLst>
                            <p:childTnLst>
                              <p:par>
                                <p:cTn id="33" presetID="22" presetClass="entr" presetSubtype="8" fill="hold" grpId="0" nodeType="afterEffect">
                                  <p:stCondLst>
                                    <p:cond delay="0"/>
                                  </p:stCondLst>
                                  <p:childTnLst>
                                    <p:set>
                                      <p:cBhvr>
                                        <p:cTn id="34" dur="1" fill="hold">
                                          <p:stCondLst>
                                            <p:cond delay="0"/>
                                          </p:stCondLst>
                                        </p:cTn>
                                        <p:tgtEl>
                                          <p:spTgt spid="25">
                                            <p:graphicEl>
                                              <a:chart seriesIdx="6" categoryIdx="-4" bldStep="series"/>
                                            </p:graphicEl>
                                          </p:spTgt>
                                        </p:tgtEl>
                                        <p:attrNameLst>
                                          <p:attrName>style.visibility</p:attrName>
                                        </p:attrNameLst>
                                      </p:cBhvr>
                                      <p:to>
                                        <p:strVal val="visible"/>
                                      </p:to>
                                    </p:set>
                                    <p:animEffect transition="in" filter="wipe(left)">
                                      <p:cBhvr>
                                        <p:cTn id="35" dur="200"/>
                                        <p:tgtEl>
                                          <p:spTgt spid="25">
                                            <p:graphicEl>
                                              <a:chart seriesIdx="6" categoryIdx="-4" bldStep="series"/>
                                            </p:graphicEl>
                                          </p:spTgt>
                                        </p:tgtEl>
                                      </p:cBhvr>
                                    </p:animEffect>
                                  </p:childTnLst>
                                </p:cTn>
                              </p:par>
                            </p:childTnLst>
                          </p:cTn>
                        </p:par>
                        <p:par>
                          <p:cTn id="36" fill="hold">
                            <p:stCondLst>
                              <p:cond delay="19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24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Graphic spid="25"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a:t>
            </a:r>
            <a:r>
              <a:rPr lang="en-US" dirty="0"/>
              <a:t> </a:t>
            </a:r>
            <a:r>
              <a:rPr lang="en-US" dirty="0" smtClean="0"/>
              <a:t>Traffic Forecast </a:t>
            </a:r>
            <a:endParaRPr lang="en-US" dirty="0"/>
          </a:p>
        </p:txBody>
      </p:sp>
      <p:sp>
        <p:nvSpPr>
          <p:cNvPr id="3" name="Content Placeholder 2"/>
          <p:cNvSpPr>
            <a:spLocks noGrp="1"/>
          </p:cNvSpPr>
          <p:nvPr>
            <p:ph idx="1"/>
          </p:nvPr>
        </p:nvSpPr>
        <p:spPr/>
        <p:txBody>
          <a:bodyPr/>
          <a:lstStyle/>
          <a:p>
            <a:r>
              <a:rPr lang="en-US" dirty="0" smtClean="0"/>
              <a:t>P2P File Sharing will be </a:t>
            </a:r>
            <a:br>
              <a:rPr lang="en-US" dirty="0" smtClean="0"/>
            </a:br>
            <a:r>
              <a:rPr lang="en-US" dirty="0" smtClean="0"/>
              <a:t>19% of Global Traffic by 2016</a:t>
            </a:r>
          </a:p>
          <a:p>
            <a:pPr lvl="1"/>
            <a:r>
              <a:rPr lang="en-US" dirty="0" smtClean="0">
                <a:sym typeface="Symbol"/>
              </a:rPr>
              <a:t> </a:t>
            </a:r>
            <a:r>
              <a:rPr lang="en-US" dirty="0">
                <a:sym typeface="Symbol"/>
              </a:rPr>
              <a:t>2 billion HD </a:t>
            </a:r>
            <a:r>
              <a:rPr lang="en-US" dirty="0" smtClean="0">
                <a:sym typeface="Symbol"/>
              </a:rPr>
              <a:t>movies</a:t>
            </a:r>
            <a:endParaRPr lang="en-US" dirty="0" smtClean="0"/>
          </a:p>
          <a:p>
            <a:r>
              <a:rPr lang="en-US" dirty="0" smtClean="0"/>
              <a:t>Video will be</a:t>
            </a:r>
            <a:br>
              <a:rPr lang="en-US" dirty="0" smtClean="0"/>
            </a:br>
            <a:r>
              <a:rPr lang="en-US" dirty="0" smtClean="0"/>
              <a:t>47% </a:t>
            </a:r>
            <a:r>
              <a:rPr lang="en-US" dirty="0"/>
              <a:t>Global Traffic </a:t>
            </a:r>
            <a:r>
              <a:rPr lang="en-US" dirty="0" smtClean="0">
                <a:sym typeface="Symbol"/>
              </a:rPr>
              <a:t>by </a:t>
            </a:r>
            <a:r>
              <a:rPr lang="en-US" dirty="0">
                <a:sym typeface="Symbol"/>
              </a:rPr>
              <a:t>2016 </a:t>
            </a:r>
            <a:endParaRPr lang="en-US" dirty="0" smtClean="0"/>
          </a:p>
          <a:p>
            <a:pPr lvl="1"/>
            <a:r>
              <a:rPr lang="en-US" dirty="0" smtClean="0">
                <a:sym typeface="Symbol"/>
              </a:rPr>
              <a:t> 4.7 billion HD movies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525718757"/>
              </p:ext>
            </p:extLst>
          </p:nvPr>
        </p:nvGraphicFramePr>
        <p:xfrm>
          <a:off x="4324746" y="191219"/>
          <a:ext cx="4507707" cy="4422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983557215"/>
              </p:ext>
            </p:extLst>
          </p:nvPr>
        </p:nvGraphicFramePr>
        <p:xfrm>
          <a:off x="4358085" y="2232837"/>
          <a:ext cx="4464000" cy="221843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7257" y="3664723"/>
            <a:ext cx="1318387" cy="726524"/>
          </a:xfrm>
          <a:prstGeom prst="rect">
            <a:avLst/>
          </a:prstGeom>
        </p:spPr>
      </p:pic>
      <p:sp>
        <p:nvSpPr>
          <p:cNvPr id="9" name="Rectangle 8"/>
          <p:cNvSpPr/>
          <p:nvPr/>
        </p:nvSpPr>
        <p:spPr>
          <a:xfrm>
            <a:off x="2386571" y="4763387"/>
            <a:ext cx="4320000" cy="371196"/>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Cisco - Visual Networking Index, Forecast &amp; Methodology ‘11–‘16</a:t>
            </a:r>
          </a:p>
        </p:txBody>
      </p:sp>
    </p:spTree>
    <p:extLst>
      <p:ext uri="{BB962C8B-B14F-4D97-AF65-F5344CB8AC3E}">
        <p14:creationId xmlns:p14="http://schemas.microsoft.com/office/powerpoint/2010/main" val="1742841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1" dur="1000"/>
                                        <p:tgtEl>
                                          <p:spTgt spid="7">
                                            <p:graphicEl>
                                              <a:chart seriesIdx="0" categoryIdx="-4" bldStep="series"/>
                                            </p:graphic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5" dur="1000"/>
                                        <p:tgtEl>
                                          <p:spTgt spid="7">
                                            <p:graphicEl>
                                              <a:chart seriesIdx="1" categoryIdx="-4" bldStep="series"/>
                                            </p:graphicEl>
                                          </p:spTgt>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19" dur="1000"/>
                                        <p:tgtEl>
                                          <p:spTgt spid="7">
                                            <p:graphicEl>
                                              <a:chart seriesIdx="2" categoryIdx="-4" bldStep="series"/>
                                            </p:graphicEl>
                                          </p:spTgt>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down)">
                                      <p:cBhvr>
                                        <p:cTn id="23" dur="1000"/>
                                        <p:tgtEl>
                                          <p:spTgt spid="7">
                                            <p:graphicEl>
                                              <a:chart seriesIdx="3" categoryIdx="-4" bldStep="series"/>
                                            </p:graphicEl>
                                          </p:spTgt>
                                        </p:tgtEl>
                                      </p:cBhvr>
                                    </p:animEffect>
                                  </p:childTnLst>
                                </p:cTn>
                              </p:par>
                            </p:childTnLst>
                          </p:cTn>
                        </p:par>
                        <p:par>
                          <p:cTn id="24" fill="hold">
                            <p:stCondLst>
                              <p:cond delay="4500"/>
                            </p:stCondLst>
                            <p:childTnLst>
                              <p:par>
                                <p:cTn id="25" presetID="22" presetClass="entr" presetSubtype="4" fill="hold" grpId="0" nodeType="afterEffect">
                                  <p:stCondLst>
                                    <p:cond delay="0"/>
                                  </p:stCondLst>
                                  <p:childTnLst>
                                    <p:set>
                                      <p:cBhvr>
                                        <p:cTn id="26"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down)">
                                      <p:cBhvr>
                                        <p:cTn id="27" dur="1000"/>
                                        <p:tgtEl>
                                          <p:spTgt spid="7">
                                            <p:graphicEl>
                                              <a:chart seriesIdx="4" categoryIdx="-4" bldStep="series"/>
                                            </p:graphicEl>
                                          </p:spTgt>
                                        </p:tgtEl>
                                      </p:cBhvr>
                                    </p:animEffect>
                                  </p:child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down)">
                                      <p:cBhvr>
                                        <p:cTn id="31" dur="1000"/>
                                        <p:tgtEl>
                                          <p:spTgt spid="7">
                                            <p:graphicEl>
                                              <a:chart seriesIdx="5"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500"/>
                                        <p:tgtEl>
                                          <p:spTgt spid="3">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Chart bld="series"/>
        </p:bldSub>
      </p:bldGraphic>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04067" y="2814320"/>
            <a:ext cx="563526" cy="1201250"/>
          </a:xfrm>
          <a:prstGeom prst="rect">
            <a:avLst/>
          </a:prstGeom>
          <a:solidFill>
            <a:schemeClr val="accent1">
              <a:lumMod val="20000"/>
              <a:lumOff val="80000"/>
              <a:alpha val="1000"/>
            </a:schemeClr>
          </a:solidFill>
          <a:ln w="25400">
            <a:noFill/>
          </a:ln>
          <a:effectLst>
            <a:glow rad="203200">
              <a:schemeClr val="accent6">
                <a:lumMod val="20000"/>
                <a:lumOff val="80000"/>
              </a:schemeClr>
            </a:glow>
          </a:effectLst>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2" name="Title 1"/>
          <p:cNvSpPr>
            <a:spLocks noGrp="1"/>
          </p:cNvSpPr>
          <p:nvPr>
            <p:ph type="title"/>
          </p:nvPr>
        </p:nvSpPr>
        <p:spPr/>
        <p:txBody>
          <a:bodyPr/>
          <a:lstStyle/>
          <a:p>
            <a:r>
              <a:rPr lang="en-US" dirty="0" smtClean="0"/>
              <a:t>Cost of Connectivity</a:t>
            </a:r>
            <a:endParaRPr lang="en-US" dirty="0"/>
          </a:p>
        </p:txBody>
      </p:sp>
      <p:sp>
        <p:nvSpPr>
          <p:cNvPr id="4" name="Rectangle 3"/>
          <p:cNvSpPr/>
          <p:nvPr/>
        </p:nvSpPr>
        <p:spPr>
          <a:xfrm>
            <a:off x="2386571" y="4763387"/>
            <a:ext cx="4320000" cy="371196"/>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The Cost of Connectivity, New America</a:t>
            </a:r>
            <a:br>
              <a:rPr lang="en-US" sz="1200" b="0" spc="-60" dirty="0">
                <a:solidFill>
                  <a:schemeClr val="bg1">
                    <a:lumMod val="95000"/>
                  </a:schemeClr>
                </a:solidFill>
                <a:effectLst/>
              </a:rPr>
            </a:br>
            <a:r>
              <a:rPr lang="en-US" sz="1200" b="0" spc="-60" dirty="0">
                <a:solidFill>
                  <a:schemeClr val="bg1">
                    <a:lumMod val="95000"/>
                  </a:schemeClr>
                </a:solidFill>
                <a:effectLst/>
              </a:rPr>
              <a:t>http://newamerica.net/publications/policy/the_cost_of_connectivity#4]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790" y="244432"/>
            <a:ext cx="2409825" cy="447675"/>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952058835"/>
              </p:ext>
            </p:extLst>
          </p:nvPr>
        </p:nvGraphicFramePr>
        <p:xfrm>
          <a:off x="252067" y="999461"/>
          <a:ext cx="8606000" cy="3483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236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1" dur="2000"/>
                                        <p:tgtEl>
                                          <p:spTgt spid="7">
                                            <p:graphicEl>
                                              <a:chart seriesIdx="0" categoryIdx="-4" bldStep="series"/>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2000"/>
                                        <p:tgtEl>
                                          <p:spTgt spid="7">
                                            <p:graphicEl>
                                              <a:chart seriesIdx="1" categoryIdx="-4" bldStep="series"/>
                                            </p:graphic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a:t>
            </a:r>
            <a:endParaRPr lang="en-US" dirty="0"/>
          </a:p>
        </p:txBody>
      </p:sp>
      <p:grpSp>
        <p:nvGrpSpPr>
          <p:cNvPr id="671" name="Group 670"/>
          <p:cNvGrpSpPr/>
          <p:nvPr/>
        </p:nvGrpSpPr>
        <p:grpSpPr>
          <a:xfrm>
            <a:off x="396240" y="994714"/>
            <a:ext cx="948990" cy="945552"/>
            <a:chOff x="782320" y="1025194"/>
            <a:chExt cx="948990" cy="945552"/>
          </a:xfrm>
        </p:grpSpPr>
        <p:sp>
          <p:nvSpPr>
            <p:cNvPr id="244" name="Rectangle 243"/>
            <p:cNvSpPr/>
            <p:nvPr/>
          </p:nvSpPr>
          <p:spPr>
            <a:xfrm>
              <a:off x="782320"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5" name="Rectangle 244"/>
            <p:cNvSpPr/>
            <p:nvPr/>
          </p:nvSpPr>
          <p:spPr>
            <a:xfrm>
              <a:off x="842350"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6" name="Rectangle 245"/>
            <p:cNvSpPr/>
            <p:nvPr/>
          </p:nvSpPr>
          <p:spPr>
            <a:xfrm>
              <a:off x="902381"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7" name="Rectangle 246"/>
            <p:cNvSpPr/>
            <p:nvPr/>
          </p:nvSpPr>
          <p:spPr>
            <a:xfrm>
              <a:off x="962411"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8" name="Rectangle 247"/>
            <p:cNvSpPr/>
            <p:nvPr/>
          </p:nvSpPr>
          <p:spPr>
            <a:xfrm>
              <a:off x="1022442"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9" name="Rectangle 248"/>
            <p:cNvSpPr/>
            <p:nvPr/>
          </p:nvSpPr>
          <p:spPr>
            <a:xfrm>
              <a:off x="1082472"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0" name="Rectangle 249"/>
            <p:cNvSpPr/>
            <p:nvPr/>
          </p:nvSpPr>
          <p:spPr>
            <a:xfrm>
              <a:off x="1142502"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1" name="Rectangle 250"/>
            <p:cNvSpPr/>
            <p:nvPr/>
          </p:nvSpPr>
          <p:spPr>
            <a:xfrm>
              <a:off x="1202533"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2" name="Rectangle 251"/>
            <p:cNvSpPr/>
            <p:nvPr/>
          </p:nvSpPr>
          <p:spPr>
            <a:xfrm>
              <a:off x="782320"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3" name="Rectangle 252"/>
            <p:cNvSpPr/>
            <p:nvPr/>
          </p:nvSpPr>
          <p:spPr>
            <a:xfrm>
              <a:off x="842350"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4" name="Rectangle 253"/>
            <p:cNvSpPr/>
            <p:nvPr/>
          </p:nvSpPr>
          <p:spPr>
            <a:xfrm>
              <a:off x="902381"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5" name="Rectangle 254"/>
            <p:cNvSpPr/>
            <p:nvPr/>
          </p:nvSpPr>
          <p:spPr>
            <a:xfrm>
              <a:off x="962411"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6" name="Rectangle 255"/>
            <p:cNvSpPr/>
            <p:nvPr/>
          </p:nvSpPr>
          <p:spPr>
            <a:xfrm>
              <a:off x="1022442"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7" name="Rectangle 256"/>
            <p:cNvSpPr/>
            <p:nvPr/>
          </p:nvSpPr>
          <p:spPr>
            <a:xfrm>
              <a:off x="1082472"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8" name="Rectangle 257"/>
            <p:cNvSpPr/>
            <p:nvPr/>
          </p:nvSpPr>
          <p:spPr>
            <a:xfrm>
              <a:off x="1142502"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9" name="Rectangle 258"/>
            <p:cNvSpPr/>
            <p:nvPr/>
          </p:nvSpPr>
          <p:spPr>
            <a:xfrm>
              <a:off x="1202533"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0" name="Rectangle 259"/>
            <p:cNvSpPr/>
            <p:nvPr/>
          </p:nvSpPr>
          <p:spPr>
            <a:xfrm>
              <a:off x="782320"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1" name="Rectangle 260"/>
            <p:cNvSpPr/>
            <p:nvPr/>
          </p:nvSpPr>
          <p:spPr>
            <a:xfrm>
              <a:off x="842350"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2" name="Rectangle 261"/>
            <p:cNvSpPr/>
            <p:nvPr/>
          </p:nvSpPr>
          <p:spPr>
            <a:xfrm>
              <a:off x="902381"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3" name="Rectangle 262"/>
            <p:cNvSpPr/>
            <p:nvPr/>
          </p:nvSpPr>
          <p:spPr>
            <a:xfrm>
              <a:off x="962411"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4" name="Rectangle 263"/>
            <p:cNvSpPr/>
            <p:nvPr/>
          </p:nvSpPr>
          <p:spPr>
            <a:xfrm>
              <a:off x="1022442"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5" name="Rectangle 264"/>
            <p:cNvSpPr/>
            <p:nvPr/>
          </p:nvSpPr>
          <p:spPr>
            <a:xfrm>
              <a:off x="1082472"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6" name="Rectangle 265"/>
            <p:cNvSpPr/>
            <p:nvPr/>
          </p:nvSpPr>
          <p:spPr>
            <a:xfrm>
              <a:off x="1142502"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7" name="Rectangle 266"/>
            <p:cNvSpPr/>
            <p:nvPr/>
          </p:nvSpPr>
          <p:spPr>
            <a:xfrm>
              <a:off x="1202533"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8" name="Rectangle 267"/>
            <p:cNvSpPr/>
            <p:nvPr/>
          </p:nvSpPr>
          <p:spPr>
            <a:xfrm>
              <a:off x="782320"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69" name="Rectangle 268"/>
            <p:cNvSpPr/>
            <p:nvPr/>
          </p:nvSpPr>
          <p:spPr>
            <a:xfrm>
              <a:off x="842350"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0" name="Rectangle 269"/>
            <p:cNvSpPr/>
            <p:nvPr/>
          </p:nvSpPr>
          <p:spPr>
            <a:xfrm>
              <a:off x="902381"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1" name="Rectangle 270"/>
            <p:cNvSpPr/>
            <p:nvPr/>
          </p:nvSpPr>
          <p:spPr>
            <a:xfrm>
              <a:off x="962411"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2" name="Rectangle 271"/>
            <p:cNvSpPr/>
            <p:nvPr/>
          </p:nvSpPr>
          <p:spPr>
            <a:xfrm>
              <a:off x="1022442"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3" name="Rectangle 272"/>
            <p:cNvSpPr/>
            <p:nvPr/>
          </p:nvSpPr>
          <p:spPr>
            <a:xfrm>
              <a:off x="1082472"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4" name="Rectangle 273"/>
            <p:cNvSpPr/>
            <p:nvPr/>
          </p:nvSpPr>
          <p:spPr>
            <a:xfrm>
              <a:off x="1142502"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5" name="Rectangle 274"/>
            <p:cNvSpPr/>
            <p:nvPr/>
          </p:nvSpPr>
          <p:spPr>
            <a:xfrm>
              <a:off x="1202533"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6" name="Rectangle 275"/>
            <p:cNvSpPr/>
            <p:nvPr/>
          </p:nvSpPr>
          <p:spPr>
            <a:xfrm>
              <a:off x="782320"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7" name="Rectangle 276"/>
            <p:cNvSpPr/>
            <p:nvPr/>
          </p:nvSpPr>
          <p:spPr>
            <a:xfrm>
              <a:off x="842350"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8" name="Rectangle 277"/>
            <p:cNvSpPr/>
            <p:nvPr/>
          </p:nvSpPr>
          <p:spPr>
            <a:xfrm>
              <a:off x="902381"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79" name="Rectangle 278"/>
            <p:cNvSpPr/>
            <p:nvPr/>
          </p:nvSpPr>
          <p:spPr>
            <a:xfrm>
              <a:off x="962411"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0" name="Rectangle 279"/>
            <p:cNvSpPr/>
            <p:nvPr/>
          </p:nvSpPr>
          <p:spPr>
            <a:xfrm>
              <a:off x="1022442"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1" name="Rectangle 280"/>
            <p:cNvSpPr/>
            <p:nvPr/>
          </p:nvSpPr>
          <p:spPr>
            <a:xfrm>
              <a:off x="1082472"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2" name="Rectangle 281"/>
            <p:cNvSpPr/>
            <p:nvPr/>
          </p:nvSpPr>
          <p:spPr>
            <a:xfrm>
              <a:off x="1142502"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3" name="Rectangle 282"/>
            <p:cNvSpPr/>
            <p:nvPr/>
          </p:nvSpPr>
          <p:spPr>
            <a:xfrm>
              <a:off x="1202533"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4" name="Rectangle 283"/>
            <p:cNvSpPr/>
            <p:nvPr/>
          </p:nvSpPr>
          <p:spPr>
            <a:xfrm>
              <a:off x="782320"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5" name="Rectangle 284"/>
            <p:cNvSpPr/>
            <p:nvPr/>
          </p:nvSpPr>
          <p:spPr>
            <a:xfrm>
              <a:off x="842350"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6" name="Rectangle 285"/>
            <p:cNvSpPr/>
            <p:nvPr/>
          </p:nvSpPr>
          <p:spPr>
            <a:xfrm>
              <a:off x="902381"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7" name="Rectangle 286"/>
            <p:cNvSpPr/>
            <p:nvPr/>
          </p:nvSpPr>
          <p:spPr>
            <a:xfrm>
              <a:off x="962411"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8" name="Rectangle 287"/>
            <p:cNvSpPr/>
            <p:nvPr/>
          </p:nvSpPr>
          <p:spPr>
            <a:xfrm>
              <a:off x="1022442"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89" name="Rectangle 288"/>
            <p:cNvSpPr/>
            <p:nvPr/>
          </p:nvSpPr>
          <p:spPr>
            <a:xfrm>
              <a:off x="1082472"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0" name="Rectangle 289"/>
            <p:cNvSpPr/>
            <p:nvPr/>
          </p:nvSpPr>
          <p:spPr>
            <a:xfrm>
              <a:off x="1142502"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1" name="Rectangle 290"/>
            <p:cNvSpPr/>
            <p:nvPr/>
          </p:nvSpPr>
          <p:spPr>
            <a:xfrm>
              <a:off x="1202533"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2" name="Rectangle 291"/>
            <p:cNvSpPr/>
            <p:nvPr/>
          </p:nvSpPr>
          <p:spPr>
            <a:xfrm>
              <a:off x="782320"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3" name="Rectangle 292"/>
            <p:cNvSpPr/>
            <p:nvPr/>
          </p:nvSpPr>
          <p:spPr>
            <a:xfrm>
              <a:off x="842350"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4" name="Rectangle 293"/>
            <p:cNvSpPr/>
            <p:nvPr/>
          </p:nvSpPr>
          <p:spPr>
            <a:xfrm>
              <a:off x="902381"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5" name="Rectangle 294"/>
            <p:cNvSpPr/>
            <p:nvPr/>
          </p:nvSpPr>
          <p:spPr>
            <a:xfrm>
              <a:off x="962411"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6" name="Rectangle 295"/>
            <p:cNvSpPr/>
            <p:nvPr/>
          </p:nvSpPr>
          <p:spPr>
            <a:xfrm>
              <a:off x="1022442"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7" name="Rectangle 296"/>
            <p:cNvSpPr/>
            <p:nvPr/>
          </p:nvSpPr>
          <p:spPr>
            <a:xfrm>
              <a:off x="1082472"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8" name="Rectangle 297"/>
            <p:cNvSpPr/>
            <p:nvPr/>
          </p:nvSpPr>
          <p:spPr>
            <a:xfrm>
              <a:off x="1142502"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99" name="Rectangle 298"/>
            <p:cNvSpPr/>
            <p:nvPr/>
          </p:nvSpPr>
          <p:spPr>
            <a:xfrm>
              <a:off x="1202533"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0" name="Rectangle 299"/>
            <p:cNvSpPr/>
            <p:nvPr/>
          </p:nvSpPr>
          <p:spPr>
            <a:xfrm>
              <a:off x="782320"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1" name="Rectangle 300"/>
            <p:cNvSpPr/>
            <p:nvPr/>
          </p:nvSpPr>
          <p:spPr>
            <a:xfrm>
              <a:off x="842350"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2" name="Rectangle 301"/>
            <p:cNvSpPr/>
            <p:nvPr/>
          </p:nvSpPr>
          <p:spPr>
            <a:xfrm>
              <a:off x="902381"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3" name="Rectangle 302"/>
            <p:cNvSpPr/>
            <p:nvPr/>
          </p:nvSpPr>
          <p:spPr>
            <a:xfrm>
              <a:off x="962411"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4" name="Rectangle 303"/>
            <p:cNvSpPr/>
            <p:nvPr/>
          </p:nvSpPr>
          <p:spPr>
            <a:xfrm>
              <a:off x="1022442"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5" name="Rectangle 304"/>
            <p:cNvSpPr/>
            <p:nvPr/>
          </p:nvSpPr>
          <p:spPr>
            <a:xfrm>
              <a:off x="1082472"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6" name="Rectangle 305"/>
            <p:cNvSpPr/>
            <p:nvPr/>
          </p:nvSpPr>
          <p:spPr>
            <a:xfrm>
              <a:off x="1142502"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7" name="Rectangle 306"/>
            <p:cNvSpPr/>
            <p:nvPr/>
          </p:nvSpPr>
          <p:spPr>
            <a:xfrm>
              <a:off x="1202533"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0" name="Rectangle 179"/>
            <p:cNvSpPr/>
            <p:nvPr/>
          </p:nvSpPr>
          <p:spPr>
            <a:xfrm>
              <a:off x="1263582"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1" name="Rectangle 180"/>
            <p:cNvSpPr/>
            <p:nvPr/>
          </p:nvSpPr>
          <p:spPr>
            <a:xfrm>
              <a:off x="1323612"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2" name="Rectangle 181"/>
            <p:cNvSpPr/>
            <p:nvPr/>
          </p:nvSpPr>
          <p:spPr>
            <a:xfrm>
              <a:off x="1383643"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3" name="Rectangle 182"/>
            <p:cNvSpPr/>
            <p:nvPr/>
          </p:nvSpPr>
          <p:spPr>
            <a:xfrm>
              <a:off x="1443673"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4" name="Rectangle 183"/>
            <p:cNvSpPr/>
            <p:nvPr/>
          </p:nvSpPr>
          <p:spPr>
            <a:xfrm>
              <a:off x="1503704"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5" name="Rectangle 184"/>
            <p:cNvSpPr/>
            <p:nvPr/>
          </p:nvSpPr>
          <p:spPr>
            <a:xfrm>
              <a:off x="1563734"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6" name="Rectangle 185"/>
            <p:cNvSpPr/>
            <p:nvPr/>
          </p:nvSpPr>
          <p:spPr>
            <a:xfrm>
              <a:off x="1623764"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7" name="Rectangle 186"/>
            <p:cNvSpPr/>
            <p:nvPr/>
          </p:nvSpPr>
          <p:spPr>
            <a:xfrm>
              <a:off x="1683795" y="102519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8" name="Rectangle 187"/>
            <p:cNvSpPr/>
            <p:nvPr/>
          </p:nvSpPr>
          <p:spPr>
            <a:xfrm>
              <a:off x="1263582"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9" name="Rectangle 188"/>
            <p:cNvSpPr/>
            <p:nvPr/>
          </p:nvSpPr>
          <p:spPr>
            <a:xfrm>
              <a:off x="1323612"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0" name="Rectangle 189"/>
            <p:cNvSpPr/>
            <p:nvPr/>
          </p:nvSpPr>
          <p:spPr>
            <a:xfrm>
              <a:off x="1383643"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1" name="Rectangle 190"/>
            <p:cNvSpPr/>
            <p:nvPr/>
          </p:nvSpPr>
          <p:spPr>
            <a:xfrm>
              <a:off x="1443673"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2" name="Rectangle 191"/>
            <p:cNvSpPr/>
            <p:nvPr/>
          </p:nvSpPr>
          <p:spPr>
            <a:xfrm>
              <a:off x="1503704"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3" name="Rectangle 192"/>
            <p:cNvSpPr/>
            <p:nvPr/>
          </p:nvSpPr>
          <p:spPr>
            <a:xfrm>
              <a:off x="1563734"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4" name="Rectangle 193"/>
            <p:cNvSpPr/>
            <p:nvPr/>
          </p:nvSpPr>
          <p:spPr>
            <a:xfrm>
              <a:off x="1623764"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5" name="Rectangle 194"/>
            <p:cNvSpPr/>
            <p:nvPr/>
          </p:nvSpPr>
          <p:spPr>
            <a:xfrm>
              <a:off x="1683795" y="108515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6" name="Rectangle 195"/>
            <p:cNvSpPr/>
            <p:nvPr/>
          </p:nvSpPr>
          <p:spPr>
            <a:xfrm>
              <a:off x="1263582"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7" name="Rectangle 196"/>
            <p:cNvSpPr/>
            <p:nvPr/>
          </p:nvSpPr>
          <p:spPr>
            <a:xfrm>
              <a:off x="1323612"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8" name="Rectangle 197"/>
            <p:cNvSpPr/>
            <p:nvPr/>
          </p:nvSpPr>
          <p:spPr>
            <a:xfrm>
              <a:off x="1383643"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99" name="Rectangle 198"/>
            <p:cNvSpPr/>
            <p:nvPr/>
          </p:nvSpPr>
          <p:spPr>
            <a:xfrm>
              <a:off x="1443673"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0" name="Rectangle 199"/>
            <p:cNvSpPr/>
            <p:nvPr/>
          </p:nvSpPr>
          <p:spPr>
            <a:xfrm>
              <a:off x="1503704"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1" name="Rectangle 200"/>
            <p:cNvSpPr/>
            <p:nvPr/>
          </p:nvSpPr>
          <p:spPr>
            <a:xfrm>
              <a:off x="1563734"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2" name="Rectangle 201"/>
            <p:cNvSpPr/>
            <p:nvPr/>
          </p:nvSpPr>
          <p:spPr>
            <a:xfrm>
              <a:off x="1623764"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3" name="Rectangle 202"/>
            <p:cNvSpPr/>
            <p:nvPr/>
          </p:nvSpPr>
          <p:spPr>
            <a:xfrm>
              <a:off x="1683795" y="114512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4" name="Rectangle 203"/>
            <p:cNvSpPr/>
            <p:nvPr/>
          </p:nvSpPr>
          <p:spPr>
            <a:xfrm>
              <a:off x="1263582"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5" name="Rectangle 204"/>
            <p:cNvSpPr/>
            <p:nvPr/>
          </p:nvSpPr>
          <p:spPr>
            <a:xfrm>
              <a:off x="1323612"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6" name="Rectangle 205"/>
            <p:cNvSpPr/>
            <p:nvPr/>
          </p:nvSpPr>
          <p:spPr>
            <a:xfrm>
              <a:off x="1383643"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7" name="Rectangle 206"/>
            <p:cNvSpPr/>
            <p:nvPr/>
          </p:nvSpPr>
          <p:spPr>
            <a:xfrm>
              <a:off x="1443673"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8" name="Rectangle 207"/>
            <p:cNvSpPr/>
            <p:nvPr/>
          </p:nvSpPr>
          <p:spPr>
            <a:xfrm>
              <a:off x="1503704"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09" name="Rectangle 208"/>
            <p:cNvSpPr/>
            <p:nvPr/>
          </p:nvSpPr>
          <p:spPr>
            <a:xfrm>
              <a:off x="1563734"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0" name="Rectangle 209"/>
            <p:cNvSpPr/>
            <p:nvPr/>
          </p:nvSpPr>
          <p:spPr>
            <a:xfrm>
              <a:off x="1623764"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1" name="Rectangle 210"/>
            <p:cNvSpPr/>
            <p:nvPr/>
          </p:nvSpPr>
          <p:spPr>
            <a:xfrm>
              <a:off x="1683795" y="120508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2" name="Rectangle 211"/>
            <p:cNvSpPr/>
            <p:nvPr/>
          </p:nvSpPr>
          <p:spPr>
            <a:xfrm>
              <a:off x="1263582"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3" name="Rectangle 212"/>
            <p:cNvSpPr/>
            <p:nvPr/>
          </p:nvSpPr>
          <p:spPr>
            <a:xfrm>
              <a:off x="1323612"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4" name="Rectangle 213"/>
            <p:cNvSpPr/>
            <p:nvPr/>
          </p:nvSpPr>
          <p:spPr>
            <a:xfrm>
              <a:off x="1383643"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5" name="Rectangle 214"/>
            <p:cNvSpPr/>
            <p:nvPr/>
          </p:nvSpPr>
          <p:spPr>
            <a:xfrm>
              <a:off x="1443673"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6" name="Rectangle 215"/>
            <p:cNvSpPr/>
            <p:nvPr/>
          </p:nvSpPr>
          <p:spPr>
            <a:xfrm>
              <a:off x="1503704"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7" name="Rectangle 216"/>
            <p:cNvSpPr/>
            <p:nvPr/>
          </p:nvSpPr>
          <p:spPr>
            <a:xfrm>
              <a:off x="1563734"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8" name="Rectangle 217"/>
            <p:cNvSpPr/>
            <p:nvPr/>
          </p:nvSpPr>
          <p:spPr>
            <a:xfrm>
              <a:off x="1623764"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19" name="Rectangle 218"/>
            <p:cNvSpPr/>
            <p:nvPr/>
          </p:nvSpPr>
          <p:spPr>
            <a:xfrm>
              <a:off x="1683795" y="126505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0" name="Rectangle 219"/>
            <p:cNvSpPr/>
            <p:nvPr/>
          </p:nvSpPr>
          <p:spPr>
            <a:xfrm>
              <a:off x="1263582"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1" name="Rectangle 220"/>
            <p:cNvSpPr/>
            <p:nvPr/>
          </p:nvSpPr>
          <p:spPr>
            <a:xfrm>
              <a:off x="1323612"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2" name="Rectangle 221"/>
            <p:cNvSpPr/>
            <p:nvPr/>
          </p:nvSpPr>
          <p:spPr>
            <a:xfrm>
              <a:off x="1383643"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3" name="Rectangle 222"/>
            <p:cNvSpPr/>
            <p:nvPr/>
          </p:nvSpPr>
          <p:spPr>
            <a:xfrm>
              <a:off x="1443673"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4" name="Rectangle 223"/>
            <p:cNvSpPr/>
            <p:nvPr/>
          </p:nvSpPr>
          <p:spPr>
            <a:xfrm>
              <a:off x="1503704"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5" name="Rectangle 224"/>
            <p:cNvSpPr/>
            <p:nvPr/>
          </p:nvSpPr>
          <p:spPr>
            <a:xfrm>
              <a:off x="1563734"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6" name="Rectangle 225"/>
            <p:cNvSpPr/>
            <p:nvPr/>
          </p:nvSpPr>
          <p:spPr>
            <a:xfrm>
              <a:off x="1623764"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7" name="Rectangle 226"/>
            <p:cNvSpPr/>
            <p:nvPr/>
          </p:nvSpPr>
          <p:spPr>
            <a:xfrm>
              <a:off x="1683795" y="132502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8" name="Rectangle 227"/>
            <p:cNvSpPr/>
            <p:nvPr/>
          </p:nvSpPr>
          <p:spPr>
            <a:xfrm>
              <a:off x="1263582"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29" name="Rectangle 228"/>
            <p:cNvSpPr/>
            <p:nvPr/>
          </p:nvSpPr>
          <p:spPr>
            <a:xfrm>
              <a:off x="1323612"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0" name="Rectangle 229"/>
            <p:cNvSpPr/>
            <p:nvPr/>
          </p:nvSpPr>
          <p:spPr>
            <a:xfrm>
              <a:off x="1383643"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1" name="Rectangle 230"/>
            <p:cNvSpPr/>
            <p:nvPr/>
          </p:nvSpPr>
          <p:spPr>
            <a:xfrm>
              <a:off x="1443673"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2" name="Rectangle 231"/>
            <p:cNvSpPr/>
            <p:nvPr/>
          </p:nvSpPr>
          <p:spPr>
            <a:xfrm>
              <a:off x="1503704"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3" name="Rectangle 232"/>
            <p:cNvSpPr/>
            <p:nvPr/>
          </p:nvSpPr>
          <p:spPr>
            <a:xfrm>
              <a:off x="1563734"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4" name="Rectangle 233"/>
            <p:cNvSpPr/>
            <p:nvPr/>
          </p:nvSpPr>
          <p:spPr>
            <a:xfrm>
              <a:off x="1623764"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5" name="Rectangle 234"/>
            <p:cNvSpPr/>
            <p:nvPr/>
          </p:nvSpPr>
          <p:spPr>
            <a:xfrm>
              <a:off x="1683795" y="1384985"/>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6" name="Rectangle 235"/>
            <p:cNvSpPr/>
            <p:nvPr/>
          </p:nvSpPr>
          <p:spPr>
            <a:xfrm>
              <a:off x="1263582"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7" name="Rectangle 236"/>
            <p:cNvSpPr/>
            <p:nvPr/>
          </p:nvSpPr>
          <p:spPr>
            <a:xfrm>
              <a:off x="1323612"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8" name="Rectangle 237"/>
            <p:cNvSpPr/>
            <p:nvPr/>
          </p:nvSpPr>
          <p:spPr>
            <a:xfrm>
              <a:off x="1383643"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39" name="Rectangle 238"/>
            <p:cNvSpPr/>
            <p:nvPr/>
          </p:nvSpPr>
          <p:spPr>
            <a:xfrm>
              <a:off x="1443673"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0" name="Rectangle 239"/>
            <p:cNvSpPr/>
            <p:nvPr/>
          </p:nvSpPr>
          <p:spPr>
            <a:xfrm>
              <a:off x="1503704"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1" name="Rectangle 240"/>
            <p:cNvSpPr/>
            <p:nvPr/>
          </p:nvSpPr>
          <p:spPr>
            <a:xfrm>
              <a:off x="1563734"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2" name="Rectangle 241"/>
            <p:cNvSpPr/>
            <p:nvPr/>
          </p:nvSpPr>
          <p:spPr>
            <a:xfrm>
              <a:off x="1623764"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43" name="Rectangle 242"/>
            <p:cNvSpPr/>
            <p:nvPr/>
          </p:nvSpPr>
          <p:spPr>
            <a:xfrm>
              <a:off x="1683795" y="1444950"/>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6" name="Rectangle 115"/>
            <p:cNvSpPr/>
            <p:nvPr/>
          </p:nvSpPr>
          <p:spPr>
            <a:xfrm>
              <a:off x="782320"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7" name="Rectangle 116"/>
            <p:cNvSpPr/>
            <p:nvPr/>
          </p:nvSpPr>
          <p:spPr>
            <a:xfrm>
              <a:off x="842350"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8" name="Rectangle 117"/>
            <p:cNvSpPr/>
            <p:nvPr/>
          </p:nvSpPr>
          <p:spPr>
            <a:xfrm>
              <a:off x="902381"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9" name="Rectangle 118"/>
            <p:cNvSpPr/>
            <p:nvPr/>
          </p:nvSpPr>
          <p:spPr>
            <a:xfrm>
              <a:off x="962411"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0" name="Rectangle 119"/>
            <p:cNvSpPr/>
            <p:nvPr/>
          </p:nvSpPr>
          <p:spPr>
            <a:xfrm>
              <a:off x="1022442"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1" name="Rectangle 120"/>
            <p:cNvSpPr/>
            <p:nvPr/>
          </p:nvSpPr>
          <p:spPr>
            <a:xfrm>
              <a:off x="1082472"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2" name="Rectangle 121"/>
            <p:cNvSpPr/>
            <p:nvPr/>
          </p:nvSpPr>
          <p:spPr>
            <a:xfrm>
              <a:off x="1142502"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3" name="Rectangle 122"/>
            <p:cNvSpPr/>
            <p:nvPr/>
          </p:nvSpPr>
          <p:spPr>
            <a:xfrm>
              <a:off x="1202533"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4" name="Rectangle 123"/>
            <p:cNvSpPr/>
            <p:nvPr/>
          </p:nvSpPr>
          <p:spPr>
            <a:xfrm>
              <a:off x="782320"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5" name="Rectangle 124"/>
            <p:cNvSpPr/>
            <p:nvPr/>
          </p:nvSpPr>
          <p:spPr>
            <a:xfrm>
              <a:off x="842350"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6" name="Rectangle 125"/>
            <p:cNvSpPr/>
            <p:nvPr/>
          </p:nvSpPr>
          <p:spPr>
            <a:xfrm>
              <a:off x="902381"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7" name="Rectangle 126"/>
            <p:cNvSpPr/>
            <p:nvPr/>
          </p:nvSpPr>
          <p:spPr>
            <a:xfrm>
              <a:off x="962411"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8" name="Rectangle 127"/>
            <p:cNvSpPr/>
            <p:nvPr/>
          </p:nvSpPr>
          <p:spPr>
            <a:xfrm>
              <a:off x="1022442"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29" name="Rectangle 128"/>
            <p:cNvSpPr/>
            <p:nvPr/>
          </p:nvSpPr>
          <p:spPr>
            <a:xfrm>
              <a:off x="1082472"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0" name="Rectangle 129"/>
            <p:cNvSpPr/>
            <p:nvPr/>
          </p:nvSpPr>
          <p:spPr>
            <a:xfrm>
              <a:off x="1142502"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1" name="Rectangle 130"/>
            <p:cNvSpPr/>
            <p:nvPr/>
          </p:nvSpPr>
          <p:spPr>
            <a:xfrm>
              <a:off x="1202533"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2" name="Rectangle 131"/>
            <p:cNvSpPr/>
            <p:nvPr/>
          </p:nvSpPr>
          <p:spPr>
            <a:xfrm>
              <a:off x="782320"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3" name="Rectangle 132"/>
            <p:cNvSpPr/>
            <p:nvPr/>
          </p:nvSpPr>
          <p:spPr>
            <a:xfrm>
              <a:off x="842350"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4" name="Rectangle 133"/>
            <p:cNvSpPr/>
            <p:nvPr/>
          </p:nvSpPr>
          <p:spPr>
            <a:xfrm>
              <a:off x="902381"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5" name="Rectangle 134"/>
            <p:cNvSpPr/>
            <p:nvPr/>
          </p:nvSpPr>
          <p:spPr>
            <a:xfrm>
              <a:off x="962411"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6" name="Rectangle 135"/>
            <p:cNvSpPr/>
            <p:nvPr/>
          </p:nvSpPr>
          <p:spPr>
            <a:xfrm>
              <a:off x="1022442"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7" name="Rectangle 136"/>
            <p:cNvSpPr/>
            <p:nvPr/>
          </p:nvSpPr>
          <p:spPr>
            <a:xfrm>
              <a:off x="1082472"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8" name="Rectangle 137"/>
            <p:cNvSpPr/>
            <p:nvPr/>
          </p:nvSpPr>
          <p:spPr>
            <a:xfrm>
              <a:off x="1142502"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39" name="Rectangle 138"/>
            <p:cNvSpPr/>
            <p:nvPr/>
          </p:nvSpPr>
          <p:spPr>
            <a:xfrm>
              <a:off x="1202533"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0" name="Rectangle 139"/>
            <p:cNvSpPr/>
            <p:nvPr/>
          </p:nvSpPr>
          <p:spPr>
            <a:xfrm>
              <a:off x="782320"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1" name="Rectangle 140"/>
            <p:cNvSpPr/>
            <p:nvPr/>
          </p:nvSpPr>
          <p:spPr>
            <a:xfrm>
              <a:off x="842350"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2" name="Rectangle 141"/>
            <p:cNvSpPr/>
            <p:nvPr/>
          </p:nvSpPr>
          <p:spPr>
            <a:xfrm>
              <a:off x="902381"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3" name="Rectangle 142"/>
            <p:cNvSpPr/>
            <p:nvPr/>
          </p:nvSpPr>
          <p:spPr>
            <a:xfrm>
              <a:off x="962411"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4" name="Rectangle 143"/>
            <p:cNvSpPr/>
            <p:nvPr/>
          </p:nvSpPr>
          <p:spPr>
            <a:xfrm>
              <a:off x="1022442"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5" name="Rectangle 144"/>
            <p:cNvSpPr/>
            <p:nvPr/>
          </p:nvSpPr>
          <p:spPr>
            <a:xfrm>
              <a:off x="1082472"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6" name="Rectangle 145"/>
            <p:cNvSpPr/>
            <p:nvPr/>
          </p:nvSpPr>
          <p:spPr>
            <a:xfrm>
              <a:off x="1142502"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7" name="Rectangle 146"/>
            <p:cNvSpPr/>
            <p:nvPr/>
          </p:nvSpPr>
          <p:spPr>
            <a:xfrm>
              <a:off x="1202533"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8" name="Rectangle 147"/>
            <p:cNvSpPr/>
            <p:nvPr/>
          </p:nvSpPr>
          <p:spPr>
            <a:xfrm>
              <a:off x="782320"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49" name="Rectangle 148"/>
            <p:cNvSpPr/>
            <p:nvPr/>
          </p:nvSpPr>
          <p:spPr>
            <a:xfrm>
              <a:off x="842350"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0" name="Rectangle 149"/>
            <p:cNvSpPr/>
            <p:nvPr/>
          </p:nvSpPr>
          <p:spPr>
            <a:xfrm>
              <a:off x="902381"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1" name="Rectangle 150"/>
            <p:cNvSpPr/>
            <p:nvPr/>
          </p:nvSpPr>
          <p:spPr>
            <a:xfrm>
              <a:off x="962411"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2" name="Rectangle 151"/>
            <p:cNvSpPr/>
            <p:nvPr/>
          </p:nvSpPr>
          <p:spPr>
            <a:xfrm>
              <a:off x="1022442"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3" name="Rectangle 152"/>
            <p:cNvSpPr/>
            <p:nvPr/>
          </p:nvSpPr>
          <p:spPr>
            <a:xfrm>
              <a:off x="1082472"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4" name="Rectangle 153"/>
            <p:cNvSpPr/>
            <p:nvPr/>
          </p:nvSpPr>
          <p:spPr>
            <a:xfrm>
              <a:off x="1142502"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5" name="Rectangle 154"/>
            <p:cNvSpPr/>
            <p:nvPr/>
          </p:nvSpPr>
          <p:spPr>
            <a:xfrm>
              <a:off x="1202533"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6" name="Rectangle 155"/>
            <p:cNvSpPr/>
            <p:nvPr/>
          </p:nvSpPr>
          <p:spPr>
            <a:xfrm>
              <a:off x="782320"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7" name="Rectangle 156"/>
            <p:cNvSpPr/>
            <p:nvPr/>
          </p:nvSpPr>
          <p:spPr>
            <a:xfrm>
              <a:off x="842350"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8" name="Rectangle 157"/>
            <p:cNvSpPr/>
            <p:nvPr/>
          </p:nvSpPr>
          <p:spPr>
            <a:xfrm>
              <a:off x="902381"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9" name="Rectangle 158"/>
            <p:cNvSpPr/>
            <p:nvPr/>
          </p:nvSpPr>
          <p:spPr>
            <a:xfrm>
              <a:off x="962411"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0" name="Rectangle 159"/>
            <p:cNvSpPr/>
            <p:nvPr/>
          </p:nvSpPr>
          <p:spPr>
            <a:xfrm>
              <a:off x="1022442"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1" name="Rectangle 160"/>
            <p:cNvSpPr/>
            <p:nvPr/>
          </p:nvSpPr>
          <p:spPr>
            <a:xfrm>
              <a:off x="1082472"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2" name="Rectangle 161"/>
            <p:cNvSpPr/>
            <p:nvPr/>
          </p:nvSpPr>
          <p:spPr>
            <a:xfrm>
              <a:off x="1142502"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3" name="Rectangle 162"/>
            <p:cNvSpPr/>
            <p:nvPr/>
          </p:nvSpPr>
          <p:spPr>
            <a:xfrm>
              <a:off x="1202533"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4" name="Rectangle 163"/>
            <p:cNvSpPr/>
            <p:nvPr/>
          </p:nvSpPr>
          <p:spPr>
            <a:xfrm>
              <a:off x="782320"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5" name="Rectangle 164"/>
            <p:cNvSpPr/>
            <p:nvPr/>
          </p:nvSpPr>
          <p:spPr>
            <a:xfrm>
              <a:off x="842350"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6" name="Rectangle 165"/>
            <p:cNvSpPr/>
            <p:nvPr/>
          </p:nvSpPr>
          <p:spPr>
            <a:xfrm>
              <a:off x="902381"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7" name="Rectangle 166"/>
            <p:cNvSpPr/>
            <p:nvPr/>
          </p:nvSpPr>
          <p:spPr>
            <a:xfrm>
              <a:off x="962411"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8" name="Rectangle 167"/>
            <p:cNvSpPr/>
            <p:nvPr/>
          </p:nvSpPr>
          <p:spPr>
            <a:xfrm>
              <a:off x="1022442"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9" name="Rectangle 168"/>
            <p:cNvSpPr/>
            <p:nvPr/>
          </p:nvSpPr>
          <p:spPr>
            <a:xfrm>
              <a:off x="1082472"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0" name="Rectangle 169"/>
            <p:cNvSpPr/>
            <p:nvPr/>
          </p:nvSpPr>
          <p:spPr>
            <a:xfrm>
              <a:off x="1142502"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1" name="Rectangle 170"/>
            <p:cNvSpPr/>
            <p:nvPr/>
          </p:nvSpPr>
          <p:spPr>
            <a:xfrm>
              <a:off x="1202533"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2" name="Rectangle 171"/>
            <p:cNvSpPr/>
            <p:nvPr/>
          </p:nvSpPr>
          <p:spPr>
            <a:xfrm>
              <a:off x="782320"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3" name="Rectangle 172"/>
            <p:cNvSpPr/>
            <p:nvPr/>
          </p:nvSpPr>
          <p:spPr>
            <a:xfrm>
              <a:off x="842350"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4" name="Rectangle 173"/>
            <p:cNvSpPr/>
            <p:nvPr/>
          </p:nvSpPr>
          <p:spPr>
            <a:xfrm>
              <a:off x="902381"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5" name="Rectangle 174"/>
            <p:cNvSpPr/>
            <p:nvPr/>
          </p:nvSpPr>
          <p:spPr>
            <a:xfrm>
              <a:off x="962411"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6" name="Rectangle 175"/>
            <p:cNvSpPr/>
            <p:nvPr/>
          </p:nvSpPr>
          <p:spPr>
            <a:xfrm>
              <a:off x="1022442"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7" name="Rectangle 176"/>
            <p:cNvSpPr/>
            <p:nvPr/>
          </p:nvSpPr>
          <p:spPr>
            <a:xfrm>
              <a:off x="1082472"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8" name="Rectangle 177"/>
            <p:cNvSpPr/>
            <p:nvPr/>
          </p:nvSpPr>
          <p:spPr>
            <a:xfrm>
              <a:off x="1142502"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9" name="Rectangle 178"/>
            <p:cNvSpPr/>
            <p:nvPr/>
          </p:nvSpPr>
          <p:spPr>
            <a:xfrm>
              <a:off x="1202533"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 name="Rectangle 51"/>
            <p:cNvSpPr/>
            <p:nvPr/>
          </p:nvSpPr>
          <p:spPr>
            <a:xfrm>
              <a:off x="1263582"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 name="Rectangle 52"/>
            <p:cNvSpPr/>
            <p:nvPr/>
          </p:nvSpPr>
          <p:spPr>
            <a:xfrm>
              <a:off x="1323612"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 name="Rectangle 53"/>
            <p:cNvSpPr/>
            <p:nvPr/>
          </p:nvSpPr>
          <p:spPr>
            <a:xfrm>
              <a:off x="1383643"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 name="Rectangle 54"/>
            <p:cNvSpPr/>
            <p:nvPr/>
          </p:nvSpPr>
          <p:spPr>
            <a:xfrm>
              <a:off x="1443673"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 name="Rectangle 55"/>
            <p:cNvSpPr/>
            <p:nvPr/>
          </p:nvSpPr>
          <p:spPr>
            <a:xfrm>
              <a:off x="1503704"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 name="Rectangle 56"/>
            <p:cNvSpPr/>
            <p:nvPr/>
          </p:nvSpPr>
          <p:spPr>
            <a:xfrm>
              <a:off x="1563734"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 name="Rectangle 57"/>
            <p:cNvSpPr/>
            <p:nvPr/>
          </p:nvSpPr>
          <p:spPr>
            <a:xfrm>
              <a:off x="1623764"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 name="Rectangle 58"/>
            <p:cNvSpPr/>
            <p:nvPr/>
          </p:nvSpPr>
          <p:spPr>
            <a:xfrm>
              <a:off x="1683795" y="150301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 name="Rectangle 59"/>
            <p:cNvSpPr/>
            <p:nvPr/>
          </p:nvSpPr>
          <p:spPr>
            <a:xfrm>
              <a:off x="1263582"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 name="Rectangle 60"/>
            <p:cNvSpPr/>
            <p:nvPr/>
          </p:nvSpPr>
          <p:spPr>
            <a:xfrm>
              <a:off x="1323612"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 name="Rectangle 61"/>
            <p:cNvSpPr/>
            <p:nvPr/>
          </p:nvSpPr>
          <p:spPr>
            <a:xfrm>
              <a:off x="1383643"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3" name="Rectangle 62"/>
            <p:cNvSpPr/>
            <p:nvPr/>
          </p:nvSpPr>
          <p:spPr>
            <a:xfrm>
              <a:off x="1443673"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4" name="Rectangle 63"/>
            <p:cNvSpPr/>
            <p:nvPr/>
          </p:nvSpPr>
          <p:spPr>
            <a:xfrm>
              <a:off x="1503704"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5" name="Rectangle 64"/>
            <p:cNvSpPr/>
            <p:nvPr/>
          </p:nvSpPr>
          <p:spPr>
            <a:xfrm>
              <a:off x="1563734"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6" name="Rectangle 65"/>
            <p:cNvSpPr/>
            <p:nvPr/>
          </p:nvSpPr>
          <p:spPr>
            <a:xfrm>
              <a:off x="1623764"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7" name="Rectangle 66"/>
            <p:cNvSpPr/>
            <p:nvPr/>
          </p:nvSpPr>
          <p:spPr>
            <a:xfrm>
              <a:off x="1683795" y="156298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8" name="Rectangle 67"/>
            <p:cNvSpPr/>
            <p:nvPr/>
          </p:nvSpPr>
          <p:spPr>
            <a:xfrm>
              <a:off x="1263582"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9" name="Rectangle 68"/>
            <p:cNvSpPr/>
            <p:nvPr/>
          </p:nvSpPr>
          <p:spPr>
            <a:xfrm>
              <a:off x="1323612"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0" name="Rectangle 69"/>
            <p:cNvSpPr/>
            <p:nvPr/>
          </p:nvSpPr>
          <p:spPr>
            <a:xfrm>
              <a:off x="1383643"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1" name="Rectangle 70"/>
            <p:cNvSpPr/>
            <p:nvPr/>
          </p:nvSpPr>
          <p:spPr>
            <a:xfrm>
              <a:off x="1443673"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2" name="Rectangle 71"/>
            <p:cNvSpPr/>
            <p:nvPr/>
          </p:nvSpPr>
          <p:spPr>
            <a:xfrm>
              <a:off x="1503704"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3" name="Rectangle 72"/>
            <p:cNvSpPr/>
            <p:nvPr/>
          </p:nvSpPr>
          <p:spPr>
            <a:xfrm>
              <a:off x="1563734"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4" name="Rectangle 73"/>
            <p:cNvSpPr/>
            <p:nvPr/>
          </p:nvSpPr>
          <p:spPr>
            <a:xfrm>
              <a:off x="1623764"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5" name="Rectangle 74"/>
            <p:cNvSpPr/>
            <p:nvPr/>
          </p:nvSpPr>
          <p:spPr>
            <a:xfrm>
              <a:off x="1683795" y="1622948"/>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6" name="Rectangle 75"/>
            <p:cNvSpPr/>
            <p:nvPr/>
          </p:nvSpPr>
          <p:spPr>
            <a:xfrm>
              <a:off x="1263582"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7" name="Rectangle 76"/>
            <p:cNvSpPr/>
            <p:nvPr/>
          </p:nvSpPr>
          <p:spPr>
            <a:xfrm>
              <a:off x="1323612"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8" name="Rectangle 77"/>
            <p:cNvSpPr/>
            <p:nvPr/>
          </p:nvSpPr>
          <p:spPr>
            <a:xfrm>
              <a:off x="1383643"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79" name="Rectangle 78"/>
            <p:cNvSpPr/>
            <p:nvPr/>
          </p:nvSpPr>
          <p:spPr>
            <a:xfrm>
              <a:off x="1443673"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0" name="Rectangle 79"/>
            <p:cNvSpPr/>
            <p:nvPr/>
          </p:nvSpPr>
          <p:spPr>
            <a:xfrm>
              <a:off x="1503704"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1" name="Rectangle 80"/>
            <p:cNvSpPr/>
            <p:nvPr/>
          </p:nvSpPr>
          <p:spPr>
            <a:xfrm>
              <a:off x="1563734"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2" name="Rectangle 81"/>
            <p:cNvSpPr/>
            <p:nvPr/>
          </p:nvSpPr>
          <p:spPr>
            <a:xfrm>
              <a:off x="1623764"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3" name="Rectangle 82"/>
            <p:cNvSpPr/>
            <p:nvPr/>
          </p:nvSpPr>
          <p:spPr>
            <a:xfrm>
              <a:off x="1683795" y="1682913"/>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4" name="Rectangle 83"/>
            <p:cNvSpPr/>
            <p:nvPr/>
          </p:nvSpPr>
          <p:spPr>
            <a:xfrm>
              <a:off x="1263582"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5" name="Rectangle 84"/>
            <p:cNvSpPr/>
            <p:nvPr/>
          </p:nvSpPr>
          <p:spPr>
            <a:xfrm>
              <a:off x="1323612"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6" name="Rectangle 85"/>
            <p:cNvSpPr/>
            <p:nvPr/>
          </p:nvSpPr>
          <p:spPr>
            <a:xfrm>
              <a:off x="1383643"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7" name="Rectangle 86"/>
            <p:cNvSpPr/>
            <p:nvPr/>
          </p:nvSpPr>
          <p:spPr>
            <a:xfrm>
              <a:off x="1443673"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8" name="Rectangle 87"/>
            <p:cNvSpPr/>
            <p:nvPr/>
          </p:nvSpPr>
          <p:spPr>
            <a:xfrm>
              <a:off x="1503704"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89" name="Rectangle 88"/>
            <p:cNvSpPr/>
            <p:nvPr/>
          </p:nvSpPr>
          <p:spPr>
            <a:xfrm>
              <a:off x="1563734"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0" name="Rectangle 89"/>
            <p:cNvSpPr/>
            <p:nvPr/>
          </p:nvSpPr>
          <p:spPr>
            <a:xfrm>
              <a:off x="1623764"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1" name="Rectangle 90"/>
            <p:cNvSpPr/>
            <p:nvPr/>
          </p:nvSpPr>
          <p:spPr>
            <a:xfrm>
              <a:off x="1683795" y="174287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2" name="Rectangle 91"/>
            <p:cNvSpPr/>
            <p:nvPr/>
          </p:nvSpPr>
          <p:spPr>
            <a:xfrm>
              <a:off x="1263582"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3" name="Rectangle 92"/>
            <p:cNvSpPr/>
            <p:nvPr/>
          </p:nvSpPr>
          <p:spPr>
            <a:xfrm>
              <a:off x="1323612"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4" name="Rectangle 93"/>
            <p:cNvSpPr/>
            <p:nvPr/>
          </p:nvSpPr>
          <p:spPr>
            <a:xfrm>
              <a:off x="1383643"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5" name="Rectangle 94"/>
            <p:cNvSpPr/>
            <p:nvPr/>
          </p:nvSpPr>
          <p:spPr>
            <a:xfrm>
              <a:off x="1443673"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6" name="Rectangle 95"/>
            <p:cNvSpPr/>
            <p:nvPr/>
          </p:nvSpPr>
          <p:spPr>
            <a:xfrm>
              <a:off x="1503704"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7" name="Rectangle 96"/>
            <p:cNvSpPr/>
            <p:nvPr/>
          </p:nvSpPr>
          <p:spPr>
            <a:xfrm>
              <a:off x="1563734"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8" name="Rectangle 97"/>
            <p:cNvSpPr/>
            <p:nvPr/>
          </p:nvSpPr>
          <p:spPr>
            <a:xfrm>
              <a:off x="1623764"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9" name="Rectangle 98"/>
            <p:cNvSpPr/>
            <p:nvPr/>
          </p:nvSpPr>
          <p:spPr>
            <a:xfrm>
              <a:off x="1683795" y="180284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0" name="Rectangle 99"/>
            <p:cNvSpPr/>
            <p:nvPr/>
          </p:nvSpPr>
          <p:spPr>
            <a:xfrm>
              <a:off x="1263582"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1" name="Rectangle 100"/>
            <p:cNvSpPr/>
            <p:nvPr/>
          </p:nvSpPr>
          <p:spPr>
            <a:xfrm>
              <a:off x="1323612"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2" name="Rectangle 101"/>
            <p:cNvSpPr/>
            <p:nvPr/>
          </p:nvSpPr>
          <p:spPr>
            <a:xfrm>
              <a:off x="1383643"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3" name="Rectangle 102"/>
            <p:cNvSpPr/>
            <p:nvPr/>
          </p:nvSpPr>
          <p:spPr>
            <a:xfrm>
              <a:off x="1443673"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4" name="Rectangle 103"/>
            <p:cNvSpPr/>
            <p:nvPr/>
          </p:nvSpPr>
          <p:spPr>
            <a:xfrm>
              <a:off x="1503704"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5" name="Rectangle 104"/>
            <p:cNvSpPr/>
            <p:nvPr/>
          </p:nvSpPr>
          <p:spPr>
            <a:xfrm>
              <a:off x="1563734"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6" name="Rectangle 105"/>
            <p:cNvSpPr/>
            <p:nvPr/>
          </p:nvSpPr>
          <p:spPr>
            <a:xfrm>
              <a:off x="1623764"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7" name="Rectangle 106"/>
            <p:cNvSpPr/>
            <p:nvPr/>
          </p:nvSpPr>
          <p:spPr>
            <a:xfrm>
              <a:off x="1683795" y="1862809"/>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8" name="Rectangle 107"/>
            <p:cNvSpPr/>
            <p:nvPr/>
          </p:nvSpPr>
          <p:spPr>
            <a:xfrm>
              <a:off x="1263582"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09" name="Rectangle 108"/>
            <p:cNvSpPr/>
            <p:nvPr/>
          </p:nvSpPr>
          <p:spPr>
            <a:xfrm>
              <a:off x="1323612"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0" name="Rectangle 109"/>
            <p:cNvSpPr/>
            <p:nvPr/>
          </p:nvSpPr>
          <p:spPr>
            <a:xfrm>
              <a:off x="1383643"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1" name="Rectangle 110"/>
            <p:cNvSpPr/>
            <p:nvPr/>
          </p:nvSpPr>
          <p:spPr>
            <a:xfrm>
              <a:off x="1443673"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2" name="Rectangle 111"/>
            <p:cNvSpPr/>
            <p:nvPr/>
          </p:nvSpPr>
          <p:spPr>
            <a:xfrm>
              <a:off x="1503704"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3" name="Rectangle 112"/>
            <p:cNvSpPr/>
            <p:nvPr/>
          </p:nvSpPr>
          <p:spPr>
            <a:xfrm>
              <a:off x="1563734"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4" name="Rectangle 113"/>
            <p:cNvSpPr/>
            <p:nvPr/>
          </p:nvSpPr>
          <p:spPr>
            <a:xfrm>
              <a:off x="1623764"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15" name="Rectangle 114"/>
            <p:cNvSpPr/>
            <p:nvPr/>
          </p:nvSpPr>
          <p:spPr>
            <a:xfrm>
              <a:off x="1683795" y="1922774"/>
              <a:ext cx="47515" cy="47972"/>
            </a:xfrm>
            <a:prstGeom prst="rect">
              <a:avLst/>
            </a:prstGeom>
            <a:solidFill>
              <a:schemeClr val="accent5">
                <a:lumMod val="40000"/>
                <a:lumOff val="60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grpSp>
      <p:grpSp>
        <p:nvGrpSpPr>
          <p:cNvPr id="339" name="Group 338"/>
          <p:cNvGrpSpPr/>
          <p:nvPr/>
        </p:nvGrpSpPr>
        <p:grpSpPr>
          <a:xfrm>
            <a:off x="396240" y="2184117"/>
            <a:ext cx="947827" cy="938461"/>
            <a:chOff x="1274620" y="2590517"/>
            <a:chExt cx="947827" cy="938461"/>
          </a:xfrm>
        </p:grpSpPr>
        <p:sp>
          <p:nvSpPr>
            <p:cNvPr id="9" name="Rectangle 8"/>
            <p:cNvSpPr/>
            <p:nvPr/>
          </p:nvSpPr>
          <p:spPr>
            <a:xfrm>
              <a:off x="1274622" y="259051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0" name="Rectangle 9"/>
            <p:cNvSpPr/>
            <p:nvPr/>
          </p:nvSpPr>
          <p:spPr>
            <a:xfrm>
              <a:off x="1396227" y="259051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1" name="Rectangle 10"/>
            <p:cNvSpPr/>
            <p:nvPr/>
          </p:nvSpPr>
          <p:spPr>
            <a:xfrm>
              <a:off x="1517831" y="259051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2" name="Rectangle 11"/>
            <p:cNvSpPr/>
            <p:nvPr/>
          </p:nvSpPr>
          <p:spPr>
            <a:xfrm>
              <a:off x="1274622" y="271083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3" name="Rectangle 12"/>
            <p:cNvSpPr/>
            <p:nvPr/>
          </p:nvSpPr>
          <p:spPr>
            <a:xfrm>
              <a:off x="1396226" y="2710832"/>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4" name="Rectangle 13"/>
            <p:cNvSpPr/>
            <p:nvPr/>
          </p:nvSpPr>
          <p:spPr>
            <a:xfrm>
              <a:off x="1517831" y="271083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5" name="Rectangle 14"/>
            <p:cNvSpPr/>
            <p:nvPr/>
          </p:nvSpPr>
          <p:spPr>
            <a:xfrm>
              <a:off x="1274622" y="283114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6" name="Rectangle 15"/>
            <p:cNvSpPr/>
            <p:nvPr/>
          </p:nvSpPr>
          <p:spPr>
            <a:xfrm>
              <a:off x="1396226" y="283114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7" name="Rectangle 16"/>
            <p:cNvSpPr/>
            <p:nvPr/>
          </p:nvSpPr>
          <p:spPr>
            <a:xfrm>
              <a:off x="1517831" y="283114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8" name="Rectangle 17"/>
            <p:cNvSpPr/>
            <p:nvPr/>
          </p:nvSpPr>
          <p:spPr>
            <a:xfrm>
              <a:off x="1274622" y="295146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19" name="Rectangle 18"/>
            <p:cNvSpPr/>
            <p:nvPr/>
          </p:nvSpPr>
          <p:spPr>
            <a:xfrm>
              <a:off x="1396226" y="2951462"/>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0" name="Rectangle 19"/>
            <p:cNvSpPr/>
            <p:nvPr/>
          </p:nvSpPr>
          <p:spPr>
            <a:xfrm>
              <a:off x="1517831" y="295146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1" name="Rectangle 20"/>
            <p:cNvSpPr/>
            <p:nvPr/>
          </p:nvSpPr>
          <p:spPr>
            <a:xfrm>
              <a:off x="1274622" y="307177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2" name="Rectangle 21"/>
            <p:cNvSpPr/>
            <p:nvPr/>
          </p:nvSpPr>
          <p:spPr>
            <a:xfrm>
              <a:off x="1396225" y="307177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3" name="Rectangle 22"/>
            <p:cNvSpPr/>
            <p:nvPr/>
          </p:nvSpPr>
          <p:spPr>
            <a:xfrm>
              <a:off x="1517830" y="307177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4" name="Rectangle 23"/>
            <p:cNvSpPr/>
            <p:nvPr/>
          </p:nvSpPr>
          <p:spPr>
            <a:xfrm>
              <a:off x="1274621" y="3192094"/>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5" name="Rectangle 24"/>
            <p:cNvSpPr/>
            <p:nvPr/>
          </p:nvSpPr>
          <p:spPr>
            <a:xfrm>
              <a:off x="1396225" y="3192094"/>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6" name="Rectangle 25"/>
            <p:cNvSpPr/>
            <p:nvPr/>
          </p:nvSpPr>
          <p:spPr>
            <a:xfrm>
              <a:off x="1517831" y="3192094"/>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7" name="Rectangle 26"/>
            <p:cNvSpPr/>
            <p:nvPr/>
          </p:nvSpPr>
          <p:spPr>
            <a:xfrm>
              <a:off x="1639434" y="319209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8" name="Rectangle 27"/>
            <p:cNvSpPr/>
            <p:nvPr/>
          </p:nvSpPr>
          <p:spPr>
            <a:xfrm>
              <a:off x="1761039" y="319209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29" name="Rectangle 28"/>
            <p:cNvSpPr/>
            <p:nvPr/>
          </p:nvSpPr>
          <p:spPr>
            <a:xfrm>
              <a:off x="1882644" y="319209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0" name="Rectangle 29"/>
            <p:cNvSpPr/>
            <p:nvPr/>
          </p:nvSpPr>
          <p:spPr>
            <a:xfrm>
              <a:off x="2004248" y="3192094"/>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 name="Rectangle 30"/>
            <p:cNvSpPr/>
            <p:nvPr/>
          </p:nvSpPr>
          <p:spPr>
            <a:xfrm>
              <a:off x="2125854" y="3192092"/>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 name="Rectangle 31"/>
            <p:cNvSpPr/>
            <p:nvPr/>
          </p:nvSpPr>
          <p:spPr>
            <a:xfrm>
              <a:off x="1274621" y="331240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 name="Rectangle 32"/>
            <p:cNvSpPr/>
            <p:nvPr/>
          </p:nvSpPr>
          <p:spPr>
            <a:xfrm>
              <a:off x="1396225" y="331240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 name="Rectangle 33"/>
            <p:cNvSpPr/>
            <p:nvPr/>
          </p:nvSpPr>
          <p:spPr>
            <a:xfrm>
              <a:off x="1517830" y="331240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 name="Rectangle 34"/>
            <p:cNvSpPr/>
            <p:nvPr/>
          </p:nvSpPr>
          <p:spPr>
            <a:xfrm>
              <a:off x="1639434" y="331240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 name="Rectangle 35"/>
            <p:cNvSpPr/>
            <p:nvPr/>
          </p:nvSpPr>
          <p:spPr>
            <a:xfrm>
              <a:off x="1761039" y="331240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7" name="Rectangle 36"/>
            <p:cNvSpPr/>
            <p:nvPr/>
          </p:nvSpPr>
          <p:spPr>
            <a:xfrm>
              <a:off x="1882644" y="331240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8" name="Rectangle 37"/>
            <p:cNvSpPr/>
            <p:nvPr/>
          </p:nvSpPr>
          <p:spPr>
            <a:xfrm>
              <a:off x="2004247" y="331240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9" name="Rectangle 38"/>
            <p:cNvSpPr/>
            <p:nvPr/>
          </p:nvSpPr>
          <p:spPr>
            <a:xfrm>
              <a:off x="2125852" y="331240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40" name="Rectangle 39"/>
            <p:cNvSpPr/>
            <p:nvPr/>
          </p:nvSpPr>
          <p:spPr>
            <a:xfrm>
              <a:off x="1274620" y="3432725"/>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41" name="Rectangle 40"/>
            <p:cNvSpPr/>
            <p:nvPr/>
          </p:nvSpPr>
          <p:spPr>
            <a:xfrm>
              <a:off x="1396225" y="3432725"/>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42" name="Rectangle 41"/>
            <p:cNvSpPr/>
            <p:nvPr/>
          </p:nvSpPr>
          <p:spPr>
            <a:xfrm>
              <a:off x="1517829" y="3432724"/>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43" name="Rectangle 42"/>
            <p:cNvSpPr/>
            <p:nvPr/>
          </p:nvSpPr>
          <p:spPr>
            <a:xfrm>
              <a:off x="1639433" y="3432726"/>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44" name="Rectangle 43"/>
            <p:cNvSpPr/>
            <p:nvPr/>
          </p:nvSpPr>
          <p:spPr>
            <a:xfrm>
              <a:off x="1761038" y="343272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45" name="Rectangle 44"/>
            <p:cNvSpPr/>
            <p:nvPr/>
          </p:nvSpPr>
          <p:spPr>
            <a:xfrm>
              <a:off x="1882644" y="3432724"/>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46" name="Rectangle 45"/>
            <p:cNvSpPr/>
            <p:nvPr/>
          </p:nvSpPr>
          <p:spPr>
            <a:xfrm>
              <a:off x="2004252" y="3432724"/>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47" name="Rectangle 46"/>
            <p:cNvSpPr/>
            <p:nvPr/>
          </p:nvSpPr>
          <p:spPr>
            <a:xfrm>
              <a:off x="2125857" y="3432724"/>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08" name="Rectangle 307"/>
            <p:cNvSpPr/>
            <p:nvPr/>
          </p:nvSpPr>
          <p:spPr>
            <a:xfrm>
              <a:off x="1637877" y="259051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09" name="Rectangle 308"/>
            <p:cNvSpPr/>
            <p:nvPr/>
          </p:nvSpPr>
          <p:spPr>
            <a:xfrm>
              <a:off x="1759482" y="259051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0" name="Rectangle 309"/>
            <p:cNvSpPr/>
            <p:nvPr/>
          </p:nvSpPr>
          <p:spPr>
            <a:xfrm>
              <a:off x="1881086" y="259051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1" name="Rectangle 310"/>
            <p:cNvSpPr/>
            <p:nvPr/>
          </p:nvSpPr>
          <p:spPr>
            <a:xfrm>
              <a:off x="1637877" y="271083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2" name="Rectangle 311"/>
            <p:cNvSpPr/>
            <p:nvPr/>
          </p:nvSpPr>
          <p:spPr>
            <a:xfrm>
              <a:off x="1759481" y="2710832"/>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3" name="Rectangle 312"/>
            <p:cNvSpPr/>
            <p:nvPr/>
          </p:nvSpPr>
          <p:spPr>
            <a:xfrm>
              <a:off x="1881086" y="271083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4" name="Rectangle 313"/>
            <p:cNvSpPr/>
            <p:nvPr/>
          </p:nvSpPr>
          <p:spPr>
            <a:xfrm>
              <a:off x="1637877" y="283114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5" name="Rectangle 314"/>
            <p:cNvSpPr/>
            <p:nvPr/>
          </p:nvSpPr>
          <p:spPr>
            <a:xfrm>
              <a:off x="1759481" y="283114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6" name="Rectangle 315"/>
            <p:cNvSpPr/>
            <p:nvPr/>
          </p:nvSpPr>
          <p:spPr>
            <a:xfrm>
              <a:off x="1881086" y="283114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7" name="Rectangle 316"/>
            <p:cNvSpPr/>
            <p:nvPr/>
          </p:nvSpPr>
          <p:spPr>
            <a:xfrm>
              <a:off x="1637877" y="295146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8" name="Rectangle 317"/>
            <p:cNvSpPr/>
            <p:nvPr/>
          </p:nvSpPr>
          <p:spPr>
            <a:xfrm>
              <a:off x="1759481" y="2951462"/>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19" name="Rectangle 318"/>
            <p:cNvSpPr/>
            <p:nvPr/>
          </p:nvSpPr>
          <p:spPr>
            <a:xfrm>
              <a:off x="1881086" y="295146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0" name="Rectangle 319"/>
            <p:cNvSpPr/>
            <p:nvPr/>
          </p:nvSpPr>
          <p:spPr>
            <a:xfrm>
              <a:off x="1637877" y="307177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1" name="Rectangle 320"/>
            <p:cNvSpPr/>
            <p:nvPr/>
          </p:nvSpPr>
          <p:spPr>
            <a:xfrm>
              <a:off x="1759480" y="307177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2" name="Rectangle 321"/>
            <p:cNvSpPr/>
            <p:nvPr/>
          </p:nvSpPr>
          <p:spPr>
            <a:xfrm>
              <a:off x="1881085" y="307177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3" name="Rectangle 322"/>
            <p:cNvSpPr/>
            <p:nvPr/>
          </p:nvSpPr>
          <p:spPr>
            <a:xfrm>
              <a:off x="2004590" y="259051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4" name="Rectangle 323"/>
            <p:cNvSpPr/>
            <p:nvPr/>
          </p:nvSpPr>
          <p:spPr>
            <a:xfrm>
              <a:off x="2126195" y="2590517"/>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6" name="Rectangle 325"/>
            <p:cNvSpPr/>
            <p:nvPr/>
          </p:nvSpPr>
          <p:spPr>
            <a:xfrm>
              <a:off x="2004590" y="271083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7" name="Rectangle 326"/>
            <p:cNvSpPr/>
            <p:nvPr/>
          </p:nvSpPr>
          <p:spPr>
            <a:xfrm>
              <a:off x="2126194" y="2710832"/>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29" name="Rectangle 328"/>
            <p:cNvSpPr/>
            <p:nvPr/>
          </p:nvSpPr>
          <p:spPr>
            <a:xfrm>
              <a:off x="2004590" y="283114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0" name="Rectangle 329"/>
            <p:cNvSpPr/>
            <p:nvPr/>
          </p:nvSpPr>
          <p:spPr>
            <a:xfrm>
              <a:off x="2126194" y="283114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2" name="Rectangle 331"/>
            <p:cNvSpPr/>
            <p:nvPr/>
          </p:nvSpPr>
          <p:spPr>
            <a:xfrm>
              <a:off x="2004590" y="2951463"/>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3" name="Rectangle 332"/>
            <p:cNvSpPr/>
            <p:nvPr/>
          </p:nvSpPr>
          <p:spPr>
            <a:xfrm>
              <a:off x="2126194" y="2951462"/>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5" name="Rectangle 334"/>
            <p:cNvSpPr/>
            <p:nvPr/>
          </p:nvSpPr>
          <p:spPr>
            <a:xfrm>
              <a:off x="2004590" y="3071779"/>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6" name="Rectangle 335"/>
            <p:cNvSpPr/>
            <p:nvPr/>
          </p:nvSpPr>
          <p:spPr>
            <a:xfrm>
              <a:off x="2126193" y="3071778"/>
              <a:ext cx="96252" cy="96252"/>
            </a:xfrm>
            <a:prstGeom prst="rect">
              <a:avLst/>
            </a:prstGeom>
            <a:solidFill>
              <a:schemeClr val="accent5">
                <a:lumMod val="60000"/>
                <a:lumOff val="40000"/>
              </a:schemeClr>
            </a:solid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grpSp>
      <p:sp>
        <p:nvSpPr>
          <p:cNvPr id="338" name="Rectangle 337"/>
          <p:cNvSpPr/>
          <p:nvPr/>
        </p:nvSpPr>
        <p:spPr>
          <a:xfrm>
            <a:off x="396240" y="3283301"/>
            <a:ext cx="947999" cy="947999"/>
          </a:xfrm>
          <a:prstGeom prst="rect">
            <a:avLst/>
          </a:prstGeom>
          <a:solidFill>
            <a:schemeClr val="accent5">
              <a:lumMod val="75000"/>
            </a:schemeClr>
          </a:solidFill>
        </p:spPr>
        <p:txBody>
          <a:bodyPr wrap="square" rtlCol="0" anchor="t">
            <a:noAutofit/>
          </a:bodyPr>
          <a:lstStyle/>
          <a:p>
            <a:pPr>
              <a:lnSpc>
                <a:spcPct val="80000"/>
              </a:lnSpc>
            </a:pPr>
            <a:endParaRPr lang="en-US" dirty="0">
              <a:solidFill>
                <a:schemeClr val="bg1">
                  <a:lumMod val="95000"/>
                </a:schemeClr>
              </a:solidFill>
              <a:latin typeface="Arial" pitchFamily="34" charset="0"/>
              <a:ea typeface="Segoe UI" pitchFamily="34" charset="0"/>
              <a:cs typeface="Arial" pitchFamily="34" charset="0"/>
            </a:endParaRPr>
          </a:p>
        </p:txBody>
      </p:sp>
      <p:sp>
        <p:nvSpPr>
          <p:cNvPr id="342" name="Rectangle 341"/>
          <p:cNvSpPr/>
          <p:nvPr/>
        </p:nvSpPr>
        <p:spPr>
          <a:xfrm>
            <a:off x="1877342" y="1005840"/>
            <a:ext cx="5750614" cy="3234720"/>
          </a:xfrm>
          <a:prstGeom prst="rect">
            <a:avLst/>
          </a:prstGeom>
          <a:solidFill>
            <a:schemeClr val="accent5">
              <a:lumMod val="40000"/>
              <a:lumOff val="60000"/>
            </a:schemeClr>
          </a:solidFill>
          <a:effectLst>
            <a:innerShdw blurRad="38100" dist="12700" dir="13500000">
              <a:prstClr val="black">
                <a:alpha val="80000"/>
              </a:prstClr>
            </a:innerShdw>
          </a:effectLst>
        </p:spPr>
        <p:txBody>
          <a:bodyPr wrap="square" lIns="72000" tIns="108000" rIns="72000" bIns="72000" rtlCol="0" anchor="t">
            <a:noAutofit/>
          </a:bodyPr>
          <a:lstStyle/>
          <a:p>
            <a:pPr algn="l">
              <a:lnSpc>
                <a:spcPct val="80000"/>
              </a:lnSpc>
            </a:pPr>
            <a:r>
              <a:rPr lang="en-US" dirty="0" smtClean="0">
                <a:solidFill>
                  <a:schemeClr val="bg1"/>
                </a:solidFill>
                <a:effectLst/>
                <a:latin typeface="+mj-lt"/>
                <a:ea typeface="Segoe UI" pitchFamily="34" charset="0"/>
                <a:cs typeface="Arial" pitchFamily="34" charset="0"/>
              </a:rPr>
              <a:t>3840x2160</a:t>
            </a:r>
            <a:endParaRPr lang="en-US" dirty="0">
              <a:solidFill>
                <a:schemeClr val="bg1"/>
              </a:solidFill>
              <a:effectLst/>
              <a:latin typeface="+mj-lt"/>
              <a:ea typeface="Segoe UI" pitchFamily="34" charset="0"/>
              <a:cs typeface="Arial" pitchFamily="34" charset="0"/>
            </a:endParaRPr>
          </a:p>
        </p:txBody>
      </p:sp>
      <p:sp>
        <p:nvSpPr>
          <p:cNvPr id="340" name="Rectangle 339"/>
          <p:cNvSpPr/>
          <p:nvPr/>
        </p:nvSpPr>
        <p:spPr>
          <a:xfrm>
            <a:off x="1877342" y="2724285"/>
            <a:ext cx="2695601" cy="1516275"/>
          </a:xfrm>
          <a:prstGeom prst="rect">
            <a:avLst/>
          </a:prstGeom>
          <a:solidFill>
            <a:schemeClr val="accent5">
              <a:lumMod val="60000"/>
              <a:lumOff val="40000"/>
            </a:schemeClr>
          </a:solidFill>
          <a:effectLst>
            <a:innerShdw blurRad="38100" dist="12700" dir="13500000">
              <a:prstClr val="black">
                <a:alpha val="80000"/>
              </a:prstClr>
            </a:innerShdw>
          </a:effectLst>
        </p:spPr>
        <p:txBody>
          <a:bodyPr wrap="square" lIns="72000" tIns="108000" rIns="72000" bIns="72000" rtlCol="0" anchor="t">
            <a:noAutofit/>
          </a:bodyPr>
          <a:lstStyle/>
          <a:p>
            <a:pPr algn="l">
              <a:lnSpc>
                <a:spcPct val="80000"/>
              </a:lnSpc>
            </a:pPr>
            <a:r>
              <a:rPr lang="en-US" dirty="0" smtClean="0">
                <a:solidFill>
                  <a:schemeClr val="bg1"/>
                </a:solidFill>
                <a:effectLst/>
                <a:latin typeface="+mj-lt"/>
                <a:ea typeface="Segoe UI" pitchFamily="34" charset="0"/>
                <a:cs typeface="Arial" pitchFamily="34" charset="0"/>
              </a:rPr>
              <a:t>1920x1080</a:t>
            </a:r>
            <a:endParaRPr lang="en-US" dirty="0">
              <a:solidFill>
                <a:schemeClr val="bg1"/>
              </a:solidFill>
              <a:effectLst/>
              <a:latin typeface="+mj-lt"/>
              <a:ea typeface="Segoe UI" pitchFamily="34" charset="0"/>
              <a:cs typeface="Arial" pitchFamily="34" charset="0"/>
            </a:endParaRPr>
          </a:p>
        </p:txBody>
      </p:sp>
      <p:sp>
        <p:nvSpPr>
          <p:cNvPr id="341" name="Rectangle 340"/>
          <p:cNvSpPr/>
          <p:nvPr/>
        </p:nvSpPr>
        <p:spPr>
          <a:xfrm>
            <a:off x="1877342" y="3431880"/>
            <a:ext cx="1437654" cy="808680"/>
          </a:xfrm>
          <a:prstGeom prst="rect">
            <a:avLst/>
          </a:prstGeom>
          <a:solidFill>
            <a:schemeClr val="accent5">
              <a:lumMod val="75000"/>
            </a:schemeClr>
          </a:solidFill>
          <a:effectLst>
            <a:innerShdw blurRad="38100" dist="12700" dir="13500000">
              <a:prstClr val="black">
                <a:alpha val="80000"/>
              </a:prstClr>
            </a:innerShdw>
          </a:effectLst>
        </p:spPr>
        <p:txBody>
          <a:bodyPr wrap="square" lIns="72000" tIns="108000" rIns="72000" bIns="72000" rtlCol="0" anchor="t">
            <a:noAutofit/>
          </a:bodyPr>
          <a:lstStyle/>
          <a:p>
            <a:pPr algn="l">
              <a:lnSpc>
                <a:spcPct val="80000"/>
              </a:lnSpc>
            </a:pPr>
            <a:r>
              <a:rPr lang="en-US" dirty="0" smtClean="0">
                <a:solidFill>
                  <a:schemeClr val="bg1"/>
                </a:solidFill>
                <a:effectLst/>
                <a:latin typeface="+mj-lt"/>
                <a:ea typeface="Segoe UI" pitchFamily="34" charset="0"/>
                <a:cs typeface="Arial" pitchFamily="34" charset="0"/>
              </a:rPr>
              <a:t>1024x576</a:t>
            </a:r>
            <a:endParaRPr lang="en-US" dirty="0">
              <a:solidFill>
                <a:schemeClr val="bg1"/>
              </a:solidFill>
              <a:effectLst/>
              <a:latin typeface="+mj-lt"/>
              <a:ea typeface="Segoe UI" pitchFamily="34" charset="0"/>
              <a:cs typeface="Arial" pitchFamily="34" charset="0"/>
            </a:endParaRPr>
          </a:p>
        </p:txBody>
      </p:sp>
      <p:cxnSp>
        <p:nvCxnSpPr>
          <p:cNvPr id="674" name="Straight Connector 673"/>
          <p:cNvCxnSpPr/>
          <p:nvPr/>
        </p:nvCxnSpPr>
        <p:spPr>
          <a:xfrm flipV="1">
            <a:off x="1377538" y="2895600"/>
            <a:ext cx="461422" cy="209797"/>
          </a:xfrm>
          <a:prstGeom prst="line">
            <a:avLst/>
          </a:prstGeom>
          <a:ln w="12700">
            <a:gradFill flip="none" rotWithShape="1">
              <a:gsLst>
                <a:gs pos="0">
                  <a:schemeClr val="accent5">
                    <a:lumMod val="20000"/>
                    <a:lumOff val="80000"/>
                    <a:alpha val="0"/>
                  </a:schemeClr>
                </a:gs>
                <a:gs pos="100000">
                  <a:schemeClr val="accent5">
                    <a:lumMod val="40000"/>
                    <a:lumOff val="60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1391920" y="2204720"/>
            <a:ext cx="447040" cy="508000"/>
          </a:xfrm>
          <a:prstGeom prst="line">
            <a:avLst/>
          </a:prstGeom>
          <a:ln w="12700">
            <a:gradFill flip="none" rotWithShape="1">
              <a:gsLst>
                <a:gs pos="0">
                  <a:schemeClr val="accent5">
                    <a:lumMod val="20000"/>
                    <a:lumOff val="80000"/>
                    <a:alpha val="0"/>
                  </a:schemeClr>
                </a:gs>
                <a:gs pos="100000">
                  <a:schemeClr val="accent5">
                    <a:lumMod val="40000"/>
                    <a:lumOff val="60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1365662" y="3627120"/>
            <a:ext cx="473298" cy="576745"/>
          </a:xfrm>
          <a:prstGeom prst="line">
            <a:avLst/>
          </a:prstGeom>
          <a:ln w="12700">
            <a:gradFill flip="none" rotWithShape="1">
              <a:gsLst>
                <a:gs pos="0">
                  <a:schemeClr val="accent5">
                    <a:lumMod val="20000"/>
                    <a:lumOff val="80000"/>
                    <a:alpha val="0"/>
                  </a:schemeClr>
                </a:gs>
                <a:gs pos="100000">
                  <a:schemeClr val="accent5">
                    <a:lumMod val="40000"/>
                    <a:lumOff val="60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1347849" y="3283527"/>
            <a:ext cx="491111" cy="160713"/>
          </a:xfrm>
          <a:prstGeom prst="line">
            <a:avLst/>
          </a:prstGeom>
          <a:ln w="12700">
            <a:gradFill flip="none" rotWithShape="1">
              <a:gsLst>
                <a:gs pos="0">
                  <a:schemeClr val="accent5">
                    <a:lumMod val="20000"/>
                    <a:lumOff val="80000"/>
                    <a:alpha val="0"/>
                  </a:schemeClr>
                </a:gs>
                <a:gs pos="100000">
                  <a:schemeClr val="accent5">
                    <a:lumMod val="40000"/>
                    <a:lumOff val="60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1377538" y="1198881"/>
            <a:ext cx="479235" cy="701171"/>
          </a:xfrm>
          <a:prstGeom prst="line">
            <a:avLst/>
          </a:prstGeom>
          <a:ln w="12700">
            <a:gradFill flip="none" rotWithShape="1">
              <a:gsLst>
                <a:gs pos="0">
                  <a:schemeClr val="accent5">
                    <a:lumMod val="20000"/>
                    <a:lumOff val="80000"/>
                    <a:alpha val="0"/>
                  </a:schemeClr>
                </a:gs>
                <a:gs pos="100000">
                  <a:schemeClr val="accent5">
                    <a:lumMod val="40000"/>
                    <a:lumOff val="60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a:off x="1412240" y="1016000"/>
            <a:ext cx="426720" cy="0"/>
          </a:xfrm>
          <a:prstGeom prst="line">
            <a:avLst/>
          </a:prstGeom>
          <a:ln w="12700">
            <a:gradFill flip="none" rotWithShape="1">
              <a:gsLst>
                <a:gs pos="0">
                  <a:schemeClr val="accent5">
                    <a:lumMod val="20000"/>
                    <a:lumOff val="80000"/>
                    <a:alpha val="0"/>
                  </a:schemeClr>
                </a:gs>
                <a:gs pos="100000">
                  <a:schemeClr val="accent5">
                    <a:lumMod val="40000"/>
                    <a:lumOff val="60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sp>
        <p:nvSpPr>
          <p:cNvPr id="694" name="Title 1"/>
          <p:cNvSpPr txBox="1">
            <a:spLocks/>
          </p:cNvSpPr>
          <p:nvPr/>
        </p:nvSpPr>
        <p:spPr bwMode="auto">
          <a:xfrm>
            <a:off x="892714" y="231263"/>
            <a:ext cx="8088726"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gn="l" rtl="0" eaLnBrk="1" fontAlgn="base" hangingPunct="1">
              <a:lnSpc>
                <a:spcPct val="70000"/>
              </a:lnSpc>
              <a:spcBef>
                <a:spcPct val="0"/>
              </a:spcBef>
              <a:spcAft>
                <a:spcPct val="0"/>
              </a:spcAft>
              <a:defRPr lang="en-US" sz="3400" b="1" cap="none" spc="-85" baseline="0" dirty="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a:lstStyle>
          <a:p>
            <a:r>
              <a:rPr lang="en-US" kern="0" dirty="0" smtClean="0">
                <a:sym typeface="Wingdings"/>
              </a:rPr>
              <a:t> HD</a:t>
            </a:r>
            <a:endParaRPr lang="en-US" kern="0" dirty="0"/>
          </a:p>
        </p:txBody>
      </p:sp>
      <p:sp>
        <p:nvSpPr>
          <p:cNvPr id="695" name="Title 1"/>
          <p:cNvSpPr txBox="1">
            <a:spLocks/>
          </p:cNvSpPr>
          <p:nvPr/>
        </p:nvSpPr>
        <p:spPr bwMode="auto">
          <a:xfrm>
            <a:off x="2162714" y="231263"/>
            <a:ext cx="6767926"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gn="l" rtl="0" eaLnBrk="1" fontAlgn="base" hangingPunct="1">
              <a:lnSpc>
                <a:spcPct val="70000"/>
              </a:lnSpc>
              <a:spcBef>
                <a:spcPct val="0"/>
              </a:spcBef>
              <a:spcAft>
                <a:spcPct val="0"/>
              </a:spcAft>
              <a:defRPr lang="en-US" sz="3400" b="1" cap="none" spc="-85" baseline="0" dirty="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a:lstStyle>
          <a:p>
            <a:r>
              <a:rPr lang="en-US" kern="0" dirty="0" smtClean="0">
                <a:sym typeface="Wingdings"/>
              </a:rPr>
              <a:t> 4K</a:t>
            </a:r>
            <a:endParaRPr lang="en-US" kern="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67003" y="-678259"/>
            <a:ext cx="5854924" cy="3688314"/>
          </a:xfrm>
          <a:prstGeom prst="rect">
            <a:avLst/>
          </a:prstGeom>
        </p:spPr>
      </p:pic>
      <p:sp>
        <p:nvSpPr>
          <p:cNvPr id="4" name="Rectangle 3"/>
          <p:cNvSpPr/>
          <p:nvPr/>
        </p:nvSpPr>
        <p:spPr>
          <a:xfrm>
            <a:off x="6236532" y="2342422"/>
            <a:ext cx="2172390" cy="535531"/>
          </a:xfrm>
          <a:prstGeom prst="rect">
            <a:avLst/>
          </a:prstGeom>
          <a:scene3d>
            <a:camera prst="perspectiveRelaxed" fov="0">
              <a:rot lat="19800000" lon="19200000" rev="1620000"/>
            </a:camera>
            <a:lightRig rig="threePt" dir="t"/>
          </a:scene3d>
          <a:sp3d/>
        </p:spPr>
        <p:txBody>
          <a:bodyPr wrap="none">
            <a:spAutoFit/>
          </a:bodyPr>
          <a:lstStyle/>
          <a:p>
            <a:pPr algn="l">
              <a:lnSpc>
                <a:spcPct val="80000"/>
              </a:lnSpc>
            </a:pPr>
            <a:r>
              <a:rPr lang="en-US" dirty="0" smtClean="0">
                <a:solidFill>
                  <a:schemeClr val="bg1"/>
                </a:solidFill>
                <a:effectLst/>
                <a:ea typeface="Segoe UI" pitchFamily="34" charset="0"/>
                <a:cs typeface="Arial" pitchFamily="34" charset="0"/>
              </a:rPr>
              <a:t>Tablet @400 ppi</a:t>
            </a:r>
            <a:endParaRPr lang="en-US" dirty="0">
              <a:solidFill>
                <a:schemeClr val="bg1"/>
              </a:solidFill>
              <a:effectLst/>
              <a:ea typeface="Segoe UI" pitchFamily="34" charset="0"/>
              <a:cs typeface="Arial" pitchFamily="34" charset="0"/>
            </a:endParaRPr>
          </a:p>
          <a:p>
            <a:pPr algn="l">
              <a:lnSpc>
                <a:spcPct val="80000"/>
              </a:lnSpc>
            </a:pPr>
            <a:r>
              <a:rPr lang="en-US" dirty="0" smtClean="0">
                <a:solidFill>
                  <a:schemeClr val="bg1"/>
                </a:solidFill>
                <a:effectLst/>
                <a:ea typeface="Segoe UI" pitchFamily="34" charset="0"/>
                <a:cs typeface="Arial" pitchFamily="34" charset="0"/>
              </a:rPr>
              <a:t>2.4:1 Cinemascope</a:t>
            </a:r>
          </a:p>
        </p:txBody>
      </p:sp>
      <p:sp>
        <p:nvSpPr>
          <p:cNvPr id="344" name="Left Arrow 343"/>
          <p:cNvSpPr/>
          <p:nvPr/>
        </p:nvSpPr>
        <p:spPr>
          <a:xfrm rot="19017246" flipH="1">
            <a:off x="6471427" y="1291654"/>
            <a:ext cx="2124851" cy="588939"/>
          </a:xfrm>
          <a:prstGeom prst="leftArrow">
            <a:avLst>
              <a:gd name="adj1" fmla="val 64104"/>
              <a:gd name="adj2" fmla="val 56419"/>
            </a:avLst>
          </a:prstGeom>
          <a:gradFill flip="none" rotWithShape="1">
            <a:gsLst>
              <a:gs pos="0">
                <a:schemeClr val="accent2">
                  <a:lumMod val="75000"/>
                  <a:alpha val="20000"/>
                </a:schemeClr>
              </a:gs>
              <a:gs pos="100000">
                <a:schemeClr val="accent2">
                  <a:lumMod val="60000"/>
                  <a:lumOff val="40000"/>
                  <a:alpha val="20000"/>
                </a:schemeClr>
              </a:gs>
            </a:gsLst>
            <a:lin ang="5400000" scaled="1"/>
            <a:tileRect/>
          </a:gradFill>
          <a:ln w="3175">
            <a:gradFill flip="none" rotWithShape="1">
              <a:gsLst>
                <a:gs pos="0">
                  <a:schemeClr val="accent2">
                    <a:lumMod val="50000"/>
                  </a:schemeClr>
                </a:gs>
                <a:gs pos="100000">
                  <a:schemeClr val="accent2">
                    <a:lumMod val="60000"/>
                    <a:lumOff val="40000"/>
                  </a:schemeClr>
                </a:gs>
              </a:gsLst>
              <a:lin ang="13500000" scaled="1"/>
              <a:tileRect/>
            </a:gradFill>
          </a:ln>
          <a:effectLst>
            <a:outerShdw blurRad="203200" dist="101600" dir="8400000" rotWithShape="0">
              <a:prstClr val="black">
                <a:alpha val="52000"/>
              </a:prstClr>
            </a:outerShdw>
          </a:effectLst>
          <a:scene3d>
            <a:camera prst="isometricOffAxis2Left">
              <a:rot lat="1080000" lon="1800000" rev="0"/>
            </a:camera>
            <a:lightRig rig="threePt" dir="t"/>
          </a:scene3d>
        </p:spPr>
        <p:txBody>
          <a:bodyPr vert="horz" wrap="square" lIns="36000" tIns="72000" rIns="288000" bIns="36000" rtlCol="0" anchor="ctr">
            <a:noAutofit/>
          </a:bodyPr>
          <a:lstStyle/>
          <a:p>
            <a:pPr algn="l">
              <a:lnSpc>
                <a:spcPct val="76000"/>
              </a:lnSpc>
            </a:pPr>
            <a:endParaRPr lang="en-US" spc="-60" dirty="0">
              <a:solidFill>
                <a:schemeClr val="bg1"/>
              </a:solidFill>
              <a:effectLst/>
              <a:latin typeface="+mj-lt"/>
              <a:ea typeface="Segoe UI" pitchFamily="34" charset="0"/>
              <a:cs typeface="Arial" pitchFamily="34" charset="0"/>
            </a:endParaRPr>
          </a:p>
        </p:txBody>
      </p:sp>
      <p:sp>
        <p:nvSpPr>
          <p:cNvPr id="345" name="Rectangle 344"/>
          <p:cNvSpPr/>
          <p:nvPr/>
        </p:nvSpPr>
        <p:spPr>
          <a:xfrm>
            <a:off x="6648012" y="1770922"/>
            <a:ext cx="710451" cy="313932"/>
          </a:xfrm>
          <a:prstGeom prst="rect">
            <a:avLst/>
          </a:prstGeom>
          <a:scene3d>
            <a:camera prst="perspectiveRelaxed" fov="0">
              <a:rot lat="20400000" lon="19200000" rev="2880000"/>
            </a:camera>
            <a:lightRig rig="threePt" dir="t"/>
          </a:scene3d>
          <a:sp3d/>
        </p:spPr>
        <p:txBody>
          <a:bodyPr wrap="none">
            <a:spAutoFit/>
          </a:bodyPr>
          <a:lstStyle/>
          <a:p>
            <a:pPr algn="l">
              <a:lnSpc>
                <a:spcPct val="80000"/>
              </a:lnSpc>
            </a:pPr>
            <a:r>
              <a:rPr lang="en-US" dirty="0" smtClean="0">
                <a:solidFill>
                  <a:schemeClr val="bg1"/>
                </a:solidFill>
                <a:effectLst/>
                <a:ea typeface="Segoe UI" pitchFamily="34" charset="0"/>
                <a:cs typeface="Arial" pitchFamily="34" charset="0"/>
              </a:rPr>
              <a:t>10.2”</a:t>
            </a:r>
          </a:p>
        </p:txBody>
      </p:sp>
    </p:spTree>
    <p:extLst>
      <p:ext uri="{BB962C8B-B14F-4D97-AF65-F5344CB8AC3E}">
        <p14:creationId xmlns:p14="http://schemas.microsoft.com/office/powerpoint/2010/main" val="14539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500"/>
                                        <p:tgtEl>
                                          <p:spTgt spid="341"/>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694"/>
                                        </p:tgtEl>
                                        <p:attrNameLst>
                                          <p:attrName>style.visibility</p:attrName>
                                        </p:attrNameLst>
                                      </p:cBhvr>
                                      <p:to>
                                        <p:strVal val="visible"/>
                                      </p:to>
                                    </p:set>
                                    <p:animEffect transition="in" filter="fade">
                                      <p:cBhvr>
                                        <p:cTn id="11" dur="500"/>
                                        <p:tgtEl>
                                          <p:spTgt spid="694"/>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40"/>
                                        </p:tgtEl>
                                        <p:attrNameLst>
                                          <p:attrName>style.visibility</p:attrName>
                                        </p:attrNameLst>
                                      </p:cBhvr>
                                      <p:to>
                                        <p:strVal val="visible"/>
                                      </p:to>
                                    </p:set>
                                    <p:animEffect transition="in" filter="fade">
                                      <p:cBhvr>
                                        <p:cTn id="14" dur="500"/>
                                        <p:tgtEl>
                                          <p:spTgt spid="340"/>
                                        </p:tgtEl>
                                      </p:cBhvr>
                                    </p:animEffect>
                                  </p:childTnLst>
                                </p:cTn>
                              </p:par>
                            </p:childTnLst>
                          </p:cTn>
                        </p:par>
                        <p:par>
                          <p:cTn id="15" fill="hold">
                            <p:stCondLst>
                              <p:cond delay="2000"/>
                            </p:stCondLst>
                            <p:childTnLst>
                              <p:par>
                                <p:cTn id="16" presetID="10" presetClass="entr" presetSubtype="0" fill="hold" grpId="0" nodeType="afterEffect">
                                  <p:stCondLst>
                                    <p:cond delay="1000"/>
                                  </p:stCondLst>
                                  <p:childTnLst>
                                    <p:set>
                                      <p:cBhvr>
                                        <p:cTn id="17" dur="1" fill="hold">
                                          <p:stCondLst>
                                            <p:cond delay="0"/>
                                          </p:stCondLst>
                                        </p:cTn>
                                        <p:tgtEl>
                                          <p:spTgt spid="695"/>
                                        </p:tgtEl>
                                        <p:attrNameLst>
                                          <p:attrName>style.visibility</p:attrName>
                                        </p:attrNameLst>
                                      </p:cBhvr>
                                      <p:to>
                                        <p:strVal val="visible"/>
                                      </p:to>
                                    </p:set>
                                    <p:animEffect transition="in" filter="fade">
                                      <p:cBhvr>
                                        <p:cTn id="18" dur="500"/>
                                        <p:tgtEl>
                                          <p:spTgt spid="695"/>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342"/>
                                        </p:tgtEl>
                                        <p:attrNameLst>
                                          <p:attrName>style.visibility</p:attrName>
                                        </p:attrNameLst>
                                      </p:cBhvr>
                                      <p:to>
                                        <p:strVal val="visible"/>
                                      </p:to>
                                    </p:set>
                                    <p:animEffect transition="in" filter="fade">
                                      <p:cBhvr>
                                        <p:cTn id="21" dur="500"/>
                                        <p:tgtEl>
                                          <p:spTgt spid="342"/>
                                        </p:tgtEl>
                                      </p:cBhvr>
                                    </p:animEffect>
                                  </p:childTnLst>
                                </p:cTn>
                              </p:par>
                            </p:childTnLst>
                          </p:cTn>
                        </p:par>
                        <p:par>
                          <p:cTn id="22" fill="hold">
                            <p:stCondLst>
                              <p:cond delay="3500"/>
                            </p:stCondLst>
                            <p:childTnLst>
                              <p:par>
                                <p:cTn id="23" presetID="22" presetClass="entr" presetSubtype="2" fill="hold" grpId="0" nodeType="afterEffect">
                                  <p:stCondLst>
                                    <p:cond delay="0"/>
                                  </p:stCondLst>
                                  <p:childTnLst>
                                    <p:set>
                                      <p:cBhvr>
                                        <p:cTn id="24" dur="1" fill="hold">
                                          <p:stCondLst>
                                            <p:cond delay="0"/>
                                          </p:stCondLst>
                                        </p:cTn>
                                        <p:tgtEl>
                                          <p:spTgt spid="338"/>
                                        </p:tgtEl>
                                        <p:attrNameLst>
                                          <p:attrName>style.visibility</p:attrName>
                                        </p:attrNameLst>
                                      </p:cBhvr>
                                      <p:to>
                                        <p:strVal val="visible"/>
                                      </p:to>
                                    </p:set>
                                    <p:animEffect transition="in" filter="wipe(right)">
                                      <p:cBhvr>
                                        <p:cTn id="25" dur="500"/>
                                        <p:tgtEl>
                                          <p:spTgt spid="338"/>
                                        </p:tgtEl>
                                      </p:cBhvr>
                                    </p:animEffect>
                                  </p:childTnLst>
                                </p:cTn>
                              </p:par>
                              <p:par>
                                <p:cTn id="26" presetID="22" presetClass="entr" presetSubtype="2" fill="hold" nodeType="withEffect">
                                  <p:stCondLst>
                                    <p:cond delay="0"/>
                                  </p:stCondLst>
                                  <p:childTnLst>
                                    <p:set>
                                      <p:cBhvr>
                                        <p:cTn id="27" dur="1" fill="hold">
                                          <p:stCondLst>
                                            <p:cond delay="0"/>
                                          </p:stCondLst>
                                        </p:cTn>
                                        <p:tgtEl>
                                          <p:spTgt spid="684"/>
                                        </p:tgtEl>
                                        <p:attrNameLst>
                                          <p:attrName>style.visibility</p:attrName>
                                        </p:attrNameLst>
                                      </p:cBhvr>
                                      <p:to>
                                        <p:strVal val="visible"/>
                                      </p:to>
                                    </p:set>
                                    <p:animEffect transition="in" filter="wipe(right)">
                                      <p:cBhvr>
                                        <p:cTn id="28" dur="500"/>
                                        <p:tgtEl>
                                          <p:spTgt spid="684"/>
                                        </p:tgtEl>
                                      </p:cBhvr>
                                    </p:animEffect>
                                  </p:childTnLst>
                                </p:cTn>
                              </p:par>
                              <p:par>
                                <p:cTn id="29" presetID="22" presetClass="entr" presetSubtype="2" fill="hold" nodeType="withEffect">
                                  <p:stCondLst>
                                    <p:cond delay="0"/>
                                  </p:stCondLst>
                                  <p:childTnLst>
                                    <p:set>
                                      <p:cBhvr>
                                        <p:cTn id="30" dur="1" fill="hold">
                                          <p:stCondLst>
                                            <p:cond delay="0"/>
                                          </p:stCondLst>
                                        </p:cTn>
                                        <p:tgtEl>
                                          <p:spTgt spid="685"/>
                                        </p:tgtEl>
                                        <p:attrNameLst>
                                          <p:attrName>style.visibility</p:attrName>
                                        </p:attrNameLst>
                                      </p:cBhvr>
                                      <p:to>
                                        <p:strVal val="visible"/>
                                      </p:to>
                                    </p:set>
                                    <p:animEffect transition="in" filter="wipe(right)">
                                      <p:cBhvr>
                                        <p:cTn id="31" dur="500"/>
                                        <p:tgtEl>
                                          <p:spTgt spid="685"/>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339"/>
                                        </p:tgtEl>
                                        <p:attrNameLst>
                                          <p:attrName>style.visibility</p:attrName>
                                        </p:attrNameLst>
                                      </p:cBhvr>
                                      <p:to>
                                        <p:strVal val="visible"/>
                                      </p:to>
                                    </p:set>
                                    <p:animEffect transition="in" filter="wipe(right)">
                                      <p:cBhvr>
                                        <p:cTn id="35" dur="500"/>
                                        <p:tgtEl>
                                          <p:spTgt spid="339"/>
                                        </p:tgtEl>
                                      </p:cBhvr>
                                    </p:animEffect>
                                  </p:childTnLst>
                                </p:cTn>
                              </p:par>
                              <p:par>
                                <p:cTn id="36" presetID="22" presetClass="entr" presetSubtype="2" fill="hold" nodeType="withEffect">
                                  <p:stCondLst>
                                    <p:cond delay="0"/>
                                  </p:stCondLst>
                                  <p:childTnLst>
                                    <p:set>
                                      <p:cBhvr>
                                        <p:cTn id="37" dur="1" fill="hold">
                                          <p:stCondLst>
                                            <p:cond delay="0"/>
                                          </p:stCondLst>
                                        </p:cTn>
                                        <p:tgtEl>
                                          <p:spTgt spid="674"/>
                                        </p:tgtEl>
                                        <p:attrNameLst>
                                          <p:attrName>style.visibility</p:attrName>
                                        </p:attrNameLst>
                                      </p:cBhvr>
                                      <p:to>
                                        <p:strVal val="visible"/>
                                      </p:to>
                                    </p:set>
                                    <p:animEffect transition="in" filter="wipe(right)">
                                      <p:cBhvr>
                                        <p:cTn id="38" dur="500"/>
                                        <p:tgtEl>
                                          <p:spTgt spid="674"/>
                                        </p:tgtEl>
                                      </p:cBhvr>
                                    </p:animEffect>
                                  </p:childTnLst>
                                </p:cTn>
                              </p:par>
                              <p:par>
                                <p:cTn id="39" presetID="22" presetClass="entr" presetSubtype="2" fill="hold" nodeType="withEffect">
                                  <p:stCondLst>
                                    <p:cond delay="0"/>
                                  </p:stCondLst>
                                  <p:childTnLst>
                                    <p:set>
                                      <p:cBhvr>
                                        <p:cTn id="40" dur="1" fill="hold">
                                          <p:stCondLst>
                                            <p:cond delay="0"/>
                                          </p:stCondLst>
                                        </p:cTn>
                                        <p:tgtEl>
                                          <p:spTgt spid="677"/>
                                        </p:tgtEl>
                                        <p:attrNameLst>
                                          <p:attrName>style.visibility</p:attrName>
                                        </p:attrNameLst>
                                      </p:cBhvr>
                                      <p:to>
                                        <p:strVal val="visible"/>
                                      </p:to>
                                    </p:set>
                                    <p:animEffect transition="in" filter="wipe(right)">
                                      <p:cBhvr>
                                        <p:cTn id="41" dur="500"/>
                                        <p:tgtEl>
                                          <p:spTgt spid="677"/>
                                        </p:tgtEl>
                                      </p:cBhvr>
                                    </p:animEffect>
                                  </p:childTnLst>
                                </p:cTn>
                              </p:par>
                            </p:childTnLst>
                          </p:cTn>
                        </p:par>
                        <p:par>
                          <p:cTn id="42" fill="hold">
                            <p:stCondLst>
                              <p:cond delay="4500"/>
                            </p:stCondLst>
                            <p:childTnLst>
                              <p:par>
                                <p:cTn id="43" presetID="22" presetClass="entr" presetSubtype="2" fill="hold" nodeType="afterEffect">
                                  <p:stCondLst>
                                    <p:cond delay="0"/>
                                  </p:stCondLst>
                                  <p:childTnLst>
                                    <p:set>
                                      <p:cBhvr>
                                        <p:cTn id="44" dur="1" fill="hold">
                                          <p:stCondLst>
                                            <p:cond delay="0"/>
                                          </p:stCondLst>
                                        </p:cTn>
                                        <p:tgtEl>
                                          <p:spTgt spid="671"/>
                                        </p:tgtEl>
                                        <p:attrNameLst>
                                          <p:attrName>style.visibility</p:attrName>
                                        </p:attrNameLst>
                                      </p:cBhvr>
                                      <p:to>
                                        <p:strVal val="visible"/>
                                      </p:to>
                                    </p:set>
                                    <p:animEffect transition="in" filter="wipe(right)">
                                      <p:cBhvr>
                                        <p:cTn id="45" dur="500"/>
                                        <p:tgtEl>
                                          <p:spTgt spid="671"/>
                                        </p:tgtEl>
                                      </p:cBhvr>
                                    </p:animEffect>
                                  </p:childTnLst>
                                </p:cTn>
                              </p:par>
                              <p:par>
                                <p:cTn id="46" presetID="22" presetClass="entr" presetSubtype="2" fill="hold" nodeType="withEffect">
                                  <p:stCondLst>
                                    <p:cond delay="0"/>
                                  </p:stCondLst>
                                  <p:childTnLst>
                                    <p:set>
                                      <p:cBhvr>
                                        <p:cTn id="47" dur="1" fill="hold">
                                          <p:stCondLst>
                                            <p:cond delay="0"/>
                                          </p:stCondLst>
                                        </p:cTn>
                                        <p:tgtEl>
                                          <p:spTgt spid="688"/>
                                        </p:tgtEl>
                                        <p:attrNameLst>
                                          <p:attrName>style.visibility</p:attrName>
                                        </p:attrNameLst>
                                      </p:cBhvr>
                                      <p:to>
                                        <p:strVal val="visible"/>
                                      </p:to>
                                    </p:set>
                                    <p:animEffect transition="in" filter="wipe(right)">
                                      <p:cBhvr>
                                        <p:cTn id="48" dur="500"/>
                                        <p:tgtEl>
                                          <p:spTgt spid="688"/>
                                        </p:tgtEl>
                                      </p:cBhvr>
                                    </p:animEffect>
                                  </p:childTnLst>
                                </p:cTn>
                              </p:par>
                              <p:par>
                                <p:cTn id="49" presetID="22" presetClass="entr" presetSubtype="2" fill="hold" nodeType="withEffect">
                                  <p:stCondLst>
                                    <p:cond delay="0"/>
                                  </p:stCondLst>
                                  <p:childTnLst>
                                    <p:set>
                                      <p:cBhvr>
                                        <p:cTn id="50" dur="1" fill="hold">
                                          <p:stCondLst>
                                            <p:cond delay="0"/>
                                          </p:stCondLst>
                                        </p:cTn>
                                        <p:tgtEl>
                                          <p:spTgt spid="689"/>
                                        </p:tgtEl>
                                        <p:attrNameLst>
                                          <p:attrName>style.visibility</p:attrName>
                                        </p:attrNameLst>
                                      </p:cBhvr>
                                      <p:to>
                                        <p:strVal val="visible"/>
                                      </p:to>
                                    </p:set>
                                    <p:animEffect transition="in" filter="wipe(right)">
                                      <p:cBhvr>
                                        <p:cTn id="51" dur="500"/>
                                        <p:tgtEl>
                                          <p:spTgt spid="68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44"/>
                                        </p:tgtEl>
                                        <p:attrNameLst>
                                          <p:attrName>style.visibility</p:attrName>
                                        </p:attrNameLst>
                                      </p:cBhvr>
                                      <p:to>
                                        <p:strVal val="visible"/>
                                      </p:to>
                                    </p:set>
                                    <p:animEffect transition="in" filter="fade">
                                      <p:cBhvr>
                                        <p:cTn id="65" dur="500"/>
                                        <p:tgtEl>
                                          <p:spTgt spid="344"/>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345"/>
                                        </p:tgtEl>
                                        <p:attrNameLst>
                                          <p:attrName>style.visibility</p:attrName>
                                        </p:attrNameLst>
                                      </p:cBhvr>
                                      <p:to>
                                        <p:strVal val="visible"/>
                                      </p:to>
                                    </p:set>
                                    <p:animEffect transition="in" filter="fade">
                                      <p:cBhvr>
                                        <p:cTn id="69"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animBg="1"/>
      <p:bldP spid="342" grpId="0" animBg="1"/>
      <p:bldP spid="340" grpId="0" animBg="1"/>
      <p:bldP spid="341" grpId="0" animBg="1"/>
      <p:bldP spid="694" grpId="0"/>
      <p:bldP spid="695" grpId="0"/>
      <p:bldP spid="4" grpId="0"/>
      <p:bldP spid="344" grpId="0" animBg="1"/>
      <p:bldP spid="3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984860" y="1256909"/>
            <a:ext cx="1818898" cy="1818897"/>
          </a:xfrm>
          <a:prstGeom prst="ellipse">
            <a:avLst/>
          </a:prstGeom>
          <a:noFill/>
          <a:ln w="0">
            <a:gradFill flip="none" rotWithShape="1">
              <a:gsLst>
                <a:gs pos="0">
                  <a:schemeClr val="accent5">
                    <a:lumMod val="60000"/>
                    <a:lumOff val="40000"/>
                  </a:schemeClr>
                </a:gs>
                <a:gs pos="100000">
                  <a:schemeClr val="accent5">
                    <a:lumMod val="20000"/>
                    <a:lumOff val="80000"/>
                  </a:schemeClr>
                </a:gs>
              </a:gsLst>
              <a:lin ang="16200000" scaled="1"/>
              <a:tileRect/>
            </a:gradFill>
          </a:ln>
          <a:scene3d>
            <a:camera prst="perspectiveContrastingLeftFacing"/>
            <a:lightRig rig="sunrise" dir="t"/>
          </a:scene3d>
          <a:sp3d extrusionH="508000" contourW="6350" prstMaterial="translucentPowder">
            <a:extrusionClr>
              <a:schemeClr val="accent2">
                <a:lumMod val="50000"/>
              </a:schemeClr>
            </a:extrusionClr>
            <a:contourClr>
              <a:srgbClr val="FDE4CF"/>
            </a:contourClr>
          </a:sp3d>
        </p:spPr>
        <p:txBody>
          <a:bodyPr wrap="square" rtlCol="0" anchor="t">
            <a:noAutofit/>
          </a:bodyPr>
          <a:lstStyle/>
          <a:p>
            <a:pPr algn="ctr">
              <a:lnSpc>
                <a:spcPct val="80000"/>
              </a:lnSpc>
            </a:pPr>
            <a:endParaRPr lang="en-US" sz="2400" b="1" dirty="0">
              <a:solidFill>
                <a:schemeClr val="bg1">
                  <a:lumMod val="95000"/>
                </a:schemeClr>
              </a:solidFill>
              <a:effectLst/>
              <a:latin typeface="+mj-lt"/>
              <a:ea typeface="Segoe UI" pitchFamily="34" charset="0"/>
              <a:cs typeface="Arial" pitchFamily="34" charset="0"/>
            </a:endParaRPr>
          </a:p>
        </p:txBody>
      </p:sp>
      <p:sp>
        <p:nvSpPr>
          <p:cNvPr id="6" name="Oval 5"/>
          <p:cNvSpPr/>
          <p:nvPr/>
        </p:nvSpPr>
        <p:spPr>
          <a:xfrm>
            <a:off x="6630185" y="1530714"/>
            <a:ext cx="1394488" cy="1394488"/>
          </a:xfrm>
          <a:prstGeom prst="ellipse">
            <a:avLst/>
          </a:prstGeom>
          <a:noFill/>
          <a:ln w="0">
            <a:gradFill flip="none" rotWithShape="1">
              <a:gsLst>
                <a:gs pos="0">
                  <a:schemeClr val="accent5">
                    <a:lumMod val="60000"/>
                    <a:lumOff val="40000"/>
                  </a:schemeClr>
                </a:gs>
                <a:gs pos="100000">
                  <a:schemeClr val="accent5">
                    <a:lumMod val="20000"/>
                    <a:lumOff val="80000"/>
                  </a:schemeClr>
                </a:gs>
              </a:gsLst>
              <a:lin ang="16200000" scaled="1"/>
              <a:tileRect/>
            </a:gradFill>
          </a:ln>
          <a:scene3d>
            <a:camera prst="perspectiveContrastingLeftFacing"/>
            <a:lightRig rig="sunrise" dir="t"/>
          </a:scene3d>
          <a:sp3d extrusionH="1016000" contourW="6350" prstMaterial="translucentPowder">
            <a:extrusionClr>
              <a:schemeClr val="accent6">
                <a:lumMod val="75000"/>
              </a:schemeClr>
            </a:extrusionClr>
            <a:contourClr>
              <a:schemeClr val="accent6">
                <a:lumMod val="20000"/>
                <a:lumOff val="80000"/>
              </a:schemeClr>
            </a:contourClr>
          </a:sp3d>
        </p:spPr>
        <p:txBody>
          <a:bodyPr wrap="square" rtlCol="0" anchor="t">
            <a:noAutofit/>
          </a:bodyPr>
          <a:lstStyle/>
          <a:p>
            <a:pPr algn="ctr">
              <a:lnSpc>
                <a:spcPct val="80000"/>
              </a:lnSpc>
            </a:pPr>
            <a:endParaRPr lang="en-US" sz="2400" b="1" dirty="0">
              <a:solidFill>
                <a:schemeClr val="bg1">
                  <a:lumMod val="95000"/>
                </a:schemeClr>
              </a:solidFill>
              <a:effectLst/>
              <a:latin typeface="+mj-lt"/>
              <a:ea typeface="Segoe UI" pitchFamily="34" charset="0"/>
              <a:cs typeface="Arial" pitchFamily="34" charset="0"/>
            </a:endParaRPr>
          </a:p>
        </p:txBody>
      </p:sp>
      <p:sp>
        <p:nvSpPr>
          <p:cNvPr id="7" name="Oval 6"/>
          <p:cNvSpPr/>
          <p:nvPr/>
        </p:nvSpPr>
        <p:spPr>
          <a:xfrm>
            <a:off x="5676918" y="1821404"/>
            <a:ext cx="1091339" cy="1091338"/>
          </a:xfrm>
          <a:prstGeom prst="ellipse">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perspectiveContrastingLeftFacing"/>
            <a:lightRig rig="morning" dir="t"/>
          </a:scene3d>
          <a:sp3d extrusionH="2032000" contourW="6350" prstMaterial="translucentPowder">
            <a:extrusionClr>
              <a:schemeClr val="accent5">
                <a:lumMod val="75000"/>
              </a:schemeClr>
            </a:extrusionClr>
            <a:contourClr>
              <a:schemeClr val="accent5">
                <a:lumMod val="40000"/>
                <a:lumOff val="60000"/>
              </a:schemeClr>
            </a:contourClr>
          </a:sp3d>
        </p:spPr>
        <p:txBody>
          <a:bodyPr wrap="square" rtlCol="0" anchor="t">
            <a:noAutofit/>
          </a:bodyPr>
          <a:lstStyle/>
          <a:p>
            <a:pPr algn="ctr">
              <a:lnSpc>
                <a:spcPct val="80000"/>
              </a:lnSpc>
            </a:pPr>
            <a:endParaRPr lang="en-US" sz="2400" b="1" dirty="0">
              <a:solidFill>
                <a:schemeClr val="bg1">
                  <a:lumMod val="95000"/>
                </a:schemeClr>
              </a:solidFill>
              <a:effectLst/>
              <a:latin typeface="+mj-lt"/>
              <a:ea typeface="Segoe UI" pitchFamily="34" charset="0"/>
              <a:cs typeface="Arial" pitchFamily="34" charset="0"/>
            </a:endParaRPr>
          </a:p>
        </p:txBody>
      </p:sp>
      <p:sp>
        <p:nvSpPr>
          <p:cNvPr id="9" name="Line Callout 2 (Accent Bar) 8"/>
          <p:cNvSpPr/>
          <p:nvPr/>
        </p:nvSpPr>
        <p:spPr>
          <a:xfrm flipH="1">
            <a:off x="6192180" y="987574"/>
            <a:ext cx="1226442" cy="283918"/>
          </a:xfrm>
          <a:prstGeom prst="accentCallout2">
            <a:avLst>
              <a:gd name="adj1" fmla="val 53263"/>
              <a:gd name="adj2" fmla="val -516"/>
              <a:gd name="adj3" fmla="val 53829"/>
              <a:gd name="adj4" fmla="val -13002"/>
              <a:gd name="adj5" fmla="val 128019"/>
              <a:gd name="adj6" fmla="val -23018"/>
            </a:avLst>
          </a:prstGeom>
          <a:noFill/>
          <a:ln w="47625">
            <a:solidFill>
              <a:schemeClr val="accent2">
                <a:lumMod val="40000"/>
                <a:lumOff val="60000"/>
              </a:schemeClr>
            </a:solidFill>
            <a:tailEnd type="oval" w="med" len="med"/>
          </a:ln>
          <a:effectLst/>
        </p:spPr>
        <p:txBody>
          <a:bodyPr wrap="square" lIns="72000" tIns="0" rIns="72000" bIns="0" rtlCol="0" anchor="t">
            <a:noAutofit/>
          </a:bodyPr>
          <a:lstStyle/>
          <a:p>
            <a:pPr algn="r">
              <a:lnSpc>
                <a:spcPct val="80000"/>
              </a:lnSpc>
            </a:pPr>
            <a:r>
              <a:rPr lang="en-US" sz="2400" b="1" spc="-100" dirty="0" smtClean="0">
                <a:solidFill>
                  <a:schemeClr val="accent2">
                    <a:lumMod val="75000"/>
                  </a:schemeClr>
                </a:solidFill>
                <a:effectLst/>
                <a:latin typeface="+mj-lt"/>
                <a:ea typeface="Segoe UI" pitchFamily="34" charset="0"/>
                <a:cs typeface="Arial" pitchFamily="34" charset="0"/>
              </a:rPr>
              <a:t>MPEG2</a:t>
            </a:r>
            <a:endParaRPr lang="en-US" sz="2400" b="1" spc="-100" dirty="0">
              <a:solidFill>
                <a:schemeClr val="accent2">
                  <a:lumMod val="75000"/>
                </a:schemeClr>
              </a:solidFill>
              <a:effectLst/>
              <a:latin typeface="+mj-lt"/>
              <a:ea typeface="Segoe UI" pitchFamily="34" charset="0"/>
              <a:cs typeface="Arial" pitchFamily="34" charset="0"/>
            </a:endParaRPr>
          </a:p>
        </p:txBody>
      </p:sp>
      <p:sp>
        <p:nvSpPr>
          <p:cNvPr id="10" name="Line Callout 2 (Accent Bar) 9"/>
          <p:cNvSpPr/>
          <p:nvPr/>
        </p:nvSpPr>
        <p:spPr>
          <a:xfrm flipH="1">
            <a:off x="5976155" y="1387732"/>
            <a:ext cx="915648" cy="247914"/>
          </a:xfrm>
          <a:prstGeom prst="accentCallout2">
            <a:avLst>
              <a:gd name="adj1" fmla="val 39237"/>
              <a:gd name="adj2" fmla="val -694"/>
              <a:gd name="adj3" fmla="val 39035"/>
              <a:gd name="adj4" fmla="val -9921"/>
              <a:gd name="adj5" fmla="val 100463"/>
              <a:gd name="adj6" fmla="val -26447"/>
            </a:avLst>
          </a:prstGeom>
          <a:noFill/>
          <a:ln w="47625">
            <a:solidFill>
              <a:schemeClr val="accent6">
                <a:lumMod val="40000"/>
                <a:lumOff val="60000"/>
              </a:schemeClr>
            </a:solidFill>
            <a:tailEnd type="oval" w="med" len="med"/>
          </a:ln>
          <a:effectLst/>
        </p:spPr>
        <p:txBody>
          <a:bodyPr wrap="square" lIns="72000" tIns="0" rIns="72000" bIns="0" rtlCol="0" anchor="t">
            <a:noAutofit/>
          </a:bodyPr>
          <a:lstStyle/>
          <a:p>
            <a:pPr algn="r">
              <a:lnSpc>
                <a:spcPct val="80000"/>
              </a:lnSpc>
            </a:pPr>
            <a:r>
              <a:rPr lang="en-US" sz="2400" b="1" spc="-100" dirty="0">
                <a:solidFill>
                  <a:schemeClr val="accent6">
                    <a:lumMod val="75000"/>
                  </a:schemeClr>
                </a:solidFill>
                <a:effectLst/>
                <a:latin typeface="+mj-lt"/>
                <a:ea typeface="Segoe UI" pitchFamily="34" charset="0"/>
                <a:cs typeface="Arial" pitchFamily="34" charset="0"/>
              </a:rPr>
              <a:t>H.264</a:t>
            </a:r>
          </a:p>
        </p:txBody>
      </p:sp>
      <p:sp>
        <p:nvSpPr>
          <p:cNvPr id="11" name="Line Callout 2 (Accent Bar) 10"/>
          <p:cNvSpPr/>
          <p:nvPr/>
        </p:nvSpPr>
        <p:spPr>
          <a:xfrm flipH="1">
            <a:off x="4860032" y="1743658"/>
            <a:ext cx="969070" cy="248471"/>
          </a:xfrm>
          <a:prstGeom prst="accentCallout2">
            <a:avLst>
              <a:gd name="adj1" fmla="val 33976"/>
              <a:gd name="adj2" fmla="val -694"/>
              <a:gd name="adj3" fmla="val 33536"/>
              <a:gd name="adj4" fmla="val -11544"/>
              <a:gd name="adj5" fmla="val 115101"/>
              <a:gd name="adj6" fmla="val -23954"/>
            </a:avLst>
          </a:prstGeom>
          <a:noFill/>
          <a:ln w="47625">
            <a:solidFill>
              <a:schemeClr val="accent5">
                <a:lumMod val="40000"/>
                <a:lumOff val="60000"/>
              </a:schemeClr>
            </a:solidFill>
            <a:tailEnd type="oval" w="med" len="med"/>
          </a:ln>
          <a:effectLst/>
        </p:spPr>
        <p:txBody>
          <a:bodyPr wrap="square" lIns="72000" tIns="0" rIns="72000" bIns="0" rtlCol="0" anchor="t">
            <a:noAutofit/>
          </a:bodyPr>
          <a:lstStyle/>
          <a:p>
            <a:pPr algn="r">
              <a:lnSpc>
                <a:spcPct val="80000"/>
              </a:lnSpc>
            </a:pPr>
            <a:r>
              <a:rPr lang="en-US" sz="2400" b="1" spc="-100" dirty="0">
                <a:solidFill>
                  <a:schemeClr val="accent5">
                    <a:lumMod val="75000"/>
                  </a:schemeClr>
                </a:solidFill>
                <a:effectLst/>
                <a:latin typeface="+mj-lt"/>
                <a:ea typeface="Segoe UI" pitchFamily="34" charset="0"/>
                <a:cs typeface="Arial" pitchFamily="34" charset="0"/>
              </a:rPr>
              <a:t>H.265</a:t>
            </a:r>
          </a:p>
        </p:txBody>
      </p:sp>
      <p:sp>
        <p:nvSpPr>
          <p:cNvPr id="8" name="Oval 7"/>
          <p:cNvSpPr/>
          <p:nvPr/>
        </p:nvSpPr>
        <p:spPr>
          <a:xfrm>
            <a:off x="1583668" y="1136107"/>
            <a:ext cx="3031497" cy="3031496"/>
          </a:xfrm>
          <a:prstGeom prst="ellipse">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perspectiveContrastingLeftFacing"/>
            <a:lightRig rig="morning" dir="t"/>
          </a:scene3d>
          <a:sp3d extrusionH="1270000" contourW="6350" prstMaterial="translucentPowder">
            <a:extrusionClr>
              <a:schemeClr val="accent5">
                <a:lumMod val="75000"/>
              </a:schemeClr>
            </a:extrusionClr>
            <a:contourClr>
              <a:schemeClr val="accent5">
                <a:lumMod val="40000"/>
                <a:lumOff val="60000"/>
              </a:schemeClr>
            </a:contourClr>
          </a:sp3d>
        </p:spPr>
        <p:txBody>
          <a:bodyPr wrap="square" rtlCol="0" anchor="t">
            <a:noAutofit/>
          </a:bodyPr>
          <a:lstStyle/>
          <a:p>
            <a:pPr algn="ctr">
              <a:lnSpc>
                <a:spcPct val="80000"/>
              </a:lnSpc>
            </a:pPr>
            <a:endParaRPr lang="en-US" sz="2400" b="1" dirty="0">
              <a:solidFill>
                <a:schemeClr val="bg1">
                  <a:lumMod val="95000"/>
                </a:schemeClr>
              </a:solidFill>
              <a:effectLst/>
              <a:latin typeface="+mj-lt"/>
              <a:ea typeface="Segoe UI" pitchFamily="34" charset="0"/>
              <a:cs typeface="Arial" pitchFamily="34" charset="0"/>
            </a:endParaRPr>
          </a:p>
        </p:txBody>
      </p:sp>
      <p:sp>
        <p:nvSpPr>
          <p:cNvPr id="17" name="Oval 16"/>
          <p:cNvSpPr/>
          <p:nvPr/>
        </p:nvSpPr>
        <p:spPr>
          <a:xfrm>
            <a:off x="1941214" y="1923678"/>
            <a:ext cx="1476000" cy="1476000"/>
          </a:xfrm>
          <a:prstGeom prst="ellipse">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perspectiveContrastingLeftFacing"/>
            <a:lightRig rig="morning" dir="t"/>
          </a:scene3d>
          <a:sp3d extrusionH="1778000" contourW="2540" prstMaterial="translucentPowder">
            <a:extrusionClr>
              <a:schemeClr val="accent5">
                <a:lumMod val="75000"/>
              </a:schemeClr>
            </a:extrusionClr>
            <a:contourClr>
              <a:schemeClr val="accent5">
                <a:lumMod val="40000"/>
                <a:lumOff val="60000"/>
              </a:schemeClr>
            </a:contourClr>
          </a:sp3d>
        </p:spPr>
        <p:txBody>
          <a:bodyPr wrap="square" rtlCol="0" anchor="t">
            <a:noAutofit/>
          </a:bodyPr>
          <a:lstStyle/>
          <a:p>
            <a:pPr algn="ctr">
              <a:lnSpc>
                <a:spcPct val="80000"/>
              </a:lnSpc>
            </a:pPr>
            <a:endParaRPr lang="en-US" sz="2400" b="1" dirty="0">
              <a:solidFill>
                <a:schemeClr val="bg1">
                  <a:lumMod val="95000"/>
                </a:schemeClr>
              </a:solidFill>
              <a:effectLst/>
              <a:latin typeface="+mj-lt"/>
              <a:ea typeface="Segoe UI" pitchFamily="34" charset="0"/>
              <a:cs typeface="Arial" pitchFamily="34" charset="0"/>
            </a:endParaRPr>
          </a:p>
        </p:txBody>
      </p:sp>
      <p:cxnSp>
        <p:nvCxnSpPr>
          <p:cNvPr id="24" name="Straight Connector 23"/>
          <p:cNvCxnSpPr/>
          <p:nvPr/>
        </p:nvCxnSpPr>
        <p:spPr>
          <a:xfrm flipH="1">
            <a:off x="4788024" y="2967794"/>
            <a:ext cx="1404156" cy="720080"/>
          </a:xfrm>
          <a:prstGeom prst="line">
            <a:avLst/>
          </a:prstGeom>
          <a:ln w="3175">
            <a:gradFill flip="none" rotWithShape="1">
              <a:gsLst>
                <a:gs pos="0">
                  <a:schemeClr val="accent5">
                    <a:lumMod val="20000"/>
                    <a:lumOff val="80000"/>
                    <a:alpha val="20000"/>
                  </a:schemeClr>
                </a:gs>
                <a:gs pos="100000">
                  <a:schemeClr val="accent5">
                    <a:lumMod val="40000"/>
                    <a:lumOff val="60000"/>
                  </a:schemeClr>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4463988" y="1239602"/>
            <a:ext cx="1656184" cy="540060"/>
          </a:xfrm>
          <a:prstGeom prst="line">
            <a:avLst/>
          </a:prstGeom>
          <a:ln w="3175">
            <a:gradFill flip="none" rotWithShape="1">
              <a:gsLst>
                <a:gs pos="0">
                  <a:schemeClr val="accent5">
                    <a:lumMod val="20000"/>
                    <a:lumOff val="80000"/>
                    <a:alpha val="20000"/>
                  </a:schemeClr>
                </a:gs>
                <a:gs pos="100000">
                  <a:schemeClr val="accent5">
                    <a:lumMod val="40000"/>
                    <a:lumOff val="60000"/>
                  </a:schemeClr>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sp>
        <p:nvSpPr>
          <p:cNvPr id="41" name="Line Callout 2 (Accent Bar) 40"/>
          <p:cNvSpPr/>
          <p:nvPr/>
        </p:nvSpPr>
        <p:spPr>
          <a:xfrm flipH="1">
            <a:off x="1547663" y="4407954"/>
            <a:ext cx="1726665" cy="253931"/>
          </a:xfrm>
          <a:prstGeom prst="accentCallout2">
            <a:avLst>
              <a:gd name="adj1" fmla="val 41240"/>
              <a:gd name="adj2" fmla="val -188"/>
              <a:gd name="adj3" fmla="val 40659"/>
              <a:gd name="adj4" fmla="val -7725"/>
              <a:gd name="adj5" fmla="val -139260"/>
              <a:gd name="adj6" fmla="val -11960"/>
            </a:avLst>
          </a:prstGeom>
          <a:noFill/>
          <a:ln w="47625">
            <a:solidFill>
              <a:schemeClr val="accent5">
                <a:lumMod val="40000"/>
                <a:lumOff val="60000"/>
              </a:schemeClr>
            </a:solidFill>
            <a:tailEnd type="oval" w="med" len="med"/>
          </a:ln>
          <a:effectLst/>
        </p:spPr>
        <p:txBody>
          <a:bodyPr wrap="square" lIns="72000" tIns="0" rIns="72000" bIns="0" rtlCol="0" anchor="ctr">
            <a:noAutofit/>
          </a:bodyPr>
          <a:lstStyle/>
          <a:p>
            <a:pPr algn="r">
              <a:lnSpc>
                <a:spcPct val="74000"/>
              </a:lnSpc>
            </a:pPr>
            <a:r>
              <a:rPr lang="en-US" sz="2400" b="1" spc="-100" dirty="0" smtClean="0">
                <a:solidFill>
                  <a:schemeClr val="accent5">
                    <a:lumMod val="75000"/>
                  </a:schemeClr>
                </a:solidFill>
                <a:effectLst/>
                <a:latin typeface="+mj-lt"/>
                <a:ea typeface="Segoe UI" pitchFamily="34" charset="0"/>
                <a:cs typeface="Arial" pitchFamily="34" charset="0"/>
              </a:rPr>
              <a:t>4K, 22Mbps</a:t>
            </a:r>
            <a:endParaRPr lang="en-US" sz="2400" b="1" spc="-100" dirty="0">
              <a:solidFill>
                <a:schemeClr val="accent5">
                  <a:lumMod val="75000"/>
                </a:schemeClr>
              </a:solidFill>
              <a:effectLst/>
              <a:latin typeface="+mj-lt"/>
              <a:ea typeface="Segoe UI" pitchFamily="34" charset="0"/>
              <a:cs typeface="Arial" pitchFamily="34" charset="0"/>
            </a:endParaRPr>
          </a:p>
        </p:txBody>
      </p:sp>
      <p:sp>
        <p:nvSpPr>
          <p:cNvPr id="44" name="Line Callout 2 (Accent Bar) 43"/>
          <p:cNvSpPr/>
          <p:nvPr/>
        </p:nvSpPr>
        <p:spPr>
          <a:xfrm flipH="1">
            <a:off x="647564" y="3939902"/>
            <a:ext cx="1911870" cy="271400"/>
          </a:xfrm>
          <a:prstGeom prst="accentCallout2">
            <a:avLst>
              <a:gd name="adj1" fmla="val 37269"/>
              <a:gd name="adj2" fmla="val 229"/>
              <a:gd name="adj3" fmla="val 37835"/>
              <a:gd name="adj4" fmla="val -5633"/>
              <a:gd name="adj5" fmla="val -240665"/>
              <a:gd name="adj6" fmla="val -14356"/>
            </a:avLst>
          </a:prstGeom>
          <a:noFill/>
          <a:ln w="47625">
            <a:solidFill>
              <a:schemeClr val="accent5">
                <a:lumMod val="40000"/>
                <a:lumOff val="60000"/>
              </a:schemeClr>
            </a:solidFill>
            <a:tailEnd type="oval" w="med" len="med"/>
          </a:ln>
          <a:effectLst/>
        </p:spPr>
        <p:txBody>
          <a:bodyPr wrap="square" lIns="72000" tIns="0" rIns="72000" bIns="0" rtlCol="0" anchor="ctr">
            <a:noAutofit/>
          </a:bodyPr>
          <a:lstStyle/>
          <a:p>
            <a:pPr algn="r">
              <a:lnSpc>
                <a:spcPct val="74000"/>
              </a:lnSpc>
            </a:pPr>
            <a:r>
              <a:rPr lang="en-US" sz="2400" b="1" spc="-100" dirty="0" smtClean="0">
                <a:solidFill>
                  <a:schemeClr val="accent5">
                    <a:lumMod val="75000"/>
                  </a:schemeClr>
                </a:solidFill>
                <a:effectLst/>
                <a:latin typeface="+mj-lt"/>
                <a:ea typeface="Segoe UI" pitchFamily="34" charset="0"/>
                <a:cs typeface="Arial" pitchFamily="34" charset="0"/>
              </a:rPr>
              <a:t>HD, 5.6Mbps</a:t>
            </a:r>
            <a:endParaRPr lang="en-US" sz="2400" b="1" spc="-100" dirty="0">
              <a:solidFill>
                <a:schemeClr val="accent5">
                  <a:lumMod val="75000"/>
                </a:schemeClr>
              </a:solidFill>
              <a:effectLst/>
              <a:latin typeface="+mj-lt"/>
              <a:ea typeface="Segoe UI" pitchFamily="34" charset="0"/>
              <a:cs typeface="Arial" pitchFamily="34" charset="0"/>
            </a:endParaRPr>
          </a:p>
        </p:txBody>
      </p:sp>
      <p:sp>
        <p:nvSpPr>
          <p:cNvPr id="19" name="Oval 18"/>
          <p:cNvSpPr/>
          <p:nvPr/>
        </p:nvSpPr>
        <p:spPr>
          <a:xfrm>
            <a:off x="1598593" y="2281870"/>
            <a:ext cx="970079" cy="970079"/>
          </a:xfrm>
          <a:prstGeom prst="ellipse">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perspectiveContrastingLeftFacing"/>
            <a:lightRig rig="morning" dir="t"/>
          </a:scene3d>
          <a:sp3d extrusionH="2286000" contourW="1270" prstMaterial="translucentPowder">
            <a:extrusionClr>
              <a:schemeClr val="accent5">
                <a:lumMod val="75000"/>
              </a:schemeClr>
            </a:extrusionClr>
            <a:contourClr>
              <a:schemeClr val="accent5">
                <a:lumMod val="40000"/>
                <a:lumOff val="60000"/>
              </a:schemeClr>
            </a:contourClr>
          </a:sp3d>
        </p:spPr>
        <p:txBody>
          <a:bodyPr wrap="square" rtlCol="0" anchor="t">
            <a:noAutofit/>
          </a:bodyPr>
          <a:lstStyle/>
          <a:p>
            <a:pPr algn="ctr">
              <a:lnSpc>
                <a:spcPct val="80000"/>
              </a:lnSpc>
            </a:pPr>
            <a:endParaRPr lang="en-US" sz="2400" b="1" dirty="0">
              <a:solidFill>
                <a:schemeClr val="bg1">
                  <a:lumMod val="95000"/>
                </a:schemeClr>
              </a:solidFill>
              <a:effectLst/>
              <a:latin typeface="+mj-lt"/>
              <a:ea typeface="Segoe UI" pitchFamily="34" charset="0"/>
              <a:cs typeface="Arial" pitchFamily="34" charset="0"/>
            </a:endParaRPr>
          </a:p>
        </p:txBody>
      </p:sp>
      <p:sp>
        <p:nvSpPr>
          <p:cNvPr id="18" name="Oval 17"/>
          <p:cNvSpPr/>
          <p:nvPr/>
        </p:nvSpPr>
        <p:spPr>
          <a:xfrm>
            <a:off x="1214795" y="2427734"/>
            <a:ext cx="792000" cy="792000"/>
          </a:xfrm>
          <a:prstGeom prst="ellipse">
            <a:avLst/>
          </a:prstGeom>
          <a:noFill/>
          <a:ln w="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perspectiveContrastingLeftFacing"/>
            <a:lightRig rig="morning" dir="t"/>
          </a:scene3d>
          <a:sp3d extrusionH="3048000" prstMaterial="translucentPowder">
            <a:extrusionClr>
              <a:schemeClr val="accent5">
                <a:lumMod val="75000"/>
              </a:schemeClr>
            </a:extrusionClr>
            <a:contourClr>
              <a:schemeClr val="accent5">
                <a:lumMod val="40000"/>
                <a:lumOff val="60000"/>
              </a:schemeClr>
            </a:contourClr>
          </a:sp3d>
        </p:spPr>
        <p:txBody>
          <a:bodyPr wrap="square" rtlCol="0" anchor="t">
            <a:noAutofit/>
          </a:bodyPr>
          <a:lstStyle/>
          <a:p>
            <a:pPr algn="ctr">
              <a:lnSpc>
                <a:spcPct val="80000"/>
              </a:lnSpc>
            </a:pPr>
            <a:endParaRPr lang="en-US" sz="2400" b="1" dirty="0">
              <a:solidFill>
                <a:schemeClr val="bg1">
                  <a:lumMod val="95000"/>
                </a:schemeClr>
              </a:solidFill>
              <a:effectLst/>
              <a:latin typeface="+mj-lt"/>
              <a:ea typeface="Segoe UI" pitchFamily="34" charset="0"/>
              <a:cs typeface="Arial" pitchFamily="34" charset="0"/>
            </a:endParaRPr>
          </a:p>
        </p:txBody>
      </p:sp>
      <p:sp>
        <p:nvSpPr>
          <p:cNvPr id="45" name="Line Callout 2 (Accent Bar) 44"/>
          <p:cNvSpPr/>
          <p:nvPr/>
        </p:nvSpPr>
        <p:spPr>
          <a:xfrm flipH="1">
            <a:off x="0" y="3435846"/>
            <a:ext cx="2106538" cy="298217"/>
          </a:xfrm>
          <a:prstGeom prst="accentCallout2">
            <a:avLst>
              <a:gd name="adj1" fmla="val 41295"/>
              <a:gd name="adj2" fmla="val -970"/>
              <a:gd name="adj3" fmla="val 39908"/>
              <a:gd name="adj4" fmla="val -7684"/>
              <a:gd name="adj5" fmla="val -105911"/>
              <a:gd name="adj6" fmla="val -2803"/>
            </a:avLst>
          </a:prstGeom>
          <a:noFill/>
          <a:ln w="47625">
            <a:solidFill>
              <a:schemeClr val="accent5">
                <a:lumMod val="40000"/>
                <a:lumOff val="60000"/>
              </a:schemeClr>
            </a:solidFill>
            <a:tailEnd type="oval" w="med" len="med"/>
          </a:ln>
          <a:effectLst/>
        </p:spPr>
        <p:txBody>
          <a:bodyPr wrap="square" lIns="72000" tIns="0" rIns="72000" bIns="0" rtlCol="0" anchor="ctr">
            <a:noAutofit/>
          </a:bodyPr>
          <a:lstStyle/>
          <a:p>
            <a:pPr algn="r">
              <a:lnSpc>
                <a:spcPct val="74000"/>
              </a:lnSpc>
            </a:pPr>
            <a:r>
              <a:rPr lang="en-US" sz="2400" b="1" spc="-100" dirty="0" smtClean="0">
                <a:solidFill>
                  <a:schemeClr val="accent5">
                    <a:lumMod val="75000"/>
                  </a:schemeClr>
                </a:solidFill>
                <a:effectLst/>
                <a:latin typeface="+mj-lt"/>
                <a:ea typeface="Segoe UI" pitchFamily="34" charset="0"/>
                <a:cs typeface="Arial" pitchFamily="34" charset="0"/>
              </a:rPr>
              <a:t>½HD 2.4 Mbps</a:t>
            </a:r>
            <a:endParaRPr lang="en-US" sz="2400" b="1" spc="-100" dirty="0">
              <a:solidFill>
                <a:schemeClr val="accent5">
                  <a:lumMod val="75000"/>
                </a:schemeClr>
              </a:solidFill>
              <a:effectLst/>
              <a:latin typeface="+mj-lt"/>
              <a:ea typeface="Segoe UI" pitchFamily="34" charset="0"/>
              <a:cs typeface="Arial" pitchFamily="34" charset="0"/>
            </a:endParaRPr>
          </a:p>
        </p:txBody>
      </p:sp>
      <p:sp>
        <p:nvSpPr>
          <p:cNvPr id="46" name="Line Callout 2 (Accent Bar) 45"/>
          <p:cNvSpPr/>
          <p:nvPr/>
        </p:nvSpPr>
        <p:spPr>
          <a:xfrm flipH="1">
            <a:off x="35496" y="2535746"/>
            <a:ext cx="1240574" cy="540060"/>
          </a:xfrm>
          <a:prstGeom prst="accentCallout2">
            <a:avLst>
              <a:gd name="adj1" fmla="val 68077"/>
              <a:gd name="adj2" fmla="val -638"/>
              <a:gd name="adj3" fmla="val 68076"/>
              <a:gd name="adj4" fmla="val -9563"/>
              <a:gd name="adj5" fmla="val 99859"/>
              <a:gd name="adj6" fmla="val -26329"/>
            </a:avLst>
          </a:prstGeom>
          <a:noFill/>
          <a:ln w="47625">
            <a:solidFill>
              <a:schemeClr val="accent5">
                <a:lumMod val="40000"/>
                <a:lumOff val="60000"/>
              </a:schemeClr>
            </a:solidFill>
            <a:tailEnd type="oval" w="med" len="med"/>
          </a:ln>
          <a:effectLst/>
        </p:spPr>
        <p:txBody>
          <a:bodyPr wrap="square" lIns="36000" tIns="0" rIns="72000" bIns="0" rtlCol="0" anchor="t">
            <a:noAutofit/>
          </a:bodyPr>
          <a:lstStyle/>
          <a:p>
            <a:pPr algn="r">
              <a:lnSpc>
                <a:spcPct val="74000"/>
              </a:lnSpc>
            </a:pPr>
            <a:r>
              <a:rPr lang="en-US" sz="2400" b="1" spc="-100" dirty="0" smtClean="0">
                <a:solidFill>
                  <a:schemeClr val="accent5">
                    <a:lumMod val="75000"/>
                  </a:schemeClr>
                </a:solidFill>
                <a:effectLst/>
                <a:latin typeface="+mj-lt"/>
                <a:ea typeface="Segoe UI" pitchFamily="34" charset="0"/>
                <a:cs typeface="Arial" pitchFamily="34" charset="0"/>
              </a:rPr>
              <a:t>SD</a:t>
            </a:r>
            <a:br>
              <a:rPr lang="en-US" sz="2400" b="1" spc="-100" dirty="0" smtClean="0">
                <a:solidFill>
                  <a:schemeClr val="accent5">
                    <a:lumMod val="75000"/>
                  </a:schemeClr>
                </a:solidFill>
                <a:effectLst/>
                <a:latin typeface="+mj-lt"/>
                <a:ea typeface="Segoe UI" pitchFamily="34" charset="0"/>
                <a:cs typeface="Arial" pitchFamily="34" charset="0"/>
              </a:rPr>
            </a:br>
            <a:r>
              <a:rPr lang="en-US" sz="2400" b="1" spc="-100" dirty="0" smtClean="0">
                <a:solidFill>
                  <a:schemeClr val="accent5">
                    <a:lumMod val="75000"/>
                  </a:schemeClr>
                </a:solidFill>
                <a:effectLst/>
                <a:latin typeface="+mj-lt"/>
                <a:ea typeface="Segoe UI" pitchFamily="34" charset="0"/>
                <a:cs typeface="Arial" pitchFamily="34" charset="0"/>
              </a:rPr>
              <a:t>1.6Mbps</a:t>
            </a:r>
            <a:endParaRPr lang="en-US" sz="2400" b="1" spc="-100" dirty="0">
              <a:solidFill>
                <a:schemeClr val="accent5">
                  <a:lumMod val="75000"/>
                </a:schemeClr>
              </a:solidFill>
              <a:effectLst/>
              <a:latin typeface="+mj-lt"/>
              <a:ea typeface="Segoe UI" pitchFamily="34" charset="0"/>
              <a:cs typeface="Arial" pitchFamily="34" charset="0"/>
            </a:endParaRPr>
          </a:p>
        </p:txBody>
      </p:sp>
      <p:sp>
        <p:nvSpPr>
          <p:cNvPr id="21" name="Title 20"/>
          <p:cNvSpPr>
            <a:spLocks noGrp="1"/>
          </p:cNvSpPr>
          <p:nvPr>
            <p:ph type="title"/>
          </p:nvPr>
        </p:nvSpPr>
        <p:spPr/>
        <p:txBody>
          <a:bodyPr/>
          <a:lstStyle/>
          <a:p>
            <a:r>
              <a:rPr lang="en-US" dirty="0" smtClean="0"/>
              <a:t>H.265 – Lower Operating &amp; Capital Costs</a:t>
            </a:r>
            <a:endParaRPr lang="en-US" dirty="0"/>
          </a:p>
        </p:txBody>
      </p:sp>
      <p:sp>
        <p:nvSpPr>
          <p:cNvPr id="3" name="Content Placeholder 2"/>
          <p:cNvSpPr>
            <a:spLocks noGrp="1"/>
          </p:cNvSpPr>
          <p:nvPr>
            <p:ph idx="1"/>
          </p:nvPr>
        </p:nvSpPr>
        <p:spPr>
          <a:xfrm>
            <a:off x="5580112" y="3327835"/>
            <a:ext cx="3282960" cy="864096"/>
          </a:xfrm>
        </p:spPr>
        <p:txBody>
          <a:bodyPr/>
          <a:lstStyle/>
          <a:p>
            <a:pPr lvl="1" algn="r">
              <a:lnSpc>
                <a:spcPct val="74000"/>
              </a:lnSpc>
            </a:pPr>
            <a:r>
              <a:rPr lang="en-US" dirty="0" smtClean="0"/>
              <a:t>On 25</a:t>
            </a:r>
            <a:r>
              <a:rPr lang="en-US" baseline="30000" dirty="0" smtClean="0"/>
              <a:t>th</a:t>
            </a:r>
            <a:r>
              <a:rPr lang="en-US" dirty="0" smtClean="0"/>
              <a:t> January, 2013 </a:t>
            </a:r>
            <a:r>
              <a:rPr lang="en-US" dirty="0"/>
              <a:t>the ITU announced </a:t>
            </a:r>
            <a:r>
              <a:rPr lang="en-US" dirty="0" smtClean="0"/>
              <a:t>first </a:t>
            </a:r>
            <a:r>
              <a:rPr lang="en-US" dirty="0"/>
              <a:t>stage approval</a:t>
            </a:r>
          </a:p>
        </p:txBody>
      </p:sp>
    </p:spTree>
    <p:extLst>
      <p:ext uri="{BB962C8B-B14F-4D97-AF65-F5344CB8AC3E}">
        <p14:creationId xmlns:p14="http://schemas.microsoft.com/office/powerpoint/2010/main" val="48879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right)">
                                      <p:cBhvr>
                                        <p:cTn id="27" dur="2000"/>
                                        <p:tgtEl>
                                          <p:spTgt spid="38"/>
                                        </p:tgtEl>
                                      </p:cBhvr>
                                    </p:animEffect>
                                  </p:childTnLst>
                                </p:cTn>
                              </p:par>
                              <p:par>
                                <p:cTn id="28" presetID="22" presetClass="entr" presetSubtype="2"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right)">
                                      <p:cBhvr>
                                        <p:cTn id="30" dur="2000"/>
                                        <p:tgtEl>
                                          <p:spTgt spid="24"/>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11" grpId="0" animBg="1"/>
      <p:bldP spid="8" grpId="0" animBg="1"/>
      <p:bldP spid="17" grpId="0" animBg="1"/>
      <p:bldP spid="41" grpId="0" animBg="1"/>
      <p:bldP spid="44" grpId="0" animBg="1"/>
      <p:bldP spid="19" grpId="0" animBg="1"/>
      <p:bldP spid="18" grpId="0" animBg="1"/>
      <p:bldP spid="45"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185" y="104011"/>
            <a:ext cx="8823630" cy="421081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900000" rIns="0" bIns="36000" rtlCol="0" anchor="t">
            <a:noAutofit/>
          </a:bodyPr>
          <a:lstStyle/>
          <a:p>
            <a:pPr algn="l">
              <a:lnSpc>
                <a:spcPct val="28000"/>
              </a:lnSpc>
            </a:pPr>
            <a:endPar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a:t>
            </a: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   ’’</a:t>
            </a:r>
            <a:endParaRPr lang="en-US" sz="287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2" name="Rectangle 1"/>
          <p:cNvSpPr/>
          <p:nvPr/>
        </p:nvSpPr>
        <p:spPr>
          <a:xfrm>
            <a:off x="158433" y="381553"/>
            <a:ext cx="8823630" cy="3276048"/>
          </a:xfrm>
          <a:prstGeom prst="rect">
            <a:avLst/>
          </a:prstGeom>
          <a:noFill/>
          <a:effectLst/>
        </p:spPr>
        <p:txBody>
          <a:bodyPr wrap="square" lIns="108000" tIns="288000" rIns="108000" bIns="36000" rtlCol="0" anchor="t">
            <a:noAutofit/>
          </a:bodyPr>
          <a:lstStyle/>
          <a:p>
            <a:pPr algn="ctr">
              <a:lnSpc>
                <a:spcPct val="74000"/>
              </a:lnSpc>
            </a:pP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Most certainly, when our walls become gigantic TV </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monitors </a:t>
            </a:r>
            <a:r>
              <a:rPr lang="en-US" sz="4800" b="1" i="1" spc="-4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t>
            </a:r>
            <a:endPar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a:p>
            <a:pPr algn="ctr">
              <a:lnSpc>
                <a:spcPct val="74000"/>
              </a:lnSpc>
              <a:spcBef>
                <a:spcPts val="1800"/>
              </a:spcBef>
            </a:pP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then </a:t>
            </a: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HD will be passé, and enthusiasts will be demanding even higher resolutions.</a:t>
            </a:r>
            <a:endParaRPr lang="en-US" sz="3200" b="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1088080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7229" y="2316196"/>
            <a:ext cx="404851" cy="136170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smtClean="0">
                <a:solidFill>
                  <a:schemeClr val="bg1"/>
                </a:solidFill>
                <a:effectLst>
                  <a:glow rad="508000">
                    <a:schemeClr val="accent3">
                      <a:lumMod val="75000"/>
                      <a:alpha val="40000"/>
                    </a:schemeClr>
                  </a:glow>
                </a:effectLst>
              </a:rPr>
              <a:t>Recession</a:t>
            </a:r>
            <a:endParaRPr lang="en-US" sz="1800" b="1" dirty="0">
              <a:solidFill>
                <a:schemeClr val="bg1"/>
              </a:solidFill>
              <a:effectLst>
                <a:glow rad="508000">
                  <a:schemeClr val="accent3">
                    <a:lumMod val="75000"/>
                    <a:alpha val="40000"/>
                  </a:schemeClr>
                </a:glow>
              </a:effectLst>
            </a:endParaRPr>
          </a:p>
        </p:txBody>
      </p:sp>
      <p:sp>
        <p:nvSpPr>
          <p:cNvPr id="5" name="Rectangle 4"/>
          <p:cNvSpPr/>
          <p:nvPr/>
        </p:nvSpPr>
        <p:spPr>
          <a:xfrm>
            <a:off x="6183373" y="2316196"/>
            <a:ext cx="404851" cy="136170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smtClean="0">
                <a:solidFill>
                  <a:schemeClr val="bg1"/>
                </a:solidFill>
                <a:effectLst>
                  <a:glow rad="508000">
                    <a:schemeClr val="accent4">
                      <a:alpha val="40000"/>
                    </a:schemeClr>
                  </a:glow>
                </a:effectLst>
              </a:rPr>
              <a:t>Recession</a:t>
            </a:r>
            <a:endParaRPr lang="en-US" sz="1800" b="1" dirty="0">
              <a:solidFill>
                <a:schemeClr val="bg1"/>
              </a:solidFill>
              <a:effectLst>
                <a:glow rad="508000">
                  <a:schemeClr val="accent4">
                    <a:alpha val="40000"/>
                  </a:schemeClr>
                </a:glow>
              </a:effectLst>
            </a:endParaRPr>
          </a:p>
        </p:txBody>
      </p:sp>
      <p:sp>
        <p:nvSpPr>
          <p:cNvPr id="6" name="Rectangle 5"/>
          <p:cNvSpPr/>
          <p:nvPr/>
        </p:nvSpPr>
        <p:spPr>
          <a:xfrm>
            <a:off x="926875" y="2316196"/>
            <a:ext cx="404765" cy="136170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smtClean="0">
                <a:solidFill>
                  <a:schemeClr val="bg1"/>
                </a:solidFill>
                <a:effectLst>
                  <a:glow rad="508000">
                    <a:schemeClr val="accent1">
                      <a:lumMod val="75000"/>
                      <a:alpha val="40000"/>
                    </a:schemeClr>
                  </a:glow>
                </a:effectLst>
              </a:rPr>
              <a:t>Recession</a:t>
            </a:r>
            <a:endParaRPr lang="en-US" sz="1800" b="1" dirty="0">
              <a:solidFill>
                <a:schemeClr val="bg1"/>
              </a:solidFill>
              <a:effectLst>
                <a:glow rad="508000">
                  <a:schemeClr val="accent1">
                    <a:lumMod val="75000"/>
                    <a:alpha val="40000"/>
                  </a:schemeClr>
                </a:glow>
              </a:effectLst>
            </a:endParaRPr>
          </a:p>
        </p:txBody>
      </p:sp>
      <p:sp>
        <p:nvSpPr>
          <p:cNvPr id="7" name="Rectangle 6"/>
          <p:cNvSpPr/>
          <p:nvPr/>
        </p:nvSpPr>
        <p:spPr>
          <a:xfrm>
            <a:off x="2771800" y="2316196"/>
            <a:ext cx="404851" cy="136170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vert2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smtClean="0">
                <a:solidFill>
                  <a:schemeClr val="bg1"/>
                </a:solidFill>
                <a:effectLst>
                  <a:glow rad="508000">
                    <a:schemeClr val="accent2">
                      <a:alpha val="40000"/>
                    </a:schemeClr>
                  </a:glow>
                </a:effectLst>
              </a:rPr>
              <a:t>Recession</a:t>
            </a:r>
            <a:endParaRPr lang="en-US" sz="1800" b="1" dirty="0">
              <a:solidFill>
                <a:schemeClr val="bg1"/>
              </a:solidFill>
              <a:effectLst>
                <a:glow rad="508000">
                  <a:schemeClr val="accent2">
                    <a:alpha val="40000"/>
                  </a:schemeClr>
                </a:glow>
              </a:effectLst>
            </a:endParaRPr>
          </a:p>
        </p:txBody>
      </p:sp>
      <p:sp>
        <p:nvSpPr>
          <p:cNvPr id="2" name="Title 1"/>
          <p:cNvSpPr>
            <a:spLocks noGrp="1"/>
          </p:cNvSpPr>
          <p:nvPr>
            <p:ph type="title"/>
          </p:nvPr>
        </p:nvSpPr>
        <p:spPr/>
        <p:txBody>
          <a:bodyPr/>
          <a:lstStyle/>
          <a:p>
            <a:r>
              <a:rPr lang="en-US" dirty="0" smtClean="0"/>
              <a:t>Audio-Video Adoption</a:t>
            </a:r>
            <a:endParaRPr lang="en-US" dirty="0"/>
          </a:p>
        </p:txBody>
      </p:sp>
      <p:sp>
        <p:nvSpPr>
          <p:cNvPr id="11" name="Rectangle 10"/>
          <p:cNvSpPr/>
          <p:nvPr/>
        </p:nvSpPr>
        <p:spPr>
          <a:xfrm>
            <a:off x="2656640" y="4779279"/>
            <a:ext cx="4286420" cy="360000"/>
          </a:xfrm>
          <a:prstGeom prst="rect">
            <a:avLst/>
          </a:prstGeom>
        </p:spPr>
        <p:txBody>
          <a:bodyPr wrap="square" lIns="0" tIns="36000" rIns="0" bIns="36000" anchor="ctr" anchorCtr="0">
            <a:noAutofit/>
          </a:bodyPr>
          <a:lstStyle/>
          <a:p>
            <a:pPr algn="l">
              <a:lnSpc>
                <a:spcPct val="80000"/>
              </a:lnSpc>
            </a:pPr>
            <a:r>
              <a:rPr lang="en-US" sz="1200" b="0" spc="-80" dirty="0">
                <a:solidFill>
                  <a:schemeClr val="bg1">
                    <a:lumMod val="95000"/>
                  </a:schemeClr>
                </a:solidFill>
                <a:effectLst/>
              </a:rPr>
              <a:t>Nielsen Media </a:t>
            </a:r>
            <a:r>
              <a:rPr lang="en-US" sz="1200" b="0" spc="-80" dirty="0" smtClean="0">
                <a:solidFill>
                  <a:schemeClr val="bg1">
                    <a:lumMod val="95000"/>
                  </a:schemeClr>
                </a:solidFill>
                <a:effectLst/>
              </a:rPr>
              <a:t>Research's - “Penetration </a:t>
            </a:r>
            <a:r>
              <a:rPr lang="en-US" sz="1200" b="0" spc="-80" dirty="0">
                <a:solidFill>
                  <a:schemeClr val="bg1">
                    <a:lumMod val="95000"/>
                  </a:schemeClr>
                </a:solidFill>
                <a:effectLst/>
              </a:rPr>
              <a:t>of Media Devices in U.S. Homes</a:t>
            </a:r>
            <a:r>
              <a:rPr lang="en-US" sz="1200" b="0" spc="-80" dirty="0" smtClean="0">
                <a:solidFill>
                  <a:schemeClr val="bg1">
                    <a:lumMod val="95000"/>
                  </a:schemeClr>
                </a:solidFill>
                <a:effectLst/>
              </a:rPr>
              <a:t>”</a:t>
            </a:r>
            <a:br>
              <a:rPr lang="en-US" sz="1200" b="0" spc="-80" dirty="0" smtClean="0">
                <a:solidFill>
                  <a:schemeClr val="bg1">
                    <a:lumMod val="95000"/>
                  </a:schemeClr>
                </a:solidFill>
                <a:effectLst/>
              </a:rPr>
            </a:br>
            <a:r>
              <a:rPr lang="en-US" sz="1200" b="0" spc="-80" dirty="0" smtClean="0">
                <a:solidFill>
                  <a:schemeClr val="bg1">
                    <a:lumMod val="95000"/>
                  </a:schemeClr>
                </a:solidFill>
                <a:effectLst/>
              </a:rPr>
              <a:t>Television </a:t>
            </a:r>
            <a:r>
              <a:rPr lang="en-US" sz="1200" b="0" spc="-80" dirty="0">
                <a:solidFill>
                  <a:schemeClr val="bg1">
                    <a:lumMod val="95000"/>
                  </a:schemeClr>
                </a:solidFill>
                <a:effectLst/>
              </a:rPr>
              <a:t>Bureau of </a:t>
            </a:r>
            <a:r>
              <a:rPr lang="en-US" sz="1200" b="0" spc="-80" dirty="0" smtClean="0">
                <a:solidFill>
                  <a:schemeClr val="bg1">
                    <a:lumMod val="95000"/>
                  </a:schemeClr>
                </a:solidFill>
                <a:effectLst/>
              </a:rPr>
              <a:t>Advertising - “TV </a:t>
            </a:r>
            <a:r>
              <a:rPr lang="en-US" sz="1200" b="0" spc="-80" dirty="0">
                <a:solidFill>
                  <a:schemeClr val="bg1">
                    <a:lumMod val="95000"/>
                  </a:schemeClr>
                </a:solidFill>
                <a:effectLst/>
              </a:rPr>
              <a:t>Basics</a:t>
            </a:r>
            <a:r>
              <a:rPr lang="en-US" sz="1200" b="0" spc="-80" dirty="0" smtClean="0">
                <a:solidFill>
                  <a:schemeClr val="bg1">
                    <a:lumMod val="95000"/>
                  </a:schemeClr>
                </a:solidFill>
                <a:effectLst/>
              </a:rPr>
              <a:t>”, June 2012 </a:t>
            </a:r>
            <a:endParaRPr lang="en-US" sz="1200" b="0" spc="-80" dirty="0">
              <a:solidFill>
                <a:schemeClr val="bg1">
                  <a:lumMod val="95000"/>
                </a:schemeClr>
              </a:solidFill>
              <a:effectLst/>
            </a:endParaRPr>
          </a:p>
        </p:txBody>
      </p:sp>
      <p:graphicFrame>
        <p:nvGraphicFramePr>
          <p:cNvPr id="15" name="Chart 14"/>
          <p:cNvGraphicFramePr>
            <a:graphicFrameLocks/>
          </p:cNvGraphicFramePr>
          <p:nvPr>
            <p:extLst>
              <p:ext uri="{D42A27DB-BD31-4B8C-83A1-F6EECF244321}">
                <p14:modId xmlns:p14="http://schemas.microsoft.com/office/powerpoint/2010/main" val="4201784141"/>
              </p:ext>
            </p:extLst>
          </p:nvPr>
        </p:nvGraphicFramePr>
        <p:xfrm>
          <a:off x="-5953" y="87474"/>
          <a:ext cx="9155906" cy="4488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2567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11" dur="500"/>
                                        <p:tgtEl>
                                          <p:spTgt spid="15">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15" dur="500"/>
                                        <p:tgtEl>
                                          <p:spTgt spid="15">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left)">
                                      <p:cBhvr>
                                        <p:cTn id="19" dur="500"/>
                                        <p:tgtEl>
                                          <p:spTgt spid="15">
                                            <p:graphicEl>
                                              <a:chart seriesIdx="2" categoryIdx="-4" bldStep="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graphicEl>
                                              <a:chart seriesIdx="3" categoryIdx="-4" bldStep="series"/>
                                            </p:graphicEl>
                                          </p:spTgt>
                                        </p:tgtEl>
                                        <p:attrNameLst>
                                          <p:attrName>style.visibility</p:attrName>
                                        </p:attrNameLst>
                                      </p:cBhvr>
                                      <p:to>
                                        <p:strVal val="visible"/>
                                      </p:to>
                                    </p:set>
                                    <p:animEffect transition="in" filter="wipe(left)">
                                      <p:cBhvr>
                                        <p:cTn id="23" dur="500"/>
                                        <p:tgtEl>
                                          <p:spTgt spid="15">
                                            <p:graphicEl>
                                              <a:chart seriesIdx="3" categoryIdx="-4" bldStep="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graphicEl>
                                              <a:chart seriesIdx="4" categoryIdx="-4" bldStep="series"/>
                                            </p:graphicEl>
                                          </p:spTgt>
                                        </p:tgtEl>
                                        <p:attrNameLst>
                                          <p:attrName>style.visibility</p:attrName>
                                        </p:attrNameLst>
                                      </p:cBhvr>
                                      <p:to>
                                        <p:strVal val="visible"/>
                                      </p:to>
                                    </p:set>
                                    <p:animEffect transition="in" filter="fade">
                                      <p:cBhvr>
                                        <p:cTn id="44" dur="500"/>
                                        <p:tgtEl>
                                          <p:spTgt spid="15">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Graphic spid="15" grpId="0">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185" y="104011"/>
            <a:ext cx="8823630" cy="360121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900000" rIns="0" bIns="36000" rtlCol="0" anchor="t">
            <a:noAutofit/>
          </a:bodyPr>
          <a:lstStyle/>
          <a:p>
            <a:pPr algn="l">
              <a:lnSpc>
                <a:spcPct val="28000"/>
              </a:lnSpc>
            </a:pPr>
            <a:endPar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a:t>
            </a: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   ’’</a:t>
            </a:r>
            <a:endParaRPr lang="en-US" sz="287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2" name="Rectangle 1"/>
          <p:cNvSpPr/>
          <p:nvPr/>
        </p:nvSpPr>
        <p:spPr>
          <a:xfrm>
            <a:off x="158433" y="476803"/>
            <a:ext cx="8823630" cy="2552147"/>
          </a:xfrm>
          <a:prstGeom prst="rect">
            <a:avLst/>
          </a:prstGeom>
          <a:noFill/>
          <a:effectLst/>
        </p:spPr>
        <p:txBody>
          <a:bodyPr wrap="square" lIns="108000" tIns="288000" rIns="108000" bIns="36000" rtlCol="0" anchor="t">
            <a:noAutofit/>
          </a:bodyPr>
          <a:lstStyle/>
          <a:p>
            <a:pPr algn="ctr">
              <a:lnSpc>
                <a:spcPct val="74000"/>
              </a:lnSpc>
            </a:pP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The last thing Hollywood needs is pirated 4K </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H.265 content </a:t>
            </a:r>
            <a:r>
              <a:rPr lang="en-US" sz="4800" b="1" i="1" spc="-4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t>
            </a:r>
            <a:endPar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a:p>
            <a:pPr algn="ctr">
              <a:lnSpc>
                <a:spcPct val="74000"/>
              </a:lnSpc>
              <a:spcBef>
                <a:spcPts val="1800"/>
              </a:spcBef>
            </a:pP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d</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ownloadable even </a:t>
            </a: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before a film reaches the theaters.</a:t>
            </a:r>
            <a:endParaRPr lang="en-US" sz="3200" b="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4079226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16425" y="965818"/>
            <a:ext cx="2037506" cy="3434317"/>
          </a:xfrm>
          <a:prstGeom prst="rect">
            <a:avLst/>
          </a:prstGeom>
          <a:solidFill>
            <a:schemeClr val="accent5">
              <a:lumMod val="20000"/>
              <a:lumOff val="80000"/>
            </a:schemeClr>
          </a:solidFill>
          <a:effectLst>
            <a:innerShdw blurRad="38100" dist="12700" dir="13500000">
              <a:prstClr val="black">
                <a:alpha val="80000"/>
              </a:prstClr>
            </a:innerShdw>
          </a:effectLst>
        </p:spPr>
        <p:txBody>
          <a:bodyPr wrap="square" rtlCol="0">
            <a:noAutofit/>
          </a:bodyPr>
          <a:lstStyle>
            <a:defPPr>
              <a:defRPr lang="en-US"/>
            </a:defPPr>
            <a:lvl1pPr>
              <a:lnSpc>
                <a:spcPct val="76000"/>
              </a:lnSpc>
              <a:defRPr sz="320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rial" pitchFamily="34" charset="0"/>
              </a:defRPr>
            </a:lvl1pPr>
          </a:lstStyle>
          <a:p>
            <a:endParaRPr lang="en-US" dirty="0"/>
          </a:p>
        </p:txBody>
      </p:sp>
      <p:sp>
        <p:nvSpPr>
          <p:cNvPr id="8" name="TextBox 7"/>
          <p:cNvSpPr txBox="1"/>
          <p:nvPr/>
        </p:nvSpPr>
        <p:spPr>
          <a:xfrm>
            <a:off x="4135723" y="965817"/>
            <a:ext cx="2808000" cy="3434317"/>
          </a:xfrm>
          <a:prstGeom prst="rect">
            <a:avLst/>
          </a:prstGeom>
          <a:solidFill>
            <a:schemeClr val="accent5">
              <a:lumMod val="20000"/>
              <a:lumOff val="80000"/>
            </a:schemeClr>
          </a:solidFill>
          <a:effectLst>
            <a:innerShdw blurRad="38100" dist="12700" dir="13500000">
              <a:prstClr val="black">
                <a:alpha val="80000"/>
              </a:prstClr>
            </a:innerShdw>
          </a:effectLst>
        </p:spPr>
        <p:txBody>
          <a:bodyPr wrap="square" rtlCol="0">
            <a:noAutofit/>
          </a:bodyPr>
          <a:lstStyle>
            <a:defPPr>
              <a:defRPr lang="en-US"/>
            </a:defPPr>
            <a:lvl1pPr>
              <a:lnSpc>
                <a:spcPct val="76000"/>
              </a:lnSpc>
              <a:defRPr sz="320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rial" pitchFamily="34" charset="0"/>
              </a:defRPr>
            </a:lvl1pPr>
          </a:lstStyle>
          <a:p>
            <a:endParaRPr lang="en-US" dirty="0"/>
          </a:p>
        </p:txBody>
      </p:sp>
      <p:sp>
        <p:nvSpPr>
          <p:cNvPr id="6" name="Title 5"/>
          <p:cNvSpPr>
            <a:spLocks noGrp="1"/>
          </p:cNvSpPr>
          <p:nvPr>
            <p:ph type="title"/>
          </p:nvPr>
        </p:nvSpPr>
        <p:spPr/>
        <p:txBody>
          <a:bodyPr/>
          <a:lstStyle/>
          <a:p>
            <a:r>
              <a:rPr lang="en-US" dirty="0" smtClean="0"/>
              <a:t>Channel Hopping </a:t>
            </a:r>
            <a:r>
              <a:rPr lang="en-US" dirty="0" smtClean="0">
                <a:sym typeface="Wingdings"/>
              </a:rPr>
              <a:t> </a:t>
            </a:r>
            <a:r>
              <a:rPr lang="en-US" dirty="0" smtClean="0"/>
              <a:t>Search </a:t>
            </a:r>
            <a:r>
              <a:rPr lang="en-US" sz="2400" dirty="0" smtClean="0"/>
              <a:t>&amp; </a:t>
            </a:r>
            <a:r>
              <a:rPr lang="en-US" dirty="0" smtClean="0"/>
              <a:t>Discover</a:t>
            </a:r>
            <a:endParaRPr lang="en-US" dirty="0"/>
          </a:p>
        </p:txBody>
      </p:sp>
      <p:pic>
        <p:nvPicPr>
          <p:cNvPr id="31" name="Picture 3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08425" y="1708291"/>
            <a:ext cx="2453438" cy="889166"/>
          </a:xfrm>
          <a:prstGeom prst="rect">
            <a:avLst/>
          </a:prstGeom>
        </p:spPr>
      </p:pic>
      <p:pic>
        <p:nvPicPr>
          <p:cNvPr id="1024" name="Picture 102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81261" y="1180981"/>
            <a:ext cx="1966682" cy="3204370"/>
          </a:xfrm>
          <a:prstGeom prst="rect">
            <a:avLst/>
          </a:prstGeom>
        </p:spPr>
      </p:pic>
      <p:sp>
        <p:nvSpPr>
          <p:cNvPr id="1025" name="TextBox 1024"/>
          <p:cNvSpPr txBox="1"/>
          <p:nvPr/>
        </p:nvSpPr>
        <p:spPr>
          <a:xfrm>
            <a:off x="4308425" y="2663599"/>
            <a:ext cx="2453438" cy="307777"/>
          </a:xfrm>
          <a:prstGeom prst="rect">
            <a:avLst/>
          </a:prstGeom>
          <a:solidFill>
            <a:schemeClr val="bg1"/>
          </a:solidFill>
          <a:effectLst>
            <a:innerShdw blurRad="50800" dist="25400" dir="13500000">
              <a:schemeClr val="tx1">
                <a:alpha val="80000"/>
              </a:schemeClr>
            </a:innerShdw>
          </a:effectLst>
        </p:spPr>
        <p:txBody>
          <a:bodyPr wrap="square" rtlCol="0">
            <a:spAutoFit/>
          </a:bodyPr>
          <a:lstStyle/>
          <a:p>
            <a:endParaRPr lang="en-US" sz="1400" dirty="0">
              <a:latin typeface="Arial" pitchFamily="34" charset="0"/>
            </a:endParaRPr>
          </a:p>
        </p:txBody>
      </p:sp>
      <p:sp>
        <p:nvSpPr>
          <p:cNvPr id="1027" name="TextBox 1026"/>
          <p:cNvSpPr txBox="1"/>
          <p:nvPr/>
        </p:nvSpPr>
        <p:spPr>
          <a:xfrm>
            <a:off x="4282271" y="2617814"/>
            <a:ext cx="248787" cy="369332"/>
          </a:xfrm>
          <a:prstGeom prst="rect">
            <a:avLst/>
          </a:prstGeom>
          <a:noFill/>
        </p:spPr>
        <p:txBody>
          <a:bodyPr wrap="none" rtlCol="0">
            <a:spAutoFit/>
          </a:bodyPr>
          <a:lstStyle/>
          <a:p>
            <a:r>
              <a:rPr lang="en-US" sz="1800" dirty="0" smtClean="0">
                <a:latin typeface="Arial" pitchFamily="34" charset="0"/>
              </a:rPr>
              <a:t>|</a:t>
            </a:r>
            <a:endParaRPr lang="en-US" sz="1800" dirty="0">
              <a:latin typeface="Arial" pitchFamily="34" charset="0"/>
            </a:endParaRPr>
          </a:p>
        </p:txBody>
      </p:sp>
    </p:spTree>
    <p:extLst>
      <p:ext uri="{BB962C8B-B14F-4D97-AF65-F5344CB8AC3E}">
        <p14:creationId xmlns:p14="http://schemas.microsoft.com/office/powerpoint/2010/main" val="870776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fade">
                                      <p:cBhvr>
                                        <p:cTn id="7" dur="2000"/>
                                        <p:tgtEl>
                                          <p:spTgt spid="102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0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fade">
                                      <p:cBhvr>
                                        <p:cTn id="14" dur="500"/>
                                        <p:tgtEl>
                                          <p:spTgt spid="1025"/>
                                        </p:tgtEl>
                                      </p:cBhvr>
                                    </p:animEffect>
                                  </p:childTnLst>
                                </p:cTn>
                              </p:par>
                            </p:childTnLst>
                          </p:cTn>
                        </p:par>
                        <p:par>
                          <p:cTn id="15" fill="hold">
                            <p:stCondLst>
                              <p:cond delay="4000"/>
                            </p:stCondLst>
                            <p:childTnLst>
                              <p:par>
                                <p:cTn id="16" presetID="10" presetClass="entr" presetSubtype="0" fill="hold" grpId="1" nodeType="after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par>
                          <p:cTn id="19" fill="hold">
                            <p:stCondLst>
                              <p:cond delay="4500"/>
                            </p:stCondLst>
                            <p:childTnLst>
                              <p:par>
                                <p:cTn id="20" presetID="35" presetClass="emph" presetSubtype="0" repeatCount="indefinite" fill="hold" grpId="0" nodeType="afterEffect">
                                  <p:stCondLst>
                                    <p:cond delay="0"/>
                                  </p:stCondLst>
                                  <p:endCondLst>
                                    <p:cond evt="onNext" delay="0">
                                      <p:tgtEl>
                                        <p:sldTgt/>
                                      </p:tgtEl>
                                    </p:cond>
                                  </p:endCondLst>
                                  <p:childTnLst>
                                    <p:anim calcmode="discrete" valueType="str">
                                      <p:cBhvr>
                                        <p:cTn id="21" dur="1000" fill="hold"/>
                                        <p:tgtEl>
                                          <p:spTgt spid="1027"/>
                                        </p:tgtEl>
                                        <p:attrNameLst>
                                          <p:attrName>style.visibility</p:attrName>
                                        </p:attrNameLst>
                                      </p:cBhvr>
                                      <p:tavLst>
                                        <p:tav tm="0">
                                          <p:val>
                                            <p:strVal val="hidden"/>
                                          </p:val>
                                        </p:tav>
                                        <p:tav tm="50000">
                                          <p:val>
                                            <p:strVal val="visible"/>
                                          </p:val>
                                        </p:tav>
                                      </p:tavLst>
                                    </p:anim>
                                  </p:childTnLst>
                                </p:cTn>
                              </p:par>
                            </p:childTnLst>
                          </p:cTn>
                        </p:par>
                        <p:par>
                          <p:cTn id="22" fill="hold">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25" grpId="0" animBg="1"/>
      <p:bldP spid="1027" grpId="0"/>
      <p:bldP spid="102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664" y="789730"/>
            <a:ext cx="6956404" cy="3188349"/>
          </a:xfrm>
          <a:prstGeom prst="rect">
            <a:avLst/>
          </a:prstGeom>
          <a:effectLst>
            <a:outerShdw blurRad="330200" dist="673100" dir="6600000" algn="r" rotWithShape="0">
              <a:schemeClr val="bg2">
                <a:lumMod val="50000"/>
                <a:alpha val="40000"/>
              </a:schemeClr>
            </a:outerShdw>
          </a:effectLst>
        </p:spPr>
      </p:pic>
      <p:sp>
        <p:nvSpPr>
          <p:cNvPr id="4" name="Title 3"/>
          <p:cNvSpPr>
            <a:spLocks noGrp="1"/>
          </p:cNvSpPr>
          <p:nvPr>
            <p:ph type="title"/>
          </p:nvPr>
        </p:nvSpPr>
        <p:spPr/>
        <p:txBody>
          <a:bodyPr/>
          <a:lstStyle/>
          <a:p>
            <a:pPr>
              <a:tabLst>
                <a:tab pos="4572000" algn="l"/>
              </a:tabLst>
            </a:pPr>
            <a:r>
              <a:rPr lang="en-US" dirty="0" smtClean="0"/>
              <a:t>Illegal Challenges</a:t>
            </a:r>
            <a:r>
              <a:rPr lang="en-US" dirty="0"/>
              <a:t>	</a:t>
            </a:r>
            <a:r>
              <a:rPr lang="en-US" dirty="0" smtClean="0"/>
              <a:t>Illegal</a:t>
            </a:r>
            <a:r>
              <a:rPr lang="en-US" dirty="0"/>
              <a:t> Drivers</a:t>
            </a:r>
          </a:p>
        </p:txBody>
      </p:sp>
      <p:sp>
        <p:nvSpPr>
          <p:cNvPr id="5" name="Content Placeholder 4"/>
          <p:cNvSpPr>
            <a:spLocks noGrp="1"/>
          </p:cNvSpPr>
          <p:nvPr>
            <p:ph idx="1"/>
          </p:nvPr>
        </p:nvSpPr>
        <p:spPr/>
        <p:txBody>
          <a:bodyPr/>
          <a:lstStyle/>
          <a:p>
            <a:pPr lvl="1"/>
            <a:r>
              <a:rPr lang="en-US" dirty="0" smtClean="0"/>
              <a:t>Poor quality &amp; Corrupt files</a:t>
            </a:r>
          </a:p>
          <a:p>
            <a:pPr lvl="2"/>
            <a:r>
              <a:rPr lang="en-US" dirty="0" smtClean="0"/>
              <a:t>Audio &amp; video sync issues</a:t>
            </a:r>
          </a:p>
          <a:p>
            <a:pPr lvl="2"/>
            <a:r>
              <a:rPr lang="en-US" dirty="0" smtClean="0"/>
              <a:t>Improper audio track</a:t>
            </a:r>
          </a:p>
          <a:p>
            <a:pPr lvl="2"/>
            <a:r>
              <a:rPr lang="en-US" dirty="0"/>
              <a:t>No forced or foreign subtitles</a:t>
            </a:r>
          </a:p>
          <a:p>
            <a:pPr lvl="1"/>
            <a:r>
              <a:rPr lang="en-US" dirty="0" smtClean="0"/>
              <a:t>Incomplete Bundles</a:t>
            </a:r>
          </a:p>
          <a:p>
            <a:pPr lvl="2"/>
            <a:r>
              <a:rPr lang="en-US" dirty="0" smtClean="0"/>
              <a:t>No Deleted </a:t>
            </a:r>
            <a:r>
              <a:rPr lang="en-US" dirty="0"/>
              <a:t>scenes, </a:t>
            </a:r>
            <a:r>
              <a:rPr lang="en-US" dirty="0" smtClean="0"/>
              <a:t>Behind </a:t>
            </a:r>
            <a:r>
              <a:rPr lang="en-US" dirty="0"/>
              <a:t>the scenes, &amp; </a:t>
            </a:r>
            <a:r>
              <a:rPr lang="en-US" dirty="0" err="1" smtClean="0"/>
              <a:t>Featurettes</a:t>
            </a:r>
            <a:endParaRPr lang="en-US" dirty="0"/>
          </a:p>
          <a:p>
            <a:pPr lvl="1"/>
            <a:r>
              <a:rPr lang="en-US" dirty="0" smtClean="0"/>
              <a:t>Content Management</a:t>
            </a:r>
          </a:p>
          <a:p>
            <a:pPr lvl="2"/>
            <a:r>
              <a:rPr lang="en-US" dirty="0" smtClean="0"/>
              <a:t>Time consuming</a:t>
            </a:r>
          </a:p>
          <a:p>
            <a:pPr lvl="2"/>
            <a:r>
              <a:rPr lang="en-US" dirty="0" smtClean="0"/>
              <a:t>Requires a lot of storage</a:t>
            </a:r>
          </a:p>
          <a:p>
            <a:pPr lvl="1"/>
            <a:r>
              <a:rPr lang="en-US" dirty="0" smtClean="0"/>
              <a:t>Security</a:t>
            </a:r>
          </a:p>
          <a:p>
            <a:pPr lvl="2"/>
            <a:r>
              <a:rPr lang="en-US" dirty="0" smtClean="0"/>
              <a:t>Risk of viruses, trojans, &amp; malware</a:t>
            </a:r>
          </a:p>
          <a:p>
            <a:pPr lvl="1"/>
            <a:r>
              <a:rPr lang="en-US" dirty="0" smtClean="0">
                <a:solidFill>
                  <a:srgbClr val="C00000"/>
                </a:solidFill>
              </a:rPr>
              <a:t>It’s illegal!</a:t>
            </a:r>
            <a:endParaRPr lang="en-US" dirty="0">
              <a:solidFill>
                <a:srgbClr val="C00000"/>
              </a:solidFill>
            </a:endParaRPr>
          </a:p>
        </p:txBody>
      </p:sp>
      <p:sp>
        <p:nvSpPr>
          <p:cNvPr id="9" name="Content Placeholder 8"/>
          <p:cNvSpPr>
            <a:spLocks noGrp="1"/>
          </p:cNvSpPr>
          <p:nvPr>
            <p:ph idx="2"/>
          </p:nvPr>
        </p:nvSpPr>
        <p:spPr/>
        <p:txBody>
          <a:bodyPr/>
          <a:lstStyle/>
          <a:p>
            <a:pPr lvl="1"/>
            <a:r>
              <a:rPr lang="en-US" dirty="0" smtClean="0"/>
              <a:t>Lack of Content Availability</a:t>
            </a:r>
          </a:p>
          <a:p>
            <a:pPr lvl="1"/>
            <a:r>
              <a:rPr lang="en-US" dirty="0" smtClean="0"/>
              <a:t>Untethered from DRM</a:t>
            </a:r>
          </a:p>
          <a:p>
            <a:pPr lvl="2"/>
            <a:r>
              <a:rPr lang="en-US" dirty="0" smtClean="0"/>
              <a:t>Free to transcode to multiple devices &amp; formats</a:t>
            </a:r>
            <a:br>
              <a:rPr lang="en-US" dirty="0" smtClean="0"/>
            </a:br>
            <a:r>
              <a:rPr lang="en-US" dirty="0" smtClean="0"/>
              <a:t/>
            </a:r>
            <a:br>
              <a:rPr lang="en-US" dirty="0" smtClean="0"/>
            </a:br>
            <a:r>
              <a:rPr lang="en-US" dirty="0" smtClean="0"/>
              <a:t/>
            </a:r>
            <a:br>
              <a:rPr lang="en-US" dirty="0" smtClean="0"/>
            </a:br>
            <a:endParaRPr lang="en-US" dirty="0"/>
          </a:p>
          <a:p>
            <a:pPr lvl="2"/>
            <a:endParaRPr lang="en-US" dirty="0" smtClean="0"/>
          </a:p>
          <a:p>
            <a:pPr lvl="1"/>
            <a:endParaRPr lang="en-US" dirty="0"/>
          </a:p>
          <a:p>
            <a:pPr lvl="1"/>
            <a:endParaRPr lang="en-US" dirty="0" smtClean="0"/>
          </a:p>
          <a:p>
            <a:pPr lvl="1"/>
            <a:endParaRPr lang="en-US" dirty="0" smtClean="0"/>
          </a:p>
          <a:p>
            <a:pPr lvl="1"/>
            <a:r>
              <a:rPr lang="en-US" dirty="0" smtClean="0"/>
              <a:t>Access to all</a:t>
            </a:r>
            <a:r>
              <a:rPr lang="en-US" baseline="-25000" dirty="0" smtClean="0"/>
              <a:t>(most) </a:t>
            </a:r>
            <a:r>
              <a:rPr lang="en-US" dirty="0" smtClean="0"/>
              <a:t>content</a:t>
            </a:r>
          </a:p>
          <a:p>
            <a:pPr lvl="1"/>
            <a:r>
              <a:rPr lang="en-US" dirty="0" smtClean="0">
                <a:solidFill>
                  <a:srgbClr val="00B050"/>
                </a:solidFill>
              </a:rPr>
              <a:t>It’s Free</a:t>
            </a:r>
            <a:r>
              <a:rPr lang="en-US" dirty="0">
                <a:solidFill>
                  <a:srgbClr val="00B050"/>
                </a:solidFill>
              </a:rPr>
              <a:t>!</a:t>
            </a:r>
          </a:p>
          <a:p>
            <a:pPr lvl="1"/>
            <a:endParaRPr lang="en-US" dirty="0"/>
          </a:p>
        </p:txBody>
      </p:sp>
    </p:spTree>
    <p:extLst>
      <p:ext uri="{BB962C8B-B14F-4D97-AF65-F5344CB8AC3E}">
        <p14:creationId xmlns:p14="http://schemas.microsoft.com/office/powerpoint/2010/main" val="3331619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261" y="1315456"/>
            <a:ext cx="6956404" cy="3188349"/>
          </a:xfrm>
          <a:prstGeom prst="rect">
            <a:avLst/>
          </a:prstGeom>
          <a:effectLst>
            <a:outerShdw blurRad="330200" dist="673100" dir="6600000" algn="r" rotWithShape="0">
              <a:schemeClr val="bg2">
                <a:lumMod val="50000"/>
                <a:alpha val="40000"/>
              </a:schemeClr>
            </a:outerShdw>
          </a:effectLst>
        </p:spPr>
      </p:pic>
      <p:sp>
        <p:nvSpPr>
          <p:cNvPr id="4" name="Title 3"/>
          <p:cNvSpPr>
            <a:spLocks noGrp="1"/>
          </p:cNvSpPr>
          <p:nvPr>
            <p:ph type="title"/>
          </p:nvPr>
        </p:nvSpPr>
        <p:spPr/>
        <p:txBody>
          <a:bodyPr/>
          <a:lstStyle/>
          <a:p>
            <a:pPr>
              <a:tabLst>
                <a:tab pos="4659313" algn="l"/>
              </a:tabLst>
            </a:pPr>
            <a:r>
              <a:rPr lang="en-US" dirty="0" smtClean="0"/>
              <a:t>Legal Drivers	Legal Challenges</a:t>
            </a:r>
            <a:endParaRPr lang="en-US" dirty="0"/>
          </a:p>
        </p:txBody>
      </p:sp>
      <p:sp>
        <p:nvSpPr>
          <p:cNvPr id="5" name="Content Placeholder 4"/>
          <p:cNvSpPr>
            <a:spLocks noGrp="1"/>
          </p:cNvSpPr>
          <p:nvPr>
            <p:ph idx="1"/>
          </p:nvPr>
        </p:nvSpPr>
        <p:spPr/>
        <p:txBody>
          <a:bodyPr/>
          <a:lstStyle/>
          <a:p>
            <a:pPr lvl="1"/>
            <a:r>
              <a:rPr lang="en-US" dirty="0" smtClean="0"/>
              <a:t>Personable </a:t>
            </a:r>
            <a:r>
              <a:rPr lang="en-US" dirty="0"/>
              <a:t>&amp; Interactive</a:t>
            </a:r>
          </a:p>
          <a:p>
            <a:pPr lvl="2"/>
            <a:r>
              <a:rPr lang="en-US" dirty="0" smtClean="0"/>
              <a:t>Search: Collaborative,</a:t>
            </a:r>
            <a:br>
              <a:rPr lang="en-US" dirty="0" smtClean="0"/>
            </a:br>
            <a:r>
              <a:rPr lang="en-US" dirty="0" smtClean="0"/>
              <a:t>Statistical</a:t>
            </a:r>
            <a:r>
              <a:rPr lang="en-US" dirty="0"/>
              <a:t>, </a:t>
            </a:r>
            <a:r>
              <a:rPr lang="en-US" dirty="0" smtClean="0"/>
              <a:t>Contextual, Recommendation</a:t>
            </a:r>
            <a:endParaRPr lang="en-US" dirty="0"/>
          </a:p>
          <a:p>
            <a:pPr lvl="2"/>
            <a:r>
              <a:rPr lang="en-US" dirty="0"/>
              <a:t>Social Networking</a:t>
            </a:r>
          </a:p>
          <a:p>
            <a:pPr lvl="2"/>
            <a:r>
              <a:rPr lang="en-US" dirty="0" smtClean="0"/>
              <a:t>Suggestions &amp;</a:t>
            </a:r>
            <a:br>
              <a:rPr lang="en-US" dirty="0" smtClean="0"/>
            </a:br>
            <a:r>
              <a:rPr lang="en-US" dirty="0" smtClean="0"/>
              <a:t>Peer Reviews</a:t>
            </a:r>
            <a:br>
              <a:rPr lang="en-US" dirty="0" smtClean="0"/>
            </a:br>
            <a:endParaRPr lang="en-US" dirty="0"/>
          </a:p>
          <a:p>
            <a:pPr marL="2870200" lvl="1" indent="-176213">
              <a:tabLst>
                <a:tab pos="2782888" algn="l"/>
              </a:tabLst>
            </a:pPr>
            <a:r>
              <a:rPr lang="en-US" dirty="0"/>
              <a:t>Ease of </a:t>
            </a:r>
            <a:r>
              <a:rPr lang="en-US" dirty="0" smtClean="0"/>
              <a:t>Use</a:t>
            </a:r>
          </a:p>
          <a:p>
            <a:pPr marL="2870200" lvl="1" indent="-176213">
              <a:tabLst>
                <a:tab pos="2782888" algn="l"/>
              </a:tabLst>
            </a:pPr>
            <a:r>
              <a:rPr lang="en-US" dirty="0" smtClean="0"/>
              <a:t>High </a:t>
            </a:r>
            <a:r>
              <a:rPr lang="en-US" dirty="0" smtClean="0"/>
              <a:t>Quality</a:t>
            </a:r>
            <a:br>
              <a:rPr lang="en-US" dirty="0" smtClean="0"/>
            </a:br>
            <a:endParaRPr lang="en-US" dirty="0" smtClean="0"/>
          </a:p>
          <a:p>
            <a:pPr marL="176213" lvl="1" indent="-176213"/>
            <a:r>
              <a:rPr lang="en-US" dirty="0" smtClean="0"/>
              <a:t>Piece </a:t>
            </a:r>
            <a:r>
              <a:rPr lang="en-US" dirty="0"/>
              <a:t>of </a:t>
            </a:r>
            <a:r>
              <a:rPr lang="en-US" dirty="0" smtClean="0"/>
              <a:t>Mind</a:t>
            </a:r>
            <a:r>
              <a:rPr lang="en-US" dirty="0"/>
              <a:t> </a:t>
            </a:r>
            <a:r>
              <a:rPr lang="en-US" dirty="0" smtClean="0"/>
              <a:t>“</a:t>
            </a:r>
            <a:r>
              <a:rPr lang="en-US" spc="-80" dirty="0" smtClean="0">
                <a:solidFill>
                  <a:srgbClr val="00B050"/>
                </a:solidFill>
              </a:rPr>
              <a:t>I’m </a:t>
            </a:r>
            <a:r>
              <a:rPr lang="en-US" spc="-80" dirty="0">
                <a:solidFill>
                  <a:srgbClr val="00B050"/>
                </a:solidFill>
              </a:rPr>
              <a:t>a good citizen</a:t>
            </a:r>
            <a:r>
              <a:rPr lang="en-US" dirty="0" smtClean="0"/>
              <a:t>”</a:t>
            </a:r>
            <a:endParaRPr lang="en-US" dirty="0"/>
          </a:p>
        </p:txBody>
      </p:sp>
      <p:sp>
        <p:nvSpPr>
          <p:cNvPr id="6" name="Content Placeholder 5"/>
          <p:cNvSpPr>
            <a:spLocks noGrp="1"/>
          </p:cNvSpPr>
          <p:nvPr>
            <p:ph idx="2"/>
          </p:nvPr>
        </p:nvSpPr>
        <p:spPr/>
        <p:txBody>
          <a:bodyPr/>
          <a:lstStyle/>
          <a:p>
            <a:pPr lvl="1"/>
            <a:r>
              <a:rPr lang="en-US" dirty="0" smtClean="0"/>
              <a:t>Attractive </a:t>
            </a:r>
            <a:r>
              <a:rPr lang="en-US" dirty="0"/>
              <a:t>Price</a:t>
            </a:r>
          </a:p>
          <a:p>
            <a:pPr lvl="1"/>
            <a:r>
              <a:rPr lang="en-US" dirty="0"/>
              <a:t>Upgrade Frustrations</a:t>
            </a:r>
          </a:p>
          <a:p>
            <a:pPr lvl="2"/>
            <a:r>
              <a:rPr lang="en-US" dirty="0" smtClean="0"/>
              <a:t>VHS</a:t>
            </a:r>
            <a:r>
              <a:rPr lang="en-US" dirty="0" smtClean="0">
                <a:sym typeface="Wingdings"/>
              </a:rPr>
              <a:t> </a:t>
            </a:r>
            <a:r>
              <a:rPr lang="en-US" dirty="0" smtClean="0"/>
              <a:t>DVD</a:t>
            </a:r>
            <a:r>
              <a:rPr lang="en-US" dirty="0" smtClean="0">
                <a:sym typeface="Wingdings"/>
              </a:rPr>
              <a:t> Blu-Ray </a:t>
            </a:r>
            <a:r>
              <a:rPr lang="en-US" dirty="0">
                <a:sym typeface="Wingdings"/>
              </a:rPr>
              <a:t>4K </a:t>
            </a:r>
            <a:r>
              <a:rPr lang="en-US" dirty="0" smtClean="0">
                <a:sym typeface="Wingdings"/>
              </a:rPr>
              <a:t>8K</a:t>
            </a:r>
            <a:endParaRPr lang="en-US" dirty="0"/>
          </a:p>
          <a:p>
            <a:pPr lvl="1"/>
            <a:r>
              <a:rPr lang="en-US" dirty="0" smtClean="0">
                <a:solidFill>
                  <a:srgbClr val="C00000"/>
                </a:solidFill>
              </a:rPr>
              <a:t>Availability</a:t>
            </a:r>
            <a:endParaRPr lang="en-US" dirty="0">
              <a:solidFill>
                <a:srgbClr val="C00000"/>
              </a:solidFill>
            </a:endParaRPr>
          </a:p>
          <a:p>
            <a:pPr lvl="2"/>
            <a:r>
              <a:rPr lang="en-US" dirty="0"/>
              <a:t>Limited </a:t>
            </a:r>
            <a:r>
              <a:rPr lang="en-US" dirty="0" smtClean="0"/>
              <a:t> Global Content Rights</a:t>
            </a:r>
            <a:endParaRPr lang="en-US" dirty="0"/>
          </a:p>
          <a:p>
            <a:pPr lvl="2"/>
            <a:r>
              <a:rPr lang="en-US" dirty="0"/>
              <a:t>Delayed </a:t>
            </a:r>
            <a:r>
              <a:rPr lang="en-US" dirty="0" smtClean="0"/>
              <a:t>theatrical releases</a:t>
            </a:r>
            <a:endParaRPr lang="en-US" dirty="0"/>
          </a:p>
          <a:p>
            <a:pPr lvl="1"/>
            <a:r>
              <a:rPr lang="en-US" dirty="0"/>
              <a:t>DRM restrictions</a:t>
            </a:r>
          </a:p>
          <a:p>
            <a:pPr lvl="2"/>
            <a:r>
              <a:rPr lang="en-US" dirty="0"/>
              <a:t>Titles not available across different OS’s or devices</a:t>
            </a:r>
          </a:p>
          <a:p>
            <a:pPr lvl="2"/>
            <a:r>
              <a:rPr lang="en-US" dirty="0"/>
              <a:t>Watching on one device, &amp; finish on another is restricted</a:t>
            </a:r>
            <a:endParaRPr lang="en-US" dirty="0" smtClean="0"/>
          </a:p>
        </p:txBody>
      </p:sp>
    </p:spTree>
    <p:extLst>
      <p:ext uri="{BB962C8B-B14F-4D97-AF65-F5344CB8AC3E}">
        <p14:creationId xmlns:p14="http://schemas.microsoft.com/office/powerpoint/2010/main" val="3801112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86080" y="430416"/>
            <a:ext cx="8379229" cy="3765664"/>
          </a:xfrm>
          <a:prstGeom prst="rect">
            <a:avLst/>
          </a:prstGeom>
          <a:solidFill>
            <a:schemeClr val="accent5">
              <a:lumMod val="20000"/>
              <a:lumOff val="80000"/>
            </a:schemeClr>
          </a:solidFill>
          <a:effectLst>
            <a:innerShdw blurRad="38100" dist="12700" dir="13500000">
              <a:prstClr val="black">
                <a:alpha val="80000"/>
              </a:prstClr>
            </a:innerShdw>
          </a:effectLst>
        </p:spPr>
        <p:txBody>
          <a:bodyPr wrap="square" rtlCol="0" anchor="ctr">
            <a:noAutofit/>
          </a:bodyPr>
          <a:lstStyle/>
          <a:p>
            <a:pPr>
              <a:lnSpc>
                <a:spcPct val="76000"/>
              </a:lnSpc>
            </a:pPr>
            <a:endParaRPr lang="en-US" sz="4800"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
        <p:nvSpPr>
          <p:cNvPr id="26" name="Rectangle 25"/>
          <p:cNvSpPr/>
          <p:nvPr/>
        </p:nvSpPr>
        <p:spPr>
          <a:xfrm>
            <a:off x="544031" y="2659663"/>
            <a:ext cx="3899452" cy="1383554"/>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36000" rIns="216000" bIns="72000" numCol="1" spcCol="1270" anchor="ctr" anchorCtr="0">
            <a:noAutofit/>
          </a:bodyPr>
          <a:lstStyle/>
          <a:p>
            <a:pPr lvl="0" algn="ctr" defTabSz="266700">
              <a:lnSpc>
                <a:spcPct val="74000"/>
              </a:lnSpc>
              <a:spcAft>
                <a:spcPct val="35000"/>
              </a:spcAft>
            </a:pPr>
            <a:r>
              <a:rPr lang="en-US" b="1" dirty="0" smtClean="0">
                <a:solidFill>
                  <a:schemeClr val="accent5">
                    <a:lumMod val="75000"/>
                  </a:schemeClr>
                </a:solidFill>
                <a:effectLst/>
              </a:rPr>
              <a:t>lost</a:t>
            </a:r>
            <a:br>
              <a:rPr lang="en-US" b="1" dirty="0" smtClean="0">
                <a:solidFill>
                  <a:schemeClr val="accent5">
                    <a:lumMod val="75000"/>
                  </a:schemeClr>
                </a:solidFill>
                <a:effectLst/>
              </a:rPr>
            </a:br>
            <a:r>
              <a:rPr lang="en-US" b="1" dirty="0" smtClean="0">
                <a:solidFill>
                  <a:schemeClr val="accent5">
                    <a:lumMod val="75000"/>
                  </a:schemeClr>
                </a:solidFill>
                <a:effectLst/>
              </a:rPr>
              <a:t>to </a:t>
            </a:r>
            <a:endParaRPr lang="en-US" b="1" dirty="0">
              <a:solidFill>
                <a:schemeClr val="accent5">
                  <a:lumMod val="75000"/>
                </a:schemeClr>
              </a:solidFill>
              <a:effectLst/>
            </a:endParaRPr>
          </a:p>
        </p:txBody>
      </p:sp>
      <p:sp>
        <p:nvSpPr>
          <p:cNvPr id="25" name="Rectangle 24"/>
          <p:cNvSpPr/>
          <p:nvPr/>
        </p:nvSpPr>
        <p:spPr>
          <a:xfrm>
            <a:off x="4544595" y="2659663"/>
            <a:ext cx="4079394" cy="1383554"/>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2000" rIns="360000" bIns="72000" numCol="1" spcCol="1270" anchor="ctr" anchorCtr="0">
            <a:noAutofit/>
          </a:bodyPr>
          <a:lstStyle/>
          <a:p>
            <a:pPr algn="ctr" defTabSz="266700">
              <a:lnSpc>
                <a:spcPct val="74000"/>
              </a:lnSpc>
              <a:spcAft>
                <a:spcPct val="35000"/>
              </a:spcAft>
            </a:pPr>
            <a:r>
              <a:rPr lang="en-US" b="1" dirty="0">
                <a:solidFill>
                  <a:schemeClr val="accent5">
                    <a:lumMod val="75000"/>
                  </a:schemeClr>
                </a:solidFill>
                <a:effectLst/>
              </a:rPr>
              <a:t>l</a:t>
            </a:r>
            <a:r>
              <a:rPr lang="en-US" b="1" dirty="0" smtClean="0">
                <a:solidFill>
                  <a:schemeClr val="accent5">
                    <a:lumMod val="75000"/>
                  </a:schemeClr>
                </a:solidFill>
                <a:effectLst/>
              </a:rPr>
              <a:t>ost</a:t>
            </a:r>
            <a:r>
              <a:rPr lang="en-US" b="1" dirty="0">
                <a:solidFill>
                  <a:schemeClr val="accent5">
                    <a:lumMod val="75000"/>
                  </a:schemeClr>
                </a:solidFill>
                <a:effectLst/>
              </a:rPr>
              <a:t/>
            </a:r>
            <a:br>
              <a:rPr lang="en-US" b="1" dirty="0">
                <a:solidFill>
                  <a:schemeClr val="accent5">
                    <a:lumMod val="75000"/>
                  </a:schemeClr>
                </a:solidFill>
                <a:effectLst/>
              </a:rPr>
            </a:br>
            <a:r>
              <a:rPr lang="en-US" b="1" dirty="0" smtClean="0">
                <a:solidFill>
                  <a:schemeClr val="accent5">
                    <a:lumMod val="75000"/>
                  </a:schemeClr>
                </a:solidFill>
                <a:effectLst/>
              </a:rPr>
              <a:t>to</a:t>
            </a:r>
            <a:endParaRPr lang="en-US" b="1" dirty="0">
              <a:solidFill>
                <a:schemeClr val="accent5">
                  <a:lumMod val="75000"/>
                </a:schemeClr>
              </a:solidFill>
              <a:effectLst/>
            </a:endParaRPr>
          </a:p>
        </p:txBody>
      </p:sp>
      <p:sp>
        <p:nvSpPr>
          <p:cNvPr id="24" name="Rectangle 23"/>
          <p:cNvSpPr/>
          <p:nvPr/>
        </p:nvSpPr>
        <p:spPr>
          <a:xfrm>
            <a:off x="4544595" y="1166610"/>
            <a:ext cx="4079394" cy="1383554"/>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000" tIns="22860" rIns="1008000" bIns="22860" numCol="1" spcCol="1270" anchor="ctr" anchorCtr="0">
            <a:noAutofit/>
          </a:bodyPr>
          <a:lstStyle/>
          <a:p>
            <a:pPr lvl="0" algn="ctr" defTabSz="266700">
              <a:lnSpc>
                <a:spcPct val="74000"/>
              </a:lnSpc>
              <a:spcAft>
                <a:spcPct val="35000"/>
              </a:spcAft>
            </a:pPr>
            <a:r>
              <a:rPr lang="en-US" b="1" dirty="0">
                <a:solidFill>
                  <a:schemeClr val="accent5">
                    <a:lumMod val="75000"/>
                  </a:schemeClr>
                </a:solidFill>
                <a:effectLst/>
              </a:rPr>
              <a:t>l</a:t>
            </a:r>
            <a:r>
              <a:rPr lang="en-US" b="1" dirty="0" smtClean="0">
                <a:solidFill>
                  <a:schemeClr val="accent5">
                    <a:lumMod val="75000"/>
                  </a:schemeClr>
                </a:solidFill>
                <a:effectLst/>
              </a:rPr>
              <a:t>ost</a:t>
            </a:r>
            <a:br>
              <a:rPr lang="en-US" b="1" dirty="0" smtClean="0">
                <a:solidFill>
                  <a:schemeClr val="accent5">
                    <a:lumMod val="75000"/>
                  </a:schemeClr>
                </a:solidFill>
                <a:effectLst/>
              </a:rPr>
            </a:br>
            <a:r>
              <a:rPr lang="en-US" b="1" dirty="0" smtClean="0">
                <a:solidFill>
                  <a:schemeClr val="accent5">
                    <a:lumMod val="75000"/>
                  </a:schemeClr>
                </a:solidFill>
                <a:effectLst/>
              </a:rPr>
              <a:t>to </a:t>
            </a:r>
            <a:endParaRPr lang="en-US" b="1" dirty="0">
              <a:solidFill>
                <a:schemeClr val="accent5">
                  <a:lumMod val="75000"/>
                </a:schemeClr>
              </a:solidFill>
              <a:effectLst/>
            </a:endParaRPr>
          </a:p>
        </p:txBody>
      </p:sp>
      <p:sp>
        <p:nvSpPr>
          <p:cNvPr id="16" name="Rectangle 15"/>
          <p:cNvSpPr/>
          <p:nvPr/>
        </p:nvSpPr>
        <p:spPr>
          <a:xfrm>
            <a:off x="544031" y="1166610"/>
            <a:ext cx="3899452" cy="1383554"/>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68000" tIns="22860" rIns="180000" bIns="22860" numCol="1" spcCol="1270" anchor="ctr" anchorCtr="0">
            <a:noAutofit/>
          </a:bodyPr>
          <a:lstStyle/>
          <a:p>
            <a:pPr lvl="0" algn="ctr" defTabSz="266700">
              <a:lnSpc>
                <a:spcPct val="74000"/>
              </a:lnSpc>
              <a:spcAft>
                <a:spcPct val="35000"/>
              </a:spcAft>
            </a:pPr>
            <a:r>
              <a:rPr lang="en-US" b="1" dirty="0">
                <a:solidFill>
                  <a:schemeClr val="accent5">
                    <a:lumMod val="75000"/>
                  </a:schemeClr>
                </a:solidFill>
                <a:effectLst/>
              </a:rPr>
              <a:t>l</a:t>
            </a:r>
            <a:r>
              <a:rPr lang="en-US" b="1" dirty="0" smtClean="0">
                <a:solidFill>
                  <a:schemeClr val="accent5">
                    <a:lumMod val="75000"/>
                  </a:schemeClr>
                </a:solidFill>
                <a:effectLst/>
              </a:rPr>
              <a:t>ost</a:t>
            </a:r>
            <a:br>
              <a:rPr lang="en-US" b="1" dirty="0" smtClean="0">
                <a:solidFill>
                  <a:schemeClr val="accent5">
                    <a:lumMod val="75000"/>
                  </a:schemeClr>
                </a:solidFill>
                <a:effectLst/>
              </a:rPr>
            </a:br>
            <a:r>
              <a:rPr lang="en-US" b="1" dirty="0" smtClean="0">
                <a:solidFill>
                  <a:schemeClr val="accent5">
                    <a:lumMod val="75000"/>
                  </a:schemeClr>
                </a:solidFill>
                <a:effectLst/>
              </a:rPr>
              <a:t>to </a:t>
            </a:r>
            <a:endParaRPr lang="en-US" b="1" dirty="0">
              <a:solidFill>
                <a:schemeClr val="accent5">
                  <a:lumMod val="75000"/>
                </a:schemeClr>
              </a:solidFill>
              <a:effectLst/>
            </a:endParaRPr>
          </a:p>
        </p:txBody>
      </p:sp>
      <p:sp>
        <p:nvSpPr>
          <p:cNvPr id="2" name="Title 1"/>
          <p:cNvSpPr>
            <a:spLocks noGrp="1"/>
          </p:cNvSpPr>
          <p:nvPr>
            <p:ph type="title"/>
          </p:nvPr>
        </p:nvSpPr>
        <p:spPr/>
        <p:txBody>
          <a:bodyPr/>
          <a:lstStyle/>
          <a:p>
            <a:r>
              <a:rPr lang="en-US" dirty="0" smtClean="0"/>
              <a:t/>
            </a:r>
            <a:br>
              <a:rPr lang="en-US" dirty="0" smtClean="0"/>
            </a:br>
            <a:r>
              <a:rPr lang="en-US" dirty="0"/>
              <a:t> </a:t>
            </a:r>
            <a:r>
              <a:rPr lang="en-US" dirty="0" smtClean="0"/>
              <a:t>  Blame </a:t>
            </a:r>
            <a:r>
              <a:rPr lang="en-US" dirty="0"/>
              <a:t>the </a:t>
            </a:r>
            <a:r>
              <a:rPr lang="en-US" dirty="0" smtClean="0"/>
              <a:t>Internet …</a:t>
            </a:r>
            <a:endParaRPr lang="en-US" dirty="0"/>
          </a:p>
        </p:txBody>
      </p:sp>
      <p:pic>
        <p:nvPicPr>
          <p:cNvPr id="15" name="Picture 1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63264" y="1372076"/>
            <a:ext cx="1584000" cy="966904"/>
          </a:xfrm>
          <a:prstGeom prst="rect">
            <a:avLst/>
          </a:prstGeom>
          <a:effectLst>
            <a:outerShdw blurRad="203200" dist="101600" dir="8400000" algn="tl" rotWithShape="0">
              <a:schemeClr val="accent5">
                <a:lumMod val="50000"/>
                <a:alpha val="52000"/>
              </a:schemeClr>
            </a:outerShdw>
          </a:effectLst>
        </p:spPr>
      </p:pic>
      <p:pic>
        <p:nvPicPr>
          <p:cNvPr id="19" name="Picture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61548" y="1397448"/>
            <a:ext cx="927558" cy="927558"/>
          </a:xfrm>
          <a:prstGeom prst="rect">
            <a:avLst/>
          </a:prstGeom>
          <a:effectLst>
            <a:outerShdw blurRad="203200" dist="101600" dir="8400000" algn="tl" rotWithShape="0">
              <a:schemeClr val="accent5">
                <a:lumMod val="50000"/>
                <a:alpha val="52000"/>
              </a:schemeClr>
            </a:outerShdw>
          </a:effectLst>
        </p:spPr>
      </p:pic>
      <p:pic>
        <p:nvPicPr>
          <p:cNvPr id="21" name="Picture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5107" y="2866045"/>
            <a:ext cx="1033624" cy="1033624"/>
          </a:xfrm>
          <a:prstGeom prst="rect">
            <a:avLst/>
          </a:prstGeom>
          <a:effectLst>
            <a:outerShdw blurRad="203200" dist="101600" dir="8400000" algn="tl" rotWithShape="0">
              <a:schemeClr val="accent5">
                <a:lumMod val="50000"/>
                <a:alpha val="52000"/>
              </a:schemeClr>
            </a:outerShdw>
          </a:effectLst>
        </p:spPr>
      </p:pic>
      <p:pic>
        <p:nvPicPr>
          <p:cNvPr id="27" name="Picture 2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54492" y="2852521"/>
            <a:ext cx="1130500" cy="1014180"/>
          </a:xfrm>
          <a:prstGeom prst="rect">
            <a:avLst/>
          </a:prstGeom>
          <a:effectLst>
            <a:outerShdw blurRad="203200" dist="101600" dir="8400000" algn="tl" rotWithShape="0">
              <a:schemeClr val="accent5">
                <a:lumMod val="50000"/>
                <a:alpha val="52000"/>
              </a:schemeClr>
            </a:outerShdw>
          </a:effectLst>
        </p:spPr>
      </p:pic>
      <p:pic>
        <p:nvPicPr>
          <p:cNvPr id="23" name="Picture 2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29911" y="1560439"/>
            <a:ext cx="1179776" cy="522638"/>
          </a:xfrm>
          <a:prstGeom prst="rect">
            <a:avLst/>
          </a:prstGeom>
          <a:effectLst>
            <a:outerShdw blurRad="203200" dist="101600" dir="8400000" algn="tl" rotWithShape="0">
              <a:schemeClr val="accent5">
                <a:lumMod val="50000"/>
                <a:alpha val="52000"/>
              </a:schemeClr>
            </a:outerShdw>
          </a:effectLst>
        </p:spPr>
      </p:pic>
      <p:pic>
        <p:nvPicPr>
          <p:cNvPr id="30" name="Picture 2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015973" y="1586277"/>
            <a:ext cx="1242260" cy="570716"/>
          </a:xfrm>
          <a:prstGeom prst="rect">
            <a:avLst/>
          </a:prstGeom>
          <a:effectLst>
            <a:outerShdw blurRad="203200" dist="101600" dir="8400000" algn="tl" rotWithShape="0">
              <a:schemeClr val="accent5">
                <a:lumMod val="50000"/>
                <a:alpha val="52000"/>
              </a:schemeClr>
            </a:outerShdw>
          </a:effectLst>
        </p:spPr>
      </p:pic>
      <p:pic>
        <p:nvPicPr>
          <p:cNvPr id="18" name="Picture 17"/>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792451" y="2794658"/>
            <a:ext cx="1096654" cy="1096654"/>
          </a:xfrm>
          <a:prstGeom prst="rect">
            <a:avLst/>
          </a:prstGeom>
          <a:effectLst>
            <a:outerShdw blurRad="203200" dist="101600" dir="8400000" algn="tl" rotWithShape="0">
              <a:schemeClr val="accent5">
                <a:lumMod val="50000"/>
                <a:alpha val="52000"/>
              </a:schemeClr>
            </a:outerShdw>
          </a:effectLst>
        </p:spPr>
      </p:pic>
      <p:pic>
        <p:nvPicPr>
          <p:cNvPr id="20" name="Picture 19"/>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003427" y="3065037"/>
            <a:ext cx="1445998" cy="527098"/>
          </a:xfrm>
          <a:prstGeom prst="rect">
            <a:avLst/>
          </a:prstGeom>
          <a:effectLst>
            <a:outerShdw blurRad="203200" dist="101600" dir="8400000" algn="tl" rotWithShape="0">
              <a:schemeClr val="accent5">
                <a:lumMod val="50000"/>
                <a:alpha val="52000"/>
              </a:schemeClr>
            </a:outerShdw>
          </a:effectLst>
        </p:spPr>
      </p:pic>
      <p:sp>
        <p:nvSpPr>
          <p:cNvPr id="3" name="TextBox 2"/>
          <p:cNvSpPr txBox="1"/>
          <p:nvPr/>
        </p:nvSpPr>
        <p:spPr>
          <a:xfrm>
            <a:off x="5056095" y="1688407"/>
            <a:ext cx="646331" cy="327782"/>
          </a:xfrm>
          <a:prstGeom prst="rect">
            <a:avLst/>
          </a:prstGeom>
          <a:noFill/>
        </p:spPr>
        <p:txBody>
          <a:bodyPr wrap="none" rtlCol="0">
            <a:spAutoFit/>
            <a:scene3d>
              <a:camera prst="isometricOffAxis2Left"/>
              <a:lightRig rig="threePt" dir="t"/>
            </a:scene3d>
          </a:bodyPr>
          <a:lstStyle/>
          <a:p>
            <a:pPr algn="ctr">
              <a:lnSpc>
                <a:spcPct val="85000"/>
              </a:lnSpc>
            </a:pPr>
            <a:r>
              <a:rPr lang="en-US" sz="1800" spc="-100" dirty="0" smtClean="0">
                <a:solidFill>
                  <a:schemeClr val="accent1">
                    <a:lumMod val="40000"/>
                    <a:lumOff val="60000"/>
                  </a:schemeClr>
                </a:solidFill>
                <a:effectLst>
                  <a:innerShdw blurRad="25400" dist="38100" dir="12600000">
                    <a:prstClr val="black"/>
                  </a:innerShdw>
                </a:effectLst>
                <a:latin typeface="+mj-lt"/>
              </a:rPr>
              <a:t>SMS</a:t>
            </a:r>
          </a:p>
        </p:txBody>
      </p:sp>
    </p:spTree>
    <p:extLst>
      <p:ext uri="{BB962C8B-B14F-4D97-AF65-F5344CB8AC3E}">
        <p14:creationId xmlns:p14="http://schemas.microsoft.com/office/powerpoint/2010/main" val="6233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P spid="25" grpId="0" animBg="1"/>
      <p:bldP spid="24" grpId="0" animBg="1"/>
      <p:bldP spid="16" grpId="0" animBg="1"/>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86080" y="420256"/>
            <a:ext cx="8379229" cy="3765664"/>
          </a:xfrm>
          <a:prstGeom prst="rect">
            <a:avLst/>
          </a:prstGeom>
          <a:solidFill>
            <a:schemeClr val="accent5">
              <a:lumMod val="20000"/>
              <a:lumOff val="80000"/>
            </a:schemeClr>
          </a:solidFill>
          <a:effectLst>
            <a:innerShdw blurRad="38100" dist="12700" dir="13500000">
              <a:prstClr val="black">
                <a:alpha val="80000"/>
              </a:prstClr>
            </a:innerShdw>
          </a:effectLst>
        </p:spPr>
        <p:txBody>
          <a:bodyPr wrap="square" rtlCol="0" anchor="ctr">
            <a:noAutofit/>
          </a:bodyPr>
          <a:lstStyle/>
          <a:p>
            <a:pPr>
              <a:lnSpc>
                <a:spcPct val="76000"/>
              </a:lnSpc>
            </a:pPr>
            <a:endParaRPr lang="en-US" sz="4800"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
        <p:nvSpPr>
          <p:cNvPr id="26" name="Rectangle 25"/>
          <p:cNvSpPr/>
          <p:nvPr/>
        </p:nvSpPr>
        <p:spPr>
          <a:xfrm>
            <a:off x="544031" y="2657816"/>
            <a:ext cx="3899452" cy="1383554"/>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36000" rIns="0" bIns="72000" numCol="1" spcCol="1270" anchor="ctr" anchorCtr="0">
            <a:noAutofit/>
          </a:bodyPr>
          <a:lstStyle/>
          <a:p>
            <a:pPr lvl="0" algn="ctr" defTabSz="266700">
              <a:lnSpc>
                <a:spcPct val="74000"/>
              </a:lnSpc>
              <a:spcBef>
                <a:spcPct val="0"/>
              </a:spcBef>
              <a:spcAft>
                <a:spcPct val="35000"/>
              </a:spcAft>
            </a:pPr>
            <a:r>
              <a:rPr lang="en-US" b="1" dirty="0">
                <a:solidFill>
                  <a:schemeClr val="accent5">
                    <a:lumMod val="75000"/>
                  </a:schemeClr>
                </a:solidFill>
                <a:effectLst/>
              </a:rPr>
              <a:t>h</a:t>
            </a:r>
            <a:r>
              <a:rPr lang="en-US" b="1" kern="1200" dirty="0" smtClean="0">
                <a:solidFill>
                  <a:schemeClr val="accent5">
                    <a:lumMod val="75000"/>
                  </a:schemeClr>
                </a:solidFill>
                <a:effectLst/>
              </a:rPr>
              <a:t>asn’t</a:t>
            </a:r>
            <a:br>
              <a:rPr lang="en-US" b="1" kern="1200" dirty="0" smtClean="0">
                <a:solidFill>
                  <a:schemeClr val="accent5">
                    <a:lumMod val="75000"/>
                  </a:schemeClr>
                </a:solidFill>
                <a:effectLst/>
              </a:rPr>
            </a:br>
            <a:r>
              <a:rPr lang="en-US" b="1" kern="1200" dirty="0" smtClean="0">
                <a:solidFill>
                  <a:schemeClr val="accent5">
                    <a:lumMod val="75000"/>
                  </a:schemeClr>
                </a:solidFill>
                <a:effectLst/>
              </a:rPr>
              <a:t>replaced</a:t>
            </a:r>
          </a:p>
        </p:txBody>
      </p:sp>
      <p:sp>
        <p:nvSpPr>
          <p:cNvPr id="24" name="Rectangle 23"/>
          <p:cNvSpPr/>
          <p:nvPr/>
        </p:nvSpPr>
        <p:spPr>
          <a:xfrm>
            <a:off x="4552908" y="1164763"/>
            <a:ext cx="4079394" cy="1383554"/>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22860" rIns="1008000" bIns="22860" numCol="1" spcCol="1270" anchor="ctr" anchorCtr="0">
            <a:noAutofit/>
          </a:bodyPr>
          <a:lstStyle/>
          <a:p>
            <a:pPr lvl="0" algn="ctr" defTabSz="266700">
              <a:lnSpc>
                <a:spcPct val="74000"/>
              </a:lnSpc>
              <a:spcBef>
                <a:spcPct val="0"/>
              </a:spcBef>
              <a:spcAft>
                <a:spcPct val="35000"/>
              </a:spcAft>
            </a:pPr>
            <a:r>
              <a:rPr lang="en-US" b="1" kern="1200" dirty="0" smtClean="0">
                <a:solidFill>
                  <a:schemeClr val="accent5">
                    <a:lumMod val="75000"/>
                  </a:schemeClr>
                </a:solidFill>
                <a:effectLst/>
              </a:rPr>
              <a:t>didn't</a:t>
            </a:r>
            <a:br>
              <a:rPr lang="en-US" b="1" kern="1200" dirty="0" smtClean="0">
                <a:solidFill>
                  <a:schemeClr val="accent5">
                    <a:lumMod val="75000"/>
                  </a:schemeClr>
                </a:solidFill>
                <a:effectLst/>
              </a:rPr>
            </a:br>
            <a:r>
              <a:rPr lang="en-US" b="1" kern="1200" dirty="0" smtClean="0">
                <a:solidFill>
                  <a:schemeClr val="accent5">
                    <a:lumMod val="75000"/>
                  </a:schemeClr>
                </a:solidFill>
                <a:effectLst/>
              </a:rPr>
              <a:t>replace</a:t>
            </a:r>
          </a:p>
        </p:txBody>
      </p:sp>
      <p:sp>
        <p:nvSpPr>
          <p:cNvPr id="16" name="Rectangle 15"/>
          <p:cNvSpPr/>
          <p:nvPr/>
        </p:nvSpPr>
        <p:spPr>
          <a:xfrm>
            <a:off x="544031" y="1164763"/>
            <a:ext cx="3899452" cy="1383554"/>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22860" rIns="180000" bIns="22860" numCol="1" spcCol="1270" anchor="ctr" anchorCtr="0">
            <a:noAutofit/>
          </a:bodyPr>
          <a:lstStyle/>
          <a:p>
            <a:pPr lvl="0" algn="ctr" defTabSz="266700">
              <a:lnSpc>
                <a:spcPct val="74000"/>
              </a:lnSpc>
              <a:spcBef>
                <a:spcPct val="0"/>
              </a:spcBef>
              <a:spcAft>
                <a:spcPct val="35000"/>
              </a:spcAft>
            </a:pPr>
            <a:r>
              <a:rPr lang="en-US" b="1" kern="1200" dirty="0" smtClean="0">
                <a:solidFill>
                  <a:schemeClr val="accent5">
                    <a:lumMod val="75000"/>
                  </a:schemeClr>
                </a:solidFill>
                <a:effectLst/>
              </a:rPr>
              <a:t>didn't</a:t>
            </a:r>
            <a:br>
              <a:rPr lang="en-US" b="1" kern="1200" dirty="0" smtClean="0">
                <a:solidFill>
                  <a:schemeClr val="accent5">
                    <a:lumMod val="75000"/>
                  </a:schemeClr>
                </a:solidFill>
                <a:effectLst/>
              </a:rPr>
            </a:br>
            <a:r>
              <a:rPr lang="en-US" b="1" kern="1200" dirty="0" smtClean="0">
                <a:solidFill>
                  <a:schemeClr val="accent5">
                    <a:lumMod val="75000"/>
                  </a:schemeClr>
                </a:solidFill>
                <a:effectLst/>
              </a:rPr>
              <a:t>replace</a:t>
            </a:r>
          </a:p>
        </p:txBody>
      </p:sp>
      <p:sp>
        <p:nvSpPr>
          <p:cNvPr id="2" name="Title 1"/>
          <p:cNvSpPr>
            <a:spLocks noGrp="1"/>
          </p:cNvSpPr>
          <p:nvPr>
            <p:ph type="title"/>
          </p:nvPr>
        </p:nvSpPr>
        <p:spPr/>
        <p:txBody>
          <a:bodyPr/>
          <a:lstStyle/>
          <a:p>
            <a:r>
              <a:rPr lang="en-US" dirty="0"/>
              <a:t/>
            </a:r>
            <a:br>
              <a:rPr lang="en-US" dirty="0"/>
            </a:br>
            <a:r>
              <a:rPr lang="en-US" dirty="0" smtClean="0"/>
              <a:t>   … or, thank </a:t>
            </a:r>
            <a:r>
              <a:rPr lang="en-US" dirty="0"/>
              <a:t>the </a:t>
            </a:r>
            <a:r>
              <a:rPr lang="en-US" dirty="0" smtClean="0"/>
              <a:t>Internet …</a:t>
            </a:r>
            <a:endParaRPr lang="en-US" dirty="0"/>
          </a:p>
        </p:txBody>
      </p:sp>
      <p:pic>
        <p:nvPicPr>
          <p:cNvPr id="15" name="Picture 14"/>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785" y="1417772"/>
            <a:ext cx="821714" cy="854160"/>
          </a:xfrm>
          <a:prstGeom prst="rect">
            <a:avLst/>
          </a:prstGeom>
          <a:effectLst>
            <a:outerShdw blurRad="203200" dist="101600" dir="8400000" algn="tl" rotWithShape="0">
              <a:schemeClr val="accent5">
                <a:lumMod val="50000"/>
                <a:alpha val="52000"/>
              </a:schemeClr>
            </a:outerShdw>
          </a:effectLst>
        </p:spPr>
      </p:pic>
      <p:pic>
        <p:nvPicPr>
          <p:cNvPr id="18" name="Picture 1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8936" y="1429922"/>
            <a:ext cx="929616" cy="929616"/>
          </a:xfrm>
          <a:prstGeom prst="rect">
            <a:avLst/>
          </a:prstGeom>
          <a:effectLst>
            <a:outerShdw blurRad="203200" dist="101600" dir="8400000" algn="tl" rotWithShape="0">
              <a:schemeClr val="accent5">
                <a:lumMod val="50000"/>
                <a:alpha val="52000"/>
              </a:schemeClr>
            </a:outerShdw>
          </a:effectLst>
        </p:spPr>
      </p:pic>
      <p:pic>
        <p:nvPicPr>
          <p:cNvPr id="19" name="Picture 1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28293" y="1324266"/>
            <a:ext cx="409334" cy="1024544"/>
          </a:xfrm>
          <a:prstGeom prst="rect">
            <a:avLst/>
          </a:prstGeom>
          <a:effectLst>
            <a:outerShdw blurRad="203200" dist="101600" dir="8400000" algn="tl" rotWithShape="0">
              <a:schemeClr val="accent5">
                <a:lumMod val="50000"/>
                <a:alpha val="52000"/>
              </a:schemeClr>
            </a:outerShdw>
          </a:effectLst>
        </p:spPr>
      </p:pic>
      <p:pic>
        <p:nvPicPr>
          <p:cNvPr id="20" name="Picture 19"/>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952419" y="1397675"/>
            <a:ext cx="1397250" cy="984426"/>
          </a:xfrm>
          <a:prstGeom prst="rect">
            <a:avLst/>
          </a:prstGeom>
          <a:effectLst>
            <a:outerShdw blurRad="203200" dist="101600" dir="8400000" algn="tl" rotWithShape="0">
              <a:schemeClr val="accent5">
                <a:lumMod val="50000"/>
                <a:alpha val="52000"/>
              </a:schemeClr>
            </a:outerShdw>
          </a:effectLst>
        </p:spPr>
      </p:pic>
      <p:pic>
        <p:nvPicPr>
          <p:cNvPr id="21" name="Picture 20"/>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2417" y="2822629"/>
            <a:ext cx="1083508" cy="1083508"/>
          </a:xfrm>
          <a:prstGeom prst="rect">
            <a:avLst/>
          </a:prstGeom>
          <a:effectLst>
            <a:outerShdw blurRad="203200" dist="101600" dir="8400000" algn="tl" rotWithShape="0">
              <a:schemeClr val="accent5">
                <a:lumMod val="50000"/>
                <a:alpha val="52000"/>
              </a:schemeClr>
            </a:outerShdw>
          </a:effectLst>
        </p:spPr>
      </p:pic>
      <p:pic>
        <p:nvPicPr>
          <p:cNvPr id="27" name="Picture 2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35231" y="3163694"/>
            <a:ext cx="1197032" cy="321635"/>
          </a:xfrm>
          <a:prstGeom prst="rect">
            <a:avLst/>
          </a:prstGeom>
          <a:effectLst>
            <a:outerShdw blurRad="203200" dist="101600" dir="8400000" algn="tl" rotWithShape="0">
              <a:schemeClr val="accent5">
                <a:lumMod val="50000"/>
                <a:alpha val="52000"/>
              </a:schemeClr>
            </a:outerShdw>
          </a:effectLst>
        </p:spPr>
      </p:pic>
      <p:sp>
        <p:nvSpPr>
          <p:cNvPr id="29" name="Rectangle 28"/>
          <p:cNvSpPr/>
          <p:nvPr/>
        </p:nvSpPr>
        <p:spPr>
          <a:xfrm>
            <a:off x="4552908" y="2657816"/>
            <a:ext cx="4079394" cy="1383554"/>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72000" tIns="252000" rIns="0" bIns="72000" numCol="1" spcCol="1270" anchor="t" anchorCtr="0">
            <a:noAutofit/>
          </a:bodyPr>
          <a:lstStyle/>
          <a:p>
            <a:pPr algn="ctr" defTabSz="266700">
              <a:lnSpc>
                <a:spcPct val="74000"/>
              </a:lnSpc>
              <a:spcAft>
                <a:spcPct val="35000"/>
              </a:spcAft>
            </a:pPr>
            <a:r>
              <a:rPr lang="en-US" b="1" dirty="0" smtClean="0">
                <a:solidFill>
                  <a:schemeClr val="accent5">
                    <a:lumMod val="75000"/>
                  </a:schemeClr>
                </a:solidFill>
                <a:effectLst/>
              </a:rPr>
              <a:t>hasn't replaced</a:t>
            </a:r>
            <a:endParaRPr lang="en-US" b="1" dirty="0">
              <a:solidFill>
                <a:schemeClr val="accent5">
                  <a:lumMod val="75000"/>
                </a:schemeClr>
              </a:solidFill>
              <a:effectLst/>
            </a:endParaRPr>
          </a:p>
        </p:txBody>
      </p:sp>
      <p:pic>
        <p:nvPicPr>
          <p:cNvPr id="30" name="Picture 2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729831" y="2889133"/>
            <a:ext cx="1221895" cy="887384"/>
          </a:xfrm>
          <a:prstGeom prst="rect">
            <a:avLst/>
          </a:prstGeom>
          <a:effectLst>
            <a:outerShdw blurRad="203200" dist="101600" dir="8400000" algn="tl" rotWithShape="0">
              <a:schemeClr val="accent5">
                <a:lumMod val="50000"/>
                <a:alpha val="52000"/>
              </a:schemeClr>
            </a:outerShdw>
          </a:effectLst>
        </p:spPr>
      </p:pic>
      <p:pic>
        <p:nvPicPr>
          <p:cNvPr id="31" name="Picture 3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653874" y="3240097"/>
            <a:ext cx="1729467" cy="588924"/>
          </a:xfrm>
          <a:prstGeom prst="rect">
            <a:avLst/>
          </a:prstGeom>
          <a:effectLst>
            <a:outerShdw blurRad="203200" dist="101600" dir="8400000" algn="tl" rotWithShape="0">
              <a:schemeClr val="accent5">
                <a:lumMod val="50000"/>
                <a:alpha val="52000"/>
              </a:schemeClr>
            </a:outerShdw>
          </a:effectLst>
        </p:spPr>
      </p:pic>
    </p:spTree>
    <p:extLst>
      <p:ext uri="{BB962C8B-B14F-4D97-AF65-F5344CB8AC3E}">
        <p14:creationId xmlns:p14="http://schemas.microsoft.com/office/powerpoint/2010/main" val="21894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4" grpId="0" animBg="1"/>
      <p:bldP spid="16" grpId="0" animBg="1"/>
      <p:bldP spid="2" grpId="0"/>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9334" y="2051992"/>
            <a:ext cx="8974666" cy="971414"/>
            <a:chOff x="169334" y="2133272"/>
            <a:chExt cx="8974666" cy="971414"/>
          </a:xfrm>
        </p:grpSpPr>
        <p:cxnSp>
          <p:nvCxnSpPr>
            <p:cNvPr id="3" name="Straight Connector 2"/>
            <p:cNvCxnSpPr/>
            <p:nvPr/>
          </p:nvCxnSpPr>
          <p:spPr>
            <a:xfrm>
              <a:off x="1803401" y="2338083"/>
              <a:ext cx="7340599" cy="0"/>
            </a:xfrm>
            <a:prstGeom prst="line">
              <a:avLst/>
            </a:prstGeom>
            <a:ln w="50800">
              <a:solidFill>
                <a:schemeClr val="bg1">
                  <a:lumMod val="85000"/>
                </a:schemeClr>
              </a:solidFill>
              <a:headEnd type="none" w="med" len="lg"/>
              <a:tailEnd type="triangle" w="sm" len="lg"/>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3530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2000</a:t>
              </a:r>
              <a:endParaRPr lang="en-US" sz="1800" b="1" spc="-80" dirty="0">
                <a:solidFill>
                  <a:schemeClr val="bg1">
                    <a:lumMod val="75000"/>
                  </a:schemeClr>
                </a:solidFill>
                <a:effectLst/>
                <a:latin typeface="Arial" pitchFamily="34" charset="0"/>
                <a:cs typeface="Arial" pitchFamily="34" charset="0"/>
              </a:endParaRPr>
            </a:p>
          </p:txBody>
        </p:sp>
        <p:sp>
          <p:nvSpPr>
            <p:cNvPr id="13" name="TextBox 12"/>
            <p:cNvSpPr txBox="1"/>
            <p:nvPr/>
          </p:nvSpPr>
          <p:spPr>
            <a:xfrm>
              <a:off x="271482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2001</a:t>
              </a:r>
              <a:endParaRPr lang="en-US" sz="1800" b="1" spc="-80" dirty="0">
                <a:solidFill>
                  <a:schemeClr val="bg1">
                    <a:lumMod val="75000"/>
                  </a:schemeClr>
                </a:solidFill>
                <a:effectLst/>
                <a:latin typeface="Arial" pitchFamily="34" charset="0"/>
                <a:cs typeface="Arial" pitchFamily="34" charset="0"/>
              </a:endParaRPr>
            </a:p>
          </p:txBody>
        </p:sp>
        <p:sp>
          <p:nvSpPr>
            <p:cNvPr id="14" name="TextBox 13"/>
            <p:cNvSpPr txBox="1"/>
            <p:nvPr/>
          </p:nvSpPr>
          <p:spPr>
            <a:xfrm>
              <a:off x="319434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2002</a:t>
              </a:r>
              <a:endParaRPr lang="en-US" sz="1800" b="1" spc="-80" dirty="0">
                <a:solidFill>
                  <a:schemeClr val="bg1">
                    <a:lumMod val="75000"/>
                  </a:schemeClr>
                </a:solidFill>
                <a:effectLst/>
                <a:latin typeface="Arial" pitchFamily="34" charset="0"/>
                <a:cs typeface="Arial" pitchFamily="34" charset="0"/>
              </a:endParaRPr>
            </a:p>
          </p:txBody>
        </p:sp>
        <p:sp>
          <p:nvSpPr>
            <p:cNvPr id="15" name="TextBox 14"/>
            <p:cNvSpPr txBox="1"/>
            <p:nvPr/>
          </p:nvSpPr>
          <p:spPr>
            <a:xfrm>
              <a:off x="367386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2003</a:t>
              </a:r>
              <a:endParaRPr lang="en-US" sz="1800" b="1" spc="-80" dirty="0">
                <a:solidFill>
                  <a:schemeClr val="bg1">
                    <a:lumMod val="75000"/>
                  </a:schemeClr>
                </a:solidFill>
                <a:effectLst/>
                <a:latin typeface="Arial" pitchFamily="34" charset="0"/>
                <a:cs typeface="Arial" pitchFamily="34" charset="0"/>
              </a:endParaRPr>
            </a:p>
          </p:txBody>
        </p:sp>
        <p:sp>
          <p:nvSpPr>
            <p:cNvPr id="16" name="TextBox 15"/>
            <p:cNvSpPr txBox="1"/>
            <p:nvPr/>
          </p:nvSpPr>
          <p:spPr>
            <a:xfrm>
              <a:off x="415338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2004</a:t>
              </a:r>
              <a:endParaRPr lang="en-US" sz="1800" b="1" spc="-80" dirty="0">
                <a:solidFill>
                  <a:schemeClr val="bg1">
                    <a:lumMod val="75000"/>
                  </a:schemeClr>
                </a:solidFill>
                <a:effectLst/>
                <a:latin typeface="Arial" pitchFamily="34" charset="0"/>
                <a:cs typeface="Arial" pitchFamily="34" charset="0"/>
              </a:endParaRPr>
            </a:p>
          </p:txBody>
        </p:sp>
        <p:sp>
          <p:nvSpPr>
            <p:cNvPr id="17" name="TextBox 16"/>
            <p:cNvSpPr txBox="1"/>
            <p:nvPr/>
          </p:nvSpPr>
          <p:spPr>
            <a:xfrm>
              <a:off x="463290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2005</a:t>
              </a:r>
              <a:endParaRPr lang="en-US" sz="1800" b="1" spc="-80" dirty="0">
                <a:solidFill>
                  <a:schemeClr val="bg1">
                    <a:lumMod val="75000"/>
                  </a:schemeClr>
                </a:solidFill>
                <a:effectLst/>
                <a:latin typeface="Arial" pitchFamily="34" charset="0"/>
                <a:cs typeface="Arial" pitchFamily="34" charset="0"/>
              </a:endParaRPr>
            </a:p>
          </p:txBody>
        </p:sp>
        <p:sp>
          <p:nvSpPr>
            <p:cNvPr id="18" name="TextBox 17"/>
            <p:cNvSpPr txBox="1"/>
            <p:nvPr/>
          </p:nvSpPr>
          <p:spPr>
            <a:xfrm>
              <a:off x="511242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2006</a:t>
              </a:r>
              <a:endParaRPr lang="en-US" sz="1800" b="1" spc="-80" dirty="0">
                <a:solidFill>
                  <a:schemeClr val="bg1">
                    <a:lumMod val="75000"/>
                  </a:schemeClr>
                </a:solidFill>
                <a:effectLst/>
                <a:latin typeface="Arial" pitchFamily="34" charset="0"/>
                <a:cs typeface="Arial" pitchFamily="34" charset="0"/>
              </a:endParaRPr>
            </a:p>
          </p:txBody>
        </p:sp>
        <p:cxnSp>
          <p:nvCxnSpPr>
            <p:cNvPr id="27" name="Straight Connector 26"/>
            <p:cNvCxnSpPr/>
            <p:nvPr/>
          </p:nvCxnSpPr>
          <p:spPr>
            <a:xfrm flipH="1">
              <a:off x="2371115"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849976"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328837"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07698"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286559"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765420"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244281"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9194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2007</a:t>
              </a:r>
              <a:endParaRPr lang="en-US" sz="1800" b="1" spc="-80" dirty="0">
                <a:solidFill>
                  <a:schemeClr val="bg1">
                    <a:lumMod val="75000"/>
                  </a:schemeClr>
                </a:solidFill>
                <a:effectLst/>
                <a:latin typeface="Arial" pitchFamily="34" charset="0"/>
                <a:cs typeface="Arial" pitchFamily="34" charset="0"/>
              </a:endParaRPr>
            </a:p>
          </p:txBody>
        </p:sp>
        <p:cxnSp>
          <p:nvCxnSpPr>
            <p:cNvPr id="39" name="Straight Connector 38"/>
            <p:cNvCxnSpPr/>
            <p:nvPr/>
          </p:nvCxnSpPr>
          <p:spPr>
            <a:xfrm flipH="1">
              <a:off x="5723142"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732709" y="2142796"/>
              <a:ext cx="76200" cy="211667"/>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663653" y="2133272"/>
              <a:ext cx="66941" cy="447414"/>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585072" y="2325892"/>
              <a:ext cx="73822" cy="238125"/>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9334" y="2338083"/>
              <a:ext cx="1422400" cy="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04327" y="2469512"/>
              <a:ext cx="276999" cy="63517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1980’s</a:t>
              </a:r>
              <a:endParaRPr lang="en-US" sz="1800" b="1" spc="-80" dirty="0">
                <a:solidFill>
                  <a:schemeClr val="bg1">
                    <a:lumMod val="75000"/>
                  </a:schemeClr>
                </a:solidFill>
                <a:effectLst/>
                <a:latin typeface="Arial" pitchFamily="34" charset="0"/>
                <a:cs typeface="Arial" pitchFamily="34" charset="0"/>
              </a:endParaRPr>
            </a:p>
          </p:txBody>
        </p:sp>
        <p:cxnSp>
          <p:nvCxnSpPr>
            <p:cNvPr id="60" name="Straight Connector 59"/>
            <p:cNvCxnSpPr/>
            <p:nvPr/>
          </p:nvCxnSpPr>
          <p:spPr>
            <a:xfrm flipH="1">
              <a:off x="540148"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95394" y="2469512"/>
              <a:ext cx="276999" cy="63517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1990’s</a:t>
              </a:r>
              <a:endParaRPr lang="en-US" sz="1800" b="1" spc="-80" dirty="0">
                <a:solidFill>
                  <a:schemeClr val="bg1">
                    <a:lumMod val="75000"/>
                  </a:schemeClr>
                </a:solidFill>
                <a:effectLst/>
                <a:latin typeface="Arial" pitchFamily="34" charset="0"/>
                <a:cs typeface="Arial" pitchFamily="34" charset="0"/>
              </a:endParaRPr>
            </a:p>
          </p:txBody>
        </p:sp>
        <p:cxnSp>
          <p:nvCxnSpPr>
            <p:cNvPr id="71" name="Straight Connector 70"/>
            <p:cNvCxnSpPr/>
            <p:nvPr/>
          </p:nvCxnSpPr>
          <p:spPr>
            <a:xfrm flipH="1">
              <a:off x="1031215"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07146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2008</a:t>
              </a:r>
              <a:endParaRPr lang="en-US" sz="1800" b="1" spc="-80" dirty="0">
                <a:solidFill>
                  <a:schemeClr val="bg1">
                    <a:lumMod val="75000"/>
                  </a:schemeClr>
                </a:solidFill>
                <a:effectLst/>
                <a:latin typeface="Arial" pitchFamily="34" charset="0"/>
                <a:cs typeface="Arial" pitchFamily="34" charset="0"/>
              </a:endParaRPr>
            </a:p>
          </p:txBody>
        </p:sp>
        <p:cxnSp>
          <p:nvCxnSpPr>
            <p:cNvPr id="91" name="Straight Connector 90"/>
            <p:cNvCxnSpPr/>
            <p:nvPr/>
          </p:nvCxnSpPr>
          <p:spPr>
            <a:xfrm flipH="1">
              <a:off x="6202003"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655098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2009</a:t>
              </a:r>
              <a:endParaRPr lang="en-US" sz="1800" b="1" spc="-80" dirty="0">
                <a:solidFill>
                  <a:schemeClr val="bg1">
                    <a:lumMod val="75000"/>
                  </a:schemeClr>
                </a:solidFill>
                <a:effectLst/>
                <a:latin typeface="Arial" pitchFamily="34" charset="0"/>
                <a:cs typeface="Arial" pitchFamily="34" charset="0"/>
              </a:endParaRPr>
            </a:p>
          </p:txBody>
        </p:sp>
        <p:cxnSp>
          <p:nvCxnSpPr>
            <p:cNvPr id="94" name="Straight Connector 93"/>
            <p:cNvCxnSpPr/>
            <p:nvPr/>
          </p:nvCxnSpPr>
          <p:spPr>
            <a:xfrm flipH="1">
              <a:off x="6680864"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3050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2010</a:t>
              </a:r>
              <a:endParaRPr lang="en-US" sz="1800" b="1" spc="-80" dirty="0">
                <a:solidFill>
                  <a:schemeClr val="bg1">
                    <a:lumMod val="75000"/>
                  </a:schemeClr>
                </a:solidFill>
                <a:effectLst/>
                <a:latin typeface="Arial" pitchFamily="34" charset="0"/>
                <a:cs typeface="Arial" pitchFamily="34" charset="0"/>
              </a:endParaRPr>
            </a:p>
          </p:txBody>
        </p:sp>
        <p:cxnSp>
          <p:nvCxnSpPr>
            <p:cNvPr id="96" name="Straight Connector 95"/>
            <p:cNvCxnSpPr/>
            <p:nvPr/>
          </p:nvCxnSpPr>
          <p:spPr>
            <a:xfrm flipH="1">
              <a:off x="7159725"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510028" y="2469512"/>
              <a:ext cx="276999" cy="45916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2011</a:t>
              </a:r>
              <a:endParaRPr lang="en-US" sz="1800" b="1" spc="-80" dirty="0">
                <a:solidFill>
                  <a:schemeClr val="bg1">
                    <a:lumMod val="75000"/>
                  </a:schemeClr>
                </a:solidFill>
                <a:effectLst/>
                <a:latin typeface="Arial" pitchFamily="34" charset="0"/>
                <a:cs typeface="Arial" pitchFamily="34" charset="0"/>
              </a:endParaRPr>
            </a:p>
          </p:txBody>
        </p:sp>
        <p:cxnSp>
          <p:nvCxnSpPr>
            <p:cNvPr id="72" name="Straight Connector 71"/>
            <p:cNvCxnSpPr/>
            <p:nvPr/>
          </p:nvCxnSpPr>
          <p:spPr>
            <a:xfrm flipH="1">
              <a:off x="7638586"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98954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2012</a:t>
              </a:r>
              <a:endParaRPr lang="en-US" sz="1800" b="1" spc="-80" dirty="0">
                <a:solidFill>
                  <a:schemeClr val="bg1">
                    <a:lumMod val="75000"/>
                  </a:schemeClr>
                </a:solidFill>
                <a:effectLst/>
                <a:latin typeface="Arial" pitchFamily="34" charset="0"/>
                <a:cs typeface="Arial" pitchFamily="34" charset="0"/>
              </a:endParaRPr>
            </a:p>
          </p:txBody>
        </p:sp>
        <p:cxnSp>
          <p:nvCxnSpPr>
            <p:cNvPr id="75" name="Straight Connector 74"/>
            <p:cNvCxnSpPr/>
            <p:nvPr/>
          </p:nvCxnSpPr>
          <p:spPr>
            <a:xfrm flipH="1">
              <a:off x="8117447"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469068" y="2469512"/>
              <a:ext cx="276999" cy="471924"/>
            </a:xfrm>
            <a:prstGeom prst="rect">
              <a:avLst/>
            </a:prstGeom>
            <a:noFill/>
          </p:spPr>
          <p:txBody>
            <a:bodyPr vert="vert270" wrap="none" lIns="0" tIns="0" rIns="0" bIns="0" rtlCol="0">
              <a:spAutoFit/>
            </a:bodyPr>
            <a:lstStyle/>
            <a:p>
              <a:pPr algn="r"/>
              <a:r>
                <a:rPr lang="en-US" sz="1800" b="1" spc="-80" dirty="0" smtClean="0">
                  <a:solidFill>
                    <a:schemeClr val="bg1">
                      <a:lumMod val="75000"/>
                    </a:schemeClr>
                  </a:solidFill>
                  <a:effectLst/>
                  <a:latin typeface="Arial" pitchFamily="34" charset="0"/>
                  <a:cs typeface="Arial" pitchFamily="34" charset="0"/>
                </a:rPr>
                <a:t>2013</a:t>
              </a:r>
              <a:endParaRPr lang="en-US" sz="1800" b="1" spc="-80" dirty="0">
                <a:solidFill>
                  <a:schemeClr val="bg1">
                    <a:lumMod val="75000"/>
                  </a:schemeClr>
                </a:solidFill>
                <a:effectLst/>
                <a:latin typeface="Arial" pitchFamily="34" charset="0"/>
                <a:cs typeface="Arial" pitchFamily="34" charset="0"/>
              </a:endParaRPr>
            </a:p>
          </p:txBody>
        </p:sp>
        <p:cxnSp>
          <p:nvCxnSpPr>
            <p:cNvPr id="85" name="Straight Connector 84"/>
            <p:cNvCxnSpPr/>
            <p:nvPr/>
          </p:nvCxnSpPr>
          <p:spPr>
            <a:xfrm flipH="1">
              <a:off x="8596310" y="2329081"/>
              <a:ext cx="0" cy="72000"/>
            </a:xfrm>
            <a:prstGeom prst="line">
              <a:avLst/>
            </a:prstGeom>
            <a:ln w="50800">
              <a:solidFill>
                <a:schemeClr val="bg1">
                  <a:lumMod val="85000"/>
                </a:schemeClr>
              </a:solidFill>
              <a:headEnd type="none" w="med" len="lg"/>
              <a:tailEnd type="none" w="med" len="lg"/>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How Did We Get </a:t>
            </a:r>
            <a:r>
              <a:rPr lang="en-US" dirty="0" smtClean="0">
                <a:solidFill>
                  <a:srgbClr val="C00000"/>
                </a:solidFill>
              </a:rPr>
              <a:t>Into</a:t>
            </a:r>
            <a:r>
              <a:rPr lang="en-US" dirty="0" smtClean="0"/>
              <a:t> this Mess?</a:t>
            </a:r>
            <a:endParaRPr lang="en-US" dirty="0"/>
          </a:p>
        </p:txBody>
      </p:sp>
      <p:sp>
        <p:nvSpPr>
          <p:cNvPr id="34" name="Line Callout 2 (Accent Bar) 33"/>
          <p:cNvSpPr/>
          <p:nvPr/>
        </p:nvSpPr>
        <p:spPr>
          <a:xfrm flipH="1">
            <a:off x="1757547" y="929794"/>
            <a:ext cx="1202451" cy="618067"/>
          </a:xfrm>
          <a:prstGeom prst="accentCallout2">
            <a:avLst>
              <a:gd name="adj1" fmla="val 83238"/>
              <a:gd name="adj2" fmla="val -3974"/>
              <a:gd name="adj3" fmla="val 83866"/>
              <a:gd name="adj4" fmla="val -12088"/>
              <a:gd name="adj5" fmla="val 210991"/>
              <a:gd name="adj6" fmla="val -12871"/>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Napster Shutdown</a:t>
            </a:r>
          </a:p>
          <a:p>
            <a:pPr algn="r">
              <a:lnSpc>
                <a:spcPct val="74000"/>
              </a:lnSpc>
            </a:pPr>
            <a:r>
              <a:rPr lang="en-US" sz="1800" b="1" spc="-80" dirty="0" smtClean="0">
                <a:solidFill>
                  <a:schemeClr val="accent2"/>
                </a:solidFill>
                <a:effectLst/>
              </a:rPr>
              <a:t>26m users</a:t>
            </a:r>
            <a:endParaRPr lang="en-US" sz="1800" b="1" spc="-80" dirty="0">
              <a:solidFill>
                <a:schemeClr val="accent2"/>
              </a:solidFill>
              <a:effectLst/>
            </a:endParaRPr>
          </a:p>
        </p:txBody>
      </p:sp>
      <p:sp>
        <p:nvSpPr>
          <p:cNvPr id="68" name="Line Callout 2 (Accent Bar) 67"/>
          <p:cNvSpPr/>
          <p:nvPr/>
        </p:nvSpPr>
        <p:spPr>
          <a:xfrm>
            <a:off x="6109654" y="929794"/>
            <a:ext cx="1015542" cy="615977"/>
          </a:xfrm>
          <a:prstGeom prst="accentCallout2">
            <a:avLst>
              <a:gd name="adj1" fmla="val 73489"/>
              <a:gd name="adj2" fmla="val -1228"/>
              <a:gd name="adj3" fmla="val 73489"/>
              <a:gd name="adj4" fmla="val -8443"/>
              <a:gd name="adj5" fmla="val 216257"/>
              <a:gd name="adj6" fmla="val -2265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z="1800" b="1" spc="-80" dirty="0" smtClean="0">
                <a:solidFill>
                  <a:schemeClr val="accent5">
                    <a:lumMod val="50000"/>
                  </a:schemeClr>
                </a:solidFill>
                <a:effectLst/>
                <a:latin typeface="Arial" pitchFamily="34" charset="0"/>
                <a:cs typeface="Arial" pitchFamily="34" charset="0"/>
              </a:rPr>
              <a:t>SlySoft AnyDVD HD</a:t>
            </a:r>
            <a:endParaRPr lang="en-US" sz="1800" b="1" spc="-80" dirty="0">
              <a:solidFill>
                <a:schemeClr val="accent5">
                  <a:lumMod val="50000"/>
                </a:schemeClr>
              </a:solidFill>
              <a:effectLst/>
              <a:latin typeface="Arial" pitchFamily="34" charset="0"/>
              <a:cs typeface="Arial" pitchFamily="34" charset="0"/>
            </a:endParaRPr>
          </a:p>
        </p:txBody>
      </p:sp>
      <p:pic>
        <p:nvPicPr>
          <p:cNvPr id="69" name="Picture 6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69090" y="929794"/>
            <a:ext cx="466648" cy="440398"/>
          </a:xfrm>
          <a:prstGeom prst="rect">
            <a:avLst/>
          </a:prstGeom>
          <a:effectLst>
            <a:outerShdw blurRad="203200" dist="101600" dir="8400000" algn="tl" rotWithShape="0">
              <a:schemeClr val="accent5">
                <a:lumMod val="75000"/>
                <a:alpha val="52000"/>
              </a:schemeClr>
            </a:outerShdw>
          </a:effectLst>
        </p:spPr>
      </p:pic>
      <p:sp>
        <p:nvSpPr>
          <p:cNvPr id="54" name="Line Callout 2 (Accent Bar) 53"/>
          <p:cNvSpPr/>
          <p:nvPr/>
        </p:nvSpPr>
        <p:spPr>
          <a:xfrm>
            <a:off x="2138735" y="1942430"/>
            <a:ext cx="934512" cy="229061"/>
          </a:xfrm>
          <a:prstGeom prst="accentCallout2">
            <a:avLst>
              <a:gd name="adj1" fmla="val 58288"/>
              <a:gd name="adj2" fmla="val 4669"/>
              <a:gd name="adj3" fmla="val 58916"/>
              <a:gd name="adj4" fmla="val -8011"/>
              <a:gd name="adj5" fmla="val 135818"/>
              <a:gd name="adj6" fmla="val -642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nSpc>
                <a:spcPct val="74000"/>
              </a:lnSpc>
            </a:pPr>
            <a:r>
              <a:rPr lang="en-US" sz="1800" b="1" spc="-80" dirty="0" smtClean="0">
                <a:solidFill>
                  <a:schemeClr val="accent5">
                    <a:lumMod val="50000"/>
                  </a:schemeClr>
                </a:solidFill>
                <a:effectLst/>
                <a:latin typeface="Arial" pitchFamily="34" charset="0"/>
                <a:cs typeface="Arial" pitchFamily="34" charset="0"/>
              </a:rPr>
              <a:t>Napster</a:t>
            </a:r>
            <a:endParaRPr lang="en-US" sz="1800" b="1" spc="-80" dirty="0">
              <a:solidFill>
                <a:schemeClr val="accent5">
                  <a:lumMod val="50000"/>
                </a:schemeClr>
              </a:solidFill>
              <a:effectLst/>
              <a:latin typeface="Arial" pitchFamily="34" charset="0"/>
              <a:cs typeface="Arial" pitchFamily="34" charset="0"/>
            </a:endParaRPr>
          </a:p>
        </p:txBody>
      </p:sp>
      <p:sp>
        <p:nvSpPr>
          <p:cNvPr id="64" name="Line Callout 2 (Accent Bar) 63"/>
          <p:cNvSpPr/>
          <p:nvPr/>
        </p:nvSpPr>
        <p:spPr>
          <a:xfrm>
            <a:off x="716341" y="1952013"/>
            <a:ext cx="434979" cy="219478"/>
          </a:xfrm>
          <a:prstGeom prst="accentCallout2">
            <a:avLst>
              <a:gd name="adj1" fmla="val 83238"/>
              <a:gd name="adj2" fmla="val -3974"/>
              <a:gd name="adj3" fmla="val 83866"/>
              <a:gd name="adj4" fmla="val -29606"/>
              <a:gd name="adj5" fmla="val 139961"/>
              <a:gd name="adj6" fmla="val -13676"/>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gn="l">
              <a:lnSpc>
                <a:spcPct val="74000"/>
              </a:lnSpc>
            </a:pPr>
            <a:r>
              <a:rPr lang="en-US" sz="1800" b="1" spc="-80" dirty="0" smtClean="0">
                <a:solidFill>
                  <a:schemeClr val="accent5">
                    <a:lumMod val="50000"/>
                  </a:schemeClr>
                </a:solidFill>
                <a:effectLst/>
                <a:latin typeface="Arial" pitchFamily="34" charset="0"/>
                <a:cs typeface="Arial" pitchFamily="34" charset="0"/>
              </a:rPr>
              <a:t>CD</a:t>
            </a:r>
            <a:endParaRPr lang="en-US" sz="1800" b="1" spc="-80" dirty="0">
              <a:solidFill>
                <a:schemeClr val="accent5">
                  <a:lumMod val="50000"/>
                </a:schemeClr>
              </a:solidFill>
              <a:effectLst/>
              <a:latin typeface="Arial" pitchFamily="34" charset="0"/>
              <a:cs typeface="Arial"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9961" y="929794"/>
            <a:ext cx="474128" cy="474128"/>
          </a:xfrm>
          <a:prstGeom prst="rect">
            <a:avLst/>
          </a:prstGeom>
          <a:effectLst>
            <a:outerShdw blurRad="203200" dist="101600" dir="8400000" algn="tl" rotWithShape="0">
              <a:schemeClr val="accent5">
                <a:lumMod val="75000"/>
                <a:alpha val="52000"/>
              </a:schemeClr>
            </a:outerShdw>
          </a:effectLst>
        </p:spPr>
      </p:pic>
      <p:pic>
        <p:nvPicPr>
          <p:cNvPr id="19" name="Picture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81715" y="929794"/>
            <a:ext cx="457200" cy="437082"/>
          </a:xfrm>
          <a:prstGeom prst="rect">
            <a:avLst/>
          </a:prstGeom>
          <a:effectLst>
            <a:outerShdw blurRad="203200" dist="101600" dir="8400000" algn="tl" rotWithShape="0">
              <a:schemeClr val="accent5">
                <a:lumMod val="75000"/>
                <a:alpha val="52000"/>
              </a:schemeClr>
            </a:outerShdw>
          </a:effectLst>
        </p:spPr>
      </p:pic>
      <p:pic>
        <p:nvPicPr>
          <p:cNvPr id="22" name="Picture 2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4585" y="1617284"/>
            <a:ext cx="474134" cy="474134"/>
          </a:xfrm>
          <a:prstGeom prst="rect">
            <a:avLst/>
          </a:prstGeom>
          <a:effectLst>
            <a:outerShdw blurRad="203200" dist="101600" dir="8400000" algn="tl" rotWithShape="0">
              <a:schemeClr val="accent5">
                <a:lumMod val="75000"/>
                <a:alpha val="52000"/>
              </a:schemeClr>
            </a:outerShdw>
          </a:effectLst>
        </p:spPr>
      </p:pic>
      <p:sp>
        <p:nvSpPr>
          <p:cNvPr id="74" name="Line Callout 2 (Accent Bar) 73"/>
          <p:cNvSpPr/>
          <p:nvPr/>
        </p:nvSpPr>
        <p:spPr>
          <a:xfrm>
            <a:off x="1478342" y="2610657"/>
            <a:ext cx="595846" cy="219478"/>
          </a:xfrm>
          <a:prstGeom prst="accentCallout2">
            <a:avLst>
              <a:gd name="adj1" fmla="val 33089"/>
              <a:gd name="adj2" fmla="val -3974"/>
              <a:gd name="adj3" fmla="val 33716"/>
              <a:gd name="adj4" fmla="val -32448"/>
              <a:gd name="adj5" fmla="val -162019"/>
              <a:gd name="adj6" fmla="val -3292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74000"/>
              </a:lnSpc>
            </a:pPr>
            <a:r>
              <a:rPr lang="en-US" sz="1800" b="1" spc="-80" dirty="0" smtClean="0">
                <a:solidFill>
                  <a:schemeClr val="accent5">
                    <a:lumMod val="50000"/>
                  </a:schemeClr>
                </a:solidFill>
                <a:effectLst/>
                <a:latin typeface="Arial" pitchFamily="34" charset="0"/>
                <a:cs typeface="Arial" pitchFamily="34" charset="0"/>
              </a:rPr>
              <a:t>DVD</a:t>
            </a:r>
            <a:endParaRPr lang="en-US" sz="1800" b="1" spc="-80" dirty="0">
              <a:solidFill>
                <a:schemeClr val="accent5">
                  <a:lumMod val="50000"/>
                </a:schemeClr>
              </a:solidFill>
              <a:effectLst/>
              <a:latin typeface="Arial" pitchFamily="34" charset="0"/>
              <a:cs typeface="Arial" pitchFamily="34" charset="0"/>
            </a:endParaRPr>
          </a:p>
        </p:txBody>
      </p:sp>
      <p:pic>
        <p:nvPicPr>
          <p:cNvPr id="23" name="Picture 2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378905" y="1615480"/>
            <a:ext cx="406400" cy="409698"/>
          </a:xfrm>
          <a:prstGeom prst="rect">
            <a:avLst/>
          </a:prstGeom>
          <a:effectLst>
            <a:outerShdw blurRad="203200" dist="101600" dir="8400000" algn="tl" rotWithShape="0">
              <a:schemeClr val="accent5">
                <a:lumMod val="75000"/>
                <a:alpha val="52000"/>
              </a:schemeClr>
            </a:outerShdw>
          </a:effectLst>
        </p:spPr>
      </p:pic>
      <p:pic>
        <p:nvPicPr>
          <p:cNvPr id="25" name="Picture 2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756647" y="3739154"/>
            <a:ext cx="457198" cy="441130"/>
          </a:xfrm>
          <a:prstGeom prst="rect">
            <a:avLst/>
          </a:prstGeom>
          <a:effectLst>
            <a:outerShdw blurRad="203200" dist="101600" dir="8400000" algn="tl" rotWithShape="0">
              <a:schemeClr val="accent5">
                <a:lumMod val="75000"/>
                <a:alpha val="52000"/>
              </a:schemeClr>
            </a:outerShdw>
          </a:effectLst>
        </p:spPr>
      </p:pic>
      <p:sp>
        <p:nvSpPr>
          <p:cNvPr id="76" name="Line Callout 2 (Accent Bar) 75"/>
          <p:cNvSpPr/>
          <p:nvPr/>
        </p:nvSpPr>
        <p:spPr>
          <a:xfrm flipH="1">
            <a:off x="925589" y="3025965"/>
            <a:ext cx="941726" cy="438533"/>
          </a:xfrm>
          <a:prstGeom prst="accentCallout2">
            <a:avLst>
              <a:gd name="adj1" fmla="val 17800"/>
              <a:gd name="adj2" fmla="val -733"/>
              <a:gd name="adj3" fmla="val 17800"/>
              <a:gd name="adj4" fmla="val -8443"/>
              <a:gd name="adj5" fmla="val -175821"/>
              <a:gd name="adj6" fmla="val -4118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CSS cracked</a:t>
            </a:r>
            <a:endParaRPr lang="en-US" sz="1800" b="1" spc="-80" dirty="0">
              <a:solidFill>
                <a:schemeClr val="accent5">
                  <a:lumMod val="50000"/>
                </a:schemeClr>
              </a:solidFill>
              <a:effectLst/>
              <a:latin typeface="Arial" pitchFamily="34" charset="0"/>
              <a:cs typeface="Arial" pitchFamily="34" charset="0"/>
            </a:endParaRPr>
          </a:p>
        </p:txBody>
      </p:sp>
      <p:sp>
        <p:nvSpPr>
          <p:cNvPr id="77" name="Line Callout 2 (Accent Bar) 76"/>
          <p:cNvSpPr/>
          <p:nvPr/>
        </p:nvSpPr>
        <p:spPr>
          <a:xfrm>
            <a:off x="1008832" y="929794"/>
            <a:ext cx="1006554" cy="473479"/>
          </a:xfrm>
          <a:prstGeom prst="accentCallout2">
            <a:avLst>
              <a:gd name="adj1" fmla="val 83238"/>
              <a:gd name="adj2" fmla="val -3974"/>
              <a:gd name="adj3" fmla="val 83866"/>
              <a:gd name="adj4" fmla="val -12088"/>
              <a:gd name="adj5" fmla="val 278966"/>
              <a:gd name="adj6" fmla="val 18343"/>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z="1800" b="1" spc="-80" dirty="0">
                <a:solidFill>
                  <a:schemeClr val="accent5">
                    <a:lumMod val="50000"/>
                  </a:schemeClr>
                </a:solidFill>
                <a:effectLst/>
                <a:latin typeface="Arial" pitchFamily="34" charset="0"/>
                <a:cs typeface="Arial" pitchFamily="34" charset="0"/>
              </a:rPr>
              <a:t>MPEG-1</a:t>
            </a:r>
          </a:p>
          <a:p>
            <a:pPr algn="l">
              <a:lnSpc>
                <a:spcPct val="74000"/>
              </a:lnSpc>
            </a:pPr>
            <a:r>
              <a:rPr lang="en-US" sz="1800" b="1" spc="-80" dirty="0">
                <a:solidFill>
                  <a:schemeClr val="accent5">
                    <a:lumMod val="50000"/>
                  </a:schemeClr>
                </a:solidFill>
                <a:effectLst/>
                <a:latin typeface="Arial" pitchFamily="34" charset="0"/>
                <a:cs typeface="Arial" pitchFamily="34" charset="0"/>
              </a:rPr>
              <a:t>MP3 </a:t>
            </a:r>
          </a:p>
        </p:txBody>
      </p:sp>
      <p:pic>
        <p:nvPicPr>
          <p:cNvPr id="78" name="Picture 77"/>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772151" y="3705610"/>
            <a:ext cx="530168" cy="474674"/>
          </a:xfrm>
          <a:prstGeom prst="rect">
            <a:avLst/>
          </a:prstGeom>
          <a:effectLst>
            <a:outerShdw blurRad="203200" dist="101600" dir="8400000" algn="tl" rotWithShape="0">
              <a:schemeClr val="accent5">
                <a:lumMod val="75000"/>
                <a:alpha val="52000"/>
              </a:schemeClr>
            </a:outerShdw>
          </a:effectLst>
        </p:spPr>
      </p:pic>
      <p:sp>
        <p:nvSpPr>
          <p:cNvPr id="80" name="Line Callout 2 (Accent Bar) 79"/>
          <p:cNvSpPr/>
          <p:nvPr/>
        </p:nvSpPr>
        <p:spPr>
          <a:xfrm flipH="1">
            <a:off x="4724402" y="1698012"/>
            <a:ext cx="524319" cy="473479"/>
          </a:xfrm>
          <a:prstGeom prst="accentCallout2">
            <a:avLst>
              <a:gd name="adj1" fmla="val 83238"/>
              <a:gd name="adj2" fmla="val -3974"/>
              <a:gd name="adj3" fmla="val 83866"/>
              <a:gd name="adj4" fmla="val -26621"/>
              <a:gd name="adj5" fmla="val 118886"/>
              <a:gd name="adj6" fmla="val -47684"/>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Blu-Ray</a:t>
            </a:r>
            <a:endParaRPr lang="en-US" sz="1800" b="1" spc="-80" dirty="0">
              <a:solidFill>
                <a:schemeClr val="accent5">
                  <a:lumMod val="50000"/>
                </a:schemeClr>
              </a:solidFill>
              <a:effectLst/>
              <a:latin typeface="Arial" pitchFamily="34" charset="0"/>
              <a:cs typeface="Arial" pitchFamily="34" charset="0"/>
            </a:endParaRPr>
          </a:p>
        </p:txBody>
      </p:sp>
      <p:sp>
        <p:nvSpPr>
          <p:cNvPr id="81" name="Line Callout 2 (Accent Bar) 80"/>
          <p:cNvSpPr/>
          <p:nvPr/>
        </p:nvSpPr>
        <p:spPr>
          <a:xfrm>
            <a:off x="6490038" y="3726100"/>
            <a:ext cx="1682412" cy="454184"/>
          </a:xfrm>
          <a:prstGeom prst="accentCallout2">
            <a:avLst>
              <a:gd name="adj1" fmla="val 17800"/>
              <a:gd name="adj2" fmla="val -733"/>
              <a:gd name="adj3" fmla="val 17800"/>
              <a:gd name="adj4" fmla="val -8443"/>
              <a:gd name="adj5" fmla="val -324503"/>
              <a:gd name="adj6" fmla="val -3731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z="1800" b="1" spc="-80" dirty="0">
                <a:solidFill>
                  <a:schemeClr val="accent5">
                    <a:lumMod val="50000"/>
                  </a:schemeClr>
                </a:solidFill>
                <a:effectLst/>
                <a:latin typeface="Arial" pitchFamily="34" charset="0"/>
                <a:cs typeface="Arial" pitchFamily="34" charset="0"/>
              </a:rPr>
              <a:t>Microsoft PlayReady DRM</a:t>
            </a:r>
          </a:p>
        </p:txBody>
      </p:sp>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63795" y="3058311"/>
            <a:ext cx="635705" cy="381424"/>
          </a:xfrm>
          <a:prstGeom prst="rect">
            <a:avLst/>
          </a:prstGeom>
          <a:effectLst>
            <a:outerShdw blurRad="203200" dist="101600" dir="8400000" algn="tl" rotWithShape="0">
              <a:schemeClr val="accent5">
                <a:lumMod val="75000"/>
                <a:alpha val="52000"/>
              </a:schemeClr>
            </a:outerShdw>
          </a:effectLst>
        </p:spPr>
      </p:pic>
      <p:sp>
        <p:nvSpPr>
          <p:cNvPr id="82" name="Line Callout 2 (Accent Bar) 81"/>
          <p:cNvSpPr/>
          <p:nvPr/>
        </p:nvSpPr>
        <p:spPr>
          <a:xfrm flipH="1">
            <a:off x="3235855" y="1698012"/>
            <a:ext cx="713151" cy="473479"/>
          </a:xfrm>
          <a:prstGeom prst="accentCallout2">
            <a:avLst>
              <a:gd name="adj1" fmla="val 83238"/>
              <a:gd name="adj2" fmla="val -3974"/>
              <a:gd name="adj3" fmla="val 83866"/>
              <a:gd name="adj4" fmla="val -18766"/>
              <a:gd name="adj5" fmla="val 116818"/>
              <a:gd name="adj6" fmla="val -2894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Pirate Bay</a:t>
            </a:r>
            <a:endParaRPr lang="en-US" sz="1800" b="1" spc="-80" dirty="0">
              <a:solidFill>
                <a:schemeClr val="accent5">
                  <a:lumMod val="50000"/>
                </a:schemeClr>
              </a:solidFill>
              <a:effectLst/>
              <a:latin typeface="Arial" pitchFamily="34" charset="0"/>
              <a:cs typeface="Arial" pitchFamily="34" charset="0"/>
            </a:endParaRPr>
          </a:p>
        </p:txBody>
      </p:sp>
      <p:pic>
        <p:nvPicPr>
          <p:cNvPr id="49" name="Picture 48"/>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4069701" y="1478103"/>
            <a:ext cx="484642" cy="518066"/>
          </a:xfrm>
          <a:prstGeom prst="rect">
            <a:avLst/>
          </a:prstGeom>
          <a:effectLst>
            <a:outerShdw blurRad="203200" dist="101600" dir="8400000" algn="tl" rotWithShape="0">
              <a:schemeClr val="accent5">
                <a:lumMod val="75000"/>
                <a:alpha val="52000"/>
              </a:schemeClr>
            </a:outerShdw>
          </a:effectLst>
        </p:spPr>
      </p:pic>
      <p:sp>
        <p:nvSpPr>
          <p:cNvPr id="83" name="Line Callout 2 (Accent Bar) 82"/>
          <p:cNvSpPr/>
          <p:nvPr/>
        </p:nvSpPr>
        <p:spPr>
          <a:xfrm flipH="1">
            <a:off x="4555066" y="3025965"/>
            <a:ext cx="753871" cy="609622"/>
          </a:xfrm>
          <a:prstGeom prst="accentCallout2">
            <a:avLst>
              <a:gd name="adj1" fmla="val 17800"/>
              <a:gd name="adj2" fmla="val -2418"/>
              <a:gd name="adj3" fmla="val 17800"/>
              <a:gd name="adj4" fmla="val -12655"/>
              <a:gd name="adj5" fmla="val -125547"/>
              <a:gd name="adj6" fmla="val -14086"/>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MPAA sues TPB</a:t>
            </a:r>
            <a:endParaRPr lang="en-US" sz="1800" b="1" spc="-80" dirty="0">
              <a:solidFill>
                <a:schemeClr val="accent5">
                  <a:lumMod val="50000"/>
                </a:schemeClr>
              </a:solidFill>
              <a:effectLst/>
              <a:latin typeface="Arial" pitchFamily="34" charset="0"/>
              <a:cs typeface="Arial" pitchFamily="34" charset="0"/>
            </a:endParaRPr>
          </a:p>
        </p:txBody>
      </p:sp>
      <p:pic>
        <p:nvPicPr>
          <p:cNvPr id="84" name="Picture 8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425894" y="3316196"/>
            <a:ext cx="740988" cy="321094"/>
          </a:xfrm>
          <a:prstGeom prst="rect">
            <a:avLst/>
          </a:prstGeom>
          <a:effectLst>
            <a:outerShdw blurRad="203200" dist="101600" dir="8400000" algn="tl" rotWithShape="0">
              <a:schemeClr val="accent5">
                <a:lumMod val="75000"/>
                <a:alpha val="52000"/>
              </a:schemeClr>
            </a:outerShdw>
          </a:effectLst>
        </p:spPr>
      </p:pic>
      <p:sp>
        <p:nvSpPr>
          <p:cNvPr id="86" name="Line Callout 2 (Accent Bar) 85"/>
          <p:cNvSpPr/>
          <p:nvPr/>
        </p:nvSpPr>
        <p:spPr>
          <a:xfrm flipH="1">
            <a:off x="1449491" y="3743166"/>
            <a:ext cx="1189185" cy="246652"/>
          </a:xfrm>
          <a:prstGeom prst="accentCallout2">
            <a:avLst>
              <a:gd name="adj1" fmla="val 17800"/>
              <a:gd name="adj2" fmla="val -1801"/>
              <a:gd name="adj3" fmla="val 17800"/>
              <a:gd name="adj4" fmla="val -8443"/>
              <a:gd name="adj5" fmla="val -602901"/>
              <a:gd name="adj6" fmla="val -30790"/>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BitTorrent</a:t>
            </a:r>
            <a:endParaRPr lang="en-US" sz="1800" b="1" spc="-80" dirty="0">
              <a:solidFill>
                <a:schemeClr val="accent5">
                  <a:lumMod val="50000"/>
                </a:schemeClr>
              </a:solidFill>
              <a:effectLst/>
              <a:latin typeface="Arial" pitchFamily="34" charset="0"/>
              <a:cs typeface="Arial" pitchFamily="34" charset="0"/>
            </a:endParaRPr>
          </a:p>
        </p:txBody>
      </p:sp>
      <p:sp>
        <p:nvSpPr>
          <p:cNvPr id="88" name="Line Callout 2 (Accent Bar) 87"/>
          <p:cNvSpPr/>
          <p:nvPr/>
        </p:nvSpPr>
        <p:spPr>
          <a:xfrm flipH="1">
            <a:off x="3014130" y="3025965"/>
            <a:ext cx="832789" cy="448755"/>
          </a:xfrm>
          <a:prstGeom prst="accentCallout2">
            <a:avLst>
              <a:gd name="adj1" fmla="val 17800"/>
              <a:gd name="adj2" fmla="val -3020"/>
              <a:gd name="adj3" fmla="val 17800"/>
              <a:gd name="adj4" fmla="val -13780"/>
              <a:gd name="adj5" fmla="val -170353"/>
              <a:gd name="adj6" fmla="val -1459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iTunes Store</a:t>
            </a:r>
            <a:endParaRPr lang="en-US" sz="1800" b="1" spc="-80" dirty="0">
              <a:solidFill>
                <a:schemeClr val="accent5">
                  <a:lumMod val="50000"/>
                </a:schemeClr>
              </a:solidFill>
              <a:effectLst/>
              <a:latin typeface="Arial" pitchFamily="34" charset="0"/>
              <a:cs typeface="Arial" pitchFamily="34" charset="0"/>
            </a:endParaRPr>
          </a:p>
        </p:txBody>
      </p:sp>
      <p:pic>
        <p:nvPicPr>
          <p:cNvPr id="89" name="Picture 88"/>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3955350" y="3033334"/>
            <a:ext cx="383146" cy="503766"/>
          </a:xfrm>
          <a:prstGeom prst="rect">
            <a:avLst/>
          </a:prstGeom>
          <a:effectLst>
            <a:outerShdw blurRad="203200" dist="101600" dir="8400000" algn="tl" rotWithShape="0">
              <a:schemeClr val="accent5">
                <a:lumMod val="75000"/>
                <a:alpha val="52000"/>
              </a:schemeClr>
            </a:outerShdw>
          </a:effectLst>
        </p:spPr>
      </p:pic>
      <p:sp>
        <p:nvSpPr>
          <p:cNvPr id="104" name="Line Callout 2 (Accent Bar) 103"/>
          <p:cNvSpPr/>
          <p:nvPr/>
        </p:nvSpPr>
        <p:spPr>
          <a:xfrm>
            <a:off x="465209" y="3025965"/>
            <a:ext cx="596489" cy="215046"/>
          </a:xfrm>
          <a:prstGeom prst="accentCallout2">
            <a:avLst>
              <a:gd name="adj1" fmla="val 29611"/>
              <a:gd name="adj2" fmla="val 3525"/>
              <a:gd name="adj3" fmla="val 32564"/>
              <a:gd name="adj4" fmla="val -21459"/>
              <a:gd name="adj5" fmla="val -361728"/>
              <a:gd name="adj6" fmla="val -20439"/>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74000"/>
              </a:lnSpc>
            </a:pPr>
            <a:r>
              <a:rPr lang="en-US" sz="1800" b="1" spc="-80" dirty="0" smtClean="0">
                <a:solidFill>
                  <a:schemeClr val="accent5">
                    <a:lumMod val="50000"/>
                  </a:schemeClr>
                </a:solidFill>
                <a:effectLst/>
                <a:latin typeface="Arial" pitchFamily="34" charset="0"/>
                <a:cs typeface="Arial" pitchFamily="34" charset="0"/>
              </a:rPr>
              <a:t>VHS</a:t>
            </a:r>
            <a:endParaRPr lang="en-US" sz="1800" b="1" spc="-80" dirty="0">
              <a:solidFill>
                <a:schemeClr val="accent5">
                  <a:lumMod val="50000"/>
                </a:schemeClr>
              </a:solidFill>
              <a:effectLst/>
              <a:latin typeface="Arial" pitchFamily="34" charset="0"/>
              <a:cs typeface="Arial" pitchFamily="34" charset="0"/>
            </a:endParaRPr>
          </a:p>
        </p:txBody>
      </p:sp>
      <p:sp>
        <p:nvSpPr>
          <p:cNvPr id="107" name="Line Callout 2 (Accent Bar) 106"/>
          <p:cNvSpPr/>
          <p:nvPr/>
        </p:nvSpPr>
        <p:spPr>
          <a:xfrm>
            <a:off x="6943101" y="3047736"/>
            <a:ext cx="1055535" cy="582969"/>
          </a:xfrm>
          <a:prstGeom prst="accentCallout2">
            <a:avLst>
              <a:gd name="adj1" fmla="val 17800"/>
              <a:gd name="adj2" fmla="val -3679"/>
              <a:gd name="adj3" fmla="val 17800"/>
              <a:gd name="adj4" fmla="val -16665"/>
              <a:gd name="adj5" fmla="val -133254"/>
              <a:gd name="adj6" fmla="val -7321"/>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z="1800" b="1" spc="-80" dirty="0">
                <a:solidFill>
                  <a:schemeClr val="accent5">
                    <a:lumMod val="50000"/>
                  </a:schemeClr>
                </a:solidFill>
                <a:effectLst/>
              </a:rPr>
              <a:t>iTunes music DRM-free</a:t>
            </a:r>
          </a:p>
        </p:txBody>
      </p:sp>
      <p:sp>
        <p:nvSpPr>
          <p:cNvPr id="109" name="Line Callout 2 (Accent Bar) 108"/>
          <p:cNvSpPr/>
          <p:nvPr/>
        </p:nvSpPr>
        <p:spPr>
          <a:xfrm flipH="1">
            <a:off x="6128656" y="1730829"/>
            <a:ext cx="625907" cy="440662"/>
          </a:xfrm>
          <a:prstGeom prst="accentCallout2">
            <a:avLst>
              <a:gd name="adj1" fmla="val 83238"/>
              <a:gd name="adj2" fmla="val -1774"/>
              <a:gd name="adj3" fmla="val 83866"/>
              <a:gd name="adj4" fmla="val -12088"/>
              <a:gd name="adj5" fmla="val 119793"/>
              <a:gd name="adj6" fmla="val -26194"/>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gn="r">
              <a:lnSpc>
                <a:spcPct val="74000"/>
              </a:lnSpc>
            </a:pPr>
            <a:r>
              <a:rPr lang="en-US" sz="1800" b="1" spc="-80" dirty="0">
                <a:solidFill>
                  <a:schemeClr val="accent5">
                    <a:lumMod val="50000"/>
                  </a:schemeClr>
                </a:solidFill>
                <a:effectLst/>
              </a:rPr>
              <a:t>TPB</a:t>
            </a:r>
            <a:br>
              <a:rPr lang="en-US" sz="1800" b="1" spc="-80" dirty="0">
                <a:solidFill>
                  <a:schemeClr val="accent5">
                    <a:lumMod val="50000"/>
                  </a:schemeClr>
                </a:solidFill>
                <a:effectLst/>
              </a:rPr>
            </a:br>
            <a:r>
              <a:rPr lang="en-US" sz="1800" b="1" spc="-80" dirty="0" smtClean="0">
                <a:solidFill>
                  <a:schemeClr val="accent5">
                    <a:lumMod val="50000"/>
                  </a:schemeClr>
                </a:solidFill>
                <a:effectLst/>
              </a:rPr>
              <a:t>guilty</a:t>
            </a:r>
            <a:endParaRPr lang="en-US" sz="1800" b="1" spc="-80" dirty="0">
              <a:solidFill>
                <a:schemeClr val="accent5">
                  <a:lumMod val="50000"/>
                </a:schemeClr>
              </a:solidFill>
              <a:effectLst/>
            </a:endParaRPr>
          </a:p>
        </p:txBody>
      </p:sp>
      <p:sp>
        <p:nvSpPr>
          <p:cNvPr id="61" name="Line Callout 2 (Accent Bar) 60"/>
          <p:cNvSpPr/>
          <p:nvPr/>
        </p:nvSpPr>
        <p:spPr>
          <a:xfrm>
            <a:off x="1440638" y="1628988"/>
            <a:ext cx="769169" cy="203200"/>
          </a:xfrm>
          <a:prstGeom prst="accentCallout2">
            <a:avLst>
              <a:gd name="adj1" fmla="val 83238"/>
              <a:gd name="adj2" fmla="val -3974"/>
              <a:gd name="adj3" fmla="val 83866"/>
              <a:gd name="adj4" fmla="val -12088"/>
              <a:gd name="adj5" fmla="val 308338"/>
              <a:gd name="adj6" fmla="val -4146"/>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74000"/>
              </a:lnSpc>
            </a:pPr>
            <a:endParaRPr lang="en-US" sz="1800" b="1" spc="-80" dirty="0">
              <a:solidFill>
                <a:schemeClr val="accent5">
                  <a:lumMod val="50000"/>
                </a:schemeClr>
              </a:solidFill>
              <a:effectLst/>
              <a:latin typeface="Arial" pitchFamily="34" charset="0"/>
              <a:cs typeface="Arial" pitchFamily="34" charset="0"/>
            </a:endParaRPr>
          </a:p>
        </p:txBody>
      </p:sp>
      <p:pic>
        <p:nvPicPr>
          <p:cNvPr id="4" name="Picture 3"/>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507074" y="1516996"/>
            <a:ext cx="982134" cy="321344"/>
          </a:xfrm>
          <a:prstGeom prst="rect">
            <a:avLst/>
          </a:prstGeom>
          <a:effectLst>
            <a:outerShdw blurRad="203200" dist="101600" dir="8400000" algn="tl" rotWithShape="0">
              <a:schemeClr val="accent5">
                <a:lumMod val="75000"/>
                <a:alpha val="52000"/>
              </a:schemeClr>
            </a:outerShdw>
          </a:effectLst>
        </p:spPr>
      </p:pic>
      <p:sp>
        <p:nvSpPr>
          <p:cNvPr id="63" name="Line Callout 2 (Accent Bar) 62"/>
          <p:cNvSpPr/>
          <p:nvPr/>
        </p:nvSpPr>
        <p:spPr>
          <a:xfrm flipH="1">
            <a:off x="3211033" y="3743986"/>
            <a:ext cx="1218356" cy="436298"/>
          </a:xfrm>
          <a:prstGeom prst="accentCallout2">
            <a:avLst>
              <a:gd name="adj1" fmla="val 17800"/>
              <a:gd name="adj2" fmla="val -2265"/>
              <a:gd name="adj3" fmla="val 17800"/>
              <a:gd name="adj4" fmla="val -8443"/>
              <a:gd name="adj5" fmla="val -343821"/>
              <a:gd name="adj6" fmla="val -1810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RIAA sues Individuals</a:t>
            </a:r>
            <a:endParaRPr lang="en-US" sz="1800" b="1" spc="-80" dirty="0">
              <a:solidFill>
                <a:schemeClr val="accent5">
                  <a:lumMod val="50000"/>
                </a:schemeClr>
              </a:solidFill>
              <a:effectLst/>
              <a:latin typeface="Arial" pitchFamily="34" charset="0"/>
              <a:cs typeface="Arial" pitchFamily="34" charset="0"/>
            </a:endParaRPr>
          </a:p>
        </p:txBody>
      </p:sp>
      <p:sp>
        <p:nvSpPr>
          <p:cNvPr id="65" name="Rectangle 64"/>
          <p:cNvSpPr/>
          <p:nvPr/>
        </p:nvSpPr>
        <p:spPr>
          <a:xfrm>
            <a:off x="2091950" y="4779279"/>
            <a:ext cx="1723966" cy="360000"/>
          </a:xfrm>
          <a:prstGeom prst="rect">
            <a:avLst/>
          </a:prstGeom>
        </p:spPr>
        <p:txBody>
          <a:bodyPr wrap="square" lIns="0" tIns="36000" rIns="0" bIns="36000" anchor="ctr" anchorCtr="0">
            <a:noAutofit/>
          </a:bodyPr>
          <a:lstStyle/>
          <a:p>
            <a:pPr algn="l">
              <a:lnSpc>
                <a:spcPct val="80000"/>
              </a:lnSpc>
            </a:pPr>
            <a:r>
              <a:rPr lang="en-US" sz="1200" b="0" spc="-80" dirty="0">
                <a:solidFill>
                  <a:schemeClr val="bg1">
                    <a:lumMod val="95000"/>
                  </a:schemeClr>
                </a:solidFill>
                <a:effectLst/>
              </a:rPr>
              <a:t>CD = Compact Disc</a:t>
            </a:r>
          </a:p>
          <a:p>
            <a:pPr algn="l">
              <a:lnSpc>
                <a:spcPct val="80000"/>
              </a:lnSpc>
            </a:pPr>
            <a:r>
              <a:rPr lang="en-US" sz="1200" b="0" spc="-80" dirty="0">
                <a:solidFill>
                  <a:schemeClr val="bg1">
                    <a:lumMod val="95000"/>
                  </a:schemeClr>
                </a:solidFill>
                <a:effectLst/>
              </a:rPr>
              <a:t>DVD = Digital Versatile Disc</a:t>
            </a:r>
          </a:p>
        </p:txBody>
      </p:sp>
      <p:sp>
        <p:nvSpPr>
          <p:cNvPr id="66" name="Rectangle 65"/>
          <p:cNvSpPr/>
          <p:nvPr/>
        </p:nvSpPr>
        <p:spPr>
          <a:xfrm>
            <a:off x="3802706" y="4779279"/>
            <a:ext cx="1381362" cy="360000"/>
          </a:xfrm>
          <a:prstGeom prst="rect">
            <a:avLst/>
          </a:prstGeom>
        </p:spPr>
        <p:txBody>
          <a:bodyPr wrap="square" lIns="0" tIns="36000" rIns="0" bIns="36000" anchor="ctr" anchorCtr="0">
            <a:noAutofit/>
          </a:bodyPr>
          <a:lstStyle/>
          <a:p>
            <a:pPr algn="l">
              <a:lnSpc>
                <a:spcPct val="80000"/>
              </a:lnSpc>
            </a:pPr>
            <a:r>
              <a:rPr lang="en-US" sz="1200" b="0" spc="-80" dirty="0">
                <a:solidFill>
                  <a:schemeClr val="bg1">
                    <a:lumMod val="95000"/>
                  </a:schemeClr>
                </a:solidFill>
                <a:effectLst/>
              </a:rPr>
              <a:t>TPB = The Pirate Bay</a:t>
            </a:r>
          </a:p>
          <a:p>
            <a:pPr algn="l">
              <a:lnSpc>
                <a:spcPct val="80000"/>
              </a:lnSpc>
            </a:pPr>
            <a:r>
              <a:rPr lang="en-US" sz="1200" b="0" spc="-80" dirty="0">
                <a:solidFill>
                  <a:schemeClr val="bg1">
                    <a:lumMod val="95000"/>
                  </a:schemeClr>
                </a:solidFill>
                <a:effectLst/>
              </a:rPr>
              <a:t>HD = High Definition</a:t>
            </a:r>
          </a:p>
        </p:txBody>
      </p:sp>
      <p:sp>
        <p:nvSpPr>
          <p:cNvPr id="87" name="Line Callout 2 (Accent Bar) 86"/>
          <p:cNvSpPr/>
          <p:nvPr/>
        </p:nvSpPr>
        <p:spPr>
          <a:xfrm flipH="1">
            <a:off x="7991541" y="3025965"/>
            <a:ext cx="753871" cy="609622"/>
          </a:xfrm>
          <a:prstGeom prst="accentCallout2">
            <a:avLst>
              <a:gd name="adj1" fmla="val 19883"/>
              <a:gd name="adj2" fmla="val -4945"/>
              <a:gd name="adj3" fmla="val 19543"/>
              <a:gd name="adj4" fmla="val -14085"/>
              <a:gd name="adj5" fmla="val -126268"/>
              <a:gd name="adj6" fmla="val -11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ISP </a:t>
            </a:r>
            <a:r>
              <a:rPr lang="en-US" sz="1800" b="1" i="1" spc="-80" dirty="0" smtClean="0">
                <a:solidFill>
                  <a:schemeClr val="accent5">
                    <a:lumMod val="50000"/>
                  </a:schemeClr>
                </a:solidFill>
                <a:effectLst/>
                <a:latin typeface="Arial" pitchFamily="34" charset="0"/>
                <a:cs typeface="Arial" pitchFamily="34" charset="0"/>
              </a:rPr>
              <a:t>6-strike</a:t>
            </a:r>
            <a:r>
              <a:rPr lang="en-US" sz="1800" b="1" spc="-80" dirty="0" smtClean="0">
                <a:solidFill>
                  <a:schemeClr val="accent5">
                    <a:lumMod val="50000"/>
                  </a:schemeClr>
                </a:solidFill>
                <a:effectLst/>
                <a:latin typeface="Arial" pitchFamily="34" charset="0"/>
                <a:cs typeface="Arial" pitchFamily="34" charset="0"/>
              </a:rPr>
              <a:t> policy</a:t>
            </a:r>
            <a:endParaRPr lang="en-US" sz="1800" b="1" spc="-80" dirty="0">
              <a:solidFill>
                <a:schemeClr val="accent5">
                  <a:lumMod val="50000"/>
                </a:schemeClr>
              </a:solidFill>
              <a:effectLst/>
              <a:latin typeface="Arial" pitchFamily="34" charset="0"/>
              <a:cs typeface="Arial" pitchFamily="34" charset="0"/>
            </a:endParaRPr>
          </a:p>
        </p:txBody>
      </p:sp>
      <p:sp>
        <p:nvSpPr>
          <p:cNvPr id="92" name="Rectangle 91"/>
          <p:cNvSpPr/>
          <p:nvPr/>
        </p:nvSpPr>
        <p:spPr>
          <a:xfrm>
            <a:off x="5193941" y="4779279"/>
            <a:ext cx="2646635" cy="360000"/>
          </a:xfrm>
          <a:prstGeom prst="rect">
            <a:avLst/>
          </a:prstGeom>
        </p:spPr>
        <p:txBody>
          <a:bodyPr wrap="square" lIns="0" tIns="36000" rIns="0" bIns="36000" anchor="ctr" anchorCtr="0">
            <a:noAutofit/>
          </a:bodyPr>
          <a:lstStyle/>
          <a:p>
            <a:pPr algn="l">
              <a:lnSpc>
                <a:spcPct val="80000"/>
              </a:lnSpc>
            </a:pPr>
            <a:r>
              <a:rPr lang="en-US" sz="1200" b="0" spc="-80" dirty="0" smtClean="0">
                <a:solidFill>
                  <a:schemeClr val="bg1">
                    <a:lumMod val="95000"/>
                  </a:schemeClr>
                </a:solidFill>
                <a:effectLst/>
              </a:rPr>
              <a:t>CSS </a:t>
            </a:r>
            <a:r>
              <a:rPr lang="en-US" sz="1200" b="0" spc="-80" dirty="0">
                <a:solidFill>
                  <a:schemeClr val="bg1">
                    <a:lumMod val="95000"/>
                  </a:schemeClr>
                </a:solidFill>
                <a:effectLst/>
              </a:rPr>
              <a:t>= Content Scramble System</a:t>
            </a:r>
          </a:p>
          <a:p>
            <a:pPr algn="l">
              <a:lnSpc>
                <a:spcPct val="80000"/>
              </a:lnSpc>
            </a:pPr>
            <a:r>
              <a:rPr lang="en-US" sz="1200" b="0" spc="-80" dirty="0">
                <a:solidFill>
                  <a:schemeClr val="bg1">
                    <a:lumMod val="95000"/>
                  </a:schemeClr>
                </a:solidFill>
                <a:effectLst/>
              </a:rPr>
              <a:t>DMCA = Digital Millennium Copyright Act</a:t>
            </a:r>
          </a:p>
        </p:txBody>
      </p:sp>
      <p:pic>
        <p:nvPicPr>
          <p:cNvPr id="6" name="Picture 5"/>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4612168" y="3694188"/>
            <a:ext cx="489098" cy="486096"/>
          </a:xfrm>
          <a:prstGeom prst="rect">
            <a:avLst/>
          </a:prstGeom>
          <a:effectLst>
            <a:outerShdw blurRad="203200" dist="101600" dir="8400000" algn="tl" rotWithShape="0">
              <a:schemeClr val="accent5">
                <a:lumMod val="75000"/>
                <a:alpha val="52000"/>
              </a:schemeClr>
            </a:outerShdw>
          </a:effectLst>
        </p:spPr>
      </p:pic>
      <p:pic>
        <p:nvPicPr>
          <p:cNvPr id="7" name="Picture 6"/>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376306" y="3199624"/>
            <a:ext cx="465174" cy="465174"/>
          </a:xfrm>
          <a:prstGeom prst="rect">
            <a:avLst/>
          </a:prstGeom>
          <a:effectLst>
            <a:outerShdw blurRad="203200" dist="101600" dir="8400000" algn="tl" rotWithShape="0">
              <a:schemeClr val="accent5">
                <a:lumMod val="75000"/>
                <a:alpha val="52000"/>
              </a:schemeClr>
            </a:outerShdw>
          </a:effectLst>
        </p:spPr>
      </p:pic>
      <p:sp>
        <p:nvSpPr>
          <p:cNvPr id="97" name="Line Callout 2 (Accent Bar) 96"/>
          <p:cNvSpPr/>
          <p:nvPr/>
        </p:nvSpPr>
        <p:spPr>
          <a:xfrm flipH="1">
            <a:off x="7034644" y="929794"/>
            <a:ext cx="651910" cy="627556"/>
          </a:xfrm>
          <a:prstGeom prst="accentCallout2">
            <a:avLst>
              <a:gd name="adj1" fmla="val 83238"/>
              <a:gd name="adj2" fmla="val -2549"/>
              <a:gd name="adj3" fmla="val 83866"/>
              <a:gd name="adj4" fmla="val -16737"/>
              <a:gd name="adj5" fmla="val 209430"/>
              <a:gd name="adj6" fmla="val -4055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rPr>
              <a:t>Ultra-Violet</a:t>
            </a:r>
            <a:br>
              <a:rPr lang="en-US" sz="1800" b="1" spc="-80" dirty="0" smtClean="0">
                <a:solidFill>
                  <a:schemeClr val="accent5">
                    <a:lumMod val="50000"/>
                  </a:schemeClr>
                </a:solidFill>
                <a:effectLst/>
                <a:latin typeface="Arial" pitchFamily="34" charset="0"/>
                <a:cs typeface="Arial" pitchFamily="34" charset="0"/>
              </a:rPr>
            </a:br>
            <a:r>
              <a:rPr lang="en-US" sz="1800" b="1" spc="-80" dirty="0" smtClean="0">
                <a:solidFill>
                  <a:schemeClr val="accent5">
                    <a:lumMod val="50000"/>
                  </a:schemeClr>
                </a:solidFill>
                <a:effectLst/>
                <a:latin typeface="Arial" pitchFamily="34" charset="0"/>
                <a:cs typeface="Arial" pitchFamily="34" charset="0"/>
              </a:rPr>
              <a:t>DRM</a:t>
            </a:r>
            <a:endParaRPr lang="en-US" sz="1800" b="1" spc="-80" dirty="0">
              <a:solidFill>
                <a:schemeClr val="accent5">
                  <a:lumMod val="50000"/>
                </a:schemeClr>
              </a:solidFill>
              <a:effectLst/>
              <a:latin typeface="Arial" pitchFamily="34" charset="0"/>
              <a:cs typeface="Arial" pitchFamily="34" charset="0"/>
            </a:endParaRPr>
          </a:p>
        </p:txBody>
      </p:sp>
      <p:pic>
        <p:nvPicPr>
          <p:cNvPr id="98" name="Picture 97"/>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880016" y="929794"/>
            <a:ext cx="465174" cy="454098"/>
          </a:xfrm>
          <a:prstGeom prst="rect">
            <a:avLst/>
          </a:prstGeom>
          <a:effectLst>
            <a:outerShdw blurRad="203200" dist="101600" dir="8400000" algn="tl" rotWithShape="0">
              <a:schemeClr val="accent5">
                <a:lumMod val="75000"/>
                <a:alpha val="52000"/>
              </a:schemeClr>
            </a:outerShdw>
          </a:effectLst>
        </p:spPr>
      </p:pic>
      <p:sp>
        <p:nvSpPr>
          <p:cNvPr id="99" name="Line Callout 2 (Accent Bar) 98"/>
          <p:cNvSpPr/>
          <p:nvPr/>
        </p:nvSpPr>
        <p:spPr>
          <a:xfrm>
            <a:off x="8280412" y="1543792"/>
            <a:ext cx="648072" cy="627699"/>
          </a:xfrm>
          <a:prstGeom prst="accentCallout2">
            <a:avLst>
              <a:gd name="adj1" fmla="val 83238"/>
              <a:gd name="adj2" fmla="val -1774"/>
              <a:gd name="adj3" fmla="val 83866"/>
              <a:gd name="adj4" fmla="val -12088"/>
              <a:gd name="adj5" fmla="val 113286"/>
              <a:gd name="adj6" fmla="val -11150"/>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0" rIns="36000" bIns="0" numCol="1" spcCol="0" rtlCol="0" fromWordArt="0" anchor="b" anchorCtr="0" forceAA="0" compatLnSpc="1">
            <a:prstTxWarp prst="textNoShape">
              <a:avLst/>
            </a:prstTxWarp>
            <a:noAutofit/>
          </a:bodyPr>
          <a:lstStyle/>
          <a:p>
            <a:pPr algn="r">
              <a:lnSpc>
                <a:spcPct val="74000"/>
              </a:lnSpc>
            </a:pPr>
            <a:r>
              <a:rPr lang="en-US" sz="1800" b="1" spc="-80" dirty="0" smtClean="0">
                <a:solidFill>
                  <a:schemeClr val="accent5">
                    <a:lumMod val="50000"/>
                  </a:schemeClr>
                </a:solidFill>
                <a:effectLst/>
                <a:latin typeface="Arial" pitchFamily="34" charset="0"/>
                <a:cs typeface="Arial" pitchFamily="34" charset="0"/>
                <a:sym typeface="Symbol"/>
              </a:rPr>
              <a:t> </a:t>
            </a:r>
            <a:r>
              <a:rPr lang="en-US" sz="1800" b="1" spc="-80" dirty="0" smtClean="0">
                <a:solidFill>
                  <a:schemeClr val="accent5">
                    <a:lumMod val="50000"/>
                  </a:schemeClr>
                </a:solidFill>
                <a:effectLst/>
                <a:latin typeface="Arial" pitchFamily="34" charset="0"/>
                <a:cs typeface="Arial" pitchFamily="34" charset="0"/>
              </a:rPr>
              <a:t>P2P </a:t>
            </a:r>
            <a:r>
              <a:rPr lang="en-US" sz="1800" b="1" spc="-80" dirty="0">
                <a:solidFill>
                  <a:schemeClr val="accent2"/>
                </a:solidFill>
                <a:effectLst/>
                <a:latin typeface="+mj-lt"/>
              </a:rPr>
              <a:t>1</a:t>
            </a:r>
            <a:r>
              <a:rPr lang="en-US" sz="1800" b="1" spc="-80" dirty="0" smtClean="0">
                <a:solidFill>
                  <a:schemeClr val="accent2"/>
                </a:solidFill>
                <a:effectLst/>
                <a:latin typeface="+mj-lt"/>
                <a:cs typeface="Arial" pitchFamily="34" charset="0"/>
              </a:rPr>
              <a:t>50m</a:t>
            </a:r>
          </a:p>
          <a:p>
            <a:pPr algn="r">
              <a:lnSpc>
                <a:spcPct val="74000"/>
              </a:lnSpc>
            </a:pPr>
            <a:r>
              <a:rPr lang="en-US" sz="1800" b="1" spc="-80" dirty="0" smtClean="0">
                <a:solidFill>
                  <a:schemeClr val="accent2"/>
                </a:solidFill>
                <a:effectLst/>
                <a:latin typeface="+mj-lt"/>
              </a:rPr>
              <a:t>users</a:t>
            </a:r>
            <a:endParaRPr lang="en-US" sz="1800" b="1" spc="-80" dirty="0">
              <a:solidFill>
                <a:schemeClr val="accent2"/>
              </a:solidFill>
              <a:effectLst/>
              <a:latin typeface="+mj-lt"/>
              <a:cs typeface="Arial" pitchFamily="34" charset="0"/>
            </a:endParaRPr>
          </a:p>
        </p:txBody>
      </p:sp>
      <p:pic>
        <p:nvPicPr>
          <p:cNvPr id="8" name="Picture 7"/>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321653" y="3320106"/>
            <a:ext cx="655093" cy="376118"/>
          </a:xfrm>
          <a:prstGeom prst="rect">
            <a:avLst/>
          </a:prstGeom>
          <a:effectLst>
            <a:outerShdw blurRad="203200" dist="101600" dir="8400000" algn="tl" rotWithShape="0">
              <a:schemeClr val="accent5">
                <a:lumMod val="75000"/>
                <a:alpha val="52000"/>
              </a:schemeClr>
            </a:outerShdw>
          </a:effectLst>
        </p:spPr>
      </p:pic>
    </p:spTree>
    <p:extLst>
      <p:ext uri="{BB962C8B-B14F-4D97-AF65-F5344CB8AC3E}">
        <p14:creationId xmlns:p14="http://schemas.microsoft.com/office/powerpoint/2010/main" val="2670892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500"/>
                                        <p:tgtEl>
                                          <p:spTgt spid="86"/>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500"/>
                                        <p:tgtEl>
                                          <p:spTgt spid="88"/>
                                        </p:tgtEl>
                                      </p:cBhvr>
                                    </p:animEffect>
                                  </p:childTnLst>
                                </p:cTn>
                              </p:par>
                              <p:par>
                                <p:cTn id="74" presetID="10" presetClass="entr" presetSubtype="0" fill="hold" nodeType="with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fade">
                                      <p:cBhvr>
                                        <p:cTn id="76" dur="500"/>
                                        <p:tgtEl>
                                          <p:spTgt spid="8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fade">
                                      <p:cBhvr>
                                        <p:cTn id="81" dur="500"/>
                                        <p:tgtEl>
                                          <p:spTgt spid="82"/>
                                        </p:tgtEl>
                                      </p:cBhvr>
                                    </p:animEffect>
                                  </p:childTnLst>
                                </p:cTn>
                              </p:par>
                              <p:par>
                                <p:cTn id="82" presetID="10" presetClass="entr" presetSubtype="0" fill="hold"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500"/>
                                        <p:tgtEl>
                                          <p:spTgt spid="8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fade">
                                      <p:cBhvr>
                                        <p:cTn id="95" dur="500"/>
                                        <p:tgtEl>
                                          <p:spTgt spid="83"/>
                                        </p:tgtEl>
                                      </p:cBhvr>
                                    </p:animEffect>
                                  </p:childTnLst>
                                </p:cTn>
                              </p:par>
                              <p:par>
                                <p:cTn id="96" presetID="10" presetClass="entr" presetSubtype="0" fill="hold"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0"/>
                                        </p:tgtEl>
                                        <p:attrNameLst>
                                          <p:attrName>style.visibility</p:attrName>
                                        </p:attrNameLst>
                                      </p:cBhvr>
                                      <p:to>
                                        <p:strVal val="visible"/>
                                      </p:to>
                                    </p:set>
                                    <p:animEffect transition="in" filter="fade">
                                      <p:cBhvr>
                                        <p:cTn id="103" dur="500"/>
                                        <p:tgtEl>
                                          <p:spTgt spid="80"/>
                                        </p:tgtEl>
                                      </p:cBhvr>
                                    </p:animEffect>
                                  </p:childTnLst>
                                </p:cTn>
                              </p:par>
                              <p:par>
                                <p:cTn id="104" presetID="10" presetClass="entr" presetSubtype="0"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fade">
                                      <p:cBhvr>
                                        <p:cTn id="111" dur="500"/>
                                        <p:tgtEl>
                                          <p:spTgt spid="69"/>
                                        </p:tgtEl>
                                      </p:cBhvr>
                                    </p:animEffect>
                                  </p:childTnLst>
                                </p:cTn>
                              </p:par>
                              <p:par>
                                <p:cTn id="112" presetID="10" presetClass="entr" presetSubtype="0" fill="hold" nodeType="with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500"/>
                                        <p:tgtEl>
                                          <p:spTgt spid="6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fade">
                                      <p:cBhvr>
                                        <p:cTn id="120" dur="500"/>
                                        <p:tgtEl>
                                          <p:spTgt spid="8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09"/>
                                        </p:tgtEl>
                                        <p:attrNameLst>
                                          <p:attrName>style.visibility</p:attrName>
                                        </p:attrNameLst>
                                      </p:cBhvr>
                                      <p:to>
                                        <p:strVal val="visible"/>
                                      </p:to>
                                    </p:set>
                                    <p:animEffect transition="in" filter="fade">
                                      <p:cBhvr>
                                        <p:cTn id="125" dur="500"/>
                                        <p:tgtEl>
                                          <p:spTgt spid="10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500"/>
                                        <p:tgtEl>
                                          <p:spTgt spid="107"/>
                                        </p:tgtEl>
                                      </p:cBhvr>
                                    </p:animEffect>
                                  </p:childTnLst>
                                </p:cTn>
                              </p:par>
                              <p:par>
                                <p:cTn id="131" presetID="10" presetClass="entr" presetSubtype="0" fill="hold" nodeType="with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500"/>
                                        <p:tgtEl>
                                          <p:spTgt spid="7"/>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97"/>
                                        </p:tgtEl>
                                        <p:attrNameLst>
                                          <p:attrName>style.visibility</p:attrName>
                                        </p:attrNameLst>
                                      </p:cBhvr>
                                      <p:to>
                                        <p:strVal val="visible"/>
                                      </p:to>
                                    </p:set>
                                    <p:animEffect transition="in" filter="fade">
                                      <p:cBhvr>
                                        <p:cTn id="138" dur="500"/>
                                        <p:tgtEl>
                                          <p:spTgt spid="97"/>
                                        </p:tgtEl>
                                      </p:cBhvr>
                                    </p:animEffect>
                                  </p:childTnLst>
                                </p:cTn>
                              </p:par>
                              <p:par>
                                <p:cTn id="139" presetID="10" presetClass="entr" presetSubtype="0" fill="hold" nodeType="withEffect">
                                  <p:stCondLst>
                                    <p:cond delay="0"/>
                                  </p:stCondLst>
                                  <p:childTnLst>
                                    <p:set>
                                      <p:cBhvr>
                                        <p:cTn id="140" dur="1" fill="hold">
                                          <p:stCondLst>
                                            <p:cond delay="0"/>
                                          </p:stCondLst>
                                        </p:cTn>
                                        <p:tgtEl>
                                          <p:spTgt spid="98"/>
                                        </p:tgtEl>
                                        <p:attrNameLst>
                                          <p:attrName>style.visibility</p:attrName>
                                        </p:attrNameLst>
                                      </p:cBhvr>
                                      <p:to>
                                        <p:strVal val="visible"/>
                                      </p:to>
                                    </p:set>
                                    <p:animEffect transition="in" filter="fade">
                                      <p:cBhvr>
                                        <p:cTn id="141" dur="500"/>
                                        <p:tgtEl>
                                          <p:spTgt spid="98"/>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87"/>
                                        </p:tgtEl>
                                        <p:attrNameLst>
                                          <p:attrName>style.visibility</p:attrName>
                                        </p:attrNameLst>
                                      </p:cBhvr>
                                      <p:to>
                                        <p:strVal val="visible"/>
                                      </p:to>
                                    </p:set>
                                    <p:animEffect transition="in" filter="fade">
                                      <p:cBhvr>
                                        <p:cTn id="145" dur="500"/>
                                        <p:tgtEl>
                                          <p:spTgt spid="8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99"/>
                                        </p:tgtEl>
                                        <p:attrNameLst>
                                          <p:attrName>style.visibility</p:attrName>
                                        </p:attrNameLst>
                                      </p:cBhvr>
                                      <p:to>
                                        <p:strVal val="visible"/>
                                      </p:to>
                                    </p:set>
                                    <p:animEffect transition="in" filter="fade">
                                      <p:cBhvr>
                                        <p:cTn id="15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8" grpId="0" animBg="1"/>
      <p:bldP spid="54" grpId="0" animBg="1"/>
      <p:bldP spid="64" grpId="0" animBg="1"/>
      <p:bldP spid="74" grpId="0" animBg="1"/>
      <p:bldP spid="76" grpId="0" animBg="1"/>
      <p:bldP spid="77" grpId="0" animBg="1"/>
      <p:bldP spid="80" grpId="0" animBg="1"/>
      <p:bldP spid="81" grpId="0" animBg="1"/>
      <p:bldP spid="82" grpId="0" animBg="1"/>
      <p:bldP spid="83" grpId="0" animBg="1"/>
      <p:bldP spid="86" grpId="0" animBg="1"/>
      <p:bldP spid="88" grpId="0" animBg="1"/>
      <p:bldP spid="104" grpId="0" animBg="1"/>
      <p:bldP spid="107" grpId="0" animBg="1"/>
      <p:bldP spid="109" grpId="0" animBg="1"/>
      <p:bldP spid="61" grpId="0" animBg="1"/>
      <p:bldP spid="63" grpId="0" animBg="1"/>
      <p:bldP spid="87" grpId="0" animBg="1"/>
      <p:bldP spid="97" grpId="0" animBg="1"/>
      <p:bldP spid="9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223" y="886385"/>
            <a:ext cx="4673598" cy="3573930"/>
          </a:xfrm>
          <a:prstGeom prst="rect">
            <a:avLst/>
          </a:prstGeom>
          <a:effectLst>
            <a:outerShdw blurRad="165100" dist="139700" dir="7200000" algn="r" rotWithShape="0">
              <a:schemeClr val="accent5">
                <a:lumMod val="50000"/>
                <a:alpha val="40000"/>
              </a:schemeClr>
            </a:outerShdw>
          </a:effectLst>
        </p:spPr>
      </p:pic>
      <p:sp>
        <p:nvSpPr>
          <p:cNvPr id="2" name="Title 1"/>
          <p:cNvSpPr>
            <a:spLocks noGrp="1"/>
          </p:cNvSpPr>
          <p:nvPr>
            <p:ph type="title"/>
          </p:nvPr>
        </p:nvSpPr>
        <p:spPr/>
        <p:txBody>
          <a:bodyPr/>
          <a:lstStyle/>
          <a:p>
            <a:r>
              <a:rPr lang="en-US" dirty="0"/>
              <a:t>How Did We Get </a:t>
            </a:r>
            <a:r>
              <a:rPr lang="en-US" dirty="0" smtClean="0">
                <a:solidFill>
                  <a:srgbClr val="C00000"/>
                </a:solidFill>
              </a:rPr>
              <a:t>Out of</a:t>
            </a:r>
            <a:r>
              <a:rPr lang="en-US" dirty="0" smtClean="0"/>
              <a:t> this </a:t>
            </a:r>
            <a:r>
              <a:rPr lang="en-US" dirty="0"/>
              <a:t>Mess?</a:t>
            </a:r>
          </a:p>
        </p:txBody>
      </p:sp>
      <p:sp>
        <p:nvSpPr>
          <p:cNvPr id="5" name="Rectangle 4"/>
          <p:cNvSpPr/>
          <p:nvPr/>
        </p:nvSpPr>
        <p:spPr>
          <a:xfrm>
            <a:off x="5942236" y="1915612"/>
            <a:ext cx="461665" cy="964367"/>
          </a:xfrm>
          <a:prstGeom prst="rect">
            <a:avLst/>
          </a:prstGeom>
          <a:ln>
            <a:noFill/>
          </a:ln>
          <a:scene3d>
            <a:camera prst="isometricOffAxis1Right">
              <a:rot lat="1200000" lon="19800000" rev="0"/>
            </a:camera>
            <a:lightRig rig="threePt" dir="t"/>
          </a:scene3d>
        </p:spPr>
        <p:txBody>
          <a:bodyPr vert="vert270" wrap="none">
            <a:spAutoFit/>
            <a:scene3d>
              <a:camera prst="isometricOffAxis1Right">
                <a:rot lat="1080000" lon="20400000" rev="0"/>
              </a:camera>
              <a:lightRig rig="threePt" dir="t"/>
            </a:scene3d>
          </a:bodyPr>
          <a:lstStyle/>
          <a:p>
            <a:r>
              <a:rPr lang="en-US" spc="-100" dirty="0" smtClean="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rPr>
              <a:t>Portability</a:t>
            </a:r>
            <a:endParaRPr lang="en-US" spc="-100" dirty="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endParaRPr>
          </a:p>
        </p:txBody>
      </p:sp>
      <p:sp>
        <p:nvSpPr>
          <p:cNvPr id="6" name="Rectangle 5"/>
          <p:cNvSpPr/>
          <p:nvPr/>
        </p:nvSpPr>
        <p:spPr>
          <a:xfrm>
            <a:off x="5149945" y="2730067"/>
            <a:ext cx="913070" cy="369332"/>
          </a:xfrm>
          <a:prstGeom prst="rect">
            <a:avLst/>
          </a:prstGeom>
        </p:spPr>
        <p:txBody>
          <a:bodyPr wrap="none">
            <a:spAutoFit/>
            <a:scene3d>
              <a:camera prst="isometricOffAxis1Right">
                <a:rot lat="1440000" lon="18000000" rev="0"/>
              </a:camera>
              <a:lightRig rig="threePt" dir="t"/>
            </a:scene3d>
          </a:bodyPr>
          <a:lstStyle/>
          <a:p>
            <a:r>
              <a:rPr lang="en-US" b="1" spc="-60" dirty="0">
                <a:solidFill>
                  <a:schemeClr val="accent5">
                    <a:lumMod val="50000"/>
                  </a:schemeClr>
                </a:solidFill>
                <a:effectLst>
                  <a:innerShdw blurRad="38100" dist="12700" dir="18900000">
                    <a:prstClr val="black">
                      <a:alpha val="80000"/>
                    </a:prstClr>
                  </a:innerShdw>
                </a:effectLst>
              </a:rPr>
              <a:t>Quality</a:t>
            </a:r>
          </a:p>
        </p:txBody>
      </p:sp>
      <p:sp>
        <p:nvSpPr>
          <p:cNvPr id="8" name="Rectangle 7"/>
          <p:cNvSpPr/>
          <p:nvPr/>
        </p:nvSpPr>
        <p:spPr>
          <a:xfrm>
            <a:off x="5526262" y="3885535"/>
            <a:ext cx="620683" cy="369332"/>
          </a:xfrm>
          <a:prstGeom prst="rect">
            <a:avLst/>
          </a:prstGeom>
        </p:spPr>
        <p:txBody>
          <a:bodyPr wrap="none">
            <a:spAutoFit/>
            <a:scene3d>
              <a:camera prst="isometricOffAxis2Left">
                <a:rot lat="1440000" lon="1200000" rev="0"/>
              </a:camera>
              <a:lightRig rig="threePt" dir="t"/>
            </a:scene3d>
          </a:bodyPr>
          <a:lstStyle/>
          <a:p>
            <a:r>
              <a:rPr lang="en-US" b="1" spc="-200" dirty="0">
                <a:solidFill>
                  <a:schemeClr val="accent5">
                    <a:lumMod val="50000"/>
                  </a:schemeClr>
                </a:solidFill>
                <a:effectLst>
                  <a:innerShdw blurRad="38100" dist="12700" dir="18900000">
                    <a:prstClr val="black">
                      <a:alpha val="80000"/>
                    </a:prstClr>
                  </a:innerShdw>
                </a:effectLst>
              </a:rPr>
              <a:t>Price</a:t>
            </a:r>
          </a:p>
        </p:txBody>
      </p:sp>
      <p:sp>
        <p:nvSpPr>
          <p:cNvPr id="9" name="Rectangle 8"/>
          <p:cNvSpPr/>
          <p:nvPr/>
        </p:nvSpPr>
        <p:spPr>
          <a:xfrm rot="20022927">
            <a:off x="5190762" y="1239003"/>
            <a:ext cx="1090042" cy="369332"/>
          </a:xfrm>
          <a:prstGeom prst="rect">
            <a:avLst/>
          </a:prstGeom>
          <a:ln w="3175">
            <a:noFill/>
          </a:ln>
        </p:spPr>
        <p:txBody>
          <a:bodyPr wrap="none">
            <a:spAutoFit/>
            <a:scene3d>
              <a:camera prst="isometricOffAxis1Right">
                <a:rot lat="1080000" lon="20400000" rev="0"/>
              </a:camera>
              <a:lightRig rig="threePt" dir="t"/>
            </a:scene3d>
          </a:bodyPr>
          <a:lstStyle/>
          <a:p>
            <a:r>
              <a:rPr lang="en-GB" b="1" spc="-160" dirty="0">
                <a:ln w="3175">
                  <a:noFill/>
                </a:ln>
                <a:solidFill>
                  <a:schemeClr val="accent5">
                    <a:lumMod val="50000"/>
                  </a:schemeClr>
                </a:solidFill>
                <a:effectLst>
                  <a:innerShdw blurRad="38100" dist="12700" dir="18900000">
                    <a:prstClr val="black">
                      <a:alpha val="80000"/>
                    </a:prstClr>
                  </a:innerShdw>
                </a:effectLst>
              </a:rPr>
              <a:t>Longevity</a:t>
            </a:r>
            <a:endParaRPr lang="en-US" b="1" spc="-160" dirty="0">
              <a:ln w="3175">
                <a:noFill/>
              </a:ln>
              <a:solidFill>
                <a:schemeClr val="accent5">
                  <a:lumMod val="50000"/>
                </a:schemeClr>
              </a:solidFill>
              <a:effectLst>
                <a:innerShdw blurRad="38100" dist="12700" dir="18900000">
                  <a:prstClr val="black">
                    <a:alpha val="80000"/>
                  </a:prstClr>
                </a:innerShdw>
              </a:effectLst>
            </a:endParaRPr>
          </a:p>
        </p:txBody>
      </p:sp>
      <p:sp>
        <p:nvSpPr>
          <p:cNvPr id="10" name="Rectangle 9"/>
          <p:cNvSpPr/>
          <p:nvPr/>
        </p:nvSpPr>
        <p:spPr>
          <a:xfrm>
            <a:off x="6048743" y="2889855"/>
            <a:ext cx="848950" cy="369332"/>
          </a:xfrm>
          <a:prstGeom prst="rect">
            <a:avLst/>
          </a:prstGeom>
          <a:ln w="3175">
            <a:noFill/>
          </a:ln>
        </p:spPr>
        <p:txBody>
          <a:bodyPr wrap="none">
            <a:spAutoFit/>
            <a:scene3d>
              <a:camera prst="isometricOffAxis1Right">
                <a:rot lat="1080000" lon="20400000" rev="0"/>
              </a:camera>
              <a:lightRig rig="threePt" dir="t"/>
            </a:scene3d>
          </a:bodyPr>
          <a:lstStyle/>
          <a:p>
            <a:r>
              <a:rPr lang="en-US" spc="-160" dirty="0">
                <a:ln w="1270">
                  <a:noFill/>
                </a:ln>
                <a:solidFill>
                  <a:schemeClr val="accent5">
                    <a:lumMod val="50000"/>
                  </a:schemeClr>
                </a:solidFill>
                <a:effectLst>
                  <a:innerShdw blurRad="38100" dist="12700" dir="18900000">
                    <a:prstClr val="black">
                      <a:alpha val="80000"/>
                    </a:prstClr>
                  </a:innerShdw>
                </a:effectLst>
              </a:rPr>
              <a:t>Breadth</a:t>
            </a:r>
          </a:p>
        </p:txBody>
      </p:sp>
      <p:sp>
        <p:nvSpPr>
          <p:cNvPr id="12" name="Rectangle 11"/>
          <p:cNvSpPr/>
          <p:nvPr/>
        </p:nvSpPr>
        <p:spPr>
          <a:xfrm>
            <a:off x="6628223" y="2900015"/>
            <a:ext cx="1595309" cy="369332"/>
          </a:xfrm>
          <a:prstGeom prst="rect">
            <a:avLst/>
          </a:prstGeom>
        </p:spPr>
        <p:txBody>
          <a:bodyPr wrap="none">
            <a:spAutoFit/>
            <a:scene3d>
              <a:camera prst="isometricOffAxis2Left">
                <a:rot lat="1080000" lon="3360000" rev="0"/>
              </a:camera>
              <a:lightRig rig="threePt" dir="t"/>
            </a:scene3d>
          </a:bodyPr>
          <a:lstStyle/>
          <a:p>
            <a:r>
              <a:rPr lang="en-GB" b="1" dirty="0">
                <a:solidFill>
                  <a:schemeClr val="accent5">
                    <a:lumMod val="50000"/>
                  </a:schemeClr>
                </a:solidFill>
                <a:effectLst>
                  <a:innerShdw blurRad="38100" dist="12700" dir="18900000">
                    <a:prstClr val="black">
                      <a:alpha val="80000"/>
                    </a:prstClr>
                  </a:innerShdw>
                </a:effectLst>
              </a:rPr>
              <a:t>Accessibility</a:t>
            </a:r>
            <a:endParaRPr lang="en-US" b="1" dirty="0">
              <a:solidFill>
                <a:schemeClr val="accent5">
                  <a:lumMod val="50000"/>
                </a:schemeClr>
              </a:solidFill>
              <a:effectLst>
                <a:innerShdw blurRad="38100" dist="12700" dir="18900000">
                  <a:prstClr val="black">
                    <a:alpha val="80000"/>
                  </a:prstClr>
                </a:innerShdw>
              </a:effectLst>
            </a:endParaRPr>
          </a:p>
        </p:txBody>
      </p:sp>
      <p:sp>
        <p:nvSpPr>
          <p:cNvPr id="11" name="Rectangle 10"/>
          <p:cNvSpPr/>
          <p:nvPr/>
        </p:nvSpPr>
        <p:spPr>
          <a:xfrm>
            <a:off x="6417283" y="1772601"/>
            <a:ext cx="312906" cy="369332"/>
          </a:xfrm>
          <a:prstGeom prst="rect">
            <a:avLst/>
          </a:prstGeom>
          <a:ln>
            <a:noFill/>
          </a:ln>
          <a:scene3d>
            <a:camera prst="isometricOffAxis1Right">
              <a:rot lat="1200000" lon="19800000" rev="0"/>
            </a:camera>
            <a:lightRig rig="threePt" dir="t"/>
          </a:scene3d>
        </p:spPr>
        <p:txBody>
          <a:bodyPr vert="horz" wrap="none">
            <a:spAutoFit/>
            <a:scene3d>
              <a:camera prst="isometricOffAxis1Right">
                <a:rot lat="1080000" lon="20400000" rev="0"/>
              </a:camera>
              <a:lightRig rig="threePt" dir="t"/>
            </a:scene3d>
          </a:bodyPr>
          <a:lstStyle/>
          <a:p>
            <a:r>
              <a:rPr lang="en-US" b="1" spc="-100" dirty="0" smtClean="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rPr>
              <a:t>?</a:t>
            </a:r>
            <a:endParaRPr lang="en-US" b="1" spc="-100" dirty="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endParaRPr>
          </a:p>
        </p:txBody>
      </p:sp>
      <p:sp>
        <p:nvSpPr>
          <p:cNvPr id="13" name="Rectangle 12"/>
          <p:cNvSpPr/>
          <p:nvPr/>
        </p:nvSpPr>
        <p:spPr>
          <a:xfrm>
            <a:off x="6793203" y="1731961"/>
            <a:ext cx="312906" cy="369332"/>
          </a:xfrm>
          <a:prstGeom prst="rect">
            <a:avLst/>
          </a:prstGeom>
          <a:ln>
            <a:noFill/>
          </a:ln>
          <a:scene3d>
            <a:camera prst="isometricOffAxis1Right">
              <a:rot lat="1200000" lon="19800000" rev="0"/>
            </a:camera>
            <a:lightRig rig="threePt" dir="t"/>
          </a:scene3d>
        </p:spPr>
        <p:txBody>
          <a:bodyPr vert="horz" wrap="none">
            <a:spAutoFit/>
            <a:scene3d>
              <a:camera prst="isometricOffAxis1Right">
                <a:rot lat="1080000" lon="20400000" rev="0"/>
              </a:camera>
              <a:lightRig rig="threePt" dir="t"/>
            </a:scene3d>
          </a:bodyPr>
          <a:lstStyle/>
          <a:p>
            <a:r>
              <a:rPr lang="en-US" b="1" spc="-100" dirty="0" smtClean="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rPr>
              <a:t>?</a:t>
            </a:r>
            <a:endParaRPr lang="en-US" b="1" spc="-100" dirty="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endParaRPr>
          </a:p>
        </p:txBody>
      </p:sp>
      <p:sp>
        <p:nvSpPr>
          <p:cNvPr id="14" name="Rectangle 13"/>
          <p:cNvSpPr/>
          <p:nvPr/>
        </p:nvSpPr>
        <p:spPr>
          <a:xfrm>
            <a:off x="7148803" y="1295081"/>
            <a:ext cx="312906" cy="369332"/>
          </a:xfrm>
          <a:prstGeom prst="rect">
            <a:avLst/>
          </a:prstGeom>
          <a:ln>
            <a:noFill/>
          </a:ln>
          <a:scene3d>
            <a:camera prst="isometricOffAxis1Right">
              <a:rot lat="1200000" lon="19800000" rev="0"/>
            </a:camera>
            <a:lightRig rig="threePt" dir="t"/>
          </a:scene3d>
        </p:spPr>
        <p:txBody>
          <a:bodyPr vert="horz" wrap="none">
            <a:spAutoFit/>
            <a:scene3d>
              <a:camera prst="isometricOffAxis1Right">
                <a:rot lat="1080000" lon="20400000" rev="0"/>
              </a:camera>
              <a:lightRig rig="threePt" dir="t"/>
            </a:scene3d>
          </a:bodyPr>
          <a:lstStyle/>
          <a:p>
            <a:r>
              <a:rPr lang="en-US" b="1" spc="-100" dirty="0" smtClean="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rPr>
              <a:t>?</a:t>
            </a:r>
            <a:endParaRPr lang="en-US" b="1" spc="-100" dirty="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endParaRPr>
          </a:p>
        </p:txBody>
      </p:sp>
      <p:sp>
        <p:nvSpPr>
          <p:cNvPr id="15" name="Rectangle 14"/>
          <p:cNvSpPr/>
          <p:nvPr/>
        </p:nvSpPr>
        <p:spPr>
          <a:xfrm>
            <a:off x="6610323" y="2128201"/>
            <a:ext cx="312906" cy="369332"/>
          </a:xfrm>
          <a:prstGeom prst="rect">
            <a:avLst/>
          </a:prstGeom>
          <a:ln>
            <a:noFill/>
          </a:ln>
          <a:scene3d>
            <a:camera prst="isometricOffAxis1Right">
              <a:rot lat="1200000" lon="19800000" rev="0"/>
            </a:camera>
            <a:lightRig rig="threePt" dir="t"/>
          </a:scene3d>
        </p:spPr>
        <p:txBody>
          <a:bodyPr vert="horz" wrap="none">
            <a:spAutoFit/>
            <a:scene3d>
              <a:camera prst="isometricOffAxis1Right">
                <a:rot lat="1080000" lon="20400000" rev="0"/>
              </a:camera>
              <a:lightRig rig="threePt" dir="t"/>
            </a:scene3d>
          </a:bodyPr>
          <a:lstStyle/>
          <a:p>
            <a:r>
              <a:rPr lang="en-US" b="1" spc="-100" dirty="0" smtClean="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rPr>
              <a:t>?</a:t>
            </a:r>
            <a:endParaRPr lang="en-US" b="1" spc="-100" dirty="0">
              <a:ln w="3175">
                <a:solidFill>
                  <a:schemeClr val="accent5">
                    <a:lumMod val="75000"/>
                  </a:schemeClr>
                </a:solidFill>
              </a:ln>
              <a:solidFill>
                <a:schemeClr val="accent5">
                  <a:lumMod val="50000"/>
                </a:schemeClr>
              </a:solidFill>
              <a:effectLst>
                <a:innerShdw blurRad="38100" dist="12700" dir="18900000">
                  <a:prstClr val="black">
                    <a:alpha val="80000"/>
                  </a:prstClr>
                </a:innerShdw>
              </a:effectLst>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642" y="701090"/>
            <a:ext cx="3900375" cy="4331573"/>
          </a:xfrm>
          <a:prstGeom prst="rect">
            <a:avLst/>
          </a:prstGeom>
          <a:effectLst>
            <a:outerShdw blurRad="165100" dist="139700" dir="7200000" algn="r" rotWithShape="0">
              <a:schemeClr val="accent5">
                <a:lumMod val="50000"/>
                <a:alpha val="40000"/>
              </a:schemeClr>
            </a:outerShdw>
          </a:effectLst>
        </p:spPr>
      </p:pic>
      <p:sp>
        <p:nvSpPr>
          <p:cNvPr id="17" name="Rectangle 16"/>
          <p:cNvSpPr/>
          <p:nvPr/>
        </p:nvSpPr>
        <p:spPr>
          <a:xfrm rot="3661819">
            <a:off x="953788" y="2488136"/>
            <a:ext cx="3461006" cy="1662595"/>
          </a:xfrm>
          <a:prstGeom prst="rect">
            <a:avLst/>
          </a:prstGeom>
        </p:spPr>
        <p:txBody>
          <a:bodyPr vert="horz" wrap="none">
            <a:prstTxWarp prst="textArchDown">
              <a:avLst>
                <a:gd name="adj" fmla="val 1044384"/>
              </a:avLst>
            </a:prstTxWarp>
            <a:spAutoFit/>
            <a:scene3d>
              <a:camera prst="isometricOffAxis1Right">
                <a:rot lat="1200000" lon="20400000" rev="0"/>
              </a:camera>
              <a:lightRig rig="threePt" dir="t"/>
            </a:scene3d>
          </a:bodyPr>
          <a:lstStyle/>
          <a:p>
            <a:pPr algn="ctr"/>
            <a:r>
              <a:rPr lang="en-US" sz="1800" b="1" dirty="0" smtClean="0">
                <a:ln w="1270">
                  <a:solidFill>
                    <a:schemeClr val="accent5">
                      <a:lumMod val="75000"/>
                    </a:schemeClr>
                  </a:solidFill>
                </a:ln>
                <a:solidFill>
                  <a:schemeClr val="accent5">
                    <a:lumMod val="75000"/>
                  </a:schemeClr>
                </a:solidFill>
                <a:effectLst>
                  <a:innerShdw blurRad="38100" dist="12700" dir="10200000">
                    <a:prstClr val="black">
                      <a:alpha val="80000"/>
                    </a:prstClr>
                  </a:innerShdw>
                </a:effectLst>
              </a:rPr>
              <a:t>(My) Subscriber Wish List</a:t>
            </a:r>
            <a:endParaRPr lang="en-US" sz="1800" b="1" dirty="0">
              <a:ln w="1270">
                <a:solidFill>
                  <a:schemeClr val="accent5">
                    <a:lumMod val="75000"/>
                  </a:schemeClr>
                </a:solidFill>
              </a:ln>
              <a:solidFill>
                <a:schemeClr val="accent5">
                  <a:lumMod val="75000"/>
                </a:schemeClr>
              </a:solidFill>
              <a:effectLst>
                <a:innerShdw blurRad="38100" dist="12700" dir="10200000">
                  <a:prstClr val="black">
                    <a:alpha val="80000"/>
                  </a:prstClr>
                </a:innerShdw>
              </a:effectLst>
            </a:endParaRPr>
          </a:p>
        </p:txBody>
      </p:sp>
    </p:spTree>
    <p:extLst>
      <p:ext uri="{BB962C8B-B14F-4D97-AF65-F5344CB8AC3E}">
        <p14:creationId xmlns:p14="http://schemas.microsoft.com/office/powerpoint/2010/main" val="27418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2" grpId="0"/>
      <p:bldP spid="11" grpId="0"/>
      <p:bldP spid="13" grpId="0"/>
      <p:bldP spid="14" grpId="0"/>
      <p:bldP spid="15"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a:stretch/>
        </p:blipFill>
        <p:spPr>
          <a:xfrm>
            <a:off x="0" y="-9939"/>
            <a:ext cx="9144000" cy="1728000"/>
          </a:xfrm>
          <a:prstGeom prst="rect">
            <a:avLst/>
          </a:prstGeom>
        </p:spPr>
      </p:pic>
      <p:sp>
        <p:nvSpPr>
          <p:cNvPr id="9" name="Rectangle 8"/>
          <p:cNvSpPr/>
          <p:nvPr/>
        </p:nvSpPr>
        <p:spPr>
          <a:xfrm>
            <a:off x="-29816" y="-39754"/>
            <a:ext cx="9243390" cy="1764000"/>
          </a:xfrm>
          <a:prstGeom prst="rect">
            <a:avLst/>
          </a:prstGeom>
          <a:solidFill>
            <a:schemeClr val="bg1">
              <a:alpha val="50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2712720"/>
            <a:ext cx="9144000" cy="1399728"/>
          </a:xfrm>
          <a:prstGeom prst="rect">
            <a:avLst/>
          </a:prstGeom>
        </p:spPr>
      </p:pic>
      <p:sp>
        <p:nvSpPr>
          <p:cNvPr id="2" name="Title 1"/>
          <p:cNvSpPr>
            <a:spLocks noGrp="1"/>
          </p:cNvSpPr>
          <p:nvPr>
            <p:ph type="title"/>
          </p:nvPr>
        </p:nvSpPr>
        <p:spPr/>
        <p:txBody>
          <a:bodyPr/>
          <a:lstStyle/>
          <a:p>
            <a:pPr>
              <a:tabLst>
                <a:tab pos="4033838" algn="ctr"/>
              </a:tabLst>
            </a:pPr>
            <a:r>
              <a:rPr lang="en-US" dirty="0" smtClean="0"/>
              <a:t>Longevity</a:t>
            </a:r>
            <a:endParaRPr lang="en-US" dirty="0">
              <a:solidFill>
                <a:schemeClr val="accent5">
                  <a:lumMod val="20000"/>
                  <a:lumOff val="80000"/>
                </a:schemeClr>
              </a:solidFill>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18795" y="1188720"/>
            <a:ext cx="611217" cy="522216"/>
          </a:xfrm>
          <a:prstGeom prst="rect">
            <a:avLst/>
          </a:prstGeom>
          <a:effectLst>
            <a:reflection blurRad="12700" stA="50000" endA="275" endPos="40000" dist="12700" dir="5400000" sy="-100000" algn="bl" rotWithShape="0"/>
          </a:effectLst>
        </p:spPr>
      </p:pic>
      <p:pic>
        <p:nvPicPr>
          <p:cNvPr id="5" name="Picture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38146" y="1473200"/>
            <a:ext cx="278253" cy="237736"/>
          </a:xfrm>
          <a:prstGeom prst="rect">
            <a:avLst/>
          </a:prstGeom>
          <a:effectLst>
            <a:reflection blurRad="12700" stA="50000" endA="275" endPos="40000" dist="12700" dir="5400000" sy="-100000" algn="bl" rotWithShape="0"/>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70908" y="762000"/>
            <a:ext cx="1110663" cy="948937"/>
          </a:xfrm>
          <a:prstGeom prst="rect">
            <a:avLst/>
          </a:prstGeom>
          <a:effectLst>
            <a:reflection blurRad="12700" stA="50000" endA="275" endPos="40000" dist="12700" dir="5400000" sy="-100000" algn="bl" rotWithShape="0"/>
          </a:effectLst>
        </p:spPr>
      </p:pic>
      <p:pic>
        <p:nvPicPr>
          <p:cNvPr id="7" name="Picture 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491642" y="0"/>
            <a:ext cx="2002529" cy="1710937"/>
          </a:xfrm>
          <a:prstGeom prst="rect">
            <a:avLst/>
          </a:prstGeom>
          <a:effectLst>
            <a:reflection blurRad="12700" stA="50000" endA="275" endPos="40000" dist="12700" dir="5400000" sy="-100000" algn="bl" rotWithShape="0"/>
          </a:effectLst>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6" b="-1184"/>
          <a:stretch/>
        </p:blipFill>
        <p:spPr>
          <a:xfrm>
            <a:off x="7204362" y="10160"/>
            <a:ext cx="1944000" cy="1728000"/>
          </a:xfrm>
          <a:prstGeom prst="rect">
            <a:avLst/>
          </a:prstGeom>
          <a:effectLst>
            <a:reflection blurRad="12700" stA="50000" endA="275" endPos="40000" dir="5400000" sy="-100000" algn="bl" rotWithShape="0"/>
          </a:effectLst>
        </p:spPr>
      </p:pic>
      <p:sp>
        <p:nvSpPr>
          <p:cNvPr id="11" name="Title 1"/>
          <p:cNvSpPr txBox="1">
            <a:spLocks/>
          </p:cNvSpPr>
          <p:nvPr/>
        </p:nvSpPr>
        <p:spPr bwMode="auto">
          <a:xfrm>
            <a:off x="161194" y="2161663"/>
            <a:ext cx="8831874"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gn="l" rtl="0" eaLnBrk="1" fontAlgn="base" hangingPunct="1">
              <a:lnSpc>
                <a:spcPct val="70000"/>
              </a:lnSpc>
              <a:spcBef>
                <a:spcPct val="0"/>
              </a:spcBef>
              <a:spcAft>
                <a:spcPct val="0"/>
              </a:spcAft>
              <a:defRPr lang="en-US" sz="3400" b="1" cap="none" spc="-85" baseline="0" dirty="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a:lstStyle>
          <a:p>
            <a:pPr>
              <a:tabLst>
                <a:tab pos="4033838" algn="ctr"/>
              </a:tabLst>
            </a:pPr>
            <a:r>
              <a:rPr lang="en-US" kern="0" dirty="0" smtClean="0"/>
              <a:t>Breadth</a:t>
            </a:r>
            <a:endParaRPr lang="en-US" kern="0" dirty="0">
              <a:solidFill>
                <a:schemeClr val="accent5">
                  <a:lumMod val="20000"/>
                  <a:lumOff val="80000"/>
                </a:schemeClr>
              </a:solidFill>
            </a:endParaRPr>
          </a:p>
        </p:txBody>
      </p:sp>
      <p:sp>
        <p:nvSpPr>
          <p:cNvPr id="10" name="TextBox 9"/>
          <p:cNvSpPr txBox="1"/>
          <p:nvPr/>
        </p:nvSpPr>
        <p:spPr>
          <a:xfrm rot="10800000">
            <a:off x="3119458" y="1725749"/>
            <a:ext cx="479619" cy="327782"/>
          </a:xfrm>
          <a:prstGeom prst="rect">
            <a:avLst/>
          </a:prstGeom>
          <a:effectLst>
            <a:reflection blurRad="12700" stA="50000" endA="275" endPos="40000" dist="12700" dir="5400000" sy="-100000" algn="bl" rotWithShape="0"/>
          </a:effectLst>
        </p:spPr>
        <p:txBody>
          <a:bodyPr wrap="none" rtlCol="0">
            <a:spAutoFit/>
          </a:bodyPr>
          <a:lstStyle/>
          <a:p>
            <a:pPr algn="ctr">
              <a:lnSpc>
                <a:spcPct val="85000"/>
              </a:lnSpc>
            </a:pPr>
            <a:r>
              <a:rPr lang="en-US" sz="1800" dirty="0" smtClean="0">
                <a:gradFill flip="none" rotWithShape="1">
                  <a:gsLst>
                    <a:gs pos="0">
                      <a:schemeClr val="bg1"/>
                    </a:gs>
                    <a:gs pos="100000">
                      <a:schemeClr val="bg1">
                        <a:alpha val="20000"/>
                      </a:schemeClr>
                    </a:gs>
                  </a:gsLst>
                  <a:lin ang="16200000" scaled="1"/>
                  <a:tileRect/>
                </a:gradFill>
                <a:effectLst/>
                <a:latin typeface="+mj-lt"/>
              </a:rPr>
              <a:t>4K</a:t>
            </a:r>
          </a:p>
        </p:txBody>
      </p:sp>
      <p:sp>
        <p:nvSpPr>
          <p:cNvPr id="14" name="TextBox 13"/>
          <p:cNvSpPr txBox="1"/>
          <p:nvPr/>
        </p:nvSpPr>
        <p:spPr>
          <a:xfrm rot="10800000">
            <a:off x="5137804" y="1730873"/>
            <a:ext cx="748924" cy="563231"/>
          </a:xfrm>
          <a:prstGeom prst="rect">
            <a:avLst/>
          </a:prstGeom>
          <a:effectLst>
            <a:reflection blurRad="12700" stA="50000" endA="275" endPos="40000" dist="12700" dir="5400000" sy="-100000" algn="bl" rotWithShape="0"/>
          </a:effectLst>
        </p:spPr>
        <p:txBody>
          <a:bodyPr wrap="none" rtlCol="0">
            <a:spAutoFit/>
          </a:bodyPr>
          <a:lstStyle/>
          <a:p>
            <a:pPr algn="ctr">
              <a:lnSpc>
                <a:spcPct val="85000"/>
              </a:lnSpc>
            </a:pPr>
            <a:r>
              <a:rPr lang="en-US" sz="3600" b="0" dirty="0" smtClean="0">
                <a:gradFill flip="none" rotWithShape="1">
                  <a:gsLst>
                    <a:gs pos="0">
                      <a:schemeClr val="bg1"/>
                    </a:gs>
                    <a:gs pos="100000">
                      <a:schemeClr val="bg1">
                        <a:alpha val="20000"/>
                      </a:schemeClr>
                    </a:gs>
                  </a:gsLst>
                  <a:lin ang="16200000" scaled="1"/>
                  <a:tileRect/>
                </a:gradFill>
                <a:effectLst/>
                <a:latin typeface="+mj-lt"/>
              </a:rPr>
              <a:t>8K</a:t>
            </a:r>
          </a:p>
        </p:txBody>
      </p:sp>
      <p:sp>
        <p:nvSpPr>
          <p:cNvPr id="16" name="TextBox 15"/>
          <p:cNvSpPr txBox="1"/>
          <p:nvPr/>
        </p:nvSpPr>
        <p:spPr>
          <a:xfrm rot="10800000">
            <a:off x="1465204" y="1747438"/>
            <a:ext cx="729046" cy="249299"/>
          </a:xfrm>
          <a:prstGeom prst="rect">
            <a:avLst/>
          </a:prstGeom>
          <a:effectLst>
            <a:reflection blurRad="12700" stA="50000" endA="275" endPos="40000" dist="12700" dir="5400000" sy="-100000" algn="bl" rotWithShape="0"/>
          </a:effectLst>
        </p:spPr>
        <p:txBody>
          <a:bodyPr wrap="none" rtlCol="0">
            <a:spAutoFit/>
          </a:bodyPr>
          <a:lstStyle/>
          <a:p>
            <a:pPr algn="ctr">
              <a:lnSpc>
                <a:spcPct val="85000"/>
              </a:lnSpc>
            </a:pPr>
            <a:r>
              <a:rPr lang="en-US" sz="1200" spc="-40" dirty="0" smtClean="0">
                <a:gradFill flip="none" rotWithShape="1">
                  <a:gsLst>
                    <a:gs pos="0">
                      <a:schemeClr val="bg1"/>
                    </a:gs>
                    <a:gs pos="100000">
                      <a:schemeClr val="bg1">
                        <a:alpha val="20000"/>
                      </a:schemeClr>
                    </a:gs>
                  </a:gsLst>
                  <a:lin ang="16200000" scaled="1"/>
                  <a:tileRect/>
                </a:gradFill>
                <a:effectLst/>
                <a:latin typeface="+mj-lt"/>
              </a:rPr>
              <a:t>Blu-Ray</a:t>
            </a:r>
          </a:p>
        </p:txBody>
      </p:sp>
      <p:sp>
        <p:nvSpPr>
          <p:cNvPr id="17" name="TextBox 16"/>
          <p:cNvSpPr txBox="1"/>
          <p:nvPr/>
        </p:nvSpPr>
        <p:spPr>
          <a:xfrm rot="10800000">
            <a:off x="573472" y="1707094"/>
            <a:ext cx="401071" cy="196977"/>
          </a:xfrm>
          <a:prstGeom prst="rect">
            <a:avLst/>
          </a:prstGeom>
          <a:effectLst>
            <a:reflection blurRad="12700" stA="50000" endA="275" endPos="40000" dist="12700" dir="5400000" sy="-100000" algn="bl" rotWithShape="0"/>
          </a:effectLst>
        </p:spPr>
        <p:txBody>
          <a:bodyPr wrap="none" rtlCol="0">
            <a:spAutoFit/>
          </a:bodyPr>
          <a:lstStyle/>
          <a:p>
            <a:pPr algn="ctr">
              <a:lnSpc>
                <a:spcPct val="85000"/>
              </a:lnSpc>
            </a:pPr>
            <a:r>
              <a:rPr lang="en-US" sz="800" b="0" dirty="0" smtClean="0">
                <a:gradFill flip="none" rotWithShape="1">
                  <a:gsLst>
                    <a:gs pos="0">
                      <a:schemeClr val="bg1"/>
                    </a:gs>
                    <a:gs pos="100000">
                      <a:schemeClr val="bg1">
                        <a:alpha val="20000"/>
                      </a:schemeClr>
                    </a:gs>
                  </a:gsLst>
                  <a:lin ang="16200000" scaled="1"/>
                  <a:tileRect/>
                </a:gradFill>
                <a:effectLst/>
                <a:latin typeface="+mj-lt"/>
              </a:rPr>
              <a:t>DVD</a:t>
            </a:r>
          </a:p>
        </p:txBody>
      </p:sp>
      <p:sp>
        <p:nvSpPr>
          <p:cNvPr id="18" name="TextBox 17"/>
          <p:cNvSpPr txBox="1"/>
          <p:nvPr/>
        </p:nvSpPr>
        <p:spPr>
          <a:xfrm rot="10800000">
            <a:off x="8335198" y="1923913"/>
            <a:ext cx="1005403" cy="563231"/>
          </a:xfrm>
          <a:prstGeom prst="rect">
            <a:avLst/>
          </a:prstGeom>
          <a:effectLst>
            <a:reflection blurRad="12700" stA="50000" endA="275" endPos="40000" dist="12700" dir="5400000" sy="-100000" algn="bl" rotWithShape="0"/>
          </a:effectLst>
        </p:spPr>
        <p:txBody>
          <a:bodyPr wrap="none" rtlCol="0">
            <a:spAutoFit/>
          </a:bodyPr>
          <a:lstStyle/>
          <a:p>
            <a:pPr algn="ctr">
              <a:lnSpc>
                <a:spcPct val="85000"/>
              </a:lnSpc>
            </a:pPr>
            <a:r>
              <a:rPr lang="en-US" sz="3600" b="0" dirty="0" smtClean="0">
                <a:gradFill flip="none" rotWithShape="1">
                  <a:gsLst>
                    <a:gs pos="0">
                      <a:schemeClr val="bg1"/>
                    </a:gs>
                    <a:gs pos="100000">
                      <a:schemeClr val="bg1">
                        <a:alpha val="20000"/>
                      </a:schemeClr>
                    </a:gs>
                  </a:gsLst>
                  <a:lin ang="16200000" scaled="1"/>
                  <a:tileRect/>
                </a:gradFill>
                <a:effectLst/>
                <a:latin typeface="+mj-lt"/>
              </a:rPr>
              <a:t>16K</a:t>
            </a:r>
          </a:p>
        </p:txBody>
      </p:sp>
    </p:spTree>
    <p:extLst>
      <p:ext uri="{BB962C8B-B14F-4D97-AF65-F5344CB8AC3E}">
        <p14:creationId xmlns:p14="http://schemas.microsoft.com/office/powerpoint/2010/main" val="32433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0" grpId="0"/>
      <p:bldP spid="14"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808123" y="2715766"/>
            <a:ext cx="2202872" cy="1259840"/>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68000" tIns="22860" rIns="180000" bIns="22860" numCol="1" spcCol="1270" anchor="ctr" anchorCtr="0">
            <a:noAutofit/>
          </a:bodyPr>
          <a:lstStyle/>
          <a:p>
            <a:pPr lvl="0" defTabSz="266700">
              <a:lnSpc>
                <a:spcPct val="74000"/>
              </a:lnSpc>
              <a:spcAft>
                <a:spcPct val="35000"/>
              </a:spcAft>
            </a:pPr>
            <a:endParaRPr lang="en-US" dirty="0">
              <a:solidFill>
                <a:schemeClr val="accent5">
                  <a:lumMod val="75000"/>
                </a:schemeClr>
              </a:solidFill>
              <a:effectLst/>
            </a:endParaRPr>
          </a:p>
        </p:txBody>
      </p:sp>
      <p:sp>
        <p:nvSpPr>
          <p:cNvPr id="17" name="Rectangle 16"/>
          <p:cNvSpPr/>
          <p:nvPr/>
        </p:nvSpPr>
        <p:spPr>
          <a:xfrm>
            <a:off x="3832176" y="124691"/>
            <a:ext cx="2884508" cy="4547062"/>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68000" tIns="22860" rIns="180000" bIns="22860" numCol="1" spcCol="1270" anchor="ctr" anchorCtr="0">
            <a:noAutofit/>
          </a:bodyPr>
          <a:lstStyle/>
          <a:p>
            <a:pPr lvl="0" defTabSz="266700">
              <a:lnSpc>
                <a:spcPct val="74000"/>
              </a:lnSpc>
              <a:spcAft>
                <a:spcPct val="35000"/>
              </a:spcAft>
            </a:pPr>
            <a:endParaRPr lang="en-US" dirty="0">
              <a:solidFill>
                <a:schemeClr val="accent5">
                  <a:lumMod val="75000"/>
                </a:schemeClr>
              </a:solidFill>
              <a:effectLst/>
            </a:endParaRPr>
          </a:p>
        </p:txBody>
      </p:sp>
      <p:sp>
        <p:nvSpPr>
          <p:cNvPr id="18" name="Rectangle 17"/>
          <p:cNvSpPr/>
          <p:nvPr/>
        </p:nvSpPr>
        <p:spPr>
          <a:xfrm>
            <a:off x="6808123" y="124691"/>
            <a:ext cx="2202872" cy="2483063"/>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68000" tIns="22860" rIns="180000" bIns="22860" numCol="1" spcCol="1270" anchor="ctr" anchorCtr="0">
            <a:noAutofit/>
          </a:bodyPr>
          <a:lstStyle/>
          <a:p>
            <a:pPr lvl="0" defTabSz="266700">
              <a:lnSpc>
                <a:spcPct val="74000"/>
              </a:lnSpc>
              <a:spcAft>
                <a:spcPct val="35000"/>
              </a:spcAft>
            </a:pPr>
            <a:endParaRPr lang="en-US" dirty="0">
              <a:solidFill>
                <a:schemeClr val="accent5">
                  <a:lumMod val="75000"/>
                </a:schemeClr>
              </a:solidFill>
              <a:effectLst/>
            </a:endParaRPr>
          </a:p>
        </p:txBody>
      </p:sp>
      <p:sp>
        <p:nvSpPr>
          <p:cNvPr id="16" name="Rectangle 15"/>
          <p:cNvSpPr/>
          <p:nvPr/>
        </p:nvSpPr>
        <p:spPr>
          <a:xfrm>
            <a:off x="91447" y="124691"/>
            <a:ext cx="3649278" cy="4547062"/>
          </a:xfrm>
          <a:prstGeom prst="rect">
            <a:avLst/>
          </a:prstGeom>
          <a:solidFill>
            <a:schemeClr val="bg1"/>
          </a:solidFill>
          <a:effectLst>
            <a:innerShdw blurRad="38100" dist="12700" dir="13500000">
              <a:prstClr val="black">
                <a:alpha val="80000"/>
              </a:prstClr>
            </a:inn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68000" tIns="22860" rIns="180000" bIns="22860" numCol="1" spcCol="1270" anchor="ctr" anchorCtr="0">
            <a:noAutofit/>
          </a:bodyPr>
          <a:lstStyle/>
          <a:p>
            <a:pPr lvl="0" defTabSz="266700">
              <a:lnSpc>
                <a:spcPct val="74000"/>
              </a:lnSpc>
              <a:spcAft>
                <a:spcPct val="35000"/>
              </a:spcAft>
            </a:pPr>
            <a:endParaRPr lang="en-US" dirty="0">
              <a:solidFill>
                <a:schemeClr val="accent5">
                  <a:lumMod val="75000"/>
                </a:schemeClr>
              </a:solidFill>
              <a:effectLst/>
            </a:endParaRPr>
          </a:p>
        </p:txBody>
      </p:sp>
      <p:sp>
        <p:nvSpPr>
          <p:cNvPr id="2" name="Title 1"/>
          <p:cNvSpPr>
            <a:spLocks noGrp="1"/>
          </p:cNvSpPr>
          <p:nvPr>
            <p:ph type="title"/>
          </p:nvPr>
        </p:nvSpPr>
        <p:spPr/>
        <p:txBody>
          <a:bodyPr/>
          <a:lstStyle/>
          <a:p>
            <a:pPr>
              <a:tabLst>
                <a:tab pos="5019675" algn="ctr"/>
                <a:tab pos="7620000" algn="ctr"/>
              </a:tabLst>
            </a:pPr>
            <a:r>
              <a:rPr lang="en-US" dirty="0" smtClean="0"/>
              <a:t> Accessibility	Portability</a:t>
            </a:r>
            <a:r>
              <a:rPr lang="en-US" dirty="0"/>
              <a:t>	 </a:t>
            </a:r>
            <a:r>
              <a:rPr lang="en-US" dirty="0" smtClean="0"/>
              <a:t>Quality</a:t>
            </a:r>
            <a:br>
              <a:rPr lang="en-US" dirty="0" smtClean="0"/>
            </a:br>
            <a:r>
              <a:rPr lang="en-US" sz="3000" dirty="0"/>
              <a:t/>
            </a:r>
            <a:br>
              <a:rPr lang="en-US" sz="3000" dirty="0"/>
            </a:br>
            <a:r>
              <a:rPr lang="en-US" sz="3000" dirty="0" smtClean="0"/>
              <a:t/>
            </a:r>
            <a:br>
              <a:rPr lang="en-US" sz="3000" dirty="0" smtClean="0"/>
            </a:br>
            <a:r>
              <a:rPr lang="en-US" sz="3000" dirty="0"/>
              <a:t/>
            </a:r>
            <a:br>
              <a:rPr lang="en-US" sz="3000" dirty="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dirty="0" smtClean="0"/>
              <a:t/>
            </a:r>
            <a:br>
              <a:rPr lang="en-US" dirty="0" smtClean="0"/>
            </a:br>
            <a:r>
              <a:rPr lang="en-US" dirty="0" smtClean="0"/>
              <a:t>		 Price</a:t>
            </a:r>
            <a:endParaRPr lang="en-US" dirty="0"/>
          </a:p>
        </p:txBody>
      </p:sp>
      <p:pic>
        <p:nvPicPr>
          <p:cNvPr id="20" name="Picture 1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366000" y="3444887"/>
            <a:ext cx="1137920" cy="332456"/>
          </a:xfrm>
          <a:prstGeom prst="rect">
            <a:avLst/>
          </a:prstGeom>
          <a:effectLst>
            <a:outerShdw blurRad="203200" dist="101600" dir="8400000" algn="tl" rotWithShape="0">
              <a:schemeClr val="accent5">
                <a:lumMod val="75000"/>
                <a:alpha val="52000"/>
              </a:schemeClr>
            </a:outerShdw>
          </a:effectLst>
        </p:spPr>
      </p:pic>
      <p:pic>
        <p:nvPicPr>
          <p:cNvPr id="21" name="Picture 2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72843" y="886460"/>
            <a:ext cx="1503914" cy="1521460"/>
          </a:xfrm>
          <a:prstGeom prst="rect">
            <a:avLst/>
          </a:prstGeom>
          <a:effectLst>
            <a:outerShdw blurRad="203200" dist="101600" dir="8400000" algn="tl" rotWithShape="0">
              <a:schemeClr val="accent5">
                <a:lumMod val="75000"/>
                <a:alpha val="52000"/>
              </a:schemeClr>
            </a:outerShdw>
          </a:effectLst>
        </p:spPr>
      </p:pic>
      <p:sp>
        <p:nvSpPr>
          <p:cNvPr id="3" name="Circular Arrow 2"/>
          <p:cNvSpPr/>
          <p:nvPr/>
        </p:nvSpPr>
        <p:spPr>
          <a:xfrm rot="16525513">
            <a:off x="3455487" y="1591110"/>
            <a:ext cx="3276194" cy="1924290"/>
          </a:xfrm>
          <a:custGeom>
            <a:avLst/>
            <a:gdLst>
              <a:gd name="connsiteX0" fmla="*/ 412961 w 3591415"/>
              <a:gd name="connsiteY0" fmla="*/ 1154290 h 3913097"/>
              <a:gd name="connsiteX1" fmla="*/ 1561760 w 3591415"/>
              <a:gd name="connsiteY1" fmla="*/ 252744 h 3913097"/>
              <a:gd name="connsiteX2" fmla="*/ 2939234 w 3591415"/>
              <a:gd name="connsiteY2" fmla="*/ 782332 h 3913097"/>
              <a:gd name="connsiteX3" fmla="*/ 3133425 w 3591415"/>
              <a:gd name="connsiteY3" fmla="*/ 739488 h 3913097"/>
              <a:gd name="connsiteX4" fmla="*/ 3108644 w 3591415"/>
              <a:gd name="connsiteY4" fmla="*/ 1666870 h 3913097"/>
              <a:gd name="connsiteX5" fmla="*/ 2239824 w 3591415"/>
              <a:gd name="connsiteY5" fmla="*/ 936646 h 3913097"/>
              <a:gd name="connsiteX6" fmla="*/ 2416071 w 3591415"/>
              <a:gd name="connsiteY6" fmla="*/ 897760 h 3913097"/>
              <a:gd name="connsiteX7" fmla="*/ 1474240 w 3591415"/>
              <a:gd name="connsiteY7" fmla="*/ 736014 h 3913097"/>
              <a:gd name="connsiteX8" fmla="*/ 802170 w 3591415"/>
              <a:gd name="connsiteY8" fmla="*/ 1380106 h 3913097"/>
              <a:gd name="connsiteX9" fmla="*/ 412961 w 3591415"/>
              <a:gd name="connsiteY9" fmla="*/ 1154290 h 3913097"/>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1826863 w 3062799"/>
              <a:gd name="connsiteY5" fmla="*/ 703353 h 1831972"/>
              <a:gd name="connsiteX6" fmla="*/ 2003110 w 3062799"/>
              <a:gd name="connsiteY6" fmla="*/ 664467 h 1831972"/>
              <a:gd name="connsiteX7" fmla="*/ 1061279 w 3062799"/>
              <a:gd name="connsiteY7" fmla="*/ 502721 h 1831972"/>
              <a:gd name="connsiteX8" fmla="*/ 389209 w 3062799"/>
              <a:gd name="connsiteY8" fmla="*/ 1146813 h 1831972"/>
              <a:gd name="connsiteX9" fmla="*/ 0 w 3062799"/>
              <a:gd name="connsiteY9" fmla="*/ 920997 h 1831972"/>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2329703 w 3062799"/>
              <a:gd name="connsiteY5" fmla="*/ 1253499 h 1831972"/>
              <a:gd name="connsiteX6" fmla="*/ 2003110 w 3062799"/>
              <a:gd name="connsiteY6" fmla="*/ 664467 h 1831972"/>
              <a:gd name="connsiteX7" fmla="*/ 1061279 w 3062799"/>
              <a:gd name="connsiteY7" fmla="*/ 502721 h 1831972"/>
              <a:gd name="connsiteX8" fmla="*/ 389209 w 3062799"/>
              <a:gd name="connsiteY8" fmla="*/ 1146813 h 1831972"/>
              <a:gd name="connsiteX9" fmla="*/ 0 w 3062799"/>
              <a:gd name="connsiteY9" fmla="*/ 920997 h 1831972"/>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2329703 w 3062799"/>
              <a:gd name="connsiteY5" fmla="*/ 1253499 h 1831972"/>
              <a:gd name="connsiteX6" fmla="*/ 2516523 w 3062799"/>
              <a:gd name="connsiteY6" fmla="*/ 1127891 h 1831972"/>
              <a:gd name="connsiteX7" fmla="*/ 2003110 w 3062799"/>
              <a:gd name="connsiteY7" fmla="*/ 664467 h 1831972"/>
              <a:gd name="connsiteX8" fmla="*/ 1061279 w 3062799"/>
              <a:gd name="connsiteY8" fmla="*/ 502721 h 1831972"/>
              <a:gd name="connsiteX9" fmla="*/ 389209 w 3062799"/>
              <a:gd name="connsiteY9" fmla="*/ 1146813 h 1831972"/>
              <a:gd name="connsiteX10" fmla="*/ 0 w 3062799"/>
              <a:gd name="connsiteY10" fmla="*/ 920997 h 1831972"/>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2329703 w 3062799"/>
              <a:gd name="connsiteY5" fmla="*/ 1253499 h 1831972"/>
              <a:gd name="connsiteX6" fmla="*/ 2516523 w 3062799"/>
              <a:gd name="connsiteY6" fmla="*/ 1127891 h 1831972"/>
              <a:gd name="connsiteX7" fmla="*/ 2003110 w 3062799"/>
              <a:gd name="connsiteY7" fmla="*/ 664467 h 1831972"/>
              <a:gd name="connsiteX8" fmla="*/ 1061279 w 3062799"/>
              <a:gd name="connsiteY8" fmla="*/ 502721 h 1831972"/>
              <a:gd name="connsiteX9" fmla="*/ 389209 w 3062799"/>
              <a:gd name="connsiteY9" fmla="*/ 1146813 h 1831972"/>
              <a:gd name="connsiteX10" fmla="*/ 0 w 3062799"/>
              <a:gd name="connsiteY10" fmla="*/ 920997 h 1831972"/>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2329703 w 3062799"/>
              <a:gd name="connsiteY5" fmla="*/ 1253499 h 1831972"/>
              <a:gd name="connsiteX6" fmla="*/ 2516523 w 3062799"/>
              <a:gd name="connsiteY6" fmla="*/ 1127891 h 1831972"/>
              <a:gd name="connsiteX7" fmla="*/ 2003110 w 3062799"/>
              <a:gd name="connsiteY7" fmla="*/ 664467 h 1831972"/>
              <a:gd name="connsiteX8" fmla="*/ 1061279 w 3062799"/>
              <a:gd name="connsiteY8" fmla="*/ 502721 h 1831972"/>
              <a:gd name="connsiteX9" fmla="*/ 389209 w 3062799"/>
              <a:gd name="connsiteY9" fmla="*/ 1146813 h 1831972"/>
              <a:gd name="connsiteX10" fmla="*/ 0 w 3062799"/>
              <a:gd name="connsiteY10" fmla="*/ 920997 h 1831972"/>
              <a:gd name="connsiteX0" fmla="*/ 0 w 3062799"/>
              <a:gd name="connsiteY0" fmla="*/ 901547 h 1812522"/>
              <a:gd name="connsiteX1" fmla="*/ 1148799 w 3062799"/>
              <a:gd name="connsiteY1" fmla="*/ 1 h 1812522"/>
              <a:gd name="connsiteX2" fmla="*/ 2760493 w 3062799"/>
              <a:gd name="connsiteY2" fmla="*/ 897280 h 1812522"/>
              <a:gd name="connsiteX3" fmla="*/ 2720464 w 3062799"/>
              <a:gd name="connsiteY3" fmla="*/ 486745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2003110 w 3062799"/>
              <a:gd name="connsiteY7" fmla="*/ 645017 h 1812522"/>
              <a:gd name="connsiteX8" fmla="*/ 1061279 w 3062799"/>
              <a:gd name="connsiteY8" fmla="*/ 483271 h 1812522"/>
              <a:gd name="connsiteX9" fmla="*/ 389209 w 3062799"/>
              <a:gd name="connsiteY9" fmla="*/ 1127363 h 1812522"/>
              <a:gd name="connsiteX10" fmla="*/ 0 w 3062799"/>
              <a:gd name="connsiteY10"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2003110 w 3062799"/>
              <a:gd name="connsiteY7" fmla="*/ 645017 h 1812522"/>
              <a:gd name="connsiteX8" fmla="*/ 1061279 w 3062799"/>
              <a:gd name="connsiteY8" fmla="*/ 483271 h 1812522"/>
              <a:gd name="connsiteX9" fmla="*/ 389209 w 3062799"/>
              <a:gd name="connsiteY9" fmla="*/ 1127363 h 1812522"/>
              <a:gd name="connsiteX10" fmla="*/ 0 w 3062799"/>
              <a:gd name="connsiteY10"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2003110 w 3062799"/>
              <a:gd name="connsiteY7" fmla="*/ 645017 h 1812522"/>
              <a:gd name="connsiteX8" fmla="*/ 1061279 w 3062799"/>
              <a:gd name="connsiteY8" fmla="*/ 483271 h 1812522"/>
              <a:gd name="connsiteX9" fmla="*/ 957867 w 3062799"/>
              <a:gd name="connsiteY9" fmla="*/ 389947 h 1812522"/>
              <a:gd name="connsiteX10" fmla="*/ 389209 w 3062799"/>
              <a:gd name="connsiteY10" fmla="*/ 1127363 h 1812522"/>
              <a:gd name="connsiteX11" fmla="*/ 0 w 3062799"/>
              <a:gd name="connsiteY11"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1061279 w 3062799"/>
              <a:gd name="connsiteY7" fmla="*/ 483271 h 1812522"/>
              <a:gd name="connsiteX8" fmla="*/ 957867 w 3062799"/>
              <a:gd name="connsiteY8" fmla="*/ 389947 h 1812522"/>
              <a:gd name="connsiteX9" fmla="*/ 389209 w 3062799"/>
              <a:gd name="connsiteY9" fmla="*/ 1127363 h 1812522"/>
              <a:gd name="connsiteX10" fmla="*/ 0 w 3062799"/>
              <a:gd name="connsiteY10"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957867 w 3062799"/>
              <a:gd name="connsiteY7" fmla="*/ 389947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957867 w 3062799"/>
              <a:gd name="connsiteY7" fmla="*/ 389947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957867 w 3062799"/>
              <a:gd name="connsiteY7" fmla="*/ 389947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957867 w 3062799"/>
              <a:gd name="connsiteY7" fmla="*/ 389947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1170929 w 3062799"/>
              <a:gd name="connsiteY7" fmla="*/ 352381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1170929 w 3062799"/>
              <a:gd name="connsiteY7" fmla="*/ 352381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1170929 w 3062799"/>
              <a:gd name="connsiteY7" fmla="*/ 352381 h 1812522"/>
              <a:gd name="connsiteX8" fmla="*/ 389209 w 3062799"/>
              <a:gd name="connsiteY8" fmla="*/ 1127363 h 1812522"/>
              <a:gd name="connsiteX9" fmla="*/ 0 w 3062799"/>
              <a:gd name="connsiteY9" fmla="*/ 901547 h 1812522"/>
              <a:gd name="connsiteX0" fmla="*/ 0 w 3062799"/>
              <a:gd name="connsiteY0" fmla="*/ 901644 h 1812619"/>
              <a:gd name="connsiteX1" fmla="*/ 1148799 w 3062799"/>
              <a:gd name="connsiteY1" fmla="*/ 98 h 1812619"/>
              <a:gd name="connsiteX2" fmla="*/ 2695869 w 3062799"/>
              <a:gd name="connsiteY2" fmla="*/ 946840 h 1812619"/>
              <a:gd name="connsiteX3" fmla="*/ 2873748 w 3062799"/>
              <a:gd name="connsiteY3" fmla="*/ 732241 h 1812619"/>
              <a:gd name="connsiteX4" fmla="*/ 3062799 w 3062799"/>
              <a:gd name="connsiteY4" fmla="*/ 1812619 h 1812619"/>
              <a:gd name="connsiteX5" fmla="*/ 2329703 w 3062799"/>
              <a:gd name="connsiteY5" fmla="*/ 1234146 h 1812619"/>
              <a:gd name="connsiteX6" fmla="*/ 2516523 w 3062799"/>
              <a:gd name="connsiteY6" fmla="*/ 1108538 h 1812619"/>
              <a:gd name="connsiteX7" fmla="*/ 1170929 w 3062799"/>
              <a:gd name="connsiteY7" fmla="*/ 352478 h 1812619"/>
              <a:gd name="connsiteX8" fmla="*/ 389209 w 3062799"/>
              <a:gd name="connsiteY8" fmla="*/ 1127460 h 1812619"/>
              <a:gd name="connsiteX9" fmla="*/ 0 w 3062799"/>
              <a:gd name="connsiteY9" fmla="*/ 901644 h 1812619"/>
              <a:gd name="connsiteX0" fmla="*/ 0 w 3062799"/>
              <a:gd name="connsiteY0" fmla="*/ 901571 h 1812546"/>
              <a:gd name="connsiteX1" fmla="*/ 1148799 w 3062799"/>
              <a:gd name="connsiteY1" fmla="*/ 25 h 1812546"/>
              <a:gd name="connsiteX2" fmla="*/ 2754352 w 3062799"/>
              <a:gd name="connsiteY2" fmla="*/ 923882 h 1812546"/>
              <a:gd name="connsiteX3" fmla="*/ 2873748 w 3062799"/>
              <a:gd name="connsiteY3" fmla="*/ 732168 h 1812546"/>
              <a:gd name="connsiteX4" fmla="*/ 3062799 w 3062799"/>
              <a:gd name="connsiteY4" fmla="*/ 1812546 h 1812546"/>
              <a:gd name="connsiteX5" fmla="*/ 2329703 w 3062799"/>
              <a:gd name="connsiteY5" fmla="*/ 1234073 h 1812546"/>
              <a:gd name="connsiteX6" fmla="*/ 2516523 w 3062799"/>
              <a:gd name="connsiteY6" fmla="*/ 1108465 h 1812546"/>
              <a:gd name="connsiteX7" fmla="*/ 1170929 w 3062799"/>
              <a:gd name="connsiteY7" fmla="*/ 352405 h 1812546"/>
              <a:gd name="connsiteX8" fmla="*/ 389209 w 3062799"/>
              <a:gd name="connsiteY8" fmla="*/ 1127387 h 1812546"/>
              <a:gd name="connsiteX9" fmla="*/ 0 w 3062799"/>
              <a:gd name="connsiteY9" fmla="*/ 901571 h 1812546"/>
              <a:gd name="connsiteX0" fmla="*/ 0 w 3062799"/>
              <a:gd name="connsiteY0" fmla="*/ 901571 h 1812546"/>
              <a:gd name="connsiteX1" fmla="*/ 1148799 w 3062799"/>
              <a:gd name="connsiteY1" fmla="*/ 25 h 1812546"/>
              <a:gd name="connsiteX2" fmla="*/ 2754352 w 3062799"/>
              <a:gd name="connsiteY2" fmla="*/ 923882 h 1812546"/>
              <a:gd name="connsiteX3" fmla="*/ 2873748 w 3062799"/>
              <a:gd name="connsiteY3" fmla="*/ 732168 h 1812546"/>
              <a:gd name="connsiteX4" fmla="*/ 3062799 w 3062799"/>
              <a:gd name="connsiteY4" fmla="*/ 1812546 h 1812546"/>
              <a:gd name="connsiteX5" fmla="*/ 2329703 w 3062799"/>
              <a:gd name="connsiteY5" fmla="*/ 1234073 h 1812546"/>
              <a:gd name="connsiteX6" fmla="*/ 2516523 w 3062799"/>
              <a:gd name="connsiteY6" fmla="*/ 1108465 h 1812546"/>
              <a:gd name="connsiteX7" fmla="*/ 1170929 w 3062799"/>
              <a:gd name="connsiteY7" fmla="*/ 352405 h 1812546"/>
              <a:gd name="connsiteX8" fmla="*/ 389209 w 3062799"/>
              <a:gd name="connsiteY8" fmla="*/ 1127387 h 1812546"/>
              <a:gd name="connsiteX9" fmla="*/ 0 w 3062799"/>
              <a:gd name="connsiteY9" fmla="*/ 901571 h 1812546"/>
              <a:gd name="connsiteX0" fmla="*/ 0 w 3062799"/>
              <a:gd name="connsiteY0" fmla="*/ 901571 h 1812546"/>
              <a:gd name="connsiteX1" fmla="*/ 1148799 w 3062799"/>
              <a:gd name="connsiteY1" fmla="*/ 25 h 1812546"/>
              <a:gd name="connsiteX2" fmla="*/ 2754352 w 3062799"/>
              <a:gd name="connsiteY2" fmla="*/ 923882 h 1812546"/>
              <a:gd name="connsiteX3" fmla="*/ 2873748 w 3062799"/>
              <a:gd name="connsiteY3" fmla="*/ 732168 h 1812546"/>
              <a:gd name="connsiteX4" fmla="*/ 3062799 w 3062799"/>
              <a:gd name="connsiteY4" fmla="*/ 1812546 h 1812546"/>
              <a:gd name="connsiteX5" fmla="*/ 2329703 w 3062799"/>
              <a:gd name="connsiteY5" fmla="*/ 1234073 h 1812546"/>
              <a:gd name="connsiteX6" fmla="*/ 2516523 w 3062799"/>
              <a:gd name="connsiteY6" fmla="*/ 1108465 h 1812546"/>
              <a:gd name="connsiteX7" fmla="*/ 1170929 w 3062799"/>
              <a:gd name="connsiteY7" fmla="*/ 352405 h 1812546"/>
              <a:gd name="connsiteX8" fmla="*/ 389209 w 3062799"/>
              <a:gd name="connsiteY8" fmla="*/ 1127387 h 1812546"/>
              <a:gd name="connsiteX9" fmla="*/ 0 w 3062799"/>
              <a:gd name="connsiteY9" fmla="*/ 901571 h 1812546"/>
              <a:gd name="connsiteX0" fmla="*/ 14 w 3062813"/>
              <a:gd name="connsiteY0" fmla="*/ 901559 h 1812534"/>
              <a:gd name="connsiteX1" fmla="*/ 1148813 w 3062813"/>
              <a:gd name="connsiteY1" fmla="*/ 13 h 1812534"/>
              <a:gd name="connsiteX2" fmla="*/ 2754366 w 3062813"/>
              <a:gd name="connsiteY2" fmla="*/ 923870 h 1812534"/>
              <a:gd name="connsiteX3" fmla="*/ 2873762 w 3062813"/>
              <a:gd name="connsiteY3" fmla="*/ 732156 h 1812534"/>
              <a:gd name="connsiteX4" fmla="*/ 3062813 w 3062813"/>
              <a:gd name="connsiteY4" fmla="*/ 1812534 h 1812534"/>
              <a:gd name="connsiteX5" fmla="*/ 2329717 w 3062813"/>
              <a:gd name="connsiteY5" fmla="*/ 1234061 h 1812534"/>
              <a:gd name="connsiteX6" fmla="*/ 2516537 w 3062813"/>
              <a:gd name="connsiteY6" fmla="*/ 1108453 h 1812534"/>
              <a:gd name="connsiteX7" fmla="*/ 1170943 w 3062813"/>
              <a:gd name="connsiteY7" fmla="*/ 352393 h 1812534"/>
              <a:gd name="connsiteX8" fmla="*/ 14 w 3062813"/>
              <a:gd name="connsiteY8" fmla="*/ 901559 h 1812534"/>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170940 w 3062810"/>
              <a:gd name="connsiteY7" fmla="*/ 359685 h 1819826"/>
              <a:gd name="connsiteX8" fmla="*/ 11 w 3062810"/>
              <a:gd name="connsiteY8"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170940 w 3062810"/>
              <a:gd name="connsiteY8" fmla="*/ 359685 h 1819826"/>
              <a:gd name="connsiteX9" fmla="*/ 11 w 3062810"/>
              <a:gd name="connsiteY9"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170940 w 3062810"/>
              <a:gd name="connsiteY8" fmla="*/ 359685 h 1819826"/>
              <a:gd name="connsiteX9" fmla="*/ 11 w 3062810"/>
              <a:gd name="connsiteY9"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170940 w 3062810"/>
              <a:gd name="connsiteY8" fmla="*/ 359685 h 1819826"/>
              <a:gd name="connsiteX9" fmla="*/ 11 w 3062810"/>
              <a:gd name="connsiteY9"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205291 w 3062810"/>
              <a:gd name="connsiteY8" fmla="*/ 356424 h 1819826"/>
              <a:gd name="connsiteX9" fmla="*/ 1170940 w 3062810"/>
              <a:gd name="connsiteY9" fmla="*/ 359685 h 1819826"/>
              <a:gd name="connsiteX10" fmla="*/ 11 w 3062810"/>
              <a:gd name="connsiteY10"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170940 w 3062810"/>
              <a:gd name="connsiteY8" fmla="*/ 359685 h 1819826"/>
              <a:gd name="connsiteX9" fmla="*/ 11 w 3062810"/>
              <a:gd name="connsiteY9" fmla="*/ 908851 h 1819826"/>
              <a:gd name="connsiteX0" fmla="*/ 1113 w 3063912"/>
              <a:gd name="connsiteY0" fmla="*/ 908851 h 1819826"/>
              <a:gd name="connsiteX1" fmla="*/ 1409177 w 3063912"/>
              <a:gd name="connsiteY1" fmla="*/ 12 h 1819826"/>
              <a:gd name="connsiteX2" fmla="*/ 2755465 w 3063912"/>
              <a:gd name="connsiteY2" fmla="*/ 931162 h 1819826"/>
              <a:gd name="connsiteX3" fmla="*/ 2874861 w 3063912"/>
              <a:gd name="connsiteY3" fmla="*/ 739448 h 1819826"/>
              <a:gd name="connsiteX4" fmla="*/ 3063912 w 3063912"/>
              <a:gd name="connsiteY4" fmla="*/ 1819826 h 1819826"/>
              <a:gd name="connsiteX5" fmla="*/ 2330816 w 3063912"/>
              <a:gd name="connsiteY5" fmla="*/ 1241353 h 1819826"/>
              <a:gd name="connsiteX6" fmla="*/ 2517636 w 3063912"/>
              <a:gd name="connsiteY6" fmla="*/ 1115745 h 1819826"/>
              <a:gd name="connsiteX7" fmla="*/ 1642306 w 3063912"/>
              <a:gd name="connsiteY7" fmla="*/ 384347 h 1819826"/>
              <a:gd name="connsiteX8" fmla="*/ 1113 w 3063912"/>
              <a:gd name="connsiteY8" fmla="*/ 908851 h 1819826"/>
              <a:gd name="connsiteX0" fmla="*/ 1113 w 3063912"/>
              <a:gd name="connsiteY0" fmla="*/ 908851 h 1819826"/>
              <a:gd name="connsiteX1" fmla="*/ 1409177 w 3063912"/>
              <a:gd name="connsiteY1" fmla="*/ 12 h 1819826"/>
              <a:gd name="connsiteX2" fmla="*/ 2755465 w 3063912"/>
              <a:gd name="connsiteY2" fmla="*/ 931162 h 1819826"/>
              <a:gd name="connsiteX3" fmla="*/ 2874861 w 3063912"/>
              <a:gd name="connsiteY3" fmla="*/ 739448 h 1819826"/>
              <a:gd name="connsiteX4" fmla="*/ 3063912 w 3063912"/>
              <a:gd name="connsiteY4" fmla="*/ 1819826 h 1819826"/>
              <a:gd name="connsiteX5" fmla="*/ 2330816 w 3063912"/>
              <a:gd name="connsiteY5" fmla="*/ 1241353 h 1819826"/>
              <a:gd name="connsiteX6" fmla="*/ 2517636 w 3063912"/>
              <a:gd name="connsiteY6" fmla="*/ 1115745 h 1819826"/>
              <a:gd name="connsiteX7" fmla="*/ 1642306 w 3063912"/>
              <a:gd name="connsiteY7" fmla="*/ 384347 h 1819826"/>
              <a:gd name="connsiteX8" fmla="*/ 1113 w 3063912"/>
              <a:gd name="connsiteY8" fmla="*/ 908851 h 1819826"/>
              <a:gd name="connsiteX0" fmla="*/ 1113 w 3063912"/>
              <a:gd name="connsiteY0" fmla="*/ 908851 h 1819826"/>
              <a:gd name="connsiteX1" fmla="*/ 1409177 w 3063912"/>
              <a:gd name="connsiteY1" fmla="*/ 12 h 1819826"/>
              <a:gd name="connsiteX2" fmla="*/ 2755465 w 3063912"/>
              <a:gd name="connsiteY2" fmla="*/ 931162 h 1819826"/>
              <a:gd name="connsiteX3" fmla="*/ 2874861 w 3063912"/>
              <a:gd name="connsiteY3" fmla="*/ 739448 h 1819826"/>
              <a:gd name="connsiteX4" fmla="*/ 3063912 w 3063912"/>
              <a:gd name="connsiteY4" fmla="*/ 1819826 h 1819826"/>
              <a:gd name="connsiteX5" fmla="*/ 2330816 w 3063912"/>
              <a:gd name="connsiteY5" fmla="*/ 1241353 h 1819826"/>
              <a:gd name="connsiteX6" fmla="*/ 2517636 w 3063912"/>
              <a:gd name="connsiteY6" fmla="*/ 1115745 h 1819826"/>
              <a:gd name="connsiteX7" fmla="*/ 1642306 w 3063912"/>
              <a:gd name="connsiteY7" fmla="*/ 384347 h 1819826"/>
              <a:gd name="connsiteX8" fmla="*/ 1113 w 3063912"/>
              <a:gd name="connsiteY8" fmla="*/ 908851 h 1819826"/>
              <a:gd name="connsiteX0" fmla="*/ 1113 w 3063912"/>
              <a:gd name="connsiteY0" fmla="*/ 908851 h 1819826"/>
              <a:gd name="connsiteX1" fmla="*/ 1409177 w 3063912"/>
              <a:gd name="connsiteY1" fmla="*/ 12 h 1819826"/>
              <a:gd name="connsiteX2" fmla="*/ 2755465 w 3063912"/>
              <a:gd name="connsiteY2" fmla="*/ 931162 h 1819826"/>
              <a:gd name="connsiteX3" fmla="*/ 2874861 w 3063912"/>
              <a:gd name="connsiteY3" fmla="*/ 739448 h 1819826"/>
              <a:gd name="connsiteX4" fmla="*/ 3063912 w 3063912"/>
              <a:gd name="connsiteY4" fmla="*/ 1819826 h 1819826"/>
              <a:gd name="connsiteX5" fmla="*/ 2330816 w 3063912"/>
              <a:gd name="connsiteY5" fmla="*/ 1241353 h 1819826"/>
              <a:gd name="connsiteX6" fmla="*/ 2517636 w 3063912"/>
              <a:gd name="connsiteY6" fmla="*/ 1115745 h 1819826"/>
              <a:gd name="connsiteX7" fmla="*/ 1785851 w 3063912"/>
              <a:gd name="connsiteY7" fmla="*/ 344719 h 1819826"/>
              <a:gd name="connsiteX8" fmla="*/ 1113 w 3063912"/>
              <a:gd name="connsiteY8" fmla="*/ 908851 h 1819826"/>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17533 w 3063809"/>
              <a:gd name="connsiteY6" fmla="*/ 1099770 h 1803851"/>
              <a:gd name="connsiteX7" fmla="*/ 1785748 w 3063809"/>
              <a:gd name="connsiteY7" fmla="*/ 328744 h 1803851"/>
              <a:gd name="connsiteX8" fmla="*/ 1010 w 3063809"/>
              <a:gd name="connsiteY8" fmla="*/ 892876 h 1803851"/>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20155 w 3063809"/>
              <a:gd name="connsiteY6" fmla="*/ 1127355 h 1803851"/>
              <a:gd name="connsiteX7" fmla="*/ 1785748 w 3063809"/>
              <a:gd name="connsiteY7" fmla="*/ 328744 h 1803851"/>
              <a:gd name="connsiteX8" fmla="*/ 1010 w 3063809"/>
              <a:gd name="connsiteY8" fmla="*/ 892876 h 1803851"/>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20155 w 3063809"/>
              <a:gd name="connsiteY6" fmla="*/ 1127355 h 1803851"/>
              <a:gd name="connsiteX7" fmla="*/ 1785748 w 3063809"/>
              <a:gd name="connsiteY7" fmla="*/ 328744 h 1803851"/>
              <a:gd name="connsiteX8" fmla="*/ 1010 w 3063809"/>
              <a:gd name="connsiteY8" fmla="*/ 892876 h 1803851"/>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20155 w 3063809"/>
              <a:gd name="connsiteY6" fmla="*/ 1127355 h 1803851"/>
              <a:gd name="connsiteX7" fmla="*/ 1785748 w 3063809"/>
              <a:gd name="connsiteY7" fmla="*/ 328744 h 1803851"/>
              <a:gd name="connsiteX8" fmla="*/ 1010 w 3063809"/>
              <a:gd name="connsiteY8" fmla="*/ 892876 h 1803851"/>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20155 w 3063809"/>
              <a:gd name="connsiteY6" fmla="*/ 1127355 h 1803851"/>
              <a:gd name="connsiteX7" fmla="*/ 1785748 w 3063809"/>
              <a:gd name="connsiteY7" fmla="*/ 328744 h 1803851"/>
              <a:gd name="connsiteX8" fmla="*/ 1010 w 3063809"/>
              <a:gd name="connsiteY8" fmla="*/ 892876 h 1803851"/>
              <a:gd name="connsiteX0" fmla="*/ 1011 w 3063810"/>
              <a:gd name="connsiteY0" fmla="*/ 892908 h 1803883"/>
              <a:gd name="connsiteX1" fmla="*/ 1514575 w 3063810"/>
              <a:gd name="connsiteY1" fmla="*/ 45 h 1803883"/>
              <a:gd name="connsiteX2" fmla="*/ 2774010 w 3063810"/>
              <a:gd name="connsiteY2" fmla="*/ 935715 h 1803883"/>
              <a:gd name="connsiteX3" fmla="*/ 2874759 w 3063810"/>
              <a:gd name="connsiteY3" fmla="*/ 723505 h 1803883"/>
              <a:gd name="connsiteX4" fmla="*/ 3063810 w 3063810"/>
              <a:gd name="connsiteY4" fmla="*/ 1803883 h 1803883"/>
              <a:gd name="connsiteX5" fmla="*/ 2330714 w 3063810"/>
              <a:gd name="connsiteY5" fmla="*/ 1225410 h 1803883"/>
              <a:gd name="connsiteX6" fmla="*/ 2520156 w 3063810"/>
              <a:gd name="connsiteY6" fmla="*/ 1127387 h 1803883"/>
              <a:gd name="connsiteX7" fmla="*/ 1785749 w 3063810"/>
              <a:gd name="connsiteY7" fmla="*/ 328776 h 1803883"/>
              <a:gd name="connsiteX8" fmla="*/ 1011 w 3063810"/>
              <a:gd name="connsiteY8" fmla="*/ 892908 h 1803883"/>
              <a:gd name="connsiteX0" fmla="*/ 1011 w 3063810"/>
              <a:gd name="connsiteY0" fmla="*/ 892908 h 1803883"/>
              <a:gd name="connsiteX1" fmla="*/ 1514575 w 3063810"/>
              <a:gd name="connsiteY1" fmla="*/ 45 h 1803883"/>
              <a:gd name="connsiteX2" fmla="*/ 2774010 w 3063810"/>
              <a:gd name="connsiteY2" fmla="*/ 935715 h 1803883"/>
              <a:gd name="connsiteX3" fmla="*/ 2874759 w 3063810"/>
              <a:gd name="connsiteY3" fmla="*/ 723505 h 1803883"/>
              <a:gd name="connsiteX4" fmla="*/ 3063810 w 3063810"/>
              <a:gd name="connsiteY4" fmla="*/ 1803883 h 1803883"/>
              <a:gd name="connsiteX5" fmla="*/ 2330714 w 3063810"/>
              <a:gd name="connsiteY5" fmla="*/ 1225410 h 1803883"/>
              <a:gd name="connsiteX6" fmla="*/ 2520156 w 3063810"/>
              <a:gd name="connsiteY6" fmla="*/ 1127387 h 1803883"/>
              <a:gd name="connsiteX7" fmla="*/ 1785749 w 3063810"/>
              <a:gd name="connsiteY7" fmla="*/ 328776 h 1803883"/>
              <a:gd name="connsiteX8" fmla="*/ 1011 w 3063810"/>
              <a:gd name="connsiteY8" fmla="*/ 892908 h 1803883"/>
              <a:gd name="connsiteX0" fmla="*/ 1011 w 2972210"/>
              <a:gd name="connsiteY0" fmla="*/ 892908 h 1765135"/>
              <a:gd name="connsiteX1" fmla="*/ 1514575 w 2972210"/>
              <a:gd name="connsiteY1" fmla="*/ 45 h 1765135"/>
              <a:gd name="connsiteX2" fmla="*/ 2774010 w 2972210"/>
              <a:gd name="connsiteY2" fmla="*/ 935715 h 1765135"/>
              <a:gd name="connsiteX3" fmla="*/ 2874759 w 2972210"/>
              <a:gd name="connsiteY3" fmla="*/ 723505 h 1765135"/>
              <a:gd name="connsiteX4" fmla="*/ 2972210 w 2972210"/>
              <a:gd name="connsiteY4" fmla="*/ 1765135 h 1765135"/>
              <a:gd name="connsiteX5" fmla="*/ 2330714 w 2972210"/>
              <a:gd name="connsiteY5" fmla="*/ 1225410 h 1765135"/>
              <a:gd name="connsiteX6" fmla="*/ 2520156 w 2972210"/>
              <a:gd name="connsiteY6" fmla="*/ 1127387 h 1765135"/>
              <a:gd name="connsiteX7" fmla="*/ 1785749 w 2972210"/>
              <a:gd name="connsiteY7" fmla="*/ 328776 h 1765135"/>
              <a:gd name="connsiteX8" fmla="*/ 1011 w 2972210"/>
              <a:gd name="connsiteY8" fmla="*/ 892908 h 1765135"/>
              <a:gd name="connsiteX0" fmla="*/ 1011 w 2972210"/>
              <a:gd name="connsiteY0" fmla="*/ 892908 h 1765135"/>
              <a:gd name="connsiteX1" fmla="*/ 1514575 w 2972210"/>
              <a:gd name="connsiteY1" fmla="*/ 45 h 1765135"/>
              <a:gd name="connsiteX2" fmla="*/ 2774010 w 2972210"/>
              <a:gd name="connsiteY2" fmla="*/ 935715 h 1765135"/>
              <a:gd name="connsiteX3" fmla="*/ 2928467 w 2972210"/>
              <a:gd name="connsiteY3" fmla="*/ 768718 h 1765135"/>
              <a:gd name="connsiteX4" fmla="*/ 2972210 w 2972210"/>
              <a:gd name="connsiteY4" fmla="*/ 1765135 h 1765135"/>
              <a:gd name="connsiteX5" fmla="*/ 2330714 w 2972210"/>
              <a:gd name="connsiteY5" fmla="*/ 1225410 h 1765135"/>
              <a:gd name="connsiteX6" fmla="*/ 2520156 w 2972210"/>
              <a:gd name="connsiteY6" fmla="*/ 1127387 h 1765135"/>
              <a:gd name="connsiteX7" fmla="*/ 1785749 w 2972210"/>
              <a:gd name="connsiteY7" fmla="*/ 328776 h 1765135"/>
              <a:gd name="connsiteX8" fmla="*/ 1011 w 2972210"/>
              <a:gd name="connsiteY8" fmla="*/ 892908 h 1765135"/>
              <a:gd name="connsiteX0" fmla="*/ 1011 w 2961827"/>
              <a:gd name="connsiteY0" fmla="*/ 892908 h 1771741"/>
              <a:gd name="connsiteX1" fmla="*/ 1514575 w 2961827"/>
              <a:gd name="connsiteY1" fmla="*/ 45 h 1771741"/>
              <a:gd name="connsiteX2" fmla="*/ 2774010 w 2961827"/>
              <a:gd name="connsiteY2" fmla="*/ 935715 h 1771741"/>
              <a:gd name="connsiteX3" fmla="*/ 2928467 w 2961827"/>
              <a:gd name="connsiteY3" fmla="*/ 768718 h 1771741"/>
              <a:gd name="connsiteX4" fmla="*/ 2961827 w 2961827"/>
              <a:gd name="connsiteY4" fmla="*/ 1771741 h 1771741"/>
              <a:gd name="connsiteX5" fmla="*/ 2330714 w 2961827"/>
              <a:gd name="connsiteY5" fmla="*/ 1225410 h 1771741"/>
              <a:gd name="connsiteX6" fmla="*/ 2520156 w 2961827"/>
              <a:gd name="connsiteY6" fmla="*/ 1127387 h 1771741"/>
              <a:gd name="connsiteX7" fmla="*/ 1785749 w 2961827"/>
              <a:gd name="connsiteY7" fmla="*/ 328776 h 1771741"/>
              <a:gd name="connsiteX8" fmla="*/ 1011 w 2961827"/>
              <a:gd name="connsiteY8" fmla="*/ 892908 h 1771741"/>
              <a:gd name="connsiteX0" fmla="*/ 1011 w 2961827"/>
              <a:gd name="connsiteY0" fmla="*/ 892908 h 1771741"/>
              <a:gd name="connsiteX1" fmla="*/ 1514575 w 2961827"/>
              <a:gd name="connsiteY1" fmla="*/ 45 h 1771741"/>
              <a:gd name="connsiteX2" fmla="*/ 2774010 w 2961827"/>
              <a:gd name="connsiteY2" fmla="*/ 935715 h 1771741"/>
              <a:gd name="connsiteX3" fmla="*/ 2928467 w 2961827"/>
              <a:gd name="connsiteY3" fmla="*/ 768718 h 1771741"/>
              <a:gd name="connsiteX4" fmla="*/ 2961827 w 2961827"/>
              <a:gd name="connsiteY4" fmla="*/ 1771741 h 1771741"/>
              <a:gd name="connsiteX5" fmla="*/ 2374588 w 2961827"/>
              <a:gd name="connsiteY5" fmla="*/ 1165157 h 1771741"/>
              <a:gd name="connsiteX6" fmla="*/ 2520156 w 2961827"/>
              <a:gd name="connsiteY6" fmla="*/ 1127387 h 1771741"/>
              <a:gd name="connsiteX7" fmla="*/ 1785749 w 2961827"/>
              <a:gd name="connsiteY7" fmla="*/ 328776 h 1771741"/>
              <a:gd name="connsiteX8" fmla="*/ 1011 w 2961827"/>
              <a:gd name="connsiteY8" fmla="*/ 892908 h 1771741"/>
              <a:gd name="connsiteX0" fmla="*/ 1011 w 2961827"/>
              <a:gd name="connsiteY0" fmla="*/ 892908 h 1771741"/>
              <a:gd name="connsiteX1" fmla="*/ 1514575 w 2961827"/>
              <a:gd name="connsiteY1" fmla="*/ 45 h 1771741"/>
              <a:gd name="connsiteX2" fmla="*/ 2774010 w 2961827"/>
              <a:gd name="connsiteY2" fmla="*/ 935715 h 1771741"/>
              <a:gd name="connsiteX3" fmla="*/ 2928467 w 2961827"/>
              <a:gd name="connsiteY3" fmla="*/ 768718 h 1771741"/>
              <a:gd name="connsiteX4" fmla="*/ 2961827 w 2961827"/>
              <a:gd name="connsiteY4" fmla="*/ 1771741 h 1771741"/>
              <a:gd name="connsiteX5" fmla="*/ 2374588 w 2961827"/>
              <a:gd name="connsiteY5" fmla="*/ 1165157 h 1771741"/>
              <a:gd name="connsiteX6" fmla="*/ 2520156 w 2961827"/>
              <a:gd name="connsiteY6" fmla="*/ 1127387 h 1771741"/>
              <a:gd name="connsiteX7" fmla="*/ 1785749 w 2961827"/>
              <a:gd name="connsiteY7" fmla="*/ 328776 h 1771741"/>
              <a:gd name="connsiteX8" fmla="*/ 1011 w 2961827"/>
              <a:gd name="connsiteY8" fmla="*/ 892908 h 1771741"/>
              <a:gd name="connsiteX0" fmla="*/ 1011 w 2961827"/>
              <a:gd name="connsiteY0" fmla="*/ 892908 h 1771741"/>
              <a:gd name="connsiteX1" fmla="*/ 1514575 w 2961827"/>
              <a:gd name="connsiteY1" fmla="*/ 45 h 1771741"/>
              <a:gd name="connsiteX2" fmla="*/ 2774010 w 2961827"/>
              <a:gd name="connsiteY2" fmla="*/ 935715 h 1771741"/>
              <a:gd name="connsiteX3" fmla="*/ 2928467 w 2961827"/>
              <a:gd name="connsiteY3" fmla="*/ 768718 h 1771741"/>
              <a:gd name="connsiteX4" fmla="*/ 2961827 w 2961827"/>
              <a:gd name="connsiteY4" fmla="*/ 1771741 h 1771741"/>
              <a:gd name="connsiteX5" fmla="*/ 2374588 w 2961827"/>
              <a:gd name="connsiteY5" fmla="*/ 1165157 h 1771741"/>
              <a:gd name="connsiteX6" fmla="*/ 2520156 w 2961827"/>
              <a:gd name="connsiteY6" fmla="*/ 1127387 h 1771741"/>
              <a:gd name="connsiteX7" fmla="*/ 1785749 w 2961827"/>
              <a:gd name="connsiteY7" fmla="*/ 328776 h 1771741"/>
              <a:gd name="connsiteX8" fmla="*/ 1011 w 2961827"/>
              <a:gd name="connsiteY8" fmla="*/ 892908 h 1771741"/>
              <a:gd name="connsiteX0" fmla="*/ 1011 w 2961827"/>
              <a:gd name="connsiteY0" fmla="*/ 892908 h 1771741"/>
              <a:gd name="connsiteX1" fmla="*/ 1514575 w 2961827"/>
              <a:gd name="connsiteY1" fmla="*/ 45 h 1771741"/>
              <a:gd name="connsiteX2" fmla="*/ 2774010 w 2961827"/>
              <a:gd name="connsiteY2" fmla="*/ 935715 h 1771741"/>
              <a:gd name="connsiteX3" fmla="*/ 2950647 w 2961827"/>
              <a:gd name="connsiteY3" fmla="*/ 800179 h 1771741"/>
              <a:gd name="connsiteX4" fmla="*/ 2961827 w 2961827"/>
              <a:gd name="connsiteY4" fmla="*/ 1771741 h 1771741"/>
              <a:gd name="connsiteX5" fmla="*/ 2374588 w 2961827"/>
              <a:gd name="connsiteY5" fmla="*/ 1165157 h 1771741"/>
              <a:gd name="connsiteX6" fmla="*/ 2520156 w 2961827"/>
              <a:gd name="connsiteY6" fmla="*/ 1127387 h 1771741"/>
              <a:gd name="connsiteX7" fmla="*/ 1785749 w 2961827"/>
              <a:gd name="connsiteY7" fmla="*/ 328776 h 1771741"/>
              <a:gd name="connsiteX8" fmla="*/ 1011 w 2961827"/>
              <a:gd name="connsiteY8" fmla="*/ 892908 h 1771741"/>
              <a:gd name="connsiteX0" fmla="*/ 1015 w 2961831"/>
              <a:gd name="connsiteY0" fmla="*/ 892998 h 1771831"/>
              <a:gd name="connsiteX1" fmla="*/ 1514579 w 2961831"/>
              <a:gd name="connsiteY1" fmla="*/ 135 h 1771831"/>
              <a:gd name="connsiteX2" fmla="*/ 2796195 w 2961831"/>
              <a:gd name="connsiteY2" fmla="*/ 967264 h 1771831"/>
              <a:gd name="connsiteX3" fmla="*/ 2950651 w 2961831"/>
              <a:gd name="connsiteY3" fmla="*/ 800269 h 1771831"/>
              <a:gd name="connsiteX4" fmla="*/ 2961831 w 2961831"/>
              <a:gd name="connsiteY4" fmla="*/ 1771831 h 1771831"/>
              <a:gd name="connsiteX5" fmla="*/ 2374592 w 2961831"/>
              <a:gd name="connsiteY5" fmla="*/ 1165247 h 1771831"/>
              <a:gd name="connsiteX6" fmla="*/ 2520160 w 2961831"/>
              <a:gd name="connsiteY6" fmla="*/ 1127477 h 1771831"/>
              <a:gd name="connsiteX7" fmla="*/ 1785753 w 2961831"/>
              <a:gd name="connsiteY7" fmla="*/ 328866 h 1771831"/>
              <a:gd name="connsiteX8" fmla="*/ 1015 w 2961831"/>
              <a:gd name="connsiteY8" fmla="*/ 892998 h 1771831"/>
              <a:gd name="connsiteX0" fmla="*/ 1015 w 2961831"/>
              <a:gd name="connsiteY0" fmla="*/ 892998 h 1771831"/>
              <a:gd name="connsiteX1" fmla="*/ 1514579 w 2961831"/>
              <a:gd name="connsiteY1" fmla="*/ 135 h 1771831"/>
              <a:gd name="connsiteX2" fmla="*/ 2796195 w 2961831"/>
              <a:gd name="connsiteY2" fmla="*/ 967264 h 1771831"/>
              <a:gd name="connsiteX3" fmla="*/ 2950651 w 2961831"/>
              <a:gd name="connsiteY3" fmla="*/ 800269 h 1771831"/>
              <a:gd name="connsiteX4" fmla="*/ 2961831 w 2961831"/>
              <a:gd name="connsiteY4" fmla="*/ 1771831 h 1771831"/>
              <a:gd name="connsiteX5" fmla="*/ 2374592 w 2961831"/>
              <a:gd name="connsiteY5" fmla="*/ 1165247 h 1771831"/>
              <a:gd name="connsiteX6" fmla="*/ 2556362 w 2961831"/>
              <a:gd name="connsiteY6" fmla="*/ 1132377 h 1771831"/>
              <a:gd name="connsiteX7" fmla="*/ 1785753 w 2961831"/>
              <a:gd name="connsiteY7" fmla="*/ 328866 h 1771831"/>
              <a:gd name="connsiteX8" fmla="*/ 1015 w 2961831"/>
              <a:gd name="connsiteY8" fmla="*/ 892998 h 1771831"/>
              <a:gd name="connsiteX0" fmla="*/ 1015 w 2961831"/>
              <a:gd name="connsiteY0" fmla="*/ 892998 h 1771831"/>
              <a:gd name="connsiteX1" fmla="*/ 1514579 w 2961831"/>
              <a:gd name="connsiteY1" fmla="*/ 135 h 1771831"/>
              <a:gd name="connsiteX2" fmla="*/ 2796195 w 2961831"/>
              <a:gd name="connsiteY2" fmla="*/ 967264 h 1771831"/>
              <a:gd name="connsiteX3" fmla="*/ 2950651 w 2961831"/>
              <a:gd name="connsiteY3" fmla="*/ 800269 h 1771831"/>
              <a:gd name="connsiteX4" fmla="*/ 2961831 w 2961831"/>
              <a:gd name="connsiteY4" fmla="*/ 1771831 h 1771831"/>
              <a:gd name="connsiteX5" fmla="*/ 2374592 w 2961831"/>
              <a:gd name="connsiteY5" fmla="*/ 1165247 h 1771831"/>
              <a:gd name="connsiteX6" fmla="*/ 2556362 w 2961831"/>
              <a:gd name="connsiteY6" fmla="*/ 1132377 h 1771831"/>
              <a:gd name="connsiteX7" fmla="*/ 1785753 w 2961831"/>
              <a:gd name="connsiteY7" fmla="*/ 328866 h 1771831"/>
              <a:gd name="connsiteX8" fmla="*/ 1015 w 2961831"/>
              <a:gd name="connsiteY8" fmla="*/ 892998 h 1771831"/>
              <a:gd name="connsiteX0" fmla="*/ 1015 w 2961831"/>
              <a:gd name="connsiteY0" fmla="*/ 892998 h 1771831"/>
              <a:gd name="connsiteX1" fmla="*/ 1514579 w 2961831"/>
              <a:gd name="connsiteY1" fmla="*/ 135 h 1771831"/>
              <a:gd name="connsiteX2" fmla="*/ 2796195 w 2961831"/>
              <a:gd name="connsiteY2" fmla="*/ 967264 h 1771831"/>
              <a:gd name="connsiteX3" fmla="*/ 2950651 w 2961831"/>
              <a:gd name="connsiteY3" fmla="*/ 800269 h 1771831"/>
              <a:gd name="connsiteX4" fmla="*/ 2961831 w 2961831"/>
              <a:gd name="connsiteY4" fmla="*/ 1771831 h 1771831"/>
              <a:gd name="connsiteX5" fmla="*/ 2374592 w 2961831"/>
              <a:gd name="connsiteY5" fmla="*/ 1165247 h 1771831"/>
              <a:gd name="connsiteX6" fmla="*/ 2556362 w 2961831"/>
              <a:gd name="connsiteY6" fmla="*/ 1132377 h 1771831"/>
              <a:gd name="connsiteX7" fmla="*/ 1785753 w 2961831"/>
              <a:gd name="connsiteY7" fmla="*/ 328866 h 1771831"/>
              <a:gd name="connsiteX8" fmla="*/ 1015 w 2961831"/>
              <a:gd name="connsiteY8" fmla="*/ 892998 h 177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1831" h="1771831">
                <a:moveTo>
                  <a:pt x="1015" y="892998"/>
                </a:moveTo>
                <a:cubicBezTo>
                  <a:pt x="-37840" y="828942"/>
                  <a:pt x="1048716" y="-12243"/>
                  <a:pt x="1514579" y="135"/>
                </a:cubicBezTo>
                <a:cubicBezTo>
                  <a:pt x="1980442" y="12513"/>
                  <a:pt x="2484591" y="214406"/>
                  <a:pt x="2796195" y="967264"/>
                </a:cubicBezTo>
                <a:lnTo>
                  <a:pt x="2950651" y="800269"/>
                </a:lnTo>
                <a:lnTo>
                  <a:pt x="2961831" y="1771831"/>
                </a:lnTo>
                <a:cubicBezTo>
                  <a:pt x="2754200" y="1530646"/>
                  <a:pt x="2615181" y="1406045"/>
                  <a:pt x="2374592" y="1165247"/>
                </a:cubicBezTo>
                <a:cubicBezTo>
                  <a:pt x="2454033" y="1161464"/>
                  <a:pt x="2451910" y="1145106"/>
                  <a:pt x="2556362" y="1132377"/>
                </a:cubicBezTo>
                <a:cubicBezTo>
                  <a:pt x="2445050" y="906844"/>
                  <a:pt x="2124107" y="470037"/>
                  <a:pt x="1785753" y="328866"/>
                </a:cubicBezTo>
                <a:cubicBezTo>
                  <a:pt x="1004879" y="138076"/>
                  <a:pt x="39870" y="957054"/>
                  <a:pt x="1015" y="892998"/>
                </a:cubicBezTo>
                <a:close/>
              </a:path>
            </a:pathLst>
          </a:custGeom>
          <a:gradFill flip="none" rotWithShape="1">
            <a:gsLst>
              <a:gs pos="0">
                <a:schemeClr val="accent1">
                  <a:lumMod val="60000"/>
                  <a:lumOff val="40000"/>
                  <a:alpha val="20000"/>
                </a:schemeClr>
              </a:gs>
              <a:gs pos="100000">
                <a:schemeClr val="accent1">
                  <a:lumMod val="60000"/>
                  <a:lumOff val="40000"/>
                  <a:alpha val="20000"/>
                </a:schemeClr>
              </a:gs>
            </a:gsLst>
            <a:lin ang="5400000" scaled="1"/>
            <a:tileRect/>
          </a:gradFill>
          <a:ln w="3175">
            <a:gradFill flip="none" rotWithShape="1">
              <a:gsLst>
                <a:gs pos="0">
                  <a:schemeClr val="accent5">
                    <a:lumMod val="75000"/>
                  </a:schemeClr>
                </a:gs>
                <a:gs pos="100000">
                  <a:schemeClr val="accent5">
                    <a:lumMod val="20000"/>
                    <a:lumOff val="80000"/>
                  </a:schemeClr>
                </a:gs>
              </a:gsLst>
              <a:lin ang="13500000" scaled="1"/>
              <a:tileRect/>
            </a:gradFill>
          </a:ln>
          <a:effectLst>
            <a:outerShdw blurRad="203200" dist="101600" dir="8400000" rotWithShape="0">
              <a:schemeClr val="accent5">
                <a:lumMod val="75000"/>
                <a:alpha val="52000"/>
              </a:schemeClr>
            </a:outerShdw>
          </a:effectLst>
        </p:spPr>
        <p:txBody>
          <a:bodyPr vert="vert270" wrap="square" lIns="0" tIns="0" rIns="0" bIns="0" rtlCol="0" anchor="ctr">
            <a:noAutofit/>
          </a:bodyPr>
          <a:lstStyle/>
          <a:p>
            <a:pPr algn="l" defTabSz="457200">
              <a:lnSpc>
                <a:spcPct val="90000"/>
              </a:lnSpc>
            </a:pPr>
            <a:endParaRPr lang="en-US" sz="410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52227" y="972036"/>
            <a:ext cx="384478" cy="480598"/>
          </a:xfrm>
          <a:prstGeom prst="rect">
            <a:avLst/>
          </a:prstGeom>
          <a:effectLst>
            <a:outerShdw blurRad="203200" dist="101600" dir="8400000" algn="tl" rotWithShape="0">
              <a:schemeClr val="accent5">
                <a:lumMod val="75000"/>
                <a:alpha val="52000"/>
              </a:schemeClr>
            </a:outerShdw>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02635" y="789344"/>
            <a:ext cx="210637" cy="405863"/>
          </a:xfrm>
          <a:prstGeom prst="rect">
            <a:avLst/>
          </a:prstGeom>
          <a:effectLst>
            <a:outerShdw blurRad="203200" dist="101600" dir="8400000" algn="tl" rotWithShape="0">
              <a:schemeClr val="accent5">
                <a:lumMod val="75000"/>
                <a:alpha val="52000"/>
              </a:schemeClr>
            </a:outerShdw>
          </a:effectLst>
        </p:spPr>
      </p:pic>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986437" y="2450695"/>
            <a:ext cx="1122276" cy="776290"/>
          </a:xfrm>
          <a:prstGeom prst="rect">
            <a:avLst/>
          </a:prstGeom>
          <a:effectLst>
            <a:outerShdw blurRad="203200" dist="101600" dir="8400000" algn="tl" rotWithShape="0">
              <a:schemeClr val="accent5">
                <a:lumMod val="75000"/>
                <a:alpha val="52000"/>
              </a:schemeClr>
            </a:outerShdw>
          </a:effectLst>
        </p:spPr>
      </p:pic>
      <p:pic>
        <p:nvPicPr>
          <p:cNvPr id="12" name="Picture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000992" y="1535652"/>
            <a:ext cx="860177" cy="561505"/>
          </a:xfrm>
          <a:prstGeom prst="rect">
            <a:avLst/>
          </a:prstGeom>
          <a:effectLst>
            <a:outerShdw blurRad="203200" dist="101600" dir="8400000" algn="tl" rotWithShape="0">
              <a:schemeClr val="accent5">
                <a:lumMod val="75000"/>
                <a:alpha val="52000"/>
              </a:schemeClr>
            </a:outerShdw>
          </a:effectLst>
        </p:spPr>
      </p:pic>
      <p:sp>
        <p:nvSpPr>
          <p:cNvPr id="23" name="Circular Arrow 2"/>
          <p:cNvSpPr/>
          <p:nvPr/>
        </p:nvSpPr>
        <p:spPr>
          <a:xfrm rot="16525513" flipV="1">
            <a:off x="4486990" y="2404624"/>
            <a:ext cx="2411881" cy="1415536"/>
          </a:xfrm>
          <a:custGeom>
            <a:avLst/>
            <a:gdLst>
              <a:gd name="connsiteX0" fmla="*/ 412961 w 3591415"/>
              <a:gd name="connsiteY0" fmla="*/ 1154290 h 3913097"/>
              <a:gd name="connsiteX1" fmla="*/ 1561760 w 3591415"/>
              <a:gd name="connsiteY1" fmla="*/ 252744 h 3913097"/>
              <a:gd name="connsiteX2" fmla="*/ 2939234 w 3591415"/>
              <a:gd name="connsiteY2" fmla="*/ 782332 h 3913097"/>
              <a:gd name="connsiteX3" fmla="*/ 3133425 w 3591415"/>
              <a:gd name="connsiteY3" fmla="*/ 739488 h 3913097"/>
              <a:gd name="connsiteX4" fmla="*/ 3108644 w 3591415"/>
              <a:gd name="connsiteY4" fmla="*/ 1666870 h 3913097"/>
              <a:gd name="connsiteX5" fmla="*/ 2239824 w 3591415"/>
              <a:gd name="connsiteY5" fmla="*/ 936646 h 3913097"/>
              <a:gd name="connsiteX6" fmla="*/ 2416071 w 3591415"/>
              <a:gd name="connsiteY6" fmla="*/ 897760 h 3913097"/>
              <a:gd name="connsiteX7" fmla="*/ 1474240 w 3591415"/>
              <a:gd name="connsiteY7" fmla="*/ 736014 h 3913097"/>
              <a:gd name="connsiteX8" fmla="*/ 802170 w 3591415"/>
              <a:gd name="connsiteY8" fmla="*/ 1380106 h 3913097"/>
              <a:gd name="connsiteX9" fmla="*/ 412961 w 3591415"/>
              <a:gd name="connsiteY9" fmla="*/ 1154290 h 3913097"/>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1826863 w 3062799"/>
              <a:gd name="connsiteY5" fmla="*/ 703353 h 1831972"/>
              <a:gd name="connsiteX6" fmla="*/ 2003110 w 3062799"/>
              <a:gd name="connsiteY6" fmla="*/ 664467 h 1831972"/>
              <a:gd name="connsiteX7" fmla="*/ 1061279 w 3062799"/>
              <a:gd name="connsiteY7" fmla="*/ 502721 h 1831972"/>
              <a:gd name="connsiteX8" fmla="*/ 389209 w 3062799"/>
              <a:gd name="connsiteY8" fmla="*/ 1146813 h 1831972"/>
              <a:gd name="connsiteX9" fmla="*/ 0 w 3062799"/>
              <a:gd name="connsiteY9" fmla="*/ 920997 h 1831972"/>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2329703 w 3062799"/>
              <a:gd name="connsiteY5" fmla="*/ 1253499 h 1831972"/>
              <a:gd name="connsiteX6" fmla="*/ 2003110 w 3062799"/>
              <a:gd name="connsiteY6" fmla="*/ 664467 h 1831972"/>
              <a:gd name="connsiteX7" fmla="*/ 1061279 w 3062799"/>
              <a:gd name="connsiteY7" fmla="*/ 502721 h 1831972"/>
              <a:gd name="connsiteX8" fmla="*/ 389209 w 3062799"/>
              <a:gd name="connsiteY8" fmla="*/ 1146813 h 1831972"/>
              <a:gd name="connsiteX9" fmla="*/ 0 w 3062799"/>
              <a:gd name="connsiteY9" fmla="*/ 920997 h 1831972"/>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2329703 w 3062799"/>
              <a:gd name="connsiteY5" fmla="*/ 1253499 h 1831972"/>
              <a:gd name="connsiteX6" fmla="*/ 2516523 w 3062799"/>
              <a:gd name="connsiteY6" fmla="*/ 1127891 h 1831972"/>
              <a:gd name="connsiteX7" fmla="*/ 2003110 w 3062799"/>
              <a:gd name="connsiteY7" fmla="*/ 664467 h 1831972"/>
              <a:gd name="connsiteX8" fmla="*/ 1061279 w 3062799"/>
              <a:gd name="connsiteY8" fmla="*/ 502721 h 1831972"/>
              <a:gd name="connsiteX9" fmla="*/ 389209 w 3062799"/>
              <a:gd name="connsiteY9" fmla="*/ 1146813 h 1831972"/>
              <a:gd name="connsiteX10" fmla="*/ 0 w 3062799"/>
              <a:gd name="connsiteY10" fmla="*/ 920997 h 1831972"/>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2329703 w 3062799"/>
              <a:gd name="connsiteY5" fmla="*/ 1253499 h 1831972"/>
              <a:gd name="connsiteX6" fmla="*/ 2516523 w 3062799"/>
              <a:gd name="connsiteY6" fmla="*/ 1127891 h 1831972"/>
              <a:gd name="connsiteX7" fmla="*/ 2003110 w 3062799"/>
              <a:gd name="connsiteY7" fmla="*/ 664467 h 1831972"/>
              <a:gd name="connsiteX8" fmla="*/ 1061279 w 3062799"/>
              <a:gd name="connsiteY8" fmla="*/ 502721 h 1831972"/>
              <a:gd name="connsiteX9" fmla="*/ 389209 w 3062799"/>
              <a:gd name="connsiteY9" fmla="*/ 1146813 h 1831972"/>
              <a:gd name="connsiteX10" fmla="*/ 0 w 3062799"/>
              <a:gd name="connsiteY10" fmla="*/ 920997 h 1831972"/>
              <a:gd name="connsiteX0" fmla="*/ 0 w 3062799"/>
              <a:gd name="connsiteY0" fmla="*/ 920997 h 1831972"/>
              <a:gd name="connsiteX1" fmla="*/ 1148799 w 3062799"/>
              <a:gd name="connsiteY1" fmla="*/ 19451 h 1831972"/>
              <a:gd name="connsiteX2" fmla="*/ 2526273 w 3062799"/>
              <a:gd name="connsiteY2" fmla="*/ 549039 h 1831972"/>
              <a:gd name="connsiteX3" fmla="*/ 2720464 w 3062799"/>
              <a:gd name="connsiteY3" fmla="*/ 506195 h 1831972"/>
              <a:gd name="connsiteX4" fmla="*/ 3062799 w 3062799"/>
              <a:gd name="connsiteY4" fmla="*/ 1831972 h 1831972"/>
              <a:gd name="connsiteX5" fmla="*/ 2329703 w 3062799"/>
              <a:gd name="connsiteY5" fmla="*/ 1253499 h 1831972"/>
              <a:gd name="connsiteX6" fmla="*/ 2516523 w 3062799"/>
              <a:gd name="connsiteY6" fmla="*/ 1127891 h 1831972"/>
              <a:gd name="connsiteX7" fmla="*/ 2003110 w 3062799"/>
              <a:gd name="connsiteY7" fmla="*/ 664467 h 1831972"/>
              <a:gd name="connsiteX8" fmla="*/ 1061279 w 3062799"/>
              <a:gd name="connsiteY8" fmla="*/ 502721 h 1831972"/>
              <a:gd name="connsiteX9" fmla="*/ 389209 w 3062799"/>
              <a:gd name="connsiteY9" fmla="*/ 1146813 h 1831972"/>
              <a:gd name="connsiteX10" fmla="*/ 0 w 3062799"/>
              <a:gd name="connsiteY10" fmla="*/ 920997 h 1831972"/>
              <a:gd name="connsiteX0" fmla="*/ 0 w 3062799"/>
              <a:gd name="connsiteY0" fmla="*/ 901547 h 1812522"/>
              <a:gd name="connsiteX1" fmla="*/ 1148799 w 3062799"/>
              <a:gd name="connsiteY1" fmla="*/ 1 h 1812522"/>
              <a:gd name="connsiteX2" fmla="*/ 2760493 w 3062799"/>
              <a:gd name="connsiteY2" fmla="*/ 897280 h 1812522"/>
              <a:gd name="connsiteX3" fmla="*/ 2720464 w 3062799"/>
              <a:gd name="connsiteY3" fmla="*/ 486745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2003110 w 3062799"/>
              <a:gd name="connsiteY7" fmla="*/ 645017 h 1812522"/>
              <a:gd name="connsiteX8" fmla="*/ 1061279 w 3062799"/>
              <a:gd name="connsiteY8" fmla="*/ 483271 h 1812522"/>
              <a:gd name="connsiteX9" fmla="*/ 389209 w 3062799"/>
              <a:gd name="connsiteY9" fmla="*/ 1127363 h 1812522"/>
              <a:gd name="connsiteX10" fmla="*/ 0 w 3062799"/>
              <a:gd name="connsiteY10"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2003110 w 3062799"/>
              <a:gd name="connsiteY7" fmla="*/ 645017 h 1812522"/>
              <a:gd name="connsiteX8" fmla="*/ 1061279 w 3062799"/>
              <a:gd name="connsiteY8" fmla="*/ 483271 h 1812522"/>
              <a:gd name="connsiteX9" fmla="*/ 389209 w 3062799"/>
              <a:gd name="connsiteY9" fmla="*/ 1127363 h 1812522"/>
              <a:gd name="connsiteX10" fmla="*/ 0 w 3062799"/>
              <a:gd name="connsiteY10"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2003110 w 3062799"/>
              <a:gd name="connsiteY7" fmla="*/ 645017 h 1812522"/>
              <a:gd name="connsiteX8" fmla="*/ 1061279 w 3062799"/>
              <a:gd name="connsiteY8" fmla="*/ 483271 h 1812522"/>
              <a:gd name="connsiteX9" fmla="*/ 957867 w 3062799"/>
              <a:gd name="connsiteY9" fmla="*/ 389947 h 1812522"/>
              <a:gd name="connsiteX10" fmla="*/ 389209 w 3062799"/>
              <a:gd name="connsiteY10" fmla="*/ 1127363 h 1812522"/>
              <a:gd name="connsiteX11" fmla="*/ 0 w 3062799"/>
              <a:gd name="connsiteY11"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1061279 w 3062799"/>
              <a:gd name="connsiteY7" fmla="*/ 483271 h 1812522"/>
              <a:gd name="connsiteX8" fmla="*/ 957867 w 3062799"/>
              <a:gd name="connsiteY8" fmla="*/ 389947 h 1812522"/>
              <a:gd name="connsiteX9" fmla="*/ 389209 w 3062799"/>
              <a:gd name="connsiteY9" fmla="*/ 1127363 h 1812522"/>
              <a:gd name="connsiteX10" fmla="*/ 0 w 3062799"/>
              <a:gd name="connsiteY10"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957867 w 3062799"/>
              <a:gd name="connsiteY7" fmla="*/ 389947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957867 w 3062799"/>
              <a:gd name="connsiteY7" fmla="*/ 389947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957867 w 3062799"/>
              <a:gd name="connsiteY7" fmla="*/ 389947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957867 w 3062799"/>
              <a:gd name="connsiteY7" fmla="*/ 389947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1170929 w 3062799"/>
              <a:gd name="connsiteY7" fmla="*/ 352381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1170929 w 3062799"/>
              <a:gd name="connsiteY7" fmla="*/ 352381 h 1812522"/>
              <a:gd name="connsiteX8" fmla="*/ 389209 w 3062799"/>
              <a:gd name="connsiteY8" fmla="*/ 1127363 h 1812522"/>
              <a:gd name="connsiteX9" fmla="*/ 0 w 3062799"/>
              <a:gd name="connsiteY9" fmla="*/ 901547 h 1812522"/>
              <a:gd name="connsiteX0" fmla="*/ 0 w 3062799"/>
              <a:gd name="connsiteY0" fmla="*/ 901547 h 1812522"/>
              <a:gd name="connsiteX1" fmla="*/ 1148799 w 3062799"/>
              <a:gd name="connsiteY1" fmla="*/ 1 h 1812522"/>
              <a:gd name="connsiteX2" fmla="*/ 2760493 w 3062799"/>
              <a:gd name="connsiteY2" fmla="*/ 897280 h 1812522"/>
              <a:gd name="connsiteX3" fmla="*/ 2873748 w 3062799"/>
              <a:gd name="connsiteY3" fmla="*/ 732144 h 1812522"/>
              <a:gd name="connsiteX4" fmla="*/ 3062799 w 3062799"/>
              <a:gd name="connsiteY4" fmla="*/ 1812522 h 1812522"/>
              <a:gd name="connsiteX5" fmla="*/ 2329703 w 3062799"/>
              <a:gd name="connsiteY5" fmla="*/ 1234049 h 1812522"/>
              <a:gd name="connsiteX6" fmla="*/ 2516523 w 3062799"/>
              <a:gd name="connsiteY6" fmla="*/ 1108441 h 1812522"/>
              <a:gd name="connsiteX7" fmla="*/ 1170929 w 3062799"/>
              <a:gd name="connsiteY7" fmla="*/ 352381 h 1812522"/>
              <a:gd name="connsiteX8" fmla="*/ 389209 w 3062799"/>
              <a:gd name="connsiteY8" fmla="*/ 1127363 h 1812522"/>
              <a:gd name="connsiteX9" fmla="*/ 0 w 3062799"/>
              <a:gd name="connsiteY9" fmla="*/ 901547 h 1812522"/>
              <a:gd name="connsiteX0" fmla="*/ 0 w 3062799"/>
              <a:gd name="connsiteY0" fmla="*/ 901644 h 1812619"/>
              <a:gd name="connsiteX1" fmla="*/ 1148799 w 3062799"/>
              <a:gd name="connsiteY1" fmla="*/ 98 h 1812619"/>
              <a:gd name="connsiteX2" fmla="*/ 2695869 w 3062799"/>
              <a:gd name="connsiteY2" fmla="*/ 946840 h 1812619"/>
              <a:gd name="connsiteX3" fmla="*/ 2873748 w 3062799"/>
              <a:gd name="connsiteY3" fmla="*/ 732241 h 1812619"/>
              <a:gd name="connsiteX4" fmla="*/ 3062799 w 3062799"/>
              <a:gd name="connsiteY4" fmla="*/ 1812619 h 1812619"/>
              <a:gd name="connsiteX5" fmla="*/ 2329703 w 3062799"/>
              <a:gd name="connsiteY5" fmla="*/ 1234146 h 1812619"/>
              <a:gd name="connsiteX6" fmla="*/ 2516523 w 3062799"/>
              <a:gd name="connsiteY6" fmla="*/ 1108538 h 1812619"/>
              <a:gd name="connsiteX7" fmla="*/ 1170929 w 3062799"/>
              <a:gd name="connsiteY7" fmla="*/ 352478 h 1812619"/>
              <a:gd name="connsiteX8" fmla="*/ 389209 w 3062799"/>
              <a:gd name="connsiteY8" fmla="*/ 1127460 h 1812619"/>
              <a:gd name="connsiteX9" fmla="*/ 0 w 3062799"/>
              <a:gd name="connsiteY9" fmla="*/ 901644 h 1812619"/>
              <a:gd name="connsiteX0" fmla="*/ 0 w 3062799"/>
              <a:gd name="connsiteY0" fmla="*/ 901571 h 1812546"/>
              <a:gd name="connsiteX1" fmla="*/ 1148799 w 3062799"/>
              <a:gd name="connsiteY1" fmla="*/ 25 h 1812546"/>
              <a:gd name="connsiteX2" fmla="*/ 2754352 w 3062799"/>
              <a:gd name="connsiteY2" fmla="*/ 923882 h 1812546"/>
              <a:gd name="connsiteX3" fmla="*/ 2873748 w 3062799"/>
              <a:gd name="connsiteY3" fmla="*/ 732168 h 1812546"/>
              <a:gd name="connsiteX4" fmla="*/ 3062799 w 3062799"/>
              <a:gd name="connsiteY4" fmla="*/ 1812546 h 1812546"/>
              <a:gd name="connsiteX5" fmla="*/ 2329703 w 3062799"/>
              <a:gd name="connsiteY5" fmla="*/ 1234073 h 1812546"/>
              <a:gd name="connsiteX6" fmla="*/ 2516523 w 3062799"/>
              <a:gd name="connsiteY6" fmla="*/ 1108465 h 1812546"/>
              <a:gd name="connsiteX7" fmla="*/ 1170929 w 3062799"/>
              <a:gd name="connsiteY7" fmla="*/ 352405 h 1812546"/>
              <a:gd name="connsiteX8" fmla="*/ 389209 w 3062799"/>
              <a:gd name="connsiteY8" fmla="*/ 1127387 h 1812546"/>
              <a:gd name="connsiteX9" fmla="*/ 0 w 3062799"/>
              <a:gd name="connsiteY9" fmla="*/ 901571 h 1812546"/>
              <a:gd name="connsiteX0" fmla="*/ 0 w 3062799"/>
              <a:gd name="connsiteY0" fmla="*/ 901571 h 1812546"/>
              <a:gd name="connsiteX1" fmla="*/ 1148799 w 3062799"/>
              <a:gd name="connsiteY1" fmla="*/ 25 h 1812546"/>
              <a:gd name="connsiteX2" fmla="*/ 2754352 w 3062799"/>
              <a:gd name="connsiteY2" fmla="*/ 923882 h 1812546"/>
              <a:gd name="connsiteX3" fmla="*/ 2873748 w 3062799"/>
              <a:gd name="connsiteY3" fmla="*/ 732168 h 1812546"/>
              <a:gd name="connsiteX4" fmla="*/ 3062799 w 3062799"/>
              <a:gd name="connsiteY4" fmla="*/ 1812546 h 1812546"/>
              <a:gd name="connsiteX5" fmla="*/ 2329703 w 3062799"/>
              <a:gd name="connsiteY5" fmla="*/ 1234073 h 1812546"/>
              <a:gd name="connsiteX6" fmla="*/ 2516523 w 3062799"/>
              <a:gd name="connsiteY6" fmla="*/ 1108465 h 1812546"/>
              <a:gd name="connsiteX7" fmla="*/ 1170929 w 3062799"/>
              <a:gd name="connsiteY7" fmla="*/ 352405 h 1812546"/>
              <a:gd name="connsiteX8" fmla="*/ 389209 w 3062799"/>
              <a:gd name="connsiteY8" fmla="*/ 1127387 h 1812546"/>
              <a:gd name="connsiteX9" fmla="*/ 0 w 3062799"/>
              <a:gd name="connsiteY9" fmla="*/ 901571 h 1812546"/>
              <a:gd name="connsiteX0" fmla="*/ 0 w 3062799"/>
              <a:gd name="connsiteY0" fmla="*/ 901571 h 1812546"/>
              <a:gd name="connsiteX1" fmla="*/ 1148799 w 3062799"/>
              <a:gd name="connsiteY1" fmla="*/ 25 h 1812546"/>
              <a:gd name="connsiteX2" fmla="*/ 2754352 w 3062799"/>
              <a:gd name="connsiteY2" fmla="*/ 923882 h 1812546"/>
              <a:gd name="connsiteX3" fmla="*/ 2873748 w 3062799"/>
              <a:gd name="connsiteY3" fmla="*/ 732168 h 1812546"/>
              <a:gd name="connsiteX4" fmla="*/ 3062799 w 3062799"/>
              <a:gd name="connsiteY4" fmla="*/ 1812546 h 1812546"/>
              <a:gd name="connsiteX5" fmla="*/ 2329703 w 3062799"/>
              <a:gd name="connsiteY5" fmla="*/ 1234073 h 1812546"/>
              <a:gd name="connsiteX6" fmla="*/ 2516523 w 3062799"/>
              <a:gd name="connsiteY6" fmla="*/ 1108465 h 1812546"/>
              <a:gd name="connsiteX7" fmla="*/ 1170929 w 3062799"/>
              <a:gd name="connsiteY7" fmla="*/ 352405 h 1812546"/>
              <a:gd name="connsiteX8" fmla="*/ 389209 w 3062799"/>
              <a:gd name="connsiteY8" fmla="*/ 1127387 h 1812546"/>
              <a:gd name="connsiteX9" fmla="*/ 0 w 3062799"/>
              <a:gd name="connsiteY9" fmla="*/ 901571 h 1812546"/>
              <a:gd name="connsiteX0" fmla="*/ 14 w 3062813"/>
              <a:gd name="connsiteY0" fmla="*/ 901559 h 1812534"/>
              <a:gd name="connsiteX1" fmla="*/ 1148813 w 3062813"/>
              <a:gd name="connsiteY1" fmla="*/ 13 h 1812534"/>
              <a:gd name="connsiteX2" fmla="*/ 2754366 w 3062813"/>
              <a:gd name="connsiteY2" fmla="*/ 923870 h 1812534"/>
              <a:gd name="connsiteX3" fmla="*/ 2873762 w 3062813"/>
              <a:gd name="connsiteY3" fmla="*/ 732156 h 1812534"/>
              <a:gd name="connsiteX4" fmla="*/ 3062813 w 3062813"/>
              <a:gd name="connsiteY4" fmla="*/ 1812534 h 1812534"/>
              <a:gd name="connsiteX5" fmla="*/ 2329717 w 3062813"/>
              <a:gd name="connsiteY5" fmla="*/ 1234061 h 1812534"/>
              <a:gd name="connsiteX6" fmla="*/ 2516537 w 3062813"/>
              <a:gd name="connsiteY6" fmla="*/ 1108453 h 1812534"/>
              <a:gd name="connsiteX7" fmla="*/ 1170943 w 3062813"/>
              <a:gd name="connsiteY7" fmla="*/ 352393 h 1812534"/>
              <a:gd name="connsiteX8" fmla="*/ 14 w 3062813"/>
              <a:gd name="connsiteY8" fmla="*/ 901559 h 1812534"/>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170940 w 3062810"/>
              <a:gd name="connsiteY7" fmla="*/ 359685 h 1819826"/>
              <a:gd name="connsiteX8" fmla="*/ 11 w 3062810"/>
              <a:gd name="connsiteY8"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170940 w 3062810"/>
              <a:gd name="connsiteY8" fmla="*/ 359685 h 1819826"/>
              <a:gd name="connsiteX9" fmla="*/ 11 w 3062810"/>
              <a:gd name="connsiteY9"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170940 w 3062810"/>
              <a:gd name="connsiteY8" fmla="*/ 359685 h 1819826"/>
              <a:gd name="connsiteX9" fmla="*/ 11 w 3062810"/>
              <a:gd name="connsiteY9"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170940 w 3062810"/>
              <a:gd name="connsiteY8" fmla="*/ 359685 h 1819826"/>
              <a:gd name="connsiteX9" fmla="*/ 11 w 3062810"/>
              <a:gd name="connsiteY9"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205291 w 3062810"/>
              <a:gd name="connsiteY8" fmla="*/ 356424 h 1819826"/>
              <a:gd name="connsiteX9" fmla="*/ 1170940 w 3062810"/>
              <a:gd name="connsiteY9" fmla="*/ 359685 h 1819826"/>
              <a:gd name="connsiteX10" fmla="*/ 11 w 3062810"/>
              <a:gd name="connsiteY10" fmla="*/ 908851 h 1819826"/>
              <a:gd name="connsiteX0" fmla="*/ 11 w 3062810"/>
              <a:gd name="connsiteY0" fmla="*/ 908851 h 1819826"/>
              <a:gd name="connsiteX1" fmla="*/ 1408075 w 3062810"/>
              <a:gd name="connsiteY1" fmla="*/ 12 h 1819826"/>
              <a:gd name="connsiteX2" fmla="*/ 2754363 w 3062810"/>
              <a:gd name="connsiteY2" fmla="*/ 931162 h 1819826"/>
              <a:gd name="connsiteX3" fmla="*/ 2873759 w 3062810"/>
              <a:gd name="connsiteY3" fmla="*/ 739448 h 1819826"/>
              <a:gd name="connsiteX4" fmla="*/ 3062810 w 3062810"/>
              <a:gd name="connsiteY4" fmla="*/ 1819826 h 1819826"/>
              <a:gd name="connsiteX5" fmla="*/ 2329714 w 3062810"/>
              <a:gd name="connsiteY5" fmla="*/ 1241353 h 1819826"/>
              <a:gd name="connsiteX6" fmla="*/ 2516534 w 3062810"/>
              <a:gd name="connsiteY6" fmla="*/ 1115745 h 1819826"/>
              <a:gd name="connsiteX7" fmla="*/ 1641204 w 3062810"/>
              <a:gd name="connsiteY7" fmla="*/ 384347 h 1819826"/>
              <a:gd name="connsiteX8" fmla="*/ 1170940 w 3062810"/>
              <a:gd name="connsiteY8" fmla="*/ 359685 h 1819826"/>
              <a:gd name="connsiteX9" fmla="*/ 11 w 3062810"/>
              <a:gd name="connsiteY9" fmla="*/ 908851 h 1819826"/>
              <a:gd name="connsiteX0" fmla="*/ 1113 w 3063912"/>
              <a:gd name="connsiteY0" fmla="*/ 908851 h 1819826"/>
              <a:gd name="connsiteX1" fmla="*/ 1409177 w 3063912"/>
              <a:gd name="connsiteY1" fmla="*/ 12 h 1819826"/>
              <a:gd name="connsiteX2" fmla="*/ 2755465 w 3063912"/>
              <a:gd name="connsiteY2" fmla="*/ 931162 h 1819826"/>
              <a:gd name="connsiteX3" fmla="*/ 2874861 w 3063912"/>
              <a:gd name="connsiteY3" fmla="*/ 739448 h 1819826"/>
              <a:gd name="connsiteX4" fmla="*/ 3063912 w 3063912"/>
              <a:gd name="connsiteY4" fmla="*/ 1819826 h 1819826"/>
              <a:gd name="connsiteX5" fmla="*/ 2330816 w 3063912"/>
              <a:gd name="connsiteY5" fmla="*/ 1241353 h 1819826"/>
              <a:gd name="connsiteX6" fmla="*/ 2517636 w 3063912"/>
              <a:gd name="connsiteY6" fmla="*/ 1115745 h 1819826"/>
              <a:gd name="connsiteX7" fmla="*/ 1642306 w 3063912"/>
              <a:gd name="connsiteY7" fmla="*/ 384347 h 1819826"/>
              <a:gd name="connsiteX8" fmla="*/ 1113 w 3063912"/>
              <a:gd name="connsiteY8" fmla="*/ 908851 h 1819826"/>
              <a:gd name="connsiteX0" fmla="*/ 1113 w 3063912"/>
              <a:gd name="connsiteY0" fmla="*/ 908851 h 1819826"/>
              <a:gd name="connsiteX1" fmla="*/ 1409177 w 3063912"/>
              <a:gd name="connsiteY1" fmla="*/ 12 h 1819826"/>
              <a:gd name="connsiteX2" fmla="*/ 2755465 w 3063912"/>
              <a:gd name="connsiteY2" fmla="*/ 931162 h 1819826"/>
              <a:gd name="connsiteX3" fmla="*/ 2874861 w 3063912"/>
              <a:gd name="connsiteY3" fmla="*/ 739448 h 1819826"/>
              <a:gd name="connsiteX4" fmla="*/ 3063912 w 3063912"/>
              <a:gd name="connsiteY4" fmla="*/ 1819826 h 1819826"/>
              <a:gd name="connsiteX5" fmla="*/ 2330816 w 3063912"/>
              <a:gd name="connsiteY5" fmla="*/ 1241353 h 1819826"/>
              <a:gd name="connsiteX6" fmla="*/ 2517636 w 3063912"/>
              <a:gd name="connsiteY6" fmla="*/ 1115745 h 1819826"/>
              <a:gd name="connsiteX7" fmla="*/ 1642306 w 3063912"/>
              <a:gd name="connsiteY7" fmla="*/ 384347 h 1819826"/>
              <a:gd name="connsiteX8" fmla="*/ 1113 w 3063912"/>
              <a:gd name="connsiteY8" fmla="*/ 908851 h 1819826"/>
              <a:gd name="connsiteX0" fmla="*/ 1113 w 3063912"/>
              <a:gd name="connsiteY0" fmla="*/ 908851 h 1819826"/>
              <a:gd name="connsiteX1" fmla="*/ 1409177 w 3063912"/>
              <a:gd name="connsiteY1" fmla="*/ 12 h 1819826"/>
              <a:gd name="connsiteX2" fmla="*/ 2755465 w 3063912"/>
              <a:gd name="connsiteY2" fmla="*/ 931162 h 1819826"/>
              <a:gd name="connsiteX3" fmla="*/ 2874861 w 3063912"/>
              <a:gd name="connsiteY3" fmla="*/ 739448 h 1819826"/>
              <a:gd name="connsiteX4" fmla="*/ 3063912 w 3063912"/>
              <a:gd name="connsiteY4" fmla="*/ 1819826 h 1819826"/>
              <a:gd name="connsiteX5" fmla="*/ 2330816 w 3063912"/>
              <a:gd name="connsiteY5" fmla="*/ 1241353 h 1819826"/>
              <a:gd name="connsiteX6" fmla="*/ 2517636 w 3063912"/>
              <a:gd name="connsiteY6" fmla="*/ 1115745 h 1819826"/>
              <a:gd name="connsiteX7" fmla="*/ 1642306 w 3063912"/>
              <a:gd name="connsiteY7" fmla="*/ 384347 h 1819826"/>
              <a:gd name="connsiteX8" fmla="*/ 1113 w 3063912"/>
              <a:gd name="connsiteY8" fmla="*/ 908851 h 1819826"/>
              <a:gd name="connsiteX0" fmla="*/ 1113 w 3063912"/>
              <a:gd name="connsiteY0" fmla="*/ 908851 h 1819826"/>
              <a:gd name="connsiteX1" fmla="*/ 1409177 w 3063912"/>
              <a:gd name="connsiteY1" fmla="*/ 12 h 1819826"/>
              <a:gd name="connsiteX2" fmla="*/ 2755465 w 3063912"/>
              <a:gd name="connsiteY2" fmla="*/ 931162 h 1819826"/>
              <a:gd name="connsiteX3" fmla="*/ 2874861 w 3063912"/>
              <a:gd name="connsiteY3" fmla="*/ 739448 h 1819826"/>
              <a:gd name="connsiteX4" fmla="*/ 3063912 w 3063912"/>
              <a:gd name="connsiteY4" fmla="*/ 1819826 h 1819826"/>
              <a:gd name="connsiteX5" fmla="*/ 2330816 w 3063912"/>
              <a:gd name="connsiteY5" fmla="*/ 1241353 h 1819826"/>
              <a:gd name="connsiteX6" fmla="*/ 2517636 w 3063912"/>
              <a:gd name="connsiteY6" fmla="*/ 1115745 h 1819826"/>
              <a:gd name="connsiteX7" fmla="*/ 1785851 w 3063912"/>
              <a:gd name="connsiteY7" fmla="*/ 344719 h 1819826"/>
              <a:gd name="connsiteX8" fmla="*/ 1113 w 3063912"/>
              <a:gd name="connsiteY8" fmla="*/ 908851 h 1819826"/>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17533 w 3063809"/>
              <a:gd name="connsiteY6" fmla="*/ 1099770 h 1803851"/>
              <a:gd name="connsiteX7" fmla="*/ 1785748 w 3063809"/>
              <a:gd name="connsiteY7" fmla="*/ 328744 h 1803851"/>
              <a:gd name="connsiteX8" fmla="*/ 1010 w 3063809"/>
              <a:gd name="connsiteY8" fmla="*/ 892876 h 1803851"/>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20155 w 3063809"/>
              <a:gd name="connsiteY6" fmla="*/ 1127355 h 1803851"/>
              <a:gd name="connsiteX7" fmla="*/ 1785748 w 3063809"/>
              <a:gd name="connsiteY7" fmla="*/ 328744 h 1803851"/>
              <a:gd name="connsiteX8" fmla="*/ 1010 w 3063809"/>
              <a:gd name="connsiteY8" fmla="*/ 892876 h 1803851"/>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20155 w 3063809"/>
              <a:gd name="connsiteY6" fmla="*/ 1127355 h 1803851"/>
              <a:gd name="connsiteX7" fmla="*/ 1785748 w 3063809"/>
              <a:gd name="connsiteY7" fmla="*/ 328744 h 1803851"/>
              <a:gd name="connsiteX8" fmla="*/ 1010 w 3063809"/>
              <a:gd name="connsiteY8" fmla="*/ 892876 h 1803851"/>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20155 w 3063809"/>
              <a:gd name="connsiteY6" fmla="*/ 1127355 h 1803851"/>
              <a:gd name="connsiteX7" fmla="*/ 1785748 w 3063809"/>
              <a:gd name="connsiteY7" fmla="*/ 328744 h 1803851"/>
              <a:gd name="connsiteX8" fmla="*/ 1010 w 3063809"/>
              <a:gd name="connsiteY8" fmla="*/ 892876 h 1803851"/>
              <a:gd name="connsiteX0" fmla="*/ 1010 w 3063809"/>
              <a:gd name="connsiteY0" fmla="*/ 892876 h 1803851"/>
              <a:gd name="connsiteX1" fmla="*/ 1514574 w 3063809"/>
              <a:gd name="connsiteY1" fmla="*/ 13 h 1803851"/>
              <a:gd name="connsiteX2" fmla="*/ 2755362 w 3063809"/>
              <a:gd name="connsiteY2" fmla="*/ 915187 h 1803851"/>
              <a:gd name="connsiteX3" fmla="*/ 2874758 w 3063809"/>
              <a:gd name="connsiteY3" fmla="*/ 723473 h 1803851"/>
              <a:gd name="connsiteX4" fmla="*/ 3063809 w 3063809"/>
              <a:gd name="connsiteY4" fmla="*/ 1803851 h 1803851"/>
              <a:gd name="connsiteX5" fmla="*/ 2330713 w 3063809"/>
              <a:gd name="connsiteY5" fmla="*/ 1225378 h 1803851"/>
              <a:gd name="connsiteX6" fmla="*/ 2520155 w 3063809"/>
              <a:gd name="connsiteY6" fmla="*/ 1127355 h 1803851"/>
              <a:gd name="connsiteX7" fmla="*/ 1785748 w 3063809"/>
              <a:gd name="connsiteY7" fmla="*/ 328744 h 1803851"/>
              <a:gd name="connsiteX8" fmla="*/ 1010 w 3063809"/>
              <a:gd name="connsiteY8" fmla="*/ 892876 h 1803851"/>
              <a:gd name="connsiteX0" fmla="*/ 1011 w 3063810"/>
              <a:gd name="connsiteY0" fmla="*/ 892908 h 1803883"/>
              <a:gd name="connsiteX1" fmla="*/ 1514575 w 3063810"/>
              <a:gd name="connsiteY1" fmla="*/ 45 h 1803883"/>
              <a:gd name="connsiteX2" fmla="*/ 2774010 w 3063810"/>
              <a:gd name="connsiteY2" fmla="*/ 935715 h 1803883"/>
              <a:gd name="connsiteX3" fmla="*/ 2874759 w 3063810"/>
              <a:gd name="connsiteY3" fmla="*/ 723505 h 1803883"/>
              <a:gd name="connsiteX4" fmla="*/ 3063810 w 3063810"/>
              <a:gd name="connsiteY4" fmla="*/ 1803883 h 1803883"/>
              <a:gd name="connsiteX5" fmla="*/ 2330714 w 3063810"/>
              <a:gd name="connsiteY5" fmla="*/ 1225410 h 1803883"/>
              <a:gd name="connsiteX6" fmla="*/ 2520156 w 3063810"/>
              <a:gd name="connsiteY6" fmla="*/ 1127387 h 1803883"/>
              <a:gd name="connsiteX7" fmla="*/ 1785749 w 3063810"/>
              <a:gd name="connsiteY7" fmla="*/ 328776 h 1803883"/>
              <a:gd name="connsiteX8" fmla="*/ 1011 w 3063810"/>
              <a:gd name="connsiteY8" fmla="*/ 892908 h 1803883"/>
              <a:gd name="connsiteX0" fmla="*/ 1011 w 3063810"/>
              <a:gd name="connsiteY0" fmla="*/ 892908 h 1803883"/>
              <a:gd name="connsiteX1" fmla="*/ 1514575 w 3063810"/>
              <a:gd name="connsiteY1" fmla="*/ 45 h 1803883"/>
              <a:gd name="connsiteX2" fmla="*/ 2774010 w 3063810"/>
              <a:gd name="connsiteY2" fmla="*/ 935715 h 1803883"/>
              <a:gd name="connsiteX3" fmla="*/ 2874759 w 3063810"/>
              <a:gd name="connsiteY3" fmla="*/ 723505 h 1803883"/>
              <a:gd name="connsiteX4" fmla="*/ 3063810 w 3063810"/>
              <a:gd name="connsiteY4" fmla="*/ 1803883 h 1803883"/>
              <a:gd name="connsiteX5" fmla="*/ 2330714 w 3063810"/>
              <a:gd name="connsiteY5" fmla="*/ 1225410 h 1803883"/>
              <a:gd name="connsiteX6" fmla="*/ 2520156 w 3063810"/>
              <a:gd name="connsiteY6" fmla="*/ 1127387 h 1803883"/>
              <a:gd name="connsiteX7" fmla="*/ 1785749 w 3063810"/>
              <a:gd name="connsiteY7" fmla="*/ 328776 h 1803883"/>
              <a:gd name="connsiteX8" fmla="*/ 1011 w 3063810"/>
              <a:gd name="connsiteY8" fmla="*/ 892908 h 180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810" h="1803883">
                <a:moveTo>
                  <a:pt x="1011" y="892908"/>
                </a:moveTo>
                <a:cubicBezTo>
                  <a:pt x="-37844" y="828852"/>
                  <a:pt x="1052409" y="-7089"/>
                  <a:pt x="1514575" y="45"/>
                </a:cubicBezTo>
                <a:cubicBezTo>
                  <a:pt x="1976741" y="7179"/>
                  <a:pt x="2462406" y="182857"/>
                  <a:pt x="2774010" y="935715"/>
                </a:cubicBezTo>
                <a:lnTo>
                  <a:pt x="2874759" y="723505"/>
                </a:lnTo>
                <a:lnTo>
                  <a:pt x="3063810" y="1803883"/>
                </a:lnTo>
                <a:lnTo>
                  <a:pt x="2330714" y="1225410"/>
                </a:lnTo>
                <a:cubicBezTo>
                  <a:pt x="2420675" y="1187003"/>
                  <a:pt x="2437884" y="1171576"/>
                  <a:pt x="2520156" y="1127387"/>
                </a:cubicBezTo>
                <a:cubicBezTo>
                  <a:pt x="2408844" y="901854"/>
                  <a:pt x="2124103" y="469947"/>
                  <a:pt x="1785749" y="328776"/>
                </a:cubicBezTo>
                <a:cubicBezTo>
                  <a:pt x="1004875" y="137986"/>
                  <a:pt x="39866" y="956964"/>
                  <a:pt x="1011" y="892908"/>
                </a:cubicBezTo>
                <a:close/>
              </a:path>
            </a:pathLst>
          </a:custGeom>
          <a:gradFill flip="none" rotWithShape="1">
            <a:gsLst>
              <a:gs pos="0">
                <a:schemeClr val="accent1">
                  <a:lumMod val="60000"/>
                  <a:lumOff val="40000"/>
                  <a:alpha val="20000"/>
                </a:schemeClr>
              </a:gs>
              <a:gs pos="100000">
                <a:schemeClr val="accent1">
                  <a:lumMod val="60000"/>
                  <a:lumOff val="40000"/>
                  <a:alpha val="20000"/>
                </a:schemeClr>
              </a:gs>
            </a:gsLst>
            <a:lin ang="5400000" scaled="1"/>
            <a:tileRect/>
          </a:gradFill>
          <a:ln w="3175">
            <a:gradFill flip="none" rotWithShape="1">
              <a:gsLst>
                <a:gs pos="0">
                  <a:schemeClr val="accent5">
                    <a:lumMod val="75000"/>
                  </a:schemeClr>
                </a:gs>
                <a:gs pos="100000">
                  <a:schemeClr val="accent5">
                    <a:lumMod val="20000"/>
                    <a:lumOff val="80000"/>
                  </a:schemeClr>
                </a:gs>
              </a:gsLst>
              <a:lin ang="13500000" scaled="1"/>
              <a:tileRect/>
            </a:gradFill>
          </a:ln>
          <a:effectLst>
            <a:outerShdw blurRad="203200" dist="101600" dir="8400000" rotWithShape="0">
              <a:schemeClr val="accent5">
                <a:lumMod val="75000"/>
                <a:alpha val="52000"/>
              </a:schemeClr>
            </a:outerShdw>
          </a:effectLst>
        </p:spPr>
        <p:txBody>
          <a:bodyPr vert="vert270" wrap="square" lIns="0" tIns="0" rIns="0" bIns="0" rtlCol="0" anchor="ctr">
            <a:noAutofit/>
          </a:bodyPr>
          <a:lstStyle/>
          <a:p>
            <a:pPr algn="l" defTabSz="457200">
              <a:lnSpc>
                <a:spcPct val="90000"/>
              </a:lnSpc>
            </a:pPr>
            <a:endParaRPr lang="en-US" sz="410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endParaRPr>
          </a:p>
        </p:txBody>
      </p:sp>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046613" y="1680430"/>
            <a:ext cx="402494" cy="529206"/>
          </a:xfrm>
          <a:prstGeom prst="rect">
            <a:avLst/>
          </a:prstGeom>
          <a:effectLst>
            <a:outerShdw blurRad="203200" dist="101600" dir="8400000" algn="tl" rotWithShape="0">
              <a:schemeClr val="accent5">
                <a:lumMod val="75000"/>
                <a:alpha val="52000"/>
              </a:schemeClr>
            </a:outerShdw>
          </a:effectLst>
        </p:spPr>
      </p:pic>
      <p:pic>
        <p:nvPicPr>
          <p:cNvPr id="24" name="Picture 2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580112" y="1923678"/>
            <a:ext cx="388082" cy="389838"/>
          </a:xfrm>
          <a:prstGeom prst="rect">
            <a:avLst/>
          </a:prstGeom>
          <a:effectLst>
            <a:outerShdw blurRad="203200" dist="101600" dir="8400000" algn="tl" rotWithShape="0">
              <a:schemeClr val="accent5">
                <a:lumMod val="75000"/>
                <a:alpha val="52000"/>
              </a:schemeClr>
            </a:outerShdw>
          </a:effectLst>
        </p:spPr>
      </p:pic>
      <p:pic>
        <p:nvPicPr>
          <p:cNvPr id="25" name="Picture 2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760132" y="2355726"/>
            <a:ext cx="443720" cy="532462"/>
          </a:xfrm>
          <a:prstGeom prst="rect">
            <a:avLst/>
          </a:prstGeom>
          <a:effectLst>
            <a:outerShdw blurRad="203200" dist="101600" dir="8400000" algn="tl" rotWithShape="0">
              <a:schemeClr val="accent5">
                <a:lumMod val="75000"/>
                <a:alpha val="52000"/>
              </a:schemeClr>
            </a:outerShdw>
          </a:effectLst>
        </p:spPr>
      </p:pic>
      <p:pic>
        <p:nvPicPr>
          <p:cNvPr id="26" name="Picture 2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057000" y="2961343"/>
            <a:ext cx="473010" cy="423500"/>
          </a:xfrm>
          <a:prstGeom prst="rect">
            <a:avLst/>
          </a:prstGeom>
          <a:effectLst>
            <a:outerShdw blurRad="203200" dist="101600" dir="8400000" algn="tl" rotWithShape="0">
              <a:schemeClr val="accent5">
                <a:lumMod val="75000"/>
                <a:alpha val="52000"/>
              </a:schemeClr>
            </a:outerShdw>
          </a:effectLst>
        </p:spPr>
      </p:pic>
      <p:pic>
        <p:nvPicPr>
          <p:cNvPr id="13" name="Picture 12"/>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4010169" y="3469312"/>
            <a:ext cx="2525068" cy="1047903"/>
          </a:xfrm>
          <a:prstGeom prst="rect">
            <a:avLst/>
          </a:prstGeom>
          <a:effectLst>
            <a:outerShdw blurRad="203200" dist="101600" dir="8400000" algn="tl" rotWithShape="0">
              <a:schemeClr val="accent5">
                <a:lumMod val="75000"/>
                <a:alpha val="52000"/>
              </a:schemeClr>
            </a:outerShdw>
          </a:effectLst>
        </p:spPr>
      </p:pic>
      <p:sp>
        <p:nvSpPr>
          <p:cNvPr id="8" name="Rectangle 7"/>
          <p:cNvSpPr/>
          <p:nvPr/>
        </p:nvSpPr>
        <p:spPr>
          <a:xfrm>
            <a:off x="370150" y="4355882"/>
            <a:ext cx="3128424" cy="360000"/>
          </a:xfrm>
          <a:prstGeom prst="rect">
            <a:avLst/>
          </a:prstGeom>
        </p:spPr>
        <p:txBody>
          <a:bodyPr wrap="square" lIns="0" tIns="36000" rIns="0" bIns="36000" anchor="ctr" anchorCtr="0">
            <a:noAutofit/>
          </a:bodyPr>
          <a:lstStyle/>
          <a:p>
            <a:pPr>
              <a:lnSpc>
                <a:spcPct val="80000"/>
              </a:lnSpc>
            </a:pPr>
            <a:r>
              <a:rPr lang="en-US" sz="1200" b="0" spc="-60" dirty="0">
                <a:solidFill>
                  <a:schemeClr val="accent5">
                    <a:lumMod val="60000"/>
                    <a:lumOff val="40000"/>
                  </a:schemeClr>
                </a:solidFill>
                <a:effectLst/>
              </a:rPr>
              <a:t>Ericsson - TV &amp; Video, Changing the Game ('12)</a:t>
            </a:r>
          </a:p>
        </p:txBody>
      </p:sp>
      <p:pic>
        <p:nvPicPr>
          <p:cNvPr id="7" name="Picture 6"/>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966809" y="194758"/>
            <a:ext cx="683236" cy="640130"/>
          </a:xfrm>
          <a:prstGeom prst="rect">
            <a:avLst/>
          </a:prstGeom>
        </p:spPr>
      </p:pic>
      <p:graphicFrame>
        <p:nvGraphicFramePr>
          <p:cNvPr id="35" name="Chart 34"/>
          <p:cNvGraphicFramePr>
            <a:graphicFrameLocks/>
          </p:cNvGraphicFramePr>
          <p:nvPr>
            <p:extLst>
              <p:ext uri="{D42A27DB-BD31-4B8C-83A1-F6EECF244321}">
                <p14:modId xmlns:p14="http://schemas.microsoft.com/office/powerpoint/2010/main" val="3949171798"/>
              </p:ext>
            </p:extLst>
          </p:nvPr>
        </p:nvGraphicFramePr>
        <p:xfrm>
          <a:off x="181186" y="1314449"/>
          <a:ext cx="3409950" cy="314325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6" name="Chart 35"/>
          <p:cNvGraphicFramePr>
            <a:graphicFrameLocks/>
          </p:cNvGraphicFramePr>
          <p:nvPr>
            <p:extLst>
              <p:ext uri="{D42A27DB-BD31-4B8C-83A1-F6EECF244321}">
                <p14:modId xmlns:p14="http://schemas.microsoft.com/office/powerpoint/2010/main" val="4130233357"/>
              </p:ext>
            </p:extLst>
          </p:nvPr>
        </p:nvGraphicFramePr>
        <p:xfrm>
          <a:off x="95459" y="685799"/>
          <a:ext cx="3705225" cy="2371725"/>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7423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graphicEl>
                                              <a:chart seriesIdx="-3" categoryIdx="-3" bldStep="gridLegend"/>
                                            </p:graphicEl>
                                          </p:spTgt>
                                        </p:tgtEl>
                                        <p:attrNameLst>
                                          <p:attrName>style.visibility</p:attrName>
                                        </p:attrNameLst>
                                      </p:cBhvr>
                                      <p:to>
                                        <p:strVal val="visible"/>
                                      </p:to>
                                    </p:set>
                                    <p:animEffect transition="in" filter="fade">
                                      <p:cBhvr>
                                        <p:cTn id="7" dur="500"/>
                                        <p:tgtEl>
                                          <p:spTgt spid="36">
                                            <p:graphicEl>
                                              <a:chart seriesIdx="-3" categoryIdx="-3" bldStep="gridLegend"/>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
                                            <p:graphicEl>
                                              <a:chart seriesIdx="0" categoryIdx="-4" bldStep="series"/>
                                            </p:graphicEl>
                                          </p:spTgt>
                                        </p:tgtEl>
                                        <p:attrNameLst>
                                          <p:attrName>style.visibility</p:attrName>
                                        </p:attrNameLst>
                                      </p:cBhvr>
                                      <p:to>
                                        <p:strVal val="visible"/>
                                      </p:to>
                                    </p:set>
                                    <p:animEffect transition="in" filter="wipe(up)">
                                      <p:cBhvr>
                                        <p:cTn id="11" dur="500"/>
                                        <p:tgtEl>
                                          <p:spTgt spid="36">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graphicEl>
                                              <a:chart seriesIdx="-3" categoryIdx="-3" bldStep="gridLegend"/>
                                            </p:graphicEl>
                                          </p:spTgt>
                                        </p:tgtEl>
                                        <p:attrNameLst>
                                          <p:attrName>style.visibility</p:attrName>
                                        </p:attrNameLst>
                                      </p:cBhvr>
                                      <p:to>
                                        <p:strVal val="visible"/>
                                      </p:to>
                                    </p:set>
                                    <p:animEffect transition="in" filter="fade">
                                      <p:cBhvr>
                                        <p:cTn id="15" dur="500"/>
                                        <p:tgtEl>
                                          <p:spTgt spid="35">
                                            <p:graphicEl>
                                              <a:chart seriesIdx="-3" categoryIdx="-3" bldStep="gridLegend"/>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5">
                                            <p:graphicEl>
                                              <a:chart seriesIdx="0" categoryIdx="-4" bldStep="series"/>
                                            </p:graphicEl>
                                          </p:spTgt>
                                        </p:tgtEl>
                                        <p:attrNameLst>
                                          <p:attrName>style.visibility</p:attrName>
                                        </p:attrNameLst>
                                      </p:cBhvr>
                                      <p:to>
                                        <p:strVal val="visible"/>
                                      </p:to>
                                    </p:set>
                                    <p:animEffect transition="in" filter="wipe(down)">
                                      <p:cBhvr>
                                        <p:cTn id="19" dur="500"/>
                                        <p:tgtEl>
                                          <p:spTgt spid="35">
                                            <p:graphicEl>
                                              <a:chart seriesIdx="0" categoryIdx="-4" bldStep="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
                                        <p:tgtEl>
                                          <p:spTgt spid="17"/>
                                        </p:tgtEl>
                                      </p:cBhvr>
                                    </p:animEffect>
                                  </p:childTnLst>
                                </p:cTn>
                              </p:par>
                            </p:childTnLst>
                          </p:cTn>
                        </p:par>
                        <p:par>
                          <p:cTn id="32" fill="hold">
                            <p:stCondLst>
                              <p:cond delay="31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
                                        <p:tgtEl>
                                          <p:spTgt spid="18"/>
                                        </p:tgtEl>
                                      </p:cBhvr>
                                    </p:animEffect>
                                  </p:childTnLst>
                                </p:cTn>
                              </p:par>
                            </p:childTnLst>
                          </p:cTn>
                        </p:par>
                        <p:par>
                          <p:cTn id="36" fill="hold">
                            <p:stCondLst>
                              <p:cond delay="32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
                                        <p:tgtEl>
                                          <p:spTgt spid="13"/>
                                        </p:tgtEl>
                                      </p:cBhvr>
                                    </p:animEffect>
                                  </p:childTnLst>
                                </p:cTn>
                              </p:par>
                            </p:childTnLst>
                          </p:cTn>
                        </p:par>
                        <p:par>
                          <p:cTn id="45" fill="hold">
                            <p:stCondLst>
                              <p:cond delay="1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
                                        <p:tgtEl>
                                          <p:spTgt spid="11"/>
                                        </p:tgtEl>
                                      </p:cBhvr>
                                    </p:animEffect>
                                  </p:childTnLst>
                                </p:cTn>
                              </p:par>
                            </p:childTnLst>
                          </p:cTn>
                        </p:par>
                        <p:par>
                          <p:cTn id="49" fill="hold">
                            <p:stCondLst>
                              <p:cond delay="200"/>
                            </p:stCondLst>
                            <p:childTnLst>
                              <p:par>
                                <p:cTn id="50" presetID="10"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
                                        <p:tgtEl>
                                          <p:spTgt spid="12"/>
                                        </p:tgtEl>
                                      </p:cBhvr>
                                    </p:animEffect>
                                  </p:childTnLst>
                                </p:cTn>
                              </p:par>
                            </p:childTnLst>
                          </p:cTn>
                        </p:par>
                        <p:par>
                          <p:cTn id="53" fill="hold">
                            <p:stCondLst>
                              <p:cond delay="3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
                                        <p:tgtEl>
                                          <p:spTgt spid="9"/>
                                        </p:tgtEl>
                                      </p:cBhvr>
                                    </p:animEffect>
                                  </p:childTnLst>
                                </p:cTn>
                              </p:par>
                            </p:childTnLst>
                          </p:cTn>
                        </p:par>
                        <p:par>
                          <p:cTn id="57" fill="hold">
                            <p:stCondLst>
                              <p:cond delay="4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
                                        <p:tgtEl>
                                          <p:spTgt spid="10"/>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100"/>
                                        <p:tgtEl>
                                          <p:spTgt spid="3"/>
                                        </p:tgtEl>
                                      </p:cBhvr>
                                    </p:animEffect>
                                  </p:childTnLst>
                                </p:cTn>
                              </p:par>
                            </p:childTnLst>
                          </p:cTn>
                        </p:par>
                        <p:par>
                          <p:cTn id="65" fill="hold">
                            <p:stCondLst>
                              <p:cond delay="600"/>
                            </p:stCondLst>
                            <p:childTnLst>
                              <p:par>
                                <p:cTn id="66" presetID="22" presetClass="entr" presetSubtype="4"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down)">
                                      <p:cBhvr>
                                        <p:cTn id="68" dur="500"/>
                                        <p:tgtEl>
                                          <p:spTgt spid="23"/>
                                        </p:tgtEl>
                                      </p:cBhvr>
                                    </p:animEffect>
                                  </p:childTnLst>
                                </p:cTn>
                              </p:par>
                            </p:childTnLst>
                          </p:cTn>
                        </p:par>
                        <p:par>
                          <p:cTn id="69" fill="hold">
                            <p:stCondLst>
                              <p:cond delay="1100"/>
                            </p:stCondLst>
                            <p:childTnLst>
                              <p:par>
                                <p:cTn id="70" presetID="10" presetClass="entr" presetSubtype="0"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par>
                          <p:cTn id="73" fill="hold">
                            <p:stCondLst>
                              <p:cond delay="1600"/>
                            </p:stCondLst>
                            <p:childTnLst>
                              <p:par>
                                <p:cTn id="74" presetID="10"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par>
                          <p:cTn id="77" fill="hold">
                            <p:stCondLst>
                              <p:cond delay="2100"/>
                            </p:stCondLst>
                            <p:childTnLst>
                              <p:par>
                                <p:cTn id="78" presetID="10" presetClass="entr" presetSubtype="0"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par>
                          <p:cTn id="81" fill="hold">
                            <p:stCondLst>
                              <p:cond delay="2600"/>
                            </p:stCondLst>
                            <p:childTnLst>
                              <p:par>
                                <p:cTn id="82" presetID="10"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16" grpId="0" animBg="1"/>
      <p:bldP spid="3" grpId="0" animBg="1"/>
      <p:bldP spid="23" grpId="0" animBg="1"/>
      <p:bldGraphic spid="35" grpId="0">
        <p:bldSub>
          <a:bldChart bld="series"/>
        </p:bldSub>
      </p:bldGraphic>
      <p:bldGraphic spid="36" grpId="0">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185" y="104010"/>
            <a:ext cx="8823630" cy="3909849"/>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900000" rIns="0" bIns="36000" rtlCol="0" anchor="t">
            <a:noAutofit/>
          </a:bodyPr>
          <a:lstStyle/>
          <a:p>
            <a:pPr algn="l">
              <a:lnSpc>
                <a:spcPct val="28000"/>
              </a:lnSpc>
            </a:pPr>
            <a:endPar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a:t>
            </a: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   ’’</a:t>
            </a:r>
            <a:endParaRPr lang="en-US" sz="287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2" name="Rectangle 1"/>
          <p:cNvSpPr/>
          <p:nvPr/>
        </p:nvSpPr>
        <p:spPr>
          <a:xfrm>
            <a:off x="158433" y="476803"/>
            <a:ext cx="8823630" cy="2845517"/>
          </a:xfrm>
          <a:prstGeom prst="rect">
            <a:avLst/>
          </a:prstGeom>
          <a:noFill/>
          <a:effectLst/>
        </p:spPr>
        <p:txBody>
          <a:bodyPr wrap="square" lIns="108000" tIns="288000" rIns="108000" bIns="36000" rtlCol="0" anchor="t">
            <a:noAutofit/>
          </a:bodyPr>
          <a:lstStyle/>
          <a:p>
            <a:pPr algn="ctr">
              <a:lnSpc>
                <a:spcPct val="74000"/>
              </a:lnSpc>
            </a:pP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The Internet is not replacing broadcast television </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t>
            </a:r>
          </a:p>
          <a:p>
            <a:pPr algn="ctr">
              <a:lnSpc>
                <a:spcPct val="74000"/>
              </a:lnSpc>
              <a:spcBef>
                <a:spcPts val="1800"/>
              </a:spcBef>
            </a:pP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It's </a:t>
            </a: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just gives subscribers another </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choice.</a:t>
            </a:r>
            <a:endParaRPr lang="en-US" sz="3200" b="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1635535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3440" y="4747260"/>
            <a:ext cx="1320800" cy="396240"/>
          </a:xfrm>
          <a:prstGeom prst="rect">
            <a:avLst/>
          </a:prstGeom>
          <a:solidFill>
            <a:schemeClr val="accent5">
              <a:lumMod val="75000"/>
            </a:schemeClr>
          </a:solidFill>
          <a:ln>
            <a:no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
            <a:ext cx="9138527" cy="475200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9144001" cy="4752000"/>
          </a:xfrm>
          <a:prstGeom prst="rect">
            <a:avLst/>
          </a:prstGeom>
        </p:spPr>
      </p:pic>
    </p:spTree>
    <p:extLst>
      <p:ext uri="{BB962C8B-B14F-4D97-AF65-F5344CB8AC3E}">
        <p14:creationId xmlns:p14="http://schemas.microsoft.com/office/powerpoint/2010/main" val="187747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0123" y="1105783"/>
            <a:ext cx="2304000" cy="3209972"/>
          </a:xfrm>
          <a:prstGeom prst="rect">
            <a:avLst/>
          </a:prstGeom>
          <a:solidFill>
            <a:schemeClr val="accent2">
              <a:lumMod val="75000"/>
            </a:schemeClr>
          </a:solidFill>
          <a:effectLst>
            <a:innerShdw blurRad="50800" dist="25400" dir="13500000">
              <a:schemeClr val="tx1">
                <a:alpha val="80000"/>
              </a:schemeClr>
            </a:innerShdw>
          </a:effectLst>
        </p:spPr>
        <p:txBody>
          <a:bodyPr vert="vert270" wrap="square" lIns="144000" tIns="180000" rtlCol="0" anchor="t">
            <a:noAutofit/>
          </a:bodyPr>
          <a:lstStyle/>
          <a:p>
            <a:pPr algn="l">
              <a:lnSpc>
                <a:spcPct val="80000"/>
              </a:lnSpc>
            </a:pPr>
            <a:r>
              <a:rPr lang="en-US" sz="6000" b="1" i="1" spc="-400" dirty="0" smtClean="0">
                <a:solidFill>
                  <a:schemeClr val="bg1">
                    <a:lumMod val="95000"/>
                  </a:schemeClr>
                </a:solidFill>
                <a:effectLst>
                  <a:innerShdw blurRad="76200" dist="50800" dir="18900000">
                    <a:prstClr val="black">
                      <a:alpha val="80000"/>
                    </a:prstClr>
                  </a:innerShdw>
                </a:effectLst>
                <a:latin typeface="Arial" pitchFamily="34" charset="0"/>
                <a:ea typeface="Segoe UI" pitchFamily="34" charset="0"/>
                <a:cs typeface="Arial" pitchFamily="34" charset="0"/>
              </a:rPr>
              <a:t>Behavior</a:t>
            </a:r>
            <a:endParaRPr lang="en-US" sz="6000" b="1" i="1" spc="-400" dirty="0">
              <a:solidFill>
                <a:schemeClr val="bg1">
                  <a:lumMod val="95000"/>
                </a:schemeClr>
              </a:solidFill>
              <a:effectLst>
                <a:innerShdw blurRad="76200" dist="50800" dir="18900000">
                  <a:prstClr val="black">
                    <a:alpha val="80000"/>
                  </a:prstClr>
                </a:innerShdw>
              </a:effectLst>
              <a:latin typeface="Arial" pitchFamily="34" charset="0"/>
              <a:ea typeface="Segoe UI" pitchFamily="34" charset="0"/>
              <a:cs typeface="Arial" pitchFamily="34" charset="0"/>
            </a:endParaRPr>
          </a:p>
        </p:txBody>
      </p:sp>
      <p:sp>
        <p:nvSpPr>
          <p:cNvPr id="17" name="Rectangle 16"/>
          <p:cNvSpPr/>
          <p:nvPr/>
        </p:nvSpPr>
        <p:spPr>
          <a:xfrm>
            <a:off x="2565347" y="2576113"/>
            <a:ext cx="4680000" cy="1739642"/>
          </a:xfrm>
          <a:prstGeom prst="rect">
            <a:avLst/>
          </a:prstGeom>
          <a:solidFill>
            <a:srgbClr val="4D6E2C"/>
          </a:solidFill>
          <a:effectLst>
            <a:innerShdw blurRad="50800" dist="25400" dir="13500000">
              <a:schemeClr val="tx1">
                <a:alpha val="80000"/>
              </a:schemeClr>
            </a:innerShdw>
          </a:effectLst>
        </p:spPr>
        <p:txBody>
          <a:bodyPr vert="horz" wrap="square" lIns="108000" tIns="144000" rtlCol="0" anchor="t">
            <a:noAutofit/>
          </a:bodyPr>
          <a:lstStyle/>
          <a:p>
            <a:pPr algn="l">
              <a:lnSpc>
                <a:spcPct val="80000"/>
              </a:lnSpc>
            </a:pPr>
            <a:r>
              <a:rPr lang="en-US" sz="6000" b="1" i="1" spc="-4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Challenges</a:t>
            </a:r>
            <a:endParaRPr lang="en-US" sz="6000" b="1" i="1" spc="-4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
        <p:nvSpPr>
          <p:cNvPr id="18" name="Rectangle 17"/>
          <p:cNvSpPr/>
          <p:nvPr/>
        </p:nvSpPr>
        <p:spPr>
          <a:xfrm>
            <a:off x="7356595" y="372139"/>
            <a:ext cx="1548000" cy="3943615"/>
          </a:xfrm>
          <a:prstGeom prst="rect">
            <a:avLst/>
          </a:prstGeom>
          <a:solidFill>
            <a:srgbClr val="FFC000"/>
          </a:solidFill>
          <a:effectLst>
            <a:innerShdw blurRad="50800" dist="25400" dir="13500000">
              <a:prstClr val="black">
                <a:alpha val="80000"/>
              </a:prstClr>
            </a:innerShdw>
          </a:effectLst>
        </p:spPr>
        <p:txBody>
          <a:bodyPr vert="vert270" wrap="square" lIns="144000" tIns="144000" rIns="144000" bIns="72000" rtlCol="0" anchor="t">
            <a:noAutofit/>
          </a:bodyPr>
          <a:lstStyle/>
          <a:p>
            <a:pPr algn="l">
              <a:lnSpc>
                <a:spcPct val="80000"/>
              </a:lnSpc>
            </a:pPr>
            <a:r>
              <a:rPr lang="en-US" sz="5400" b="1" spc="-200" dirty="0">
                <a:ln w="3175" cmpd="sng">
                  <a:noFill/>
                  <a:prstDash val="solid"/>
                </a:ln>
                <a:gradFill flip="none" rotWithShape="1">
                  <a:gsLst>
                    <a:gs pos="75000">
                      <a:srgbClr val="FF0000"/>
                    </a:gs>
                    <a:gs pos="51000">
                      <a:srgbClr val="FFFF00"/>
                    </a:gs>
                    <a:gs pos="27000">
                      <a:srgbClr val="00B0F0"/>
                    </a:gs>
                    <a:gs pos="0">
                      <a:srgbClr val="009A46"/>
                    </a:gs>
                    <a:gs pos="100000">
                      <a:srgbClr val="7030A0"/>
                    </a:gs>
                  </a:gsLst>
                  <a:lin ang="0" scaled="1"/>
                  <a:tileRect/>
                </a:gradFill>
                <a:effectLst>
                  <a:innerShdw blurRad="76200" dist="50800" dir="18900000">
                    <a:prstClr val="black">
                      <a:alpha val="80000"/>
                    </a:prstClr>
                  </a:innerShdw>
                </a:effectLst>
                <a:latin typeface="Arial" pitchFamily="34" charset="0"/>
                <a:ea typeface="Segoe UI" pitchFamily="34" charset="0"/>
                <a:cs typeface="Arial" pitchFamily="34" charset="0"/>
              </a:rPr>
              <a:t>Discovery</a:t>
            </a:r>
            <a:endParaRPr lang="en-US" sz="5400" b="1" i="1" spc="-200" dirty="0">
              <a:solidFill>
                <a:schemeClr val="bg1">
                  <a:lumMod val="95000"/>
                </a:schemeClr>
              </a:solidFill>
              <a:effectLst>
                <a:innerShdw blurRad="76200" dist="50800" dir="18900000">
                  <a:prstClr val="black">
                    <a:alpha val="80000"/>
                  </a:prstClr>
                </a:innerShdw>
              </a:effectLst>
              <a:latin typeface="Arial" pitchFamily="34" charset="0"/>
              <a:ea typeface="Segoe UI" pitchFamily="34" charset="0"/>
              <a:cs typeface="Arial" pitchFamily="34" charset="0"/>
            </a:endParaRPr>
          </a:p>
        </p:txBody>
      </p:sp>
      <p:sp>
        <p:nvSpPr>
          <p:cNvPr id="6" name="Rectangle 5"/>
          <p:cNvSpPr/>
          <p:nvPr/>
        </p:nvSpPr>
        <p:spPr>
          <a:xfrm>
            <a:off x="2565347" y="818703"/>
            <a:ext cx="4680000" cy="1658932"/>
          </a:xfrm>
          <a:prstGeom prst="rect">
            <a:avLst/>
          </a:prstGeom>
          <a:solidFill>
            <a:schemeClr val="accent5">
              <a:lumMod val="50000"/>
            </a:schemeClr>
          </a:solidFill>
          <a:effectLst>
            <a:innerShdw blurRad="50800" dist="25400" dir="13500000">
              <a:schemeClr val="tx1">
                <a:alpha val="80000"/>
              </a:schemeClr>
            </a:innerShdw>
          </a:effectLst>
        </p:spPr>
        <p:txBody>
          <a:bodyPr wrap="square" lIns="108000" tIns="144000" rtlCol="0" anchor="t">
            <a:noAutofit/>
          </a:bodyPr>
          <a:lstStyle/>
          <a:p>
            <a:pPr algn="l">
              <a:lnSpc>
                <a:spcPct val="80000"/>
              </a:lnSpc>
            </a:pPr>
            <a:r>
              <a:rPr lang="en-US" sz="6000" b="1" i="1" spc="-4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Search</a:t>
            </a:r>
            <a:endParaRPr lang="en-US" sz="6000" b="1" i="1" spc="-4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
        <p:nvSpPr>
          <p:cNvPr id="5" name="Title 4"/>
          <p:cNvSpPr>
            <a:spLocks noGrp="1"/>
          </p:cNvSpPr>
          <p:nvPr>
            <p:ph type="title"/>
          </p:nvPr>
        </p:nvSpPr>
        <p:spPr/>
        <p:txBody>
          <a:bodyPr/>
          <a:lstStyle/>
          <a:p>
            <a:r>
              <a:rPr lang="en-US" dirty="0"/>
              <a:t>Search </a:t>
            </a:r>
            <a:r>
              <a:rPr lang="en-US" sz="2400" dirty="0" smtClean="0"/>
              <a:t>&amp;</a:t>
            </a:r>
            <a:r>
              <a:rPr lang="en-US" dirty="0"/>
              <a:t> </a:t>
            </a:r>
            <a:r>
              <a:rPr lang="en-US" dirty="0" smtClean="0"/>
              <a:t>Discovery</a:t>
            </a:r>
            <a:endParaRPr lang="en-US" dirty="0"/>
          </a:p>
        </p:txBody>
      </p:sp>
      <p:sp>
        <p:nvSpPr>
          <p:cNvPr id="3" name="Freeform 2"/>
          <p:cNvSpPr/>
          <p:nvPr/>
        </p:nvSpPr>
        <p:spPr>
          <a:xfrm>
            <a:off x="2772068" y="2029423"/>
            <a:ext cx="2412000" cy="324000"/>
          </a:xfrm>
          <a:custGeom>
            <a:avLst/>
            <a:gdLst>
              <a:gd name="connsiteX0" fmla="*/ 0 w 1818048"/>
              <a:gd name="connsiteY0" fmla="*/ 0 h 350195"/>
              <a:gd name="connsiteX1" fmla="*/ 1818048 w 1818048"/>
              <a:gd name="connsiteY1" fmla="*/ 0 h 350195"/>
              <a:gd name="connsiteX2" fmla="*/ 1818048 w 1818048"/>
              <a:gd name="connsiteY2" fmla="*/ 350195 h 350195"/>
              <a:gd name="connsiteX3" fmla="*/ 0 w 1818048"/>
              <a:gd name="connsiteY3" fmla="*/ 350195 h 350195"/>
              <a:gd name="connsiteX4" fmla="*/ 0 w 1818048"/>
              <a:gd name="connsiteY4" fmla="*/ 0 h 35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048" h="350195">
                <a:moveTo>
                  <a:pt x="0" y="0"/>
                </a:moveTo>
                <a:lnTo>
                  <a:pt x="1818048" y="0"/>
                </a:lnTo>
                <a:lnTo>
                  <a:pt x="1818048" y="350195"/>
                </a:lnTo>
                <a:lnTo>
                  <a:pt x="0" y="350195"/>
                </a:lnTo>
                <a:lnTo>
                  <a:pt x="0" y="0"/>
                </a:lnTo>
                <a:close/>
              </a:path>
            </a:pathLst>
          </a:custGeom>
          <a:solidFill>
            <a:srgbClr val="27697B"/>
          </a:solidFill>
          <a:effectLst>
            <a:innerShdw blurRad="50800" dist="25400" dir="13500000">
              <a:prstClr val="black">
                <a:alpha val="80000"/>
              </a:prstClr>
            </a:innerShdw>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0" tIns="72000" rIns="0" bIns="0" numCol="1" spcCol="1270" anchor="ctr" anchorCtr="0">
            <a:noAutofit/>
          </a:bodyPr>
          <a:lstStyle/>
          <a:p>
            <a:pPr lvl="0" algn="ctr" defTabSz="800100" rtl="0">
              <a:lnSpc>
                <a:spcPct val="70000"/>
              </a:lnSpc>
              <a:spcBef>
                <a:spcPct val="0"/>
              </a:spcBef>
              <a:spcAft>
                <a:spcPts val="0"/>
              </a:spcAft>
            </a:pPr>
            <a:r>
              <a:rPr lang="en-US" b="0" kern="1200" spc="-100" dirty="0" smtClean="0">
                <a:effectLst>
                  <a:outerShdw blurRad="50800" dist="38100" dir="2700000" algn="tl" rotWithShape="0">
                    <a:prstClr val="black">
                      <a:alpha val="40000"/>
                    </a:prstClr>
                  </a:outerShdw>
                </a:effectLst>
                <a:latin typeface="Arial" pitchFamily="34" charset="0"/>
              </a:rPr>
              <a:t>Collaborative Behavior</a:t>
            </a:r>
            <a:endParaRPr lang="en-US" b="0" kern="1200" spc="-100" dirty="0">
              <a:effectLst>
                <a:outerShdw blurRad="50800" dist="38100" dir="2700000" algn="tl" rotWithShape="0">
                  <a:prstClr val="black">
                    <a:alpha val="40000"/>
                  </a:prstClr>
                </a:outerShdw>
              </a:effectLst>
              <a:latin typeface="Arial" pitchFamily="34" charset="0"/>
            </a:endParaRPr>
          </a:p>
        </p:txBody>
      </p:sp>
      <p:sp>
        <p:nvSpPr>
          <p:cNvPr id="4" name="Freeform 3"/>
          <p:cNvSpPr/>
          <p:nvPr/>
        </p:nvSpPr>
        <p:spPr>
          <a:xfrm>
            <a:off x="5258117" y="1275414"/>
            <a:ext cx="1728000" cy="324000"/>
          </a:xfrm>
          <a:custGeom>
            <a:avLst/>
            <a:gdLst>
              <a:gd name="connsiteX0" fmla="*/ 0 w 2472805"/>
              <a:gd name="connsiteY0" fmla="*/ 0 h 347922"/>
              <a:gd name="connsiteX1" fmla="*/ 2472805 w 2472805"/>
              <a:gd name="connsiteY1" fmla="*/ 0 h 347922"/>
              <a:gd name="connsiteX2" fmla="*/ 2472805 w 2472805"/>
              <a:gd name="connsiteY2" fmla="*/ 347922 h 347922"/>
              <a:gd name="connsiteX3" fmla="*/ 0 w 2472805"/>
              <a:gd name="connsiteY3" fmla="*/ 347922 h 347922"/>
              <a:gd name="connsiteX4" fmla="*/ 0 w 2472805"/>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05" h="347922">
                <a:moveTo>
                  <a:pt x="0" y="0"/>
                </a:moveTo>
                <a:lnTo>
                  <a:pt x="2472805" y="0"/>
                </a:lnTo>
                <a:lnTo>
                  <a:pt x="2472805" y="347922"/>
                </a:lnTo>
                <a:lnTo>
                  <a:pt x="0" y="347922"/>
                </a:lnTo>
                <a:lnTo>
                  <a:pt x="0" y="0"/>
                </a:lnTo>
                <a:close/>
              </a:path>
            </a:pathLst>
          </a:custGeom>
          <a:solidFill>
            <a:srgbClr val="27697B"/>
          </a:solidFill>
          <a:effectLst>
            <a:innerShdw blurRad="50800" dist="25400" dir="13500000">
              <a:prstClr val="black">
                <a:alpha val="80000"/>
              </a:prstClr>
            </a:innerShdw>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0" tIns="72000" rIns="0" bIns="0" numCol="1" spcCol="1270" anchor="ctr" anchorCtr="0">
            <a:noAutofit/>
          </a:bodyPr>
          <a:lstStyle/>
          <a:p>
            <a:pPr lvl="0" algn="ctr" defTabSz="800100" rtl="0">
              <a:lnSpc>
                <a:spcPct val="70000"/>
              </a:lnSpc>
              <a:spcBef>
                <a:spcPct val="0"/>
              </a:spcBef>
              <a:spcAft>
                <a:spcPts val="0"/>
              </a:spcAft>
            </a:pPr>
            <a:r>
              <a:rPr lang="en-US" b="0" kern="1200" spc="-100" dirty="0" smtClean="0">
                <a:effectLst>
                  <a:outerShdw blurRad="50800" dist="38100" dir="2700000" algn="tl" rotWithShape="0">
                    <a:prstClr val="black">
                      <a:alpha val="40000"/>
                    </a:prstClr>
                  </a:outerShdw>
                </a:effectLst>
                <a:latin typeface="Arial" pitchFamily="34" charset="0"/>
              </a:rPr>
              <a:t>Content-Based</a:t>
            </a:r>
            <a:endParaRPr lang="en-US" b="0" kern="1200" spc="-100" dirty="0">
              <a:effectLst>
                <a:outerShdw blurRad="50800" dist="38100" dir="2700000" algn="tl" rotWithShape="0">
                  <a:prstClr val="black">
                    <a:alpha val="40000"/>
                  </a:prstClr>
                </a:outerShdw>
              </a:effectLst>
              <a:latin typeface="Arial" pitchFamily="34" charset="0"/>
            </a:endParaRPr>
          </a:p>
        </p:txBody>
      </p:sp>
      <p:sp>
        <p:nvSpPr>
          <p:cNvPr id="8" name="Freeform 7"/>
          <p:cNvSpPr/>
          <p:nvPr/>
        </p:nvSpPr>
        <p:spPr>
          <a:xfrm>
            <a:off x="5258117" y="2032507"/>
            <a:ext cx="1728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solidFill>
            <a:srgbClr val="27697B"/>
          </a:solidFill>
          <a:effectLst>
            <a:innerShdw blurRad="50800" dist="25400" dir="13500000">
              <a:prstClr val="black">
                <a:alpha val="80000"/>
              </a:prstClr>
            </a:innerShdw>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0" tIns="72000" rIns="0" bIns="0" numCol="1" spcCol="1270" anchor="ctr" anchorCtr="0">
            <a:noAutofit/>
          </a:bodyPr>
          <a:lstStyle/>
          <a:p>
            <a:pPr lvl="0" algn="ctr" defTabSz="800100">
              <a:lnSpc>
                <a:spcPct val="70000"/>
              </a:lnSpc>
              <a:spcBef>
                <a:spcPct val="0"/>
              </a:spcBef>
            </a:pPr>
            <a:r>
              <a:rPr lang="en-US" b="0" spc="-100" dirty="0">
                <a:effectLst>
                  <a:outerShdw blurRad="50800" dist="38100" dir="2700000" algn="tl" rotWithShape="0">
                    <a:prstClr val="black">
                      <a:alpha val="40000"/>
                    </a:prstClr>
                  </a:outerShdw>
                </a:effectLst>
                <a:latin typeface="Arial" pitchFamily="34" charset="0"/>
              </a:rPr>
              <a:t>View Statistics</a:t>
            </a:r>
            <a:endParaRPr lang="en-US" b="0" kern="1200" spc="-100" dirty="0">
              <a:effectLst>
                <a:outerShdw blurRad="50800" dist="38100" dir="2700000" algn="tl" rotWithShape="0">
                  <a:prstClr val="black">
                    <a:alpha val="40000"/>
                  </a:prstClr>
                </a:outerShdw>
              </a:effectLst>
              <a:latin typeface="Arial" pitchFamily="34" charset="0"/>
            </a:endParaRPr>
          </a:p>
        </p:txBody>
      </p:sp>
      <p:sp>
        <p:nvSpPr>
          <p:cNvPr id="9" name="Freeform 8"/>
          <p:cNvSpPr/>
          <p:nvPr/>
        </p:nvSpPr>
        <p:spPr>
          <a:xfrm>
            <a:off x="5258117" y="1654989"/>
            <a:ext cx="1728000" cy="324000"/>
          </a:xfrm>
          <a:custGeom>
            <a:avLst/>
            <a:gdLst>
              <a:gd name="connsiteX0" fmla="*/ 0 w 1818048"/>
              <a:gd name="connsiteY0" fmla="*/ 0 h 277329"/>
              <a:gd name="connsiteX1" fmla="*/ 1818048 w 1818048"/>
              <a:gd name="connsiteY1" fmla="*/ 0 h 277329"/>
              <a:gd name="connsiteX2" fmla="*/ 1818048 w 1818048"/>
              <a:gd name="connsiteY2" fmla="*/ 277329 h 277329"/>
              <a:gd name="connsiteX3" fmla="*/ 0 w 1818048"/>
              <a:gd name="connsiteY3" fmla="*/ 277329 h 277329"/>
              <a:gd name="connsiteX4" fmla="*/ 0 w 1818048"/>
              <a:gd name="connsiteY4" fmla="*/ 0 h 27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048" h="277329">
                <a:moveTo>
                  <a:pt x="0" y="0"/>
                </a:moveTo>
                <a:lnTo>
                  <a:pt x="1818048" y="0"/>
                </a:lnTo>
                <a:lnTo>
                  <a:pt x="1818048" y="277329"/>
                </a:lnTo>
                <a:lnTo>
                  <a:pt x="0" y="277329"/>
                </a:lnTo>
                <a:lnTo>
                  <a:pt x="0" y="0"/>
                </a:lnTo>
                <a:close/>
              </a:path>
            </a:pathLst>
          </a:custGeom>
          <a:solidFill>
            <a:srgbClr val="27697B"/>
          </a:solidFill>
          <a:effectLst>
            <a:innerShdw blurRad="50800" dist="25400" dir="13500000">
              <a:prstClr val="black">
                <a:alpha val="80000"/>
              </a:prstClr>
            </a:innerShdw>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0" tIns="72000" rIns="0" bIns="0" numCol="1" spcCol="1270" anchor="ctr" anchorCtr="0">
            <a:noAutofit/>
          </a:bodyPr>
          <a:lstStyle/>
          <a:p>
            <a:pPr lvl="0" algn="ctr" defTabSz="800100" rtl="0">
              <a:lnSpc>
                <a:spcPct val="70000"/>
              </a:lnSpc>
              <a:spcBef>
                <a:spcPct val="0"/>
              </a:spcBef>
              <a:spcAft>
                <a:spcPts val="0"/>
              </a:spcAft>
            </a:pPr>
            <a:r>
              <a:rPr lang="en-US" b="0" kern="1200" spc="-100" dirty="0" smtClean="0">
                <a:effectLst>
                  <a:outerShdw blurRad="50800" dist="38100" dir="2700000" algn="tl" rotWithShape="0">
                    <a:prstClr val="black">
                      <a:alpha val="40000"/>
                    </a:prstClr>
                  </a:outerShdw>
                </a:effectLst>
                <a:latin typeface="Arial" pitchFamily="34" charset="0"/>
              </a:rPr>
              <a:t>Demographics</a:t>
            </a:r>
            <a:endParaRPr lang="en-US" b="0" kern="1200" spc="-100" dirty="0">
              <a:effectLst>
                <a:outerShdw blurRad="50800" dist="38100" dir="2700000" algn="tl" rotWithShape="0">
                  <a:prstClr val="black">
                    <a:alpha val="40000"/>
                  </a:prstClr>
                </a:outerShdw>
              </a:effectLst>
              <a:latin typeface="Arial" pitchFamily="34" charset="0"/>
            </a:endParaRPr>
          </a:p>
        </p:txBody>
      </p:sp>
      <p:sp>
        <p:nvSpPr>
          <p:cNvPr id="10" name="Freeform 9"/>
          <p:cNvSpPr/>
          <p:nvPr/>
        </p:nvSpPr>
        <p:spPr>
          <a:xfrm>
            <a:off x="2772068" y="1647339"/>
            <a:ext cx="2412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solidFill>
            <a:srgbClr val="27697B"/>
          </a:solidFill>
          <a:effectLst>
            <a:innerShdw blurRad="50800" dist="25400" dir="13500000">
              <a:prstClr val="black">
                <a:alpha val="80000"/>
              </a:prstClr>
            </a:innerShdw>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6">
              <a:hueOff val="0"/>
              <a:satOff val="0"/>
              <a:lumOff val="0"/>
              <a:alphaOff val="0"/>
            </a:schemeClr>
          </a:effectRef>
          <a:fontRef idx="minor">
            <a:schemeClr val="lt1"/>
          </a:fontRef>
        </p:style>
        <p:txBody>
          <a:bodyPr spcFirstLastPara="0" vert="horz" wrap="square" lIns="0" tIns="72000" rIns="0" bIns="0" numCol="1" spcCol="1270" anchor="ctr" anchorCtr="0">
            <a:noAutofit/>
          </a:bodyPr>
          <a:lstStyle/>
          <a:p>
            <a:pPr lvl="0" algn="ctr" defTabSz="800100">
              <a:lnSpc>
                <a:spcPct val="70000"/>
              </a:lnSpc>
              <a:spcBef>
                <a:spcPct val="0"/>
              </a:spcBef>
            </a:pPr>
            <a:r>
              <a:rPr lang="en-US" b="0" spc="-100" dirty="0" smtClean="0">
                <a:effectLst>
                  <a:outerShdw blurRad="50800" dist="38100" dir="2700000" algn="tl" rotWithShape="0">
                    <a:prstClr val="black">
                      <a:alpha val="40000"/>
                    </a:prstClr>
                  </a:outerShdw>
                </a:effectLst>
                <a:latin typeface="Arial" pitchFamily="34" charset="0"/>
              </a:rPr>
              <a:t>Recommendation</a:t>
            </a:r>
            <a:endParaRPr lang="en-US" b="0" kern="1200" spc="-100" dirty="0">
              <a:effectLst>
                <a:outerShdw blurRad="50800" dist="38100" dir="2700000" algn="tl" rotWithShape="0">
                  <a:prstClr val="black">
                    <a:alpha val="40000"/>
                  </a:prstClr>
                </a:outerShdw>
              </a:effectLst>
              <a:latin typeface="Arial"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56595" y="411671"/>
            <a:ext cx="1551506" cy="892232"/>
          </a:xfrm>
          <a:prstGeom prst="rect">
            <a:avLst/>
          </a:prstGeom>
        </p:spPr>
      </p:pic>
      <p:sp>
        <p:nvSpPr>
          <p:cNvPr id="19" name="Freeform 18"/>
          <p:cNvSpPr/>
          <p:nvPr/>
        </p:nvSpPr>
        <p:spPr>
          <a:xfrm>
            <a:off x="2637994" y="3478137"/>
            <a:ext cx="756000" cy="702000"/>
          </a:xfrm>
          <a:custGeom>
            <a:avLst/>
            <a:gdLst>
              <a:gd name="connsiteX0" fmla="*/ 0 w 741408"/>
              <a:gd name="connsiteY0" fmla="*/ 0 h 899999"/>
              <a:gd name="connsiteX1" fmla="*/ 741408 w 741408"/>
              <a:gd name="connsiteY1" fmla="*/ 0 h 899999"/>
              <a:gd name="connsiteX2" fmla="*/ 741408 w 741408"/>
              <a:gd name="connsiteY2" fmla="*/ 899999 h 899999"/>
              <a:gd name="connsiteX3" fmla="*/ 0 w 741408"/>
              <a:gd name="connsiteY3" fmla="*/ 899999 h 899999"/>
              <a:gd name="connsiteX4" fmla="*/ 0 w 741408"/>
              <a:gd name="connsiteY4" fmla="*/ 0 h 8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8" h="899999">
                <a:moveTo>
                  <a:pt x="0" y="0"/>
                </a:moveTo>
                <a:lnTo>
                  <a:pt x="741408" y="0"/>
                </a:lnTo>
                <a:lnTo>
                  <a:pt x="741408" y="899999"/>
                </a:lnTo>
                <a:lnTo>
                  <a:pt x="0" y="899999"/>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0" tIns="72000" rIns="0" bIns="0" numCol="1" spcCol="1270" anchor="ctr" anchorCtr="0">
            <a:noAutofit/>
          </a:bodyPr>
          <a:lstStyle/>
          <a:p>
            <a:pPr lvl="0" algn="ctr" defTabSz="800100" rtl="0">
              <a:lnSpc>
                <a:spcPct val="70000"/>
              </a:lnSpc>
              <a:spcBef>
                <a:spcPct val="0"/>
              </a:spcBef>
              <a:spcAft>
                <a:spcPts val="0"/>
              </a:spcAft>
            </a:pPr>
            <a:r>
              <a:rPr lang="en-US" b="0" kern="1200" spc="-100" dirty="0" smtClean="0">
                <a:latin typeface="Arial" pitchFamily="34" charset="0"/>
              </a:rPr>
              <a:t>Brand Equity</a:t>
            </a:r>
            <a:endParaRPr lang="en-US" b="0" kern="1200" spc="-100" dirty="0">
              <a:latin typeface="Arial" pitchFamily="34" charset="0"/>
            </a:endParaRPr>
          </a:p>
        </p:txBody>
      </p:sp>
      <p:sp>
        <p:nvSpPr>
          <p:cNvPr id="20" name="Freeform 19"/>
          <p:cNvSpPr/>
          <p:nvPr/>
        </p:nvSpPr>
        <p:spPr>
          <a:xfrm>
            <a:off x="4856629" y="3853525"/>
            <a:ext cx="1332000" cy="324000"/>
          </a:xfrm>
          <a:custGeom>
            <a:avLst/>
            <a:gdLst>
              <a:gd name="connsiteX0" fmla="*/ 0 w 741408"/>
              <a:gd name="connsiteY0" fmla="*/ 0 h 899999"/>
              <a:gd name="connsiteX1" fmla="*/ 741408 w 741408"/>
              <a:gd name="connsiteY1" fmla="*/ 0 h 899999"/>
              <a:gd name="connsiteX2" fmla="*/ 741408 w 741408"/>
              <a:gd name="connsiteY2" fmla="*/ 899999 h 899999"/>
              <a:gd name="connsiteX3" fmla="*/ 0 w 741408"/>
              <a:gd name="connsiteY3" fmla="*/ 899999 h 899999"/>
              <a:gd name="connsiteX4" fmla="*/ 0 w 741408"/>
              <a:gd name="connsiteY4" fmla="*/ 0 h 8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8" h="899999">
                <a:moveTo>
                  <a:pt x="0" y="0"/>
                </a:moveTo>
                <a:lnTo>
                  <a:pt x="741408" y="0"/>
                </a:lnTo>
                <a:lnTo>
                  <a:pt x="741408" y="899999"/>
                </a:lnTo>
                <a:lnTo>
                  <a:pt x="0" y="899999"/>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36000" tIns="72000" rIns="0" bIns="72000" numCol="1" spcCol="1270" anchor="ctr" anchorCtr="0">
            <a:noAutofit/>
          </a:bodyPr>
          <a:lstStyle/>
          <a:p>
            <a:pPr lvl="0" algn="ctr" defTabSz="800100">
              <a:lnSpc>
                <a:spcPct val="90000"/>
              </a:lnSpc>
              <a:spcBef>
                <a:spcPct val="0"/>
              </a:spcBef>
              <a:spcAft>
                <a:spcPct val="35000"/>
              </a:spcAft>
            </a:pPr>
            <a:r>
              <a:rPr lang="en-US" b="0" kern="1200" spc="-100" dirty="0" smtClean="0">
                <a:latin typeface="Arial" pitchFamily="34" charset="0"/>
              </a:rPr>
              <a:t>Multiscreen</a:t>
            </a:r>
            <a:endParaRPr lang="en-US" b="0" kern="1200" spc="-100" dirty="0">
              <a:latin typeface="Arial" pitchFamily="34" charset="0"/>
            </a:endParaRPr>
          </a:p>
        </p:txBody>
      </p:sp>
      <p:sp>
        <p:nvSpPr>
          <p:cNvPr id="21" name="Freeform 20"/>
          <p:cNvSpPr/>
          <p:nvPr/>
        </p:nvSpPr>
        <p:spPr>
          <a:xfrm>
            <a:off x="3438880" y="3483714"/>
            <a:ext cx="1368000" cy="324000"/>
          </a:xfrm>
          <a:custGeom>
            <a:avLst/>
            <a:gdLst>
              <a:gd name="connsiteX0" fmla="*/ 0 w 741408"/>
              <a:gd name="connsiteY0" fmla="*/ 0 h 899999"/>
              <a:gd name="connsiteX1" fmla="*/ 741408 w 741408"/>
              <a:gd name="connsiteY1" fmla="*/ 0 h 899999"/>
              <a:gd name="connsiteX2" fmla="*/ 741408 w 741408"/>
              <a:gd name="connsiteY2" fmla="*/ 899999 h 899999"/>
              <a:gd name="connsiteX3" fmla="*/ 0 w 741408"/>
              <a:gd name="connsiteY3" fmla="*/ 899999 h 899999"/>
              <a:gd name="connsiteX4" fmla="*/ 0 w 741408"/>
              <a:gd name="connsiteY4" fmla="*/ 0 h 8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8" h="899999">
                <a:moveTo>
                  <a:pt x="0" y="0"/>
                </a:moveTo>
                <a:lnTo>
                  <a:pt x="741408" y="0"/>
                </a:lnTo>
                <a:lnTo>
                  <a:pt x="741408" y="899999"/>
                </a:lnTo>
                <a:lnTo>
                  <a:pt x="0" y="899999"/>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36000" tIns="72000" rIns="0" bIns="72000" numCol="1" spcCol="1270" anchor="ctr" anchorCtr="0">
            <a:noAutofit/>
          </a:bodyPr>
          <a:lstStyle/>
          <a:p>
            <a:pPr lvl="0" algn="ctr" defTabSz="800100">
              <a:lnSpc>
                <a:spcPct val="90000"/>
              </a:lnSpc>
              <a:spcBef>
                <a:spcPct val="0"/>
              </a:spcBef>
              <a:spcAft>
                <a:spcPct val="35000"/>
              </a:spcAft>
            </a:pPr>
            <a:r>
              <a:rPr lang="en-US" b="0" kern="1200" spc="-100" dirty="0" smtClean="0">
                <a:latin typeface="Arial" pitchFamily="34" charset="0"/>
              </a:rPr>
              <a:t>Presentation</a:t>
            </a:r>
            <a:endParaRPr lang="en-US" b="0" kern="1200" spc="-100" dirty="0">
              <a:latin typeface="Arial" pitchFamily="34" charset="0"/>
            </a:endParaRPr>
          </a:p>
        </p:txBody>
      </p:sp>
      <p:sp>
        <p:nvSpPr>
          <p:cNvPr id="22" name="Freeform 21"/>
          <p:cNvSpPr/>
          <p:nvPr/>
        </p:nvSpPr>
        <p:spPr>
          <a:xfrm>
            <a:off x="3438880" y="3864158"/>
            <a:ext cx="1368000" cy="324000"/>
          </a:xfrm>
          <a:custGeom>
            <a:avLst/>
            <a:gdLst>
              <a:gd name="connsiteX0" fmla="*/ 0 w 741408"/>
              <a:gd name="connsiteY0" fmla="*/ 0 h 899999"/>
              <a:gd name="connsiteX1" fmla="*/ 741408 w 741408"/>
              <a:gd name="connsiteY1" fmla="*/ 0 h 899999"/>
              <a:gd name="connsiteX2" fmla="*/ 741408 w 741408"/>
              <a:gd name="connsiteY2" fmla="*/ 899999 h 899999"/>
              <a:gd name="connsiteX3" fmla="*/ 0 w 741408"/>
              <a:gd name="connsiteY3" fmla="*/ 899999 h 899999"/>
              <a:gd name="connsiteX4" fmla="*/ 0 w 741408"/>
              <a:gd name="connsiteY4" fmla="*/ 0 h 8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8" h="899999">
                <a:moveTo>
                  <a:pt x="0" y="0"/>
                </a:moveTo>
                <a:lnTo>
                  <a:pt x="741408" y="0"/>
                </a:lnTo>
                <a:lnTo>
                  <a:pt x="741408" y="899999"/>
                </a:lnTo>
                <a:lnTo>
                  <a:pt x="0" y="899999"/>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36000" tIns="72000" rIns="0" bIns="72000" numCol="1" spcCol="1270" anchor="ctr" anchorCtr="0">
            <a:noAutofit/>
          </a:bodyPr>
          <a:lstStyle/>
          <a:p>
            <a:pPr lvl="0" algn="ctr" defTabSz="800100">
              <a:lnSpc>
                <a:spcPct val="90000"/>
              </a:lnSpc>
              <a:spcBef>
                <a:spcPct val="0"/>
              </a:spcBef>
              <a:spcAft>
                <a:spcPct val="35000"/>
              </a:spcAft>
            </a:pPr>
            <a:r>
              <a:rPr lang="en-US" b="0" kern="1200" spc="-100" dirty="0" smtClean="0">
                <a:latin typeface="Arial" pitchFamily="34" charset="0"/>
              </a:rPr>
              <a:t>Expectation</a:t>
            </a:r>
            <a:endParaRPr lang="en-US" b="0" kern="1200" spc="-100" dirty="0">
              <a:latin typeface="Arial" pitchFamily="34" charset="0"/>
            </a:endParaRPr>
          </a:p>
        </p:txBody>
      </p:sp>
      <p:sp>
        <p:nvSpPr>
          <p:cNvPr id="23" name="Freeform 22"/>
          <p:cNvSpPr/>
          <p:nvPr/>
        </p:nvSpPr>
        <p:spPr>
          <a:xfrm>
            <a:off x="4856629" y="3490832"/>
            <a:ext cx="1332000" cy="324000"/>
          </a:xfrm>
          <a:custGeom>
            <a:avLst/>
            <a:gdLst>
              <a:gd name="connsiteX0" fmla="*/ 0 w 741408"/>
              <a:gd name="connsiteY0" fmla="*/ 0 h 899999"/>
              <a:gd name="connsiteX1" fmla="*/ 741408 w 741408"/>
              <a:gd name="connsiteY1" fmla="*/ 0 h 899999"/>
              <a:gd name="connsiteX2" fmla="*/ 741408 w 741408"/>
              <a:gd name="connsiteY2" fmla="*/ 899999 h 899999"/>
              <a:gd name="connsiteX3" fmla="*/ 0 w 741408"/>
              <a:gd name="connsiteY3" fmla="*/ 899999 h 899999"/>
              <a:gd name="connsiteX4" fmla="*/ 0 w 741408"/>
              <a:gd name="connsiteY4" fmla="*/ 0 h 8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8" h="899999">
                <a:moveTo>
                  <a:pt x="0" y="0"/>
                </a:moveTo>
                <a:lnTo>
                  <a:pt x="741408" y="0"/>
                </a:lnTo>
                <a:lnTo>
                  <a:pt x="741408" y="899999"/>
                </a:lnTo>
                <a:lnTo>
                  <a:pt x="0" y="899999"/>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36000" tIns="72000" rIns="0" bIns="72000" numCol="1" spcCol="1270" anchor="ctr" anchorCtr="0">
            <a:noAutofit/>
          </a:bodyPr>
          <a:lstStyle/>
          <a:p>
            <a:pPr lvl="0" algn="ctr" defTabSz="800100">
              <a:lnSpc>
                <a:spcPct val="90000"/>
              </a:lnSpc>
              <a:spcBef>
                <a:spcPct val="0"/>
              </a:spcBef>
              <a:spcAft>
                <a:spcPct val="35000"/>
              </a:spcAft>
            </a:pPr>
            <a:r>
              <a:rPr lang="en-US" b="0" kern="1200" spc="-100" dirty="0" smtClean="0">
                <a:latin typeface="Arial" pitchFamily="34" charset="0"/>
              </a:rPr>
              <a:t>Censorship</a:t>
            </a:r>
            <a:endParaRPr lang="en-US" b="0" kern="1200" spc="-100" dirty="0">
              <a:latin typeface="Arial" pitchFamily="34" charset="0"/>
            </a:endParaRPr>
          </a:p>
        </p:txBody>
      </p:sp>
      <p:sp>
        <p:nvSpPr>
          <p:cNvPr id="30" name="Freeform 29"/>
          <p:cNvSpPr/>
          <p:nvPr/>
        </p:nvSpPr>
        <p:spPr>
          <a:xfrm>
            <a:off x="6228288" y="3487482"/>
            <a:ext cx="936000" cy="702000"/>
          </a:xfrm>
          <a:custGeom>
            <a:avLst/>
            <a:gdLst>
              <a:gd name="connsiteX0" fmla="*/ 0 w 741408"/>
              <a:gd name="connsiteY0" fmla="*/ 0 h 899999"/>
              <a:gd name="connsiteX1" fmla="*/ 741408 w 741408"/>
              <a:gd name="connsiteY1" fmla="*/ 0 h 899999"/>
              <a:gd name="connsiteX2" fmla="*/ 741408 w 741408"/>
              <a:gd name="connsiteY2" fmla="*/ 899999 h 899999"/>
              <a:gd name="connsiteX3" fmla="*/ 0 w 741408"/>
              <a:gd name="connsiteY3" fmla="*/ 899999 h 899999"/>
              <a:gd name="connsiteX4" fmla="*/ 0 w 741408"/>
              <a:gd name="connsiteY4" fmla="*/ 0 h 8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8" h="899999">
                <a:moveTo>
                  <a:pt x="0" y="0"/>
                </a:moveTo>
                <a:lnTo>
                  <a:pt x="741408" y="0"/>
                </a:lnTo>
                <a:lnTo>
                  <a:pt x="741408" y="899999"/>
                </a:lnTo>
                <a:lnTo>
                  <a:pt x="0" y="899999"/>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0" tIns="72000" rIns="0" bIns="0" numCol="1" spcCol="1270" anchor="ctr" anchorCtr="0">
            <a:noAutofit/>
          </a:bodyPr>
          <a:lstStyle/>
          <a:p>
            <a:pPr lvl="0" algn="ctr" defTabSz="800100">
              <a:lnSpc>
                <a:spcPct val="70000"/>
              </a:lnSpc>
              <a:spcBef>
                <a:spcPct val="0"/>
              </a:spcBef>
            </a:pPr>
            <a:r>
              <a:rPr lang="en-US" b="0" spc="-100" dirty="0" smtClean="0">
                <a:latin typeface="Arial" pitchFamily="34" charset="0"/>
              </a:rPr>
              <a:t>Culture</a:t>
            </a:r>
            <a:br>
              <a:rPr lang="en-US" b="0" spc="-100" dirty="0" smtClean="0">
                <a:latin typeface="Arial" pitchFamily="34" charset="0"/>
              </a:rPr>
            </a:br>
            <a:r>
              <a:rPr lang="en-US" b="0" spc="-100" dirty="0" smtClean="0">
                <a:latin typeface="Arial" pitchFamily="34" charset="0"/>
              </a:rPr>
              <a:t>&amp;</a:t>
            </a:r>
            <a:br>
              <a:rPr lang="en-US" b="0" spc="-100" dirty="0" smtClean="0">
                <a:latin typeface="Arial" pitchFamily="34" charset="0"/>
              </a:rPr>
            </a:br>
            <a:r>
              <a:rPr lang="en-US" b="0" spc="-100" dirty="0" smtClean="0">
                <a:latin typeface="Arial" pitchFamily="34" charset="0"/>
              </a:rPr>
              <a:t>Values</a:t>
            </a:r>
            <a:endParaRPr lang="en-US" b="0" spc="-100" dirty="0">
              <a:latin typeface="Arial" pitchFamily="34" charset="0"/>
            </a:endParaRPr>
          </a:p>
        </p:txBody>
      </p:sp>
      <p:sp>
        <p:nvSpPr>
          <p:cNvPr id="31" name="Freeform 30"/>
          <p:cNvSpPr/>
          <p:nvPr/>
        </p:nvSpPr>
        <p:spPr>
          <a:xfrm>
            <a:off x="1099378" y="1245059"/>
            <a:ext cx="1224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0881" tIns="80881" rIns="80881" bIns="80881" numCol="1" spcCol="1270" anchor="ctr" anchorCtr="0">
            <a:noAutofit/>
          </a:bodyPr>
          <a:lstStyle/>
          <a:p>
            <a:pPr algn="l" defTabSz="800100">
              <a:lnSpc>
                <a:spcPct val="90000"/>
              </a:lnSpc>
              <a:spcBef>
                <a:spcPct val="0"/>
              </a:spcBef>
              <a:spcAft>
                <a:spcPct val="35000"/>
              </a:spcAft>
            </a:pPr>
            <a:r>
              <a:rPr lang="en-US" b="0" spc="-100" dirty="0">
                <a:effectLst>
                  <a:outerShdw blurRad="50800" dist="38100" dir="2700000" algn="tl" rotWithShape="0">
                    <a:prstClr val="black">
                      <a:alpha val="40000"/>
                    </a:prstClr>
                  </a:outerShdw>
                </a:effectLst>
                <a:latin typeface="Arial" pitchFamily="34" charset="0"/>
              </a:rPr>
              <a:t>Needs</a:t>
            </a:r>
          </a:p>
        </p:txBody>
      </p:sp>
      <p:sp>
        <p:nvSpPr>
          <p:cNvPr id="32" name="Freeform 31"/>
          <p:cNvSpPr/>
          <p:nvPr/>
        </p:nvSpPr>
        <p:spPr>
          <a:xfrm>
            <a:off x="1099378" y="1616834"/>
            <a:ext cx="1224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0881" tIns="80881" rIns="80881" bIns="80881" numCol="1" spcCol="1270" anchor="ctr" anchorCtr="0">
            <a:noAutofit/>
          </a:bodyPr>
          <a:lstStyle/>
          <a:p>
            <a:pPr algn="l" defTabSz="800100">
              <a:lnSpc>
                <a:spcPct val="90000"/>
              </a:lnSpc>
              <a:spcBef>
                <a:spcPct val="0"/>
              </a:spcBef>
              <a:spcAft>
                <a:spcPct val="35000"/>
              </a:spcAft>
            </a:pPr>
            <a:r>
              <a:rPr lang="en-US" b="0" spc="-100" dirty="0">
                <a:effectLst>
                  <a:outerShdw blurRad="50800" dist="38100" dir="2700000" algn="tl" rotWithShape="0">
                    <a:prstClr val="black">
                      <a:alpha val="40000"/>
                    </a:prstClr>
                  </a:outerShdw>
                </a:effectLst>
                <a:latin typeface="Arial" pitchFamily="34" charset="0"/>
              </a:rPr>
              <a:t>Impulse</a:t>
            </a:r>
          </a:p>
        </p:txBody>
      </p:sp>
      <p:sp>
        <p:nvSpPr>
          <p:cNvPr id="33" name="Freeform 32"/>
          <p:cNvSpPr/>
          <p:nvPr/>
        </p:nvSpPr>
        <p:spPr>
          <a:xfrm>
            <a:off x="1099378" y="1988609"/>
            <a:ext cx="1224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0881" tIns="80881" rIns="80881" bIns="80881" numCol="1" spcCol="1270" anchor="ctr" anchorCtr="0">
            <a:noAutofit/>
          </a:bodyPr>
          <a:lstStyle/>
          <a:p>
            <a:pPr algn="l" defTabSz="800100">
              <a:lnSpc>
                <a:spcPct val="90000"/>
              </a:lnSpc>
              <a:spcBef>
                <a:spcPct val="0"/>
              </a:spcBef>
              <a:spcAft>
                <a:spcPct val="35000"/>
              </a:spcAft>
            </a:pPr>
            <a:r>
              <a:rPr lang="en-US" b="0" spc="-100" dirty="0">
                <a:effectLst>
                  <a:outerShdw blurRad="50800" dist="38100" dir="2700000" algn="tl" rotWithShape="0">
                    <a:prstClr val="black">
                      <a:alpha val="40000"/>
                    </a:prstClr>
                  </a:outerShdw>
                </a:effectLst>
                <a:latin typeface="Arial" pitchFamily="34" charset="0"/>
              </a:rPr>
              <a:t>Wants</a:t>
            </a:r>
          </a:p>
        </p:txBody>
      </p:sp>
      <p:sp>
        <p:nvSpPr>
          <p:cNvPr id="34" name="Freeform 33"/>
          <p:cNvSpPr/>
          <p:nvPr/>
        </p:nvSpPr>
        <p:spPr>
          <a:xfrm>
            <a:off x="1099378" y="2360384"/>
            <a:ext cx="1224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0881" tIns="80881" rIns="80881" bIns="80881" numCol="1" spcCol="1270" anchor="ctr" anchorCtr="0">
            <a:noAutofit/>
          </a:bodyPr>
          <a:lstStyle/>
          <a:p>
            <a:pPr algn="l" defTabSz="800100">
              <a:lnSpc>
                <a:spcPct val="90000"/>
              </a:lnSpc>
              <a:spcBef>
                <a:spcPct val="0"/>
              </a:spcBef>
              <a:spcAft>
                <a:spcPct val="35000"/>
              </a:spcAft>
            </a:pPr>
            <a:r>
              <a:rPr lang="en-US" b="0" spc="-100" dirty="0">
                <a:effectLst>
                  <a:outerShdw blurRad="50800" dist="38100" dir="2700000" algn="tl" rotWithShape="0">
                    <a:prstClr val="black">
                      <a:alpha val="40000"/>
                    </a:prstClr>
                  </a:outerShdw>
                </a:effectLst>
                <a:latin typeface="Arial" pitchFamily="34" charset="0"/>
              </a:rPr>
              <a:t>Motivation</a:t>
            </a:r>
          </a:p>
        </p:txBody>
      </p:sp>
      <p:sp>
        <p:nvSpPr>
          <p:cNvPr id="35" name="Freeform 34"/>
          <p:cNvSpPr/>
          <p:nvPr/>
        </p:nvSpPr>
        <p:spPr>
          <a:xfrm>
            <a:off x="1099378" y="2732159"/>
            <a:ext cx="1224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0881" tIns="80881" rIns="80881" bIns="80881" numCol="1" spcCol="1270" anchor="ctr" anchorCtr="0">
            <a:noAutofit/>
          </a:bodyPr>
          <a:lstStyle/>
          <a:p>
            <a:pPr algn="l" defTabSz="800100">
              <a:lnSpc>
                <a:spcPct val="90000"/>
              </a:lnSpc>
              <a:spcBef>
                <a:spcPct val="0"/>
              </a:spcBef>
              <a:spcAft>
                <a:spcPct val="35000"/>
              </a:spcAft>
            </a:pPr>
            <a:r>
              <a:rPr lang="en-US" b="0" spc="-100" dirty="0">
                <a:effectLst>
                  <a:outerShdw blurRad="50800" dist="38100" dir="2700000" algn="tl" rotWithShape="0">
                    <a:prstClr val="black">
                      <a:alpha val="40000"/>
                    </a:prstClr>
                  </a:outerShdw>
                </a:effectLst>
                <a:latin typeface="Arial" pitchFamily="34" charset="0"/>
              </a:rPr>
              <a:t>Purpose</a:t>
            </a:r>
          </a:p>
        </p:txBody>
      </p:sp>
      <p:sp>
        <p:nvSpPr>
          <p:cNvPr id="36" name="Freeform 35"/>
          <p:cNvSpPr/>
          <p:nvPr/>
        </p:nvSpPr>
        <p:spPr>
          <a:xfrm>
            <a:off x="1099378" y="3103934"/>
            <a:ext cx="1224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0881" tIns="80881" rIns="80881" bIns="80881" numCol="1" spcCol="1270" anchor="ctr" anchorCtr="0">
            <a:noAutofit/>
          </a:bodyPr>
          <a:lstStyle/>
          <a:p>
            <a:pPr algn="l" defTabSz="800100">
              <a:lnSpc>
                <a:spcPct val="90000"/>
              </a:lnSpc>
              <a:spcBef>
                <a:spcPct val="0"/>
              </a:spcBef>
              <a:spcAft>
                <a:spcPct val="35000"/>
              </a:spcAft>
            </a:pPr>
            <a:r>
              <a:rPr lang="en-US" b="0" spc="-100" dirty="0">
                <a:effectLst>
                  <a:outerShdw blurRad="50800" dist="38100" dir="2700000" algn="tl" rotWithShape="0">
                    <a:prstClr val="black">
                      <a:alpha val="40000"/>
                    </a:prstClr>
                  </a:outerShdw>
                </a:effectLst>
                <a:latin typeface="Arial" pitchFamily="34" charset="0"/>
              </a:rPr>
              <a:t>Inspiration</a:t>
            </a:r>
          </a:p>
        </p:txBody>
      </p:sp>
      <p:sp>
        <p:nvSpPr>
          <p:cNvPr id="37" name="Freeform 36"/>
          <p:cNvSpPr/>
          <p:nvPr/>
        </p:nvSpPr>
        <p:spPr>
          <a:xfrm>
            <a:off x="1099378" y="3475709"/>
            <a:ext cx="1224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0881" tIns="80881" rIns="80881" bIns="80881" numCol="1" spcCol="1270" anchor="ctr" anchorCtr="0">
            <a:noAutofit/>
          </a:bodyPr>
          <a:lstStyle/>
          <a:p>
            <a:pPr algn="l" defTabSz="800100">
              <a:lnSpc>
                <a:spcPct val="90000"/>
              </a:lnSpc>
              <a:spcBef>
                <a:spcPct val="0"/>
              </a:spcBef>
              <a:spcAft>
                <a:spcPct val="35000"/>
              </a:spcAft>
            </a:pPr>
            <a:r>
              <a:rPr lang="en-US" b="0" spc="-100" dirty="0">
                <a:effectLst>
                  <a:outerShdw blurRad="50800" dist="38100" dir="2700000" algn="tl" rotWithShape="0">
                    <a:prstClr val="black">
                      <a:alpha val="40000"/>
                    </a:prstClr>
                  </a:outerShdw>
                </a:effectLst>
                <a:latin typeface="Arial" pitchFamily="34" charset="0"/>
              </a:rPr>
              <a:t>Desire</a:t>
            </a:r>
          </a:p>
        </p:txBody>
      </p:sp>
      <p:sp>
        <p:nvSpPr>
          <p:cNvPr id="38" name="Freeform 37"/>
          <p:cNvSpPr/>
          <p:nvPr/>
        </p:nvSpPr>
        <p:spPr>
          <a:xfrm>
            <a:off x="1099378" y="3847482"/>
            <a:ext cx="1224000" cy="324000"/>
          </a:xfrm>
          <a:custGeom>
            <a:avLst/>
            <a:gdLst>
              <a:gd name="connsiteX0" fmla="*/ 0 w 835796"/>
              <a:gd name="connsiteY0" fmla="*/ 0 h 347922"/>
              <a:gd name="connsiteX1" fmla="*/ 835796 w 835796"/>
              <a:gd name="connsiteY1" fmla="*/ 0 h 347922"/>
              <a:gd name="connsiteX2" fmla="*/ 835796 w 835796"/>
              <a:gd name="connsiteY2" fmla="*/ 347922 h 347922"/>
              <a:gd name="connsiteX3" fmla="*/ 0 w 835796"/>
              <a:gd name="connsiteY3" fmla="*/ 347922 h 347922"/>
              <a:gd name="connsiteX4" fmla="*/ 0 w 835796"/>
              <a:gd name="connsiteY4" fmla="*/ 0 h 34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96" h="347922">
                <a:moveTo>
                  <a:pt x="0" y="0"/>
                </a:moveTo>
                <a:lnTo>
                  <a:pt x="835796" y="0"/>
                </a:lnTo>
                <a:lnTo>
                  <a:pt x="835796" y="347922"/>
                </a:lnTo>
                <a:lnTo>
                  <a:pt x="0" y="347922"/>
                </a:lnTo>
                <a:lnTo>
                  <a:pt x="0" y="0"/>
                </a:lnTo>
                <a:close/>
              </a:path>
            </a:pathLst>
          </a:custGeom>
          <a:ln>
            <a:noFill/>
          </a:ln>
          <a:effectLst>
            <a:innerShdw blurRad="50800" dist="25400" dir="13500000">
              <a:prstClr val="black">
                <a:alpha val="80000"/>
              </a:prstClr>
            </a:innerShdw>
          </a:effectLst>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0881" tIns="80881" rIns="80881" bIns="80881" numCol="1" spcCol="1270" anchor="ctr" anchorCtr="0">
            <a:noAutofit/>
          </a:bodyPr>
          <a:lstStyle/>
          <a:p>
            <a:pPr algn="l" defTabSz="800100">
              <a:lnSpc>
                <a:spcPct val="90000"/>
              </a:lnSpc>
              <a:spcBef>
                <a:spcPct val="0"/>
              </a:spcBef>
              <a:spcAft>
                <a:spcPct val="35000"/>
              </a:spcAft>
            </a:pPr>
            <a:r>
              <a:rPr lang="en-US" b="0" spc="-100" dirty="0">
                <a:effectLst>
                  <a:outerShdw blurRad="50800" dist="38100" dir="2700000" algn="tl" rotWithShape="0">
                    <a:prstClr val="black">
                      <a:alpha val="40000"/>
                    </a:prstClr>
                  </a:outerShdw>
                </a:effectLst>
                <a:latin typeface="Arial" pitchFamily="34" charset="0"/>
              </a:rPr>
              <a:t>Mood</a:t>
            </a:r>
          </a:p>
        </p:txBody>
      </p:sp>
    </p:spTree>
    <p:extLst>
      <p:ext uri="{BB962C8B-B14F-4D97-AF65-F5344CB8AC3E}">
        <p14:creationId xmlns:p14="http://schemas.microsoft.com/office/powerpoint/2010/main" val="3852137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par>
                                <p:cTn id="78" presetID="10" presetClass="entr" presetSubtype="0"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6" grpId="0" animBg="1"/>
      <p:bldP spid="3" grpId="0" animBg="1"/>
      <p:bldP spid="4" grpId="0" animBg="1"/>
      <p:bldP spid="8" grpId="0" animBg="1"/>
      <p:bldP spid="9" grpId="0" animBg="1"/>
      <p:bldP spid="10" grpId="0" animBg="1"/>
      <p:bldP spid="19" grpId="0" animBg="1"/>
      <p:bldP spid="20" grpId="0" animBg="1"/>
      <p:bldP spid="21" grpId="0" animBg="1"/>
      <p:bldP spid="22" grpId="0" animBg="1"/>
      <p:bldP spid="23"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3462" y="370751"/>
            <a:ext cx="3124850" cy="1741582"/>
          </a:xfrm>
          <a:prstGeom prst="rect">
            <a:avLst/>
          </a:prstGeom>
        </p:spPr>
      </p:pic>
      <p:sp>
        <p:nvSpPr>
          <p:cNvPr id="4" name="Rectangle 3"/>
          <p:cNvSpPr/>
          <p:nvPr/>
        </p:nvSpPr>
        <p:spPr>
          <a:xfrm>
            <a:off x="0" y="-1"/>
            <a:ext cx="9144000" cy="1204995"/>
          </a:xfrm>
          <a:prstGeom prst="rect">
            <a:avLst/>
          </a:prstGeom>
          <a:solidFill>
            <a:schemeClr val="accent5">
              <a:lumMod val="75000"/>
            </a:schemeClr>
          </a:solidFill>
          <a:effectLst>
            <a:innerShdw blurRad="50800" dist="25400" dir="13500000">
              <a:schemeClr val="tx1">
                <a:alpha val="80000"/>
              </a:schemeClr>
            </a:innerShdw>
          </a:effectLst>
        </p:spPr>
        <p:txBody>
          <a:bodyPr wrap="square" lIns="0" tIns="900000" rIns="0" bIns="36000" rtlCol="0" anchor="t">
            <a:noAutofit/>
          </a:bodyPr>
          <a:lstStyle/>
          <a:p>
            <a:pPr>
              <a:lnSpc>
                <a:spcPct val="28000"/>
              </a:lnSpc>
            </a:pPr>
            <a:endParaRPr lang="en-US" sz="10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13" name="Rectangle 12"/>
          <p:cNvSpPr/>
          <p:nvPr/>
        </p:nvSpPr>
        <p:spPr>
          <a:xfrm>
            <a:off x="3931069" y="436356"/>
            <a:ext cx="2137222" cy="724042"/>
          </a:xfrm>
          <a:prstGeom prst="rect">
            <a:avLst/>
          </a:prstGeom>
          <a:noFill/>
          <a:effectLst/>
        </p:spPr>
        <p:txBody>
          <a:bodyPr wrap="square" lIns="36000" tIns="36000" rIns="36000" bIns="36000" rtlCol="0" anchor="t">
            <a:noAutofit/>
          </a:bodyPr>
          <a:lstStyle/>
          <a:p>
            <a:pPr algn="l">
              <a:lnSpc>
                <a:spcPct val="74000"/>
              </a:lnSpc>
            </a:pP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Consumption</a:t>
            </a:r>
            <a:b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Is </a:t>
            </a: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Personal</a:t>
            </a:r>
          </a:p>
        </p:txBody>
      </p:sp>
      <p:sp>
        <p:nvSpPr>
          <p:cNvPr id="14" name="Rectangle 13"/>
          <p:cNvSpPr/>
          <p:nvPr/>
        </p:nvSpPr>
        <p:spPr>
          <a:xfrm>
            <a:off x="7323667" y="436356"/>
            <a:ext cx="1398664" cy="724042"/>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Gabriel</a:t>
            </a:r>
            <a:b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0"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Dusil</a:t>
            </a:r>
            <a:endParaRPr lang="en-US" sz="2800" b="0"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23462" y="370751"/>
            <a:ext cx="3124850" cy="842765"/>
          </a:xfrm>
          <a:prstGeom prst="rect">
            <a:avLst/>
          </a:prstGeom>
        </p:spPr>
      </p:pic>
      <p:sp>
        <p:nvSpPr>
          <p:cNvPr id="8" name="Rectangle 7"/>
          <p:cNvSpPr/>
          <p:nvPr/>
        </p:nvSpPr>
        <p:spPr>
          <a:xfrm>
            <a:off x="2590846" y="1107173"/>
            <a:ext cx="530503" cy="670108"/>
          </a:xfrm>
          <a:custGeom>
            <a:avLst/>
            <a:gdLst>
              <a:gd name="connsiteX0" fmla="*/ 0 w 803082"/>
              <a:gd name="connsiteY0" fmla="*/ 0 h 572494"/>
              <a:gd name="connsiteX1" fmla="*/ 803082 w 803082"/>
              <a:gd name="connsiteY1" fmla="*/ 0 h 572494"/>
              <a:gd name="connsiteX2" fmla="*/ 803082 w 803082"/>
              <a:gd name="connsiteY2" fmla="*/ 572494 h 572494"/>
              <a:gd name="connsiteX3" fmla="*/ 0 w 803082"/>
              <a:gd name="connsiteY3" fmla="*/ 572494 h 572494"/>
              <a:gd name="connsiteX4" fmla="*/ 0 w 803082"/>
              <a:gd name="connsiteY4" fmla="*/ 0 h 572494"/>
              <a:gd name="connsiteX0" fmla="*/ 0 w 803082"/>
              <a:gd name="connsiteY0" fmla="*/ 0 h 572494"/>
              <a:gd name="connsiteX1" fmla="*/ 803082 w 803082"/>
              <a:gd name="connsiteY1" fmla="*/ 572494 h 572494"/>
              <a:gd name="connsiteX2" fmla="*/ 0 w 803082"/>
              <a:gd name="connsiteY2" fmla="*/ 572494 h 572494"/>
              <a:gd name="connsiteX3" fmla="*/ 0 w 803082"/>
              <a:gd name="connsiteY3" fmla="*/ 0 h 572494"/>
              <a:gd name="connsiteX0" fmla="*/ 0 w 461176"/>
              <a:gd name="connsiteY0" fmla="*/ 0 h 572494"/>
              <a:gd name="connsiteX1" fmla="*/ 461176 w 461176"/>
              <a:gd name="connsiteY1" fmla="*/ 262394 h 572494"/>
              <a:gd name="connsiteX2" fmla="*/ 0 w 461176"/>
              <a:gd name="connsiteY2" fmla="*/ 572494 h 572494"/>
              <a:gd name="connsiteX3" fmla="*/ 0 w 461176"/>
              <a:gd name="connsiteY3" fmla="*/ 0 h 572494"/>
              <a:gd name="connsiteX0" fmla="*/ 0 w 453225"/>
              <a:gd name="connsiteY0" fmla="*/ 0 h 572494"/>
              <a:gd name="connsiteX1" fmla="*/ 453225 w 453225"/>
              <a:gd name="connsiteY1" fmla="*/ 278297 h 572494"/>
              <a:gd name="connsiteX2" fmla="*/ 0 w 453225"/>
              <a:gd name="connsiteY2" fmla="*/ 572494 h 572494"/>
              <a:gd name="connsiteX3" fmla="*/ 0 w 453225"/>
              <a:gd name="connsiteY3" fmla="*/ 0 h 572494"/>
            </a:gdLst>
            <a:ahLst/>
            <a:cxnLst>
              <a:cxn ang="0">
                <a:pos x="connsiteX0" y="connsiteY0"/>
              </a:cxn>
              <a:cxn ang="0">
                <a:pos x="connsiteX1" y="connsiteY1"/>
              </a:cxn>
              <a:cxn ang="0">
                <a:pos x="connsiteX2" y="connsiteY2"/>
              </a:cxn>
              <a:cxn ang="0">
                <a:pos x="connsiteX3" y="connsiteY3"/>
              </a:cxn>
            </a:cxnLst>
            <a:rect l="l" t="t" r="r" b="b"/>
            <a:pathLst>
              <a:path w="453225" h="572494">
                <a:moveTo>
                  <a:pt x="0" y="0"/>
                </a:moveTo>
                <a:lnTo>
                  <a:pt x="453225" y="278297"/>
                </a:lnTo>
                <a:lnTo>
                  <a:pt x="0" y="572494"/>
                </a:lnTo>
                <a:lnTo>
                  <a:pt x="0" y="0"/>
                </a:lnTo>
                <a:close/>
              </a:path>
            </a:pathLst>
          </a:custGeom>
          <a:solidFill>
            <a:schemeClr val="accent5">
              <a:lumMod val="50000"/>
            </a:schemeClr>
          </a:solidFill>
          <a:scene3d>
            <a:camera prst="isometricOffAxis1Top">
              <a:rot lat="18000000" lon="21000000" rev="21000000"/>
            </a:camera>
            <a:lightRig rig="threePt" dir="t"/>
          </a:scene3d>
          <a:sp3d>
            <a:bevelT h="25400"/>
          </a:sp3d>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9" name="TextBox 8"/>
          <p:cNvSpPr txBox="1"/>
          <p:nvPr/>
        </p:nvSpPr>
        <p:spPr>
          <a:xfrm>
            <a:off x="4071365" y="2040485"/>
            <a:ext cx="857927" cy="2338525"/>
          </a:xfrm>
          <a:prstGeom prst="rect">
            <a:avLst/>
          </a:prstGeom>
        </p:spPr>
        <p:txBody>
          <a:bodyPr wrap="none" rtlCol="0">
            <a:spAutoFit/>
          </a:bodyPr>
          <a:lstStyle>
            <a:defPPr>
              <a:defRPr lang="en-US"/>
            </a:defPPr>
            <a:lvl1pPr algn="l">
              <a:lnSpc>
                <a:spcPct val="74000"/>
              </a:lnSpc>
              <a:defRPr sz="19600" i="1" spc="-200">
                <a:solidFill>
                  <a:schemeClr val="accent5">
                    <a:lumMod val="40000"/>
                    <a:lumOff val="60000"/>
                  </a:schemeClr>
                </a:solidFill>
                <a:effectLst>
                  <a:innerShdw blurRad="38100" dist="12700" dir="13500000">
                    <a:prstClr val="black">
                      <a:alpha val="80000"/>
                    </a:prstClr>
                  </a:innerShdw>
                </a:effectLst>
                <a:ea typeface="Segoe UI" pitchFamily="34" charset="0"/>
              </a:defRPr>
            </a:lvl1pPr>
          </a:lstStyle>
          <a:p>
            <a:r>
              <a:rPr lang="en-US" dirty="0" smtClean="0"/>
              <a:t>I</a:t>
            </a:r>
            <a:endParaRPr lang="en-US" dirty="0"/>
          </a:p>
        </p:txBody>
      </p:sp>
    </p:spTree>
    <p:extLst>
      <p:ext uri="{BB962C8B-B14F-4D97-AF65-F5344CB8AC3E}">
        <p14:creationId xmlns:p14="http://schemas.microsoft.com/office/powerpoint/2010/main" val="388222700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9165477" cy="2169042"/>
            <a:chOff x="712635" y="2724484"/>
            <a:chExt cx="7812000" cy="1848737"/>
          </a:xfrm>
        </p:grpSpPr>
        <p:pic>
          <p:nvPicPr>
            <p:cNvPr id="326" name="Picture 3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2375" y="3137415"/>
              <a:ext cx="2473238" cy="1435806"/>
            </a:xfrm>
            <a:prstGeom prst="rect">
              <a:avLst/>
            </a:prstGeom>
          </p:spPr>
        </p:pic>
        <p:sp>
          <p:nvSpPr>
            <p:cNvPr id="16" name="Rectangle 15"/>
            <p:cNvSpPr/>
            <p:nvPr/>
          </p:nvSpPr>
          <p:spPr>
            <a:xfrm>
              <a:off x="712635" y="2724484"/>
              <a:ext cx="7812000" cy="1029464"/>
            </a:xfrm>
            <a:prstGeom prst="rect">
              <a:avLst/>
            </a:prstGeom>
            <a:solidFill>
              <a:schemeClr val="accent5">
                <a:lumMod val="75000"/>
              </a:schemeClr>
            </a:solidFill>
            <a:effectLst>
              <a:innerShdw blurRad="50800" dist="25400" dir="13500000">
                <a:schemeClr val="tx1">
                  <a:alpha val="80000"/>
                </a:schemeClr>
              </a:innerShdw>
            </a:effectLst>
          </p:spPr>
          <p:txBody>
            <a:bodyPr wrap="square" lIns="0" tIns="900000" rIns="0" bIns="36000" rtlCol="0" anchor="t">
              <a:noAutofit/>
            </a:bodyPr>
            <a:lstStyle/>
            <a:p>
              <a:pPr>
                <a:lnSpc>
                  <a:spcPct val="28000"/>
                </a:lnSpc>
              </a:pPr>
              <a:endParaRPr lang="en-US" sz="10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18" name="Rectangle 17"/>
            <p:cNvSpPr/>
            <p:nvPr/>
          </p:nvSpPr>
          <p:spPr>
            <a:xfrm>
              <a:off x="4086971" y="3097277"/>
              <a:ext cx="1518700" cy="618571"/>
            </a:xfrm>
            <a:prstGeom prst="rect">
              <a:avLst/>
            </a:prstGeom>
            <a:noFill/>
            <a:effectLst/>
          </p:spPr>
          <p:txBody>
            <a:bodyPr wrap="square" lIns="36000" tIns="36000" rIns="36000" bIns="36000" rtlCol="0" anchor="t">
              <a:noAutofit/>
            </a:bodyPr>
            <a:lstStyle/>
            <a:p>
              <a:pPr algn="l">
                <a:lnSpc>
                  <a:spcPct val="74000"/>
                </a:lnSpc>
              </a:pP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Granularity of </a:t>
              </a: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Choice</a:t>
              </a:r>
            </a:p>
          </p:txBody>
        </p:sp>
        <p:sp>
          <p:nvSpPr>
            <p:cNvPr id="19" name="Rectangle 18"/>
            <p:cNvSpPr/>
            <p:nvPr/>
          </p:nvSpPr>
          <p:spPr>
            <a:xfrm>
              <a:off x="7053869" y="3097277"/>
              <a:ext cx="1110522" cy="618571"/>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Gabriel</a:t>
              </a:r>
              <a:b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0"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Dusil</a:t>
              </a:r>
              <a:endParaRPr lang="en-US" sz="2800" b="0"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5"/>
            <a:stretch/>
          </p:blipFill>
          <p:spPr>
            <a:xfrm>
              <a:off x="1042377" y="3137862"/>
              <a:ext cx="2473232" cy="612000"/>
            </a:xfrm>
            <a:prstGeom prst="rect">
              <a:avLst/>
            </a:prstGeom>
          </p:spPr>
        </p:pic>
      </p:grpSp>
      <p:sp>
        <p:nvSpPr>
          <p:cNvPr id="8" name="TextBox 7"/>
          <p:cNvSpPr txBox="1"/>
          <p:nvPr/>
        </p:nvSpPr>
        <p:spPr>
          <a:xfrm>
            <a:off x="3737933" y="2040485"/>
            <a:ext cx="1531188" cy="2338525"/>
          </a:xfrm>
          <a:prstGeom prst="rect">
            <a:avLst/>
          </a:prstGeom>
        </p:spPr>
        <p:txBody>
          <a:bodyPr wrap="none" rtlCol="0">
            <a:spAutoFit/>
          </a:bodyPr>
          <a:lstStyle>
            <a:defPPr>
              <a:defRPr lang="en-US"/>
            </a:defPPr>
            <a:lvl1pPr algn="l">
              <a:lnSpc>
                <a:spcPct val="74000"/>
              </a:lnSpc>
              <a:defRPr sz="19600" i="1" spc="-200">
                <a:solidFill>
                  <a:schemeClr val="accent5">
                    <a:lumMod val="40000"/>
                    <a:lumOff val="60000"/>
                  </a:schemeClr>
                </a:solidFill>
                <a:effectLst>
                  <a:innerShdw blurRad="38100" dist="12700" dir="13500000">
                    <a:prstClr val="black">
                      <a:alpha val="80000"/>
                    </a:prstClr>
                  </a:innerShdw>
                </a:effectLst>
                <a:ea typeface="Segoe UI" pitchFamily="34" charset="0"/>
              </a:defRPr>
            </a:lvl1pPr>
          </a:lstStyle>
          <a:p>
            <a:r>
              <a:rPr lang="en-US" dirty="0" smtClean="0"/>
              <a:t>II</a:t>
            </a:r>
            <a:endParaRPr lang="en-US" dirty="0"/>
          </a:p>
        </p:txBody>
      </p:sp>
    </p:spTree>
    <p:extLst>
      <p:ext uri="{BB962C8B-B14F-4D97-AF65-F5344CB8AC3E}">
        <p14:creationId xmlns:p14="http://schemas.microsoft.com/office/powerpoint/2010/main" val="110399565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9144001" cy="2405648"/>
            <a:chOff x="712635" y="294511"/>
            <a:chExt cx="7812000" cy="2055219"/>
          </a:xfrm>
        </p:grpSpPr>
        <p:pic>
          <p:nvPicPr>
            <p:cNvPr id="325" name="Picture 32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90088" y="320507"/>
              <a:ext cx="2304000" cy="2029223"/>
            </a:xfrm>
            <a:prstGeom prst="rect">
              <a:avLst/>
            </a:prstGeom>
          </p:spPr>
        </p:pic>
        <p:sp>
          <p:nvSpPr>
            <p:cNvPr id="4" name="Rectangle 3"/>
            <p:cNvSpPr/>
            <p:nvPr/>
          </p:nvSpPr>
          <p:spPr>
            <a:xfrm>
              <a:off x="712635" y="294511"/>
              <a:ext cx="7812000" cy="1029464"/>
            </a:xfrm>
            <a:prstGeom prst="rect">
              <a:avLst/>
            </a:prstGeom>
            <a:solidFill>
              <a:schemeClr val="accent5">
                <a:lumMod val="75000"/>
              </a:schemeClr>
            </a:solidFill>
            <a:effectLst>
              <a:innerShdw blurRad="50800" dist="25400" dir="13500000">
                <a:schemeClr val="tx1">
                  <a:alpha val="80000"/>
                </a:schemeClr>
              </a:innerShdw>
            </a:effectLst>
          </p:spPr>
          <p:txBody>
            <a:bodyPr wrap="square" lIns="0" tIns="900000" rIns="0" bIns="36000" rtlCol="0" anchor="t">
              <a:noAutofit/>
            </a:bodyPr>
            <a:lstStyle/>
            <a:p>
              <a:pPr>
                <a:lnSpc>
                  <a:spcPct val="28000"/>
                </a:lnSpc>
              </a:pPr>
              <a:endParaRPr lang="en-US" sz="10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13" name="Rectangle 12"/>
            <p:cNvSpPr/>
            <p:nvPr/>
          </p:nvSpPr>
          <p:spPr>
            <a:xfrm>
              <a:off x="3511300" y="667304"/>
              <a:ext cx="3194300" cy="618571"/>
            </a:xfrm>
            <a:prstGeom prst="rect">
              <a:avLst/>
            </a:prstGeom>
            <a:noFill/>
            <a:effectLst/>
          </p:spPr>
          <p:txBody>
            <a:bodyPr wrap="square" lIns="36000" tIns="36000" rIns="36000" bIns="36000" rtlCol="0" anchor="t">
              <a:noAutofit/>
            </a:bodyPr>
            <a:lstStyle/>
            <a:p>
              <a:pPr algn="l">
                <a:lnSpc>
                  <a:spcPct val="74000"/>
                </a:lnSpc>
              </a:pP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Benchmarking the H.265</a:t>
              </a:r>
            </a:p>
            <a:p>
              <a:pPr algn="l">
                <a:lnSpc>
                  <a:spcPct val="74000"/>
                </a:lnSpc>
              </a:pP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Video </a:t>
              </a: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Experience</a:t>
              </a:r>
            </a:p>
          </p:txBody>
        </p:sp>
        <p:sp>
          <p:nvSpPr>
            <p:cNvPr id="14" name="Rectangle 13"/>
            <p:cNvSpPr/>
            <p:nvPr/>
          </p:nvSpPr>
          <p:spPr>
            <a:xfrm>
              <a:off x="7068763" y="667304"/>
              <a:ext cx="1095628" cy="618571"/>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Gabriel</a:t>
              </a:r>
              <a:b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0"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Dusil</a:t>
              </a:r>
              <a:endParaRPr lang="en-US" sz="2800" b="0"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6"/>
            <a:stretch/>
          </p:blipFill>
          <p:spPr>
            <a:xfrm>
              <a:off x="740230" y="337926"/>
              <a:ext cx="2664828" cy="990000"/>
            </a:xfrm>
            <a:prstGeom prst="rect">
              <a:avLst/>
            </a:prstGeom>
          </p:spPr>
        </p:pic>
      </p:grpSp>
      <p:sp>
        <p:nvSpPr>
          <p:cNvPr id="8" name="TextBox 7"/>
          <p:cNvSpPr txBox="1"/>
          <p:nvPr/>
        </p:nvSpPr>
        <p:spPr>
          <a:xfrm>
            <a:off x="3434056" y="2040485"/>
            <a:ext cx="2204450" cy="2338525"/>
          </a:xfrm>
          <a:prstGeom prst="rect">
            <a:avLst/>
          </a:prstGeom>
        </p:spPr>
        <p:txBody>
          <a:bodyPr wrap="none" rtlCol="0">
            <a:spAutoFit/>
          </a:bodyPr>
          <a:lstStyle>
            <a:defPPr>
              <a:defRPr lang="en-US"/>
            </a:defPPr>
            <a:lvl1pPr algn="l">
              <a:lnSpc>
                <a:spcPct val="74000"/>
              </a:lnSpc>
              <a:defRPr sz="19600" i="1" spc="-200">
                <a:solidFill>
                  <a:schemeClr val="accent5">
                    <a:lumMod val="40000"/>
                    <a:lumOff val="60000"/>
                  </a:schemeClr>
                </a:solidFill>
                <a:effectLst>
                  <a:innerShdw blurRad="38100" dist="12700" dir="13500000">
                    <a:prstClr val="black">
                      <a:alpha val="80000"/>
                    </a:prstClr>
                  </a:innerShdw>
                </a:effectLst>
                <a:ea typeface="Segoe UI" pitchFamily="34" charset="0"/>
              </a:defRPr>
            </a:lvl1pPr>
          </a:lstStyle>
          <a:p>
            <a:r>
              <a:rPr lang="en-US" dirty="0" smtClean="0"/>
              <a:t>III</a:t>
            </a:r>
            <a:endParaRPr lang="en-US" dirty="0"/>
          </a:p>
        </p:txBody>
      </p:sp>
    </p:spTree>
    <p:extLst>
      <p:ext uri="{BB962C8B-B14F-4D97-AF65-F5344CB8AC3E}">
        <p14:creationId xmlns:p14="http://schemas.microsoft.com/office/powerpoint/2010/main" val="16455655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69" y="-323"/>
            <a:ext cx="9139931" cy="2395589"/>
            <a:chOff x="712635" y="294511"/>
            <a:chExt cx="7812000" cy="2047535"/>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2864" y="655099"/>
              <a:ext cx="1695450" cy="1686947"/>
            </a:xfrm>
            <a:prstGeom prst="rect">
              <a:avLst/>
            </a:prstGeom>
          </p:spPr>
        </p:pic>
        <p:sp>
          <p:nvSpPr>
            <p:cNvPr id="4" name="Rectangle 3"/>
            <p:cNvSpPr/>
            <p:nvPr/>
          </p:nvSpPr>
          <p:spPr>
            <a:xfrm>
              <a:off x="712635" y="294511"/>
              <a:ext cx="7812000" cy="1029464"/>
            </a:xfrm>
            <a:prstGeom prst="rect">
              <a:avLst/>
            </a:prstGeom>
            <a:solidFill>
              <a:schemeClr val="accent5">
                <a:lumMod val="75000"/>
              </a:schemeClr>
            </a:solidFill>
            <a:effectLst>
              <a:innerShdw blurRad="50800" dist="25400" dir="13500000">
                <a:schemeClr val="tx1">
                  <a:alpha val="80000"/>
                </a:schemeClr>
              </a:innerShdw>
            </a:effectLst>
          </p:spPr>
          <p:txBody>
            <a:bodyPr wrap="square" lIns="0" tIns="900000" rIns="0" bIns="36000" rtlCol="0" anchor="t">
              <a:noAutofit/>
            </a:bodyPr>
            <a:lstStyle/>
            <a:p>
              <a:pPr>
                <a:lnSpc>
                  <a:spcPct val="28000"/>
                </a:lnSpc>
              </a:pPr>
              <a:endParaRPr lang="en-US" sz="10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181"/>
            <a:stretch/>
          </p:blipFill>
          <p:spPr>
            <a:xfrm>
              <a:off x="1092389" y="655099"/>
              <a:ext cx="1695449" cy="666000"/>
            </a:xfrm>
            <a:prstGeom prst="rect">
              <a:avLst/>
            </a:prstGeom>
          </p:spPr>
        </p:pic>
        <p:sp>
          <p:nvSpPr>
            <p:cNvPr id="13" name="Rectangle 12"/>
            <p:cNvSpPr/>
            <p:nvPr/>
          </p:nvSpPr>
          <p:spPr>
            <a:xfrm>
              <a:off x="2973521" y="667304"/>
              <a:ext cx="3807104" cy="618571"/>
            </a:xfrm>
            <a:prstGeom prst="rect">
              <a:avLst/>
            </a:prstGeom>
            <a:noFill/>
            <a:effectLst/>
          </p:spPr>
          <p:txBody>
            <a:bodyPr wrap="square" lIns="36000" tIns="36000" rIns="36000" bIns="36000" rtlCol="0" anchor="t">
              <a:noAutofit/>
            </a:bodyPr>
            <a:lstStyle/>
            <a:p>
              <a:pPr algn="l">
                <a:lnSpc>
                  <a:spcPct val="74000"/>
                </a:lnSpc>
              </a:pP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Search &amp; Discovery </a:t>
              </a: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a:r>
              <a:b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Is </a:t>
              </a: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 </a:t>
              </a: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Journey, not </a:t>
              </a: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 Destination</a:t>
              </a:r>
            </a:p>
          </p:txBody>
        </p:sp>
        <p:sp>
          <p:nvSpPr>
            <p:cNvPr id="14" name="Rectangle 13"/>
            <p:cNvSpPr/>
            <p:nvPr/>
          </p:nvSpPr>
          <p:spPr>
            <a:xfrm>
              <a:off x="7077325" y="667304"/>
              <a:ext cx="1087069" cy="618571"/>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Gabriel</a:t>
              </a:r>
              <a:b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0"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Dusil</a:t>
              </a:r>
              <a:endParaRPr lang="en-US" sz="2800" b="0"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grpSp>
      <p:sp>
        <p:nvSpPr>
          <p:cNvPr id="6" name="TextBox 5"/>
          <p:cNvSpPr txBox="1"/>
          <p:nvPr/>
        </p:nvSpPr>
        <p:spPr>
          <a:xfrm>
            <a:off x="3282580" y="2040485"/>
            <a:ext cx="2509020" cy="2338525"/>
          </a:xfrm>
          <a:prstGeom prst="rect">
            <a:avLst/>
          </a:prstGeom>
        </p:spPr>
        <p:txBody>
          <a:bodyPr wrap="none" rtlCol="0">
            <a:spAutoFit/>
          </a:bodyPr>
          <a:lstStyle/>
          <a:p>
            <a:pPr algn="l">
              <a:lnSpc>
                <a:spcPct val="74000"/>
              </a:lnSpc>
            </a:pPr>
            <a:r>
              <a:rPr lang="en-US" sz="19600" i="1" spc="-200" dirty="0" smtClean="0">
                <a:solidFill>
                  <a:schemeClr val="accent5">
                    <a:lumMod val="40000"/>
                    <a:lumOff val="60000"/>
                  </a:schemeClr>
                </a:solidFill>
                <a:effectLst>
                  <a:innerShdw blurRad="38100" dist="12700" dir="13500000">
                    <a:prstClr val="black">
                      <a:alpha val="80000"/>
                    </a:prstClr>
                  </a:innerShdw>
                </a:effectLst>
                <a:ea typeface="Segoe UI" pitchFamily="34" charset="0"/>
              </a:rPr>
              <a:t>IV</a:t>
            </a:r>
            <a:endParaRPr lang="en-US" sz="19600" i="1" spc="-200" dirty="0">
              <a:solidFill>
                <a:schemeClr val="accent5">
                  <a:lumMod val="40000"/>
                  <a:lumOff val="60000"/>
                </a:schemeClr>
              </a:solidFill>
              <a:effectLst>
                <a:innerShdw blurRad="38100" dist="12700" dir="13500000">
                  <a:prstClr val="black">
                    <a:alpha val="80000"/>
                  </a:prstClr>
                </a:innerShdw>
              </a:effectLst>
              <a:ea typeface="Segoe UI" pitchFamily="34" charset="0"/>
            </a:endParaRPr>
          </a:p>
        </p:txBody>
      </p:sp>
    </p:spTree>
    <p:extLst>
      <p:ext uri="{BB962C8B-B14F-4D97-AF65-F5344CB8AC3E}">
        <p14:creationId xmlns:p14="http://schemas.microsoft.com/office/powerpoint/2010/main" val="308741152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9142283" cy="2509284"/>
            <a:chOff x="0" y="0"/>
            <a:chExt cx="7812000" cy="2144161"/>
          </a:xfrm>
        </p:grpSpPr>
        <p:pic>
          <p:nvPicPr>
            <p:cNvPr id="15" name="Picture 1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0045" y="356763"/>
              <a:ext cx="2455815" cy="1787398"/>
            </a:xfrm>
            <a:prstGeom prst="rect">
              <a:avLst/>
            </a:prstGeom>
          </p:spPr>
        </p:pic>
        <p:sp>
          <p:nvSpPr>
            <p:cNvPr id="16" name="Rectangle 15"/>
            <p:cNvSpPr/>
            <p:nvPr/>
          </p:nvSpPr>
          <p:spPr>
            <a:xfrm>
              <a:off x="0" y="0"/>
              <a:ext cx="7812000" cy="1029464"/>
            </a:xfrm>
            <a:prstGeom prst="rect">
              <a:avLst/>
            </a:prstGeom>
            <a:solidFill>
              <a:schemeClr val="accent5">
                <a:lumMod val="75000"/>
              </a:schemeClr>
            </a:solidFill>
            <a:effectLst>
              <a:innerShdw blurRad="50800" dist="25400" dir="13500000">
                <a:schemeClr val="tx1">
                  <a:alpha val="80000"/>
                </a:schemeClr>
              </a:innerShdw>
            </a:effectLst>
          </p:spPr>
          <p:txBody>
            <a:bodyPr wrap="square" lIns="0" tIns="900000" rIns="0" bIns="36000" rtlCol="0" anchor="t">
              <a:noAutofit/>
            </a:bodyPr>
            <a:lstStyle/>
            <a:p>
              <a:pPr>
                <a:lnSpc>
                  <a:spcPct val="28000"/>
                </a:lnSpc>
              </a:pPr>
              <a:endParaRPr lang="en-US" sz="10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18" name="Rectangle 17"/>
            <p:cNvSpPr/>
            <p:nvPr/>
          </p:nvSpPr>
          <p:spPr>
            <a:xfrm>
              <a:off x="2868318" y="372793"/>
              <a:ext cx="3356965" cy="618571"/>
            </a:xfrm>
            <a:prstGeom prst="rect">
              <a:avLst/>
            </a:prstGeom>
            <a:noFill/>
            <a:effectLst/>
          </p:spPr>
          <p:txBody>
            <a:bodyPr wrap="square" lIns="36000" tIns="36000" rIns="36000" bIns="36000" rtlCol="0" anchor="t">
              <a:noAutofit/>
            </a:bodyPr>
            <a:lstStyle/>
            <a:p>
              <a:pPr algn="l">
                <a:lnSpc>
                  <a:spcPct val="74000"/>
                </a:lnSpc>
              </a:pP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Multiscreen </a:t>
              </a: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Solutions</a:t>
              </a:r>
              <a:b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for </a:t>
              </a: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the Digital </a:t>
              </a: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Generation </a:t>
              </a:r>
              <a:endPar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
          <p:nvSpPr>
            <p:cNvPr id="19" name="Rectangle 18"/>
            <p:cNvSpPr/>
            <p:nvPr/>
          </p:nvSpPr>
          <p:spPr>
            <a:xfrm>
              <a:off x="6414147" y="372793"/>
              <a:ext cx="1037609" cy="618571"/>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Gabriel</a:t>
              </a:r>
              <a:b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0"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Dusil</a:t>
              </a:r>
              <a:endParaRPr lang="en-US" sz="2800" b="0"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2360"/>
            <a:stretch/>
          </p:blipFill>
          <p:spPr>
            <a:xfrm>
              <a:off x="356621" y="356763"/>
              <a:ext cx="2455818" cy="666000"/>
            </a:xfrm>
            <a:prstGeom prst="rect">
              <a:avLst/>
            </a:prstGeom>
          </p:spPr>
        </p:pic>
      </p:grpSp>
      <p:sp>
        <p:nvSpPr>
          <p:cNvPr id="8" name="TextBox 7"/>
          <p:cNvSpPr txBox="1"/>
          <p:nvPr/>
        </p:nvSpPr>
        <p:spPr>
          <a:xfrm>
            <a:off x="3678821" y="2040485"/>
            <a:ext cx="1835759" cy="2338525"/>
          </a:xfrm>
          <a:prstGeom prst="rect">
            <a:avLst/>
          </a:prstGeom>
        </p:spPr>
        <p:txBody>
          <a:bodyPr wrap="none" rtlCol="0">
            <a:spAutoFit/>
          </a:bodyPr>
          <a:lstStyle>
            <a:defPPr>
              <a:defRPr lang="en-US"/>
            </a:defPPr>
            <a:lvl1pPr algn="l">
              <a:lnSpc>
                <a:spcPct val="74000"/>
              </a:lnSpc>
              <a:defRPr sz="19600" i="1" spc="-200">
                <a:solidFill>
                  <a:schemeClr val="accent5">
                    <a:lumMod val="40000"/>
                    <a:lumOff val="60000"/>
                  </a:schemeClr>
                </a:solidFill>
                <a:effectLst>
                  <a:innerShdw blurRad="38100" dist="12700" dir="13500000">
                    <a:prstClr val="black">
                      <a:alpha val="80000"/>
                    </a:prstClr>
                  </a:innerShdw>
                </a:effectLst>
                <a:ea typeface="Segoe UI" pitchFamily="34" charset="0"/>
              </a:defRPr>
            </a:lvl1pPr>
          </a:lstStyle>
          <a:p>
            <a:r>
              <a:rPr lang="en-US" dirty="0" smtClean="0"/>
              <a:t>V</a:t>
            </a:r>
            <a:endParaRPr lang="en-US" dirty="0"/>
          </a:p>
        </p:txBody>
      </p:sp>
    </p:spTree>
    <p:extLst>
      <p:ext uri="{BB962C8B-B14F-4D97-AF65-F5344CB8AC3E}">
        <p14:creationId xmlns:p14="http://schemas.microsoft.com/office/powerpoint/2010/main" val="108526661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 name="Group 324"/>
          <p:cNvGrpSpPr/>
          <p:nvPr/>
        </p:nvGrpSpPr>
        <p:grpSpPr>
          <a:xfrm>
            <a:off x="-1" y="0"/>
            <a:ext cx="9187209" cy="2052084"/>
            <a:chOff x="712635" y="2532886"/>
            <a:chExt cx="7812000" cy="1744913"/>
          </a:xfrm>
        </p:grpSpPr>
        <p:grpSp>
          <p:nvGrpSpPr>
            <p:cNvPr id="326" name="Group 325"/>
            <p:cNvGrpSpPr/>
            <p:nvPr/>
          </p:nvGrpSpPr>
          <p:grpSpPr>
            <a:xfrm>
              <a:off x="1064810" y="2984103"/>
              <a:ext cx="2184056" cy="1293696"/>
              <a:chOff x="392591" y="746101"/>
              <a:chExt cx="6051671" cy="3584625"/>
            </a:xfrm>
          </p:grpSpPr>
          <p:grpSp>
            <p:nvGrpSpPr>
              <p:cNvPr id="331" name="Group 330"/>
              <p:cNvGrpSpPr/>
              <p:nvPr/>
            </p:nvGrpSpPr>
            <p:grpSpPr>
              <a:xfrm rot="2700000">
                <a:off x="3819525" y="1228725"/>
                <a:ext cx="2629500" cy="2619975"/>
                <a:chOff x="5657849" y="1238250"/>
                <a:chExt cx="2629500" cy="2619975"/>
              </a:xfrm>
              <a:solidFill>
                <a:schemeClr val="accent5">
                  <a:lumMod val="40000"/>
                  <a:lumOff val="60000"/>
                </a:schemeClr>
              </a:solidFill>
            </p:grpSpPr>
            <p:grpSp>
              <p:nvGrpSpPr>
                <p:cNvPr id="375" name="Group 374"/>
                <p:cNvGrpSpPr/>
                <p:nvPr/>
              </p:nvGrpSpPr>
              <p:grpSpPr>
                <a:xfrm>
                  <a:off x="5657849" y="1238250"/>
                  <a:ext cx="1296000" cy="1296000"/>
                  <a:chOff x="5657850" y="1238250"/>
                  <a:chExt cx="2625329" cy="2600325"/>
                </a:xfrm>
                <a:grpFill/>
              </p:grpSpPr>
              <p:sp>
                <p:nvSpPr>
                  <p:cNvPr id="571" name="Rectangle 570"/>
                  <p:cNvSpPr/>
                  <p:nvPr/>
                </p:nvSpPr>
                <p:spPr>
                  <a:xfrm>
                    <a:off x="5657850"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2" name="Rectangle 571"/>
                  <p:cNvSpPr/>
                  <p:nvPr/>
                </p:nvSpPr>
                <p:spPr>
                  <a:xfrm>
                    <a:off x="5994797"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3" name="Rectangle 572"/>
                  <p:cNvSpPr/>
                  <p:nvPr/>
                </p:nvSpPr>
                <p:spPr>
                  <a:xfrm>
                    <a:off x="6331744"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4" name="Rectangle 573"/>
                  <p:cNvSpPr/>
                  <p:nvPr/>
                </p:nvSpPr>
                <p:spPr>
                  <a:xfrm>
                    <a:off x="6668691"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5" name="Rectangle 574"/>
                  <p:cNvSpPr/>
                  <p:nvPr/>
                </p:nvSpPr>
                <p:spPr>
                  <a:xfrm>
                    <a:off x="7005638"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6" name="Rectangle 575"/>
                  <p:cNvSpPr/>
                  <p:nvPr/>
                </p:nvSpPr>
                <p:spPr>
                  <a:xfrm>
                    <a:off x="7342585"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7" name="Rectangle 576"/>
                  <p:cNvSpPr/>
                  <p:nvPr/>
                </p:nvSpPr>
                <p:spPr>
                  <a:xfrm>
                    <a:off x="7679532"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8" name="Rectangle 577"/>
                  <p:cNvSpPr/>
                  <p:nvPr/>
                </p:nvSpPr>
                <p:spPr>
                  <a:xfrm>
                    <a:off x="8016479"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9" name="Rectangle 578"/>
                  <p:cNvSpPr/>
                  <p:nvPr/>
                </p:nvSpPr>
                <p:spPr>
                  <a:xfrm>
                    <a:off x="5657850"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0" name="Rectangle 579"/>
                  <p:cNvSpPr/>
                  <p:nvPr/>
                </p:nvSpPr>
                <p:spPr>
                  <a:xfrm>
                    <a:off x="5994797"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1" name="Rectangle 580"/>
                  <p:cNvSpPr/>
                  <p:nvPr/>
                </p:nvSpPr>
                <p:spPr>
                  <a:xfrm>
                    <a:off x="6331744"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2" name="Rectangle 581"/>
                  <p:cNvSpPr/>
                  <p:nvPr/>
                </p:nvSpPr>
                <p:spPr>
                  <a:xfrm>
                    <a:off x="6668691"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3" name="Rectangle 582"/>
                  <p:cNvSpPr/>
                  <p:nvPr/>
                </p:nvSpPr>
                <p:spPr>
                  <a:xfrm>
                    <a:off x="7005638"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4" name="Rectangle 583"/>
                  <p:cNvSpPr/>
                  <p:nvPr/>
                </p:nvSpPr>
                <p:spPr>
                  <a:xfrm>
                    <a:off x="7342585"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5" name="Rectangle 584"/>
                  <p:cNvSpPr/>
                  <p:nvPr/>
                </p:nvSpPr>
                <p:spPr>
                  <a:xfrm>
                    <a:off x="7679532"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6" name="Rectangle 585"/>
                  <p:cNvSpPr/>
                  <p:nvPr/>
                </p:nvSpPr>
                <p:spPr>
                  <a:xfrm>
                    <a:off x="8016479"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7" name="Rectangle 586"/>
                  <p:cNvSpPr/>
                  <p:nvPr/>
                </p:nvSpPr>
                <p:spPr>
                  <a:xfrm>
                    <a:off x="5657850"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8" name="Rectangle 587"/>
                  <p:cNvSpPr/>
                  <p:nvPr/>
                </p:nvSpPr>
                <p:spPr>
                  <a:xfrm>
                    <a:off x="5994797"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89" name="Rectangle 588"/>
                  <p:cNvSpPr/>
                  <p:nvPr/>
                </p:nvSpPr>
                <p:spPr>
                  <a:xfrm>
                    <a:off x="6331744"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0" name="Rectangle 589"/>
                  <p:cNvSpPr/>
                  <p:nvPr/>
                </p:nvSpPr>
                <p:spPr>
                  <a:xfrm>
                    <a:off x="6668691"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1" name="Rectangle 590"/>
                  <p:cNvSpPr/>
                  <p:nvPr/>
                </p:nvSpPr>
                <p:spPr>
                  <a:xfrm>
                    <a:off x="7005638"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2" name="Rectangle 591"/>
                  <p:cNvSpPr/>
                  <p:nvPr/>
                </p:nvSpPr>
                <p:spPr>
                  <a:xfrm>
                    <a:off x="7342585"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3" name="Rectangle 592"/>
                  <p:cNvSpPr/>
                  <p:nvPr/>
                </p:nvSpPr>
                <p:spPr>
                  <a:xfrm>
                    <a:off x="7679532"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4" name="Rectangle 593"/>
                  <p:cNvSpPr/>
                  <p:nvPr/>
                </p:nvSpPr>
                <p:spPr>
                  <a:xfrm>
                    <a:off x="8016479"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5" name="Rectangle 594"/>
                  <p:cNvSpPr/>
                  <p:nvPr/>
                </p:nvSpPr>
                <p:spPr>
                  <a:xfrm>
                    <a:off x="5657850"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6" name="Rectangle 595"/>
                  <p:cNvSpPr/>
                  <p:nvPr/>
                </p:nvSpPr>
                <p:spPr>
                  <a:xfrm>
                    <a:off x="5994797"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7" name="Rectangle 596"/>
                  <p:cNvSpPr/>
                  <p:nvPr/>
                </p:nvSpPr>
                <p:spPr>
                  <a:xfrm>
                    <a:off x="6331744"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8" name="Rectangle 597"/>
                  <p:cNvSpPr/>
                  <p:nvPr/>
                </p:nvSpPr>
                <p:spPr>
                  <a:xfrm>
                    <a:off x="6668691"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99" name="Rectangle 598"/>
                  <p:cNvSpPr/>
                  <p:nvPr/>
                </p:nvSpPr>
                <p:spPr>
                  <a:xfrm>
                    <a:off x="7005638"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0" name="Rectangle 599"/>
                  <p:cNvSpPr/>
                  <p:nvPr/>
                </p:nvSpPr>
                <p:spPr>
                  <a:xfrm>
                    <a:off x="7342585"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1" name="Rectangle 600"/>
                  <p:cNvSpPr/>
                  <p:nvPr/>
                </p:nvSpPr>
                <p:spPr>
                  <a:xfrm>
                    <a:off x="7679532"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2" name="Rectangle 601"/>
                  <p:cNvSpPr/>
                  <p:nvPr/>
                </p:nvSpPr>
                <p:spPr>
                  <a:xfrm>
                    <a:off x="8016479"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3" name="Rectangle 602"/>
                  <p:cNvSpPr/>
                  <p:nvPr/>
                </p:nvSpPr>
                <p:spPr>
                  <a:xfrm>
                    <a:off x="5657850"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4" name="Rectangle 603"/>
                  <p:cNvSpPr/>
                  <p:nvPr/>
                </p:nvSpPr>
                <p:spPr>
                  <a:xfrm>
                    <a:off x="5994797"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5" name="Rectangle 604"/>
                  <p:cNvSpPr/>
                  <p:nvPr/>
                </p:nvSpPr>
                <p:spPr>
                  <a:xfrm>
                    <a:off x="6331744"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6" name="Rectangle 605"/>
                  <p:cNvSpPr/>
                  <p:nvPr/>
                </p:nvSpPr>
                <p:spPr>
                  <a:xfrm>
                    <a:off x="6668691"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7" name="Rectangle 606"/>
                  <p:cNvSpPr/>
                  <p:nvPr/>
                </p:nvSpPr>
                <p:spPr>
                  <a:xfrm>
                    <a:off x="7005638"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8" name="Rectangle 607"/>
                  <p:cNvSpPr/>
                  <p:nvPr/>
                </p:nvSpPr>
                <p:spPr>
                  <a:xfrm>
                    <a:off x="7342585"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09" name="Rectangle 608"/>
                  <p:cNvSpPr/>
                  <p:nvPr/>
                </p:nvSpPr>
                <p:spPr>
                  <a:xfrm>
                    <a:off x="7679532"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0" name="Rectangle 609"/>
                  <p:cNvSpPr/>
                  <p:nvPr/>
                </p:nvSpPr>
                <p:spPr>
                  <a:xfrm>
                    <a:off x="8016479"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1" name="Rectangle 610"/>
                  <p:cNvSpPr/>
                  <p:nvPr/>
                </p:nvSpPr>
                <p:spPr>
                  <a:xfrm>
                    <a:off x="5657850"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2" name="Rectangle 611"/>
                  <p:cNvSpPr/>
                  <p:nvPr/>
                </p:nvSpPr>
                <p:spPr>
                  <a:xfrm>
                    <a:off x="5994797"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3" name="Rectangle 612"/>
                  <p:cNvSpPr/>
                  <p:nvPr/>
                </p:nvSpPr>
                <p:spPr>
                  <a:xfrm>
                    <a:off x="6331744"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4" name="Rectangle 613"/>
                  <p:cNvSpPr/>
                  <p:nvPr/>
                </p:nvSpPr>
                <p:spPr>
                  <a:xfrm>
                    <a:off x="6668691"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5" name="Rectangle 614"/>
                  <p:cNvSpPr/>
                  <p:nvPr/>
                </p:nvSpPr>
                <p:spPr>
                  <a:xfrm>
                    <a:off x="7005638"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6" name="Rectangle 615"/>
                  <p:cNvSpPr/>
                  <p:nvPr/>
                </p:nvSpPr>
                <p:spPr>
                  <a:xfrm>
                    <a:off x="7342585"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7" name="Rectangle 616"/>
                  <p:cNvSpPr/>
                  <p:nvPr/>
                </p:nvSpPr>
                <p:spPr>
                  <a:xfrm>
                    <a:off x="7679532"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8" name="Rectangle 617"/>
                  <p:cNvSpPr/>
                  <p:nvPr/>
                </p:nvSpPr>
                <p:spPr>
                  <a:xfrm>
                    <a:off x="8016479"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19" name="Rectangle 618"/>
                  <p:cNvSpPr/>
                  <p:nvPr/>
                </p:nvSpPr>
                <p:spPr>
                  <a:xfrm>
                    <a:off x="5657850"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0" name="Rectangle 619"/>
                  <p:cNvSpPr/>
                  <p:nvPr/>
                </p:nvSpPr>
                <p:spPr>
                  <a:xfrm>
                    <a:off x="5994797"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1" name="Rectangle 620"/>
                  <p:cNvSpPr/>
                  <p:nvPr/>
                </p:nvSpPr>
                <p:spPr>
                  <a:xfrm>
                    <a:off x="6331744"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2" name="Rectangle 621"/>
                  <p:cNvSpPr/>
                  <p:nvPr/>
                </p:nvSpPr>
                <p:spPr>
                  <a:xfrm>
                    <a:off x="6668691"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3" name="Rectangle 622"/>
                  <p:cNvSpPr/>
                  <p:nvPr/>
                </p:nvSpPr>
                <p:spPr>
                  <a:xfrm>
                    <a:off x="7005638"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4" name="Rectangle 623"/>
                  <p:cNvSpPr/>
                  <p:nvPr/>
                </p:nvSpPr>
                <p:spPr>
                  <a:xfrm>
                    <a:off x="7342585"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5" name="Rectangle 624"/>
                  <p:cNvSpPr/>
                  <p:nvPr/>
                </p:nvSpPr>
                <p:spPr>
                  <a:xfrm>
                    <a:off x="7679532"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6" name="Rectangle 625"/>
                  <p:cNvSpPr/>
                  <p:nvPr/>
                </p:nvSpPr>
                <p:spPr>
                  <a:xfrm>
                    <a:off x="8016479"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7" name="Rectangle 626"/>
                  <p:cNvSpPr/>
                  <p:nvPr/>
                </p:nvSpPr>
                <p:spPr>
                  <a:xfrm>
                    <a:off x="5657850"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8" name="Rectangle 627"/>
                  <p:cNvSpPr/>
                  <p:nvPr/>
                </p:nvSpPr>
                <p:spPr>
                  <a:xfrm>
                    <a:off x="5994797"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29" name="Rectangle 628"/>
                  <p:cNvSpPr/>
                  <p:nvPr/>
                </p:nvSpPr>
                <p:spPr>
                  <a:xfrm>
                    <a:off x="6331744"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30" name="Rectangle 629"/>
                  <p:cNvSpPr/>
                  <p:nvPr/>
                </p:nvSpPr>
                <p:spPr>
                  <a:xfrm>
                    <a:off x="6668691"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31" name="Rectangle 630"/>
                  <p:cNvSpPr/>
                  <p:nvPr/>
                </p:nvSpPr>
                <p:spPr>
                  <a:xfrm>
                    <a:off x="7005638"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32" name="Rectangle 631"/>
                  <p:cNvSpPr/>
                  <p:nvPr/>
                </p:nvSpPr>
                <p:spPr>
                  <a:xfrm>
                    <a:off x="7342585"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33" name="Rectangle 632"/>
                  <p:cNvSpPr/>
                  <p:nvPr/>
                </p:nvSpPr>
                <p:spPr>
                  <a:xfrm>
                    <a:off x="7679532"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634" name="Rectangle 633"/>
                  <p:cNvSpPr/>
                  <p:nvPr/>
                </p:nvSpPr>
                <p:spPr>
                  <a:xfrm>
                    <a:off x="8016479"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grpSp>
            <p:grpSp>
              <p:nvGrpSpPr>
                <p:cNvPr id="376" name="Group 375"/>
                <p:cNvGrpSpPr/>
                <p:nvPr/>
              </p:nvGrpSpPr>
              <p:grpSpPr>
                <a:xfrm>
                  <a:off x="6991349" y="1238250"/>
                  <a:ext cx="1296000" cy="1296000"/>
                  <a:chOff x="5657850" y="1238250"/>
                  <a:chExt cx="2625329" cy="2600325"/>
                </a:xfrm>
                <a:grpFill/>
              </p:grpSpPr>
              <p:sp>
                <p:nvSpPr>
                  <p:cNvPr id="507" name="Rectangle 506"/>
                  <p:cNvSpPr/>
                  <p:nvPr/>
                </p:nvSpPr>
                <p:spPr>
                  <a:xfrm>
                    <a:off x="5657850"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8" name="Rectangle 507"/>
                  <p:cNvSpPr/>
                  <p:nvPr/>
                </p:nvSpPr>
                <p:spPr>
                  <a:xfrm>
                    <a:off x="5994797"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9" name="Rectangle 508"/>
                  <p:cNvSpPr/>
                  <p:nvPr/>
                </p:nvSpPr>
                <p:spPr>
                  <a:xfrm>
                    <a:off x="6331744"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0" name="Rectangle 509"/>
                  <p:cNvSpPr/>
                  <p:nvPr/>
                </p:nvSpPr>
                <p:spPr>
                  <a:xfrm>
                    <a:off x="6668691"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1" name="Rectangle 510"/>
                  <p:cNvSpPr/>
                  <p:nvPr/>
                </p:nvSpPr>
                <p:spPr>
                  <a:xfrm>
                    <a:off x="7005638"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2" name="Rectangle 511"/>
                  <p:cNvSpPr/>
                  <p:nvPr/>
                </p:nvSpPr>
                <p:spPr>
                  <a:xfrm>
                    <a:off x="7342585"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3" name="Rectangle 512"/>
                  <p:cNvSpPr/>
                  <p:nvPr/>
                </p:nvSpPr>
                <p:spPr>
                  <a:xfrm>
                    <a:off x="7679532"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4" name="Rectangle 513"/>
                  <p:cNvSpPr/>
                  <p:nvPr/>
                </p:nvSpPr>
                <p:spPr>
                  <a:xfrm>
                    <a:off x="8016479"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5" name="Rectangle 514"/>
                  <p:cNvSpPr/>
                  <p:nvPr/>
                </p:nvSpPr>
                <p:spPr>
                  <a:xfrm>
                    <a:off x="5657850"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6" name="Rectangle 515"/>
                  <p:cNvSpPr/>
                  <p:nvPr/>
                </p:nvSpPr>
                <p:spPr>
                  <a:xfrm>
                    <a:off x="5994797"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7" name="Rectangle 516"/>
                  <p:cNvSpPr/>
                  <p:nvPr/>
                </p:nvSpPr>
                <p:spPr>
                  <a:xfrm>
                    <a:off x="6331744"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8" name="Rectangle 517"/>
                  <p:cNvSpPr/>
                  <p:nvPr/>
                </p:nvSpPr>
                <p:spPr>
                  <a:xfrm>
                    <a:off x="6668691"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19" name="Rectangle 518"/>
                  <p:cNvSpPr/>
                  <p:nvPr/>
                </p:nvSpPr>
                <p:spPr>
                  <a:xfrm>
                    <a:off x="7005638"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0" name="Rectangle 519"/>
                  <p:cNvSpPr/>
                  <p:nvPr/>
                </p:nvSpPr>
                <p:spPr>
                  <a:xfrm>
                    <a:off x="7342585"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1" name="Rectangle 520"/>
                  <p:cNvSpPr/>
                  <p:nvPr/>
                </p:nvSpPr>
                <p:spPr>
                  <a:xfrm>
                    <a:off x="7679532"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2" name="Rectangle 521"/>
                  <p:cNvSpPr/>
                  <p:nvPr/>
                </p:nvSpPr>
                <p:spPr>
                  <a:xfrm>
                    <a:off x="8016479"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3" name="Rectangle 522"/>
                  <p:cNvSpPr/>
                  <p:nvPr/>
                </p:nvSpPr>
                <p:spPr>
                  <a:xfrm>
                    <a:off x="5657850"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4" name="Rectangle 523"/>
                  <p:cNvSpPr/>
                  <p:nvPr/>
                </p:nvSpPr>
                <p:spPr>
                  <a:xfrm>
                    <a:off x="5994797"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5" name="Rectangle 524"/>
                  <p:cNvSpPr/>
                  <p:nvPr/>
                </p:nvSpPr>
                <p:spPr>
                  <a:xfrm>
                    <a:off x="6331744"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6" name="Rectangle 525"/>
                  <p:cNvSpPr/>
                  <p:nvPr/>
                </p:nvSpPr>
                <p:spPr>
                  <a:xfrm>
                    <a:off x="6668691"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7" name="Rectangle 526"/>
                  <p:cNvSpPr/>
                  <p:nvPr/>
                </p:nvSpPr>
                <p:spPr>
                  <a:xfrm>
                    <a:off x="7005638"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8" name="Rectangle 527"/>
                  <p:cNvSpPr/>
                  <p:nvPr/>
                </p:nvSpPr>
                <p:spPr>
                  <a:xfrm>
                    <a:off x="7342585"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29" name="Rectangle 528"/>
                  <p:cNvSpPr/>
                  <p:nvPr/>
                </p:nvSpPr>
                <p:spPr>
                  <a:xfrm>
                    <a:off x="7679532"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0" name="Rectangle 529"/>
                  <p:cNvSpPr/>
                  <p:nvPr/>
                </p:nvSpPr>
                <p:spPr>
                  <a:xfrm>
                    <a:off x="8016479"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1" name="Rectangle 530"/>
                  <p:cNvSpPr/>
                  <p:nvPr/>
                </p:nvSpPr>
                <p:spPr>
                  <a:xfrm>
                    <a:off x="5657850"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2" name="Rectangle 531"/>
                  <p:cNvSpPr/>
                  <p:nvPr/>
                </p:nvSpPr>
                <p:spPr>
                  <a:xfrm>
                    <a:off x="5994797"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3" name="Rectangle 532"/>
                  <p:cNvSpPr/>
                  <p:nvPr/>
                </p:nvSpPr>
                <p:spPr>
                  <a:xfrm>
                    <a:off x="6331744"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4" name="Rectangle 533"/>
                  <p:cNvSpPr/>
                  <p:nvPr/>
                </p:nvSpPr>
                <p:spPr>
                  <a:xfrm>
                    <a:off x="6668691"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5" name="Rectangle 534"/>
                  <p:cNvSpPr/>
                  <p:nvPr/>
                </p:nvSpPr>
                <p:spPr>
                  <a:xfrm>
                    <a:off x="7005638"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6" name="Rectangle 535"/>
                  <p:cNvSpPr/>
                  <p:nvPr/>
                </p:nvSpPr>
                <p:spPr>
                  <a:xfrm>
                    <a:off x="7342585"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7" name="Rectangle 536"/>
                  <p:cNvSpPr/>
                  <p:nvPr/>
                </p:nvSpPr>
                <p:spPr>
                  <a:xfrm>
                    <a:off x="7679532"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8" name="Rectangle 537"/>
                  <p:cNvSpPr/>
                  <p:nvPr/>
                </p:nvSpPr>
                <p:spPr>
                  <a:xfrm>
                    <a:off x="8016479"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39" name="Rectangle 538"/>
                  <p:cNvSpPr/>
                  <p:nvPr/>
                </p:nvSpPr>
                <p:spPr>
                  <a:xfrm>
                    <a:off x="5657850"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0" name="Rectangle 539"/>
                  <p:cNvSpPr/>
                  <p:nvPr/>
                </p:nvSpPr>
                <p:spPr>
                  <a:xfrm>
                    <a:off x="5994797"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1" name="Rectangle 540"/>
                  <p:cNvSpPr/>
                  <p:nvPr/>
                </p:nvSpPr>
                <p:spPr>
                  <a:xfrm>
                    <a:off x="6331744"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2" name="Rectangle 541"/>
                  <p:cNvSpPr/>
                  <p:nvPr/>
                </p:nvSpPr>
                <p:spPr>
                  <a:xfrm>
                    <a:off x="6668691"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3" name="Rectangle 542"/>
                  <p:cNvSpPr/>
                  <p:nvPr/>
                </p:nvSpPr>
                <p:spPr>
                  <a:xfrm>
                    <a:off x="7005638"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4" name="Rectangle 543"/>
                  <p:cNvSpPr/>
                  <p:nvPr/>
                </p:nvSpPr>
                <p:spPr>
                  <a:xfrm>
                    <a:off x="7342585"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5" name="Rectangle 544"/>
                  <p:cNvSpPr/>
                  <p:nvPr/>
                </p:nvSpPr>
                <p:spPr>
                  <a:xfrm>
                    <a:off x="7679532"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6" name="Rectangle 545"/>
                  <p:cNvSpPr/>
                  <p:nvPr/>
                </p:nvSpPr>
                <p:spPr>
                  <a:xfrm>
                    <a:off x="8016479"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7" name="Rectangle 546"/>
                  <p:cNvSpPr/>
                  <p:nvPr/>
                </p:nvSpPr>
                <p:spPr>
                  <a:xfrm>
                    <a:off x="5657850"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8" name="Rectangle 547"/>
                  <p:cNvSpPr/>
                  <p:nvPr/>
                </p:nvSpPr>
                <p:spPr>
                  <a:xfrm>
                    <a:off x="5994797"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49" name="Rectangle 548"/>
                  <p:cNvSpPr/>
                  <p:nvPr/>
                </p:nvSpPr>
                <p:spPr>
                  <a:xfrm>
                    <a:off x="6331744"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0" name="Rectangle 549"/>
                  <p:cNvSpPr/>
                  <p:nvPr/>
                </p:nvSpPr>
                <p:spPr>
                  <a:xfrm>
                    <a:off x="6668691"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1" name="Rectangle 550"/>
                  <p:cNvSpPr/>
                  <p:nvPr/>
                </p:nvSpPr>
                <p:spPr>
                  <a:xfrm>
                    <a:off x="7005638"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2" name="Rectangle 551"/>
                  <p:cNvSpPr/>
                  <p:nvPr/>
                </p:nvSpPr>
                <p:spPr>
                  <a:xfrm>
                    <a:off x="7342585"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3" name="Rectangle 552"/>
                  <p:cNvSpPr/>
                  <p:nvPr/>
                </p:nvSpPr>
                <p:spPr>
                  <a:xfrm>
                    <a:off x="7679532"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4" name="Rectangle 553"/>
                  <p:cNvSpPr/>
                  <p:nvPr/>
                </p:nvSpPr>
                <p:spPr>
                  <a:xfrm>
                    <a:off x="8016479"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5" name="Rectangle 554"/>
                  <p:cNvSpPr/>
                  <p:nvPr/>
                </p:nvSpPr>
                <p:spPr>
                  <a:xfrm>
                    <a:off x="5657850"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6" name="Rectangle 555"/>
                  <p:cNvSpPr/>
                  <p:nvPr/>
                </p:nvSpPr>
                <p:spPr>
                  <a:xfrm>
                    <a:off x="5994797"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7" name="Rectangle 556"/>
                  <p:cNvSpPr/>
                  <p:nvPr/>
                </p:nvSpPr>
                <p:spPr>
                  <a:xfrm>
                    <a:off x="6331744"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8" name="Rectangle 557"/>
                  <p:cNvSpPr/>
                  <p:nvPr/>
                </p:nvSpPr>
                <p:spPr>
                  <a:xfrm>
                    <a:off x="6668691"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59" name="Rectangle 558"/>
                  <p:cNvSpPr/>
                  <p:nvPr/>
                </p:nvSpPr>
                <p:spPr>
                  <a:xfrm>
                    <a:off x="7005638"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0" name="Rectangle 559"/>
                  <p:cNvSpPr/>
                  <p:nvPr/>
                </p:nvSpPr>
                <p:spPr>
                  <a:xfrm>
                    <a:off x="7342585"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1" name="Rectangle 560"/>
                  <p:cNvSpPr/>
                  <p:nvPr/>
                </p:nvSpPr>
                <p:spPr>
                  <a:xfrm>
                    <a:off x="7679532"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2" name="Rectangle 561"/>
                  <p:cNvSpPr/>
                  <p:nvPr/>
                </p:nvSpPr>
                <p:spPr>
                  <a:xfrm>
                    <a:off x="8016479"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3" name="Rectangle 562"/>
                  <p:cNvSpPr/>
                  <p:nvPr/>
                </p:nvSpPr>
                <p:spPr>
                  <a:xfrm>
                    <a:off x="5657850"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4" name="Rectangle 563"/>
                  <p:cNvSpPr/>
                  <p:nvPr/>
                </p:nvSpPr>
                <p:spPr>
                  <a:xfrm>
                    <a:off x="5994797"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5" name="Rectangle 564"/>
                  <p:cNvSpPr/>
                  <p:nvPr/>
                </p:nvSpPr>
                <p:spPr>
                  <a:xfrm>
                    <a:off x="6331744"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6" name="Rectangle 565"/>
                  <p:cNvSpPr/>
                  <p:nvPr/>
                </p:nvSpPr>
                <p:spPr>
                  <a:xfrm>
                    <a:off x="6668691"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7" name="Rectangle 566"/>
                  <p:cNvSpPr/>
                  <p:nvPr/>
                </p:nvSpPr>
                <p:spPr>
                  <a:xfrm>
                    <a:off x="7005638"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8" name="Rectangle 567"/>
                  <p:cNvSpPr/>
                  <p:nvPr/>
                </p:nvSpPr>
                <p:spPr>
                  <a:xfrm>
                    <a:off x="7342585"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69" name="Rectangle 568"/>
                  <p:cNvSpPr/>
                  <p:nvPr/>
                </p:nvSpPr>
                <p:spPr>
                  <a:xfrm>
                    <a:off x="7679532"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70" name="Rectangle 569"/>
                  <p:cNvSpPr/>
                  <p:nvPr/>
                </p:nvSpPr>
                <p:spPr>
                  <a:xfrm>
                    <a:off x="8016479"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grpSp>
            <p:grpSp>
              <p:nvGrpSpPr>
                <p:cNvPr id="377" name="Group 376"/>
                <p:cNvGrpSpPr/>
                <p:nvPr/>
              </p:nvGrpSpPr>
              <p:grpSpPr>
                <a:xfrm>
                  <a:off x="5657849" y="2562225"/>
                  <a:ext cx="1296000" cy="1296000"/>
                  <a:chOff x="5657850" y="1238250"/>
                  <a:chExt cx="2625329" cy="2600325"/>
                </a:xfrm>
                <a:grpFill/>
              </p:grpSpPr>
              <p:sp>
                <p:nvSpPr>
                  <p:cNvPr id="443" name="Rectangle 442"/>
                  <p:cNvSpPr/>
                  <p:nvPr/>
                </p:nvSpPr>
                <p:spPr>
                  <a:xfrm>
                    <a:off x="5657850"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4" name="Rectangle 443"/>
                  <p:cNvSpPr/>
                  <p:nvPr/>
                </p:nvSpPr>
                <p:spPr>
                  <a:xfrm>
                    <a:off x="5994797"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5" name="Rectangle 444"/>
                  <p:cNvSpPr/>
                  <p:nvPr/>
                </p:nvSpPr>
                <p:spPr>
                  <a:xfrm>
                    <a:off x="6331744"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6" name="Rectangle 445"/>
                  <p:cNvSpPr/>
                  <p:nvPr/>
                </p:nvSpPr>
                <p:spPr>
                  <a:xfrm>
                    <a:off x="6668691"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7" name="Rectangle 446"/>
                  <p:cNvSpPr/>
                  <p:nvPr/>
                </p:nvSpPr>
                <p:spPr>
                  <a:xfrm>
                    <a:off x="7005638"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8" name="Rectangle 447"/>
                  <p:cNvSpPr/>
                  <p:nvPr/>
                </p:nvSpPr>
                <p:spPr>
                  <a:xfrm>
                    <a:off x="7342585"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9" name="Rectangle 448"/>
                  <p:cNvSpPr/>
                  <p:nvPr/>
                </p:nvSpPr>
                <p:spPr>
                  <a:xfrm>
                    <a:off x="7679532"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0" name="Rectangle 449"/>
                  <p:cNvSpPr/>
                  <p:nvPr/>
                </p:nvSpPr>
                <p:spPr>
                  <a:xfrm>
                    <a:off x="8016479"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1" name="Rectangle 450"/>
                  <p:cNvSpPr/>
                  <p:nvPr/>
                </p:nvSpPr>
                <p:spPr>
                  <a:xfrm>
                    <a:off x="5657850"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2" name="Rectangle 451"/>
                  <p:cNvSpPr/>
                  <p:nvPr/>
                </p:nvSpPr>
                <p:spPr>
                  <a:xfrm>
                    <a:off x="5994797"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3" name="Rectangle 452"/>
                  <p:cNvSpPr/>
                  <p:nvPr/>
                </p:nvSpPr>
                <p:spPr>
                  <a:xfrm>
                    <a:off x="6331744"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4" name="Rectangle 453"/>
                  <p:cNvSpPr/>
                  <p:nvPr/>
                </p:nvSpPr>
                <p:spPr>
                  <a:xfrm>
                    <a:off x="6668691"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5" name="Rectangle 454"/>
                  <p:cNvSpPr/>
                  <p:nvPr/>
                </p:nvSpPr>
                <p:spPr>
                  <a:xfrm>
                    <a:off x="7005638"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6" name="Rectangle 455"/>
                  <p:cNvSpPr/>
                  <p:nvPr/>
                </p:nvSpPr>
                <p:spPr>
                  <a:xfrm>
                    <a:off x="7342585"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7" name="Rectangle 456"/>
                  <p:cNvSpPr/>
                  <p:nvPr/>
                </p:nvSpPr>
                <p:spPr>
                  <a:xfrm>
                    <a:off x="7679532"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8" name="Rectangle 457"/>
                  <p:cNvSpPr/>
                  <p:nvPr/>
                </p:nvSpPr>
                <p:spPr>
                  <a:xfrm>
                    <a:off x="8016479"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59" name="Rectangle 458"/>
                  <p:cNvSpPr/>
                  <p:nvPr/>
                </p:nvSpPr>
                <p:spPr>
                  <a:xfrm>
                    <a:off x="5657850"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0" name="Rectangle 459"/>
                  <p:cNvSpPr/>
                  <p:nvPr/>
                </p:nvSpPr>
                <p:spPr>
                  <a:xfrm>
                    <a:off x="5994797"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1" name="Rectangle 460"/>
                  <p:cNvSpPr/>
                  <p:nvPr/>
                </p:nvSpPr>
                <p:spPr>
                  <a:xfrm>
                    <a:off x="6331744"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2" name="Rectangle 461"/>
                  <p:cNvSpPr/>
                  <p:nvPr/>
                </p:nvSpPr>
                <p:spPr>
                  <a:xfrm>
                    <a:off x="6668691"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3" name="Rectangle 462"/>
                  <p:cNvSpPr/>
                  <p:nvPr/>
                </p:nvSpPr>
                <p:spPr>
                  <a:xfrm>
                    <a:off x="7005638"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4" name="Rectangle 463"/>
                  <p:cNvSpPr/>
                  <p:nvPr/>
                </p:nvSpPr>
                <p:spPr>
                  <a:xfrm>
                    <a:off x="7342585"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5" name="Rectangle 464"/>
                  <p:cNvSpPr/>
                  <p:nvPr/>
                </p:nvSpPr>
                <p:spPr>
                  <a:xfrm>
                    <a:off x="7679532"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6" name="Rectangle 465"/>
                  <p:cNvSpPr/>
                  <p:nvPr/>
                </p:nvSpPr>
                <p:spPr>
                  <a:xfrm>
                    <a:off x="8016479"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7" name="Rectangle 466"/>
                  <p:cNvSpPr/>
                  <p:nvPr/>
                </p:nvSpPr>
                <p:spPr>
                  <a:xfrm>
                    <a:off x="5657850"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8" name="Rectangle 467"/>
                  <p:cNvSpPr/>
                  <p:nvPr/>
                </p:nvSpPr>
                <p:spPr>
                  <a:xfrm>
                    <a:off x="5994797"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69" name="Rectangle 468"/>
                  <p:cNvSpPr/>
                  <p:nvPr/>
                </p:nvSpPr>
                <p:spPr>
                  <a:xfrm>
                    <a:off x="6331744"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0" name="Rectangle 469"/>
                  <p:cNvSpPr/>
                  <p:nvPr/>
                </p:nvSpPr>
                <p:spPr>
                  <a:xfrm>
                    <a:off x="6668691"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1" name="Rectangle 470"/>
                  <p:cNvSpPr/>
                  <p:nvPr/>
                </p:nvSpPr>
                <p:spPr>
                  <a:xfrm>
                    <a:off x="7005638"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2" name="Rectangle 471"/>
                  <p:cNvSpPr/>
                  <p:nvPr/>
                </p:nvSpPr>
                <p:spPr>
                  <a:xfrm>
                    <a:off x="7342585"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3" name="Rectangle 472"/>
                  <p:cNvSpPr/>
                  <p:nvPr/>
                </p:nvSpPr>
                <p:spPr>
                  <a:xfrm>
                    <a:off x="7679532"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4" name="Rectangle 473"/>
                  <p:cNvSpPr/>
                  <p:nvPr/>
                </p:nvSpPr>
                <p:spPr>
                  <a:xfrm>
                    <a:off x="8016479"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5" name="Rectangle 474"/>
                  <p:cNvSpPr/>
                  <p:nvPr/>
                </p:nvSpPr>
                <p:spPr>
                  <a:xfrm>
                    <a:off x="5657850"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6" name="Rectangle 475"/>
                  <p:cNvSpPr/>
                  <p:nvPr/>
                </p:nvSpPr>
                <p:spPr>
                  <a:xfrm>
                    <a:off x="5994797"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7" name="Rectangle 476"/>
                  <p:cNvSpPr/>
                  <p:nvPr/>
                </p:nvSpPr>
                <p:spPr>
                  <a:xfrm>
                    <a:off x="6331744"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8" name="Rectangle 477"/>
                  <p:cNvSpPr/>
                  <p:nvPr/>
                </p:nvSpPr>
                <p:spPr>
                  <a:xfrm>
                    <a:off x="6668691"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79" name="Rectangle 478"/>
                  <p:cNvSpPr/>
                  <p:nvPr/>
                </p:nvSpPr>
                <p:spPr>
                  <a:xfrm>
                    <a:off x="7005638"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0" name="Rectangle 479"/>
                  <p:cNvSpPr/>
                  <p:nvPr/>
                </p:nvSpPr>
                <p:spPr>
                  <a:xfrm>
                    <a:off x="7342585"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1" name="Rectangle 480"/>
                  <p:cNvSpPr/>
                  <p:nvPr/>
                </p:nvSpPr>
                <p:spPr>
                  <a:xfrm>
                    <a:off x="7679532"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2" name="Rectangle 481"/>
                  <p:cNvSpPr/>
                  <p:nvPr/>
                </p:nvSpPr>
                <p:spPr>
                  <a:xfrm>
                    <a:off x="8016479"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3" name="Rectangle 482"/>
                  <p:cNvSpPr/>
                  <p:nvPr/>
                </p:nvSpPr>
                <p:spPr>
                  <a:xfrm>
                    <a:off x="5657850"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4" name="Rectangle 483"/>
                  <p:cNvSpPr/>
                  <p:nvPr/>
                </p:nvSpPr>
                <p:spPr>
                  <a:xfrm>
                    <a:off x="5994797"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5" name="Rectangle 484"/>
                  <p:cNvSpPr/>
                  <p:nvPr/>
                </p:nvSpPr>
                <p:spPr>
                  <a:xfrm>
                    <a:off x="6331744"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6" name="Rectangle 485"/>
                  <p:cNvSpPr/>
                  <p:nvPr/>
                </p:nvSpPr>
                <p:spPr>
                  <a:xfrm>
                    <a:off x="6668691"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7" name="Rectangle 486"/>
                  <p:cNvSpPr/>
                  <p:nvPr/>
                </p:nvSpPr>
                <p:spPr>
                  <a:xfrm>
                    <a:off x="7005638"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8" name="Rectangle 487"/>
                  <p:cNvSpPr/>
                  <p:nvPr/>
                </p:nvSpPr>
                <p:spPr>
                  <a:xfrm>
                    <a:off x="7342585"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89" name="Rectangle 488"/>
                  <p:cNvSpPr/>
                  <p:nvPr/>
                </p:nvSpPr>
                <p:spPr>
                  <a:xfrm>
                    <a:off x="7679532"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0" name="Rectangle 489"/>
                  <p:cNvSpPr/>
                  <p:nvPr/>
                </p:nvSpPr>
                <p:spPr>
                  <a:xfrm>
                    <a:off x="8016479"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1" name="Rectangle 490"/>
                  <p:cNvSpPr/>
                  <p:nvPr/>
                </p:nvSpPr>
                <p:spPr>
                  <a:xfrm>
                    <a:off x="5657850"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2" name="Rectangle 491"/>
                  <p:cNvSpPr/>
                  <p:nvPr/>
                </p:nvSpPr>
                <p:spPr>
                  <a:xfrm>
                    <a:off x="5994797"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3" name="Rectangle 492"/>
                  <p:cNvSpPr/>
                  <p:nvPr/>
                </p:nvSpPr>
                <p:spPr>
                  <a:xfrm>
                    <a:off x="6331744"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4" name="Rectangle 493"/>
                  <p:cNvSpPr/>
                  <p:nvPr/>
                </p:nvSpPr>
                <p:spPr>
                  <a:xfrm>
                    <a:off x="6668691"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5" name="Rectangle 494"/>
                  <p:cNvSpPr/>
                  <p:nvPr/>
                </p:nvSpPr>
                <p:spPr>
                  <a:xfrm>
                    <a:off x="7005638"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6" name="Rectangle 495"/>
                  <p:cNvSpPr/>
                  <p:nvPr/>
                </p:nvSpPr>
                <p:spPr>
                  <a:xfrm>
                    <a:off x="7342585"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7" name="Rectangle 496"/>
                  <p:cNvSpPr/>
                  <p:nvPr/>
                </p:nvSpPr>
                <p:spPr>
                  <a:xfrm>
                    <a:off x="7679532"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8" name="Rectangle 497"/>
                  <p:cNvSpPr/>
                  <p:nvPr/>
                </p:nvSpPr>
                <p:spPr>
                  <a:xfrm>
                    <a:off x="8016479"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99" name="Rectangle 498"/>
                  <p:cNvSpPr/>
                  <p:nvPr/>
                </p:nvSpPr>
                <p:spPr>
                  <a:xfrm>
                    <a:off x="5657850"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0" name="Rectangle 499"/>
                  <p:cNvSpPr/>
                  <p:nvPr/>
                </p:nvSpPr>
                <p:spPr>
                  <a:xfrm>
                    <a:off x="5994797"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1" name="Rectangle 500"/>
                  <p:cNvSpPr/>
                  <p:nvPr/>
                </p:nvSpPr>
                <p:spPr>
                  <a:xfrm>
                    <a:off x="6331744"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2" name="Rectangle 501"/>
                  <p:cNvSpPr/>
                  <p:nvPr/>
                </p:nvSpPr>
                <p:spPr>
                  <a:xfrm>
                    <a:off x="6668691"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3" name="Rectangle 502"/>
                  <p:cNvSpPr/>
                  <p:nvPr/>
                </p:nvSpPr>
                <p:spPr>
                  <a:xfrm>
                    <a:off x="7005638"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4" name="Rectangle 503"/>
                  <p:cNvSpPr/>
                  <p:nvPr/>
                </p:nvSpPr>
                <p:spPr>
                  <a:xfrm>
                    <a:off x="7342585"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5" name="Rectangle 504"/>
                  <p:cNvSpPr/>
                  <p:nvPr/>
                </p:nvSpPr>
                <p:spPr>
                  <a:xfrm>
                    <a:off x="7679532"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06" name="Rectangle 505"/>
                  <p:cNvSpPr/>
                  <p:nvPr/>
                </p:nvSpPr>
                <p:spPr>
                  <a:xfrm>
                    <a:off x="8016479"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grpSp>
            <p:grpSp>
              <p:nvGrpSpPr>
                <p:cNvPr id="378" name="Group 377"/>
                <p:cNvGrpSpPr/>
                <p:nvPr/>
              </p:nvGrpSpPr>
              <p:grpSpPr>
                <a:xfrm>
                  <a:off x="6991349" y="2562225"/>
                  <a:ext cx="1296000" cy="1296000"/>
                  <a:chOff x="5657850" y="1238250"/>
                  <a:chExt cx="2625329" cy="2600325"/>
                </a:xfrm>
                <a:grpFill/>
              </p:grpSpPr>
              <p:sp>
                <p:nvSpPr>
                  <p:cNvPr id="379" name="Rectangle 378"/>
                  <p:cNvSpPr/>
                  <p:nvPr/>
                </p:nvSpPr>
                <p:spPr>
                  <a:xfrm>
                    <a:off x="5657850"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0" name="Rectangle 379"/>
                  <p:cNvSpPr/>
                  <p:nvPr/>
                </p:nvSpPr>
                <p:spPr>
                  <a:xfrm>
                    <a:off x="5994797"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1" name="Rectangle 380"/>
                  <p:cNvSpPr/>
                  <p:nvPr/>
                </p:nvSpPr>
                <p:spPr>
                  <a:xfrm>
                    <a:off x="6331744"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2" name="Rectangle 381"/>
                  <p:cNvSpPr/>
                  <p:nvPr/>
                </p:nvSpPr>
                <p:spPr>
                  <a:xfrm>
                    <a:off x="6668691"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3" name="Rectangle 382"/>
                  <p:cNvSpPr/>
                  <p:nvPr/>
                </p:nvSpPr>
                <p:spPr>
                  <a:xfrm>
                    <a:off x="7005638"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4" name="Rectangle 383"/>
                  <p:cNvSpPr/>
                  <p:nvPr/>
                </p:nvSpPr>
                <p:spPr>
                  <a:xfrm>
                    <a:off x="7342585"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5" name="Rectangle 384"/>
                  <p:cNvSpPr/>
                  <p:nvPr/>
                </p:nvSpPr>
                <p:spPr>
                  <a:xfrm>
                    <a:off x="7679532"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6" name="Rectangle 385"/>
                  <p:cNvSpPr/>
                  <p:nvPr/>
                </p:nvSpPr>
                <p:spPr>
                  <a:xfrm>
                    <a:off x="8016479" y="12382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7" name="Rectangle 386"/>
                  <p:cNvSpPr/>
                  <p:nvPr/>
                </p:nvSpPr>
                <p:spPr>
                  <a:xfrm>
                    <a:off x="5657850"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8" name="Rectangle 387"/>
                  <p:cNvSpPr/>
                  <p:nvPr/>
                </p:nvSpPr>
                <p:spPr>
                  <a:xfrm>
                    <a:off x="5994797"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89" name="Rectangle 388"/>
                  <p:cNvSpPr/>
                  <p:nvPr/>
                </p:nvSpPr>
                <p:spPr>
                  <a:xfrm>
                    <a:off x="6331744"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0" name="Rectangle 389"/>
                  <p:cNvSpPr/>
                  <p:nvPr/>
                </p:nvSpPr>
                <p:spPr>
                  <a:xfrm>
                    <a:off x="6668691"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1" name="Rectangle 390"/>
                  <p:cNvSpPr/>
                  <p:nvPr/>
                </p:nvSpPr>
                <p:spPr>
                  <a:xfrm>
                    <a:off x="7005638"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2" name="Rectangle 391"/>
                  <p:cNvSpPr/>
                  <p:nvPr/>
                </p:nvSpPr>
                <p:spPr>
                  <a:xfrm>
                    <a:off x="7342585"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3" name="Rectangle 392"/>
                  <p:cNvSpPr/>
                  <p:nvPr/>
                </p:nvSpPr>
                <p:spPr>
                  <a:xfrm>
                    <a:off x="7679532"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4" name="Rectangle 393"/>
                  <p:cNvSpPr/>
                  <p:nvPr/>
                </p:nvSpPr>
                <p:spPr>
                  <a:xfrm>
                    <a:off x="8016479" y="15716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5" name="Rectangle 394"/>
                  <p:cNvSpPr/>
                  <p:nvPr/>
                </p:nvSpPr>
                <p:spPr>
                  <a:xfrm>
                    <a:off x="5657850"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6" name="Rectangle 395"/>
                  <p:cNvSpPr/>
                  <p:nvPr/>
                </p:nvSpPr>
                <p:spPr>
                  <a:xfrm>
                    <a:off x="5994797"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7" name="Rectangle 396"/>
                  <p:cNvSpPr/>
                  <p:nvPr/>
                </p:nvSpPr>
                <p:spPr>
                  <a:xfrm>
                    <a:off x="6331744"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8" name="Rectangle 397"/>
                  <p:cNvSpPr/>
                  <p:nvPr/>
                </p:nvSpPr>
                <p:spPr>
                  <a:xfrm>
                    <a:off x="6668691"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99" name="Rectangle 398"/>
                  <p:cNvSpPr/>
                  <p:nvPr/>
                </p:nvSpPr>
                <p:spPr>
                  <a:xfrm>
                    <a:off x="7005638"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0" name="Rectangle 399"/>
                  <p:cNvSpPr/>
                  <p:nvPr/>
                </p:nvSpPr>
                <p:spPr>
                  <a:xfrm>
                    <a:off x="7342585"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1" name="Rectangle 400"/>
                  <p:cNvSpPr/>
                  <p:nvPr/>
                </p:nvSpPr>
                <p:spPr>
                  <a:xfrm>
                    <a:off x="7679532"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2" name="Rectangle 401"/>
                  <p:cNvSpPr/>
                  <p:nvPr/>
                </p:nvSpPr>
                <p:spPr>
                  <a:xfrm>
                    <a:off x="8016479" y="19050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3" name="Rectangle 402"/>
                  <p:cNvSpPr/>
                  <p:nvPr/>
                </p:nvSpPr>
                <p:spPr>
                  <a:xfrm>
                    <a:off x="5657850"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4" name="Rectangle 403"/>
                  <p:cNvSpPr/>
                  <p:nvPr/>
                </p:nvSpPr>
                <p:spPr>
                  <a:xfrm>
                    <a:off x="5994797"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5" name="Rectangle 404"/>
                  <p:cNvSpPr/>
                  <p:nvPr/>
                </p:nvSpPr>
                <p:spPr>
                  <a:xfrm>
                    <a:off x="6331744"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6" name="Rectangle 405"/>
                  <p:cNvSpPr/>
                  <p:nvPr/>
                </p:nvSpPr>
                <p:spPr>
                  <a:xfrm>
                    <a:off x="6668691"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7" name="Rectangle 406"/>
                  <p:cNvSpPr/>
                  <p:nvPr/>
                </p:nvSpPr>
                <p:spPr>
                  <a:xfrm>
                    <a:off x="7005638"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8" name="Rectangle 407"/>
                  <p:cNvSpPr/>
                  <p:nvPr/>
                </p:nvSpPr>
                <p:spPr>
                  <a:xfrm>
                    <a:off x="7342585"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09" name="Rectangle 408"/>
                  <p:cNvSpPr/>
                  <p:nvPr/>
                </p:nvSpPr>
                <p:spPr>
                  <a:xfrm>
                    <a:off x="7679532"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0" name="Rectangle 409"/>
                  <p:cNvSpPr/>
                  <p:nvPr/>
                </p:nvSpPr>
                <p:spPr>
                  <a:xfrm>
                    <a:off x="8016479" y="22383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1" name="Rectangle 410"/>
                  <p:cNvSpPr/>
                  <p:nvPr/>
                </p:nvSpPr>
                <p:spPr>
                  <a:xfrm>
                    <a:off x="5657850"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2" name="Rectangle 411"/>
                  <p:cNvSpPr/>
                  <p:nvPr/>
                </p:nvSpPr>
                <p:spPr>
                  <a:xfrm>
                    <a:off x="5994797"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3" name="Rectangle 412"/>
                  <p:cNvSpPr/>
                  <p:nvPr/>
                </p:nvSpPr>
                <p:spPr>
                  <a:xfrm>
                    <a:off x="6331744"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4" name="Rectangle 413"/>
                  <p:cNvSpPr/>
                  <p:nvPr/>
                </p:nvSpPr>
                <p:spPr>
                  <a:xfrm>
                    <a:off x="6668691"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5" name="Rectangle 414"/>
                  <p:cNvSpPr/>
                  <p:nvPr/>
                </p:nvSpPr>
                <p:spPr>
                  <a:xfrm>
                    <a:off x="7005638"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6" name="Rectangle 415"/>
                  <p:cNvSpPr/>
                  <p:nvPr/>
                </p:nvSpPr>
                <p:spPr>
                  <a:xfrm>
                    <a:off x="7342585"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7" name="Rectangle 416"/>
                  <p:cNvSpPr/>
                  <p:nvPr/>
                </p:nvSpPr>
                <p:spPr>
                  <a:xfrm>
                    <a:off x="7679532"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8" name="Rectangle 417"/>
                  <p:cNvSpPr/>
                  <p:nvPr/>
                </p:nvSpPr>
                <p:spPr>
                  <a:xfrm>
                    <a:off x="8016479" y="257175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19" name="Rectangle 418"/>
                  <p:cNvSpPr/>
                  <p:nvPr/>
                </p:nvSpPr>
                <p:spPr>
                  <a:xfrm>
                    <a:off x="5657850"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0" name="Rectangle 419"/>
                  <p:cNvSpPr/>
                  <p:nvPr/>
                </p:nvSpPr>
                <p:spPr>
                  <a:xfrm>
                    <a:off x="5994797"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1" name="Rectangle 420"/>
                  <p:cNvSpPr/>
                  <p:nvPr/>
                </p:nvSpPr>
                <p:spPr>
                  <a:xfrm>
                    <a:off x="6331744"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2" name="Rectangle 421"/>
                  <p:cNvSpPr/>
                  <p:nvPr/>
                </p:nvSpPr>
                <p:spPr>
                  <a:xfrm>
                    <a:off x="6668691"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3" name="Rectangle 422"/>
                  <p:cNvSpPr/>
                  <p:nvPr/>
                </p:nvSpPr>
                <p:spPr>
                  <a:xfrm>
                    <a:off x="7005638"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4" name="Rectangle 423"/>
                  <p:cNvSpPr/>
                  <p:nvPr/>
                </p:nvSpPr>
                <p:spPr>
                  <a:xfrm>
                    <a:off x="7342585"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5" name="Rectangle 424"/>
                  <p:cNvSpPr/>
                  <p:nvPr/>
                </p:nvSpPr>
                <p:spPr>
                  <a:xfrm>
                    <a:off x="7679532"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6" name="Rectangle 425"/>
                  <p:cNvSpPr/>
                  <p:nvPr/>
                </p:nvSpPr>
                <p:spPr>
                  <a:xfrm>
                    <a:off x="8016479" y="290512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7" name="Rectangle 426"/>
                  <p:cNvSpPr/>
                  <p:nvPr/>
                </p:nvSpPr>
                <p:spPr>
                  <a:xfrm>
                    <a:off x="5657850"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8" name="Rectangle 427"/>
                  <p:cNvSpPr/>
                  <p:nvPr/>
                </p:nvSpPr>
                <p:spPr>
                  <a:xfrm>
                    <a:off x="5994797"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29" name="Rectangle 428"/>
                  <p:cNvSpPr/>
                  <p:nvPr/>
                </p:nvSpPr>
                <p:spPr>
                  <a:xfrm>
                    <a:off x="6331744"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0" name="Rectangle 429"/>
                  <p:cNvSpPr/>
                  <p:nvPr/>
                </p:nvSpPr>
                <p:spPr>
                  <a:xfrm>
                    <a:off x="6668691"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1" name="Rectangle 430"/>
                  <p:cNvSpPr/>
                  <p:nvPr/>
                </p:nvSpPr>
                <p:spPr>
                  <a:xfrm>
                    <a:off x="7005638"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2" name="Rectangle 431"/>
                  <p:cNvSpPr/>
                  <p:nvPr/>
                </p:nvSpPr>
                <p:spPr>
                  <a:xfrm>
                    <a:off x="7342585"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3" name="Rectangle 432"/>
                  <p:cNvSpPr/>
                  <p:nvPr/>
                </p:nvSpPr>
                <p:spPr>
                  <a:xfrm>
                    <a:off x="7679532"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4" name="Rectangle 433"/>
                  <p:cNvSpPr/>
                  <p:nvPr/>
                </p:nvSpPr>
                <p:spPr>
                  <a:xfrm>
                    <a:off x="8016479" y="3238500"/>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5" name="Rectangle 434"/>
                  <p:cNvSpPr/>
                  <p:nvPr/>
                </p:nvSpPr>
                <p:spPr>
                  <a:xfrm>
                    <a:off x="5657850"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6" name="Rectangle 435"/>
                  <p:cNvSpPr/>
                  <p:nvPr/>
                </p:nvSpPr>
                <p:spPr>
                  <a:xfrm>
                    <a:off x="5994797"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7" name="Rectangle 436"/>
                  <p:cNvSpPr/>
                  <p:nvPr/>
                </p:nvSpPr>
                <p:spPr>
                  <a:xfrm>
                    <a:off x="6331744"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8" name="Rectangle 437"/>
                  <p:cNvSpPr/>
                  <p:nvPr/>
                </p:nvSpPr>
                <p:spPr>
                  <a:xfrm>
                    <a:off x="6668691"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39" name="Rectangle 438"/>
                  <p:cNvSpPr/>
                  <p:nvPr/>
                </p:nvSpPr>
                <p:spPr>
                  <a:xfrm>
                    <a:off x="7005638"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0" name="Rectangle 439"/>
                  <p:cNvSpPr/>
                  <p:nvPr/>
                </p:nvSpPr>
                <p:spPr>
                  <a:xfrm>
                    <a:off x="7342585"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1" name="Rectangle 440"/>
                  <p:cNvSpPr/>
                  <p:nvPr/>
                </p:nvSpPr>
                <p:spPr>
                  <a:xfrm>
                    <a:off x="7679532"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42" name="Rectangle 441"/>
                  <p:cNvSpPr/>
                  <p:nvPr/>
                </p:nvSpPr>
                <p:spPr>
                  <a:xfrm>
                    <a:off x="8016479" y="35718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grpSp>
          </p:grpSp>
          <p:grpSp>
            <p:nvGrpSpPr>
              <p:cNvPr id="332" name="Group 331"/>
              <p:cNvGrpSpPr/>
              <p:nvPr/>
            </p:nvGrpSpPr>
            <p:grpSpPr>
              <a:xfrm>
                <a:off x="1920651" y="746101"/>
                <a:ext cx="2405966" cy="3584625"/>
                <a:chOff x="1920651" y="746101"/>
                <a:chExt cx="2405966" cy="3584625"/>
              </a:xfrm>
              <a:solidFill>
                <a:schemeClr val="accent5">
                  <a:lumMod val="60000"/>
                  <a:lumOff val="40000"/>
                </a:schemeClr>
              </a:solidFill>
            </p:grpSpPr>
            <p:sp>
              <p:nvSpPr>
                <p:cNvPr id="336" name="Rectangle 335"/>
                <p:cNvSpPr/>
                <p:nvPr/>
              </p:nvSpPr>
              <p:spPr>
                <a:xfrm rot="2700000">
                  <a:off x="3570773" y="746101"/>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7" name="Rectangle 336"/>
                <p:cNvSpPr/>
                <p:nvPr/>
              </p:nvSpPr>
              <p:spPr>
                <a:xfrm rot="2700000">
                  <a:off x="3809031" y="984359"/>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8" name="Rectangle 337"/>
                <p:cNvSpPr/>
                <p:nvPr/>
              </p:nvSpPr>
              <p:spPr>
                <a:xfrm rot="2700000">
                  <a:off x="4047288" y="1222616"/>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39" name="Rectangle 338"/>
                <p:cNvSpPr/>
                <p:nvPr/>
              </p:nvSpPr>
              <p:spPr>
                <a:xfrm rot="2700000">
                  <a:off x="3335042" y="981833"/>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0" name="Rectangle 339"/>
                <p:cNvSpPr/>
                <p:nvPr/>
              </p:nvSpPr>
              <p:spPr>
                <a:xfrm rot="2700000">
                  <a:off x="3573299" y="1220090"/>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1" name="Rectangle 340"/>
                <p:cNvSpPr/>
                <p:nvPr/>
              </p:nvSpPr>
              <p:spPr>
                <a:xfrm rot="2700000">
                  <a:off x="3811557" y="1458348"/>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2" name="Rectangle 341"/>
                <p:cNvSpPr/>
                <p:nvPr/>
              </p:nvSpPr>
              <p:spPr>
                <a:xfrm rot="2700000">
                  <a:off x="3099310" y="1217565"/>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3" name="Rectangle 342"/>
                <p:cNvSpPr/>
                <p:nvPr/>
              </p:nvSpPr>
              <p:spPr>
                <a:xfrm rot="2700000">
                  <a:off x="3337567" y="1455822"/>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4" name="Rectangle 343"/>
                <p:cNvSpPr/>
                <p:nvPr/>
              </p:nvSpPr>
              <p:spPr>
                <a:xfrm rot="2700000">
                  <a:off x="3575825" y="1694080"/>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5" name="Rectangle 344"/>
                <p:cNvSpPr/>
                <p:nvPr/>
              </p:nvSpPr>
              <p:spPr>
                <a:xfrm rot="2700000">
                  <a:off x="2863578" y="1453296"/>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6" name="Rectangle 345"/>
                <p:cNvSpPr/>
                <p:nvPr/>
              </p:nvSpPr>
              <p:spPr>
                <a:xfrm rot="2700000">
                  <a:off x="3101836" y="1691554"/>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7" name="Rectangle 346"/>
                <p:cNvSpPr/>
                <p:nvPr/>
              </p:nvSpPr>
              <p:spPr>
                <a:xfrm rot="2700000">
                  <a:off x="3340093" y="1929811"/>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8" name="Rectangle 347"/>
                <p:cNvSpPr/>
                <p:nvPr/>
              </p:nvSpPr>
              <p:spPr>
                <a:xfrm rot="2700000">
                  <a:off x="2627846" y="1689028"/>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49" name="Rectangle 348"/>
                <p:cNvSpPr/>
                <p:nvPr/>
              </p:nvSpPr>
              <p:spPr>
                <a:xfrm rot="2700000">
                  <a:off x="2866104" y="1927286"/>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0" name="Rectangle 349"/>
                <p:cNvSpPr/>
                <p:nvPr/>
              </p:nvSpPr>
              <p:spPr>
                <a:xfrm rot="2700000">
                  <a:off x="3104361" y="2165543"/>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1" name="Rectangle 350"/>
                <p:cNvSpPr/>
                <p:nvPr/>
              </p:nvSpPr>
              <p:spPr>
                <a:xfrm rot="2700000">
                  <a:off x="2392115" y="1924760"/>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2" name="Rectangle 351"/>
                <p:cNvSpPr/>
                <p:nvPr/>
              </p:nvSpPr>
              <p:spPr>
                <a:xfrm rot="2700000">
                  <a:off x="2630372" y="2163017"/>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3" name="Rectangle 352"/>
                <p:cNvSpPr/>
                <p:nvPr/>
              </p:nvSpPr>
              <p:spPr>
                <a:xfrm rot="2700000">
                  <a:off x="2868630" y="2401275"/>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4" name="Rectangle 353"/>
                <p:cNvSpPr/>
                <p:nvPr/>
              </p:nvSpPr>
              <p:spPr>
                <a:xfrm rot="2700000">
                  <a:off x="3106887" y="2639532"/>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5" name="Rectangle 354"/>
                <p:cNvSpPr/>
                <p:nvPr/>
              </p:nvSpPr>
              <p:spPr>
                <a:xfrm rot="2700000">
                  <a:off x="3345145" y="2877790"/>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6" name="Rectangle 355"/>
                <p:cNvSpPr/>
                <p:nvPr/>
              </p:nvSpPr>
              <p:spPr>
                <a:xfrm rot="2700000">
                  <a:off x="3583402" y="3116047"/>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7" name="Rectangle 356"/>
                <p:cNvSpPr/>
                <p:nvPr/>
              </p:nvSpPr>
              <p:spPr>
                <a:xfrm rot="2700000">
                  <a:off x="3821660" y="3354305"/>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8" name="Rectangle 357"/>
                <p:cNvSpPr/>
                <p:nvPr/>
              </p:nvSpPr>
              <p:spPr>
                <a:xfrm rot="2700000">
                  <a:off x="4059917" y="3592562"/>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59" name="Rectangle 358"/>
                <p:cNvSpPr/>
                <p:nvPr/>
              </p:nvSpPr>
              <p:spPr>
                <a:xfrm rot="2700000">
                  <a:off x="2156383" y="2160492"/>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0" name="Rectangle 359"/>
                <p:cNvSpPr/>
                <p:nvPr/>
              </p:nvSpPr>
              <p:spPr>
                <a:xfrm rot="2700000">
                  <a:off x="2394640" y="2398749"/>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1" name="Rectangle 360"/>
                <p:cNvSpPr/>
                <p:nvPr/>
              </p:nvSpPr>
              <p:spPr>
                <a:xfrm rot="2700000">
                  <a:off x="2632898" y="2637007"/>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2" name="Rectangle 361"/>
                <p:cNvSpPr/>
                <p:nvPr/>
              </p:nvSpPr>
              <p:spPr>
                <a:xfrm rot="2700000">
                  <a:off x="2871155" y="2875264"/>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3" name="Rectangle 362"/>
                <p:cNvSpPr/>
                <p:nvPr/>
              </p:nvSpPr>
              <p:spPr>
                <a:xfrm rot="2700000">
                  <a:off x="3109413" y="3113522"/>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4" name="Rectangle 363"/>
                <p:cNvSpPr/>
                <p:nvPr/>
              </p:nvSpPr>
              <p:spPr>
                <a:xfrm rot="2700000">
                  <a:off x="3347670" y="3351779"/>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5" name="Rectangle 364"/>
                <p:cNvSpPr/>
                <p:nvPr/>
              </p:nvSpPr>
              <p:spPr>
                <a:xfrm rot="2700000">
                  <a:off x="3585928" y="3590037"/>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6" name="Rectangle 365"/>
                <p:cNvSpPr/>
                <p:nvPr/>
              </p:nvSpPr>
              <p:spPr>
                <a:xfrm rot="2700000">
                  <a:off x="3824185" y="3828294"/>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7" name="Rectangle 366"/>
                <p:cNvSpPr/>
                <p:nvPr/>
              </p:nvSpPr>
              <p:spPr>
                <a:xfrm rot="2700000">
                  <a:off x="1920651" y="2396223"/>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8" name="Rectangle 367"/>
                <p:cNvSpPr/>
                <p:nvPr/>
              </p:nvSpPr>
              <p:spPr>
                <a:xfrm rot="2700000">
                  <a:off x="2158909" y="2634481"/>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69" name="Rectangle 368"/>
                <p:cNvSpPr/>
                <p:nvPr/>
              </p:nvSpPr>
              <p:spPr>
                <a:xfrm rot="2700000">
                  <a:off x="2397166" y="2872738"/>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70" name="Rectangle 369"/>
                <p:cNvSpPr/>
                <p:nvPr/>
              </p:nvSpPr>
              <p:spPr>
                <a:xfrm rot="2700000">
                  <a:off x="2635424" y="3110996"/>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71" name="Rectangle 370"/>
                <p:cNvSpPr/>
                <p:nvPr/>
              </p:nvSpPr>
              <p:spPr>
                <a:xfrm rot="2700000">
                  <a:off x="2873681" y="3349253"/>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72" name="Rectangle 371"/>
                <p:cNvSpPr/>
                <p:nvPr/>
              </p:nvSpPr>
              <p:spPr>
                <a:xfrm rot="2700000">
                  <a:off x="3111939" y="3587511"/>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73" name="Rectangle 372"/>
                <p:cNvSpPr/>
                <p:nvPr/>
              </p:nvSpPr>
              <p:spPr>
                <a:xfrm rot="2700000">
                  <a:off x="3350196" y="3825768"/>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sp>
              <p:nvSpPr>
                <p:cNvPr id="374" name="Rectangle 373"/>
                <p:cNvSpPr/>
                <p:nvPr/>
              </p:nvSpPr>
              <p:spPr>
                <a:xfrm rot="2700000">
                  <a:off x="3588454" y="4064026"/>
                  <a:ext cx="266700" cy="266700"/>
                </a:xfrm>
                <a:prstGeom prst="rect">
                  <a:avLst/>
                </a:prstGeom>
                <a:grpFill/>
              </p:spPr>
              <p:txBody>
                <a:bodyPr wrap="square" rtlCol="0" anchor="t">
                  <a:noAutofit/>
                </a:bodyPr>
                <a:lstStyle/>
                <a:p>
                  <a:pPr algn="ctr">
                    <a:lnSpc>
                      <a:spcPct val="80000"/>
                    </a:lnSpc>
                  </a:pPr>
                  <a:endParaRPr lang="en-US" sz="2000" b="1" dirty="0" smtClean="0">
                    <a:solidFill>
                      <a:schemeClr val="accent5">
                        <a:lumMod val="75000"/>
                      </a:schemeClr>
                    </a:solidFill>
                    <a:latin typeface="Arial" pitchFamily="34" charset="0"/>
                    <a:ea typeface="Segoe UI" pitchFamily="34" charset="0"/>
                    <a:cs typeface="Arial" pitchFamily="34" charset="0"/>
                  </a:endParaRPr>
                </a:p>
              </p:txBody>
            </p:sp>
          </p:grpSp>
          <p:grpSp>
            <p:nvGrpSpPr>
              <p:cNvPr id="333" name="Group 332"/>
              <p:cNvGrpSpPr/>
              <p:nvPr/>
            </p:nvGrpSpPr>
            <p:grpSpPr>
              <a:xfrm>
                <a:off x="392591" y="1471209"/>
                <a:ext cx="2595422" cy="2834480"/>
                <a:chOff x="392591" y="1471209"/>
                <a:chExt cx="2595422" cy="2834480"/>
              </a:xfrm>
              <a:solidFill>
                <a:schemeClr val="accent5">
                  <a:lumMod val="75000"/>
                </a:schemeClr>
              </a:solidFill>
            </p:grpSpPr>
            <p:sp>
              <p:nvSpPr>
                <p:cNvPr id="334" name="Rectangle 333"/>
                <p:cNvSpPr/>
                <p:nvPr/>
              </p:nvSpPr>
              <p:spPr>
                <a:xfrm rot="2700000">
                  <a:off x="1220475" y="643325"/>
                  <a:ext cx="939654" cy="2595422"/>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35" name="Rectangle 334"/>
                <p:cNvSpPr/>
                <p:nvPr/>
              </p:nvSpPr>
              <p:spPr>
                <a:xfrm rot="2700000">
                  <a:off x="1176943" y="2985350"/>
                  <a:ext cx="1705410" cy="935268"/>
                </a:xfrm>
                <a:prstGeom prst="rect">
                  <a:avLst/>
                </a:prstGeom>
                <a:grp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grpSp>
        </p:grpSp>
        <p:sp>
          <p:nvSpPr>
            <p:cNvPr id="327" name="Rectangle 326"/>
            <p:cNvSpPr/>
            <p:nvPr/>
          </p:nvSpPr>
          <p:spPr>
            <a:xfrm>
              <a:off x="712635" y="2532886"/>
              <a:ext cx="7812000" cy="1029464"/>
            </a:xfrm>
            <a:prstGeom prst="rect">
              <a:avLst/>
            </a:prstGeom>
            <a:solidFill>
              <a:schemeClr val="accent5">
                <a:lumMod val="75000"/>
              </a:schemeClr>
            </a:solidFill>
            <a:effectLst>
              <a:innerShdw blurRad="50800" dist="25400" dir="13500000">
                <a:schemeClr val="tx1">
                  <a:alpha val="80000"/>
                </a:schemeClr>
              </a:innerShdw>
            </a:effectLst>
          </p:spPr>
          <p:txBody>
            <a:bodyPr wrap="square" lIns="0" tIns="900000" rIns="0" bIns="36000" rtlCol="0" anchor="t">
              <a:noAutofit/>
            </a:bodyPr>
            <a:lstStyle/>
            <a:p>
              <a:pPr>
                <a:lnSpc>
                  <a:spcPct val="28000"/>
                </a:lnSpc>
              </a:pPr>
              <a:endParaRPr lang="en-US" sz="10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328" name="Rectangle 327"/>
            <p:cNvSpPr/>
            <p:nvPr/>
          </p:nvSpPr>
          <p:spPr>
            <a:xfrm>
              <a:off x="3927945" y="2905679"/>
              <a:ext cx="2771640" cy="618571"/>
            </a:xfrm>
            <a:prstGeom prst="rect">
              <a:avLst/>
            </a:prstGeom>
            <a:noFill/>
            <a:effectLst/>
          </p:spPr>
          <p:txBody>
            <a:bodyPr wrap="square" lIns="36000" tIns="36000" rIns="36000" bIns="36000" rtlCol="0" anchor="t">
              <a:noAutofit/>
            </a:bodyPr>
            <a:lstStyle/>
            <a:p>
              <a:pPr algn="l">
                <a:lnSpc>
                  <a:spcPct val="74000"/>
                </a:lnSpc>
              </a:pP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Building a Case for </a:t>
              </a:r>
              <a:r>
                <a:rPr lang="en-US" sz="2800" b="1"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Ultra </a:t>
              </a:r>
              <a:r>
                <a:rPr lang="en-US" sz="28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High Definition</a:t>
              </a:r>
            </a:p>
          </p:txBody>
        </p:sp>
        <p:sp>
          <p:nvSpPr>
            <p:cNvPr id="329" name="Rectangle 328"/>
            <p:cNvSpPr/>
            <p:nvPr/>
          </p:nvSpPr>
          <p:spPr>
            <a:xfrm>
              <a:off x="7048032" y="2905679"/>
              <a:ext cx="1116358" cy="618571"/>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Gabriel</a:t>
              </a:r>
              <a:b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0"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Dusil</a:t>
              </a:r>
              <a:endParaRPr lang="en-US" sz="2800" b="0"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pic>
          <p:nvPicPr>
            <p:cNvPr id="33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
            <a:stretch/>
          </p:blipFill>
          <p:spPr bwMode="auto">
            <a:xfrm>
              <a:off x="1081122" y="2948584"/>
              <a:ext cx="2371725"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2" name="TextBox 311"/>
          <p:cNvSpPr txBox="1"/>
          <p:nvPr/>
        </p:nvSpPr>
        <p:spPr>
          <a:xfrm>
            <a:off x="3403577" y="2040485"/>
            <a:ext cx="2509020" cy="2338525"/>
          </a:xfrm>
          <a:prstGeom prst="rect">
            <a:avLst/>
          </a:prstGeom>
        </p:spPr>
        <p:txBody>
          <a:bodyPr wrap="none" rtlCol="0">
            <a:spAutoFit/>
          </a:bodyPr>
          <a:lstStyle>
            <a:defPPr>
              <a:defRPr lang="en-US"/>
            </a:defPPr>
            <a:lvl1pPr algn="l">
              <a:lnSpc>
                <a:spcPct val="74000"/>
              </a:lnSpc>
              <a:defRPr sz="19600" i="1" spc="-200">
                <a:solidFill>
                  <a:schemeClr val="accent5">
                    <a:lumMod val="40000"/>
                    <a:lumOff val="60000"/>
                  </a:schemeClr>
                </a:solidFill>
                <a:effectLst>
                  <a:innerShdw blurRad="38100" dist="12700" dir="13500000">
                    <a:prstClr val="black">
                      <a:alpha val="80000"/>
                    </a:prstClr>
                  </a:innerShdw>
                </a:effectLst>
                <a:ea typeface="Segoe UI" pitchFamily="34" charset="0"/>
              </a:defRPr>
            </a:lvl1pPr>
          </a:lstStyle>
          <a:p>
            <a:r>
              <a:rPr lang="en-US" dirty="0" smtClean="0"/>
              <a:t>VI</a:t>
            </a:r>
            <a:endParaRPr lang="en-US" dirty="0"/>
          </a:p>
        </p:txBody>
      </p:sp>
    </p:spTree>
    <p:extLst>
      <p:ext uri="{BB962C8B-B14F-4D97-AF65-F5344CB8AC3E}">
        <p14:creationId xmlns:p14="http://schemas.microsoft.com/office/powerpoint/2010/main" val="36643682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9155454" cy="2275367"/>
            <a:chOff x="712635" y="294511"/>
            <a:chExt cx="7812000" cy="1941484"/>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306" y="640028"/>
              <a:ext cx="1508053" cy="1595967"/>
            </a:xfrm>
            <a:prstGeom prst="rect">
              <a:avLst/>
            </a:prstGeom>
          </p:spPr>
        </p:pic>
        <p:sp>
          <p:nvSpPr>
            <p:cNvPr id="4" name="Rectangle 3"/>
            <p:cNvSpPr/>
            <p:nvPr/>
          </p:nvSpPr>
          <p:spPr>
            <a:xfrm>
              <a:off x="712635" y="294511"/>
              <a:ext cx="7812000" cy="1029464"/>
            </a:xfrm>
            <a:prstGeom prst="rect">
              <a:avLst/>
            </a:prstGeom>
            <a:solidFill>
              <a:schemeClr val="accent6">
                <a:lumMod val="75000"/>
              </a:schemeClr>
            </a:solidFill>
            <a:effectLst>
              <a:innerShdw blurRad="50800" dist="25400" dir="13500000">
                <a:schemeClr val="tx1">
                  <a:alpha val="80000"/>
                </a:schemeClr>
              </a:innerShdw>
            </a:effectLst>
          </p:spPr>
          <p:txBody>
            <a:bodyPr wrap="square" lIns="0" tIns="900000" rIns="0" bIns="36000" rtlCol="0" anchor="t">
              <a:noAutofit/>
            </a:bodyPr>
            <a:lstStyle/>
            <a:p>
              <a:pPr>
                <a:lnSpc>
                  <a:spcPct val="28000"/>
                </a:lnSpc>
              </a:pPr>
              <a:endParaRPr lang="en-US" sz="10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13" name="Rectangle 12"/>
            <p:cNvSpPr/>
            <p:nvPr/>
          </p:nvSpPr>
          <p:spPr>
            <a:xfrm>
              <a:off x="4071068" y="667304"/>
              <a:ext cx="2634531" cy="618571"/>
            </a:xfrm>
            <a:prstGeom prst="rect">
              <a:avLst/>
            </a:prstGeom>
            <a:noFill/>
            <a:effectLst/>
          </p:spPr>
          <p:txBody>
            <a:bodyPr wrap="square" lIns="36000" tIns="36000" rIns="36000" bIns="36000" rtlCol="0" anchor="t">
              <a:noAutofit/>
            </a:bodyPr>
            <a:lstStyle/>
            <a:p>
              <a:pPr>
                <a:lnSpc>
                  <a:spcPct val="74000"/>
                </a:lnSpc>
              </a:pPr>
              <a:endParaRPr lang="en-US" sz="2400" b="1" i="1"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
          <p:nvSpPr>
            <p:cNvPr id="14" name="Rectangle 13"/>
            <p:cNvSpPr/>
            <p:nvPr/>
          </p:nvSpPr>
          <p:spPr>
            <a:xfrm>
              <a:off x="7117976" y="667304"/>
              <a:ext cx="1046418" cy="618571"/>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Gabriel</a:t>
              </a:r>
              <a:br>
                <a:rPr lang="en-US" sz="2800" b="0" spc="-200" dirty="0" smtClean="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0" i="1" spc="-200" dirty="0" smtClean="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2800" b="0" spc="-200" dirty="0" smtClean="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Dusil</a:t>
              </a:r>
              <a:endParaRPr lang="en-US" sz="2800" b="0" spc="-200" dirty="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
          <p:nvSpPr>
            <p:cNvPr id="18" name="Rectangle 17"/>
            <p:cNvSpPr/>
            <p:nvPr/>
          </p:nvSpPr>
          <p:spPr>
            <a:xfrm>
              <a:off x="2813449" y="667304"/>
              <a:ext cx="1961174" cy="618571"/>
            </a:xfrm>
            <a:prstGeom prst="rect">
              <a:avLst/>
            </a:prstGeom>
            <a:noFill/>
            <a:effectLst/>
          </p:spPr>
          <p:txBody>
            <a:bodyPr wrap="square" lIns="36000" tIns="36000" rIns="36000" bIns="36000" rtlCol="0" anchor="t">
              <a:noAutofit/>
            </a:bodyPr>
            <a:lstStyle/>
            <a:p>
              <a:pPr>
                <a:lnSpc>
                  <a:spcPct val="74000"/>
                </a:lnSpc>
              </a:pPr>
              <a:r>
                <a:rPr lang="en-US" sz="2800" b="1" i="1" spc="-200" dirty="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Are You Ready For Social TV?</a:t>
              </a:r>
            </a:p>
          </p:txBody>
        </p:sp>
        <p:sp>
          <p:nvSpPr>
            <p:cNvPr id="17" name="Rectangle 16"/>
            <p:cNvSpPr/>
            <p:nvPr/>
          </p:nvSpPr>
          <p:spPr>
            <a:xfrm>
              <a:off x="5646821" y="667304"/>
              <a:ext cx="1163168" cy="618571"/>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Tomas</a:t>
              </a:r>
              <a:br>
                <a:rPr lang="en-US" sz="2800" b="0" spc="-200" dirty="0" smtClean="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2800" b="0" i="1" spc="-200" dirty="0" smtClean="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2800" b="0" spc="-200" dirty="0" smtClean="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Petru</a:t>
              </a:r>
              <a:endParaRPr lang="en-US" sz="2800" b="0" spc="-200" dirty="0">
                <a:solidFill>
                  <a:schemeClr val="accent6">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065372" y="640028"/>
              <a:ext cx="1508703" cy="684000"/>
            </a:xfrm>
            <a:prstGeom prst="rect">
              <a:avLst/>
            </a:prstGeom>
          </p:spPr>
        </p:pic>
      </p:grpSp>
      <p:sp>
        <p:nvSpPr>
          <p:cNvPr id="10" name="TextBox 9"/>
          <p:cNvSpPr txBox="1"/>
          <p:nvPr/>
        </p:nvSpPr>
        <p:spPr>
          <a:xfrm>
            <a:off x="2757031" y="2040485"/>
            <a:ext cx="3182281" cy="2338525"/>
          </a:xfrm>
          <a:prstGeom prst="rect">
            <a:avLst/>
          </a:prstGeom>
        </p:spPr>
        <p:txBody>
          <a:bodyPr wrap="none" rtlCol="0">
            <a:spAutoFit/>
          </a:bodyPr>
          <a:lstStyle>
            <a:defPPr>
              <a:defRPr lang="en-US"/>
            </a:defPPr>
            <a:lvl1pPr algn="l">
              <a:lnSpc>
                <a:spcPct val="74000"/>
              </a:lnSpc>
              <a:defRPr sz="19600" i="1" spc="-200">
                <a:solidFill>
                  <a:schemeClr val="accent5">
                    <a:lumMod val="40000"/>
                    <a:lumOff val="60000"/>
                  </a:schemeClr>
                </a:solidFill>
                <a:effectLst>
                  <a:innerShdw blurRad="38100" dist="12700" dir="13500000">
                    <a:prstClr val="black">
                      <a:alpha val="80000"/>
                    </a:prstClr>
                  </a:innerShdw>
                </a:effectLst>
                <a:ea typeface="Segoe UI" pitchFamily="34" charset="0"/>
              </a:defRPr>
            </a:lvl1pPr>
          </a:lstStyle>
          <a:p>
            <a:r>
              <a:rPr lang="en-US" dirty="0" smtClean="0">
                <a:solidFill>
                  <a:schemeClr val="accent6">
                    <a:lumMod val="40000"/>
                    <a:lumOff val="60000"/>
                  </a:schemeClr>
                </a:solidFill>
              </a:rPr>
              <a:t>VII</a:t>
            </a:r>
            <a:endParaRPr lang="en-US" dirty="0">
              <a:solidFill>
                <a:schemeClr val="accent6">
                  <a:lumMod val="40000"/>
                  <a:lumOff val="60000"/>
                </a:schemeClr>
              </a:solidFill>
            </a:endParaRPr>
          </a:p>
        </p:txBody>
      </p:sp>
    </p:spTree>
    <p:extLst>
      <p:ext uri="{BB962C8B-B14F-4D97-AF65-F5344CB8AC3E}">
        <p14:creationId xmlns:p14="http://schemas.microsoft.com/office/powerpoint/2010/main" val="52183247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2127985"/>
            <a:chOff x="0" y="0"/>
            <a:chExt cx="7812000" cy="1818003"/>
          </a:xfrm>
        </p:grpSpPr>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5058" y="349338"/>
              <a:ext cx="2547292" cy="1468665"/>
            </a:xfrm>
            <a:prstGeom prst="rect">
              <a:avLst/>
            </a:prstGeom>
          </p:spPr>
        </p:pic>
        <p:sp>
          <p:nvSpPr>
            <p:cNvPr id="16" name="Rectangle 15"/>
            <p:cNvSpPr/>
            <p:nvPr/>
          </p:nvSpPr>
          <p:spPr>
            <a:xfrm>
              <a:off x="0" y="0"/>
              <a:ext cx="7812000" cy="1029464"/>
            </a:xfrm>
            <a:prstGeom prst="rect">
              <a:avLst/>
            </a:prstGeom>
            <a:solidFill>
              <a:schemeClr val="accent5">
                <a:lumMod val="75000"/>
              </a:schemeClr>
            </a:solidFill>
            <a:effectLst>
              <a:innerShdw blurRad="50800" dist="25400" dir="13500000">
                <a:schemeClr val="tx1">
                  <a:alpha val="80000"/>
                </a:schemeClr>
              </a:innerShdw>
            </a:effectLst>
          </p:spPr>
          <p:txBody>
            <a:bodyPr wrap="square" lIns="0" tIns="900000" rIns="0" bIns="36000" rtlCol="0" anchor="t">
              <a:noAutofit/>
            </a:bodyPr>
            <a:lstStyle/>
            <a:p>
              <a:pPr>
                <a:lnSpc>
                  <a:spcPct val="28000"/>
                </a:lnSpc>
              </a:pPr>
              <a:endParaRPr lang="en-US" sz="10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19" name="Rectangle 18"/>
            <p:cNvSpPr/>
            <p:nvPr/>
          </p:nvSpPr>
          <p:spPr>
            <a:xfrm>
              <a:off x="6462655" y="372793"/>
              <a:ext cx="989101" cy="618571"/>
            </a:xfrm>
            <a:prstGeom prst="rect">
              <a:avLst/>
            </a:prstGeom>
            <a:noFill/>
            <a:effectLst/>
          </p:spPr>
          <p:txBody>
            <a:bodyPr wrap="square" lIns="36000" tIns="36000" rIns="36000" bIns="36000" rtlCol="0" anchor="t">
              <a:noAutofit/>
            </a:bodyPr>
            <a:lstStyle/>
            <a:p>
              <a:pPr algn="r">
                <a:lnSpc>
                  <a:spcPct val="74000"/>
                </a:lnSpc>
              </a:pP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Gabriel</a:t>
              </a:r>
              <a:b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1800" b="0" i="1"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by</a:t>
              </a:r>
              <a:r>
                <a:rPr lang="en-US" sz="1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a:t>
              </a:r>
              <a:r>
                <a:rPr lang="en-US" sz="2800" b="0" spc="-200" dirty="0" smtClean="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Dusil</a:t>
              </a:r>
              <a:endParaRPr lang="en-US" sz="2800" b="0" spc="-200" dirty="0">
                <a:solidFill>
                  <a:schemeClr val="accent5">
                    <a:lumMod val="40000"/>
                    <a:lumOff val="6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
          <p:nvSpPr>
            <p:cNvPr id="20" name="Rectangle 19"/>
            <p:cNvSpPr/>
            <p:nvPr/>
          </p:nvSpPr>
          <p:spPr>
            <a:xfrm>
              <a:off x="3422191" y="372790"/>
              <a:ext cx="2575443" cy="618571"/>
            </a:xfrm>
            <a:prstGeom prst="rect">
              <a:avLst/>
            </a:prstGeom>
            <a:noFill/>
            <a:effectLst/>
          </p:spPr>
          <p:txBody>
            <a:bodyPr wrap="square" lIns="36000" tIns="36000" rIns="36000" bIns="36000" rtlCol="0" anchor="t">
              <a:noAutofit/>
            </a:bodyPr>
            <a:lstStyle/>
            <a:p>
              <a:pPr algn="l">
                <a:lnSpc>
                  <a:spcPct val="74000"/>
                </a:lnSpc>
              </a:pPr>
              <a:r>
                <a:rPr lang="en-US" sz="2800" i="1" spc="-200" dirty="0">
                  <a:solidFill>
                    <a:schemeClr val="accent5">
                      <a:lumMod val="40000"/>
                      <a:lumOff val="60000"/>
                    </a:schemeClr>
                  </a:solidFill>
                  <a:effectLst>
                    <a:innerShdw blurRad="76200" dist="50800" dir="13500000">
                      <a:prstClr val="black">
                        <a:alpha val="80000"/>
                      </a:prstClr>
                    </a:innerShdw>
                  </a:effectLst>
                  <a:ea typeface="Segoe UI" pitchFamily="34" charset="0"/>
                </a:rPr>
                <a:t>Turning Piratez into </a:t>
              </a:r>
              <a:r>
                <a:rPr lang="en-US" sz="2800" i="1" strike="sngStrike" spc="-200" dirty="0">
                  <a:solidFill>
                    <a:schemeClr val="accent5">
                      <a:lumMod val="40000"/>
                      <a:lumOff val="60000"/>
                    </a:schemeClr>
                  </a:solidFill>
                  <a:effectLst>
                    <a:innerShdw blurRad="76200" dist="50800" dir="13500000">
                      <a:prstClr val="black">
                        <a:alpha val="80000"/>
                      </a:prstClr>
                    </a:innerShdw>
                  </a:effectLst>
                  <a:ea typeface="Segoe UI" pitchFamily="34" charset="0"/>
                </a:rPr>
                <a:t>Sailors</a:t>
              </a:r>
              <a:r>
                <a:rPr lang="en-US" sz="2800" i="1" spc="-200" dirty="0">
                  <a:solidFill>
                    <a:schemeClr val="accent5">
                      <a:lumMod val="40000"/>
                      <a:lumOff val="60000"/>
                    </a:schemeClr>
                  </a:solidFill>
                  <a:effectLst>
                    <a:innerShdw blurRad="76200" dist="50800" dir="13500000">
                      <a:prstClr val="black">
                        <a:alpha val="80000"/>
                      </a:prstClr>
                    </a:innerShdw>
                  </a:effectLst>
                  <a:ea typeface="Segoe UI" pitchFamily="34" charset="0"/>
                </a:rPr>
                <a:t> Consumers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56592" y="349338"/>
              <a:ext cx="2547292" cy="684000"/>
            </a:xfrm>
            <a:prstGeom prst="rect">
              <a:avLst/>
            </a:prstGeom>
          </p:spPr>
        </p:pic>
      </p:grpSp>
      <p:sp>
        <p:nvSpPr>
          <p:cNvPr id="8" name="TextBox 7"/>
          <p:cNvSpPr txBox="1"/>
          <p:nvPr/>
        </p:nvSpPr>
        <p:spPr>
          <a:xfrm>
            <a:off x="2612944" y="2040485"/>
            <a:ext cx="3855543" cy="2338525"/>
          </a:xfrm>
          <a:prstGeom prst="rect">
            <a:avLst/>
          </a:prstGeom>
        </p:spPr>
        <p:txBody>
          <a:bodyPr wrap="none" rtlCol="0">
            <a:spAutoFit/>
          </a:bodyPr>
          <a:lstStyle>
            <a:defPPr>
              <a:defRPr lang="en-US"/>
            </a:defPPr>
            <a:lvl1pPr algn="l">
              <a:lnSpc>
                <a:spcPct val="74000"/>
              </a:lnSpc>
              <a:defRPr sz="19600" i="1" spc="-200">
                <a:solidFill>
                  <a:schemeClr val="accent5">
                    <a:lumMod val="40000"/>
                    <a:lumOff val="60000"/>
                  </a:schemeClr>
                </a:solidFill>
                <a:effectLst>
                  <a:innerShdw blurRad="38100" dist="12700" dir="13500000">
                    <a:prstClr val="black">
                      <a:alpha val="80000"/>
                    </a:prstClr>
                  </a:innerShdw>
                </a:effectLst>
                <a:ea typeface="Segoe UI" pitchFamily="34" charset="0"/>
              </a:defRPr>
            </a:lvl1pPr>
          </a:lstStyle>
          <a:p>
            <a:pPr algn="ctr"/>
            <a:r>
              <a:rPr lang="en-US" dirty="0" smtClean="0"/>
              <a:t>VIII</a:t>
            </a:r>
            <a:endParaRPr lang="en-US" dirty="0"/>
          </a:p>
        </p:txBody>
      </p:sp>
    </p:spTree>
    <p:extLst>
      <p:ext uri="{BB962C8B-B14F-4D97-AF65-F5344CB8AC3E}">
        <p14:creationId xmlns:p14="http://schemas.microsoft.com/office/powerpoint/2010/main" val="33500495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8"/>
          <p:cNvSpPr>
            <a:spLocks noChangeArrowheads="1"/>
          </p:cNvSpPr>
          <p:nvPr/>
        </p:nvSpPr>
        <p:spPr bwMode="gray">
          <a:xfrm>
            <a:off x="1316048" y="138222"/>
            <a:ext cx="7704000" cy="4428000"/>
          </a:xfrm>
          <a:prstGeom prst="roundRect">
            <a:avLst>
              <a:gd name="adj" fmla="val 1148"/>
            </a:avLst>
          </a:prstGeom>
          <a:gradFill flip="none" rotWithShape="1">
            <a:gsLst>
              <a:gs pos="0">
                <a:schemeClr val="accent6">
                  <a:lumMod val="60000"/>
                  <a:lumOff val="40000"/>
                </a:schemeClr>
              </a:gs>
              <a:gs pos="100000">
                <a:schemeClr val="accent6">
                  <a:lumMod val="20000"/>
                  <a:lumOff val="80000"/>
                </a:schemeClr>
              </a:gs>
            </a:gsLst>
            <a:lin ang="13500000" scaled="1"/>
            <a:tileRect/>
          </a:gradFill>
          <a:ln w="9525">
            <a:noFill/>
            <a:miter lim="800000"/>
            <a:headEnd/>
            <a:tailEnd/>
          </a:ln>
          <a:effectLst>
            <a:outerShdw blurRad="50800" dist="25400" dir="8400000" algn="tl" rotWithShape="0">
              <a:prstClr val="black">
                <a:alpha val="40000"/>
              </a:prstClr>
            </a:outerShdw>
          </a:effectLst>
          <a:scene3d>
            <a:camera prst="orthographicFront"/>
            <a:lightRig rig="threePt" dir="t"/>
          </a:scene3d>
          <a:sp3d>
            <a:bevelT w="12700" h="12700"/>
          </a:sp3d>
        </p:spPr>
        <p:txBody>
          <a:bodyPr vert="horz" wrap="square" lIns="72000" tIns="36000" rIns="0" bIns="36000"/>
          <a:lstStyle/>
          <a:p>
            <a:pPr algn="l">
              <a:lnSpc>
                <a:spcPct val="85000"/>
              </a:lnSpc>
            </a:pPr>
            <a:endParaRPr lang="en-US" sz="1500" b="0" dirty="0">
              <a:ln w="3175" cmpd="sng">
                <a:solidFill>
                  <a:schemeClr val="accent3">
                    <a:lumMod val="50000"/>
                  </a:schemeClr>
                </a:solidFill>
                <a:prstDash val="solid"/>
              </a:ln>
              <a:solidFill>
                <a:schemeClr val="accent3">
                  <a:lumMod val="75000"/>
                </a:schemeClr>
              </a:solidFill>
              <a:effectLst/>
              <a:latin typeface="Arial" pitchFamily="34" charset="0"/>
              <a:cs typeface="Arial" pitchFamily="34" charset="0"/>
            </a:endParaRPr>
          </a:p>
        </p:txBody>
      </p:sp>
      <p:sp>
        <p:nvSpPr>
          <p:cNvPr id="62" name="Rectangle 48"/>
          <p:cNvSpPr>
            <a:spLocks noChangeArrowheads="1"/>
          </p:cNvSpPr>
          <p:nvPr/>
        </p:nvSpPr>
        <p:spPr bwMode="gray">
          <a:xfrm>
            <a:off x="7215825" y="221194"/>
            <a:ext cx="1728000" cy="3404521"/>
          </a:xfrm>
          <a:prstGeom prst="roundRect">
            <a:avLst>
              <a:gd name="adj" fmla="val 1417"/>
            </a:avLst>
          </a:prstGeom>
          <a:solidFill>
            <a:schemeClr val="accent4">
              <a:lumMod val="40000"/>
              <a:lumOff val="60000"/>
            </a:schemeClr>
          </a:solidFill>
          <a:ln w="9525">
            <a:noFill/>
            <a:miter lim="800000"/>
            <a:headEnd/>
            <a:tailEnd/>
          </a:ln>
          <a:effectLst>
            <a:innerShdw blurRad="25400" dist="12700" dir="19200000">
              <a:srgbClr val="000000">
                <a:alpha val="80000"/>
              </a:srgbClr>
            </a:innerShdw>
          </a:effectLst>
        </p:spPr>
        <p:txBody>
          <a:bodyPr wrap="square" lIns="72000" tIns="72000" rIns="0" bIns="36000"/>
          <a:lstStyle/>
          <a:p>
            <a:pPr algn="l">
              <a:lnSpc>
                <a:spcPct val="85000"/>
              </a:lnSpc>
            </a:pPr>
            <a:r>
              <a:rPr lang="en-US" sz="2400" b="0" dirty="0" smtClean="0">
                <a:ln w="3175" cmpd="sng">
                  <a:solidFill>
                    <a:schemeClr val="accent4">
                      <a:lumMod val="50000"/>
                    </a:schemeClr>
                  </a:solidFill>
                  <a:prstDash val="solid"/>
                </a:ln>
                <a:solidFill>
                  <a:srgbClr val="7A5E9C"/>
                </a:solidFill>
                <a:effectLst/>
                <a:latin typeface="Arial" pitchFamily="34" charset="0"/>
                <a:cs typeface="Arial" pitchFamily="34" charset="0"/>
              </a:rPr>
              <a:t>Consume</a:t>
            </a:r>
            <a:endParaRPr lang="en-US" sz="2400" b="0" dirty="0">
              <a:ln w="3175" cmpd="sng">
                <a:solidFill>
                  <a:schemeClr val="accent4">
                    <a:lumMod val="50000"/>
                  </a:schemeClr>
                </a:solidFill>
                <a:prstDash val="solid"/>
              </a:ln>
              <a:solidFill>
                <a:srgbClr val="7A5E9C"/>
              </a:solidFill>
              <a:effectLst/>
              <a:latin typeface="Arial" pitchFamily="34" charset="0"/>
              <a:cs typeface="Arial" pitchFamily="34" charset="0"/>
            </a:endParaRPr>
          </a:p>
        </p:txBody>
      </p:sp>
      <p:sp>
        <p:nvSpPr>
          <p:cNvPr id="79" name="Rectangle 48"/>
          <p:cNvSpPr>
            <a:spLocks noChangeArrowheads="1"/>
          </p:cNvSpPr>
          <p:nvPr/>
        </p:nvSpPr>
        <p:spPr bwMode="gray">
          <a:xfrm>
            <a:off x="7311422" y="1256700"/>
            <a:ext cx="1548000" cy="2274068"/>
          </a:xfrm>
          <a:prstGeom prst="roundRect">
            <a:avLst>
              <a:gd name="adj" fmla="val 1134"/>
            </a:avLst>
          </a:prstGeom>
          <a:gradFill flip="none" rotWithShape="1">
            <a:gsLst>
              <a:gs pos="0">
                <a:schemeClr val="accent4">
                  <a:lumMod val="60000"/>
                  <a:lumOff val="40000"/>
                </a:schemeClr>
              </a:gs>
              <a:gs pos="99000">
                <a:schemeClr val="accent4">
                  <a:lumMod val="75000"/>
                </a:schemeClr>
              </a:gs>
            </a:gsLst>
            <a:lin ang="2700000" scaled="1"/>
            <a:tileRect/>
          </a:gradFill>
          <a:ln w="1270">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500" b="0" dirty="0">
                <a:ln w="3175" cmpd="sng">
                  <a:solidFill>
                    <a:schemeClr val="accent4">
                      <a:lumMod val="75000"/>
                    </a:schemeClr>
                  </a:solidFill>
                  <a:prstDash val="solid"/>
                </a:ln>
                <a:solidFill>
                  <a:schemeClr val="accent4">
                    <a:lumMod val="75000"/>
                  </a:schemeClr>
                </a:solidFill>
                <a:effectLst/>
                <a:latin typeface="Arial" pitchFamily="34" charset="0"/>
                <a:cs typeface="Arial" pitchFamily="34" charset="0"/>
              </a:rPr>
              <a:t>Portal</a:t>
            </a:r>
          </a:p>
        </p:txBody>
      </p:sp>
      <p:sp>
        <p:nvSpPr>
          <p:cNvPr id="8" name="Rectangle 48"/>
          <p:cNvSpPr>
            <a:spLocks noChangeArrowheads="1"/>
          </p:cNvSpPr>
          <p:nvPr/>
        </p:nvSpPr>
        <p:spPr bwMode="gray">
          <a:xfrm>
            <a:off x="154630" y="138223"/>
            <a:ext cx="1080000" cy="4428000"/>
          </a:xfrm>
          <a:prstGeom prst="roundRect">
            <a:avLst>
              <a:gd name="adj" fmla="val 3728"/>
            </a:avLst>
          </a:prstGeom>
          <a:solidFill>
            <a:schemeClr val="accent2">
              <a:lumMod val="40000"/>
              <a:lumOff val="60000"/>
            </a:schemeClr>
          </a:solidFill>
          <a:ln w="9525">
            <a:noFill/>
            <a:miter lim="800000"/>
            <a:headEnd/>
            <a:tailEnd/>
          </a:ln>
          <a:effectLst>
            <a:outerShdw blurRad="50800" dist="38100" dir="8400000" algn="tr" rotWithShape="0">
              <a:prstClr val="black">
                <a:alpha val="40000"/>
              </a:prstClr>
            </a:outerShdw>
          </a:effectLst>
        </p:spPr>
        <p:txBody>
          <a:bodyPr wrap="square" lIns="72000" tIns="144000" rIns="0" bIns="36000"/>
          <a:lstStyle/>
          <a:p>
            <a:pPr algn="l">
              <a:lnSpc>
                <a:spcPct val="85000"/>
              </a:lnSpc>
              <a:defRPr/>
            </a:pPr>
            <a:r>
              <a:rPr lang="en-US" sz="2400" b="0" dirty="0" smtClean="0">
                <a:ln w="3175" cmpd="sng">
                  <a:solidFill>
                    <a:schemeClr val="accent2">
                      <a:lumMod val="75000"/>
                    </a:schemeClr>
                  </a:solidFill>
                  <a:prstDash val="solid"/>
                </a:ln>
                <a:solidFill>
                  <a:schemeClr val="accent2">
                    <a:lumMod val="75000"/>
                  </a:schemeClr>
                </a:solidFill>
                <a:effectLst/>
                <a:latin typeface="Arial" pitchFamily="34" charset="0"/>
                <a:cs typeface="Arial" pitchFamily="34" charset="0"/>
              </a:rPr>
              <a:t>Create</a:t>
            </a:r>
            <a:endParaRPr lang="en-US" sz="2400" b="0" dirty="0">
              <a:ln w="3175" cmpd="sng">
                <a:solidFill>
                  <a:schemeClr val="accent2">
                    <a:lumMod val="75000"/>
                  </a:schemeClr>
                </a:solidFill>
                <a:prstDash val="solid"/>
              </a:ln>
              <a:solidFill>
                <a:schemeClr val="accent2">
                  <a:lumMod val="75000"/>
                </a:schemeClr>
              </a:solidFill>
              <a:effectLst/>
              <a:latin typeface="Arial" pitchFamily="34" charset="0"/>
              <a:cs typeface="Arial" pitchFamily="34" charset="0"/>
            </a:endParaRPr>
          </a:p>
        </p:txBody>
      </p:sp>
      <p:sp>
        <p:nvSpPr>
          <p:cNvPr id="9" name="Rectangle 48"/>
          <p:cNvSpPr>
            <a:spLocks noChangeArrowheads="1"/>
          </p:cNvSpPr>
          <p:nvPr/>
        </p:nvSpPr>
        <p:spPr bwMode="gray">
          <a:xfrm>
            <a:off x="1389197" y="221194"/>
            <a:ext cx="1224000" cy="3780000"/>
          </a:xfrm>
          <a:prstGeom prst="roundRect">
            <a:avLst>
              <a:gd name="adj" fmla="val 2062"/>
            </a:avLst>
          </a:prstGeom>
          <a:solidFill>
            <a:schemeClr val="accent5">
              <a:lumMod val="40000"/>
              <a:lumOff val="60000"/>
            </a:schemeClr>
          </a:solidFill>
          <a:ln w="9525">
            <a:noFill/>
            <a:miter lim="800000"/>
            <a:headEnd/>
            <a:tailEnd/>
          </a:ln>
          <a:effectLst>
            <a:innerShdw blurRad="25400" dist="12700" dir="19200000">
              <a:srgbClr val="000000">
                <a:alpha val="80000"/>
              </a:srgbClr>
            </a:innerShdw>
          </a:effectLst>
        </p:spPr>
        <p:txBody>
          <a:bodyPr wrap="square" lIns="72000" tIns="72000" rIns="0" bIns="36000"/>
          <a:lstStyle/>
          <a:p>
            <a:pPr algn="l">
              <a:lnSpc>
                <a:spcPct val="85000"/>
              </a:lnSpc>
            </a:pPr>
            <a:r>
              <a:rPr lang="en-US" sz="2400" b="0" dirty="0">
                <a:ln w="3175" cmpd="sng">
                  <a:solidFill>
                    <a:schemeClr val="accent5">
                      <a:lumMod val="50000"/>
                    </a:schemeClr>
                  </a:solidFill>
                  <a:prstDash val="solid"/>
                </a:ln>
                <a:solidFill>
                  <a:schemeClr val="accent5">
                    <a:lumMod val="75000"/>
                  </a:schemeClr>
                </a:solidFill>
                <a:effectLst/>
                <a:latin typeface="Arial" pitchFamily="34" charset="0"/>
                <a:cs typeface="Arial" pitchFamily="34" charset="0"/>
              </a:rPr>
              <a:t>Ingest</a:t>
            </a:r>
          </a:p>
        </p:txBody>
      </p:sp>
      <p:sp>
        <p:nvSpPr>
          <p:cNvPr id="56" name="Rectangle 48"/>
          <p:cNvSpPr>
            <a:spLocks noChangeArrowheads="1"/>
          </p:cNvSpPr>
          <p:nvPr/>
        </p:nvSpPr>
        <p:spPr bwMode="gray">
          <a:xfrm>
            <a:off x="2700229" y="221195"/>
            <a:ext cx="3284118" cy="4104000"/>
          </a:xfrm>
          <a:prstGeom prst="roundRect">
            <a:avLst>
              <a:gd name="adj" fmla="val 772"/>
            </a:avLst>
          </a:prstGeom>
          <a:solidFill>
            <a:schemeClr val="accent6">
              <a:lumMod val="40000"/>
              <a:lumOff val="60000"/>
            </a:schemeClr>
          </a:solidFill>
          <a:ln w="9525">
            <a:noFill/>
            <a:miter lim="800000"/>
            <a:headEnd/>
            <a:tailEnd/>
          </a:ln>
          <a:effectLst>
            <a:innerShdw blurRad="25400" dist="12700" dir="19200000">
              <a:srgbClr val="000000">
                <a:alpha val="80000"/>
              </a:srgbClr>
            </a:innerShdw>
          </a:effectLst>
        </p:spPr>
        <p:txBody>
          <a:bodyPr vert="horz" wrap="square" lIns="72000" tIns="72000" rIns="0" bIns="36000"/>
          <a:lstStyle/>
          <a:p>
            <a:pPr algn="l">
              <a:lnSpc>
                <a:spcPct val="85000"/>
              </a:lnSpc>
            </a:pPr>
            <a:r>
              <a:rPr lang="en-US" sz="2400" b="0" dirty="0">
                <a:ln w="3175" cmpd="sng">
                  <a:solidFill>
                    <a:schemeClr val="accent6">
                      <a:lumMod val="50000"/>
                    </a:schemeClr>
                  </a:solidFill>
                  <a:prstDash val="solid"/>
                </a:ln>
                <a:solidFill>
                  <a:schemeClr val="accent6">
                    <a:lumMod val="75000"/>
                  </a:schemeClr>
                </a:solidFill>
                <a:effectLst/>
                <a:latin typeface="Arial" pitchFamily="34" charset="0"/>
                <a:cs typeface="Arial" pitchFamily="34" charset="0"/>
              </a:rPr>
              <a:t>Manage</a:t>
            </a:r>
            <a:endParaRPr lang="en-US" sz="1500" b="0" dirty="0">
              <a:ln w="3175" cmpd="sng">
                <a:solidFill>
                  <a:schemeClr val="accent6">
                    <a:lumMod val="50000"/>
                  </a:schemeClr>
                </a:solidFill>
                <a:prstDash val="solid"/>
              </a:ln>
              <a:solidFill>
                <a:schemeClr val="accent6">
                  <a:lumMod val="75000"/>
                </a:schemeClr>
              </a:solidFill>
              <a:effectLst/>
              <a:latin typeface="Arial" pitchFamily="34" charset="0"/>
              <a:cs typeface="Arial" pitchFamily="34" charset="0"/>
            </a:endParaRPr>
          </a:p>
        </p:txBody>
      </p:sp>
      <p:sp>
        <p:nvSpPr>
          <p:cNvPr id="84" name="Rectangle 48"/>
          <p:cNvSpPr>
            <a:spLocks noChangeArrowheads="1"/>
          </p:cNvSpPr>
          <p:nvPr/>
        </p:nvSpPr>
        <p:spPr bwMode="gray">
          <a:xfrm>
            <a:off x="2786493" y="2726821"/>
            <a:ext cx="3096000" cy="648000"/>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500" b="0" dirty="0" smtClean="0">
                <a:ln w="3175" cmpd="sng">
                  <a:solidFill>
                    <a:schemeClr val="accent6">
                      <a:lumMod val="50000"/>
                    </a:schemeClr>
                  </a:solidFill>
                  <a:prstDash val="solid"/>
                </a:ln>
                <a:solidFill>
                  <a:schemeClr val="accent6">
                    <a:lumMod val="50000"/>
                  </a:schemeClr>
                </a:solidFill>
                <a:effectLst/>
                <a:latin typeface="Arial" pitchFamily="34" charset="0"/>
                <a:cs typeface="Arial" pitchFamily="34" charset="0"/>
              </a:rPr>
              <a:t>Content Protection</a:t>
            </a:r>
            <a:endParaRPr lang="en-US" sz="1500" b="0" dirty="0">
              <a:ln w="3175" cmpd="sng">
                <a:solidFill>
                  <a:schemeClr val="accent6">
                    <a:lumMod val="50000"/>
                  </a:schemeClr>
                </a:solidFill>
                <a:prstDash val="solid"/>
              </a:ln>
              <a:solidFill>
                <a:schemeClr val="accent6">
                  <a:lumMod val="50000"/>
                </a:schemeClr>
              </a:solidFill>
              <a:effectLst/>
              <a:latin typeface="Arial" pitchFamily="34" charset="0"/>
              <a:cs typeface="Arial" pitchFamily="34" charset="0"/>
            </a:endParaRPr>
          </a:p>
        </p:txBody>
      </p:sp>
      <p:sp>
        <p:nvSpPr>
          <p:cNvPr id="22" name="Rectangle 48"/>
          <p:cNvSpPr>
            <a:spLocks noChangeArrowheads="1"/>
          </p:cNvSpPr>
          <p:nvPr/>
        </p:nvSpPr>
        <p:spPr bwMode="gray">
          <a:xfrm>
            <a:off x="1469259" y="1265281"/>
            <a:ext cx="1044000" cy="1260000"/>
          </a:xfrm>
          <a:prstGeom prst="roundRect">
            <a:avLst>
              <a:gd name="adj" fmla="val 2062"/>
            </a:avLst>
          </a:prstGeom>
          <a:gradFill flip="none" rotWithShape="1">
            <a:gsLst>
              <a:gs pos="0">
                <a:schemeClr val="accent5">
                  <a:lumMod val="60000"/>
                  <a:lumOff val="40000"/>
                </a:schemeClr>
              </a:gs>
              <a:gs pos="100000">
                <a:schemeClr val="accent5">
                  <a:lumMod val="75000"/>
                </a:schemeClr>
              </a:gs>
            </a:gsLst>
            <a:lin ang="2700000" scaled="1"/>
            <a:tileRect/>
          </a:gradFill>
          <a:ln w="9525">
            <a:noFill/>
            <a:miter lim="800000"/>
            <a:headEnd/>
            <a:tailEnd/>
          </a:ln>
          <a:effectLst>
            <a:innerShdw blurRad="25400" dist="12700" dir="19200000">
              <a:srgbClr val="000000">
                <a:alpha val="80000"/>
              </a:srgbClr>
            </a:innerShdw>
          </a:effectLst>
        </p:spPr>
        <p:txBody>
          <a:bodyPr wrap="square" lIns="72000" tIns="36000" rIns="0" bIns="36000"/>
          <a:lstStyle/>
          <a:p>
            <a:pPr algn="l">
              <a:lnSpc>
                <a:spcPct val="85000"/>
              </a:lnSpc>
            </a:pPr>
            <a:r>
              <a:rPr lang="en-US" sz="1500" b="0" spc="-60" dirty="0" smtClean="0">
                <a:ln w="3175" cmpd="sng">
                  <a:solidFill>
                    <a:schemeClr val="accent5">
                      <a:lumMod val="50000"/>
                    </a:schemeClr>
                  </a:solidFill>
                  <a:prstDash val="solid"/>
                </a:ln>
                <a:solidFill>
                  <a:schemeClr val="accent5">
                    <a:lumMod val="50000"/>
                  </a:schemeClr>
                </a:solidFill>
                <a:effectLst/>
                <a:latin typeface="Arial" pitchFamily="34" charset="0"/>
                <a:cs typeface="Arial" pitchFamily="34" charset="0"/>
              </a:rPr>
              <a:t>Live &amp; VoD</a:t>
            </a:r>
            <a:endParaRPr lang="en-US" sz="1500" b="0" spc="-60" dirty="0">
              <a:ln w="3175" cmpd="sng">
                <a:solidFill>
                  <a:schemeClr val="accent5">
                    <a:lumMod val="50000"/>
                  </a:schemeClr>
                </a:solidFill>
                <a:prstDash val="solid"/>
              </a:ln>
              <a:solidFill>
                <a:schemeClr val="accent5">
                  <a:lumMod val="50000"/>
                </a:schemeClr>
              </a:solidFill>
              <a:effectLst/>
              <a:latin typeface="Arial" pitchFamily="34" charset="0"/>
              <a:cs typeface="Arial" pitchFamily="34" charset="0"/>
            </a:endParaRPr>
          </a:p>
        </p:txBody>
      </p:sp>
      <p:sp>
        <p:nvSpPr>
          <p:cNvPr id="23" name="Rectangle 48"/>
          <p:cNvSpPr>
            <a:spLocks noChangeArrowheads="1"/>
          </p:cNvSpPr>
          <p:nvPr/>
        </p:nvSpPr>
        <p:spPr bwMode="gray">
          <a:xfrm>
            <a:off x="1469259" y="2595879"/>
            <a:ext cx="1044000" cy="1296000"/>
          </a:xfrm>
          <a:prstGeom prst="roundRect">
            <a:avLst>
              <a:gd name="adj" fmla="val 2062"/>
            </a:avLst>
          </a:prstGeom>
          <a:gradFill flip="none" rotWithShape="1">
            <a:gsLst>
              <a:gs pos="0">
                <a:schemeClr val="accent5">
                  <a:lumMod val="60000"/>
                  <a:lumOff val="40000"/>
                </a:schemeClr>
              </a:gs>
              <a:gs pos="100000">
                <a:schemeClr val="accent5">
                  <a:lumMod val="75000"/>
                </a:schemeClr>
              </a:gs>
            </a:gsLst>
            <a:lin ang="2700000" scaled="1"/>
            <a:tileRect/>
          </a:gradFill>
          <a:ln w="9525">
            <a:noFill/>
            <a:miter lim="800000"/>
            <a:headEnd/>
            <a:tailEnd/>
          </a:ln>
          <a:effectLst>
            <a:innerShdw blurRad="25400" dist="12700" dir="19200000">
              <a:srgbClr val="000000">
                <a:alpha val="80000"/>
              </a:srgbClr>
            </a:innerShdw>
          </a:effectLst>
        </p:spPr>
        <p:txBody>
          <a:bodyPr wrap="square" lIns="72000" tIns="36000" rIns="0" bIns="36000"/>
          <a:lstStyle/>
          <a:p>
            <a:pPr algn="l">
              <a:lnSpc>
                <a:spcPct val="85000"/>
              </a:lnSpc>
            </a:pPr>
            <a:r>
              <a:rPr lang="en-US" sz="1500" b="0" spc="-60" dirty="0">
                <a:ln w="3175" cmpd="sng">
                  <a:solidFill>
                    <a:schemeClr val="accent5">
                      <a:lumMod val="50000"/>
                    </a:schemeClr>
                  </a:solidFill>
                  <a:prstDash val="solid"/>
                </a:ln>
                <a:solidFill>
                  <a:schemeClr val="accent5">
                    <a:lumMod val="50000"/>
                  </a:schemeClr>
                </a:solidFill>
                <a:effectLst/>
                <a:latin typeface="Arial" pitchFamily="34" charset="0"/>
                <a:cs typeface="Arial" pitchFamily="34" charset="0"/>
              </a:rPr>
              <a:t>Transcode</a:t>
            </a:r>
          </a:p>
        </p:txBody>
      </p:sp>
      <p:sp>
        <p:nvSpPr>
          <p:cNvPr id="40" name="Rectangle 48"/>
          <p:cNvSpPr>
            <a:spLocks noChangeArrowheads="1"/>
          </p:cNvSpPr>
          <p:nvPr/>
        </p:nvSpPr>
        <p:spPr bwMode="gray">
          <a:xfrm>
            <a:off x="2786493" y="1628025"/>
            <a:ext cx="1476000" cy="1008000"/>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500" b="0" dirty="0" smtClean="0">
                <a:ln w="3175" cmpd="sng">
                  <a:solidFill>
                    <a:schemeClr val="accent6">
                      <a:lumMod val="50000"/>
                    </a:schemeClr>
                  </a:solidFill>
                  <a:prstDash val="solid"/>
                </a:ln>
                <a:solidFill>
                  <a:schemeClr val="accent6">
                    <a:lumMod val="50000"/>
                  </a:schemeClr>
                </a:solidFill>
                <a:effectLst/>
                <a:latin typeface="Arial" pitchFamily="34" charset="0"/>
                <a:cs typeface="Arial" pitchFamily="34" charset="0"/>
              </a:rPr>
              <a:t>CRM</a:t>
            </a:r>
            <a:endParaRPr lang="en-US" sz="1500" b="0" dirty="0">
              <a:ln w="3175" cmpd="sng">
                <a:solidFill>
                  <a:schemeClr val="accent6">
                    <a:lumMod val="50000"/>
                  </a:schemeClr>
                </a:solidFill>
                <a:prstDash val="solid"/>
              </a:ln>
              <a:solidFill>
                <a:schemeClr val="accent6">
                  <a:lumMod val="50000"/>
                </a:schemeClr>
              </a:solidFill>
              <a:effectLst/>
              <a:latin typeface="Arial" pitchFamily="34" charset="0"/>
              <a:cs typeface="Arial" pitchFamily="34" charset="0"/>
            </a:endParaRPr>
          </a:p>
        </p:txBody>
      </p:sp>
      <p:sp>
        <p:nvSpPr>
          <p:cNvPr id="41" name="Rectangle 48"/>
          <p:cNvSpPr>
            <a:spLocks noChangeArrowheads="1"/>
          </p:cNvSpPr>
          <p:nvPr/>
        </p:nvSpPr>
        <p:spPr bwMode="gray">
          <a:xfrm>
            <a:off x="2786493" y="3452265"/>
            <a:ext cx="3096000" cy="765163"/>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500" b="0" dirty="0">
                <a:ln w="3175" cmpd="sng">
                  <a:solidFill>
                    <a:schemeClr val="accent6">
                      <a:lumMod val="50000"/>
                    </a:schemeClr>
                  </a:solidFill>
                  <a:prstDash val="solid"/>
                </a:ln>
                <a:solidFill>
                  <a:schemeClr val="accent6">
                    <a:lumMod val="50000"/>
                  </a:schemeClr>
                </a:solidFill>
                <a:effectLst/>
                <a:latin typeface="Arial" pitchFamily="34" charset="0"/>
                <a:cs typeface="Arial" pitchFamily="34" charset="0"/>
              </a:rPr>
              <a:t>Monetization</a:t>
            </a:r>
          </a:p>
        </p:txBody>
      </p:sp>
      <p:sp>
        <p:nvSpPr>
          <p:cNvPr id="44" name="Rectangle 48"/>
          <p:cNvSpPr>
            <a:spLocks noChangeArrowheads="1"/>
          </p:cNvSpPr>
          <p:nvPr/>
        </p:nvSpPr>
        <p:spPr bwMode="gray">
          <a:xfrm>
            <a:off x="5248218" y="2997694"/>
            <a:ext cx="576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GeoIP</a:t>
            </a:r>
            <a:endParaRPr lang="en-US" sz="1500" b="0" spc="-100" dirty="0">
              <a:solidFill>
                <a:schemeClr val="bg1"/>
              </a:solidFill>
              <a:effectLst/>
              <a:latin typeface="Arial" pitchFamily="34" charset="0"/>
              <a:cs typeface="Arial" pitchFamily="34" charset="0"/>
            </a:endParaRPr>
          </a:p>
        </p:txBody>
      </p:sp>
      <p:sp>
        <p:nvSpPr>
          <p:cNvPr id="46" name="Rectangle 48"/>
          <p:cNvSpPr>
            <a:spLocks noChangeArrowheads="1"/>
          </p:cNvSpPr>
          <p:nvPr/>
        </p:nvSpPr>
        <p:spPr bwMode="gray">
          <a:xfrm>
            <a:off x="1564464" y="1569165"/>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l">
              <a:lnSpc>
                <a:spcPct val="85000"/>
              </a:lnSpc>
            </a:pPr>
            <a:r>
              <a:rPr lang="en-US" sz="1500" b="0" spc="-100" dirty="0" smtClean="0">
                <a:solidFill>
                  <a:schemeClr val="bg1"/>
                </a:solidFill>
                <a:effectLst/>
                <a:latin typeface="Arial" pitchFamily="34" charset="0"/>
                <a:cs typeface="Arial" pitchFamily="34" charset="0"/>
              </a:rPr>
              <a:t>Scheduler</a:t>
            </a:r>
            <a:endParaRPr lang="en-US" sz="1500" b="0" spc="-100" dirty="0">
              <a:solidFill>
                <a:schemeClr val="bg1"/>
              </a:solidFill>
              <a:effectLst/>
              <a:latin typeface="Arial" pitchFamily="34" charset="0"/>
              <a:cs typeface="Arial" pitchFamily="34" charset="0"/>
            </a:endParaRPr>
          </a:p>
        </p:txBody>
      </p:sp>
      <p:sp>
        <p:nvSpPr>
          <p:cNvPr id="61" name="Rectangle 48"/>
          <p:cNvSpPr>
            <a:spLocks noChangeArrowheads="1"/>
          </p:cNvSpPr>
          <p:nvPr/>
        </p:nvSpPr>
        <p:spPr bwMode="gray">
          <a:xfrm>
            <a:off x="259288" y="755497"/>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gn="l">
              <a:lnSpc>
                <a:spcPct val="85000"/>
              </a:lnSpc>
              <a:defRPr/>
            </a:pPr>
            <a:r>
              <a:rPr lang="en-US" sz="1500" b="0" spc="-100" dirty="0">
                <a:solidFill>
                  <a:schemeClr val="bg1"/>
                </a:solidFill>
                <a:effectLst/>
                <a:latin typeface="Arial" pitchFamily="34" charset="0"/>
                <a:cs typeface="Arial" pitchFamily="34" charset="0"/>
              </a:rPr>
              <a:t>i</a:t>
            </a:r>
            <a:r>
              <a:rPr lang="en-US" sz="1500" b="0" spc="-100" dirty="0" smtClean="0">
                <a:solidFill>
                  <a:schemeClr val="bg1"/>
                </a:solidFill>
                <a:effectLst/>
                <a:latin typeface="Arial" pitchFamily="34" charset="0"/>
                <a:cs typeface="Arial" pitchFamily="34" charset="0"/>
              </a:rPr>
              <a:t>mage</a:t>
            </a:r>
            <a:endParaRPr lang="en-US" sz="1500" b="0" spc="-100" dirty="0">
              <a:solidFill>
                <a:schemeClr val="bg1"/>
              </a:solidFill>
              <a:effectLst/>
              <a:latin typeface="Arial" pitchFamily="34" charset="0"/>
              <a:cs typeface="Arial" pitchFamily="34" charset="0"/>
            </a:endParaRPr>
          </a:p>
        </p:txBody>
      </p:sp>
      <p:sp>
        <p:nvSpPr>
          <p:cNvPr id="65" name="Rectangle 48"/>
          <p:cNvSpPr>
            <a:spLocks noChangeArrowheads="1"/>
          </p:cNvSpPr>
          <p:nvPr/>
        </p:nvSpPr>
        <p:spPr bwMode="gray">
          <a:xfrm>
            <a:off x="3122118" y="1900745"/>
            <a:ext cx="1080000" cy="648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Client</a:t>
            </a:r>
            <a:br>
              <a:rPr lang="en-US" sz="1500" b="0" spc="-100" dirty="0" smtClean="0">
                <a:solidFill>
                  <a:schemeClr val="bg1"/>
                </a:solidFill>
                <a:effectLst/>
                <a:latin typeface="Arial" pitchFamily="34" charset="0"/>
                <a:cs typeface="Arial" pitchFamily="34" charset="0"/>
              </a:rPr>
            </a:br>
            <a:r>
              <a:rPr lang="en-US" sz="1500" b="0" spc="-100" dirty="0" smtClean="0">
                <a:solidFill>
                  <a:schemeClr val="bg1"/>
                </a:solidFill>
                <a:effectLst/>
                <a:latin typeface="Arial" pitchFamily="34" charset="0"/>
                <a:cs typeface="Arial" pitchFamily="34" charset="0"/>
              </a:rPr>
              <a:t>Relationship</a:t>
            </a:r>
          </a:p>
          <a:p>
            <a:pPr algn="l">
              <a:lnSpc>
                <a:spcPct val="76000"/>
              </a:lnSpc>
            </a:pPr>
            <a:r>
              <a:rPr lang="en-US" sz="1500" b="0" spc="-100" dirty="0" smtClean="0">
                <a:solidFill>
                  <a:schemeClr val="bg1"/>
                </a:solidFill>
                <a:effectLst/>
                <a:latin typeface="Arial" pitchFamily="34" charset="0"/>
                <a:cs typeface="Arial" pitchFamily="34" charset="0"/>
              </a:rPr>
              <a:t>Management</a:t>
            </a:r>
            <a:endParaRPr lang="en-US" sz="1500" b="0" spc="-100" dirty="0">
              <a:solidFill>
                <a:schemeClr val="bg1"/>
              </a:solidFill>
              <a:effectLst/>
              <a:latin typeface="Arial" pitchFamily="34" charset="0"/>
              <a:cs typeface="Arial" pitchFamily="34" charset="0"/>
            </a:endParaRPr>
          </a:p>
        </p:txBody>
      </p:sp>
      <p:pic>
        <p:nvPicPr>
          <p:cNvPr id="74" name="Picture 7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843841" y="1870724"/>
            <a:ext cx="370076" cy="413418"/>
          </a:xfrm>
          <a:prstGeom prst="rect">
            <a:avLst/>
          </a:prstGeom>
          <a:effectLst>
            <a:outerShdw blurRad="203200" dist="101600" dir="8400000" algn="tl" rotWithShape="0">
              <a:prstClr val="black">
                <a:alpha val="52000"/>
              </a:prstClr>
            </a:outerShdw>
          </a:effectLst>
        </p:spPr>
      </p:pic>
      <p:pic>
        <p:nvPicPr>
          <p:cNvPr id="76" name="Picture 7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828006" y="3654223"/>
            <a:ext cx="876486" cy="593818"/>
          </a:xfrm>
          <a:prstGeom prst="rect">
            <a:avLst/>
          </a:prstGeom>
          <a:effectLst>
            <a:outerShdw blurRad="203200" dist="101600" dir="8400000" algn="tl" rotWithShape="0">
              <a:prstClr val="black">
                <a:alpha val="52000"/>
              </a:prstClr>
            </a:outerShdw>
          </a:effectLst>
        </p:spPr>
      </p:pic>
      <p:pic>
        <p:nvPicPr>
          <p:cNvPr id="78" name="Picture 7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940166" y="3018062"/>
            <a:ext cx="448738" cy="367150"/>
          </a:xfrm>
          <a:prstGeom prst="rect">
            <a:avLst/>
          </a:prstGeom>
          <a:effectLst>
            <a:outerShdw blurRad="203200" dist="101600" dir="8400000" algn="tl" rotWithShape="0">
              <a:prstClr val="black">
                <a:alpha val="52000"/>
              </a:prstClr>
            </a:outerShdw>
          </a:effectLst>
        </p:spPr>
      </p:pic>
      <p:sp>
        <p:nvSpPr>
          <p:cNvPr id="83" name="Rectangle 48"/>
          <p:cNvSpPr>
            <a:spLocks noChangeArrowheads="1"/>
          </p:cNvSpPr>
          <p:nvPr/>
        </p:nvSpPr>
        <p:spPr bwMode="gray">
          <a:xfrm>
            <a:off x="7406095" y="1558413"/>
            <a:ext cx="1368000" cy="1915492"/>
          </a:xfrm>
          <a:prstGeom prst="roundRect">
            <a:avLst>
              <a:gd name="adj" fmla="val 1610"/>
            </a:avLst>
          </a:prstGeom>
          <a:gradFill flip="none" rotWithShape="1">
            <a:gsLst>
              <a:gs pos="0">
                <a:schemeClr val="accent4">
                  <a:lumMod val="60000"/>
                  <a:lumOff val="40000"/>
                </a:schemeClr>
              </a:gs>
              <a:gs pos="99000">
                <a:schemeClr val="accent4">
                  <a:lumMod val="75000"/>
                </a:schemeClr>
              </a:gs>
            </a:gsLst>
            <a:lin ang="2700000" scaled="1"/>
            <a:tileRect/>
          </a:gradFill>
          <a:ln w="1270">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500" b="0" dirty="0">
                <a:ln w="3175" cmpd="sng">
                  <a:solidFill>
                    <a:schemeClr val="accent4">
                      <a:lumMod val="75000"/>
                    </a:schemeClr>
                  </a:solidFill>
                  <a:prstDash val="solid"/>
                </a:ln>
                <a:solidFill>
                  <a:schemeClr val="accent4">
                    <a:lumMod val="75000"/>
                  </a:schemeClr>
                </a:solidFill>
                <a:effectLst/>
                <a:latin typeface="Arial" pitchFamily="34" charset="0"/>
                <a:cs typeface="Arial" pitchFamily="34" charset="0"/>
              </a:rPr>
              <a:t>Player</a:t>
            </a:r>
          </a:p>
        </p:txBody>
      </p:sp>
      <p:sp>
        <p:nvSpPr>
          <p:cNvPr id="85" name="Rectangle 48"/>
          <p:cNvSpPr>
            <a:spLocks noChangeArrowheads="1"/>
          </p:cNvSpPr>
          <p:nvPr/>
        </p:nvSpPr>
        <p:spPr bwMode="gray">
          <a:xfrm>
            <a:off x="6054545" y="221194"/>
            <a:ext cx="1080000" cy="3880577"/>
          </a:xfrm>
          <a:prstGeom prst="roundRect">
            <a:avLst>
              <a:gd name="adj" fmla="val 2063"/>
            </a:avLst>
          </a:prstGeom>
          <a:solidFill>
            <a:schemeClr val="accent3">
              <a:lumMod val="40000"/>
              <a:lumOff val="60000"/>
            </a:schemeClr>
          </a:solidFill>
          <a:ln w="9525">
            <a:noFill/>
            <a:miter lim="800000"/>
            <a:headEnd/>
            <a:tailEnd/>
          </a:ln>
          <a:effectLst>
            <a:innerShdw blurRad="25400" dist="12700" dir="19200000">
              <a:srgbClr val="000000">
                <a:alpha val="80000"/>
              </a:srgbClr>
            </a:innerShdw>
          </a:effectLst>
        </p:spPr>
        <p:txBody>
          <a:bodyPr vert="horz" wrap="square" lIns="72000" tIns="72000" rIns="36000" bIns="36000" anchor="t"/>
          <a:lstStyle/>
          <a:p>
            <a:pPr algn="l">
              <a:lnSpc>
                <a:spcPct val="85000"/>
              </a:lnSpc>
              <a:defRPr/>
            </a:pPr>
            <a:r>
              <a:rPr lang="en-US" sz="2400" b="0" dirty="0" smtClean="0">
                <a:ln w="3175" cmpd="sng">
                  <a:solidFill>
                    <a:schemeClr val="accent3">
                      <a:lumMod val="50000"/>
                    </a:schemeClr>
                  </a:solidFill>
                  <a:prstDash val="solid"/>
                </a:ln>
                <a:solidFill>
                  <a:schemeClr val="accent3">
                    <a:lumMod val="75000"/>
                  </a:schemeClr>
                </a:solidFill>
                <a:effectLst/>
                <a:latin typeface="Arial" pitchFamily="34" charset="0"/>
                <a:cs typeface="Arial" pitchFamily="34" charset="0"/>
              </a:rPr>
              <a:t>Deliver </a:t>
            </a:r>
            <a:endParaRPr lang="en-US" sz="2400" b="0" dirty="0">
              <a:ln w="3175" cmpd="sng">
                <a:solidFill>
                  <a:schemeClr val="accent3">
                    <a:lumMod val="50000"/>
                  </a:schemeClr>
                </a:solidFill>
                <a:prstDash val="solid"/>
              </a:ln>
              <a:solidFill>
                <a:schemeClr val="accent3">
                  <a:lumMod val="75000"/>
                </a:schemeClr>
              </a:solidFill>
              <a:effectLst/>
              <a:latin typeface="Arial" pitchFamily="34" charset="0"/>
              <a:cs typeface="Arial" pitchFamily="34" charset="0"/>
            </a:endParaRPr>
          </a:p>
        </p:txBody>
      </p:sp>
      <p:sp>
        <p:nvSpPr>
          <p:cNvPr id="87" name="Rectangle 86"/>
          <p:cNvSpPr/>
          <p:nvPr/>
        </p:nvSpPr>
        <p:spPr>
          <a:xfrm>
            <a:off x="2411760" y="4777887"/>
            <a:ext cx="2268252" cy="365613"/>
          </a:xfrm>
          <a:prstGeom prst="rect">
            <a:avLst/>
          </a:prstGeom>
        </p:spPr>
        <p:txBody>
          <a:bodyPr wrap="square">
            <a:spAutoFit/>
          </a:bodyPr>
          <a:lstStyle/>
          <a:p>
            <a:pPr algn="l">
              <a:lnSpc>
                <a:spcPct val="74000"/>
              </a:lnSpc>
            </a:pPr>
            <a:r>
              <a:rPr lang="en-US" sz="1200" b="0" spc="-20" dirty="0" smtClean="0">
                <a:solidFill>
                  <a:schemeClr val="bg1">
                    <a:lumMod val="95000"/>
                  </a:schemeClr>
                </a:solidFill>
                <a:effectLst/>
                <a:latin typeface="Arial" pitchFamily="34" charset="0"/>
              </a:rPr>
              <a:t>AV = Audio Visual</a:t>
            </a:r>
          </a:p>
          <a:p>
            <a:pPr algn="l">
              <a:lnSpc>
                <a:spcPct val="74000"/>
              </a:lnSpc>
            </a:pPr>
            <a:r>
              <a:rPr lang="en-US" sz="1200" b="0" spc="-20" dirty="0">
                <a:solidFill>
                  <a:schemeClr val="bg1">
                    <a:lumMod val="95000"/>
                  </a:schemeClr>
                </a:solidFill>
                <a:effectLst/>
              </a:rPr>
              <a:t>OTT = Over the Top Content</a:t>
            </a:r>
          </a:p>
        </p:txBody>
      </p:sp>
      <p:sp>
        <p:nvSpPr>
          <p:cNvPr id="88" name="Rectangle 87"/>
          <p:cNvSpPr/>
          <p:nvPr/>
        </p:nvSpPr>
        <p:spPr>
          <a:xfrm>
            <a:off x="4535996" y="4777887"/>
            <a:ext cx="2163975" cy="365613"/>
          </a:xfrm>
          <a:prstGeom prst="rect">
            <a:avLst/>
          </a:prstGeom>
        </p:spPr>
        <p:txBody>
          <a:bodyPr wrap="square">
            <a:spAutoFit/>
          </a:bodyPr>
          <a:lstStyle/>
          <a:p>
            <a:pPr algn="l">
              <a:lnSpc>
                <a:spcPct val="74000"/>
              </a:lnSpc>
            </a:pPr>
            <a:r>
              <a:rPr lang="en-US" sz="1200" b="0" spc="-20" dirty="0" smtClean="0">
                <a:solidFill>
                  <a:schemeClr val="bg1">
                    <a:lumMod val="95000"/>
                  </a:schemeClr>
                </a:solidFill>
                <a:effectLst/>
                <a:latin typeface="Arial" pitchFamily="34" charset="0"/>
              </a:rPr>
              <a:t>STB = Set Top Box</a:t>
            </a:r>
          </a:p>
          <a:p>
            <a:pPr algn="l">
              <a:lnSpc>
                <a:spcPct val="74000"/>
              </a:lnSpc>
            </a:pPr>
            <a:r>
              <a:rPr lang="en-US" sz="1200" b="0" spc="-20" dirty="0" smtClean="0">
                <a:solidFill>
                  <a:schemeClr val="bg1">
                    <a:lumMod val="95000"/>
                  </a:schemeClr>
                </a:solidFill>
                <a:effectLst/>
                <a:latin typeface="Arial" pitchFamily="34" charset="0"/>
              </a:rPr>
              <a:t>VoD = Video On Demand</a:t>
            </a:r>
            <a:endParaRPr lang="en-US" sz="1200" b="0" spc="-20" dirty="0">
              <a:solidFill>
                <a:schemeClr val="bg1">
                  <a:lumMod val="95000"/>
                </a:schemeClr>
              </a:solidFill>
              <a:effectLst/>
              <a:latin typeface="Arial" pitchFamily="34" charset="0"/>
            </a:endParaRPr>
          </a:p>
        </p:txBody>
      </p:sp>
      <p:sp>
        <p:nvSpPr>
          <p:cNvPr id="71" name="Rectangle 48"/>
          <p:cNvSpPr>
            <a:spLocks noChangeArrowheads="1"/>
          </p:cNvSpPr>
          <p:nvPr/>
        </p:nvSpPr>
        <p:spPr bwMode="gray">
          <a:xfrm>
            <a:off x="7503448" y="1887696"/>
            <a:ext cx="1188000" cy="501970"/>
          </a:xfrm>
          <a:prstGeom prst="roundRect">
            <a:avLst>
              <a:gd name="adj" fmla="val 3296"/>
            </a:avLst>
          </a:prstGeom>
          <a:gradFill flip="none" rotWithShape="1">
            <a:gsLst>
              <a:gs pos="0">
                <a:schemeClr val="accent4">
                  <a:lumMod val="75000"/>
                </a:schemeClr>
              </a:gs>
              <a:gs pos="99000">
                <a:schemeClr val="accent4">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72000" rIns="0" bIns="36000"/>
          <a:lstStyle/>
          <a:p>
            <a:pPr algn="l">
              <a:lnSpc>
                <a:spcPct val="76000"/>
              </a:lnSpc>
            </a:pPr>
            <a:r>
              <a:rPr lang="en-US" sz="1500" b="0" spc="-100" dirty="0" smtClean="0">
                <a:solidFill>
                  <a:schemeClr val="bg1"/>
                </a:solidFill>
                <a:effectLst/>
                <a:latin typeface="Arial" pitchFamily="34" charset="0"/>
                <a:cs typeface="Arial" pitchFamily="34" charset="0"/>
              </a:rPr>
              <a:t>OTT</a:t>
            </a:r>
            <a:br>
              <a:rPr lang="en-US" sz="1500" b="0" spc="-100" dirty="0" smtClean="0">
                <a:solidFill>
                  <a:schemeClr val="bg1"/>
                </a:solidFill>
                <a:effectLst/>
                <a:latin typeface="Arial" pitchFamily="34" charset="0"/>
                <a:cs typeface="Arial" pitchFamily="34" charset="0"/>
              </a:rPr>
            </a:br>
            <a:r>
              <a:rPr lang="en-US" sz="1500" b="0" spc="-100" dirty="0" smtClean="0">
                <a:solidFill>
                  <a:schemeClr val="bg1"/>
                </a:solidFill>
                <a:effectLst/>
                <a:latin typeface="Arial" pitchFamily="34" charset="0"/>
                <a:cs typeface="Arial" pitchFamily="34" charset="0"/>
              </a:rPr>
              <a:t>STB</a:t>
            </a:r>
          </a:p>
        </p:txBody>
      </p:sp>
      <p:sp>
        <p:nvSpPr>
          <p:cNvPr id="73" name="Rectangle 48"/>
          <p:cNvSpPr>
            <a:spLocks noChangeArrowheads="1"/>
          </p:cNvSpPr>
          <p:nvPr/>
        </p:nvSpPr>
        <p:spPr bwMode="gray">
          <a:xfrm>
            <a:off x="7503448" y="2450114"/>
            <a:ext cx="1188000" cy="936000"/>
          </a:xfrm>
          <a:prstGeom prst="roundRect">
            <a:avLst>
              <a:gd name="adj" fmla="val 3296"/>
            </a:avLst>
          </a:prstGeom>
          <a:gradFill flip="none" rotWithShape="1">
            <a:gsLst>
              <a:gs pos="0">
                <a:schemeClr val="accent4">
                  <a:lumMod val="75000"/>
                </a:schemeClr>
              </a:gs>
              <a:gs pos="99000">
                <a:schemeClr val="accent4">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72000" rIns="0" bIns="36000"/>
          <a:lstStyle/>
          <a:p>
            <a:pPr algn="l">
              <a:lnSpc>
                <a:spcPct val="76000"/>
              </a:lnSpc>
            </a:pPr>
            <a:r>
              <a:rPr lang="en-US" sz="1500" b="0" spc="-100" dirty="0" smtClean="0">
                <a:solidFill>
                  <a:schemeClr val="bg1"/>
                </a:solidFill>
                <a:effectLst/>
                <a:latin typeface="Arial" pitchFamily="34" charset="0"/>
                <a:cs typeface="Arial" pitchFamily="34" charset="0"/>
              </a:rPr>
              <a:t>Web</a:t>
            </a:r>
            <a:br>
              <a:rPr lang="en-US" sz="1500" b="0" spc="-100" dirty="0" smtClean="0">
                <a:solidFill>
                  <a:schemeClr val="bg1"/>
                </a:solidFill>
                <a:effectLst/>
                <a:latin typeface="Arial" pitchFamily="34" charset="0"/>
                <a:cs typeface="Arial" pitchFamily="34" charset="0"/>
              </a:rPr>
            </a:br>
            <a:r>
              <a:rPr lang="en-US" sz="1500" b="0" spc="-100" dirty="0" smtClean="0">
                <a:solidFill>
                  <a:schemeClr val="bg1"/>
                </a:solidFill>
                <a:effectLst/>
                <a:latin typeface="Arial" pitchFamily="34" charset="0"/>
                <a:cs typeface="Arial" pitchFamily="34" charset="0"/>
              </a:rPr>
              <a:t>App</a:t>
            </a:r>
          </a:p>
        </p:txBody>
      </p:sp>
      <p:sp>
        <p:nvSpPr>
          <p:cNvPr id="77" name="Rectangle 48"/>
          <p:cNvSpPr>
            <a:spLocks noChangeArrowheads="1"/>
          </p:cNvSpPr>
          <p:nvPr/>
        </p:nvSpPr>
        <p:spPr bwMode="gray">
          <a:xfrm>
            <a:off x="8080898" y="2961685"/>
            <a:ext cx="575087" cy="434891"/>
          </a:xfrm>
          <a:prstGeom prst="roundRect">
            <a:avLst>
              <a:gd name="adj" fmla="val 3296"/>
            </a:avLst>
          </a:prstGeom>
          <a:noFill/>
          <a:ln w="1270">
            <a:noFill/>
            <a:miter lim="800000"/>
            <a:headEnd/>
            <a:tailEnd/>
          </a:ln>
          <a:effectLst>
            <a:outerShdw blurRad="203200" dist="101600" dir="8400000" algn="tl" rotWithShape="0">
              <a:prstClr val="black">
                <a:alpha val="52000"/>
              </a:prstClr>
            </a:outerShdw>
          </a:effectLst>
          <a:scene3d>
            <a:camera prst="orthographicFront"/>
            <a:lightRig rig="threePt" dir="t"/>
          </a:scene3d>
          <a:sp3d>
            <a:bevelT w="12700" h="12700"/>
          </a:sp3d>
        </p:spPr>
        <p:txBody>
          <a:bodyPr wrap="square" lIns="72000" tIns="36000" rIns="0" bIns="36000"/>
          <a:lstStyle/>
          <a:p>
            <a:pPr algn="l">
              <a:lnSpc>
                <a:spcPct val="76000"/>
              </a:lnSpc>
            </a:pPr>
            <a:r>
              <a:rPr lang="en-US" sz="1500" b="0" spc="-100" dirty="0" smtClean="0">
                <a:solidFill>
                  <a:schemeClr val="bg1"/>
                </a:solidFill>
                <a:effectLst/>
                <a:latin typeface="Arial" pitchFamily="34" charset="0"/>
                <a:cs typeface="Arial" pitchFamily="34" charset="0"/>
              </a:rPr>
              <a:t>App</a:t>
            </a:r>
          </a:p>
          <a:p>
            <a:pPr algn="l">
              <a:lnSpc>
                <a:spcPct val="76000"/>
              </a:lnSpc>
            </a:pPr>
            <a:r>
              <a:rPr lang="en-US" sz="1500" b="0" spc="-100" dirty="0" smtClean="0">
                <a:solidFill>
                  <a:schemeClr val="bg1"/>
                </a:solidFill>
                <a:effectLst/>
                <a:latin typeface="Arial" pitchFamily="34" charset="0"/>
                <a:cs typeface="Arial" pitchFamily="34" charset="0"/>
              </a:rPr>
              <a:t>Store</a:t>
            </a:r>
          </a:p>
        </p:txBody>
      </p:sp>
      <p:pic>
        <p:nvPicPr>
          <p:cNvPr id="30" name="Picture 2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149727" y="1645700"/>
            <a:ext cx="635312" cy="667078"/>
          </a:xfrm>
          <a:prstGeom prst="rect">
            <a:avLst/>
          </a:prstGeom>
          <a:effectLst>
            <a:outerShdw blurRad="203200" dist="101600" dir="8400000" algn="tl" rotWithShape="0">
              <a:prstClr val="black">
                <a:alpha val="52000"/>
              </a:prstClr>
            </a:outerShdw>
          </a:effectLst>
        </p:spPr>
      </p:pic>
      <p:pic>
        <p:nvPicPr>
          <p:cNvPr id="27" name="Picture 2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970347" y="2756325"/>
            <a:ext cx="171400" cy="429006"/>
          </a:xfrm>
          <a:prstGeom prst="rect">
            <a:avLst/>
          </a:prstGeom>
          <a:effectLst>
            <a:outerShdw blurRad="203200" dist="101600" dir="8400000" algn="tl" rotWithShape="0">
              <a:prstClr val="black">
                <a:alpha val="52000"/>
              </a:prstClr>
            </a:outerShdw>
          </a:effectLst>
        </p:spPr>
      </p:pic>
      <p:pic>
        <p:nvPicPr>
          <p:cNvPr id="89" name="Picture 88"/>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228822" y="284274"/>
            <a:ext cx="477358" cy="477358"/>
          </a:xfrm>
          <a:prstGeom prst="rect">
            <a:avLst/>
          </a:prstGeom>
        </p:spPr>
      </p:pic>
      <p:sp>
        <p:nvSpPr>
          <p:cNvPr id="90" name="TextBox 89"/>
          <p:cNvSpPr txBox="1"/>
          <p:nvPr/>
        </p:nvSpPr>
        <p:spPr>
          <a:xfrm>
            <a:off x="4468812" y="415775"/>
            <a:ext cx="1440000" cy="230832"/>
          </a:xfrm>
          <a:prstGeom prst="rect">
            <a:avLst/>
          </a:prstGeom>
          <a:noFill/>
        </p:spPr>
        <p:txBody>
          <a:bodyPr wrap="square" lIns="0" tIns="0" rIns="0" bIns="0" rtlCol="0">
            <a:spAutoFit/>
          </a:bodyPr>
          <a:lstStyle/>
          <a:p>
            <a:pPr algn="l"/>
            <a:r>
              <a:rPr lang="en-US" sz="1500" i="1" dirty="0" smtClean="0">
                <a:ln w="3175">
                  <a:noFill/>
                </a:ln>
                <a:solidFill>
                  <a:schemeClr val="tx1">
                    <a:lumMod val="85000"/>
                    <a:lumOff val="15000"/>
                  </a:schemeClr>
                </a:solidFill>
                <a:effectLst/>
                <a:latin typeface="Arial" pitchFamily="34" charset="0"/>
                <a:ea typeface="Segoe UI" pitchFamily="34" charset="0"/>
                <a:cs typeface="Arial" pitchFamily="34" charset="0"/>
              </a:rPr>
              <a:t>vuManagement</a:t>
            </a:r>
            <a:endParaRPr lang="en-US" sz="1500" i="1" baseline="-25000" dirty="0">
              <a:ln w="3175">
                <a:noFill/>
              </a:ln>
              <a:solidFill>
                <a:schemeClr val="accent6">
                  <a:lumMod val="75000"/>
                </a:schemeClr>
              </a:solidFill>
              <a:effectLst/>
              <a:latin typeface="Arial" pitchFamily="34" charset="0"/>
              <a:ea typeface="Segoe UI" pitchFamily="34" charset="0"/>
              <a:cs typeface="Arial" pitchFamily="34" charset="0"/>
            </a:endParaRPr>
          </a:p>
        </p:txBody>
      </p:sp>
      <p:pic>
        <p:nvPicPr>
          <p:cNvPr id="91" name="Picture 9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315233" y="631656"/>
            <a:ext cx="477358" cy="477358"/>
          </a:xfrm>
          <a:prstGeom prst="rect">
            <a:avLst/>
          </a:prstGeom>
        </p:spPr>
      </p:pic>
      <p:sp>
        <p:nvSpPr>
          <p:cNvPr id="92" name="TextBox 91"/>
          <p:cNvSpPr txBox="1"/>
          <p:nvPr/>
        </p:nvSpPr>
        <p:spPr>
          <a:xfrm>
            <a:off x="7544901" y="782398"/>
            <a:ext cx="1332000" cy="230832"/>
          </a:xfrm>
          <a:prstGeom prst="rect">
            <a:avLst/>
          </a:prstGeom>
          <a:noFill/>
        </p:spPr>
        <p:txBody>
          <a:bodyPr wrap="square" lIns="0" tIns="0" rIns="0" bIns="0" rtlCol="0">
            <a:spAutoFit/>
          </a:bodyPr>
          <a:lstStyle/>
          <a:p>
            <a:pPr algn="l"/>
            <a:r>
              <a:rPr lang="en-US" sz="1500" i="1" dirty="0" smtClean="0">
                <a:ln w="3175">
                  <a:noFill/>
                </a:ln>
                <a:solidFill>
                  <a:schemeClr val="tx1">
                    <a:lumMod val="85000"/>
                    <a:lumOff val="15000"/>
                  </a:schemeClr>
                </a:solidFill>
                <a:effectLst/>
                <a:latin typeface="Arial" pitchFamily="34" charset="0"/>
                <a:ea typeface="Segoe UI" pitchFamily="34" charset="0"/>
                <a:cs typeface="Arial" pitchFamily="34" charset="0"/>
              </a:rPr>
              <a:t>vuMultiscreen</a:t>
            </a:r>
            <a:endParaRPr lang="en-US" sz="1500" i="1" baseline="-25000" dirty="0">
              <a:ln w="3175">
                <a:noFill/>
              </a:ln>
              <a:solidFill>
                <a:schemeClr val="accent6">
                  <a:lumMod val="75000"/>
                </a:schemeClr>
              </a:solidFill>
              <a:effectLst/>
              <a:latin typeface="Arial" pitchFamily="34" charset="0"/>
              <a:ea typeface="Segoe UI" pitchFamily="34" charset="0"/>
              <a:cs typeface="Arial" pitchFamily="34" charset="0"/>
            </a:endParaRPr>
          </a:p>
        </p:txBody>
      </p:sp>
      <p:pic>
        <p:nvPicPr>
          <p:cNvPr id="93" name="Picture 9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260612" y="652917"/>
            <a:ext cx="477358" cy="477358"/>
          </a:xfrm>
          <a:prstGeom prst="rect">
            <a:avLst/>
          </a:prstGeom>
        </p:spPr>
      </p:pic>
      <p:sp>
        <p:nvSpPr>
          <p:cNvPr id="94" name="TextBox 93"/>
          <p:cNvSpPr txBox="1"/>
          <p:nvPr/>
        </p:nvSpPr>
        <p:spPr>
          <a:xfrm>
            <a:off x="6495490" y="798542"/>
            <a:ext cx="576000" cy="230832"/>
          </a:xfrm>
          <a:prstGeom prst="rect">
            <a:avLst/>
          </a:prstGeom>
          <a:noFill/>
        </p:spPr>
        <p:txBody>
          <a:bodyPr wrap="square" lIns="0" tIns="0" rIns="0" bIns="0" rtlCol="0">
            <a:spAutoFit/>
          </a:bodyPr>
          <a:lstStyle/>
          <a:p>
            <a:pPr algn="l"/>
            <a:r>
              <a:rPr lang="en-US" sz="1500" i="1" dirty="0" smtClean="0">
                <a:ln w="3175">
                  <a:noFill/>
                </a:ln>
                <a:solidFill>
                  <a:schemeClr val="tx1">
                    <a:lumMod val="85000"/>
                    <a:lumOff val="15000"/>
                  </a:schemeClr>
                </a:solidFill>
                <a:effectLst/>
                <a:latin typeface="Arial" pitchFamily="34" charset="0"/>
                <a:ea typeface="Segoe UI" pitchFamily="34" charset="0"/>
                <a:cs typeface="Arial" pitchFamily="34" charset="0"/>
              </a:rPr>
              <a:t>vuNet</a:t>
            </a:r>
            <a:endParaRPr lang="en-US" sz="1500" i="1" baseline="-25000" dirty="0">
              <a:ln w="3175">
                <a:noFill/>
              </a:ln>
              <a:solidFill>
                <a:schemeClr val="accent6">
                  <a:lumMod val="75000"/>
                </a:schemeClr>
              </a:solidFill>
              <a:effectLst/>
              <a:latin typeface="Arial" pitchFamily="34" charset="0"/>
              <a:ea typeface="Segoe UI" pitchFamily="34" charset="0"/>
              <a:cs typeface="Arial" pitchFamily="34" charset="0"/>
            </a:endParaRPr>
          </a:p>
        </p:txBody>
      </p:sp>
      <p:pic>
        <p:nvPicPr>
          <p:cNvPr id="28" name="Picture 27"/>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607005" y="2982596"/>
            <a:ext cx="226572" cy="558338"/>
          </a:xfrm>
          <a:prstGeom prst="rect">
            <a:avLst/>
          </a:prstGeom>
          <a:effectLst>
            <a:outerShdw blurRad="203200" dist="101600" dir="8400000" algn="tl" rotWithShape="0">
              <a:prstClr val="black">
                <a:alpha val="52000"/>
              </a:prstClr>
            </a:outerShdw>
          </a:effectLst>
        </p:spPr>
      </p:pic>
      <p:pic>
        <p:nvPicPr>
          <p:cNvPr id="29" name="Picture 28"/>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8209256" y="2386249"/>
            <a:ext cx="535080" cy="532702"/>
          </a:xfrm>
          <a:prstGeom prst="rect">
            <a:avLst/>
          </a:prstGeom>
          <a:effectLst>
            <a:outerShdw blurRad="203200" dist="101600" dir="8400000" algn="tl" rotWithShape="0">
              <a:prstClr val="black">
                <a:alpha val="52000"/>
              </a:prstClr>
            </a:outerShdw>
          </a:effectLst>
        </p:spPr>
      </p:pic>
      <p:sp>
        <p:nvSpPr>
          <p:cNvPr id="60" name="Rectangle 48"/>
          <p:cNvSpPr>
            <a:spLocks noChangeArrowheads="1"/>
          </p:cNvSpPr>
          <p:nvPr/>
        </p:nvSpPr>
        <p:spPr bwMode="gray">
          <a:xfrm>
            <a:off x="259288" y="1292051"/>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gn="l">
              <a:lnSpc>
                <a:spcPct val="85000"/>
              </a:lnSpc>
              <a:defRPr/>
            </a:pPr>
            <a:r>
              <a:rPr lang="en-US" sz="1500" b="0" spc="-100" dirty="0">
                <a:solidFill>
                  <a:schemeClr val="bg1"/>
                </a:solidFill>
                <a:effectLst/>
                <a:latin typeface="Arial" pitchFamily="34" charset="0"/>
                <a:cs typeface="Arial" pitchFamily="34" charset="0"/>
              </a:rPr>
              <a:t>l</a:t>
            </a:r>
            <a:r>
              <a:rPr lang="en-US" sz="1500" b="0" spc="-100" dirty="0" smtClean="0">
                <a:solidFill>
                  <a:schemeClr val="bg1"/>
                </a:solidFill>
                <a:effectLst/>
                <a:latin typeface="Arial" pitchFamily="34" charset="0"/>
                <a:cs typeface="Arial" pitchFamily="34" charset="0"/>
              </a:rPr>
              <a:t>ive</a:t>
            </a:r>
            <a:endParaRPr lang="en-US" sz="1500" b="0" spc="-100" dirty="0">
              <a:solidFill>
                <a:schemeClr val="bg1"/>
              </a:solidFill>
              <a:effectLst/>
              <a:latin typeface="Arial" pitchFamily="34" charset="0"/>
              <a:cs typeface="Arial" pitchFamily="34" charset="0"/>
            </a:endParaRPr>
          </a:p>
        </p:txBody>
      </p:sp>
      <p:sp>
        <p:nvSpPr>
          <p:cNvPr id="59" name="Rectangle 48"/>
          <p:cNvSpPr>
            <a:spLocks noChangeArrowheads="1"/>
          </p:cNvSpPr>
          <p:nvPr/>
        </p:nvSpPr>
        <p:spPr bwMode="gray">
          <a:xfrm>
            <a:off x="259288" y="1828605"/>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gn="l">
              <a:lnSpc>
                <a:spcPct val="85000"/>
              </a:lnSpc>
              <a:defRPr/>
            </a:pPr>
            <a:r>
              <a:rPr lang="en-US" sz="1500" b="0" spc="-100" dirty="0" smtClean="0">
                <a:solidFill>
                  <a:schemeClr val="bg1"/>
                </a:solidFill>
                <a:effectLst/>
                <a:latin typeface="Arial" pitchFamily="34" charset="0"/>
                <a:cs typeface="Arial" pitchFamily="34" charset="0"/>
              </a:rPr>
              <a:t>db</a:t>
            </a:r>
            <a:endParaRPr lang="en-US" sz="1500" b="0" spc="-100" dirty="0">
              <a:solidFill>
                <a:schemeClr val="bg1"/>
              </a:solidFill>
              <a:effectLst/>
              <a:latin typeface="Arial" pitchFamily="34" charset="0"/>
              <a:cs typeface="Arial" pitchFamily="34" charset="0"/>
            </a:endParaRPr>
          </a:p>
        </p:txBody>
      </p:sp>
      <p:sp>
        <p:nvSpPr>
          <p:cNvPr id="58" name="Rectangle 48"/>
          <p:cNvSpPr>
            <a:spLocks noChangeArrowheads="1"/>
          </p:cNvSpPr>
          <p:nvPr/>
        </p:nvSpPr>
        <p:spPr bwMode="gray">
          <a:xfrm>
            <a:off x="259288" y="2365159"/>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gn="l">
              <a:lnSpc>
                <a:spcPct val="85000"/>
              </a:lnSpc>
              <a:defRPr/>
            </a:pPr>
            <a:r>
              <a:rPr lang="en-US" sz="1500" b="0" spc="-100" dirty="0" smtClean="0">
                <a:solidFill>
                  <a:schemeClr val="bg1"/>
                </a:solidFill>
                <a:effectLst/>
                <a:latin typeface="Arial" pitchFamily="34" charset="0"/>
                <a:cs typeface="Arial" pitchFamily="34" charset="0"/>
              </a:rPr>
              <a:t>audio</a:t>
            </a:r>
            <a:endParaRPr lang="en-US" sz="1500" b="0" spc="-100" dirty="0">
              <a:solidFill>
                <a:schemeClr val="bg1"/>
              </a:solidFill>
              <a:effectLst/>
              <a:latin typeface="Arial" pitchFamily="34" charset="0"/>
              <a:cs typeface="Arial" pitchFamily="34" charset="0"/>
            </a:endParaRPr>
          </a:p>
        </p:txBody>
      </p:sp>
      <p:sp>
        <p:nvSpPr>
          <p:cNvPr id="57" name="Rectangle 48"/>
          <p:cNvSpPr>
            <a:spLocks noChangeArrowheads="1"/>
          </p:cNvSpPr>
          <p:nvPr/>
        </p:nvSpPr>
        <p:spPr bwMode="gray">
          <a:xfrm>
            <a:off x="259288" y="2901713"/>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gn="l">
              <a:lnSpc>
                <a:spcPct val="85000"/>
              </a:lnSpc>
              <a:defRPr/>
            </a:pPr>
            <a:r>
              <a:rPr lang="en-US" sz="1500" b="0" spc="-100" dirty="0" smtClean="0">
                <a:solidFill>
                  <a:schemeClr val="bg1"/>
                </a:solidFill>
                <a:effectLst/>
                <a:latin typeface="Arial" pitchFamily="34" charset="0"/>
                <a:cs typeface="Arial" pitchFamily="34" charset="0"/>
              </a:rPr>
              <a:t>film</a:t>
            </a:r>
            <a:endParaRPr lang="en-US" sz="1500" b="0" spc="-100" dirty="0">
              <a:solidFill>
                <a:schemeClr val="bg1"/>
              </a:solidFill>
              <a:effectLst/>
              <a:latin typeface="Arial" pitchFamily="34" charset="0"/>
              <a:cs typeface="Arial" pitchFamily="34" charset="0"/>
            </a:endParaRPr>
          </a:p>
        </p:txBody>
      </p:sp>
      <p:sp>
        <p:nvSpPr>
          <p:cNvPr id="55" name="Rectangle 48"/>
          <p:cNvSpPr>
            <a:spLocks noChangeArrowheads="1"/>
          </p:cNvSpPr>
          <p:nvPr/>
        </p:nvSpPr>
        <p:spPr bwMode="gray">
          <a:xfrm>
            <a:off x="259288" y="3438267"/>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gn="l">
              <a:lnSpc>
                <a:spcPct val="85000"/>
              </a:lnSpc>
              <a:defRPr/>
            </a:pPr>
            <a:r>
              <a:rPr lang="en-US" sz="1500" b="0" spc="-100" dirty="0" smtClean="0">
                <a:solidFill>
                  <a:schemeClr val="bg1"/>
                </a:solidFill>
                <a:effectLst/>
                <a:latin typeface="Arial" pitchFamily="34" charset="0"/>
                <a:cs typeface="Arial" pitchFamily="34" charset="0"/>
              </a:rPr>
              <a:t>cam</a:t>
            </a:r>
            <a:endParaRPr lang="en-US" sz="1500" b="0" spc="-100" dirty="0">
              <a:solidFill>
                <a:schemeClr val="bg1"/>
              </a:solidFill>
              <a:effectLst/>
              <a:latin typeface="Arial" pitchFamily="34" charset="0"/>
              <a:cs typeface="Arial" pitchFamily="34" charset="0"/>
            </a:endParaRPr>
          </a:p>
        </p:txBody>
      </p:sp>
      <p:sp>
        <p:nvSpPr>
          <p:cNvPr id="54" name="Rectangle 48"/>
          <p:cNvSpPr>
            <a:spLocks noChangeArrowheads="1"/>
          </p:cNvSpPr>
          <p:nvPr/>
        </p:nvSpPr>
        <p:spPr bwMode="gray">
          <a:xfrm>
            <a:off x="259288" y="3974819"/>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gn="l">
              <a:lnSpc>
                <a:spcPct val="85000"/>
              </a:lnSpc>
              <a:defRPr/>
            </a:pPr>
            <a:r>
              <a:rPr lang="en-US" sz="1500" b="0" spc="-100" dirty="0" smtClean="0">
                <a:solidFill>
                  <a:schemeClr val="bg1"/>
                </a:solidFill>
                <a:effectLst/>
                <a:latin typeface="Arial" pitchFamily="34" charset="0"/>
                <a:cs typeface="Arial" pitchFamily="34" charset="0"/>
              </a:rPr>
              <a:t>disc</a:t>
            </a:r>
            <a:endParaRPr lang="en-US" sz="1500" b="0" spc="-100" dirty="0">
              <a:solidFill>
                <a:schemeClr val="bg1"/>
              </a:solidFill>
              <a:effectLst/>
              <a:latin typeface="Arial" pitchFamily="34" charset="0"/>
              <a:cs typeface="Arial" pitchFamily="34" charset="0"/>
            </a:endParaRPr>
          </a:p>
        </p:txBody>
      </p:sp>
      <p:pic>
        <p:nvPicPr>
          <p:cNvPr id="16" name="Picture 15"/>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74989" y="2464076"/>
            <a:ext cx="332746" cy="328966"/>
          </a:xfrm>
          <a:prstGeom prst="rect">
            <a:avLst/>
          </a:prstGeom>
          <a:ln>
            <a:noFill/>
          </a:ln>
          <a:effectLst>
            <a:outerShdw blurRad="203200" dist="101600" dir="8400000" algn="tl" rotWithShape="0">
              <a:prstClr val="black">
                <a:alpha val="52000"/>
              </a:prstClr>
            </a:outerShdw>
          </a:effectLst>
        </p:spPr>
      </p:pic>
      <p:pic>
        <p:nvPicPr>
          <p:cNvPr id="17" name="Picture 16"/>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632873" y="1252791"/>
            <a:ext cx="588016" cy="588016"/>
          </a:xfrm>
          <a:prstGeom prst="rect">
            <a:avLst/>
          </a:prstGeom>
          <a:ln>
            <a:noFill/>
          </a:ln>
          <a:effectLst>
            <a:outerShdw blurRad="203200" dist="101600" dir="8400000" algn="tl" rotWithShape="0">
              <a:prstClr val="black">
                <a:alpha val="52000"/>
              </a:prstClr>
            </a:outerShdw>
          </a:effectLst>
        </p:spPr>
      </p:pic>
      <p:pic>
        <p:nvPicPr>
          <p:cNvPr id="18" name="Picture 17"/>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776245" y="1850476"/>
            <a:ext cx="330792" cy="496190"/>
          </a:xfrm>
          <a:prstGeom prst="rect">
            <a:avLst/>
          </a:prstGeom>
          <a:ln>
            <a:noFill/>
          </a:ln>
          <a:effectLst>
            <a:outerShdw blurRad="203200" dist="101600" dir="8400000" algn="r" rotWithShape="0">
              <a:prstClr val="black">
                <a:alpha val="52000"/>
              </a:prstClr>
            </a:outerShdw>
          </a:effectLst>
        </p:spPr>
      </p:pic>
      <p:pic>
        <p:nvPicPr>
          <p:cNvPr id="20" name="Picture 19"/>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746546" y="832897"/>
            <a:ext cx="434644" cy="383936"/>
          </a:xfrm>
          <a:prstGeom prst="rect">
            <a:avLst/>
          </a:prstGeom>
          <a:ln>
            <a:noFill/>
          </a:ln>
          <a:effectLst>
            <a:outerShdw blurRad="203200" dist="101600" dir="8400000" algn="tl" rotWithShape="0">
              <a:prstClr val="black">
                <a:alpha val="52000"/>
              </a:prstClr>
            </a:outerShdw>
          </a:effectLst>
        </p:spPr>
      </p:pic>
      <p:pic>
        <p:nvPicPr>
          <p:cNvPr id="3" name="Picture 2"/>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42922" y="2955498"/>
            <a:ext cx="506992" cy="465472"/>
          </a:xfrm>
          <a:prstGeom prst="rect">
            <a:avLst/>
          </a:prstGeom>
          <a:ln>
            <a:noFill/>
          </a:ln>
          <a:effectLst>
            <a:outerShdw blurRad="203200" dist="101600" dir="8400000" algn="tl" rotWithShape="0">
              <a:prstClr val="black">
                <a:alpha val="52000"/>
              </a:prstClr>
            </a:outerShdw>
          </a:effectLst>
        </p:spPr>
      </p:pic>
      <p:pic>
        <p:nvPicPr>
          <p:cNvPr id="37" name="Picture 36"/>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54979" y="3492830"/>
            <a:ext cx="348032" cy="356936"/>
          </a:xfrm>
          <a:prstGeom prst="rect">
            <a:avLst/>
          </a:prstGeom>
          <a:ln>
            <a:noFill/>
          </a:ln>
          <a:effectLst>
            <a:outerShdw blurRad="203200" dist="101600" dir="8400000" algn="r" rotWithShape="0">
              <a:prstClr val="black">
                <a:alpha val="52000"/>
              </a:prstClr>
            </a:outerShdw>
          </a:effectLst>
        </p:spPr>
      </p:pic>
      <p:pic>
        <p:nvPicPr>
          <p:cNvPr id="38" name="Picture 37"/>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20960" y="4031255"/>
            <a:ext cx="393682" cy="375228"/>
          </a:xfrm>
          <a:prstGeom prst="rect">
            <a:avLst/>
          </a:prstGeom>
          <a:ln>
            <a:noFill/>
          </a:ln>
          <a:effectLst>
            <a:outerShdw blurRad="203200" dist="101600" dir="8400000" algn="r" rotWithShape="0">
              <a:prstClr val="black">
                <a:alpha val="52000"/>
              </a:prstClr>
            </a:outerShdw>
          </a:effectLst>
        </p:spPr>
      </p:pic>
      <p:pic>
        <p:nvPicPr>
          <p:cNvPr id="98" name="Picture 97"/>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487901" y="665753"/>
            <a:ext cx="477358" cy="477358"/>
          </a:xfrm>
          <a:prstGeom prst="rect">
            <a:avLst/>
          </a:prstGeom>
        </p:spPr>
      </p:pic>
      <p:sp>
        <p:nvSpPr>
          <p:cNvPr id="101" name="TextBox 100"/>
          <p:cNvSpPr txBox="1"/>
          <p:nvPr/>
        </p:nvSpPr>
        <p:spPr>
          <a:xfrm>
            <a:off x="1723505" y="811386"/>
            <a:ext cx="846233" cy="230832"/>
          </a:xfrm>
          <a:prstGeom prst="rect">
            <a:avLst/>
          </a:prstGeom>
          <a:noFill/>
        </p:spPr>
        <p:txBody>
          <a:bodyPr wrap="square" lIns="0" tIns="0" rIns="0" bIns="0" rtlCol="0">
            <a:spAutoFit/>
          </a:bodyPr>
          <a:lstStyle/>
          <a:p>
            <a:pPr algn="l"/>
            <a:r>
              <a:rPr lang="en-US" sz="1500" i="1" dirty="0" smtClean="0">
                <a:ln w="3175">
                  <a:noFill/>
                </a:ln>
                <a:solidFill>
                  <a:schemeClr val="tx1">
                    <a:lumMod val="85000"/>
                    <a:lumOff val="15000"/>
                  </a:schemeClr>
                </a:solidFill>
                <a:effectLst/>
                <a:latin typeface="Arial" pitchFamily="34" charset="0"/>
                <a:ea typeface="Segoe UI" pitchFamily="34" charset="0"/>
                <a:cs typeface="Arial" pitchFamily="34" charset="0"/>
              </a:rPr>
              <a:t>vuIngest</a:t>
            </a:r>
            <a:endParaRPr lang="en-US" sz="1500" i="1" baseline="-25000" dirty="0">
              <a:ln w="3175">
                <a:noFill/>
              </a:ln>
              <a:solidFill>
                <a:schemeClr val="accent6">
                  <a:lumMod val="75000"/>
                </a:schemeClr>
              </a:solidFill>
              <a:effectLst/>
              <a:latin typeface="Arial" pitchFamily="34" charset="0"/>
              <a:ea typeface="Segoe UI" pitchFamily="34" charset="0"/>
              <a:cs typeface="Arial" pitchFamily="34" charset="0"/>
            </a:endParaRPr>
          </a:p>
        </p:txBody>
      </p:sp>
      <p:sp>
        <p:nvSpPr>
          <p:cNvPr id="102" name="Rectangle 48"/>
          <p:cNvSpPr>
            <a:spLocks noChangeArrowheads="1"/>
          </p:cNvSpPr>
          <p:nvPr/>
        </p:nvSpPr>
        <p:spPr bwMode="gray">
          <a:xfrm>
            <a:off x="2786493" y="823224"/>
            <a:ext cx="3096000" cy="735189"/>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500" b="0" dirty="0">
                <a:ln w="3175" cmpd="sng">
                  <a:solidFill>
                    <a:schemeClr val="accent6">
                      <a:lumMod val="50000"/>
                    </a:schemeClr>
                  </a:solidFill>
                  <a:prstDash val="solid"/>
                </a:ln>
                <a:solidFill>
                  <a:schemeClr val="accent6">
                    <a:lumMod val="50000"/>
                  </a:schemeClr>
                </a:solidFill>
                <a:effectLst/>
                <a:latin typeface="Arial" pitchFamily="34" charset="0"/>
                <a:cs typeface="Arial" pitchFamily="34" charset="0"/>
              </a:rPr>
              <a:t>Dashboard</a:t>
            </a:r>
          </a:p>
        </p:txBody>
      </p:sp>
      <p:pic>
        <p:nvPicPr>
          <p:cNvPr id="106" name="Picture 105"/>
          <p:cNvPicPr>
            <a:picLocks noChangeAspect="1"/>
          </p:cNvPicPr>
          <p:nvPr/>
        </p:nvPicPr>
        <p:blipFill rotWithShape="1">
          <a:blip r:embed="rId19" cstate="screen">
            <a:extLst>
              <a:ext uri="{28A0092B-C50C-407E-A947-70E740481C1C}">
                <a14:useLocalDpi xmlns:a14="http://schemas.microsoft.com/office/drawing/2010/main" val="0"/>
              </a:ext>
            </a:extLst>
          </a:blip>
          <a:srcRect/>
          <a:stretch/>
        </p:blipFill>
        <p:spPr>
          <a:xfrm>
            <a:off x="2952967" y="1098701"/>
            <a:ext cx="602991" cy="504000"/>
          </a:xfrm>
          <a:prstGeom prst="rect">
            <a:avLst/>
          </a:prstGeom>
          <a:effectLst>
            <a:outerShdw blurRad="203200" dist="101600" dir="8400000" algn="tl" rotWithShape="0">
              <a:prstClr val="black">
                <a:alpha val="52000"/>
              </a:prstClr>
            </a:outerShdw>
          </a:effectLst>
        </p:spPr>
      </p:pic>
      <p:pic>
        <p:nvPicPr>
          <p:cNvPr id="107" name="Picture 106"/>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7276029" y="3715557"/>
            <a:ext cx="753165" cy="753165"/>
          </a:xfrm>
          <a:prstGeom prst="rect">
            <a:avLst/>
          </a:prstGeom>
        </p:spPr>
      </p:pic>
      <p:sp>
        <p:nvSpPr>
          <p:cNvPr id="108" name="TextBox 107"/>
          <p:cNvSpPr txBox="1"/>
          <p:nvPr/>
        </p:nvSpPr>
        <p:spPr>
          <a:xfrm>
            <a:off x="7614671" y="4015824"/>
            <a:ext cx="1224000" cy="501035"/>
          </a:xfrm>
          <a:prstGeom prst="rect">
            <a:avLst/>
          </a:prstGeom>
          <a:noFill/>
        </p:spPr>
        <p:txBody>
          <a:bodyPr wrap="square" lIns="0" tIns="0" rIns="0" bIns="0" rtlCol="0">
            <a:spAutoFit/>
          </a:bodyPr>
          <a:lstStyle/>
          <a:p>
            <a:pPr algn="r">
              <a:lnSpc>
                <a:spcPct val="74000"/>
              </a:lnSpc>
            </a:pPr>
            <a:r>
              <a:rPr lang="en-US" sz="2400" i="1" dirty="0" smtClean="0">
                <a:ln w="3175">
                  <a:noFill/>
                </a:ln>
                <a:solidFill>
                  <a:schemeClr val="tx1">
                    <a:lumMod val="85000"/>
                    <a:lumOff val="15000"/>
                  </a:schemeClr>
                </a:solidFill>
                <a:effectLst/>
                <a:latin typeface="Arial" pitchFamily="34" charset="0"/>
                <a:ea typeface="Segoe UI" pitchFamily="34" charset="0"/>
                <a:cs typeface="Arial" pitchFamily="34" charset="0"/>
              </a:rPr>
              <a:t>vuMedia</a:t>
            </a:r>
            <a:br>
              <a:rPr lang="en-US" sz="2400" i="1" dirty="0" smtClean="0">
                <a:ln w="3175">
                  <a:noFill/>
                </a:ln>
                <a:solidFill>
                  <a:schemeClr val="tx1">
                    <a:lumMod val="85000"/>
                    <a:lumOff val="15000"/>
                  </a:schemeClr>
                </a:solidFill>
                <a:effectLst/>
                <a:latin typeface="Arial" pitchFamily="34" charset="0"/>
                <a:ea typeface="Segoe UI" pitchFamily="34" charset="0"/>
                <a:cs typeface="Arial" pitchFamily="34" charset="0"/>
              </a:rPr>
            </a:br>
            <a:r>
              <a:rPr lang="en-US" sz="2000" i="1" dirty="0" smtClean="0">
                <a:ln w="3175">
                  <a:noFill/>
                </a:ln>
                <a:solidFill>
                  <a:schemeClr val="accent6">
                    <a:lumMod val="75000"/>
                  </a:schemeClr>
                </a:solidFill>
                <a:effectLst/>
                <a:latin typeface="Arial" pitchFamily="34" charset="0"/>
                <a:ea typeface="Segoe UI" pitchFamily="34" charset="0"/>
                <a:cs typeface="Arial" pitchFamily="34" charset="0"/>
              </a:rPr>
              <a:t>v2.0</a:t>
            </a:r>
            <a:endParaRPr lang="en-US" sz="2000" i="1" baseline="-25000" dirty="0">
              <a:ln w="3175">
                <a:noFill/>
              </a:ln>
              <a:solidFill>
                <a:schemeClr val="accent6">
                  <a:lumMod val="75000"/>
                </a:schemeClr>
              </a:solidFill>
              <a:effectLst/>
              <a:latin typeface="Arial" pitchFamily="34" charset="0"/>
              <a:ea typeface="Segoe UI" pitchFamily="34" charset="0"/>
              <a:cs typeface="Arial" pitchFamily="34" charset="0"/>
            </a:endParaRPr>
          </a:p>
        </p:txBody>
      </p:sp>
      <p:sp>
        <p:nvSpPr>
          <p:cNvPr id="43" name="Rectangle 48"/>
          <p:cNvSpPr>
            <a:spLocks noChangeArrowheads="1"/>
          </p:cNvSpPr>
          <p:nvPr/>
        </p:nvSpPr>
        <p:spPr bwMode="gray">
          <a:xfrm>
            <a:off x="4698641" y="2997694"/>
            <a:ext cx="487705"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DRM</a:t>
            </a:r>
            <a:endParaRPr lang="en-US" sz="1500" b="0" spc="-100" dirty="0">
              <a:solidFill>
                <a:schemeClr val="bg1"/>
              </a:solidFill>
              <a:effectLst/>
              <a:latin typeface="Arial" pitchFamily="34" charset="0"/>
              <a:cs typeface="Arial" pitchFamily="34" charset="0"/>
            </a:endParaRPr>
          </a:p>
        </p:txBody>
      </p:sp>
      <p:sp>
        <p:nvSpPr>
          <p:cNvPr id="31" name="Rectangle 48"/>
          <p:cNvSpPr>
            <a:spLocks noChangeArrowheads="1"/>
          </p:cNvSpPr>
          <p:nvPr/>
        </p:nvSpPr>
        <p:spPr bwMode="gray">
          <a:xfrm>
            <a:off x="6145223" y="1281537"/>
            <a:ext cx="900000" cy="2745391"/>
          </a:xfrm>
          <a:prstGeom prst="roundRect">
            <a:avLst>
              <a:gd name="adj" fmla="val 1936"/>
            </a:avLst>
          </a:prstGeom>
          <a:gradFill flip="none" rotWithShape="1">
            <a:gsLst>
              <a:gs pos="0">
                <a:srgbClr val="74BD31">
                  <a:tint val="66000"/>
                  <a:satMod val="160000"/>
                </a:srgbClr>
              </a:gs>
              <a:gs pos="99000">
                <a:schemeClr val="accent3">
                  <a:lumMod val="75000"/>
                </a:schemeClr>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72000" rIns="36000" bIns="36000" anchor="t"/>
          <a:lstStyle/>
          <a:p>
            <a:pPr algn="l">
              <a:lnSpc>
                <a:spcPct val="85000"/>
              </a:lnSpc>
            </a:pPr>
            <a:r>
              <a:rPr lang="en-US" sz="1500" b="0" dirty="0" smtClean="0">
                <a:ln w="3175" cmpd="sng">
                  <a:solidFill>
                    <a:schemeClr val="accent3">
                      <a:lumMod val="50000"/>
                    </a:schemeClr>
                  </a:solidFill>
                  <a:prstDash val="solid"/>
                </a:ln>
                <a:solidFill>
                  <a:schemeClr val="accent3">
                    <a:lumMod val="75000"/>
                  </a:schemeClr>
                </a:solidFill>
                <a:effectLst/>
                <a:latin typeface="Arial" pitchFamily="34" charset="0"/>
                <a:cs typeface="Arial" pitchFamily="34" charset="0"/>
              </a:rPr>
              <a:t>Servers Storage</a:t>
            </a:r>
            <a:endParaRPr lang="en-US" sz="1500" b="0" dirty="0">
              <a:ln w="3175" cmpd="sng">
                <a:solidFill>
                  <a:schemeClr val="accent3">
                    <a:lumMod val="50000"/>
                  </a:schemeClr>
                </a:solidFill>
                <a:prstDash val="solid"/>
              </a:ln>
              <a:solidFill>
                <a:schemeClr val="accent3">
                  <a:lumMod val="75000"/>
                </a:schemeClr>
              </a:solidFill>
              <a:effectLst/>
              <a:latin typeface="Arial" pitchFamily="34" charset="0"/>
              <a:cs typeface="Arial" pitchFamily="34" charset="0"/>
            </a:endParaRPr>
          </a:p>
        </p:txBody>
      </p:sp>
      <p:pic>
        <p:nvPicPr>
          <p:cNvPr id="75" name="Picture 74"/>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6048039" y="1852339"/>
            <a:ext cx="1101307" cy="707648"/>
          </a:xfrm>
          <a:prstGeom prst="rect">
            <a:avLst/>
          </a:prstGeom>
          <a:effectLst>
            <a:outerShdw blurRad="203200" dist="101600" dir="8400000" algn="tl" rotWithShape="0">
              <a:prstClr val="black">
                <a:alpha val="52000"/>
              </a:prstClr>
            </a:outerShdw>
          </a:effectLst>
        </p:spPr>
      </p:pic>
      <p:sp>
        <p:nvSpPr>
          <p:cNvPr id="111" name="Rectangle 48"/>
          <p:cNvSpPr>
            <a:spLocks noChangeArrowheads="1"/>
          </p:cNvSpPr>
          <p:nvPr/>
        </p:nvSpPr>
        <p:spPr bwMode="gray">
          <a:xfrm>
            <a:off x="4950939" y="922465"/>
            <a:ext cx="864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a:solidFill>
                  <a:schemeClr val="bg1"/>
                </a:solidFill>
                <a:effectLst/>
                <a:latin typeface="Arial" pitchFamily="34" charset="0"/>
                <a:cs typeface="Arial" pitchFamily="34" charset="0"/>
              </a:rPr>
              <a:t>Discovery</a:t>
            </a:r>
          </a:p>
        </p:txBody>
      </p:sp>
      <p:sp>
        <p:nvSpPr>
          <p:cNvPr id="112" name="Rectangle 48"/>
          <p:cNvSpPr>
            <a:spLocks noChangeArrowheads="1"/>
          </p:cNvSpPr>
          <p:nvPr/>
        </p:nvSpPr>
        <p:spPr bwMode="gray">
          <a:xfrm>
            <a:off x="4164543" y="922465"/>
            <a:ext cx="720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a:solidFill>
                  <a:schemeClr val="bg1"/>
                </a:solidFill>
                <a:effectLst/>
                <a:latin typeface="Arial" pitchFamily="34" charset="0"/>
                <a:cs typeface="Arial" pitchFamily="34" charset="0"/>
              </a:rPr>
              <a:t>Search</a:t>
            </a:r>
          </a:p>
        </p:txBody>
      </p:sp>
      <p:sp>
        <p:nvSpPr>
          <p:cNvPr id="113" name="Rectangle 48"/>
          <p:cNvSpPr>
            <a:spLocks noChangeArrowheads="1"/>
          </p:cNvSpPr>
          <p:nvPr/>
        </p:nvSpPr>
        <p:spPr bwMode="gray">
          <a:xfrm>
            <a:off x="5059384" y="3536144"/>
            <a:ext cx="756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a:solidFill>
                  <a:schemeClr val="bg1"/>
                </a:solidFill>
                <a:effectLst/>
                <a:latin typeface="Arial" pitchFamily="34" charset="0"/>
                <a:cs typeface="Arial" pitchFamily="34" charset="0"/>
              </a:rPr>
              <a:t>Auditing</a:t>
            </a:r>
          </a:p>
        </p:txBody>
      </p:sp>
      <p:sp>
        <p:nvSpPr>
          <p:cNvPr id="52" name="Rectangle 48"/>
          <p:cNvSpPr>
            <a:spLocks noChangeArrowheads="1"/>
          </p:cNvSpPr>
          <p:nvPr/>
        </p:nvSpPr>
        <p:spPr bwMode="gray">
          <a:xfrm>
            <a:off x="4216917" y="3537569"/>
            <a:ext cx="792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a:solidFill>
                  <a:schemeClr val="bg1"/>
                </a:solidFill>
                <a:effectLst/>
                <a:latin typeface="Arial" pitchFamily="34" charset="0"/>
                <a:cs typeface="Arial" pitchFamily="34" charset="0"/>
              </a:rPr>
              <a:t>Gateway</a:t>
            </a:r>
          </a:p>
        </p:txBody>
      </p:sp>
      <p:sp>
        <p:nvSpPr>
          <p:cNvPr id="81" name="Rectangle 48"/>
          <p:cNvSpPr>
            <a:spLocks noChangeArrowheads="1"/>
          </p:cNvSpPr>
          <p:nvPr/>
        </p:nvSpPr>
        <p:spPr bwMode="gray">
          <a:xfrm>
            <a:off x="4843384" y="3845182"/>
            <a:ext cx="972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a:solidFill>
                  <a:schemeClr val="bg1"/>
                </a:solidFill>
                <a:effectLst/>
                <a:latin typeface="Arial" pitchFamily="34" charset="0"/>
                <a:cs typeface="Arial" pitchFamily="34" charset="0"/>
              </a:rPr>
              <a:t>Advertising</a:t>
            </a:r>
          </a:p>
        </p:txBody>
      </p:sp>
      <p:sp>
        <p:nvSpPr>
          <p:cNvPr id="114" name="Rectangle 48"/>
          <p:cNvSpPr>
            <a:spLocks noChangeArrowheads="1"/>
          </p:cNvSpPr>
          <p:nvPr/>
        </p:nvSpPr>
        <p:spPr bwMode="gray">
          <a:xfrm>
            <a:off x="3962620" y="3845182"/>
            <a:ext cx="828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a:solidFill>
                  <a:schemeClr val="bg1"/>
                </a:solidFill>
                <a:effectLst/>
                <a:latin typeface="Arial" pitchFamily="34" charset="0"/>
                <a:cs typeface="Arial" pitchFamily="34" charset="0"/>
              </a:rPr>
              <a:t>Payment</a:t>
            </a:r>
          </a:p>
        </p:txBody>
      </p:sp>
      <p:sp>
        <p:nvSpPr>
          <p:cNvPr id="82" name="Rectangle 48"/>
          <p:cNvSpPr>
            <a:spLocks noChangeArrowheads="1"/>
          </p:cNvSpPr>
          <p:nvPr/>
        </p:nvSpPr>
        <p:spPr bwMode="gray">
          <a:xfrm>
            <a:off x="6233609" y="2651333"/>
            <a:ext cx="756000" cy="252000"/>
          </a:xfrm>
          <a:prstGeom prst="roundRect">
            <a:avLst>
              <a:gd name="adj" fmla="val 3296"/>
            </a:avLst>
          </a:prstGeom>
          <a:gradFill flip="none" rotWithShape="1">
            <a:gsLst>
              <a:gs pos="0">
                <a:schemeClr val="accent3">
                  <a:lumMod val="50000"/>
                </a:schemeClr>
              </a:gs>
              <a:gs pos="99000">
                <a:schemeClr val="accent3">
                  <a:lumMod val="75000"/>
                </a:schemeClr>
              </a:gs>
            </a:gsLst>
            <a:lin ang="13500000" scaled="1"/>
            <a:tileRect/>
          </a:gradFill>
          <a:ln w="1270">
            <a:noFill/>
            <a:miter lim="800000"/>
            <a:headEnd/>
            <a:tailEnd/>
          </a:ln>
          <a:effectLst>
            <a:outerShdw blurRad="203200" dist="101600" dir="8400000" algn="tl" rotWithShape="0">
              <a:prstClr val="black">
                <a:alpha val="52000"/>
              </a:prstClr>
            </a:outerShdw>
          </a:effectLst>
        </p:spPr>
        <p:txBody>
          <a:bodyPr vert="horz" wrap="square" lIns="0" tIns="72000" rIns="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Optimize</a:t>
            </a:r>
            <a:endParaRPr lang="en-US" sz="1500" b="0" spc="-100" dirty="0">
              <a:solidFill>
                <a:schemeClr val="bg1"/>
              </a:solidFill>
              <a:effectLst/>
              <a:latin typeface="Arial" pitchFamily="34" charset="0"/>
              <a:cs typeface="Arial" pitchFamily="34" charset="0"/>
            </a:endParaRPr>
          </a:p>
        </p:txBody>
      </p:sp>
      <p:sp>
        <p:nvSpPr>
          <p:cNvPr id="99" name="Rectangle 48"/>
          <p:cNvSpPr>
            <a:spLocks noChangeArrowheads="1"/>
          </p:cNvSpPr>
          <p:nvPr/>
        </p:nvSpPr>
        <p:spPr bwMode="gray">
          <a:xfrm>
            <a:off x="6233609" y="2973087"/>
            <a:ext cx="756000" cy="432000"/>
          </a:xfrm>
          <a:prstGeom prst="roundRect">
            <a:avLst>
              <a:gd name="adj" fmla="val 3296"/>
            </a:avLst>
          </a:prstGeom>
          <a:gradFill flip="none" rotWithShape="1">
            <a:gsLst>
              <a:gs pos="0">
                <a:schemeClr val="accent3">
                  <a:lumMod val="50000"/>
                </a:schemeClr>
              </a:gs>
              <a:gs pos="99000">
                <a:schemeClr val="accent3">
                  <a:lumMod val="75000"/>
                </a:schemeClr>
              </a:gs>
            </a:gsLst>
            <a:lin ang="13500000" scaled="1"/>
            <a:tileRect/>
          </a:gradFill>
          <a:ln w="1270">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a:solidFill>
                  <a:schemeClr val="bg1"/>
                </a:solidFill>
                <a:effectLst/>
                <a:latin typeface="Arial" pitchFamily="34" charset="0"/>
                <a:cs typeface="Arial" pitchFamily="34" charset="0"/>
              </a:rPr>
              <a:t>Live Stream</a:t>
            </a:r>
          </a:p>
        </p:txBody>
      </p:sp>
      <p:sp>
        <p:nvSpPr>
          <p:cNvPr id="64" name="Rectangle 48"/>
          <p:cNvSpPr>
            <a:spLocks noChangeArrowheads="1"/>
          </p:cNvSpPr>
          <p:nvPr/>
        </p:nvSpPr>
        <p:spPr bwMode="gray">
          <a:xfrm>
            <a:off x="6233609" y="3468538"/>
            <a:ext cx="756000" cy="432000"/>
          </a:xfrm>
          <a:prstGeom prst="roundRect">
            <a:avLst>
              <a:gd name="adj" fmla="val 3296"/>
            </a:avLst>
          </a:prstGeom>
          <a:gradFill flip="none" rotWithShape="1">
            <a:gsLst>
              <a:gs pos="0">
                <a:schemeClr val="accent3">
                  <a:lumMod val="50000"/>
                </a:schemeClr>
              </a:gs>
              <a:gs pos="99000">
                <a:schemeClr val="accent3">
                  <a:lumMod val="75000"/>
                </a:schemeClr>
              </a:gs>
            </a:gsLst>
            <a:lin ang="13500000" scaled="1"/>
            <a:tileRect/>
          </a:gradFill>
          <a:ln w="1270">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VoD</a:t>
            </a:r>
          </a:p>
          <a:p>
            <a:pPr algn="l">
              <a:lnSpc>
                <a:spcPct val="76000"/>
              </a:lnSpc>
            </a:pPr>
            <a:r>
              <a:rPr lang="en-US" sz="1500" b="0" spc="-100" dirty="0" smtClean="0">
                <a:solidFill>
                  <a:schemeClr val="bg1"/>
                </a:solidFill>
                <a:effectLst/>
                <a:latin typeface="Arial" pitchFamily="34" charset="0"/>
                <a:cs typeface="Arial" pitchFamily="34" charset="0"/>
              </a:rPr>
              <a:t>Storage</a:t>
            </a:r>
            <a:endParaRPr lang="en-US" sz="1500" b="0" spc="-100" dirty="0">
              <a:solidFill>
                <a:schemeClr val="bg1"/>
              </a:solidFill>
              <a:effectLst/>
              <a:latin typeface="Arial" pitchFamily="34" charset="0"/>
              <a:cs typeface="Arial" pitchFamily="34" charset="0"/>
            </a:endParaRPr>
          </a:p>
        </p:txBody>
      </p:sp>
      <p:sp>
        <p:nvSpPr>
          <p:cNvPr id="109" name="Rectangle 48"/>
          <p:cNvSpPr>
            <a:spLocks noChangeArrowheads="1"/>
          </p:cNvSpPr>
          <p:nvPr/>
        </p:nvSpPr>
        <p:spPr bwMode="gray">
          <a:xfrm>
            <a:off x="5135879" y="1224815"/>
            <a:ext cx="684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Reports</a:t>
            </a:r>
            <a:endParaRPr lang="en-US" sz="1500" b="0" spc="-100" dirty="0">
              <a:solidFill>
                <a:schemeClr val="bg1"/>
              </a:solidFill>
              <a:effectLst/>
              <a:latin typeface="Arial" pitchFamily="34" charset="0"/>
              <a:cs typeface="Arial" pitchFamily="34" charset="0"/>
            </a:endParaRPr>
          </a:p>
        </p:txBody>
      </p:sp>
      <p:sp>
        <p:nvSpPr>
          <p:cNvPr id="104" name="Rectangle 48"/>
          <p:cNvSpPr>
            <a:spLocks noChangeArrowheads="1"/>
          </p:cNvSpPr>
          <p:nvPr/>
        </p:nvSpPr>
        <p:spPr bwMode="gray">
          <a:xfrm>
            <a:off x="4599004" y="1224815"/>
            <a:ext cx="468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Stats</a:t>
            </a:r>
            <a:endParaRPr lang="en-US" sz="1500" b="0" spc="-100" dirty="0">
              <a:solidFill>
                <a:schemeClr val="bg1"/>
              </a:solidFill>
              <a:effectLst/>
              <a:latin typeface="Arial" pitchFamily="34" charset="0"/>
              <a:cs typeface="Arial" pitchFamily="34" charset="0"/>
            </a:endParaRPr>
          </a:p>
        </p:txBody>
      </p:sp>
      <p:sp>
        <p:nvSpPr>
          <p:cNvPr id="103" name="Rectangle 48"/>
          <p:cNvSpPr>
            <a:spLocks noChangeArrowheads="1"/>
          </p:cNvSpPr>
          <p:nvPr/>
        </p:nvSpPr>
        <p:spPr bwMode="gray">
          <a:xfrm>
            <a:off x="3823416" y="1224815"/>
            <a:ext cx="720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a:solidFill>
                  <a:schemeClr val="bg1"/>
                </a:solidFill>
                <a:effectLst/>
                <a:latin typeface="Arial" pitchFamily="34" charset="0"/>
                <a:cs typeface="Arial" pitchFamily="34" charset="0"/>
              </a:rPr>
              <a:t>Analysis</a:t>
            </a:r>
          </a:p>
        </p:txBody>
      </p:sp>
      <p:sp>
        <p:nvSpPr>
          <p:cNvPr id="42" name="Rectangle 48"/>
          <p:cNvSpPr>
            <a:spLocks noChangeArrowheads="1"/>
          </p:cNvSpPr>
          <p:nvPr/>
        </p:nvSpPr>
        <p:spPr bwMode="gray">
          <a:xfrm>
            <a:off x="3773490" y="2997694"/>
            <a:ext cx="864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LinkShield</a:t>
            </a:r>
            <a:endParaRPr lang="en-US" sz="1500" b="0" spc="-100" dirty="0">
              <a:solidFill>
                <a:schemeClr val="bg1"/>
              </a:solidFill>
              <a:effectLst/>
              <a:latin typeface="Arial" pitchFamily="34" charset="0"/>
              <a:cs typeface="Arial" pitchFamily="34" charset="0"/>
            </a:endParaRPr>
          </a:p>
        </p:txBody>
      </p:sp>
      <p:sp>
        <p:nvSpPr>
          <p:cNvPr id="105" name="Rectangle 48"/>
          <p:cNvSpPr>
            <a:spLocks noChangeArrowheads="1"/>
          </p:cNvSpPr>
          <p:nvPr/>
        </p:nvSpPr>
        <p:spPr bwMode="gray">
          <a:xfrm>
            <a:off x="1552594" y="2904878"/>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l">
              <a:lnSpc>
                <a:spcPct val="85000"/>
              </a:lnSpc>
            </a:pPr>
            <a:r>
              <a:rPr lang="en-US" sz="1500" b="0" spc="-100" dirty="0" smtClean="0">
                <a:solidFill>
                  <a:schemeClr val="bg1"/>
                </a:solidFill>
                <a:effectLst/>
                <a:latin typeface="Arial" pitchFamily="34" charset="0"/>
                <a:cs typeface="Arial" pitchFamily="34" charset="0"/>
              </a:rPr>
              <a:t>Profiles</a:t>
            </a:r>
          </a:p>
        </p:txBody>
      </p:sp>
      <p:sp>
        <p:nvSpPr>
          <p:cNvPr id="97" name="Rectangle 48"/>
          <p:cNvSpPr>
            <a:spLocks noChangeArrowheads="1"/>
          </p:cNvSpPr>
          <p:nvPr/>
        </p:nvSpPr>
        <p:spPr bwMode="gray">
          <a:xfrm>
            <a:off x="1552594" y="3211783"/>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l">
              <a:lnSpc>
                <a:spcPct val="85000"/>
              </a:lnSpc>
            </a:pPr>
            <a:r>
              <a:rPr lang="en-US" sz="1500" b="0" spc="-100" dirty="0" smtClean="0">
                <a:solidFill>
                  <a:schemeClr val="bg1"/>
                </a:solidFill>
                <a:effectLst/>
                <a:latin typeface="Arial" pitchFamily="34" charset="0"/>
                <a:cs typeface="Arial" pitchFamily="34" charset="0"/>
              </a:rPr>
              <a:t>Frame size</a:t>
            </a:r>
          </a:p>
        </p:txBody>
      </p:sp>
      <p:sp>
        <p:nvSpPr>
          <p:cNvPr id="67" name="Rectangle 48"/>
          <p:cNvSpPr>
            <a:spLocks noChangeArrowheads="1"/>
          </p:cNvSpPr>
          <p:nvPr/>
        </p:nvSpPr>
        <p:spPr bwMode="gray">
          <a:xfrm>
            <a:off x="1552594" y="3530677"/>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l">
              <a:lnSpc>
                <a:spcPct val="85000"/>
              </a:lnSpc>
            </a:pPr>
            <a:r>
              <a:rPr lang="en-US" sz="1500" b="0" spc="-100" dirty="0" smtClean="0">
                <a:solidFill>
                  <a:schemeClr val="bg1"/>
                </a:solidFill>
                <a:effectLst/>
                <a:latin typeface="Arial" pitchFamily="34" charset="0"/>
                <a:cs typeface="Arial" pitchFamily="34" charset="0"/>
              </a:rPr>
              <a:t>Bitrate</a:t>
            </a:r>
          </a:p>
        </p:txBody>
      </p:sp>
      <p:sp>
        <p:nvSpPr>
          <p:cNvPr id="95" name="Rectangle 48"/>
          <p:cNvSpPr>
            <a:spLocks noChangeArrowheads="1"/>
          </p:cNvSpPr>
          <p:nvPr/>
        </p:nvSpPr>
        <p:spPr bwMode="gray">
          <a:xfrm>
            <a:off x="4344987" y="1628025"/>
            <a:ext cx="1537506" cy="1008000"/>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500" b="0" dirty="0" smtClean="0">
                <a:ln w="3175" cmpd="sng">
                  <a:solidFill>
                    <a:schemeClr val="accent6">
                      <a:lumMod val="50000"/>
                    </a:schemeClr>
                  </a:solidFill>
                  <a:prstDash val="solid"/>
                </a:ln>
                <a:solidFill>
                  <a:schemeClr val="accent6">
                    <a:lumMod val="50000"/>
                  </a:schemeClr>
                </a:solidFill>
                <a:effectLst/>
                <a:latin typeface="Arial" pitchFamily="34" charset="0"/>
                <a:cs typeface="Arial" pitchFamily="34" charset="0"/>
              </a:rPr>
              <a:t>CMS</a:t>
            </a:r>
            <a:endParaRPr lang="en-US" sz="1500" b="0" dirty="0">
              <a:ln w="3175" cmpd="sng">
                <a:solidFill>
                  <a:schemeClr val="accent6">
                    <a:lumMod val="50000"/>
                  </a:schemeClr>
                </a:solidFill>
                <a:prstDash val="solid"/>
              </a:ln>
              <a:solidFill>
                <a:schemeClr val="accent6">
                  <a:lumMod val="50000"/>
                </a:schemeClr>
              </a:solidFill>
              <a:effectLst/>
              <a:latin typeface="Arial" pitchFamily="34" charset="0"/>
              <a:cs typeface="Arial" pitchFamily="34" charset="0"/>
            </a:endParaRPr>
          </a:p>
        </p:txBody>
      </p:sp>
      <p:sp>
        <p:nvSpPr>
          <p:cNvPr id="39" name="Rectangle 48"/>
          <p:cNvSpPr>
            <a:spLocks noChangeArrowheads="1"/>
          </p:cNvSpPr>
          <p:nvPr/>
        </p:nvSpPr>
        <p:spPr bwMode="gray">
          <a:xfrm>
            <a:off x="4588183" y="1907734"/>
            <a:ext cx="1224000" cy="648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180000" tIns="72000" rIns="36000" bIns="36000" anchor="ctr" anchorCtr="0"/>
          <a:lstStyle/>
          <a:p>
            <a:pPr algn="l">
              <a:lnSpc>
                <a:spcPct val="76000"/>
              </a:lnSpc>
            </a:pPr>
            <a:r>
              <a:rPr lang="en-US" sz="1500" b="0" spc="-100" dirty="0" smtClean="0">
                <a:solidFill>
                  <a:schemeClr val="bg1"/>
                </a:solidFill>
                <a:effectLst/>
                <a:latin typeface="Arial" pitchFamily="34" charset="0"/>
                <a:cs typeface="Arial" pitchFamily="34" charset="0"/>
              </a:rPr>
              <a:t>Content Management</a:t>
            </a:r>
          </a:p>
          <a:p>
            <a:pPr algn="l">
              <a:lnSpc>
                <a:spcPct val="76000"/>
              </a:lnSpc>
            </a:pPr>
            <a:r>
              <a:rPr lang="en-US" sz="1500" b="0" spc="-100" dirty="0" smtClean="0">
                <a:solidFill>
                  <a:schemeClr val="bg1"/>
                </a:solidFill>
                <a:effectLst/>
                <a:latin typeface="Arial" pitchFamily="34" charset="0"/>
                <a:cs typeface="Arial" pitchFamily="34" charset="0"/>
              </a:rPr>
              <a:t>System</a:t>
            </a:r>
            <a:endParaRPr lang="en-US" sz="1500" b="0" spc="-100" dirty="0">
              <a:solidFill>
                <a:schemeClr val="bg1"/>
              </a:solidFill>
              <a:effectLst/>
              <a:latin typeface="Arial" pitchFamily="34" charset="0"/>
              <a:cs typeface="Arial" pitchFamily="34" charset="0"/>
            </a:endParaRPr>
          </a:p>
        </p:txBody>
      </p:sp>
      <p:sp>
        <p:nvSpPr>
          <p:cNvPr id="100" name="Rectangle 48"/>
          <p:cNvSpPr>
            <a:spLocks noChangeArrowheads="1"/>
          </p:cNvSpPr>
          <p:nvPr/>
        </p:nvSpPr>
        <p:spPr bwMode="gray">
          <a:xfrm>
            <a:off x="1564464" y="1879159"/>
            <a:ext cx="900000" cy="216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l">
              <a:lnSpc>
                <a:spcPct val="85000"/>
              </a:lnSpc>
            </a:pPr>
            <a:r>
              <a:rPr lang="en-US" sz="1500" b="0" spc="-100" dirty="0" smtClean="0">
                <a:solidFill>
                  <a:schemeClr val="bg1"/>
                </a:solidFill>
                <a:effectLst/>
                <a:latin typeface="Arial" pitchFamily="34" charset="0"/>
                <a:cs typeface="Arial" pitchFamily="34" charset="0"/>
              </a:rPr>
              <a:t>Recorder</a:t>
            </a:r>
            <a:endParaRPr lang="en-US" sz="1500" b="0" spc="-100" dirty="0">
              <a:solidFill>
                <a:schemeClr val="bg1"/>
              </a:solidFill>
              <a:effectLst/>
              <a:latin typeface="Arial" pitchFamily="34" charset="0"/>
              <a:cs typeface="Arial" pitchFamily="34" charset="0"/>
            </a:endParaRPr>
          </a:p>
        </p:txBody>
      </p:sp>
      <p:pic>
        <p:nvPicPr>
          <p:cNvPr id="110" name="Picture 10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07007" y="1870724"/>
            <a:ext cx="370076" cy="413418"/>
          </a:xfrm>
          <a:prstGeom prst="rect">
            <a:avLst/>
          </a:prstGeom>
          <a:effectLst>
            <a:outerShdw blurRad="203200" dist="101600" dir="8400000" algn="tl" rotWithShape="0">
              <a:prstClr val="black">
                <a:alpha val="52000"/>
              </a:prstClr>
            </a:outerShdw>
          </a:effectLst>
        </p:spPr>
      </p:pic>
      <p:sp>
        <p:nvSpPr>
          <p:cNvPr id="86" name="Rectangle 48"/>
          <p:cNvSpPr>
            <a:spLocks noChangeArrowheads="1"/>
          </p:cNvSpPr>
          <p:nvPr/>
        </p:nvSpPr>
        <p:spPr bwMode="gray">
          <a:xfrm>
            <a:off x="1574295" y="2158538"/>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l">
              <a:lnSpc>
                <a:spcPct val="85000"/>
              </a:lnSpc>
            </a:pPr>
            <a:r>
              <a:rPr lang="en-US" sz="1500" b="0" spc="-100" dirty="0" smtClean="0">
                <a:solidFill>
                  <a:schemeClr val="bg1"/>
                </a:solidFill>
                <a:effectLst/>
                <a:latin typeface="Arial" pitchFamily="34" charset="0"/>
                <a:cs typeface="Arial" pitchFamily="34" charset="0"/>
              </a:rPr>
              <a:t>Metadata</a:t>
            </a:r>
            <a:endParaRPr lang="en-US" sz="1500" b="0" spc="-100" dirty="0">
              <a:solidFill>
                <a:schemeClr val="bg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27653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500"/>
                                        <p:tgtEl>
                                          <p:spTgt spid="10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fade">
                                      <p:cBhvr>
                                        <p:cTn id="74" dur="500"/>
                                        <p:tgtEl>
                                          <p:spTgt spid="10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500"/>
                                        <p:tgtEl>
                                          <p:spTgt spid="8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fade">
                                      <p:cBhvr>
                                        <p:cTn id="80" dur="500"/>
                                        <p:tgtEl>
                                          <p:spTgt spid="10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fade">
                                      <p:cBhvr>
                                        <p:cTn id="90" dur="500"/>
                                        <p:tgtEl>
                                          <p:spTgt spid="8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500"/>
                                        <p:tgtEl>
                                          <p:spTgt spid="65"/>
                                        </p:tgtEl>
                                      </p:cBhvr>
                                    </p:animEffect>
                                  </p:childTnLst>
                                </p:cTn>
                              </p:par>
                              <p:par>
                                <p:cTn id="115" presetID="10" presetClass="entr" presetSubtype="0" fill="hold" nodeType="with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500"/>
                                        <p:tgtEl>
                                          <p:spTgt spid="74"/>
                                        </p:tgtEl>
                                      </p:cBhvr>
                                    </p:animEffect>
                                  </p:childTnLst>
                                </p:cTn>
                              </p:par>
                              <p:par>
                                <p:cTn id="118" presetID="10" presetClass="entr" presetSubtype="0" fill="hold" nodeType="with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500"/>
                                        <p:tgtEl>
                                          <p:spTgt spid="76"/>
                                        </p:tgtEl>
                                      </p:cBhvr>
                                    </p:animEffect>
                                  </p:childTnLst>
                                </p:cTn>
                              </p:par>
                              <p:par>
                                <p:cTn id="121" presetID="10" presetClass="entr" presetSubtype="0" fill="hold" nodeType="withEffect">
                                  <p:stCondLst>
                                    <p:cond delay="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500"/>
                                        <p:tgtEl>
                                          <p:spTgt spid="78"/>
                                        </p:tgtEl>
                                      </p:cBhvr>
                                    </p:animEffect>
                                  </p:childTnLst>
                                </p:cTn>
                              </p:par>
                              <p:par>
                                <p:cTn id="124" presetID="10" presetClass="entr" presetSubtype="0" fill="hold" nodeType="with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81"/>
                                        </p:tgtEl>
                                        <p:attrNameLst>
                                          <p:attrName>style.visibility</p:attrName>
                                        </p:attrNameLst>
                                      </p:cBhvr>
                                      <p:to>
                                        <p:strVal val="visible"/>
                                      </p:to>
                                    </p:set>
                                    <p:animEffect transition="in" filter="fade">
                                      <p:cBhvr>
                                        <p:cTn id="132" dur="500"/>
                                        <p:tgtEl>
                                          <p:spTgt spid="8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2"/>
                                        </p:tgtEl>
                                        <p:attrNameLst>
                                          <p:attrName>style.visibility</p:attrName>
                                        </p:attrNameLst>
                                      </p:cBhvr>
                                      <p:to>
                                        <p:strVal val="visible"/>
                                      </p:to>
                                    </p:set>
                                    <p:animEffect transition="in" filter="fade">
                                      <p:cBhvr>
                                        <p:cTn id="135" dur="500"/>
                                        <p:tgtEl>
                                          <p:spTgt spid="10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4"/>
                                        </p:tgtEl>
                                        <p:attrNameLst>
                                          <p:attrName>style.visibility</p:attrName>
                                        </p:attrNameLst>
                                      </p:cBhvr>
                                      <p:to>
                                        <p:strVal val="visible"/>
                                      </p:to>
                                    </p:set>
                                    <p:animEffect transition="in" filter="fade">
                                      <p:cBhvr>
                                        <p:cTn id="138" dur="500"/>
                                        <p:tgtEl>
                                          <p:spTgt spid="10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3"/>
                                        </p:tgtEl>
                                        <p:attrNameLst>
                                          <p:attrName>style.visibility</p:attrName>
                                        </p:attrNameLst>
                                      </p:cBhvr>
                                      <p:to>
                                        <p:strVal val="visible"/>
                                      </p:to>
                                    </p:set>
                                    <p:animEffect transition="in" filter="fade">
                                      <p:cBhvr>
                                        <p:cTn id="141" dur="500"/>
                                        <p:tgtEl>
                                          <p:spTgt spid="10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1"/>
                                        </p:tgtEl>
                                        <p:attrNameLst>
                                          <p:attrName>style.visibility</p:attrName>
                                        </p:attrNameLst>
                                      </p:cBhvr>
                                      <p:to>
                                        <p:strVal val="visible"/>
                                      </p:to>
                                    </p:set>
                                    <p:animEffect transition="in" filter="fade">
                                      <p:cBhvr>
                                        <p:cTn id="144" dur="500"/>
                                        <p:tgtEl>
                                          <p:spTgt spid="11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12"/>
                                        </p:tgtEl>
                                        <p:attrNameLst>
                                          <p:attrName>style.visibility</p:attrName>
                                        </p:attrNameLst>
                                      </p:cBhvr>
                                      <p:to>
                                        <p:strVal val="visible"/>
                                      </p:to>
                                    </p:set>
                                    <p:animEffect transition="in" filter="fade">
                                      <p:cBhvr>
                                        <p:cTn id="147" dur="500"/>
                                        <p:tgtEl>
                                          <p:spTgt spid="11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09"/>
                                        </p:tgtEl>
                                        <p:attrNameLst>
                                          <p:attrName>style.visibility</p:attrName>
                                        </p:attrNameLst>
                                      </p:cBhvr>
                                      <p:to>
                                        <p:strVal val="visible"/>
                                      </p:to>
                                    </p:set>
                                    <p:animEffect transition="in" filter="fade">
                                      <p:cBhvr>
                                        <p:cTn id="150" dur="500"/>
                                        <p:tgtEl>
                                          <p:spTgt spid="109"/>
                                        </p:tgtEl>
                                      </p:cBhvr>
                                    </p:animEffect>
                                  </p:childTnLst>
                                </p:cTn>
                              </p:par>
                              <p:par>
                                <p:cTn id="151" presetID="10" presetClass="entr" presetSubtype="0" fill="hold" nodeType="withEffect">
                                  <p:stCondLst>
                                    <p:cond delay="0"/>
                                  </p:stCondLst>
                                  <p:childTnLst>
                                    <p:set>
                                      <p:cBhvr>
                                        <p:cTn id="152" dur="1" fill="hold">
                                          <p:stCondLst>
                                            <p:cond delay="0"/>
                                          </p:stCondLst>
                                        </p:cTn>
                                        <p:tgtEl>
                                          <p:spTgt spid="106"/>
                                        </p:tgtEl>
                                        <p:attrNameLst>
                                          <p:attrName>style.visibility</p:attrName>
                                        </p:attrNameLst>
                                      </p:cBhvr>
                                      <p:to>
                                        <p:strVal val="visible"/>
                                      </p:to>
                                    </p:set>
                                    <p:animEffect transition="in" filter="fade">
                                      <p:cBhvr>
                                        <p:cTn id="153" dur="500"/>
                                        <p:tgtEl>
                                          <p:spTgt spid="10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13"/>
                                        </p:tgtEl>
                                        <p:attrNameLst>
                                          <p:attrName>style.visibility</p:attrName>
                                        </p:attrNameLst>
                                      </p:cBhvr>
                                      <p:to>
                                        <p:strVal val="visible"/>
                                      </p:to>
                                    </p:set>
                                    <p:animEffect transition="in" filter="fade">
                                      <p:cBhvr>
                                        <p:cTn id="156" dur="500"/>
                                        <p:tgtEl>
                                          <p:spTgt spid="113"/>
                                        </p:tgtEl>
                                      </p:cBhvr>
                                    </p:animEffect>
                                  </p:childTnLst>
                                </p:cTn>
                              </p:par>
                              <p:par>
                                <p:cTn id="157" presetID="10" presetClass="entr" presetSubtype="0" fill="hold" nodeType="withEffect">
                                  <p:stCondLst>
                                    <p:cond delay="0"/>
                                  </p:stCondLst>
                                  <p:childTnLst>
                                    <p:set>
                                      <p:cBhvr>
                                        <p:cTn id="158" dur="1" fill="hold">
                                          <p:stCondLst>
                                            <p:cond delay="0"/>
                                          </p:stCondLst>
                                        </p:cTn>
                                        <p:tgtEl>
                                          <p:spTgt spid="110"/>
                                        </p:tgtEl>
                                        <p:attrNameLst>
                                          <p:attrName>style.visibility</p:attrName>
                                        </p:attrNameLst>
                                      </p:cBhvr>
                                      <p:to>
                                        <p:strVal val="visible"/>
                                      </p:to>
                                    </p:set>
                                    <p:animEffect transition="in" filter="fade">
                                      <p:cBhvr>
                                        <p:cTn id="159" dur="500"/>
                                        <p:tgtEl>
                                          <p:spTgt spid="11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14"/>
                                        </p:tgtEl>
                                        <p:attrNameLst>
                                          <p:attrName>style.visibility</p:attrName>
                                        </p:attrNameLst>
                                      </p:cBhvr>
                                      <p:to>
                                        <p:strVal val="visible"/>
                                      </p:to>
                                    </p:set>
                                    <p:animEffect transition="in" filter="fade">
                                      <p:cBhvr>
                                        <p:cTn id="162" dur="500"/>
                                        <p:tgtEl>
                                          <p:spTgt spid="11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95"/>
                                        </p:tgtEl>
                                        <p:attrNameLst>
                                          <p:attrName>style.visibility</p:attrName>
                                        </p:attrNameLst>
                                      </p:cBhvr>
                                      <p:to>
                                        <p:strVal val="visible"/>
                                      </p:to>
                                    </p:set>
                                    <p:animEffect transition="in" filter="fade">
                                      <p:cBhvr>
                                        <p:cTn id="165" dur="500"/>
                                        <p:tgtEl>
                                          <p:spTgt spid="95"/>
                                        </p:tgtEl>
                                      </p:cBhvr>
                                    </p:animEffect>
                                  </p:childTnLst>
                                </p:cTn>
                              </p:par>
                            </p:childTnLst>
                          </p:cTn>
                        </p:par>
                        <p:par>
                          <p:cTn id="166" fill="hold">
                            <p:stCondLst>
                              <p:cond delay="1500"/>
                            </p:stCondLst>
                            <p:childTnLst>
                              <p:par>
                                <p:cTn id="167" presetID="10" presetClass="entr" presetSubtype="0" fill="hold" grpId="0" nodeType="after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fade">
                                      <p:cBhvr>
                                        <p:cTn id="169" dur="500"/>
                                        <p:tgtEl>
                                          <p:spTgt spid="85"/>
                                        </p:tgtEl>
                                      </p:cBhvr>
                                    </p:animEffect>
                                  </p:childTnLst>
                                </p:cTn>
                              </p:par>
                              <p:par>
                                <p:cTn id="170" presetID="10" presetClass="entr" presetSubtype="0" fill="hold" nodeType="withEffect">
                                  <p:stCondLst>
                                    <p:cond delay="0"/>
                                  </p:stCondLst>
                                  <p:childTnLst>
                                    <p:set>
                                      <p:cBhvr>
                                        <p:cTn id="171" dur="1" fill="hold">
                                          <p:stCondLst>
                                            <p:cond delay="0"/>
                                          </p:stCondLst>
                                        </p:cTn>
                                        <p:tgtEl>
                                          <p:spTgt spid="93"/>
                                        </p:tgtEl>
                                        <p:attrNameLst>
                                          <p:attrName>style.visibility</p:attrName>
                                        </p:attrNameLst>
                                      </p:cBhvr>
                                      <p:to>
                                        <p:strVal val="visible"/>
                                      </p:to>
                                    </p:set>
                                    <p:animEffect transition="in" filter="fade">
                                      <p:cBhvr>
                                        <p:cTn id="172" dur="500"/>
                                        <p:tgtEl>
                                          <p:spTgt spid="9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94"/>
                                        </p:tgtEl>
                                        <p:attrNameLst>
                                          <p:attrName>style.visibility</p:attrName>
                                        </p:attrNameLst>
                                      </p:cBhvr>
                                      <p:to>
                                        <p:strVal val="visible"/>
                                      </p:to>
                                    </p:set>
                                    <p:animEffect transition="in" filter="fade">
                                      <p:cBhvr>
                                        <p:cTn id="175" dur="500"/>
                                        <p:tgtEl>
                                          <p:spTgt spid="9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31"/>
                                        </p:tgtEl>
                                        <p:attrNameLst>
                                          <p:attrName>style.visibility</p:attrName>
                                        </p:attrNameLst>
                                      </p:cBhvr>
                                      <p:to>
                                        <p:strVal val="visible"/>
                                      </p:to>
                                    </p:set>
                                    <p:animEffect transition="in" filter="fade">
                                      <p:cBhvr>
                                        <p:cTn id="178" dur="500"/>
                                        <p:tgtEl>
                                          <p:spTgt spid="31"/>
                                        </p:tgtEl>
                                      </p:cBhvr>
                                    </p:animEffect>
                                  </p:childTnLst>
                                </p:cTn>
                              </p:par>
                              <p:par>
                                <p:cTn id="179" presetID="10" presetClass="entr" presetSubtype="0" fill="hold" nodeType="withEffect">
                                  <p:stCondLst>
                                    <p:cond delay="0"/>
                                  </p:stCondLst>
                                  <p:childTnLst>
                                    <p:set>
                                      <p:cBhvr>
                                        <p:cTn id="180" dur="1" fill="hold">
                                          <p:stCondLst>
                                            <p:cond delay="0"/>
                                          </p:stCondLst>
                                        </p:cTn>
                                        <p:tgtEl>
                                          <p:spTgt spid="75"/>
                                        </p:tgtEl>
                                        <p:attrNameLst>
                                          <p:attrName>style.visibility</p:attrName>
                                        </p:attrNameLst>
                                      </p:cBhvr>
                                      <p:to>
                                        <p:strVal val="visible"/>
                                      </p:to>
                                    </p:set>
                                    <p:animEffect transition="in" filter="fade">
                                      <p:cBhvr>
                                        <p:cTn id="181" dur="500"/>
                                        <p:tgtEl>
                                          <p:spTgt spid="7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2"/>
                                        </p:tgtEl>
                                        <p:attrNameLst>
                                          <p:attrName>style.visibility</p:attrName>
                                        </p:attrNameLst>
                                      </p:cBhvr>
                                      <p:to>
                                        <p:strVal val="visible"/>
                                      </p:to>
                                    </p:set>
                                    <p:animEffect transition="in" filter="fade">
                                      <p:cBhvr>
                                        <p:cTn id="184" dur="500"/>
                                        <p:tgtEl>
                                          <p:spTgt spid="82"/>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99"/>
                                        </p:tgtEl>
                                        <p:attrNameLst>
                                          <p:attrName>style.visibility</p:attrName>
                                        </p:attrNameLst>
                                      </p:cBhvr>
                                      <p:to>
                                        <p:strVal val="visible"/>
                                      </p:to>
                                    </p:set>
                                    <p:animEffect transition="in" filter="fade">
                                      <p:cBhvr>
                                        <p:cTn id="187" dur="500"/>
                                        <p:tgtEl>
                                          <p:spTgt spid="99"/>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00"/>
                            </p:stCondLst>
                            <p:childTnLst>
                              <p:par>
                                <p:cTn id="192" presetID="10" presetClass="entr" presetSubtype="0" fill="hold" grpId="0" nodeType="afterEffect">
                                  <p:stCondLst>
                                    <p:cond delay="0"/>
                                  </p:stCondLst>
                                  <p:childTnLst>
                                    <p:set>
                                      <p:cBhvr>
                                        <p:cTn id="193" dur="1" fill="hold">
                                          <p:stCondLst>
                                            <p:cond delay="0"/>
                                          </p:stCondLst>
                                        </p:cTn>
                                        <p:tgtEl>
                                          <p:spTgt spid="62"/>
                                        </p:tgtEl>
                                        <p:attrNameLst>
                                          <p:attrName>style.visibility</p:attrName>
                                        </p:attrNameLst>
                                      </p:cBhvr>
                                      <p:to>
                                        <p:strVal val="visible"/>
                                      </p:to>
                                    </p:set>
                                    <p:animEffect transition="in" filter="fade">
                                      <p:cBhvr>
                                        <p:cTn id="194" dur="500"/>
                                        <p:tgtEl>
                                          <p:spTgt spid="6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fade">
                                      <p:cBhvr>
                                        <p:cTn id="197" dur="500"/>
                                        <p:tgtEl>
                                          <p:spTgt spid="7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83"/>
                                        </p:tgtEl>
                                        <p:attrNameLst>
                                          <p:attrName>style.visibility</p:attrName>
                                        </p:attrNameLst>
                                      </p:cBhvr>
                                      <p:to>
                                        <p:strVal val="visible"/>
                                      </p:to>
                                    </p:set>
                                    <p:animEffect transition="in" filter="fade">
                                      <p:cBhvr>
                                        <p:cTn id="200" dur="500"/>
                                        <p:tgtEl>
                                          <p:spTgt spid="83"/>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fade">
                                      <p:cBhvr>
                                        <p:cTn id="203" dur="500"/>
                                        <p:tgtEl>
                                          <p:spTgt spid="71"/>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3"/>
                                        </p:tgtEl>
                                        <p:attrNameLst>
                                          <p:attrName>style.visibility</p:attrName>
                                        </p:attrNameLst>
                                      </p:cBhvr>
                                      <p:to>
                                        <p:strVal val="visible"/>
                                      </p:to>
                                    </p:set>
                                    <p:animEffect transition="in" filter="fade">
                                      <p:cBhvr>
                                        <p:cTn id="206" dur="500"/>
                                        <p:tgtEl>
                                          <p:spTgt spid="73"/>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77"/>
                                        </p:tgtEl>
                                        <p:attrNameLst>
                                          <p:attrName>style.visibility</p:attrName>
                                        </p:attrNameLst>
                                      </p:cBhvr>
                                      <p:to>
                                        <p:strVal val="visible"/>
                                      </p:to>
                                    </p:set>
                                    <p:animEffect transition="in" filter="fade">
                                      <p:cBhvr>
                                        <p:cTn id="209" dur="500"/>
                                        <p:tgtEl>
                                          <p:spTgt spid="77"/>
                                        </p:tgtEl>
                                      </p:cBhvr>
                                    </p:animEffect>
                                  </p:childTnLst>
                                </p:cTn>
                              </p:par>
                              <p:par>
                                <p:cTn id="210" presetID="10" presetClass="entr" presetSubtype="0" fill="hold" nodeType="withEffect">
                                  <p:stCondLst>
                                    <p:cond delay="0"/>
                                  </p:stCondLst>
                                  <p:childTnLst>
                                    <p:set>
                                      <p:cBhvr>
                                        <p:cTn id="211" dur="1" fill="hold">
                                          <p:stCondLst>
                                            <p:cond delay="0"/>
                                          </p:stCondLst>
                                        </p:cTn>
                                        <p:tgtEl>
                                          <p:spTgt spid="30"/>
                                        </p:tgtEl>
                                        <p:attrNameLst>
                                          <p:attrName>style.visibility</p:attrName>
                                        </p:attrNameLst>
                                      </p:cBhvr>
                                      <p:to>
                                        <p:strVal val="visible"/>
                                      </p:to>
                                    </p:set>
                                    <p:animEffect transition="in" filter="fade">
                                      <p:cBhvr>
                                        <p:cTn id="212" dur="500"/>
                                        <p:tgtEl>
                                          <p:spTgt spid="30"/>
                                        </p:tgtEl>
                                      </p:cBhvr>
                                    </p:animEffect>
                                  </p:childTnLst>
                                </p:cTn>
                              </p:par>
                              <p:par>
                                <p:cTn id="213" presetID="10" presetClass="entr" presetSubtype="0" fill="hold" nodeType="withEffect">
                                  <p:stCondLst>
                                    <p:cond delay="0"/>
                                  </p:stCondLst>
                                  <p:childTnLst>
                                    <p:set>
                                      <p:cBhvr>
                                        <p:cTn id="214" dur="1" fill="hold">
                                          <p:stCondLst>
                                            <p:cond delay="0"/>
                                          </p:stCondLst>
                                        </p:cTn>
                                        <p:tgtEl>
                                          <p:spTgt spid="27"/>
                                        </p:tgtEl>
                                        <p:attrNameLst>
                                          <p:attrName>style.visibility</p:attrName>
                                        </p:attrNameLst>
                                      </p:cBhvr>
                                      <p:to>
                                        <p:strVal val="visible"/>
                                      </p:to>
                                    </p:set>
                                    <p:animEffect transition="in" filter="fade">
                                      <p:cBhvr>
                                        <p:cTn id="215" dur="500"/>
                                        <p:tgtEl>
                                          <p:spTgt spid="27"/>
                                        </p:tgtEl>
                                      </p:cBhvr>
                                    </p:animEffect>
                                  </p:childTnLst>
                                </p:cTn>
                              </p:par>
                              <p:par>
                                <p:cTn id="216" presetID="10" presetClass="entr" presetSubtype="0" fill="hold"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fade">
                                      <p:cBhvr>
                                        <p:cTn id="218" dur="500"/>
                                        <p:tgtEl>
                                          <p:spTgt spid="91"/>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fade">
                                      <p:cBhvr>
                                        <p:cTn id="221" dur="500"/>
                                        <p:tgtEl>
                                          <p:spTgt spid="92"/>
                                        </p:tgtEl>
                                      </p:cBhvr>
                                    </p:animEffect>
                                  </p:childTnLst>
                                </p:cTn>
                              </p:par>
                              <p:par>
                                <p:cTn id="222" presetID="10" presetClass="entr" presetSubtype="0" fill="hold" nodeType="withEffect">
                                  <p:stCondLst>
                                    <p:cond delay="0"/>
                                  </p:stCondLst>
                                  <p:childTnLst>
                                    <p:set>
                                      <p:cBhvr>
                                        <p:cTn id="223" dur="1" fill="hold">
                                          <p:stCondLst>
                                            <p:cond delay="0"/>
                                          </p:stCondLst>
                                        </p:cTn>
                                        <p:tgtEl>
                                          <p:spTgt spid="28"/>
                                        </p:tgtEl>
                                        <p:attrNameLst>
                                          <p:attrName>style.visibility</p:attrName>
                                        </p:attrNameLst>
                                      </p:cBhvr>
                                      <p:to>
                                        <p:strVal val="visible"/>
                                      </p:to>
                                    </p:set>
                                    <p:animEffect transition="in" filter="fade">
                                      <p:cBhvr>
                                        <p:cTn id="224" dur="500"/>
                                        <p:tgtEl>
                                          <p:spTgt spid="28"/>
                                        </p:tgtEl>
                                      </p:cBhvr>
                                    </p:animEffect>
                                  </p:childTnLst>
                                </p:cTn>
                              </p:par>
                              <p:par>
                                <p:cTn id="225" presetID="10" presetClass="entr" presetSubtype="0" fill="hold" nodeType="withEffect">
                                  <p:stCondLst>
                                    <p:cond delay="0"/>
                                  </p:stCondLst>
                                  <p:childTnLst>
                                    <p:set>
                                      <p:cBhvr>
                                        <p:cTn id="226" dur="1" fill="hold">
                                          <p:stCondLst>
                                            <p:cond delay="0"/>
                                          </p:stCondLst>
                                        </p:cTn>
                                        <p:tgtEl>
                                          <p:spTgt spid="29"/>
                                        </p:tgtEl>
                                        <p:attrNameLst>
                                          <p:attrName>style.visibility</p:attrName>
                                        </p:attrNameLst>
                                      </p:cBhvr>
                                      <p:to>
                                        <p:strVal val="visible"/>
                                      </p:to>
                                    </p:set>
                                    <p:animEffect transition="in" filter="fade">
                                      <p:cBhvr>
                                        <p:cTn id="227" dur="500"/>
                                        <p:tgtEl>
                                          <p:spTgt spid="29"/>
                                        </p:tgtEl>
                                      </p:cBhvr>
                                    </p:animEffect>
                                  </p:childTnLst>
                                </p:cTn>
                              </p:par>
                            </p:childTnLst>
                          </p:cTn>
                        </p:par>
                        <p:par>
                          <p:cTn id="228" fill="hold">
                            <p:stCondLst>
                              <p:cond delay="2500"/>
                            </p:stCondLst>
                            <p:childTnLst>
                              <p:par>
                                <p:cTn id="229" presetID="10" presetClass="entr" presetSubtype="0" fill="hold" grpId="0" nodeType="afterEffect">
                                  <p:stCondLst>
                                    <p:cond delay="0"/>
                                  </p:stCondLst>
                                  <p:childTnLst>
                                    <p:set>
                                      <p:cBhvr>
                                        <p:cTn id="230" dur="1" fill="hold">
                                          <p:stCondLst>
                                            <p:cond delay="0"/>
                                          </p:stCondLst>
                                        </p:cTn>
                                        <p:tgtEl>
                                          <p:spTgt spid="33"/>
                                        </p:tgtEl>
                                        <p:attrNameLst>
                                          <p:attrName>style.visibility</p:attrName>
                                        </p:attrNameLst>
                                      </p:cBhvr>
                                      <p:to>
                                        <p:strVal val="visible"/>
                                      </p:to>
                                    </p:set>
                                    <p:animEffect transition="in" filter="fade">
                                      <p:cBhvr>
                                        <p:cTn id="231" dur="500"/>
                                        <p:tgtEl>
                                          <p:spTgt spid="33"/>
                                        </p:tgtEl>
                                      </p:cBhvr>
                                    </p:animEffect>
                                  </p:childTnLst>
                                </p:cTn>
                              </p:par>
                              <p:par>
                                <p:cTn id="232" presetID="10" presetClass="entr" presetSubtype="0" fill="hold" nodeType="withEffect">
                                  <p:stCondLst>
                                    <p:cond delay="0"/>
                                  </p:stCondLst>
                                  <p:childTnLst>
                                    <p:set>
                                      <p:cBhvr>
                                        <p:cTn id="233" dur="1" fill="hold">
                                          <p:stCondLst>
                                            <p:cond delay="0"/>
                                          </p:stCondLst>
                                        </p:cTn>
                                        <p:tgtEl>
                                          <p:spTgt spid="107"/>
                                        </p:tgtEl>
                                        <p:attrNameLst>
                                          <p:attrName>style.visibility</p:attrName>
                                        </p:attrNameLst>
                                      </p:cBhvr>
                                      <p:to>
                                        <p:strVal val="visible"/>
                                      </p:to>
                                    </p:set>
                                    <p:animEffect transition="in" filter="fade">
                                      <p:cBhvr>
                                        <p:cTn id="234" dur="500"/>
                                        <p:tgtEl>
                                          <p:spTgt spid="10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08"/>
                                        </p:tgtEl>
                                        <p:attrNameLst>
                                          <p:attrName>style.visibility</p:attrName>
                                        </p:attrNameLst>
                                      </p:cBhvr>
                                      <p:to>
                                        <p:strVal val="visible"/>
                                      </p:to>
                                    </p:set>
                                    <p:animEffect transition="in" filter="fade">
                                      <p:cBhvr>
                                        <p:cTn id="23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2" grpId="0" animBg="1"/>
      <p:bldP spid="79" grpId="0" animBg="1"/>
      <p:bldP spid="8" grpId="0" animBg="1"/>
      <p:bldP spid="9" grpId="0" animBg="1"/>
      <p:bldP spid="56" grpId="0" animBg="1"/>
      <p:bldP spid="84" grpId="0" animBg="1"/>
      <p:bldP spid="22" grpId="0" animBg="1"/>
      <p:bldP spid="23" grpId="0" animBg="1"/>
      <p:bldP spid="40" grpId="0" animBg="1"/>
      <p:bldP spid="41" grpId="0" animBg="1"/>
      <p:bldP spid="44" grpId="0" animBg="1"/>
      <p:bldP spid="46" grpId="0" animBg="1"/>
      <p:bldP spid="61" grpId="0" animBg="1"/>
      <p:bldP spid="65" grpId="0" animBg="1"/>
      <p:bldP spid="83" grpId="0" animBg="1"/>
      <p:bldP spid="85" grpId="0" animBg="1"/>
      <p:bldP spid="71" grpId="0" animBg="1"/>
      <p:bldP spid="73" grpId="0" animBg="1"/>
      <p:bldP spid="77" grpId="0"/>
      <p:bldP spid="90" grpId="0"/>
      <p:bldP spid="92" grpId="0"/>
      <p:bldP spid="94" grpId="0"/>
      <p:bldP spid="60" grpId="0" animBg="1"/>
      <p:bldP spid="59" grpId="0" animBg="1"/>
      <p:bldP spid="58" grpId="0" animBg="1"/>
      <p:bldP spid="57" grpId="0" animBg="1"/>
      <p:bldP spid="55" grpId="0" animBg="1"/>
      <p:bldP spid="54" grpId="0" animBg="1"/>
      <p:bldP spid="101" grpId="0"/>
      <p:bldP spid="102" grpId="0" animBg="1"/>
      <p:bldP spid="108" grpId="0"/>
      <p:bldP spid="43" grpId="0" animBg="1"/>
      <p:bldP spid="31" grpId="0" animBg="1"/>
      <p:bldP spid="111" grpId="0" animBg="1"/>
      <p:bldP spid="112" grpId="0" animBg="1"/>
      <p:bldP spid="113" grpId="0" animBg="1"/>
      <p:bldP spid="52" grpId="0" animBg="1"/>
      <p:bldP spid="81" grpId="0" animBg="1"/>
      <p:bldP spid="114" grpId="0" animBg="1"/>
      <p:bldP spid="82" grpId="0" animBg="1"/>
      <p:bldP spid="99" grpId="0" animBg="1"/>
      <p:bldP spid="64" grpId="0" animBg="1"/>
      <p:bldP spid="109" grpId="0" animBg="1"/>
      <p:bldP spid="104" grpId="0" animBg="1"/>
      <p:bldP spid="103" grpId="0" animBg="1"/>
      <p:bldP spid="42" grpId="0" animBg="1"/>
      <p:bldP spid="105" grpId="0" animBg="1"/>
      <p:bldP spid="97" grpId="0" animBg="1"/>
      <p:bldP spid="67" grpId="0" animBg="1"/>
      <p:bldP spid="95" grpId="0" animBg="1"/>
      <p:bldP spid="39" grpId="0" animBg="1"/>
      <p:bldP spid="100" grpId="0" animBg="1"/>
      <p:bldP spid="8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8"/>
          <p:cNvSpPr>
            <a:spLocks noChangeArrowheads="1"/>
          </p:cNvSpPr>
          <p:nvPr/>
        </p:nvSpPr>
        <p:spPr bwMode="gray">
          <a:xfrm>
            <a:off x="2555776" y="879561"/>
            <a:ext cx="5184576" cy="3204000"/>
          </a:xfrm>
          <a:prstGeom prst="roundRect">
            <a:avLst>
              <a:gd name="adj" fmla="val 772"/>
            </a:avLst>
          </a:prstGeom>
          <a:solidFill>
            <a:schemeClr val="accent6">
              <a:lumMod val="40000"/>
              <a:lumOff val="60000"/>
            </a:schemeClr>
          </a:solidFill>
          <a:ln w="9525">
            <a:noFill/>
            <a:miter lim="800000"/>
            <a:headEnd/>
            <a:tailEnd/>
          </a:ln>
          <a:effectLst>
            <a:innerShdw blurRad="25400" dist="12700" dir="19200000">
              <a:srgbClr val="000000">
                <a:alpha val="80000"/>
              </a:srgbClr>
            </a:innerShdw>
          </a:effectLst>
        </p:spPr>
        <p:txBody>
          <a:bodyPr vert="horz" wrap="square" lIns="72000" tIns="72000" rIns="0" bIns="36000"/>
          <a:lstStyle/>
          <a:p>
            <a:pPr algn="l">
              <a:lnSpc>
                <a:spcPct val="85000"/>
              </a:lnSpc>
            </a:pPr>
            <a:r>
              <a:rPr lang="en-US" sz="2400" dirty="0">
                <a:ln w="3175" cmpd="sng">
                  <a:solidFill>
                    <a:schemeClr val="accent6">
                      <a:lumMod val="50000"/>
                    </a:schemeClr>
                  </a:solidFill>
                  <a:prstDash val="solid"/>
                </a:ln>
                <a:solidFill>
                  <a:schemeClr val="accent6">
                    <a:lumMod val="75000"/>
                  </a:schemeClr>
                </a:solidFill>
                <a:effectLst>
                  <a:innerShdw blurRad="63500" dist="50800" dir="2700000">
                    <a:prstClr val="black">
                      <a:alpha val="50000"/>
                    </a:prstClr>
                  </a:innerShdw>
                </a:effectLst>
                <a:latin typeface="Arial" pitchFamily="34" charset="0"/>
                <a:cs typeface="Arial" pitchFamily="34" charset="0"/>
              </a:rPr>
              <a:t>Manage</a:t>
            </a:r>
            <a:endParaRPr lang="en-US" sz="1500" dirty="0">
              <a:ln w="3175" cmpd="sng">
                <a:solidFill>
                  <a:schemeClr val="accent6">
                    <a:lumMod val="50000"/>
                  </a:schemeClr>
                </a:solidFill>
                <a:prstDash val="solid"/>
              </a:ln>
              <a:solidFill>
                <a:schemeClr val="accent6">
                  <a:lumMod val="75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91" name="Rectangle 48"/>
          <p:cNvSpPr>
            <a:spLocks noChangeArrowheads="1"/>
          </p:cNvSpPr>
          <p:nvPr/>
        </p:nvSpPr>
        <p:spPr bwMode="gray">
          <a:xfrm>
            <a:off x="3491880" y="2643757"/>
            <a:ext cx="3276364" cy="828000"/>
          </a:xfrm>
          <a:prstGeom prst="roundRect">
            <a:avLst>
              <a:gd name="adj" fmla="val 3296"/>
            </a:avLst>
          </a:prstGeom>
          <a:gradFill flip="none" rotWithShape="1">
            <a:gsLst>
              <a:gs pos="0">
                <a:schemeClr val="accent6">
                  <a:lumMod val="60000"/>
                  <a:lumOff val="40000"/>
                  <a:alpha val="40000"/>
                </a:schemeClr>
              </a:gs>
              <a:gs pos="100000">
                <a:srgbClr val="F8A15A">
                  <a:alpha val="40000"/>
                </a:srgbClr>
              </a:gs>
            </a:gsLst>
            <a:lin ang="2700000" scaled="1"/>
            <a:tileRect/>
          </a:gradFill>
          <a:ln w="9525">
            <a:noFill/>
            <a:miter lim="800000"/>
            <a:headEnd/>
            <a:tailEnd/>
          </a:ln>
          <a:effectLst/>
        </p:spPr>
        <p:txBody>
          <a:bodyPr vert="horz" wrap="square" lIns="72000" tIns="36000" rIns="0" bIns="36000"/>
          <a:lstStyle/>
          <a:p>
            <a:pPr>
              <a:lnSpc>
                <a:spcPct val="85000"/>
              </a:lnSpc>
            </a:pPr>
            <a:r>
              <a:rPr lang="en-US" sz="1500" b="0" dirty="0">
                <a:solidFill>
                  <a:schemeClr val="accent6">
                    <a:lumMod val="50000"/>
                  </a:schemeClr>
                </a:solidFill>
                <a:effectLst/>
              </a:rPr>
              <a:t>Audio Processing &amp; </a:t>
            </a:r>
            <a:r>
              <a:rPr lang="en-US" sz="1500" b="0" dirty="0" smtClean="0">
                <a:solidFill>
                  <a:schemeClr val="accent6">
                    <a:lumMod val="50000"/>
                  </a:schemeClr>
                </a:solidFill>
                <a:effectLst/>
              </a:rPr>
              <a:t>Management</a:t>
            </a:r>
            <a:endParaRPr lang="en-US" sz="1500" b="0" dirty="0">
              <a:solidFill>
                <a:schemeClr val="accent6">
                  <a:lumMod val="50000"/>
                </a:schemeClr>
              </a:solidFill>
              <a:effectLst/>
            </a:endParaRPr>
          </a:p>
        </p:txBody>
      </p:sp>
      <p:sp>
        <p:nvSpPr>
          <p:cNvPr id="2" name="Title 1"/>
          <p:cNvSpPr>
            <a:spLocks noGrp="1"/>
          </p:cNvSpPr>
          <p:nvPr>
            <p:ph type="title"/>
          </p:nvPr>
        </p:nvSpPr>
        <p:spPr/>
        <p:txBody>
          <a:bodyPr/>
          <a:lstStyle/>
          <a:p>
            <a:r>
              <a:rPr lang="en-US" dirty="0" smtClean="0"/>
              <a:t>Visual Unity Open </a:t>
            </a:r>
            <a:r>
              <a:rPr lang="en-US" dirty="0"/>
              <a:t>Day </a:t>
            </a:r>
            <a:r>
              <a:rPr lang="en-US" dirty="0" smtClean="0"/>
              <a:t>- Ecosystem </a:t>
            </a:r>
            <a:endParaRPr lang="en-US" dirty="0"/>
          </a:p>
        </p:txBody>
      </p:sp>
      <p:sp>
        <p:nvSpPr>
          <p:cNvPr id="7" name="Rectangle 48"/>
          <p:cNvSpPr>
            <a:spLocks noChangeArrowheads="1"/>
          </p:cNvSpPr>
          <p:nvPr/>
        </p:nvSpPr>
        <p:spPr bwMode="gray">
          <a:xfrm>
            <a:off x="143509" y="879561"/>
            <a:ext cx="2340260" cy="3204000"/>
          </a:xfrm>
          <a:prstGeom prst="roundRect">
            <a:avLst>
              <a:gd name="adj" fmla="val 2062"/>
            </a:avLst>
          </a:prstGeom>
          <a:solidFill>
            <a:schemeClr val="accent5">
              <a:lumMod val="40000"/>
              <a:lumOff val="60000"/>
            </a:schemeClr>
          </a:solidFill>
          <a:ln w="9525">
            <a:noFill/>
            <a:miter lim="800000"/>
            <a:headEnd/>
            <a:tailEnd/>
          </a:ln>
          <a:effectLst>
            <a:innerShdw blurRad="25400" dist="12700" dir="19200000">
              <a:srgbClr val="000000">
                <a:alpha val="80000"/>
              </a:srgbClr>
            </a:innerShdw>
          </a:effectLst>
        </p:spPr>
        <p:txBody>
          <a:bodyPr wrap="square" lIns="72000" tIns="72000" rIns="0" bIns="36000"/>
          <a:lstStyle/>
          <a:p>
            <a:pPr algn="l">
              <a:lnSpc>
                <a:spcPct val="85000"/>
              </a:lnSpc>
            </a:pPr>
            <a:r>
              <a:rPr lang="en-US" sz="2400" dirty="0">
                <a:ln w="3175" cmpd="sng">
                  <a:solidFill>
                    <a:schemeClr val="accent5">
                      <a:lumMod val="50000"/>
                    </a:schemeClr>
                  </a:solidFill>
                  <a:prstDash val="solid"/>
                </a:ln>
                <a:solidFill>
                  <a:schemeClr val="accent5">
                    <a:lumMod val="75000"/>
                  </a:schemeClr>
                </a:solidFill>
                <a:effectLst>
                  <a:innerShdw blurRad="63500" dist="50800" dir="2700000">
                    <a:prstClr val="black">
                      <a:alpha val="50000"/>
                    </a:prstClr>
                  </a:innerShdw>
                </a:effectLst>
                <a:latin typeface="Arial" pitchFamily="34" charset="0"/>
                <a:cs typeface="Arial" pitchFamily="34" charset="0"/>
              </a:rPr>
              <a:t>Ingest</a:t>
            </a:r>
          </a:p>
        </p:txBody>
      </p:sp>
      <p:sp>
        <p:nvSpPr>
          <p:cNvPr id="22" name="Rectangle 48"/>
          <p:cNvSpPr>
            <a:spLocks noChangeArrowheads="1"/>
          </p:cNvSpPr>
          <p:nvPr/>
        </p:nvSpPr>
        <p:spPr bwMode="gray">
          <a:xfrm>
            <a:off x="7812360" y="879562"/>
            <a:ext cx="1188132" cy="3204000"/>
          </a:xfrm>
          <a:prstGeom prst="roundRect">
            <a:avLst>
              <a:gd name="adj" fmla="val 2063"/>
            </a:avLst>
          </a:prstGeom>
          <a:solidFill>
            <a:schemeClr val="accent3">
              <a:lumMod val="40000"/>
              <a:lumOff val="60000"/>
            </a:schemeClr>
          </a:solidFill>
          <a:ln w="9525">
            <a:noFill/>
            <a:miter lim="800000"/>
            <a:headEnd/>
            <a:tailEnd/>
          </a:ln>
          <a:effectLst>
            <a:innerShdw blurRad="25400" dist="12700" dir="19200000">
              <a:srgbClr val="000000">
                <a:alpha val="80000"/>
              </a:srgbClr>
            </a:innerShdw>
          </a:effectLst>
        </p:spPr>
        <p:txBody>
          <a:bodyPr vert="horz" wrap="square" lIns="72000" tIns="72000" rIns="36000" bIns="36000" anchor="t"/>
          <a:lstStyle/>
          <a:p>
            <a:pPr algn="ctr">
              <a:lnSpc>
                <a:spcPct val="85000"/>
              </a:lnSpc>
              <a:defRPr/>
            </a:pPr>
            <a:r>
              <a:rPr lang="en-US" sz="2400" dirty="0" smtClean="0">
                <a:ln w="3175" cmpd="sng">
                  <a:solidFill>
                    <a:schemeClr val="accent3">
                      <a:lumMod val="50000"/>
                    </a:schemeClr>
                  </a:solidFill>
                  <a:prstDash val="solid"/>
                </a:ln>
                <a:solidFill>
                  <a:schemeClr val="accent3">
                    <a:lumMod val="75000"/>
                  </a:schemeClr>
                </a:solidFill>
                <a:effectLst>
                  <a:innerShdw blurRad="63500" dist="50800" dir="2700000">
                    <a:prstClr val="black">
                      <a:alpha val="50000"/>
                    </a:prstClr>
                  </a:innerShdw>
                </a:effectLst>
                <a:latin typeface="Arial" pitchFamily="34" charset="0"/>
                <a:cs typeface="Arial" pitchFamily="34" charset="0"/>
              </a:rPr>
              <a:t>Deliver </a:t>
            </a:r>
            <a:endParaRPr lang="en-US" sz="2400" dirty="0">
              <a:ln w="3175" cmpd="sng">
                <a:solidFill>
                  <a:schemeClr val="accent3">
                    <a:lumMod val="50000"/>
                  </a:schemeClr>
                </a:solidFill>
                <a:prstDash val="solid"/>
              </a:ln>
              <a:solidFill>
                <a:schemeClr val="accent3">
                  <a:lumMod val="75000"/>
                </a:schemeClr>
              </a:solidFill>
              <a:effectLst>
                <a:innerShdw blurRad="63500" dist="50800" dir="2700000">
                  <a:prstClr val="black">
                    <a:alpha val="50000"/>
                  </a:prstClr>
                </a:innerShdw>
              </a:effectLst>
              <a:latin typeface="Arial" pitchFamily="34" charset="0"/>
              <a:cs typeface="Arial" pitchFamily="34" charset="0"/>
            </a:endParaRPr>
          </a:p>
        </p:txBody>
      </p:sp>
      <p:pic>
        <p:nvPicPr>
          <p:cNvPr id="28" name="Picture 2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72170" y="951569"/>
            <a:ext cx="477358" cy="477358"/>
          </a:xfrm>
          <a:prstGeom prst="rect">
            <a:avLst/>
          </a:prstGeom>
        </p:spPr>
      </p:pic>
      <p:sp>
        <p:nvSpPr>
          <p:cNvPr id="29" name="TextBox 28"/>
          <p:cNvSpPr txBox="1"/>
          <p:nvPr/>
        </p:nvSpPr>
        <p:spPr>
          <a:xfrm>
            <a:off x="5976156" y="1074832"/>
            <a:ext cx="1440000" cy="230832"/>
          </a:xfrm>
          <a:prstGeom prst="rect">
            <a:avLst/>
          </a:prstGeom>
          <a:noFill/>
        </p:spPr>
        <p:txBody>
          <a:bodyPr wrap="square" lIns="0" tIns="0" rIns="0" bIns="0" rtlCol="0">
            <a:spAutoFit/>
          </a:bodyPr>
          <a:lstStyle/>
          <a:p>
            <a:r>
              <a:rPr lang="en-US" sz="1500" b="1" i="1" dirty="0" smtClean="0">
                <a:ln w="3175">
                  <a:noFill/>
                </a:ln>
                <a:solidFill>
                  <a:schemeClr val="tx1">
                    <a:lumMod val="85000"/>
                    <a:lumOff val="15000"/>
                  </a:schemeClr>
                </a:solidFill>
                <a:effectLst/>
                <a:latin typeface="Arial" pitchFamily="34" charset="0"/>
                <a:ea typeface="Segoe UI" pitchFamily="34" charset="0"/>
                <a:cs typeface="Arial" pitchFamily="34" charset="0"/>
              </a:rPr>
              <a:t>vuManagement</a:t>
            </a:r>
            <a:endParaRPr lang="en-US" sz="1500" b="1" i="1" baseline="-25000" dirty="0">
              <a:ln w="3175">
                <a:noFill/>
              </a:ln>
              <a:solidFill>
                <a:schemeClr val="accent6">
                  <a:lumMod val="75000"/>
                </a:schemeClr>
              </a:solidFill>
              <a:effectLst/>
              <a:latin typeface="Arial" pitchFamily="34" charset="0"/>
              <a:ea typeface="Segoe UI" pitchFamily="34" charset="0"/>
              <a:cs typeface="Arial" pitchFamily="34" charset="0"/>
            </a:endParaRPr>
          </a:p>
        </p:txBody>
      </p:sp>
      <p:pic>
        <p:nvPicPr>
          <p:cNvPr id="32" name="Picture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73590" y="1311609"/>
            <a:ext cx="477358" cy="477358"/>
          </a:xfrm>
          <a:prstGeom prst="rect">
            <a:avLst/>
          </a:prstGeom>
        </p:spPr>
      </p:pic>
      <p:sp>
        <p:nvSpPr>
          <p:cNvPr id="33" name="TextBox 32"/>
          <p:cNvSpPr txBox="1"/>
          <p:nvPr/>
        </p:nvSpPr>
        <p:spPr>
          <a:xfrm>
            <a:off x="8208468" y="1434872"/>
            <a:ext cx="576000" cy="230832"/>
          </a:xfrm>
          <a:prstGeom prst="rect">
            <a:avLst/>
          </a:prstGeom>
          <a:noFill/>
        </p:spPr>
        <p:txBody>
          <a:bodyPr wrap="square" lIns="0" tIns="0" rIns="0" bIns="0" rtlCol="0">
            <a:spAutoFit/>
          </a:bodyPr>
          <a:lstStyle/>
          <a:p>
            <a:r>
              <a:rPr lang="en-US" sz="1500" b="1" i="1" dirty="0" smtClean="0">
                <a:ln w="3175">
                  <a:noFill/>
                </a:ln>
                <a:solidFill>
                  <a:schemeClr val="tx1">
                    <a:lumMod val="85000"/>
                    <a:lumOff val="15000"/>
                  </a:schemeClr>
                </a:solidFill>
                <a:effectLst/>
                <a:latin typeface="Arial" pitchFamily="34" charset="0"/>
                <a:ea typeface="Segoe UI" pitchFamily="34" charset="0"/>
                <a:cs typeface="Arial" pitchFamily="34" charset="0"/>
              </a:rPr>
              <a:t>vuNet</a:t>
            </a:r>
            <a:endParaRPr lang="en-US" sz="1500" b="1" i="1" baseline="-25000" dirty="0">
              <a:ln w="3175">
                <a:noFill/>
              </a:ln>
              <a:solidFill>
                <a:schemeClr val="accent6">
                  <a:lumMod val="75000"/>
                </a:schemeClr>
              </a:solidFill>
              <a:effectLst/>
              <a:latin typeface="Arial" pitchFamily="34" charset="0"/>
              <a:ea typeface="Segoe UI" pitchFamily="34" charset="0"/>
              <a:cs typeface="Arial" pitchFamily="34" charset="0"/>
            </a:endParaRPr>
          </a:p>
        </p:txBody>
      </p:sp>
      <p:pic>
        <p:nvPicPr>
          <p:cNvPr id="49" name="Picture 4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76121" y="951569"/>
            <a:ext cx="477358" cy="477358"/>
          </a:xfrm>
          <a:prstGeom prst="rect">
            <a:avLst/>
          </a:prstGeom>
        </p:spPr>
      </p:pic>
      <p:sp>
        <p:nvSpPr>
          <p:cNvPr id="50" name="TextBox 49"/>
          <p:cNvSpPr txBox="1"/>
          <p:nvPr/>
        </p:nvSpPr>
        <p:spPr>
          <a:xfrm>
            <a:off x="1511725" y="1074832"/>
            <a:ext cx="846233" cy="230832"/>
          </a:xfrm>
          <a:prstGeom prst="rect">
            <a:avLst/>
          </a:prstGeom>
          <a:noFill/>
        </p:spPr>
        <p:txBody>
          <a:bodyPr wrap="square" lIns="0" tIns="0" rIns="0" bIns="0" rtlCol="0">
            <a:spAutoFit/>
          </a:bodyPr>
          <a:lstStyle/>
          <a:p>
            <a:r>
              <a:rPr lang="en-US" sz="1500" b="1" i="1" dirty="0" smtClean="0">
                <a:ln w="3175">
                  <a:noFill/>
                </a:ln>
                <a:solidFill>
                  <a:schemeClr val="tx1">
                    <a:lumMod val="85000"/>
                    <a:lumOff val="15000"/>
                  </a:schemeClr>
                </a:solidFill>
                <a:effectLst/>
                <a:latin typeface="Arial" pitchFamily="34" charset="0"/>
                <a:ea typeface="Segoe UI" pitchFamily="34" charset="0"/>
                <a:cs typeface="Arial" pitchFamily="34" charset="0"/>
              </a:rPr>
              <a:t>vuIngest</a:t>
            </a:r>
            <a:endParaRPr lang="en-US" sz="1500" b="1" i="1" baseline="-25000" dirty="0">
              <a:ln w="3175">
                <a:noFill/>
              </a:ln>
              <a:solidFill>
                <a:schemeClr val="accent6">
                  <a:lumMod val="75000"/>
                </a:schemeClr>
              </a:solidFill>
              <a:effectLst/>
              <a:latin typeface="Arial" pitchFamily="34" charset="0"/>
              <a:ea typeface="Segoe UI" pitchFamily="34" charset="0"/>
              <a:cs typeface="Arial" pitchFamily="34" charset="0"/>
            </a:endParaRPr>
          </a:p>
        </p:txBody>
      </p:sp>
      <p:pic>
        <p:nvPicPr>
          <p:cNvPr id="82" name="Picture 8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16016" y="3035227"/>
            <a:ext cx="989772" cy="292945"/>
          </a:xfrm>
          <a:prstGeom prst="rect">
            <a:avLst/>
          </a:prstGeom>
        </p:spPr>
      </p:pic>
      <p:pic>
        <p:nvPicPr>
          <p:cNvPr id="85" name="Picture 8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81912" y="2944027"/>
            <a:ext cx="455814" cy="455814"/>
          </a:xfrm>
          <a:prstGeom prst="rect">
            <a:avLst/>
          </a:prstGeom>
        </p:spPr>
      </p:pic>
      <p:pic>
        <p:nvPicPr>
          <p:cNvPr id="87" name="Picture 8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78156" y="2969070"/>
            <a:ext cx="402056" cy="405728"/>
          </a:xfrm>
          <a:prstGeom prst="rect">
            <a:avLst/>
          </a:prstGeom>
        </p:spPr>
      </p:pic>
      <p:sp>
        <p:nvSpPr>
          <p:cNvPr id="92" name="Rectangle 48"/>
          <p:cNvSpPr>
            <a:spLocks noChangeArrowheads="1"/>
          </p:cNvSpPr>
          <p:nvPr/>
        </p:nvSpPr>
        <p:spPr bwMode="gray">
          <a:xfrm>
            <a:off x="323528" y="2643757"/>
            <a:ext cx="3060340" cy="828092"/>
          </a:xfrm>
          <a:prstGeom prst="roundRect">
            <a:avLst>
              <a:gd name="adj" fmla="val 3296"/>
            </a:avLst>
          </a:prstGeom>
          <a:gradFill flip="none" rotWithShape="1">
            <a:gsLst>
              <a:gs pos="1000">
                <a:schemeClr val="accent5">
                  <a:lumMod val="60000"/>
                  <a:lumOff val="40000"/>
                  <a:alpha val="40000"/>
                </a:schemeClr>
              </a:gs>
              <a:gs pos="100000">
                <a:schemeClr val="accent6">
                  <a:lumMod val="75000"/>
                  <a:alpha val="20000"/>
                </a:schemeClr>
              </a:gs>
            </a:gsLst>
            <a:lin ang="0" scaled="1"/>
            <a:tileRect/>
          </a:gradFill>
          <a:ln w="9525">
            <a:noFill/>
            <a:miter lim="800000"/>
            <a:headEnd/>
            <a:tailEnd/>
          </a:ln>
          <a:effectLst/>
        </p:spPr>
        <p:txBody>
          <a:bodyPr wrap="square" lIns="72000" tIns="36000" rIns="0" bIns="36000"/>
          <a:lstStyle/>
          <a:p>
            <a:pPr algn="l">
              <a:lnSpc>
                <a:spcPct val="85000"/>
              </a:lnSpc>
            </a:pPr>
            <a:r>
              <a:rPr lang="en-US" sz="1500" b="0" dirty="0">
                <a:solidFill>
                  <a:schemeClr val="accent5">
                    <a:lumMod val="50000"/>
                  </a:schemeClr>
                </a:solidFill>
                <a:effectLst/>
              </a:rPr>
              <a:t>Archive Management</a:t>
            </a:r>
          </a:p>
        </p:txBody>
      </p:sp>
      <p:pic>
        <p:nvPicPr>
          <p:cNvPr id="79" name="Picture 7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67544" y="2995151"/>
            <a:ext cx="1782564" cy="353566"/>
          </a:xfrm>
          <a:prstGeom prst="rect">
            <a:avLst/>
          </a:prstGeom>
        </p:spPr>
      </p:pic>
      <p:pic>
        <p:nvPicPr>
          <p:cNvPr id="90" name="Picture 8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339752" y="3007043"/>
            <a:ext cx="852886" cy="329782"/>
          </a:xfrm>
          <a:prstGeom prst="rect">
            <a:avLst/>
          </a:prstGeom>
        </p:spPr>
      </p:pic>
      <p:sp>
        <p:nvSpPr>
          <p:cNvPr id="93" name="Rectangle 48"/>
          <p:cNvSpPr>
            <a:spLocks noChangeArrowheads="1"/>
          </p:cNvSpPr>
          <p:nvPr/>
        </p:nvSpPr>
        <p:spPr bwMode="gray">
          <a:xfrm>
            <a:off x="2663788" y="1671649"/>
            <a:ext cx="2448272" cy="864000"/>
          </a:xfrm>
          <a:prstGeom prst="roundRect">
            <a:avLst>
              <a:gd name="adj" fmla="val 3296"/>
            </a:avLst>
          </a:prstGeom>
          <a:gradFill flip="none" rotWithShape="1">
            <a:gsLst>
              <a:gs pos="0">
                <a:schemeClr val="accent6">
                  <a:lumMod val="60000"/>
                  <a:lumOff val="40000"/>
                  <a:alpha val="40000"/>
                </a:schemeClr>
              </a:gs>
              <a:gs pos="100000">
                <a:srgbClr val="F8A15A">
                  <a:alpha val="40000"/>
                </a:srgbClr>
              </a:gs>
            </a:gsLst>
            <a:lin ang="2700000" scaled="1"/>
            <a:tileRect/>
          </a:gradFill>
          <a:ln w="9525">
            <a:noFill/>
            <a:miter lim="800000"/>
            <a:headEnd/>
            <a:tailEnd/>
          </a:ln>
          <a:effectLst/>
        </p:spPr>
        <p:txBody>
          <a:bodyPr vert="horz" wrap="square" lIns="72000" tIns="36000" rIns="0" bIns="36000"/>
          <a:lstStyle/>
          <a:p>
            <a:pPr algn="l">
              <a:lnSpc>
                <a:spcPct val="85000"/>
              </a:lnSpc>
            </a:pPr>
            <a:r>
              <a:rPr lang="en-US" sz="1500" b="0" dirty="0">
                <a:solidFill>
                  <a:schemeClr val="accent6">
                    <a:lumMod val="50000"/>
                  </a:schemeClr>
                </a:solidFill>
                <a:effectLst/>
              </a:rPr>
              <a:t>Media Asset Management</a:t>
            </a:r>
          </a:p>
        </p:txBody>
      </p:sp>
      <p:pic>
        <p:nvPicPr>
          <p:cNvPr id="81" name="Picture 8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103948" y="1976372"/>
            <a:ext cx="689810" cy="458706"/>
          </a:xfrm>
          <a:prstGeom prst="rect">
            <a:avLst/>
          </a:prstGeom>
        </p:spPr>
      </p:pic>
      <p:pic>
        <p:nvPicPr>
          <p:cNvPr id="80" name="Picture 79"/>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879812" y="1959681"/>
            <a:ext cx="838772" cy="492088"/>
          </a:xfrm>
          <a:prstGeom prst="rect">
            <a:avLst/>
          </a:prstGeom>
        </p:spPr>
      </p:pic>
      <p:sp>
        <p:nvSpPr>
          <p:cNvPr id="94" name="Rectangle 48"/>
          <p:cNvSpPr>
            <a:spLocks noChangeArrowheads="1"/>
          </p:cNvSpPr>
          <p:nvPr/>
        </p:nvSpPr>
        <p:spPr bwMode="gray">
          <a:xfrm>
            <a:off x="323528" y="3543857"/>
            <a:ext cx="8532948" cy="432048"/>
          </a:xfrm>
          <a:prstGeom prst="roundRect">
            <a:avLst>
              <a:gd name="adj" fmla="val 3296"/>
            </a:avLst>
          </a:prstGeom>
          <a:gradFill flip="none" rotWithShape="1">
            <a:gsLst>
              <a:gs pos="39000">
                <a:schemeClr val="accent6">
                  <a:lumMod val="60000"/>
                  <a:lumOff val="40000"/>
                  <a:alpha val="40000"/>
                </a:schemeClr>
              </a:gs>
              <a:gs pos="82000">
                <a:schemeClr val="accent6">
                  <a:lumMod val="60000"/>
                  <a:lumOff val="40000"/>
                  <a:alpha val="40000"/>
                </a:schemeClr>
              </a:gs>
              <a:gs pos="7000">
                <a:schemeClr val="accent5">
                  <a:lumMod val="60000"/>
                  <a:lumOff val="40000"/>
                  <a:alpha val="40000"/>
                </a:schemeClr>
              </a:gs>
              <a:gs pos="100000">
                <a:schemeClr val="accent3">
                  <a:alpha val="40000"/>
                </a:schemeClr>
              </a:gs>
            </a:gsLst>
            <a:lin ang="0" scaled="1"/>
            <a:tileRect/>
          </a:gradFill>
          <a:ln w="9525">
            <a:noFill/>
            <a:miter lim="800000"/>
            <a:headEnd/>
            <a:tailEnd/>
          </a:ln>
          <a:effectLst/>
        </p:spPr>
        <p:txBody>
          <a:bodyPr wrap="square" lIns="72000" tIns="36000" rIns="0" bIns="36000"/>
          <a:lstStyle/>
          <a:p>
            <a:pPr algn="l">
              <a:lnSpc>
                <a:spcPct val="85000"/>
              </a:lnSpc>
            </a:pPr>
            <a:r>
              <a:rPr lang="en-US" sz="1500" b="0" dirty="0">
                <a:solidFill>
                  <a:schemeClr val="accent5">
                    <a:lumMod val="50000"/>
                  </a:schemeClr>
                </a:solidFill>
                <a:effectLst/>
              </a:rPr>
              <a:t>Encoding, Delivery &amp; Workflow</a:t>
            </a:r>
          </a:p>
        </p:txBody>
      </p:sp>
      <p:pic>
        <p:nvPicPr>
          <p:cNvPr id="83" name="Picture 8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4247964" y="3565784"/>
            <a:ext cx="1188132" cy="361800"/>
          </a:xfrm>
          <a:prstGeom prst="rect">
            <a:avLst/>
          </a:prstGeom>
        </p:spPr>
      </p:pic>
      <p:sp>
        <p:nvSpPr>
          <p:cNvPr id="95" name="Rectangle 48"/>
          <p:cNvSpPr>
            <a:spLocks noChangeArrowheads="1"/>
          </p:cNvSpPr>
          <p:nvPr/>
        </p:nvSpPr>
        <p:spPr bwMode="gray">
          <a:xfrm>
            <a:off x="5225868" y="1671649"/>
            <a:ext cx="2412000" cy="864000"/>
          </a:xfrm>
          <a:prstGeom prst="roundRect">
            <a:avLst>
              <a:gd name="adj" fmla="val 3296"/>
            </a:avLst>
          </a:prstGeom>
          <a:gradFill flip="none" rotWithShape="1">
            <a:gsLst>
              <a:gs pos="0">
                <a:schemeClr val="accent6">
                  <a:lumMod val="60000"/>
                  <a:lumOff val="40000"/>
                  <a:alpha val="40000"/>
                </a:schemeClr>
              </a:gs>
              <a:gs pos="100000">
                <a:srgbClr val="F8A15A">
                  <a:alpha val="40000"/>
                </a:srgbClr>
              </a:gs>
            </a:gsLst>
            <a:lin ang="2700000" scaled="1"/>
            <a:tileRect/>
          </a:gradFill>
          <a:ln w="9525">
            <a:noFill/>
            <a:miter lim="800000"/>
            <a:headEnd/>
            <a:tailEnd/>
          </a:ln>
          <a:effectLst/>
        </p:spPr>
        <p:txBody>
          <a:bodyPr vert="horz" wrap="square" lIns="72000" tIns="36000" rIns="0" bIns="36000"/>
          <a:lstStyle/>
          <a:p>
            <a:pPr algn="l">
              <a:lnSpc>
                <a:spcPct val="85000"/>
              </a:lnSpc>
            </a:pPr>
            <a:r>
              <a:rPr lang="en-US" sz="1500" b="0" dirty="0" smtClean="0">
                <a:solidFill>
                  <a:schemeClr val="accent6">
                    <a:lumMod val="50000"/>
                  </a:schemeClr>
                </a:solidFill>
                <a:effectLst/>
                <a:latin typeface="Arial" pitchFamily="34" charset="0"/>
                <a:cs typeface="Arial" pitchFamily="34" charset="0"/>
              </a:rPr>
              <a:t>Audio &amp; Video Processing</a:t>
            </a:r>
            <a:endParaRPr lang="en-US" sz="1500" b="0" dirty="0">
              <a:solidFill>
                <a:schemeClr val="accent6">
                  <a:lumMod val="50000"/>
                </a:schemeClr>
              </a:solidFill>
              <a:effectLst/>
              <a:latin typeface="Arial" pitchFamily="34" charset="0"/>
              <a:cs typeface="Arial" pitchFamily="34" charset="0"/>
            </a:endParaRPr>
          </a:p>
        </p:txBody>
      </p:sp>
      <p:pic>
        <p:nvPicPr>
          <p:cNvPr id="86" name="Picture 85"/>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832140" y="2064320"/>
            <a:ext cx="1333248" cy="282810"/>
          </a:xfrm>
          <a:prstGeom prst="rect">
            <a:avLst/>
          </a:prstGeom>
        </p:spPr>
      </p:pic>
      <p:sp>
        <p:nvSpPr>
          <p:cNvPr id="96" name="Rectangle 48"/>
          <p:cNvSpPr>
            <a:spLocks noChangeArrowheads="1"/>
          </p:cNvSpPr>
          <p:nvPr/>
        </p:nvSpPr>
        <p:spPr bwMode="gray">
          <a:xfrm>
            <a:off x="6840252" y="2643757"/>
            <a:ext cx="2016224" cy="828000"/>
          </a:xfrm>
          <a:prstGeom prst="roundRect">
            <a:avLst>
              <a:gd name="adj" fmla="val 3296"/>
            </a:avLst>
          </a:prstGeom>
          <a:gradFill flip="none" rotWithShape="1">
            <a:gsLst>
              <a:gs pos="0">
                <a:schemeClr val="accent6">
                  <a:lumMod val="60000"/>
                  <a:lumOff val="40000"/>
                  <a:alpha val="40000"/>
                </a:schemeClr>
              </a:gs>
              <a:gs pos="100000">
                <a:schemeClr val="accent3">
                  <a:lumMod val="60000"/>
                  <a:lumOff val="40000"/>
                  <a:alpha val="40000"/>
                </a:schemeClr>
              </a:gs>
            </a:gsLst>
            <a:lin ang="0" scaled="1"/>
            <a:tileRect/>
          </a:gradFill>
          <a:ln w="9525">
            <a:noFill/>
            <a:miter lim="800000"/>
            <a:headEnd/>
            <a:tailEnd/>
          </a:ln>
          <a:effectLst/>
        </p:spPr>
        <p:txBody>
          <a:bodyPr vert="horz" wrap="square" lIns="72000" tIns="36000" rIns="0" bIns="36000"/>
          <a:lstStyle/>
          <a:p>
            <a:pPr algn="l">
              <a:lnSpc>
                <a:spcPct val="85000"/>
              </a:lnSpc>
            </a:pPr>
            <a:r>
              <a:rPr lang="en-US" sz="1500" b="0" dirty="0" smtClean="0">
                <a:solidFill>
                  <a:schemeClr val="accent6">
                    <a:lumMod val="50000"/>
                  </a:schemeClr>
                </a:solidFill>
                <a:effectLst/>
              </a:rPr>
              <a:t>Storage Management</a:t>
            </a:r>
            <a:endParaRPr lang="en-US" sz="1500" b="0" dirty="0">
              <a:solidFill>
                <a:schemeClr val="accent6">
                  <a:lumMod val="50000"/>
                </a:schemeClr>
              </a:solidFill>
              <a:effectLst/>
            </a:endParaRPr>
          </a:p>
        </p:txBody>
      </p:sp>
      <p:pic>
        <p:nvPicPr>
          <p:cNvPr id="84" name="Picture 83"/>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7380312" y="2946667"/>
            <a:ext cx="804258" cy="450534"/>
          </a:xfrm>
          <a:prstGeom prst="rect">
            <a:avLst/>
          </a:prstGeom>
        </p:spPr>
      </p:pic>
      <p:sp>
        <p:nvSpPr>
          <p:cNvPr id="97" name="Rectangle 48"/>
          <p:cNvSpPr>
            <a:spLocks noChangeArrowheads="1"/>
          </p:cNvSpPr>
          <p:nvPr/>
        </p:nvSpPr>
        <p:spPr bwMode="gray">
          <a:xfrm>
            <a:off x="323528" y="1671649"/>
            <a:ext cx="2016224" cy="864000"/>
          </a:xfrm>
          <a:prstGeom prst="roundRect">
            <a:avLst>
              <a:gd name="adj" fmla="val 3296"/>
            </a:avLst>
          </a:prstGeom>
          <a:gradFill flip="none" rotWithShape="1">
            <a:gsLst>
              <a:gs pos="0">
                <a:schemeClr val="accent5">
                  <a:lumMod val="60000"/>
                  <a:lumOff val="40000"/>
                  <a:alpha val="40000"/>
                </a:schemeClr>
              </a:gs>
              <a:gs pos="100000">
                <a:schemeClr val="accent5">
                  <a:lumMod val="75000"/>
                  <a:alpha val="20000"/>
                </a:schemeClr>
              </a:gs>
            </a:gsLst>
            <a:lin ang="0" scaled="1"/>
            <a:tileRect/>
          </a:gradFill>
          <a:ln w="9525">
            <a:noFill/>
            <a:miter lim="800000"/>
            <a:headEnd/>
            <a:tailEnd/>
          </a:ln>
          <a:effectLst/>
        </p:spPr>
        <p:txBody>
          <a:bodyPr wrap="square" lIns="72000" tIns="36000" rIns="0" bIns="36000"/>
          <a:lstStyle/>
          <a:p>
            <a:pPr algn="l">
              <a:lnSpc>
                <a:spcPct val="85000"/>
              </a:lnSpc>
            </a:pPr>
            <a:r>
              <a:rPr lang="en-US" sz="1500" b="0" dirty="0" smtClean="0">
                <a:solidFill>
                  <a:schemeClr val="accent5">
                    <a:lumMod val="50000"/>
                  </a:schemeClr>
                </a:solidFill>
                <a:effectLst/>
              </a:rPr>
              <a:t>Quality Control</a:t>
            </a:r>
            <a:endParaRPr lang="en-US" sz="1500" b="0" dirty="0">
              <a:solidFill>
                <a:schemeClr val="accent5">
                  <a:lumMod val="50000"/>
                </a:schemeClr>
              </a:solidFill>
              <a:effectLst/>
            </a:endParaRPr>
          </a:p>
        </p:txBody>
      </p:sp>
      <p:pic>
        <p:nvPicPr>
          <p:cNvPr id="89" name="Picture 8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823834" y="2022288"/>
            <a:ext cx="1119874" cy="366874"/>
          </a:xfrm>
          <a:prstGeom prst="rect">
            <a:avLst/>
          </a:prstGeom>
        </p:spPr>
      </p:pic>
    </p:spTree>
    <p:extLst>
      <p:ext uri="{BB962C8B-B14F-4D97-AF65-F5344CB8AC3E}">
        <p14:creationId xmlns:p14="http://schemas.microsoft.com/office/powerpoint/2010/main" val="22333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500"/>
                                        <p:tgtEl>
                                          <p:spTgt spid="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childTnLst>
                          </p:cTn>
                        </p:par>
                        <p:par>
                          <p:cTn id="29" fill="hold">
                            <p:stCondLst>
                              <p:cond delay="500"/>
                            </p:stCondLst>
                            <p:childTnLst>
                              <p:par>
                                <p:cTn id="30" presetID="10" presetClass="entr" presetSubtype="0" fill="hold" grpId="0" nodeType="afterEffect">
                                  <p:stCondLst>
                                    <p:cond delay="1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nodeType="withEffect">
                                  <p:stCondLst>
                                    <p:cond delay="100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nodeType="withEffect">
                                  <p:stCondLst>
                                    <p:cond delay="100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nodeType="withEffect">
                                  <p:stCondLst>
                                    <p:cond delay="100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par>
                                <p:cTn id="48" presetID="10" presetClass="entr" presetSubtype="0" fill="hold" nodeType="withEffect">
                                  <p:stCondLst>
                                    <p:cond delay="100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10" presetClass="entr" presetSubtype="0" fill="hold" nodeType="withEffect">
                                  <p:stCondLst>
                                    <p:cond delay="100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nodeType="withEffect">
                                  <p:stCondLst>
                                    <p:cond delay="100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nodeType="withEffect">
                                  <p:stCondLst>
                                    <p:cond delay="100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500"/>
                                        <p:tgtEl>
                                          <p:spTgt spid="95"/>
                                        </p:tgtEl>
                                      </p:cBhvr>
                                    </p:animEffect>
                                  </p:childTnLst>
                                </p:cTn>
                              </p:par>
                              <p:par>
                                <p:cTn id="66" presetID="10" presetClass="entr" presetSubtype="0" fill="hold" nodeType="withEffect">
                                  <p:stCondLst>
                                    <p:cond delay="100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500"/>
                                        <p:tgtEl>
                                          <p:spTgt spid="86"/>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500"/>
                                        <p:tgtEl>
                                          <p:spTgt spid="94"/>
                                        </p:tgtEl>
                                      </p:cBhvr>
                                    </p:animEffect>
                                  </p:childTnLst>
                                </p:cTn>
                              </p:par>
                            </p:childTnLst>
                          </p:cTn>
                        </p:par>
                        <p:par>
                          <p:cTn id="72" fill="hold">
                            <p:stCondLst>
                              <p:cond delay="2000"/>
                            </p:stCondLst>
                            <p:childTnLst>
                              <p:par>
                                <p:cTn id="73" presetID="10" presetClass="entr" presetSubtype="0" fill="hold" grpId="0" nodeType="afterEffect">
                                  <p:stCondLst>
                                    <p:cond delay="100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nodeType="withEffect">
                                  <p:stCondLst>
                                    <p:cond delay="100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500"/>
                                        <p:tgtEl>
                                          <p:spTgt spid="96"/>
                                        </p:tgtEl>
                                      </p:cBhvr>
                                    </p:animEffect>
                                  </p:childTnLst>
                                </p:cTn>
                              </p:par>
                              <p:par>
                                <p:cTn id="85" presetID="10" presetClass="entr" presetSubtype="0" fill="hold" nodeType="withEffect">
                                  <p:stCondLst>
                                    <p:cond delay="100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1" grpId="0" animBg="1"/>
      <p:bldP spid="7" grpId="0" animBg="1"/>
      <p:bldP spid="22" grpId="0" animBg="1"/>
      <p:bldP spid="29" grpId="0"/>
      <p:bldP spid="33" grpId="0"/>
      <p:bldP spid="50" grpId="0"/>
      <p:bldP spid="92" grpId="0" animBg="1"/>
      <p:bldP spid="93" grpId="0" animBg="1"/>
      <p:bldP spid="94" grpId="0" animBg="1"/>
      <p:bldP spid="95" grpId="0" animBg="1"/>
      <p:bldP spid="96" grpId="0" animBg="1"/>
      <p:bldP spid="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25043" y="2126511"/>
            <a:ext cx="446126" cy="2020188"/>
          </a:xfrm>
          <a:prstGeom prst="rect">
            <a:avLst/>
          </a:prstGeom>
          <a:solidFill>
            <a:schemeClr val="accent1">
              <a:lumMod val="20000"/>
              <a:lumOff val="80000"/>
              <a:alpha val="1000"/>
            </a:schemeClr>
          </a:solidFill>
          <a:ln w="25400">
            <a:noFill/>
          </a:ln>
          <a:effectLst>
            <a:glow rad="203200">
              <a:schemeClr val="accent6">
                <a:lumMod val="20000"/>
                <a:lumOff val="80000"/>
              </a:schemeClr>
            </a:glow>
          </a:effectLst>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3458745310"/>
              </p:ext>
            </p:extLst>
          </p:nvPr>
        </p:nvGraphicFramePr>
        <p:xfrm>
          <a:off x="2977116" y="1006493"/>
          <a:ext cx="5816010" cy="317304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Online </a:t>
            </a:r>
            <a:r>
              <a:rPr lang="en-US" dirty="0" smtClean="0"/>
              <a:t>Surpass </a:t>
            </a:r>
            <a:r>
              <a:rPr lang="en-US" dirty="0"/>
              <a:t>Broadcast by 2019</a:t>
            </a:r>
          </a:p>
        </p:txBody>
      </p:sp>
      <p:sp>
        <p:nvSpPr>
          <p:cNvPr id="4" name="Content Placeholder 3"/>
          <p:cNvSpPr>
            <a:spLocks noGrp="1"/>
          </p:cNvSpPr>
          <p:nvPr>
            <p:ph idx="1"/>
          </p:nvPr>
        </p:nvSpPr>
        <p:spPr>
          <a:xfrm>
            <a:off x="202755" y="919040"/>
            <a:ext cx="8809892" cy="3659196"/>
          </a:xfrm>
        </p:spPr>
        <p:txBody>
          <a:bodyPr/>
          <a:lstStyle/>
          <a:p>
            <a:endParaRPr lang="en-US" dirty="0" smtClean="0"/>
          </a:p>
          <a:p>
            <a:r>
              <a:rPr lang="en-US" dirty="0" smtClean="0"/>
              <a:t>By </a:t>
            </a:r>
            <a:r>
              <a:rPr lang="en-US" dirty="0"/>
              <a:t>the end of </a:t>
            </a:r>
            <a:br>
              <a:rPr lang="en-US" dirty="0"/>
            </a:br>
            <a:r>
              <a:rPr lang="en-US" dirty="0"/>
              <a:t>this decade, more </a:t>
            </a:r>
            <a:br>
              <a:rPr lang="en-US" dirty="0"/>
            </a:br>
            <a:r>
              <a:rPr lang="en-US" dirty="0"/>
              <a:t>people will be </a:t>
            </a:r>
            <a:br>
              <a:rPr lang="en-US" dirty="0"/>
            </a:br>
            <a:r>
              <a:rPr lang="en-US" dirty="0"/>
              <a:t>watching</a:t>
            </a:r>
            <a:br>
              <a:rPr lang="en-US" dirty="0"/>
            </a:br>
            <a:r>
              <a:rPr lang="en-US" dirty="0"/>
              <a:t>Internet video than </a:t>
            </a:r>
            <a:br>
              <a:rPr lang="en-US" dirty="0"/>
            </a:br>
            <a:r>
              <a:rPr lang="en-US" dirty="0"/>
              <a:t>broadcast TV</a:t>
            </a:r>
            <a:r>
              <a:rPr lang="cs-CZ" dirty="0"/>
              <a:t>.</a:t>
            </a:r>
            <a:endParaRPr lang="en-US" dirty="0"/>
          </a:p>
          <a:p>
            <a:endParaRPr lang="en-US" dirty="0"/>
          </a:p>
        </p:txBody>
      </p:sp>
      <p:sp>
        <p:nvSpPr>
          <p:cNvPr id="5" name="Rectangle 4"/>
          <p:cNvSpPr/>
          <p:nvPr/>
        </p:nvSpPr>
        <p:spPr>
          <a:xfrm>
            <a:off x="2843273" y="4763676"/>
            <a:ext cx="3590778" cy="387798"/>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SocialTimes.com - http://socialtimes.com/online-video-to-surpass-us-broadcast-tv-by-end-of-decade_b13470</a:t>
            </a:r>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69373" y="73454"/>
            <a:ext cx="1399885" cy="618554"/>
          </a:xfrm>
          <a:prstGeom prst="rect">
            <a:avLst/>
          </a:prstGeom>
        </p:spPr>
      </p:pic>
    </p:spTree>
    <p:extLst>
      <p:ext uri="{BB962C8B-B14F-4D97-AF65-F5344CB8AC3E}">
        <p14:creationId xmlns:p14="http://schemas.microsoft.com/office/powerpoint/2010/main" val="4097686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1" dur="2000"/>
                                        <p:tgtEl>
                                          <p:spTgt spid="3">
                                            <p:graphicEl>
                                              <a:chart seriesIdx="0" categoryIdx="-4" bldStep="series"/>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5" dur="2000"/>
                                        <p:tgtEl>
                                          <p:spTgt spid="3">
                                            <p:graphicEl>
                                              <a:chart seriesIdx="1" categoryIdx="-4" bldStep="series"/>
                                            </p:graphic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3" grpId="0">
        <p:bldSub>
          <a:bldChart bld="series"/>
        </p:bldSub>
      </p:bldGraphic>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31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Synopsis - How Online Video Will Change Our Lives in the Next 10 Years</a:t>
            </a:r>
            <a:endParaRPr lang="en-US" dirty="0"/>
          </a:p>
        </p:txBody>
      </p:sp>
      <p:sp>
        <p:nvSpPr>
          <p:cNvPr id="5" name="Content Placeholder 1"/>
          <p:cNvSpPr>
            <a:spLocks noGrp="1"/>
          </p:cNvSpPr>
          <p:nvPr>
            <p:ph idx="1"/>
          </p:nvPr>
        </p:nvSpPr>
        <p:spPr/>
        <p:txBody>
          <a:bodyPr/>
          <a:lstStyle/>
          <a:p>
            <a:pPr lvl="2"/>
            <a:endParaRPr lang="en-US" dirty="0" smtClean="0"/>
          </a:p>
          <a:p>
            <a:pPr lvl="1"/>
            <a:r>
              <a:rPr lang="en-US" dirty="0" smtClean="0"/>
              <a:t>Online video providers today have the ability to experience a one-to-one conversation with their audience, compared to the somewhat anonymous nature of this relationship in traditional TV. Viewing habits of consumers continue to rapidly change in the next ten years, bringing more choice, portability and accessibility to video. A granular nature to analyzing subscriber behavior will open new opportunities for content owners, end users, and everyone in between. This will require accompanying changes in advertising expenditure as it pertains to a global vs. local focus.  In the global reach of video, due to the ubiquity of the Internet, online services will need optimize to capitalize on new market opportunities.</a:t>
            </a:r>
            <a:endParaRPr lang="en-US" dirty="0"/>
          </a:p>
        </p:txBody>
      </p:sp>
    </p:spTree>
    <p:extLst>
      <p:ext uri="{BB962C8B-B14F-4D97-AF65-F5344CB8AC3E}">
        <p14:creationId xmlns:p14="http://schemas.microsoft.com/office/powerpoint/2010/main" val="2358697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Tags - </a:t>
            </a:r>
            <a:r>
              <a:rPr lang="en-US" dirty="0"/>
              <a:t>How Online Video Will Change Our Lives in the Next 10 </a:t>
            </a:r>
            <a:r>
              <a:rPr lang="en-US" dirty="0" smtClean="0"/>
              <a:t>Years</a:t>
            </a:r>
            <a:endParaRPr lang="en-US" dirty="0"/>
          </a:p>
        </p:txBody>
      </p:sp>
      <p:sp>
        <p:nvSpPr>
          <p:cNvPr id="2" name="Content Placeholder 1"/>
          <p:cNvSpPr>
            <a:spLocks noGrp="1"/>
          </p:cNvSpPr>
          <p:nvPr>
            <p:ph idx="1"/>
          </p:nvPr>
        </p:nvSpPr>
        <p:spPr/>
        <p:txBody>
          <a:bodyPr/>
          <a:lstStyle/>
          <a:p>
            <a:pPr lvl="1"/>
            <a:endParaRPr lang="en-US" dirty="0" smtClean="0"/>
          </a:p>
          <a:p>
            <a:pPr lvl="1"/>
            <a:r>
              <a:rPr lang="en-US" dirty="0" smtClean="0"/>
              <a:t>4K</a:t>
            </a:r>
            <a:r>
              <a:rPr lang="en-US" dirty="0"/>
              <a:t>, Advertising, Broadcast, CDN, Channel Hopping, CMS, Connected TV, Content Management System, </a:t>
            </a:r>
            <a:r>
              <a:rPr lang="en-US" dirty="0" smtClean="0"/>
              <a:t>DeCSS, CSS</a:t>
            </a:r>
            <a:r>
              <a:rPr lang="en-US" dirty="0"/>
              <a:t>, Digital Millennium Copyright Act, </a:t>
            </a:r>
            <a:r>
              <a:rPr lang="en-US" dirty="0" smtClean="0"/>
              <a:t>Digital </a:t>
            </a:r>
            <a:r>
              <a:rPr lang="en-US" dirty="0"/>
              <a:t>Video, </a:t>
            </a:r>
            <a:r>
              <a:rPr lang="en-US" dirty="0" smtClean="0"/>
              <a:t>DMCA</a:t>
            </a:r>
            <a:r>
              <a:rPr lang="en-US" dirty="0"/>
              <a:t>, </a:t>
            </a:r>
            <a:r>
              <a:rPr lang="en-US" dirty="0" smtClean="0"/>
              <a:t>Gabriel </a:t>
            </a:r>
            <a:r>
              <a:rPr lang="en-US" dirty="0"/>
              <a:t>Dusil, </a:t>
            </a:r>
            <a:r>
              <a:rPr lang="en-US" dirty="0" smtClean="0"/>
              <a:t>H.264</a:t>
            </a:r>
            <a:r>
              <a:rPr lang="en-US" dirty="0"/>
              <a:t>, H.265, HD, High Definition, Internet Video, Linear Broadcast, Linear Television, Linear TV, MPEG, Multi-screen, Multiscreen, </a:t>
            </a:r>
            <a:r>
              <a:rPr lang="en-US" dirty="0" smtClean="0"/>
              <a:t>New </a:t>
            </a:r>
            <a:r>
              <a:rPr lang="en-US" dirty="0"/>
              <a:t>Media, Online Video, Online Video Platform, OTT, Over the Top, OVP, </a:t>
            </a:r>
            <a:r>
              <a:rPr lang="en-US" dirty="0" smtClean="0"/>
              <a:t>piracy</a:t>
            </a:r>
            <a:r>
              <a:rPr lang="en-US" dirty="0"/>
              <a:t>, </a:t>
            </a:r>
            <a:r>
              <a:rPr lang="en-US" dirty="0" smtClean="0"/>
              <a:t>Search</a:t>
            </a:r>
            <a:r>
              <a:rPr lang="en-US" dirty="0"/>
              <a:t>, Search &amp; Discovery, Search and Discovery, Smart TV, </a:t>
            </a:r>
            <a:r>
              <a:rPr lang="en-US" dirty="0" smtClean="0"/>
              <a:t>System </a:t>
            </a:r>
            <a:r>
              <a:rPr lang="en-US" dirty="0"/>
              <a:t>Integration, Television, The Pirate Bay, TPB, UHD, Ultra High Definition, Ultraviolet, Ultraviolet DRM, Visual </a:t>
            </a:r>
            <a:r>
              <a:rPr lang="en-US" dirty="0" smtClean="0"/>
              <a:t>Unity</a:t>
            </a:r>
          </a:p>
          <a:p>
            <a:pPr lvl="1"/>
            <a:endParaRPr lang="en-US" sz="2000" dirty="0" smtClean="0"/>
          </a:p>
          <a:p>
            <a:pPr lvl="1"/>
            <a:endParaRPr lang="en-US" sz="2000" dirty="0" smtClean="0"/>
          </a:p>
          <a:p>
            <a:pPr lvl="1"/>
            <a:endParaRPr lang="en-US" sz="2000" dirty="0" smtClean="0"/>
          </a:p>
          <a:p>
            <a:pPr lvl="1"/>
            <a:endParaRPr lang="en-US" sz="2000" dirty="0" smtClean="0"/>
          </a:p>
        </p:txBody>
      </p:sp>
      <p:sp>
        <p:nvSpPr>
          <p:cNvPr id="4" name="Rectangle 3"/>
          <p:cNvSpPr/>
          <p:nvPr/>
        </p:nvSpPr>
        <p:spPr>
          <a:xfrm>
            <a:off x="2091950" y="4779279"/>
            <a:ext cx="1723966"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
        <p:nvSpPr>
          <p:cNvPr id="5" name="Rectangle 4"/>
          <p:cNvSpPr/>
          <p:nvPr/>
        </p:nvSpPr>
        <p:spPr>
          <a:xfrm>
            <a:off x="3802706" y="4779279"/>
            <a:ext cx="1381362"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
        <p:nvSpPr>
          <p:cNvPr id="6" name="Rectangle 5"/>
          <p:cNvSpPr/>
          <p:nvPr/>
        </p:nvSpPr>
        <p:spPr>
          <a:xfrm>
            <a:off x="5193941" y="4779279"/>
            <a:ext cx="2646635"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Tree>
    <p:extLst>
      <p:ext uri="{BB962C8B-B14F-4D97-AF65-F5344CB8AC3E}">
        <p14:creationId xmlns:p14="http://schemas.microsoft.com/office/powerpoint/2010/main" val="347737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867349806"/>
              </p:ext>
            </p:extLst>
          </p:nvPr>
        </p:nvGraphicFramePr>
        <p:xfrm>
          <a:off x="765542" y="1082638"/>
          <a:ext cx="7187611" cy="319087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smtClean="0"/>
              <a:t>Average Viewing per Device</a:t>
            </a:r>
            <a:br>
              <a:rPr lang="en-US" smtClean="0"/>
            </a:b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9677" y="193396"/>
            <a:ext cx="742860" cy="758866"/>
          </a:xfrm>
          <a:prstGeom prst="rect">
            <a:avLst/>
          </a:prstGeom>
        </p:spPr>
      </p:pic>
      <p:sp>
        <p:nvSpPr>
          <p:cNvPr id="8" name="Rectangle 7"/>
          <p:cNvSpPr/>
          <p:nvPr/>
        </p:nvSpPr>
        <p:spPr>
          <a:xfrm>
            <a:off x="2588590" y="4763387"/>
            <a:ext cx="4356848" cy="360000"/>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rPr>
              <a:t>Ericsson - TV &amp; Video, Changing the Game ('12)</a:t>
            </a:r>
          </a:p>
        </p:txBody>
      </p:sp>
    </p:spTree>
    <p:extLst>
      <p:ext uri="{BB962C8B-B14F-4D97-AF65-F5344CB8AC3E}">
        <p14:creationId xmlns:p14="http://schemas.microsoft.com/office/powerpoint/2010/main" val="948045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1" dur="500"/>
                                        <p:tgtEl>
                                          <p:spTgt spid="2">
                                            <p:graphicEl>
                                              <a:chart seriesIdx="0" categoryIdx="-4" bldStep="series"/>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Viewing Time Spent by Media Type</a:t>
            </a:r>
            <a:endParaRPr lang="en-US" dirty="0"/>
          </a:p>
        </p:txBody>
      </p:sp>
      <p:sp>
        <p:nvSpPr>
          <p:cNvPr id="6" name="Content Placeholder 5"/>
          <p:cNvSpPr>
            <a:spLocks noGrp="1"/>
          </p:cNvSpPr>
          <p:nvPr>
            <p:ph sz="half" idx="1"/>
          </p:nvPr>
        </p:nvSpPr>
        <p:spPr/>
        <p:txBody>
          <a:bodyPr/>
          <a:lstStyle/>
          <a:p>
            <a:r>
              <a:rPr lang="en-US" dirty="0" smtClean="0"/>
              <a:t>Internet Video Content</a:t>
            </a:r>
            <a:br>
              <a:rPr lang="en-US" dirty="0" smtClean="0"/>
            </a:br>
            <a:r>
              <a:rPr lang="en-US" dirty="0" smtClean="0"/>
              <a:t>will grow 12x by 2020</a:t>
            </a:r>
          </a:p>
          <a:p>
            <a:pPr lvl="1"/>
            <a:r>
              <a:rPr lang="en-US" dirty="0" smtClean="0"/>
              <a:t>From 90 Exabytes in 2012</a:t>
            </a:r>
            <a:br>
              <a:rPr lang="en-US" dirty="0" smtClean="0"/>
            </a:br>
            <a:r>
              <a:rPr lang="en-US" dirty="0" smtClean="0"/>
              <a:t>to 1,100 Exabytes in 2020</a:t>
            </a:r>
          </a:p>
          <a:p>
            <a:pPr marL="1587" lvl="1" indent="0">
              <a:buNone/>
            </a:pPr>
            <a:endParaRPr lang="en-US" dirty="0" smtClean="0"/>
          </a:p>
          <a:p>
            <a:pPr lvl="2"/>
            <a:r>
              <a:rPr lang="en-US" dirty="0" smtClean="0"/>
              <a:t>OTT</a:t>
            </a:r>
            <a:r>
              <a:rPr lang="en-US" dirty="0"/>
              <a:t> </a:t>
            </a:r>
            <a:r>
              <a:rPr lang="en-US" dirty="0" smtClean="0"/>
              <a:t>is "Over </a:t>
            </a:r>
            <a:r>
              <a:rPr lang="en-US" dirty="0"/>
              <a:t>the Top" </a:t>
            </a:r>
            <a:r>
              <a:rPr lang="en-US" dirty="0" smtClean="0"/>
              <a:t>content </a:t>
            </a:r>
            <a:r>
              <a:rPr lang="en-US" dirty="0"/>
              <a:t>that uses an internet connected </a:t>
            </a:r>
            <a:r>
              <a:rPr lang="en-US" dirty="0" smtClean="0"/>
              <a:t>device</a:t>
            </a:r>
            <a:r>
              <a:rPr lang="en-US" baseline="30000" dirty="0">
                <a:sym typeface="Wingdings"/>
              </a:rPr>
              <a:t></a:t>
            </a:r>
            <a:r>
              <a:rPr lang="en-US" dirty="0"/>
              <a:t> </a:t>
            </a:r>
            <a:r>
              <a:rPr lang="en-US" dirty="0" smtClean="0"/>
              <a:t>to an existing </a:t>
            </a:r>
            <a:r>
              <a:rPr lang="en-US" dirty="0"/>
              <a:t>ISP service to receive </a:t>
            </a:r>
            <a:r>
              <a:rPr lang="en-US" dirty="0" smtClean="0"/>
              <a:t>content.</a:t>
            </a:r>
            <a:br>
              <a:rPr lang="en-US" dirty="0" smtClean="0"/>
            </a:br>
            <a:r>
              <a:rPr lang="en-US" baseline="30000" dirty="0" smtClean="0">
                <a:sym typeface="Wingdings"/>
              </a:rPr>
              <a:t> </a:t>
            </a:r>
            <a:r>
              <a:rPr lang="en-US" dirty="0"/>
              <a:t>eg. </a:t>
            </a:r>
            <a:r>
              <a:rPr lang="en-US" dirty="0" smtClean="0"/>
              <a:t>Roku, </a:t>
            </a:r>
            <a:r>
              <a:rPr lang="en-US" dirty="0"/>
              <a:t>Blu-ray player, Nintendo Wii, Smart TV, Xbox, PlayStation, Tablet, etc.</a:t>
            </a:r>
          </a:p>
        </p:txBody>
      </p:sp>
      <p:graphicFrame>
        <p:nvGraphicFramePr>
          <p:cNvPr id="3" name="Chart 2"/>
          <p:cNvGraphicFramePr>
            <a:graphicFrameLocks/>
          </p:cNvGraphicFramePr>
          <p:nvPr>
            <p:extLst>
              <p:ext uri="{D42A27DB-BD31-4B8C-83A1-F6EECF244321}">
                <p14:modId xmlns:p14="http://schemas.microsoft.com/office/powerpoint/2010/main" val="3083781208"/>
              </p:ext>
            </p:extLst>
          </p:nvPr>
        </p:nvGraphicFramePr>
        <p:xfrm>
          <a:off x="4690474" y="820529"/>
          <a:ext cx="3830988" cy="38411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12754289"/>
              </p:ext>
            </p:extLst>
          </p:nvPr>
        </p:nvGraphicFramePr>
        <p:xfrm>
          <a:off x="5277907" y="1533567"/>
          <a:ext cx="2672292" cy="23197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421942" y="4763676"/>
            <a:ext cx="3174525" cy="387798"/>
          </a:xfrm>
          <a:prstGeom prst="rect">
            <a:avLst/>
          </a:prstGeom>
        </p:spPr>
        <p:txBody>
          <a:bodyPr wrap="square" lIns="0" tIns="36000" rIns="0" bIns="36000" anchor="ctr" anchorCtr="0">
            <a:noAutofit/>
          </a:bodyPr>
          <a:lstStyle/>
          <a:p>
            <a:pPr>
              <a:lnSpc>
                <a:spcPct val="80000"/>
              </a:lnSpc>
            </a:pPr>
            <a:r>
              <a:rPr lang="en-US" sz="1200" b="0" spc="-60" dirty="0" smtClean="0">
                <a:solidFill>
                  <a:schemeClr val="bg1">
                    <a:lumMod val="95000"/>
                  </a:schemeClr>
                </a:solidFill>
                <a:effectLst/>
              </a:rPr>
              <a:t>Alcatel-Lucent Bell </a:t>
            </a:r>
            <a:r>
              <a:rPr lang="en-US" sz="1200" b="0" spc="-60" dirty="0">
                <a:solidFill>
                  <a:schemeClr val="bg1">
                    <a:lumMod val="95000"/>
                  </a:schemeClr>
                </a:solidFill>
                <a:effectLst/>
              </a:rPr>
              <a:t>Labs</a:t>
            </a:r>
            <a:r>
              <a:rPr lang="en-US" sz="1200" b="0" spc="-60" dirty="0" smtClean="0">
                <a:solidFill>
                  <a:schemeClr val="bg1">
                    <a:lumMod val="95000"/>
                  </a:schemeClr>
                </a:solidFill>
                <a:effectLst/>
              </a:rPr>
              <a:t> - “How </a:t>
            </a:r>
            <a:r>
              <a:rPr lang="en-US" sz="1200" b="0" spc="-60" dirty="0">
                <a:solidFill>
                  <a:schemeClr val="bg1">
                    <a:lumMod val="95000"/>
                  </a:schemeClr>
                </a:solidFill>
                <a:effectLst/>
              </a:rPr>
              <a:t>the tablet generation is pushing networks to the </a:t>
            </a:r>
            <a:r>
              <a:rPr lang="en-US" sz="1200" b="0" spc="-60" dirty="0" smtClean="0">
                <a:solidFill>
                  <a:schemeClr val="bg1">
                    <a:lumMod val="95000"/>
                  </a:schemeClr>
                </a:solidFill>
                <a:effectLst/>
              </a:rPr>
              <a:t>edge”, </a:t>
            </a:r>
            <a:r>
              <a:rPr lang="en-US" sz="1200" b="0" spc="-60" dirty="0">
                <a:solidFill>
                  <a:schemeClr val="bg1">
                    <a:lumMod val="95000"/>
                  </a:schemeClr>
                </a:solidFill>
                <a:effectLst/>
              </a:rPr>
              <a:t>13th Dec. 2012</a:t>
            </a:r>
          </a:p>
        </p:txBody>
      </p:sp>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99583" y="0"/>
            <a:ext cx="1049499" cy="712641"/>
          </a:xfrm>
          <a:prstGeom prst="rect">
            <a:avLst/>
          </a:prstGeom>
        </p:spPr>
      </p:pic>
      <p:sp>
        <p:nvSpPr>
          <p:cNvPr id="12" name="Rectangle 11"/>
          <p:cNvSpPr/>
          <p:nvPr/>
        </p:nvSpPr>
        <p:spPr>
          <a:xfrm>
            <a:off x="5808609" y="4763676"/>
            <a:ext cx="1828324" cy="387798"/>
          </a:xfrm>
          <a:prstGeom prst="rect">
            <a:avLst/>
          </a:prstGeom>
        </p:spPr>
        <p:txBody>
          <a:bodyPr wrap="square" lIns="0" tIns="36000" rIns="0" bIns="36000" anchor="ctr" anchorCtr="0">
            <a:noAutofit/>
          </a:bodyPr>
          <a:lstStyle/>
          <a:p>
            <a:pPr algn="l">
              <a:lnSpc>
                <a:spcPct val="80000"/>
              </a:lnSpc>
            </a:pPr>
            <a:r>
              <a:rPr lang="en-US" sz="1200" b="0" spc="-60" dirty="0" smtClean="0">
                <a:solidFill>
                  <a:schemeClr val="bg1">
                    <a:lumMod val="95000"/>
                  </a:schemeClr>
                </a:solidFill>
                <a:effectLst/>
              </a:rPr>
              <a:t>1 Exabyte = 1024 Petabytes</a:t>
            </a:r>
          </a:p>
          <a:p>
            <a:pPr algn="l">
              <a:lnSpc>
                <a:spcPct val="80000"/>
              </a:lnSpc>
            </a:pPr>
            <a:r>
              <a:rPr lang="en-US" sz="1200" b="0" spc="-60" dirty="0" smtClean="0">
                <a:solidFill>
                  <a:schemeClr val="bg1">
                    <a:lumMod val="95000"/>
                  </a:schemeClr>
                </a:solidFill>
                <a:effectLst/>
              </a:rPr>
              <a:t>1 Petabyte = 1024 Terabytes</a:t>
            </a:r>
            <a:endParaRPr lang="en-US" sz="1200" b="0" spc="-60" dirty="0">
              <a:solidFill>
                <a:schemeClr val="bg1">
                  <a:lumMod val="95000"/>
                </a:schemeClr>
              </a:solidFill>
              <a:effectLst/>
            </a:endParaRPr>
          </a:p>
        </p:txBody>
      </p:sp>
    </p:spTree>
    <p:extLst>
      <p:ext uri="{BB962C8B-B14F-4D97-AF65-F5344CB8AC3E}">
        <p14:creationId xmlns:p14="http://schemas.microsoft.com/office/powerpoint/2010/main" val="949186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3" grpId="0">
        <p:bldAsOne/>
      </p:bldGraphic>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9933" y="997205"/>
            <a:ext cx="7884134" cy="2203196"/>
          </a:xfrm>
          <a:prstGeom prst="rect">
            <a:avLst/>
          </a:prstGeom>
        </p:spPr>
        <p:txBody>
          <a:bodyPr wrap="square">
            <a:noAutofit/>
          </a:bodyPr>
          <a:lstStyle/>
          <a:p>
            <a:pPr algn="ctr"/>
            <a:endParaRPr lang="en-US" sz="3600" i="1" dirty="0">
              <a:latin typeface="Arial" pitchFamily="34" charset="0"/>
            </a:endParaRPr>
          </a:p>
        </p:txBody>
      </p:sp>
      <p:sp>
        <p:nvSpPr>
          <p:cNvPr id="6" name="Rectangle 5"/>
          <p:cNvSpPr/>
          <p:nvPr/>
        </p:nvSpPr>
        <p:spPr>
          <a:xfrm>
            <a:off x="160185" y="177814"/>
            <a:ext cx="8823630" cy="3594086"/>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900000" rIns="0" bIns="36000" rtlCol="0" anchor="t">
            <a:noAutofit/>
          </a:bodyPr>
          <a:lstStyle/>
          <a:p>
            <a:pPr algn="l">
              <a:lnSpc>
                <a:spcPct val="28000"/>
              </a:lnSpc>
            </a:pPr>
            <a:endPar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a:t>
            </a:r>
          </a:p>
          <a:p>
            <a:pPr algn="l">
              <a:lnSpc>
                <a:spcPct val="28000"/>
              </a:lnSpc>
            </a:pPr>
            <a:r>
              <a:rPr lang="en-US" sz="59500" b="1" i="1" spc="-4600" dirty="0" smtClean="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rPr>
              <a:t>   ’’</a:t>
            </a:r>
            <a:endParaRPr lang="en-US" sz="28700" b="1" i="1" spc="-4600" dirty="0">
              <a:solidFill>
                <a:schemeClr val="bg1">
                  <a:lumMod val="95000"/>
                  <a:alpha val="34000"/>
                </a:schemeClr>
              </a:solidFill>
              <a:effectLst>
                <a:innerShdw blurRad="38100" dist="12700" dir="13500000">
                  <a:prstClr val="black">
                    <a:alpha val="80000"/>
                  </a:prstClr>
                </a:innerShdw>
              </a:effectLst>
              <a:latin typeface="Arial" pitchFamily="34" charset="0"/>
              <a:ea typeface="Segoe UI" pitchFamily="34" charset="0"/>
              <a:cs typeface="Arial" pitchFamily="34" charset="0"/>
            </a:endParaRPr>
          </a:p>
        </p:txBody>
      </p:sp>
      <p:sp>
        <p:nvSpPr>
          <p:cNvPr id="5" name="Rectangle 4"/>
          <p:cNvSpPr/>
          <p:nvPr/>
        </p:nvSpPr>
        <p:spPr>
          <a:xfrm>
            <a:off x="160185" y="806705"/>
            <a:ext cx="8823630" cy="1790459"/>
          </a:xfrm>
          <a:prstGeom prst="rect">
            <a:avLst/>
          </a:prstGeom>
          <a:noFill/>
          <a:effectLst/>
        </p:spPr>
        <p:txBody>
          <a:bodyPr wrap="square" lIns="108000" tIns="288000" rIns="108000" bIns="36000" rtlCol="0" anchor="t">
            <a:noAutofit/>
          </a:bodyPr>
          <a:lstStyle/>
          <a:p>
            <a:pPr algn="ctr">
              <a:lnSpc>
                <a:spcPct val="74000"/>
              </a:lnSpc>
            </a:pP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I only watch four </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channels.</a:t>
            </a: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
            </a:r>
            <a:b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Why do I need to </a:t>
            </a: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pay</a:t>
            </a:r>
            <a:b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4800" b="1" i="1" spc="-200" dirty="0" smtClean="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for over 500</a:t>
            </a:r>
            <a:r>
              <a:rPr lang="en-US" sz="4800" b="1" i="1" spc="-200" dirty="0">
                <a:solidFill>
                  <a:schemeClr val="bg1">
                    <a:lumMod val="9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t>
            </a:r>
          </a:p>
        </p:txBody>
      </p:sp>
    </p:spTree>
    <p:extLst>
      <p:ext uri="{BB962C8B-B14F-4D97-AF65-F5344CB8AC3E}">
        <p14:creationId xmlns:p14="http://schemas.microsoft.com/office/powerpoint/2010/main" val="274543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32747" y="909320"/>
            <a:ext cx="4320000" cy="3166534"/>
          </a:xfrm>
          <a:prstGeom prst="rect">
            <a:avLst/>
          </a:prstGeom>
          <a:solidFill>
            <a:schemeClr val="accent5">
              <a:lumMod val="20000"/>
              <a:lumOff val="80000"/>
            </a:schemeClr>
          </a:solidFill>
          <a:effectLst>
            <a:innerShdw blurRad="38100" dist="12700" dir="13500000">
              <a:prstClr val="black">
                <a:alpha val="80000"/>
              </a:prstClr>
            </a:innerShdw>
          </a:effectLst>
        </p:spPr>
        <p:txBody>
          <a:bodyPr wrap="square" rtlCol="0">
            <a:noAutofit/>
          </a:bodyPr>
          <a:lstStyle>
            <a:defPPr>
              <a:defRPr lang="en-US"/>
            </a:defPPr>
            <a:lvl1pPr>
              <a:lnSpc>
                <a:spcPct val="76000"/>
              </a:lnSpc>
              <a:defRPr sz="320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rial" pitchFamily="34" charset="0"/>
              </a:defRPr>
            </a:lvl1pPr>
          </a:lstStyle>
          <a:p>
            <a:endParaRPr lang="en-US" dirty="0"/>
          </a:p>
        </p:txBody>
      </p:sp>
      <p:sp>
        <p:nvSpPr>
          <p:cNvPr id="8" name="TextBox 7"/>
          <p:cNvSpPr txBox="1"/>
          <p:nvPr/>
        </p:nvSpPr>
        <p:spPr>
          <a:xfrm>
            <a:off x="175796" y="909320"/>
            <a:ext cx="4320000" cy="3166534"/>
          </a:xfrm>
          <a:prstGeom prst="rect">
            <a:avLst/>
          </a:prstGeom>
          <a:solidFill>
            <a:schemeClr val="accent5">
              <a:lumMod val="20000"/>
              <a:lumOff val="80000"/>
            </a:schemeClr>
          </a:solidFill>
          <a:effectLst>
            <a:innerShdw blurRad="38100" dist="12700" dir="13500000">
              <a:prstClr val="black">
                <a:alpha val="80000"/>
              </a:prstClr>
            </a:innerShdw>
          </a:effectLst>
        </p:spPr>
        <p:txBody>
          <a:bodyPr wrap="square" rtlCol="0">
            <a:noAutofit/>
          </a:bodyPr>
          <a:lstStyle/>
          <a:p>
            <a:pPr>
              <a:lnSpc>
                <a:spcPct val="76000"/>
              </a:lnSpc>
            </a:pPr>
            <a:endParaRPr lang="en-US" sz="3200" dirty="0">
              <a:ln w="18415" cmpd="sng">
                <a:solidFill>
                  <a:schemeClr val="accent6">
                    <a:lumMod val="60000"/>
                    <a:lumOff val="40000"/>
                  </a:schemeClr>
                </a:solidFill>
                <a:prstDash val="solid"/>
              </a:ln>
              <a:solidFill>
                <a:schemeClr val="accent6">
                  <a:lumMod val="60000"/>
                  <a:lumOff val="40000"/>
                </a:schemeClr>
              </a:solidFill>
              <a:effectLst>
                <a:outerShdw blurRad="63500" dir="3600000" algn="tl" rotWithShape="0">
                  <a:srgbClr val="000000">
                    <a:alpha val="70000"/>
                  </a:srgbClr>
                </a:outerShdw>
              </a:effectLst>
              <a:latin typeface="Arial"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636204" y="748454"/>
            <a:ext cx="3202142" cy="2081938"/>
          </a:xfrm>
          <a:prstGeom prst="rect">
            <a:avLst/>
          </a:prstGeom>
          <a:effectLst>
            <a:outerShdw blurRad="203200" dist="101600" dir="8400000" algn="tl" rotWithShape="0">
              <a:prstClr val="black">
                <a:alpha val="52000"/>
              </a:prstClr>
            </a:outerShdw>
          </a:effectLst>
        </p:spPr>
      </p:pic>
      <p:pic>
        <p:nvPicPr>
          <p:cNvPr id="5" name="Picture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935" y="2247054"/>
            <a:ext cx="1814020" cy="1540284"/>
          </a:xfrm>
          <a:prstGeom prst="rect">
            <a:avLst/>
          </a:prstGeom>
          <a:effectLst>
            <a:outerShdw blurRad="203200" dist="101600" dir="8400000" algn="tl" rotWithShape="0">
              <a:prstClr val="black">
                <a:alpha val="52000"/>
              </a:prstClr>
            </a:outerShdw>
          </a:effectLst>
        </p:spPr>
      </p:pic>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7578" y="1743674"/>
            <a:ext cx="561502" cy="515276"/>
          </a:xfrm>
          <a:prstGeom prst="rect">
            <a:avLst/>
          </a:prstGeom>
          <a:effectLst>
            <a:outerShdw blurRad="203200" dist="101600" dir="8400000" algn="tl" rotWithShape="0">
              <a:prstClr val="black">
                <a:alpha val="52000"/>
              </a:prstClr>
            </a:outerShdw>
          </a:effec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730709" y="2194324"/>
            <a:ext cx="2657588" cy="2101958"/>
          </a:xfrm>
          <a:prstGeom prst="rect">
            <a:avLst/>
          </a:prstGeom>
          <a:effectLst>
            <a:outerShdw blurRad="203200" dist="101600" dir="8400000" algn="tl" rotWithShape="0">
              <a:prstClr val="black">
                <a:alpha val="52000"/>
              </a:prstClr>
            </a:outerShdw>
          </a:effectLst>
        </p:spPr>
      </p:pic>
      <p:sp>
        <p:nvSpPr>
          <p:cNvPr id="7" name="TextBox 6"/>
          <p:cNvSpPr txBox="1"/>
          <p:nvPr/>
        </p:nvSpPr>
        <p:spPr>
          <a:xfrm>
            <a:off x="6216534" y="1005663"/>
            <a:ext cx="811441" cy="338554"/>
          </a:xfrm>
          <a:prstGeom prst="rect">
            <a:avLst/>
          </a:prstGeom>
          <a:noFill/>
        </p:spPr>
        <p:txBody>
          <a:bodyPr wrap="none" rtlCol="0">
            <a:spAutoFit/>
            <a:scene3d>
              <a:camera prst="isometricOffAxis1Right">
                <a:rot lat="960000" lon="20039998" rev="0"/>
              </a:camera>
              <a:lightRig rig="threePt" dir="t"/>
            </a:scene3d>
            <a:sp3d extrusionH="6350"/>
          </a:bodyPr>
          <a:lstStyle/>
          <a:p>
            <a:r>
              <a:rPr lang="en-US" sz="1600" dirty="0" smtClean="0">
                <a:ln>
                  <a:solidFill>
                    <a:schemeClr val="tx1">
                      <a:lumMod val="50000"/>
                      <a:lumOff val="50000"/>
                    </a:schemeClr>
                  </a:solidFill>
                </a:ln>
                <a:solidFill>
                  <a:schemeClr val="bg1">
                    <a:lumMod val="65000"/>
                  </a:schemeClr>
                </a:solidFill>
                <a:latin typeface="Arial" pitchFamily="34" charset="0"/>
              </a:rPr>
              <a:t>Library</a:t>
            </a:r>
            <a:endParaRPr lang="en-US" sz="1600" dirty="0">
              <a:ln>
                <a:solidFill>
                  <a:schemeClr val="tx1">
                    <a:lumMod val="50000"/>
                    <a:lumOff val="50000"/>
                  </a:schemeClr>
                </a:solidFill>
              </a:ln>
              <a:solidFill>
                <a:schemeClr val="bg1">
                  <a:lumMod val="65000"/>
                </a:schemeClr>
              </a:solidFill>
              <a:latin typeface="Arial" pitchFamily="34" charset="0"/>
            </a:endParaRPr>
          </a:p>
        </p:txBody>
      </p:sp>
      <p:sp>
        <p:nvSpPr>
          <p:cNvPr id="10" name="Right Arrow 9"/>
          <p:cNvSpPr/>
          <p:nvPr/>
        </p:nvSpPr>
        <p:spPr>
          <a:xfrm rot="20700000" flipV="1">
            <a:off x="3821938" y="1837341"/>
            <a:ext cx="889395" cy="646424"/>
          </a:xfrm>
          <a:custGeom>
            <a:avLst/>
            <a:gdLst>
              <a:gd name="connsiteX0" fmla="*/ 0 w 1244009"/>
              <a:gd name="connsiteY0" fmla="*/ 204045 h 816178"/>
              <a:gd name="connsiteX1" fmla="*/ 495680 w 1244009"/>
              <a:gd name="connsiteY1" fmla="*/ 204045 h 816178"/>
              <a:gd name="connsiteX2" fmla="*/ 495680 w 1244009"/>
              <a:gd name="connsiteY2" fmla="*/ 0 h 816178"/>
              <a:gd name="connsiteX3" fmla="*/ 1244009 w 1244009"/>
              <a:gd name="connsiteY3" fmla="*/ 408089 h 816178"/>
              <a:gd name="connsiteX4" fmla="*/ 495680 w 1244009"/>
              <a:gd name="connsiteY4" fmla="*/ 816178 h 816178"/>
              <a:gd name="connsiteX5" fmla="*/ 495680 w 1244009"/>
              <a:gd name="connsiteY5" fmla="*/ 612134 h 816178"/>
              <a:gd name="connsiteX6" fmla="*/ 0 w 1244009"/>
              <a:gd name="connsiteY6" fmla="*/ 612134 h 816178"/>
              <a:gd name="connsiteX7" fmla="*/ 0 w 1244009"/>
              <a:gd name="connsiteY7" fmla="*/ 204045 h 816178"/>
              <a:gd name="connsiteX0" fmla="*/ 0 w 2083981"/>
              <a:gd name="connsiteY0" fmla="*/ 182780 h 816178"/>
              <a:gd name="connsiteX1" fmla="*/ 1335652 w 2083981"/>
              <a:gd name="connsiteY1" fmla="*/ 204045 h 816178"/>
              <a:gd name="connsiteX2" fmla="*/ 1335652 w 2083981"/>
              <a:gd name="connsiteY2" fmla="*/ 0 h 816178"/>
              <a:gd name="connsiteX3" fmla="*/ 2083981 w 2083981"/>
              <a:gd name="connsiteY3" fmla="*/ 408089 h 816178"/>
              <a:gd name="connsiteX4" fmla="*/ 1335652 w 2083981"/>
              <a:gd name="connsiteY4" fmla="*/ 816178 h 816178"/>
              <a:gd name="connsiteX5" fmla="*/ 1335652 w 2083981"/>
              <a:gd name="connsiteY5" fmla="*/ 612134 h 816178"/>
              <a:gd name="connsiteX6" fmla="*/ 839972 w 2083981"/>
              <a:gd name="connsiteY6" fmla="*/ 612134 h 816178"/>
              <a:gd name="connsiteX7" fmla="*/ 0 w 2083981"/>
              <a:gd name="connsiteY7" fmla="*/ 182780 h 816178"/>
              <a:gd name="connsiteX0" fmla="*/ 6738 w 2090719"/>
              <a:gd name="connsiteY0" fmla="*/ 182780 h 816178"/>
              <a:gd name="connsiteX1" fmla="*/ 1342390 w 2090719"/>
              <a:gd name="connsiteY1" fmla="*/ 204045 h 816178"/>
              <a:gd name="connsiteX2" fmla="*/ 1342390 w 2090719"/>
              <a:gd name="connsiteY2" fmla="*/ 0 h 816178"/>
              <a:gd name="connsiteX3" fmla="*/ 2090719 w 2090719"/>
              <a:gd name="connsiteY3" fmla="*/ 408089 h 816178"/>
              <a:gd name="connsiteX4" fmla="*/ 1342390 w 2090719"/>
              <a:gd name="connsiteY4" fmla="*/ 816178 h 816178"/>
              <a:gd name="connsiteX5" fmla="*/ 1342390 w 2090719"/>
              <a:gd name="connsiteY5" fmla="*/ 612134 h 816178"/>
              <a:gd name="connsiteX6" fmla="*/ 846710 w 2090719"/>
              <a:gd name="connsiteY6" fmla="*/ 612134 h 816178"/>
              <a:gd name="connsiteX7" fmla="*/ 6738 w 2090719"/>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312 w 2094293"/>
              <a:gd name="connsiteY0" fmla="*/ 182780 h 816178"/>
              <a:gd name="connsiteX1" fmla="*/ 1345964 w 2094293"/>
              <a:gd name="connsiteY1" fmla="*/ 204045 h 816178"/>
              <a:gd name="connsiteX2" fmla="*/ 1345964 w 2094293"/>
              <a:gd name="connsiteY2" fmla="*/ 0 h 816178"/>
              <a:gd name="connsiteX3" fmla="*/ 2094293 w 2094293"/>
              <a:gd name="connsiteY3" fmla="*/ 408089 h 816178"/>
              <a:gd name="connsiteX4" fmla="*/ 1345964 w 2094293"/>
              <a:gd name="connsiteY4" fmla="*/ 816178 h 816178"/>
              <a:gd name="connsiteX5" fmla="*/ 1345964 w 2094293"/>
              <a:gd name="connsiteY5" fmla="*/ 612134 h 816178"/>
              <a:gd name="connsiteX6" fmla="*/ 584470 w 2094293"/>
              <a:gd name="connsiteY6" fmla="*/ 527074 h 816178"/>
              <a:gd name="connsiteX7" fmla="*/ 10312 w 2094293"/>
              <a:gd name="connsiteY7" fmla="*/ 182780 h 816178"/>
              <a:gd name="connsiteX0" fmla="*/ 10715 w 2094696"/>
              <a:gd name="connsiteY0" fmla="*/ 182780 h 816178"/>
              <a:gd name="connsiteX1" fmla="*/ 1346367 w 2094696"/>
              <a:gd name="connsiteY1" fmla="*/ 204045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715 w 2094696"/>
              <a:gd name="connsiteY0" fmla="*/ 182780 h 816178"/>
              <a:gd name="connsiteX1" fmla="*/ 1463844 w 2094696"/>
              <a:gd name="connsiteY1" fmla="*/ 282524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715 w 2094696"/>
              <a:gd name="connsiteY0" fmla="*/ 182780 h 816178"/>
              <a:gd name="connsiteX1" fmla="*/ 1463844 w 2094696"/>
              <a:gd name="connsiteY1" fmla="*/ 282524 h 816178"/>
              <a:gd name="connsiteX2" fmla="*/ 1346367 w 2094696"/>
              <a:gd name="connsiteY2" fmla="*/ 0 h 816178"/>
              <a:gd name="connsiteX3" fmla="*/ 2094696 w 2094696"/>
              <a:gd name="connsiteY3" fmla="*/ 408089 h 816178"/>
              <a:gd name="connsiteX4" fmla="*/ 1346367 w 2094696"/>
              <a:gd name="connsiteY4" fmla="*/ 816178 h 816178"/>
              <a:gd name="connsiteX5" fmla="*/ 1463844 w 2094696"/>
              <a:gd name="connsiteY5" fmla="*/ 549351 h 816178"/>
              <a:gd name="connsiteX6" fmla="*/ 584873 w 2094696"/>
              <a:gd name="connsiteY6" fmla="*/ 527074 h 816178"/>
              <a:gd name="connsiteX7" fmla="*/ 10715 w 2094696"/>
              <a:gd name="connsiteY7" fmla="*/ 182780 h 816178"/>
              <a:gd name="connsiteX0" fmla="*/ 10633 w 2094614"/>
              <a:gd name="connsiteY0" fmla="*/ 182780 h 816178"/>
              <a:gd name="connsiteX1" fmla="*/ 1463762 w 2094614"/>
              <a:gd name="connsiteY1" fmla="*/ 282524 h 816178"/>
              <a:gd name="connsiteX2" fmla="*/ 1346285 w 2094614"/>
              <a:gd name="connsiteY2" fmla="*/ 0 h 816178"/>
              <a:gd name="connsiteX3" fmla="*/ 2094614 w 2094614"/>
              <a:gd name="connsiteY3" fmla="*/ 408089 h 816178"/>
              <a:gd name="connsiteX4" fmla="*/ 1346285 w 2094614"/>
              <a:gd name="connsiteY4" fmla="*/ 816178 h 816178"/>
              <a:gd name="connsiteX5" fmla="*/ 1440267 w 2094614"/>
              <a:gd name="connsiteY5" fmla="*/ 580742 h 816178"/>
              <a:gd name="connsiteX6" fmla="*/ 584791 w 2094614"/>
              <a:gd name="connsiteY6" fmla="*/ 527074 h 816178"/>
              <a:gd name="connsiteX7" fmla="*/ 10633 w 2094614"/>
              <a:gd name="connsiteY7" fmla="*/ 182780 h 816178"/>
              <a:gd name="connsiteX0" fmla="*/ 9919 w 2093900"/>
              <a:gd name="connsiteY0" fmla="*/ 182780 h 816178"/>
              <a:gd name="connsiteX1" fmla="*/ 1463048 w 2093900"/>
              <a:gd name="connsiteY1" fmla="*/ 282524 h 816178"/>
              <a:gd name="connsiteX2" fmla="*/ 1345571 w 2093900"/>
              <a:gd name="connsiteY2" fmla="*/ 0 h 816178"/>
              <a:gd name="connsiteX3" fmla="*/ 2093900 w 2093900"/>
              <a:gd name="connsiteY3" fmla="*/ 408089 h 816178"/>
              <a:gd name="connsiteX4" fmla="*/ 1345571 w 2093900"/>
              <a:gd name="connsiteY4" fmla="*/ 816178 h 816178"/>
              <a:gd name="connsiteX5" fmla="*/ 1439553 w 2093900"/>
              <a:gd name="connsiteY5" fmla="*/ 580742 h 816178"/>
              <a:gd name="connsiteX6" fmla="*/ 619320 w 2093900"/>
              <a:gd name="connsiteY6" fmla="*/ 479986 h 816178"/>
              <a:gd name="connsiteX7" fmla="*/ 9919 w 2093900"/>
              <a:gd name="connsiteY7" fmla="*/ 182780 h 816178"/>
              <a:gd name="connsiteX0" fmla="*/ 9919 w 2093900"/>
              <a:gd name="connsiteY0" fmla="*/ 182780 h 816178"/>
              <a:gd name="connsiteX1" fmla="*/ 1465308 w 2093900"/>
              <a:gd name="connsiteY1" fmla="*/ 235534 h 816178"/>
              <a:gd name="connsiteX2" fmla="*/ 1345571 w 2093900"/>
              <a:gd name="connsiteY2" fmla="*/ 0 h 816178"/>
              <a:gd name="connsiteX3" fmla="*/ 2093900 w 2093900"/>
              <a:gd name="connsiteY3" fmla="*/ 408089 h 816178"/>
              <a:gd name="connsiteX4" fmla="*/ 1345571 w 2093900"/>
              <a:gd name="connsiteY4" fmla="*/ 816178 h 816178"/>
              <a:gd name="connsiteX5" fmla="*/ 1439553 w 2093900"/>
              <a:gd name="connsiteY5" fmla="*/ 580742 h 816178"/>
              <a:gd name="connsiteX6" fmla="*/ 619320 w 2093900"/>
              <a:gd name="connsiteY6" fmla="*/ 479986 h 816178"/>
              <a:gd name="connsiteX7" fmla="*/ 9919 w 2093900"/>
              <a:gd name="connsiteY7" fmla="*/ 182780 h 8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900" h="816178">
                <a:moveTo>
                  <a:pt x="9919" y="182780"/>
                </a:moveTo>
                <a:cubicBezTo>
                  <a:pt x="487034" y="243030"/>
                  <a:pt x="974815" y="250724"/>
                  <a:pt x="1465308" y="235534"/>
                </a:cubicBezTo>
                <a:lnTo>
                  <a:pt x="1345571" y="0"/>
                </a:lnTo>
                <a:lnTo>
                  <a:pt x="2093900" y="408089"/>
                </a:lnTo>
                <a:lnTo>
                  <a:pt x="1345571" y="816178"/>
                </a:lnTo>
                <a:lnTo>
                  <a:pt x="1439553" y="580742"/>
                </a:lnTo>
                <a:cubicBezTo>
                  <a:pt x="1356940" y="546735"/>
                  <a:pt x="857592" y="546313"/>
                  <a:pt x="619320" y="479986"/>
                </a:cubicBezTo>
                <a:cubicBezTo>
                  <a:pt x="381048" y="413659"/>
                  <a:pt x="-72694" y="250795"/>
                  <a:pt x="9919" y="182780"/>
                </a:cubicBezTo>
                <a:close/>
              </a:path>
            </a:pathLst>
          </a:custGeom>
          <a:solidFill>
            <a:schemeClr val="accent5">
              <a:lumMod val="75000"/>
              <a:alpha val="50000"/>
            </a:schemeClr>
          </a:solidFill>
          <a:scene3d>
            <a:camera prst="orthographicFront"/>
            <a:lightRig rig="threePt" dir="t"/>
          </a:scene3d>
          <a:sp3d>
            <a:bevelT w="25400" h="25400"/>
          </a:sp3d>
        </p:spPr>
        <p:txBody>
          <a:bodyPr wrap="square" rtlCol="0">
            <a:noAutofit/>
          </a:bodyPr>
          <a:lstStyle/>
          <a:p>
            <a:endParaRPr lang="en-US" sz="32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Arial" pitchFamily="34" charset="0"/>
            </a:endParaRPr>
          </a:p>
        </p:txBody>
      </p:sp>
      <p:sp>
        <p:nvSpPr>
          <p:cNvPr id="11" name="Rectangle 10"/>
          <p:cNvSpPr/>
          <p:nvPr/>
        </p:nvSpPr>
        <p:spPr>
          <a:xfrm>
            <a:off x="203328" y="921998"/>
            <a:ext cx="4176501" cy="1223133"/>
          </a:xfrm>
          <a:prstGeom prst="rect">
            <a:avLst/>
          </a:prstGeom>
          <a:noFill/>
          <a:effectLst/>
        </p:spPr>
        <p:txBody>
          <a:bodyPr wrap="square" lIns="144000" tIns="144000" rIns="72000" bIns="36000" rtlCol="0" anchor="t">
            <a:spAutoFit/>
          </a:bodyPr>
          <a:lstStyle/>
          <a:p>
            <a:pPr algn="l">
              <a:lnSpc>
                <a:spcPct val="70000"/>
              </a:lnSpc>
            </a:pPr>
            <a:r>
              <a:rPr lang="en-US" sz="3200" b="1" i="1" spc="-200" dirty="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Today we need to buy the whole store to </a:t>
            </a:r>
            <a:r>
              <a:rPr lang="en-US" sz="3200" b="1" i="1" spc="-200" dirty="0" smtClean="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get</a:t>
            </a:r>
            <a:br>
              <a:rPr lang="en-US" sz="3200" b="1" i="1" spc="-200" dirty="0" smtClean="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3200" b="1" i="1" spc="-200" dirty="0" smtClean="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a </a:t>
            </a:r>
            <a:r>
              <a:rPr lang="en-US" sz="3200" b="1" i="1" spc="-200" dirty="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few books</a:t>
            </a:r>
          </a:p>
        </p:txBody>
      </p:sp>
      <p:sp>
        <p:nvSpPr>
          <p:cNvPr id="12" name="Rectangle 11"/>
          <p:cNvSpPr/>
          <p:nvPr/>
        </p:nvSpPr>
        <p:spPr>
          <a:xfrm>
            <a:off x="4633831" y="2897136"/>
            <a:ext cx="4317999" cy="1186782"/>
          </a:xfrm>
          <a:prstGeom prst="rect">
            <a:avLst/>
          </a:prstGeom>
          <a:noFill/>
          <a:effectLst/>
        </p:spPr>
        <p:txBody>
          <a:bodyPr wrap="square" lIns="144000" tIns="144000" rIns="72000" bIns="0" rtlCol="0" anchor="t">
            <a:spAutoFit/>
          </a:bodyPr>
          <a:lstStyle/>
          <a:p>
            <a:pPr algn="l">
              <a:lnSpc>
                <a:spcPct val="70000"/>
              </a:lnSpc>
            </a:pPr>
            <a:r>
              <a:rPr lang="en-US" sz="3200" b="1" i="1" spc="-200" dirty="0" smtClean="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Tomorrow </a:t>
            </a:r>
            <a:r>
              <a:rPr lang="en-US" sz="3200" b="1" i="1" spc="-200" dirty="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we will </a:t>
            </a:r>
            <a:r>
              <a:rPr lang="en-US" sz="3200" b="1" i="1" spc="-200" dirty="0" smtClean="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just</a:t>
            </a:r>
            <a:br>
              <a:rPr lang="en-US" sz="3200" b="1" i="1" spc="-200" dirty="0" smtClean="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br>
            <a:r>
              <a:rPr lang="en-US" sz="3200" b="1" i="1" spc="-200" dirty="0" smtClean="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get </a:t>
            </a:r>
            <a:r>
              <a:rPr lang="en-US" sz="3200" b="1" i="1" spc="-200" dirty="0">
                <a:solidFill>
                  <a:schemeClr val="accent5">
                    <a:lumMod val="75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what we want to consume</a:t>
            </a:r>
          </a:p>
        </p:txBody>
      </p:sp>
      <p:sp>
        <p:nvSpPr>
          <p:cNvPr id="3" name="Title 2"/>
          <p:cNvSpPr>
            <a:spLocks noGrp="1"/>
          </p:cNvSpPr>
          <p:nvPr>
            <p:ph type="title"/>
          </p:nvPr>
        </p:nvSpPr>
        <p:spPr/>
        <p:txBody>
          <a:bodyPr/>
          <a:lstStyle/>
          <a:p>
            <a:r>
              <a:rPr lang="en-US" dirty="0" smtClean="0"/>
              <a:t>Granularity of Choice</a:t>
            </a:r>
            <a:endParaRPr lang="en-US" dirty="0"/>
          </a:p>
        </p:txBody>
      </p:sp>
    </p:spTree>
    <p:extLst>
      <p:ext uri="{BB962C8B-B14F-4D97-AF65-F5344CB8AC3E}">
        <p14:creationId xmlns:p14="http://schemas.microsoft.com/office/powerpoint/2010/main" val="156201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p:bldP spid="10" grpId="0" animBg="1"/>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2.1|2.2|1.8|1.9|2|1.9|2"/>
</p:tagLst>
</file>

<file path=ppt/theme/theme1.xml><?xml version="1.0" encoding="utf-8"?>
<a:theme xmlns:a="http://schemas.openxmlformats.org/drawingml/2006/main" name="Gabriel Dusil">
  <a:themeElements>
    <a:clrScheme name="EST OL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12700">
          <a:solidFill>
            <a:schemeClr val="accent1">
              <a:lumMod val="75000"/>
              <a:alpha val="40000"/>
            </a:schemeClr>
          </a:solidFill>
          <a:tailEnd type="none" w="sm"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Gabriel Dusil</Template>
  <TotalTime>65</TotalTime>
  <Words>1831</Words>
  <Application>Microsoft Office PowerPoint</Application>
  <PresentationFormat>On-screen Show (16:9)</PresentationFormat>
  <Paragraphs>520</Paragraphs>
  <Slides>52</Slides>
  <Notes>24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Gabriel Dusil</vt:lpstr>
      <vt:lpstr>How Online Video Will Change Our Lives in the Next 10 Years</vt:lpstr>
      <vt:lpstr>Download the Original Presentation</vt:lpstr>
      <vt:lpstr>Channel Hopping  Search &amp; Discover</vt:lpstr>
      <vt:lpstr>Search &amp; Discovery</vt:lpstr>
      <vt:lpstr>Online Surpass Broadcast by 2019</vt:lpstr>
      <vt:lpstr>Average Viewing per Device </vt:lpstr>
      <vt:lpstr>Viewing Time Spent by Media Type</vt:lpstr>
      <vt:lpstr>PowerPoint Presentation</vt:lpstr>
      <vt:lpstr>Granularity of Choice</vt:lpstr>
      <vt:lpstr>Long Tail of Internet Video</vt:lpstr>
      <vt:lpstr>Consumer Entertainment Spending</vt:lpstr>
      <vt:lpstr>A Turning Point for Digital Video - 2006</vt:lpstr>
      <vt:lpstr>PowerPoint Presentation</vt:lpstr>
      <vt:lpstr>Decline in Cable Subscribers</vt:lpstr>
      <vt:lpstr>Cutting the Cord</vt:lpstr>
      <vt:lpstr>Televised vs. Personalized</vt:lpstr>
      <vt:lpstr>PowerPoint Presentation</vt:lpstr>
      <vt:lpstr>Advertising Spend by Media</vt:lpstr>
      <vt:lpstr>Productive Advertisement Spending</vt:lpstr>
      <vt:lpstr>Internet Video Recommendations</vt:lpstr>
      <vt:lpstr>Buffering</vt:lpstr>
      <vt:lpstr>Broadband Speeds (Mbps)</vt:lpstr>
      <vt:lpstr>Consumer Traffic Forecast </vt:lpstr>
      <vt:lpstr>Cost of Connectivity</vt:lpstr>
      <vt:lpstr>SD</vt:lpstr>
      <vt:lpstr>H.265 – Lower Operating &amp; Capital Costs</vt:lpstr>
      <vt:lpstr>PowerPoint Presentation</vt:lpstr>
      <vt:lpstr>Audio-Video Adoption</vt:lpstr>
      <vt:lpstr>PowerPoint Presentation</vt:lpstr>
      <vt:lpstr>Illegal Challenges Illegal Drivers</vt:lpstr>
      <vt:lpstr>Legal Drivers Legal Challenges</vt:lpstr>
      <vt:lpstr>    Blame the Internet …</vt:lpstr>
      <vt:lpstr>    … or, thank the Internet …</vt:lpstr>
      <vt:lpstr>How Did We Get Into this Mess?</vt:lpstr>
      <vt:lpstr>How Did We Get Out of this Mess?</vt:lpstr>
      <vt:lpstr>Longevity</vt:lpstr>
      <vt:lpstr> Accessibility Portability  Quality           Price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Unity Open Day - Ecosystem </vt:lpstr>
      <vt:lpstr>PowerPoint Presentation</vt:lpstr>
      <vt:lpstr>Synopsis - How Online Video Will Change Our Lives in the Next 10 Years</vt:lpstr>
      <vt:lpstr>Tags - How Online Video Will Change Our Lives in the Next 10 Years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Dusil - Master</dc:title>
  <dc:creator>Gabriel Dusil</dc:creator>
  <cp:lastModifiedBy>Gabriel Dusil</cp:lastModifiedBy>
  <cp:revision>11</cp:revision>
  <dcterms:created xsi:type="dcterms:W3CDTF">2013-04-29T14:53:51Z</dcterms:created>
  <dcterms:modified xsi:type="dcterms:W3CDTF">2013-04-30T11:48:25Z</dcterms:modified>
</cp:coreProperties>
</file>