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Lst>
  <p:notesMasterIdLst>
    <p:notesMasterId r:id="rId26"/>
  </p:notesMasterIdLst>
  <p:handoutMasterIdLst>
    <p:handoutMasterId r:id="rId27"/>
  </p:handoutMasterIdLst>
  <p:sldIdLst>
    <p:sldId id="1620" r:id="rId2"/>
    <p:sldId id="1621" r:id="rId3"/>
    <p:sldId id="1622" r:id="rId4"/>
    <p:sldId id="1623" r:id="rId5"/>
    <p:sldId id="1624" r:id="rId6"/>
    <p:sldId id="1625" r:id="rId7"/>
    <p:sldId id="1626" r:id="rId8"/>
    <p:sldId id="1627" r:id="rId9"/>
    <p:sldId id="1628" r:id="rId10"/>
    <p:sldId id="1629" r:id="rId11"/>
    <p:sldId id="1630" r:id="rId12"/>
    <p:sldId id="1631" r:id="rId13"/>
    <p:sldId id="1632" r:id="rId14"/>
    <p:sldId id="1633" r:id="rId15"/>
    <p:sldId id="1634" r:id="rId16"/>
    <p:sldId id="1635" r:id="rId17"/>
    <p:sldId id="1636" r:id="rId18"/>
    <p:sldId id="1637" r:id="rId19"/>
    <p:sldId id="1638" r:id="rId20"/>
    <p:sldId id="1639" r:id="rId21"/>
    <p:sldId id="1641" r:id="rId22"/>
    <p:sldId id="1640" r:id="rId23"/>
    <p:sldId id="1316" r:id="rId24"/>
    <p:sldId id="1317" r:id="rId25"/>
  </p:sldIdLst>
  <p:sldSz cx="9906000" cy="6858000" type="A4"/>
  <p:notesSz cx="6797675" cy="9874250"/>
  <p:defaultTextStyle>
    <a:defPPr>
      <a:defRPr lang="en-US"/>
    </a:defPPr>
    <a:lvl1pPr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1pPr>
    <a:lvl2pPr marL="457200"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2pPr>
    <a:lvl3pPr marL="914400"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3pPr>
    <a:lvl4pPr marL="1371600"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4pPr>
    <a:lvl5pPr marL="1828800" algn="ctr" rtl="0" fontAlgn="base">
      <a:spcBef>
        <a:spcPct val="0"/>
      </a:spcBef>
      <a:spcAft>
        <a:spcPct val="0"/>
      </a:spcAft>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5pPr>
    <a:lvl6pPr marL="2286000" algn="l" defTabSz="914400" rtl="0" eaLnBrk="1" latinLnBrk="0" hangingPunct="1">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6pPr>
    <a:lvl7pPr marL="2743200" algn="l" defTabSz="914400" rtl="0" eaLnBrk="1" latinLnBrk="0" hangingPunct="1">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7pPr>
    <a:lvl8pPr marL="3200400" algn="l" defTabSz="914400" rtl="0" eaLnBrk="1" latinLnBrk="0" hangingPunct="1">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8pPr>
    <a:lvl9pPr marL="3657600" algn="l" defTabSz="914400" rtl="0" eaLnBrk="1" latinLnBrk="0" hangingPunct="1">
      <a:defRPr sz="2400" b="1" kern="1200">
        <a:solidFill>
          <a:srgbClr val="5F5F5F"/>
        </a:solidFill>
        <a:effectLst>
          <a:outerShdw blurRad="38100" dist="38100" dir="2700000" algn="tl">
            <a:srgbClr val="000000">
              <a:alpha val="43137"/>
            </a:srgbClr>
          </a:outerShdw>
        </a:effectLst>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lhajhasan" initials="" lastIdx="3" clrIdx="0"/>
  <p:cmAuthor id="1" name="paneko1" initials="p"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F1D"/>
    <a:srgbClr val="A97A2D"/>
    <a:srgbClr val="664B20"/>
    <a:srgbClr val="93C03A"/>
    <a:srgbClr val="769735"/>
    <a:srgbClr val="B2D36F"/>
    <a:srgbClr val="898B29"/>
    <a:srgbClr val="666822"/>
    <a:srgbClr val="4E6323"/>
    <a:srgbClr val="7EA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64" autoAdjust="0"/>
    <p:restoredTop sz="96985" autoAdjust="0"/>
  </p:normalViewPr>
  <p:slideViewPr>
    <p:cSldViewPr snapToGrid="0">
      <p:cViewPr varScale="1">
        <p:scale>
          <a:sx n="80" d="100"/>
          <a:sy n="80" d="100"/>
        </p:scale>
        <p:origin x="-972" y="-90"/>
      </p:cViewPr>
      <p:guideLst>
        <p:guide orient="horz" pos="2160"/>
        <p:guide pos="3120"/>
      </p:guideLst>
    </p:cSldViewPr>
  </p:slideViewPr>
  <p:outlineViewPr>
    <p:cViewPr>
      <p:scale>
        <a:sx n="33" d="100"/>
        <a:sy n="33" d="100"/>
      </p:scale>
      <p:origin x="36" y="315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66" d="100"/>
          <a:sy n="66" d="100"/>
        </p:scale>
        <p:origin x="-3240" y="-96"/>
      </p:cViewPr>
      <p:guideLst>
        <p:guide orient="horz" pos="3110"/>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B!%20Dusil,%20Gabriel\Employment\Cognitive%20Security\Marketing,%20Sales%20&amp;%20Competition\Spec%20Sheet%20-%20Cognitive%20Security%20(Corporate%20Overview).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B!%20Dusil,%20Gabriel\Employment\Cognitive%20Security\Marketing,%20Sales%20&amp;%20Competition\Spec%20Sheet%20-%20Cognitive%20Security%20(Corporate%20Overview).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B!%20Dusil,%20Gabriel\Employment\Cognitive%20Security\Marketing,%20Sales%20&amp;%20Competition\Spec%20Sheet%20-%20Cognitive%20Security%20(Corporate%20Overvi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7061035805537569"/>
          <c:y val="3.4872456418085639E-2"/>
          <c:w val="0.88305631557328546"/>
          <c:h val="0.84893861866965692"/>
        </c:manualLayout>
      </c:layout>
      <c:lineChart>
        <c:grouping val="standard"/>
        <c:varyColors val="0"/>
        <c:ser>
          <c:idx val="0"/>
          <c:order val="0"/>
          <c:tx>
            <c:strRef>
              <c:f>'Corporate Overview'!$A$18</c:f>
              <c:strCache>
                <c:ptCount val="1"/>
                <c:pt idx="0">
                  <c:v>File Sharing</c:v>
                </c:pt>
              </c:strCache>
            </c:strRef>
          </c:tx>
          <c:spPr>
            <a:effectLst>
              <a:outerShdw blurRad="50800" dist="38100" dir="2700000" algn="tl" rotWithShape="0">
                <a:prstClr val="black">
                  <a:alpha val="40000"/>
                </a:prstClr>
              </a:outerShdw>
            </a:effectLst>
          </c:spPr>
          <c:marker>
            <c:spPr>
              <a:effectLst>
                <a:outerShdw blurRad="50800" dist="38100" dir="2700000" algn="tl" rotWithShape="0">
                  <a:prstClr val="black">
                    <a:alpha val="40000"/>
                  </a:prstClr>
                </a:outerShdw>
              </a:effectLst>
            </c:spPr>
          </c:marker>
          <c:cat>
            <c:strRef>
              <c:f>'Corporate Overview'!$B$17:$J$17</c:f>
              <c:strCache>
                <c:ptCount val="9"/>
                <c:pt idx="0">
                  <c:v>Q2'09</c:v>
                </c:pt>
                <c:pt idx="1">
                  <c:v>Q3'09</c:v>
                </c:pt>
                <c:pt idx="2">
                  <c:v>Q4'09</c:v>
                </c:pt>
                <c:pt idx="3">
                  <c:v>Q1'10</c:v>
                </c:pt>
                <c:pt idx="4">
                  <c:v>Q2'10</c:v>
                </c:pt>
                <c:pt idx="5">
                  <c:v>Q3'10</c:v>
                </c:pt>
                <c:pt idx="6">
                  <c:v>Q4'10</c:v>
                </c:pt>
                <c:pt idx="7">
                  <c:v>Q1'11</c:v>
                </c:pt>
                <c:pt idx="8">
                  <c:v>Q2'11</c:v>
                </c:pt>
              </c:strCache>
            </c:strRef>
          </c:cat>
          <c:val>
            <c:numRef>
              <c:f>'Corporate Overview'!$B$18:$J$18</c:f>
              <c:numCache>
                <c:formatCode>0%</c:formatCode>
                <c:ptCount val="9"/>
                <c:pt idx="0">
                  <c:v>0.4</c:v>
                </c:pt>
                <c:pt idx="1">
                  <c:v>0.39</c:v>
                </c:pt>
                <c:pt idx="2">
                  <c:v>0.38</c:v>
                </c:pt>
                <c:pt idx="3">
                  <c:v>0.35</c:v>
                </c:pt>
                <c:pt idx="4">
                  <c:v>0.31</c:v>
                </c:pt>
                <c:pt idx="5">
                  <c:v>0.3</c:v>
                </c:pt>
                <c:pt idx="6">
                  <c:v>0.3</c:v>
                </c:pt>
                <c:pt idx="7">
                  <c:v>0.3</c:v>
                </c:pt>
                <c:pt idx="8">
                  <c:v>0.28999999999999998</c:v>
                </c:pt>
              </c:numCache>
            </c:numRef>
          </c:val>
          <c:smooth val="0"/>
        </c:ser>
        <c:ser>
          <c:idx val="1"/>
          <c:order val="1"/>
          <c:tx>
            <c:strRef>
              <c:f>'Corporate Overview'!$A$19</c:f>
              <c:strCache>
                <c:ptCount val="1"/>
                <c:pt idx="0">
                  <c:v>Web Browsing</c:v>
                </c:pt>
              </c:strCache>
            </c:strRef>
          </c:tx>
          <c:spPr>
            <a:effectLst>
              <a:outerShdw blurRad="50800" dist="38100" dir="2700000" algn="tl" rotWithShape="0">
                <a:prstClr val="black">
                  <a:alpha val="40000"/>
                </a:prstClr>
              </a:outerShdw>
            </a:effectLst>
          </c:spPr>
          <c:marker>
            <c:spPr>
              <a:effectLst>
                <a:outerShdw blurRad="50800" dist="38100" dir="2700000" algn="tl" rotWithShape="0">
                  <a:prstClr val="black">
                    <a:alpha val="40000"/>
                  </a:prstClr>
                </a:outerShdw>
              </a:effectLst>
            </c:spPr>
          </c:marker>
          <c:cat>
            <c:strRef>
              <c:f>'Corporate Overview'!$B$17:$J$17</c:f>
              <c:strCache>
                <c:ptCount val="9"/>
                <c:pt idx="0">
                  <c:v>Q2'09</c:v>
                </c:pt>
                <c:pt idx="1">
                  <c:v>Q3'09</c:v>
                </c:pt>
                <c:pt idx="2">
                  <c:v>Q4'09</c:v>
                </c:pt>
                <c:pt idx="3">
                  <c:v>Q1'10</c:v>
                </c:pt>
                <c:pt idx="4">
                  <c:v>Q2'10</c:v>
                </c:pt>
                <c:pt idx="5">
                  <c:v>Q3'10</c:v>
                </c:pt>
                <c:pt idx="6">
                  <c:v>Q4'10</c:v>
                </c:pt>
                <c:pt idx="7">
                  <c:v>Q1'11</c:v>
                </c:pt>
                <c:pt idx="8">
                  <c:v>Q2'11</c:v>
                </c:pt>
              </c:strCache>
            </c:strRef>
          </c:cat>
          <c:val>
            <c:numRef>
              <c:f>'Corporate Overview'!$B$19:$J$19</c:f>
              <c:numCache>
                <c:formatCode>0%</c:formatCode>
                <c:ptCount val="9"/>
                <c:pt idx="0">
                  <c:v>0.31</c:v>
                </c:pt>
                <c:pt idx="1">
                  <c:v>0.28000000000000003</c:v>
                </c:pt>
                <c:pt idx="2">
                  <c:v>0.26</c:v>
                </c:pt>
                <c:pt idx="3">
                  <c:v>0.27</c:v>
                </c:pt>
                <c:pt idx="4">
                  <c:v>0.28999999999999998</c:v>
                </c:pt>
                <c:pt idx="5">
                  <c:v>0.28000000000000003</c:v>
                </c:pt>
                <c:pt idx="6">
                  <c:v>0.26</c:v>
                </c:pt>
                <c:pt idx="7">
                  <c:v>0.26</c:v>
                </c:pt>
                <c:pt idx="8">
                  <c:v>0.25</c:v>
                </c:pt>
              </c:numCache>
            </c:numRef>
          </c:val>
          <c:smooth val="0"/>
        </c:ser>
        <c:ser>
          <c:idx val="2"/>
          <c:order val="2"/>
          <c:tx>
            <c:strRef>
              <c:f>'Corporate Overview'!$A$20</c:f>
              <c:strCache>
                <c:ptCount val="1"/>
                <c:pt idx="0">
                  <c:v>Video Steaming</c:v>
                </c:pt>
              </c:strCache>
            </c:strRef>
          </c:tx>
          <c:spPr>
            <a:effectLst>
              <a:outerShdw blurRad="50800" dist="38100" dir="2700000" algn="tl" rotWithShape="0">
                <a:prstClr val="black">
                  <a:alpha val="40000"/>
                </a:prstClr>
              </a:outerShdw>
            </a:effectLst>
          </c:spPr>
          <c:marker>
            <c:spPr>
              <a:effectLst>
                <a:outerShdw blurRad="50800" dist="38100" dir="2700000" algn="tl" rotWithShape="0">
                  <a:prstClr val="black">
                    <a:alpha val="40000"/>
                  </a:prstClr>
                </a:outerShdw>
              </a:effectLst>
            </c:spPr>
          </c:marker>
          <c:cat>
            <c:strRef>
              <c:f>'Corporate Overview'!$B$17:$J$17</c:f>
              <c:strCache>
                <c:ptCount val="9"/>
                <c:pt idx="0">
                  <c:v>Q2'09</c:v>
                </c:pt>
                <c:pt idx="1">
                  <c:v>Q3'09</c:v>
                </c:pt>
                <c:pt idx="2">
                  <c:v>Q4'09</c:v>
                </c:pt>
                <c:pt idx="3">
                  <c:v>Q1'10</c:v>
                </c:pt>
                <c:pt idx="4">
                  <c:v>Q2'10</c:v>
                </c:pt>
                <c:pt idx="5">
                  <c:v>Q3'10</c:v>
                </c:pt>
                <c:pt idx="6">
                  <c:v>Q4'10</c:v>
                </c:pt>
                <c:pt idx="7">
                  <c:v>Q1'11</c:v>
                </c:pt>
                <c:pt idx="8">
                  <c:v>Q2'11</c:v>
                </c:pt>
              </c:strCache>
            </c:strRef>
          </c:cat>
          <c:val>
            <c:numRef>
              <c:f>'Corporate Overview'!$B$20:$J$20</c:f>
              <c:numCache>
                <c:formatCode>0%</c:formatCode>
                <c:ptCount val="9"/>
                <c:pt idx="0">
                  <c:v>0.23</c:v>
                </c:pt>
                <c:pt idx="1">
                  <c:v>0.26</c:v>
                </c:pt>
                <c:pt idx="2">
                  <c:v>0.3</c:v>
                </c:pt>
                <c:pt idx="3">
                  <c:v>0.32</c:v>
                </c:pt>
                <c:pt idx="4">
                  <c:v>0.35</c:v>
                </c:pt>
                <c:pt idx="5">
                  <c:v>0.36</c:v>
                </c:pt>
                <c:pt idx="6">
                  <c:v>0.37</c:v>
                </c:pt>
                <c:pt idx="7">
                  <c:v>0.38</c:v>
                </c:pt>
                <c:pt idx="8">
                  <c:v>0.39</c:v>
                </c:pt>
              </c:numCache>
            </c:numRef>
          </c:val>
          <c:smooth val="0"/>
        </c:ser>
        <c:ser>
          <c:idx val="3"/>
          <c:order val="3"/>
          <c:tx>
            <c:strRef>
              <c:f>'Corporate Overview'!$A$21</c:f>
              <c:strCache>
                <c:ptCount val="1"/>
                <c:pt idx="0">
                  <c:v>Other</c:v>
                </c:pt>
              </c:strCache>
            </c:strRef>
          </c:tx>
          <c:spPr>
            <a:effectLst>
              <a:outerShdw blurRad="50800" dist="38100" dir="2700000" algn="tl" rotWithShape="0">
                <a:prstClr val="black">
                  <a:alpha val="40000"/>
                </a:prstClr>
              </a:outerShdw>
            </a:effectLst>
          </c:spPr>
          <c:marker>
            <c:symbol val="circle"/>
            <c:size val="13"/>
            <c:spPr>
              <a:effectLst>
                <a:outerShdw blurRad="50800" dist="38100" dir="2700000" algn="tl" rotWithShape="0">
                  <a:prstClr val="black">
                    <a:alpha val="40000"/>
                  </a:prstClr>
                </a:outerShdw>
              </a:effectLst>
            </c:spPr>
          </c:marker>
          <c:cat>
            <c:strRef>
              <c:f>'Corporate Overview'!$B$17:$J$17</c:f>
              <c:strCache>
                <c:ptCount val="9"/>
                <c:pt idx="0">
                  <c:v>Q2'09</c:v>
                </c:pt>
                <c:pt idx="1">
                  <c:v>Q3'09</c:v>
                </c:pt>
                <c:pt idx="2">
                  <c:v>Q4'09</c:v>
                </c:pt>
                <c:pt idx="3">
                  <c:v>Q1'10</c:v>
                </c:pt>
                <c:pt idx="4">
                  <c:v>Q2'10</c:v>
                </c:pt>
                <c:pt idx="5">
                  <c:v>Q3'10</c:v>
                </c:pt>
                <c:pt idx="6">
                  <c:v>Q4'10</c:v>
                </c:pt>
                <c:pt idx="7">
                  <c:v>Q1'11</c:v>
                </c:pt>
                <c:pt idx="8">
                  <c:v>Q2'11</c:v>
                </c:pt>
              </c:strCache>
            </c:strRef>
          </c:cat>
          <c:val>
            <c:numRef>
              <c:f>'Corporate Overview'!$B$21:$J$21</c:f>
              <c:numCache>
                <c:formatCode>0%</c:formatCode>
                <c:ptCount val="9"/>
                <c:pt idx="0">
                  <c:v>0.05</c:v>
                </c:pt>
                <c:pt idx="1">
                  <c:v>0.05</c:v>
                </c:pt>
                <c:pt idx="2">
                  <c:v>0.03</c:v>
                </c:pt>
                <c:pt idx="3">
                  <c:v>0.03</c:v>
                </c:pt>
                <c:pt idx="4">
                  <c:v>0.02</c:v>
                </c:pt>
                <c:pt idx="5">
                  <c:v>0.03</c:v>
                </c:pt>
                <c:pt idx="6">
                  <c:v>0.04</c:v>
                </c:pt>
                <c:pt idx="7">
                  <c:v>0.02</c:v>
                </c:pt>
                <c:pt idx="8">
                  <c:v>0.03</c:v>
                </c:pt>
              </c:numCache>
            </c:numRef>
          </c:val>
          <c:smooth val="0"/>
        </c:ser>
        <c:ser>
          <c:idx val="4"/>
          <c:order val="4"/>
          <c:tx>
            <c:strRef>
              <c:f>'Corporate Overview'!$A$22</c:f>
              <c:strCache>
                <c:ptCount val="1"/>
                <c:pt idx="0">
                  <c:v>VoIP &amp; IM</c:v>
                </c:pt>
              </c:strCache>
            </c:strRef>
          </c:tx>
          <c:spPr>
            <a:effectLst>
              <a:outerShdw blurRad="50800" dist="38100" dir="2700000" algn="tl" rotWithShape="0">
                <a:prstClr val="black">
                  <a:alpha val="40000"/>
                </a:prstClr>
              </a:outerShdw>
            </a:effectLst>
          </c:spPr>
          <c:marker>
            <c:symbol val="triangle"/>
            <c:size val="13"/>
            <c:spPr>
              <a:effectLst>
                <a:outerShdw blurRad="50800" dist="38100" dir="2700000" algn="tl" rotWithShape="0">
                  <a:prstClr val="black">
                    <a:alpha val="40000"/>
                  </a:prstClr>
                </a:outerShdw>
              </a:effectLst>
            </c:spPr>
          </c:marker>
          <c:cat>
            <c:strRef>
              <c:f>'Corporate Overview'!$B$17:$J$17</c:f>
              <c:strCache>
                <c:ptCount val="9"/>
                <c:pt idx="0">
                  <c:v>Q2'09</c:v>
                </c:pt>
                <c:pt idx="1">
                  <c:v>Q3'09</c:v>
                </c:pt>
                <c:pt idx="2">
                  <c:v>Q4'09</c:v>
                </c:pt>
                <c:pt idx="3">
                  <c:v>Q1'10</c:v>
                </c:pt>
                <c:pt idx="4">
                  <c:v>Q2'10</c:v>
                </c:pt>
                <c:pt idx="5">
                  <c:v>Q3'10</c:v>
                </c:pt>
                <c:pt idx="6">
                  <c:v>Q4'10</c:v>
                </c:pt>
                <c:pt idx="7">
                  <c:v>Q1'11</c:v>
                </c:pt>
                <c:pt idx="8">
                  <c:v>Q2'11</c:v>
                </c:pt>
              </c:strCache>
            </c:strRef>
          </c:cat>
          <c:val>
            <c:numRef>
              <c:f>'Corporate Overview'!$B$22:$J$22</c:f>
              <c:numCache>
                <c:formatCode>0%</c:formatCode>
                <c:ptCount val="9"/>
                <c:pt idx="0">
                  <c:v>0.01</c:v>
                </c:pt>
                <c:pt idx="1">
                  <c:v>0.02</c:v>
                </c:pt>
                <c:pt idx="2">
                  <c:v>0.03</c:v>
                </c:pt>
                <c:pt idx="3">
                  <c:v>0.03</c:v>
                </c:pt>
                <c:pt idx="4">
                  <c:v>0.03</c:v>
                </c:pt>
                <c:pt idx="5">
                  <c:v>0.03</c:v>
                </c:pt>
                <c:pt idx="6">
                  <c:v>0.03</c:v>
                </c:pt>
                <c:pt idx="7">
                  <c:v>0.04</c:v>
                </c:pt>
                <c:pt idx="8">
                  <c:v>0.04</c:v>
                </c:pt>
              </c:numCache>
            </c:numRef>
          </c:val>
          <c:smooth val="0"/>
        </c:ser>
        <c:dLbls>
          <c:showLegendKey val="0"/>
          <c:showVal val="0"/>
          <c:showCatName val="0"/>
          <c:showSerName val="0"/>
          <c:showPercent val="0"/>
          <c:showBubbleSize val="0"/>
        </c:dLbls>
        <c:marker val="1"/>
        <c:smooth val="0"/>
        <c:axId val="69516672"/>
        <c:axId val="71853568"/>
      </c:lineChart>
      <c:catAx>
        <c:axId val="69516672"/>
        <c:scaling>
          <c:orientation val="minMax"/>
        </c:scaling>
        <c:delete val="0"/>
        <c:axPos val="b"/>
        <c:majorTickMark val="out"/>
        <c:minorTickMark val="none"/>
        <c:tickLblPos val="nextTo"/>
        <c:spPr>
          <a:ln>
            <a:gradFill flip="none" rotWithShape="1">
              <a:gsLst>
                <a:gs pos="0">
                  <a:schemeClr val="bg1">
                    <a:lumMod val="75000"/>
                  </a:schemeClr>
                </a:gs>
                <a:gs pos="100000">
                  <a:schemeClr val="bg1"/>
                </a:gs>
              </a:gsLst>
              <a:lin ang="0" scaled="1"/>
              <a:tileRect/>
            </a:gradFill>
          </a:ln>
        </c:spPr>
        <c:crossAx val="71853568"/>
        <c:crosses val="autoZero"/>
        <c:auto val="1"/>
        <c:lblAlgn val="ctr"/>
        <c:lblOffset val="100"/>
        <c:noMultiLvlLbl val="0"/>
      </c:catAx>
      <c:valAx>
        <c:axId val="71853568"/>
        <c:scaling>
          <c:orientation val="minMax"/>
          <c:max val="0.4"/>
        </c:scaling>
        <c:delete val="0"/>
        <c:axPos val="l"/>
        <c:majorGridlines>
          <c:spPr>
            <a:ln>
              <a:gradFill flip="none" rotWithShape="1">
                <a:gsLst>
                  <a:gs pos="0">
                    <a:schemeClr val="bg1"/>
                  </a:gs>
                  <a:gs pos="100000">
                    <a:schemeClr val="bg1">
                      <a:lumMod val="75000"/>
                    </a:schemeClr>
                  </a:gs>
                </a:gsLst>
                <a:lin ang="8100000" scaled="1"/>
                <a:tileRect/>
              </a:gradFill>
            </a:ln>
          </c:spPr>
        </c:majorGridlines>
        <c:numFmt formatCode="0%" sourceLinked="1"/>
        <c:majorTickMark val="out"/>
        <c:minorTickMark val="none"/>
        <c:tickLblPos val="nextTo"/>
        <c:spPr>
          <a:ln>
            <a:gradFill flip="none" rotWithShape="1">
              <a:gsLst>
                <a:gs pos="0">
                  <a:schemeClr val="bg1"/>
                </a:gs>
                <a:gs pos="100000">
                  <a:schemeClr val="bg1">
                    <a:lumMod val="65000"/>
                  </a:schemeClr>
                </a:gs>
              </a:gsLst>
              <a:lin ang="5400000" scaled="1"/>
              <a:tileRect/>
            </a:gradFill>
          </a:ln>
        </c:spPr>
        <c:crossAx val="69516672"/>
        <c:crosses val="autoZero"/>
        <c:crossBetween val="between"/>
      </c:valAx>
      <c:spPr>
        <a:noFill/>
      </c:spPr>
    </c:plotArea>
    <c:legend>
      <c:legendPos val="r"/>
      <c:layout>
        <c:manualLayout>
          <c:xMode val="edge"/>
          <c:yMode val="edge"/>
          <c:x val="0.17704536932883388"/>
          <c:y val="0.37056999334464902"/>
          <c:w val="0.57216097987751535"/>
          <c:h val="0.32167900829087076"/>
        </c:manualLayout>
      </c:layout>
      <c:overlay val="0"/>
    </c:legend>
    <c:plotVisOnly val="1"/>
    <c:dispBlanksAs val="gap"/>
    <c:showDLblsOverMax val="0"/>
  </c:chart>
  <c:spPr>
    <a:noFill/>
    <a:ln>
      <a:noFill/>
    </a:ln>
  </c:spPr>
  <c:txPr>
    <a:bodyPr/>
    <a:lstStyle/>
    <a:p>
      <a:pPr>
        <a:defRPr sz="1600">
          <a:latin typeface="+mj-lt"/>
          <a:ea typeface="Segoe UI" pitchFamily="34" charset="0"/>
          <a:cs typeface="Segoe UI"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7061035805537569"/>
          <c:y val="3.4872456418085639E-2"/>
          <c:w val="0.88305631557328546"/>
          <c:h val="0.84893861866965692"/>
        </c:manualLayout>
      </c:layout>
      <c:lineChart>
        <c:grouping val="standard"/>
        <c:varyColors val="0"/>
        <c:ser>
          <c:idx val="0"/>
          <c:order val="0"/>
          <c:tx>
            <c:strRef>
              <c:f>'Corporate Overview'!$A$27</c:f>
              <c:strCache>
                <c:ptCount val="1"/>
                <c:pt idx="0">
                  <c:v>Android</c:v>
                </c:pt>
              </c:strCache>
            </c:strRef>
          </c:tx>
          <c:spPr>
            <a:ln>
              <a:solidFill>
                <a:srgbClr val="FFFF00"/>
              </a:solidFill>
            </a:ln>
            <a:effectLst>
              <a:outerShdw blurRad="50800" dist="38100" dir="2700000" algn="tl" rotWithShape="0">
                <a:prstClr val="black">
                  <a:alpha val="40000"/>
                </a:prstClr>
              </a:outerShdw>
            </a:effectLst>
          </c:spPr>
          <c:marker>
            <c:spPr>
              <a:solidFill>
                <a:srgbClr val="FFFF00"/>
              </a:solidFill>
              <a:ln>
                <a:solidFill>
                  <a:srgbClr val="FFFF00"/>
                </a:solidFill>
              </a:ln>
              <a:effectLst>
                <a:outerShdw blurRad="50800" dist="38100" dir="2700000" algn="tl" rotWithShape="0">
                  <a:prstClr val="black">
                    <a:alpha val="40000"/>
                  </a:prstClr>
                </a:outerShdw>
              </a:effectLst>
            </c:spPr>
          </c:marker>
          <c:cat>
            <c:strRef>
              <c:f>'Corporate Overview'!$B$17:$F$17</c:f>
              <c:strCache>
                <c:ptCount val="5"/>
                <c:pt idx="0">
                  <c:v>Q2'09</c:v>
                </c:pt>
                <c:pt idx="1">
                  <c:v>Q3'09</c:v>
                </c:pt>
                <c:pt idx="2">
                  <c:v>Q4'09</c:v>
                </c:pt>
                <c:pt idx="3">
                  <c:v>Q1'10</c:v>
                </c:pt>
                <c:pt idx="4">
                  <c:v>Q2'10</c:v>
                </c:pt>
              </c:strCache>
            </c:strRef>
          </c:cat>
          <c:val>
            <c:numRef>
              <c:f>'Corporate Overview'!$B$27:$F$27</c:f>
              <c:numCache>
                <c:formatCode>General</c:formatCode>
                <c:ptCount val="5"/>
                <c:pt idx="0">
                  <c:v>312</c:v>
                </c:pt>
                <c:pt idx="1">
                  <c:v>381</c:v>
                </c:pt>
                <c:pt idx="2">
                  <c:v>495</c:v>
                </c:pt>
                <c:pt idx="3">
                  <c:v>525</c:v>
                </c:pt>
                <c:pt idx="4">
                  <c:v>582</c:v>
                </c:pt>
              </c:numCache>
            </c:numRef>
          </c:val>
          <c:smooth val="0"/>
        </c:ser>
        <c:ser>
          <c:idx val="1"/>
          <c:order val="1"/>
          <c:tx>
            <c:strRef>
              <c:f>'Corporate Overview'!$A$28</c:f>
              <c:strCache>
                <c:ptCount val="1"/>
                <c:pt idx="0">
                  <c:v>Apple iPhone</c:v>
                </c:pt>
              </c:strCache>
            </c:strRef>
          </c:tx>
          <c:spPr>
            <a:ln>
              <a:solidFill>
                <a:srgbClr val="FFC000"/>
              </a:solidFill>
            </a:ln>
            <a:effectLst>
              <a:outerShdw blurRad="50800" dist="38100" dir="2700000" algn="tl" rotWithShape="0">
                <a:prstClr val="black">
                  <a:alpha val="40000"/>
                </a:prstClr>
              </a:outerShdw>
            </a:effectLst>
          </c:spPr>
          <c:marker>
            <c:spPr>
              <a:solidFill>
                <a:srgbClr val="FFC000"/>
              </a:solidFill>
              <a:ln>
                <a:solidFill>
                  <a:srgbClr val="FFC000"/>
                </a:solidFill>
              </a:ln>
              <a:effectLst>
                <a:outerShdw blurRad="50800" dist="38100" dir="2700000" algn="tl" rotWithShape="0">
                  <a:prstClr val="black">
                    <a:alpha val="40000"/>
                  </a:prstClr>
                </a:outerShdw>
              </a:effectLst>
            </c:spPr>
          </c:marker>
          <c:cat>
            <c:strRef>
              <c:f>'Corporate Overview'!$B$17:$F$17</c:f>
              <c:strCache>
                <c:ptCount val="5"/>
                <c:pt idx="0">
                  <c:v>Q2'09</c:v>
                </c:pt>
                <c:pt idx="1">
                  <c:v>Q3'09</c:v>
                </c:pt>
                <c:pt idx="2">
                  <c:v>Q4'09</c:v>
                </c:pt>
                <c:pt idx="3">
                  <c:v>Q1'10</c:v>
                </c:pt>
                <c:pt idx="4">
                  <c:v>Q2'10</c:v>
                </c:pt>
              </c:strCache>
            </c:strRef>
          </c:cat>
          <c:val>
            <c:numRef>
              <c:f>'Corporate Overview'!$B$28:$F$28</c:f>
              <c:numCache>
                <c:formatCode>General</c:formatCode>
                <c:ptCount val="5"/>
                <c:pt idx="0">
                  <c:v>313</c:v>
                </c:pt>
                <c:pt idx="1">
                  <c:v>354</c:v>
                </c:pt>
                <c:pt idx="2">
                  <c:v>415</c:v>
                </c:pt>
                <c:pt idx="3">
                  <c:v>468</c:v>
                </c:pt>
                <c:pt idx="4">
                  <c:v>492</c:v>
                </c:pt>
              </c:numCache>
            </c:numRef>
          </c:val>
          <c:smooth val="0"/>
        </c:ser>
        <c:ser>
          <c:idx val="2"/>
          <c:order val="2"/>
          <c:tx>
            <c:strRef>
              <c:f>'Corporate Overview'!$A$29</c:f>
              <c:strCache>
                <c:ptCount val="1"/>
                <c:pt idx="0">
                  <c:v>Windows Mobile</c:v>
                </c:pt>
              </c:strCache>
            </c:strRef>
          </c:tx>
          <c:spPr>
            <a:ln>
              <a:solidFill>
                <a:srgbClr val="D60093"/>
              </a:solidFill>
            </a:ln>
            <a:effectLst>
              <a:outerShdw blurRad="50800" dist="38100" dir="2700000" algn="tl" rotWithShape="0">
                <a:prstClr val="black">
                  <a:alpha val="40000"/>
                </a:prstClr>
              </a:outerShdw>
            </a:effectLst>
          </c:spPr>
          <c:marker>
            <c:spPr>
              <a:solidFill>
                <a:srgbClr val="D60093"/>
              </a:solidFill>
              <a:ln>
                <a:solidFill>
                  <a:srgbClr val="D60093"/>
                </a:solidFill>
              </a:ln>
              <a:effectLst>
                <a:outerShdw blurRad="50800" dist="38100" dir="2700000" algn="tl" rotWithShape="0">
                  <a:prstClr val="black">
                    <a:alpha val="40000"/>
                  </a:prstClr>
                </a:outerShdw>
              </a:effectLst>
            </c:spPr>
          </c:marker>
          <c:cat>
            <c:strRef>
              <c:f>'Corporate Overview'!$B$17:$F$17</c:f>
              <c:strCache>
                <c:ptCount val="5"/>
                <c:pt idx="0">
                  <c:v>Q2'09</c:v>
                </c:pt>
                <c:pt idx="1">
                  <c:v>Q3'09</c:v>
                </c:pt>
                <c:pt idx="2">
                  <c:v>Q4'09</c:v>
                </c:pt>
                <c:pt idx="3">
                  <c:v>Q1'10</c:v>
                </c:pt>
                <c:pt idx="4">
                  <c:v>Q2'10</c:v>
                </c:pt>
              </c:strCache>
            </c:strRef>
          </c:cat>
          <c:val>
            <c:numRef>
              <c:f>'Corporate Overview'!$B$29:$F$29</c:f>
              <c:numCache>
                <c:formatCode>General</c:formatCode>
                <c:ptCount val="5"/>
                <c:pt idx="0">
                  <c:v>233</c:v>
                </c:pt>
                <c:pt idx="1">
                  <c:v>169</c:v>
                </c:pt>
                <c:pt idx="2">
                  <c:v>227</c:v>
                </c:pt>
                <c:pt idx="3">
                  <c:v>205</c:v>
                </c:pt>
                <c:pt idx="4">
                  <c:v>174</c:v>
                </c:pt>
              </c:numCache>
            </c:numRef>
          </c:val>
          <c:smooth val="0"/>
        </c:ser>
        <c:ser>
          <c:idx val="3"/>
          <c:order val="3"/>
          <c:tx>
            <c:strRef>
              <c:f>'Corporate Overview'!$A$30</c:f>
              <c:strCache>
                <c:ptCount val="1"/>
                <c:pt idx="0">
                  <c:v>BlackBerry</c:v>
                </c:pt>
              </c:strCache>
            </c:strRef>
          </c:tx>
          <c:spPr>
            <a:ln>
              <a:solidFill>
                <a:srgbClr val="99FF66"/>
              </a:solidFill>
            </a:ln>
            <a:effectLst>
              <a:outerShdw blurRad="50800" dist="38100" dir="2700000" algn="tl" rotWithShape="0">
                <a:prstClr val="black">
                  <a:alpha val="40000"/>
                </a:prstClr>
              </a:outerShdw>
            </a:effectLst>
          </c:spPr>
          <c:marker>
            <c:symbol val="circle"/>
            <c:size val="13"/>
            <c:spPr>
              <a:solidFill>
                <a:srgbClr val="99FF66"/>
              </a:solidFill>
              <a:ln>
                <a:solidFill>
                  <a:srgbClr val="99FF66"/>
                </a:solidFill>
              </a:ln>
              <a:effectLst>
                <a:outerShdw blurRad="50800" dist="38100" dir="2700000" algn="tl" rotWithShape="0">
                  <a:prstClr val="black">
                    <a:alpha val="40000"/>
                  </a:prstClr>
                </a:outerShdw>
              </a:effectLst>
            </c:spPr>
          </c:marker>
          <c:cat>
            <c:strRef>
              <c:f>'Corporate Overview'!$B$17:$F$17</c:f>
              <c:strCache>
                <c:ptCount val="5"/>
                <c:pt idx="0">
                  <c:v>Q2'09</c:v>
                </c:pt>
                <c:pt idx="1">
                  <c:v>Q3'09</c:v>
                </c:pt>
                <c:pt idx="2">
                  <c:v>Q4'09</c:v>
                </c:pt>
                <c:pt idx="3">
                  <c:v>Q1'10</c:v>
                </c:pt>
                <c:pt idx="4">
                  <c:v>Q2'10</c:v>
                </c:pt>
              </c:strCache>
            </c:strRef>
          </c:cat>
          <c:val>
            <c:numRef>
              <c:f>'Corporate Overview'!$B$30:$F$30</c:f>
              <c:numCache>
                <c:formatCode>General</c:formatCode>
                <c:ptCount val="5"/>
                <c:pt idx="0">
                  <c:v>81</c:v>
                </c:pt>
                <c:pt idx="1">
                  <c:v>102</c:v>
                </c:pt>
                <c:pt idx="2">
                  <c:v>95</c:v>
                </c:pt>
                <c:pt idx="3">
                  <c:v>109</c:v>
                </c:pt>
                <c:pt idx="4">
                  <c:v>127</c:v>
                </c:pt>
              </c:numCache>
            </c:numRef>
          </c:val>
          <c:smooth val="0"/>
        </c:ser>
        <c:ser>
          <c:idx val="4"/>
          <c:order val="4"/>
          <c:tx>
            <c:strRef>
              <c:f>'Corporate Overview'!$A$31</c:f>
              <c:strCache>
                <c:ptCount val="1"/>
                <c:pt idx="0">
                  <c:v>Windows 7</c:v>
                </c:pt>
              </c:strCache>
            </c:strRef>
          </c:tx>
          <c:spPr>
            <a:ln>
              <a:solidFill>
                <a:srgbClr val="66FFCC"/>
              </a:solidFill>
            </a:ln>
            <a:effectLst>
              <a:outerShdw blurRad="50800" dist="38100" dir="2700000" algn="tl" rotWithShape="0">
                <a:prstClr val="black">
                  <a:alpha val="40000"/>
                </a:prstClr>
              </a:outerShdw>
            </a:effectLst>
          </c:spPr>
          <c:marker>
            <c:symbol val="triangle"/>
            <c:size val="13"/>
            <c:spPr>
              <a:solidFill>
                <a:srgbClr val="66FFCC"/>
              </a:solidFill>
              <a:ln>
                <a:solidFill>
                  <a:srgbClr val="66FFCC"/>
                </a:solidFill>
              </a:ln>
              <a:effectLst>
                <a:outerShdw blurRad="50800" dist="38100" dir="2700000" algn="tl" rotWithShape="0">
                  <a:prstClr val="black">
                    <a:alpha val="40000"/>
                  </a:prstClr>
                </a:outerShdw>
              </a:effectLst>
            </c:spPr>
          </c:marker>
          <c:cat>
            <c:strRef>
              <c:f>'Corporate Overview'!$B$17:$F$17</c:f>
              <c:strCache>
                <c:ptCount val="5"/>
                <c:pt idx="0">
                  <c:v>Q2'09</c:v>
                </c:pt>
                <c:pt idx="1">
                  <c:v>Q3'09</c:v>
                </c:pt>
                <c:pt idx="2">
                  <c:v>Q4'09</c:v>
                </c:pt>
                <c:pt idx="3">
                  <c:v>Q1'10</c:v>
                </c:pt>
                <c:pt idx="4">
                  <c:v>Q2'10</c:v>
                </c:pt>
              </c:strCache>
            </c:strRef>
          </c:cat>
          <c:val>
            <c:numRef>
              <c:f>'Corporate Overview'!$B$31:$F$31</c:f>
              <c:numCache>
                <c:formatCode>General</c:formatCode>
                <c:ptCount val="5"/>
                <c:pt idx="3">
                  <c:v>149</c:v>
                </c:pt>
                <c:pt idx="4">
                  <c:v>317</c:v>
                </c:pt>
              </c:numCache>
            </c:numRef>
          </c:val>
          <c:smooth val="0"/>
        </c:ser>
        <c:dLbls>
          <c:showLegendKey val="0"/>
          <c:showVal val="0"/>
          <c:showCatName val="0"/>
          <c:showSerName val="0"/>
          <c:showPercent val="0"/>
          <c:showBubbleSize val="0"/>
        </c:dLbls>
        <c:marker val="1"/>
        <c:smooth val="0"/>
        <c:axId val="71968640"/>
        <c:axId val="71970816"/>
      </c:lineChart>
      <c:catAx>
        <c:axId val="71968640"/>
        <c:scaling>
          <c:orientation val="minMax"/>
        </c:scaling>
        <c:delete val="0"/>
        <c:axPos val="b"/>
        <c:majorTickMark val="out"/>
        <c:minorTickMark val="none"/>
        <c:tickLblPos val="nextTo"/>
        <c:spPr>
          <a:ln>
            <a:gradFill flip="none" rotWithShape="1">
              <a:gsLst>
                <a:gs pos="0">
                  <a:schemeClr val="bg1">
                    <a:lumMod val="75000"/>
                  </a:schemeClr>
                </a:gs>
                <a:gs pos="100000">
                  <a:schemeClr val="bg1"/>
                </a:gs>
              </a:gsLst>
              <a:lin ang="0" scaled="1"/>
              <a:tileRect/>
            </a:gradFill>
          </a:ln>
        </c:spPr>
        <c:crossAx val="71970816"/>
        <c:crosses val="autoZero"/>
        <c:auto val="1"/>
        <c:lblAlgn val="ctr"/>
        <c:lblOffset val="100"/>
        <c:noMultiLvlLbl val="0"/>
      </c:catAx>
      <c:valAx>
        <c:axId val="71970816"/>
        <c:scaling>
          <c:orientation val="minMax"/>
          <c:max val="600"/>
          <c:min val="80"/>
        </c:scaling>
        <c:delete val="0"/>
        <c:axPos val="l"/>
        <c:majorGridlines>
          <c:spPr>
            <a:ln>
              <a:gradFill flip="none" rotWithShape="1">
                <a:gsLst>
                  <a:gs pos="0">
                    <a:schemeClr val="bg1"/>
                  </a:gs>
                  <a:gs pos="100000">
                    <a:schemeClr val="bg1">
                      <a:lumMod val="75000"/>
                    </a:schemeClr>
                  </a:gs>
                </a:gsLst>
                <a:lin ang="8100000" scaled="1"/>
                <a:tileRect/>
              </a:gradFill>
            </a:ln>
          </c:spPr>
        </c:majorGridlines>
        <c:numFmt formatCode="General" sourceLinked="1"/>
        <c:majorTickMark val="out"/>
        <c:minorTickMark val="none"/>
        <c:tickLblPos val="nextTo"/>
        <c:spPr>
          <a:ln>
            <a:gradFill flip="none" rotWithShape="1">
              <a:gsLst>
                <a:gs pos="0">
                  <a:schemeClr val="bg1"/>
                </a:gs>
                <a:gs pos="100000">
                  <a:schemeClr val="bg1">
                    <a:lumMod val="65000"/>
                  </a:schemeClr>
                </a:gs>
              </a:gsLst>
              <a:lin ang="5400000" scaled="1"/>
              <a:tileRect/>
            </a:gradFill>
          </a:ln>
        </c:spPr>
        <c:crossAx val="71968640"/>
        <c:crosses val="autoZero"/>
        <c:crossBetween val="between"/>
      </c:valAx>
      <c:spPr>
        <a:noFill/>
      </c:spPr>
    </c:plotArea>
    <c:legend>
      <c:legendPos val="r"/>
      <c:layout>
        <c:manualLayout>
          <c:xMode val="edge"/>
          <c:yMode val="edge"/>
          <c:x val="7.2283464566929134E-2"/>
          <c:y val="9.3607722086787651E-3"/>
          <c:w val="0.52771653543307084"/>
          <c:h val="0.32796090778888759"/>
        </c:manualLayout>
      </c:layout>
      <c:overlay val="0"/>
    </c:legend>
    <c:plotVisOnly val="1"/>
    <c:dispBlanksAs val="gap"/>
    <c:showDLblsOverMax val="0"/>
  </c:chart>
  <c:spPr>
    <a:noFill/>
    <a:ln>
      <a:noFill/>
    </a:ln>
  </c:spPr>
  <c:txPr>
    <a:bodyPr/>
    <a:lstStyle/>
    <a:p>
      <a:pPr>
        <a:defRPr sz="1600">
          <a:latin typeface="+mj-lt"/>
          <a:ea typeface="Segoe UI" pitchFamily="34" charset="0"/>
          <a:cs typeface="Segoe UI"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view3D>
      <c:rotX val="30"/>
      <c:hPercent val="70"/>
      <c:rotY val="30"/>
      <c:depthPercent val="40"/>
      <c:rAngAx val="0"/>
      <c:perspective val="30"/>
    </c:view3D>
    <c:floor>
      <c:thickness val="0"/>
    </c:floor>
    <c:sideWall>
      <c:thickness val="0"/>
    </c:sideWall>
    <c:backWall>
      <c:thickness val="0"/>
    </c:backWall>
    <c:plotArea>
      <c:layout>
        <c:manualLayout>
          <c:layoutTarget val="inner"/>
          <c:xMode val="edge"/>
          <c:yMode val="edge"/>
          <c:x val="1.9252952215639735E-2"/>
          <c:y val="2.7959803929122999E-2"/>
          <c:w val="0.95805201570305609"/>
          <c:h val="0.87601010295592363"/>
        </c:manualLayout>
      </c:layout>
      <c:bar3DChart>
        <c:barDir val="col"/>
        <c:grouping val="clustered"/>
        <c:varyColors val="0"/>
        <c:ser>
          <c:idx val="0"/>
          <c:order val="0"/>
          <c:tx>
            <c:strRef>
              <c:f>'Corporate Overview'!$A$40</c:f>
              <c:strCache>
                <c:ptCount val="1"/>
                <c:pt idx="0">
                  <c:v>Cost</c:v>
                </c:pt>
              </c:strCache>
            </c:strRef>
          </c:tx>
          <c:invertIfNegative val="0"/>
          <c:dLbls>
            <c:dLbl>
              <c:idx val="0"/>
              <c:layout>
                <c:manualLayout>
                  <c:x val="-6.4159916824498382E-3"/>
                  <c:y val="0.11090950206477244"/>
                </c:manualLayout>
              </c:layout>
              <c:tx>
                <c:rich>
                  <a:bodyPr/>
                  <a:lstStyle/>
                  <a:p>
                    <a:r>
                      <a:rPr lang="en-US" sz="1400" b="1" i="0" u="none" strike="noStrike" baseline="0" dirty="0" smtClean="0">
                        <a:solidFill>
                          <a:schemeClr val="bg1"/>
                        </a:solidFill>
                        <a:effectLst/>
                        <a:latin typeface="Arial" pitchFamily="34" charset="0"/>
                      </a:rPr>
                      <a:t>€</a:t>
                    </a:r>
                    <a:r>
                      <a:rPr lang="en-US" b="1" dirty="0" smtClean="0">
                        <a:solidFill>
                          <a:schemeClr val="bg1"/>
                        </a:solidFill>
                        <a:latin typeface="Arial Unicode MS" pitchFamily="34" charset="-128"/>
                      </a:rPr>
                      <a:t>0.11</a:t>
                    </a:r>
                    <a:endParaRPr lang="en-US" dirty="0">
                      <a:latin typeface="Arial Unicode MS" pitchFamily="34" charset="-128"/>
                    </a:endParaRPr>
                  </a:p>
                </c:rich>
              </c:tx>
              <c:showLegendKey val="0"/>
              <c:showVal val="1"/>
              <c:showCatName val="0"/>
              <c:showSerName val="0"/>
              <c:showPercent val="0"/>
              <c:showBubbleSize val="0"/>
            </c:dLbl>
            <c:dLbl>
              <c:idx val="1"/>
              <c:layout>
                <c:manualLayout>
                  <c:x val="0"/>
                  <c:y val="0.1918154322145616"/>
                </c:manualLayout>
              </c:layout>
              <c:tx>
                <c:rich>
                  <a:bodyPr/>
                  <a:lstStyle/>
                  <a:p>
                    <a:r>
                      <a:rPr lang="en-US" sz="1400" b="1" i="0" u="none" strike="noStrike" baseline="0" dirty="0" smtClean="0">
                        <a:solidFill>
                          <a:schemeClr val="bg1"/>
                        </a:solidFill>
                        <a:effectLst/>
                        <a:latin typeface="Arial" pitchFamily="34" charset="0"/>
                      </a:rPr>
                      <a:t>€</a:t>
                    </a:r>
                    <a:r>
                      <a:rPr lang="en-US" b="1" dirty="0" smtClean="0">
                        <a:solidFill>
                          <a:schemeClr val="bg1"/>
                        </a:solidFill>
                        <a:latin typeface="Arial Unicode MS" pitchFamily="34" charset="-128"/>
                      </a:rPr>
                      <a:t>0.10</a:t>
                    </a:r>
                    <a:endParaRPr lang="en-US" dirty="0">
                      <a:latin typeface="Arial Unicode MS" pitchFamily="34" charset="-128"/>
                    </a:endParaRPr>
                  </a:p>
                </c:rich>
              </c:tx>
              <c:showLegendKey val="0"/>
              <c:showVal val="1"/>
              <c:showCatName val="0"/>
              <c:showSerName val="0"/>
              <c:showPercent val="0"/>
              <c:showBubbleSize val="0"/>
            </c:dLbl>
            <c:dLbl>
              <c:idx val="2"/>
              <c:layout>
                <c:manualLayout>
                  <c:x val="4.3565593916225333E-3"/>
                  <c:y val="0.18913649597709864"/>
                </c:manualLayout>
              </c:layout>
              <c:tx>
                <c:rich>
                  <a:bodyPr/>
                  <a:lstStyle/>
                  <a:p>
                    <a:r>
                      <a:rPr lang="en-US" sz="1400" b="1" i="0" u="none" strike="noStrike" baseline="0" dirty="0" smtClean="0">
                        <a:solidFill>
                          <a:schemeClr val="bg1"/>
                        </a:solidFill>
                        <a:effectLst/>
                        <a:latin typeface="Arial" pitchFamily="34" charset="0"/>
                      </a:rPr>
                      <a:t>€</a:t>
                    </a:r>
                    <a:r>
                      <a:rPr lang="en-US" b="1" dirty="0" smtClean="0">
                        <a:solidFill>
                          <a:schemeClr val="bg1"/>
                        </a:solidFill>
                        <a:latin typeface="Arial Unicode MS" pitchFamily="34" charset="-128"/>
                      </a:rPr>
                      <a:t>0.08</a:t>
                    </a:r>
                    <a:endParaRPr lang="en-US" dirty="0">
                      <a:latin typeface="Arial Unicode MS" pitchFamily="34" charset="-128"/>
                    </a:endParaRPr>
                  </a:p>
                </c:rich>
              </c:tx>
              <c:showLegendKey val="0"/>
              <c:showVal val="1"/>
              <c:showCatName val="0"/>
              <c:showSerName val="0"/>
              <c:showPercent val="0"/>
              <c:showBubbleSize val="0"/>
            </c:dLbl>
            <c:dLbl>
              <c:idx val="3"/>
              <c:layout>
                <c:manualLayout>
                  <c:x val="8.1394685032905954E-3"/>
                  <c:y val="0.18972085098947183"/>
                </c:manualLayout>
              </c:layout>
              <c:tx>
                <c:rich>
                  <a:bodyPr/>
                  <a:lstStyle/>
                  <a:p>
                    <a:r>
                      <a:rPr lang="en-US" sz="1400" b="1" i="0" u="none" strike="noStrike" baseline="0" dirty="0" smtClean="0">
                        <a:solidFill>
                          <a:schemeClr val="bg1"/>
                        </a:solidFill>
                        <a:effectLst/>
                        <a:latin typeface="Arial" pitchFamily="34" charset="0"/>
                      </a:rPr>
                      <a:t>€</a:t>
                    </a:r>
                    <a:r>
                      <a:rPr lang="en-US" b="1" dirty="0" smtClean="0">
                        <a:solidFill>
                          <a:schemeClr val="bg1"/>
                        </a:solidFill>
                        <a:latin typeface="Arial Unicode MS" pitchFamily="34" charset="-128"/>
                      </a:rPr>
                      <a:t>0.07</a:t>
                    </a:r>
                    <a:endParaRPr lang="en-US" dirty="0">
                      <a:latin typeface="Arial Unicode MS" pitchFamily="34" charset="-128"/>
                    </a:endParaRPr>
                  </a:p>
                </c:rich>
              </c:tx>
              <c:showLegendKey val="0"/>
              <c:showVal val="1"/>
              <c:showCatName val="0"/>
              <c:showSerName val="0"/>
              <c:showPercent val="0"/>
              <c:showBubbleSize val="0"/>
            </c:dLbl>
            <c:dLbl>
              <c:idx val="4"/>
              <c:layout>
                <c:manualLayout>
                  <c:x val="8.1394685032905954E-3"/>
                  <c:y val="0.19951175262818421"/>
                </c:manualLayout>
              </c:layout>
              <c:tx>
                <c:rich>
                  <a:bodyPr/>
                  <a:lstStyle/>
                  <a:p>
                    <a:r>
                      <a:rPr lang="en-US" sz="1400" b="1" i="0" u="none" strike="noStrike" baseline="0" dirty="0" smtClean="0">
                        <a:solidFill>
                          <a:schemeClr val="bg1"/>
                        </a:solidFill>
                        <a:effectLst/>
                        <a:latin typeface="Arial" pitchFamily="34" charset="0"/>
                      </a:rPr>
                      <a:t>€</a:t>
                    </a:r>
                    <a:r>
                      <a:rPr lang="en-US" b="1" dirty="0" smtClean="0">
                        <a:solidFill>
                          <a:schemeClr val="bg1"/>
                        </a:solidFill>
                        <a:latin typeface="Arial Unicode MS" pitchFamily="34" charset="-128"/>
                      </a:rPr>
                      <a:t>0.06</a:t>
                    </a:r>
                    <a:endParaRPr lang="en-US" dirty="0">
                      <a:latin typeface="Arial Unicode MS" pitchFamily="34" charset="-128"/>
                    </a:endParaRPr>
                  </a:p>
                </c:rich>
              </c:tx>
              <c:showLegendKey val="0"/>
              <c:showVal val="1"/>
              <c:showCatName val="0"/>
              <c:showSerName val="0"/>
              <c:showPercent val="0"/>
              <c:showBubbleSize val="0"/>
            </c:dLbl>
            <c:numFmt formatCode="&quot;$&quot;#,##0.00" sourceLinked="0"/>
            <c:txPr>
              <a:bodyPr rot="-5400000" vert="horz"/>
              <a:lstStyle/>
              <a:p>
                <a:pPr>
                  <a:defRPr/>
                </a:pPr>
                <a:endParaRPr lang="en-US"/>
              </a:p>
            </c:txPr>
            <c:showLegendKey val="0"/>
            <c:showVal val="1"/>
            <c:showCatName val="0"/>
            <c:showSerName val="0"/>
            <c:showPercent val="0"/>
            <c:showBubbleSize val="0"/>
            <c:showLeaderLines val="0"/>
          </c:dLbls>
          <c:cat>
            <c:strRef>
              <c:f>'Corporate Overview'!$B$39:$F$39</c:f>
              <c:strCache>
                <c:ptCount val="5"/>
                <c:pt idx="0">
                  <c:v>Q1'10</c:v>
                </c:pt>
                <c:pt idx="1">
                  <c:v>Q2'10</c:v>
                </c:pt>
                <c:pt idx="2">
                  <c:v>Q3'10</c:v>
                </c:pt>
                <c:pt idx="3">
                  <c:v>Q4'10</c:v>
                </c:pt>
                <c:pt idx="4">
                  <c:v>Q1'11</c:v>
                </c:pt>
              </c:strCache>
            </c:strRef>
          </c:cat>
          <c:val>
            <c:numRef>
              <c:f>'Corporate Overview'!$B$40:$F$40</c:f>
              <c:numCache>
                <c:formatCode>General</c:formatCode>
                <c:ptCount val="5"/>
                <c:pt idx="0">
                  <c:v>0.14000000000000001</c:v>
                </c:pt>
                <c:pt idx="1">
                  <c:v>0.13</c:v>
                </c:pt>
                <c:pt idx="2">
                  <c:v>0.1</c:v>
                </c:pt>
                <c:pt idx="3">
                  <c:v>0.09</c:v>
                </c:pt>
                <c:pt idx="4">
                  <c:v>0.08</c:v>
                </c:pt>
              </c:numCache>
            </c:numRef>
          </c:val>
        </c:ser>
        <c:dLbls>
          <c:showLegendKey val="0"/>
          <c:showVal val="0"/>
          <c:showCatName val="0"/>
          <c:showSerName val="0"/>
          <c:showPercent val="0"/>
          <c:showBubbleSize val="0"/>
        </c:dLbls>
        <c:gapWidth val="43"/>
        <c:gapDepth val="100"/>
        <c:shape val="box"/>
        <c:axId val="69983232"/>
        <c:axId val="69989120"/>
        <c:axId val="0"/>
      </c:bar3DChart>
      <c:catAx>
        <c:axId val="69983232"/>
        <c:scaling>
          <c:orientation val="minMax"/>
        </c:scaling>
        <c:delete val="0"/>
        <c:axPos val="b"/>
        <c:majorTickMark val="out"/>
        <c:minorTickMark val="none"/>
        <c:tickLblPos val="nextTo"/>
        <c:spPr>
          <a:noFill/>
          <a:ln>
            <a:solidFill>
              <a:schemeClr val="accent6">
                <a:lumMod val="20000"/>
                <a:lumOff val="80000"/>
              </a:schemeClr>
            </a:solidFill>
          </a:ln>
        </c:spPr>
        <c:txPr>
          <a:bodyPr rot="-120000"/>
          <a:lstStyle/>
          <a:p>
            <a:pPr>
              <a:defRPr/>
            </a:pPr>
            <a:endParaRPr lang="en-US"/>
          </a:p>
        </c:txPr>
        <c:crossAx val="69989120"/>
        <c:crosses val="autoZero"/>
        <c:auto val="1"/>
        <c:lblAlgn val="ctr"/>
        <c:lblOffset val="100"/>
        <c:noMultiLvlLbl val="0"/>
      </c:catAx>
      <c:valAx>
        <c:axId val="69989120"/>
        <c:scaling>
          <c:orientation val="minMax"/>
        </c:scaling>
        <c:delete val="1"/>
        <c:axPos val="l"/>
        <c:majorGridlines>
          <c:spPr>
            <a:ln>
              <a:solidFill>
                <a:schemeClr val="accent6">
                  <a:lumMod val="20000"/>
                  <a:lumOff val="80000"/>
                </a:schemeClr>
              </a:solidFill>
            </a:ln>
          </c:spPr>
        </c:majorGridlines>
        <c:numFmt formatCode="General" sourceLinked="1"/>
        <c:majorTickMark val="out"/>
        <c:minorTickMark val="none"/>
        <c:tickLblPos val="nextTo"/>
        <c:crossAx val="69983232"/>
        <c:crosses val="autoZero"/>
        <c:crossBetween val="between"/>
      </c:valAx>
    </c:plotArea>
    <c:plotVisOnly val="1"/>
    <c:dispBlanksAs val="gap"/>
    <c:showDLblsOverMax val="0"/>
  </c:chart>
  <c:spPr>
    <a:noFill/>
    <a:ln>
      <a:noFill/>
    </a:ln>
  </c:spPr>
  <c:txPr>
    <a:bodyPr/>
    <a:lstStyle/>
    <a:p>
      <a:pPr>
        <a:defRPr sz="1400">
          <a:latin typeface="+mj-lt"/>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465906-6EBF-4001-AFD9-DFBA9EC8C87D}" type="doc">
      <dgm:prSet loTypeId="urn:microsoft.com/office/officeart/2005/8/layout/hProcess7" loCatId="process" qsTypeId="urn:microsoft.com/office/officeart/2005/8/quickstyle/simple5" qsCatId="simple" csTypeId="urn:microsoft.com/office/officeart/2005/8/colors/colorful2" csCatId="colorful" phldr="1"/>
      <dgm:spPr/>
      <dgm:t>
        <a:bodyPr/>
        <a:lstStyle/>
        <a:p>
          <a:endParaRPr lang="en-US"/>
        </a:p>
      </dgm:t>
    </dgm:pt>
    <dgm:pt modelId="{599E3B32-77E3-45BA-BCF2-137BC0C47602}">
      <dgm:prSet phldrT="[Text]" custT="1"/>
      <dgm:spPr/>
      <dgm:t>
        <a:bodyPr tIns="36000" rIns="144000" bIns="0"/>
        <a:lstStyle/>
        <a:p>
          <a:r>
            <a:rPr lang="en-GB" sz="22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t>Monitor</a:t>
          </a:r>
          <a:endParaRPr lang="en-US" sz="2200" b="0" cap="none" spc="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ndParaRPr>
        </a:p>
      </dgm:t>
    </dgm:pt>
    <dgm:pt modelId="{289A5140-2CB4-45EE-A62B-927042F613E0}" type="parTrans" cxnId="{75AF262C-23CD-4EE0-8E22-6E3FFB44C8F6}">
      <dgm:prSet/>
      <dgm:spPr/>
      <dgm:t>
        <a:bodyPr/>
        <a:lstStyle/>
        <a:p>
          <a:endParaRPr lang="en-US">
            <a:latin typeface="+mj-lt"/>
          </a:endParaRPr>
        </a:p>
      </dgm:t>
    </dgm:pt>
    <dgm:pt modelId="{654F93F3-5E20-4C96-9F9F-69E821092F18}" type="sibTrans" cxnId="{75AF262C-23CD-4EE0-8E22-6E3FFB44C8F6}">
      <dgm:prSet/>
      <dgm:spPr/>
      <dgm:t>
        <a:bodyPr/>
        <a:lstStyle/>
        <a:p>
          <a:endParaRPr lang="en-US">
            <a:latin typeface="+mj-lt"/>
          </a:endParaRPr>
        </a:p>
      </dgm:t>
    </dgm:pt>
    <dgm:pt modelId="{0D7773E6-2B99-4673-AE24-C197CCBC1D6E}">
      <dgm:prSet phldrT="[Text]" custT="1"/>
      <dgm:spPr/>
      <dgm:t>
        <a:bodyPr tIns="36000" rIns="144000" bIns="0"/>
        <a:lstStyle/>
        <a:p>
          <a:r>
            <a:rPr lang="en-GB" sz="22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t>Diagnose</a:t>
          </a:r>
          <a:endParaRPr lang="en-US" sz="2200" b="0" cap="none" spc="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ndParaRPr>
        </a:p>
      </dgm:t>
    </dgm:pt>
    <dgm:pt modelId="{73BDE142-2A01-4806-B818-8FA1A8F0CEE3}" type="parTrans" cxnId="{37AB7084-FDB5-4496-B56E-8D6B5DFD7E08}">
      <dgm:prSet/>
      <dgm:spPr/>
      <dgm:t>
        <a:bodyPr/>
        <a:lstStyle/>
        <a:p>
          <a:endParaRPr lang="en-US">
            <a:latin typeface="+mj-lt"/>
          </a:endParaRPr>
        </a:p>
      </dgm:t>
    </dgm:pt>
    <dgm:pt modelId="{8D641023-24F0-4433-B42F-5B38F35B0DD0}" type="sibTrans" cxnId="{37AB7084-FDB5-4496-B56E-8D6B5DFD7E08}">
      <dgm:prSet/>
      <dgm:spPr/>
      <dgm:t>
        <a:bodyPr/>
        <a:lstStyle/>
        <a:p>
          <a:endParaRPr lang="en-US">
            <a:latin typeface="+mj-lt"/>
          </a:endParaRPr>
        </a:p>
      </dgm:t>
    </dgm:pt>
    <dgm:pt modelId="{2118A0BC-D1EB-4526-8022-8A75070B6980}">
      <dgm:prSet phldrT="[Text]" custT="1"/>
      <dgm:spPr/>
      <dgm:t>
        <a:bodyPr lIns="108000" tIns="576000" rIns="0" bIns="0" anchor="t" anchorCtr="0"/>
        <a:lstStyle/>
        <a:p>
          <a:pPr>
            <a:lnSpc>
              <a:spcPct val="74000"/>
            </a:lnSpc>
          </a:pPr>
          <a:r>
            <a:rPr lang="en-US" sz="1600" dirty="0" smtClean="0">
              <a:latin typeface="+mj-lt"/>
            </a:rPr>
            <a:t>Infrastructure Security using Network Behavior Analysis observe mobile data to identify irregularities which may be due to the malware activity</a:t>
          </a:r>
          <a:endParaRPr lang="en-US" sz="1600" dirty="0">
            <a:latin typeface="+mj-lt"/>
          </a:endParaRPr>
        </a:p>
      </dgm:t>
    </dgm:pt>
    <dgm:pt modelId="{46C19EEC-DA8F-4289-BBA1-25C7B9DC03AE}" type="parTrans" cxnId="{747F8574-89D4-440D-9ED4-111069F52A4C}">
      <dgm:prSet/>
      <dgm:spPr/>
      <dgm:t>
        <a:bodyPr/>
        <a:lstStyle/>
        <a:p>
          <a:endParaRPr lang="en-US">
            <a:latin typeface="+mj-lt"/>
          </a:endParaRPr>
        </a:p>
      </dgm:t>
    </dgm:pt>
    <dgm:pt modelId="{BB1C2497-B3D1-4DA3-A6B0-DA22B504BFB1}" type="sibTrans" cxnId="{747F8574-89D4-440D-9ED4-111069F52A4C}">
      <dgm:prSet/>
      <dgm:spPr/>
      <dgm:t>
        <a:bodyPr/>
        <a:lstStyle/>
        <a:p>
          <a:endParaRPr lang="en-US">
            <a:latin typeface="+mj-lt"/>
          </a:endParaRPr>
        </a:p>
      </dgm:t>
    </dgm:pt>
    <dgm:pt modelId="{BF3C062E-CFD2-4162-9FE8-AE4C715EAF29}">
      <dgm:prSet phldrT="[Text]" custT="1"/>
      <dgm:spPr/>
      <dgm:t>
        <a:bodyPr lIns="108000" tIns="576000" rIns="0" bIns="0" anchor="t" anchorCtr="0"/>
        <a:lstStyle/>
        <a:p>
          <a:pPr>
            <a:lnSpc>
              <a:spcPct val="74000"/>
            </a:lnSpc>
          </a:pPr>
          <a:r>
            <a:rPr lang="en-US" sz="1600" dirty="0" smtClean="0">
              <a:latin typeface="+mj-lt"/>
            </a:rPr>
            <a:t>The anomalies detected by NBA will be correlated (cross-referenced) with data from the handsets where the mobile anti-malware solutions</a:t>
          </a:r>
          <a:br>
            <a:rPr lang="en-US" sz="1600" dirty="0" smtClean="0">
              <a:latin typeface="+mj-lt"/>
            </a:rPr>
          </a:br>
          <a:r>
            <a:rPr lang="en-US" sz="1600" dirty="0" smtClean="0">
              <a:latin typeface="+mj-lt"/>
            </a:rPr>
            <a:t>are</a:t>
          </a:r>
          <a:br>
            <a:rPr lang="en-US" sz="1600" dirty="0" smtClean="0">
              <a:latin typeface="+mj-lt"/>
            </a:rPr>
          </a:br>
          <a:r>
            <a:rPr lang="en-US" sz="1600" dirty="0" smtClean="0">
              <a:latin typeface="+mj-lt"/>
            </a:rPr>
            <a:t>deployed.</a:t>
          </a:r>
          <a:endParaRPr lang="en-US" sz="1600" dirty="0">
            <a:latin typeface="+mj-lt"/>
          </a:endParaRPr>
        </a:p>
      </dgm:t>
    </dgm:pt>
    <dgm:pt modelId="{2941E69F-6768-4EA2-9989-824691C60C05}" type="parTrans" cxnId="{04513FD1-F79D-43D6-BEFB-667ECD95338E}">
      <dgm:prSet/>
      <dgm:spPr/>
      <dgm:t>
        <a:bodyPr/>
        <a:lstStyle/>
        <a:p>
          <a:endParaRPr lang="en-US">
            <a:latin typeface="+mj-lt"/>
          </a:endParaRPr>
        </a:p>
      </dgm:t>
    </dgm:pt>
    <dgm:pt modelId="{EF94E33D-0AF6-48DC-B432-A722057832A3}" type="sibTrans" cxnId="{04513FD1-F79D-43D6-BEFB-667ECD95338E}">
      <dgm:prSet/>
      <dgm:spPr/>
      <dgm:t>
        <a:bodyPr/>
        <a:lstStyle/>
        <a:p>
          <a:endParaRPr lang="en-US">
            <a:latin typeface="+mj-lt"/>
          </a:endParaRPr>
        </a:p>
      </dgm:t>
    </dgm:pt>
    <dgm:pt modelId="{CA3AACE9-B9AC-4748-800E-925D101132C8}">
      <dgm:prSet phldrT="[Text]" custT="1"/>
      <dgm:spPr/>
      <dgm:t>
        <a:bodyPr lIns="108000" tIns="576000" rIns="0" bIns="0" anchor="t" anchorCtr="0"/>
        <a:lstStyle/>
        <a:p>
          <a:pPr>
            <a:lnSpc>
              <a:spcPct val="74000"/>
            </a:lnSpc>
          </a:pPr>
          <a:r>
            <a:rPr lang="en-US" sz="1600" dirty="0" smtClean="0">
              <a:latin typeface="+mj-lt"/>
            </a:rPr>
            <a:t>Identification of deployed malware will help single-out the malicious software</a:t>
          </a:r>
          <a:br>
            <a:rPr lang="en-US" sz="1600" dirty="0" smtClean="0">
              <a:latin typeface="+mj-lt"/>
            </a:rPr>
          </a:br>
          <a:r>
            <a:rPr lang="en-US" sz="1600" dirty="0" smtClean="0">
              <a:latin typeface="+mj-lt"/>
            </a:rPr>
            <a:t>&amp; implement mitigating steps to protect subscribers</a:t>
          </a:r>
          <a:endParaRPr lang="en-US" sz="1600" dirty="0">
            <a:latin typeface="+mj-lt"/>
          </a:endParaRPr>
        </a:p>
      </dgm:t>
    </dgm:pt>
    <dgm:pt modelId="{D5AF0D5C-A0E8-4F76-8B20-F4DFEC1CD892}" type="parTrans" cxnId="{D396F04D-9044-4B68-90DC-162769BABEE7}">
      <dgm:prSet/>
      <dgm:spPr/>
      <dgm:t>
        <a:bodyPr/>
        <a:lstStyle/>
        <a:p>
          <a:endParaRPr lang="en-US">
            <a:latin typeface="+mj-lt"/>
          </a:endParaRPr>
        </a:p>
      </dgm:t>
    </dgm:pt>
    <dgm:pt modelId="{6674CD5A-5FFB-475E-9EE5-68215B8B65C4}" type="sibTrans" cxnId="{D396F04D-9044-4B68-90DC-162769BABEE7}">
      <dgm:prSet/>
      <dgm:spPr/>
      <dgm:t>
        <a:bodyPr/>
        <a:lstStyle/>
        <a:p>
          <a:endParaRPr lang="en-US">
            <a:latin typeface="+mj-lt"/>
          </a:endParaRPr>
        </a:p>
      </dgm:t>
    </dgm:pt>
    <dgm:pt modelId="{3CAB4613-1A68-46B6-8F85-018A344E2550}">
      <dgm:prSet phldrT="[Text]" custT="1"/>
      <dgm:spPr/>
      <dgm:t>
        <a:bodyPr tIns="36000" rIns="144000" bIns="0"/>
        <a:lstStyle/>
        <a:p>
          <a:r>
            <a:rPr lang="en-GB" sz="22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t>Detect</a:t>
          </a:r>
          <a:endParaRPr lang="en-US" sz="2200" b="0" cap="none" spc="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ndParaRPr>
        </a:p>
      </dgm:t>
    </dgm:pt>
    <dgm:pt modelId="{287550A6-EDF7-49F5-B562-1A9631E94CD9}" type="sibTrans" cxnId="{54C547CD-C81B-4C19-B252-37DDF6D19E28}">
      <dgm:prSet/>
      <dgm:spPr/>
      <dgm:t>
        <a:bodyPr/>
        <a:lstStyle/>
        <a:p>
          <a:endParaRPr lang="en-US">
            <a:latin typeface="+mj-lt"/>
          </a:endParaRPr>
        </a:p>
      </dgm:t>
    </dgm:pt>
    <dgm:pt modelId="{D1142C06-F3CB-4E6B-ABD6-EA754E42FED9}" type="parTrans" cxnId="{54C547CD-C81B-4C19-B252-37DDF6D19E28}">
      <dgm:prSet/>
      <dgm:spPr/>
      <dgm:t>
        <a:bodyPr/>
        <a:lstStyle/>
        <a:p>
          <a:endParaRPr lang="en-US">
            <a:latin typeface="+mj-lt"/>
          </a:endParaRPr>
        </a:p>
      </dgm:t>
    </dgm:pt>
    <dgm:pt modelId="{038261A6-1A41-4AB6-ADA9-F7BF8A7E101D}">
      <dgm:prSet phldrT="[Text]" custT="1"/>
      <dgm:spPr/>
      <dgm:t>
        <a:bodyPr lIns="108000" tIns="576000" rIns="0" bIns="0" anchor="t" anchorCtr="0"/>
        <a:lstStyle/>
        <a:p>
          <a:pPr>
            <a:lnSpc>
              <a:spcPct val="74000"/>
            </a:lnSpc>
          </a:pPr>
          <a:r>
            <a:rPr lang="en-US" sz="1600" dirty="0" smtClean="0">
              <a:latin typeface="+mj-lt"/>
            </a:rPr>
            <a:t>Mobile analyst services</a:t>
          </a:r>
          <a:br>
            <a:rPr lang="en-US" sz="1600" dirty="0" smtClean="0">
              <a:latin typeface="+mj-lt"/>
            </a:rPr>
          </a:br>
          <a:r>
            <a:rPr lang="en-US" sz="1600" dirty="0" smtClean="0">
              <a:latin typeface="+mj-lt"/>
            </a:rPr>
            <a:t>calls subscriber</a:t>
          </a:r>
          <a:br>
            <a:rPr lang="en-US" sz="1600" dirty="0" smtClean="0">
              <a:latin typeface="+mj-lt"/>
            </a:rPr>
          </a:br>
          <a:r>
            <a:rPr lang="en-US" sz="1600" dirty="0" smtClean="0">
              <a:latin typeface="+mj-lt"/>
            </a:rPr>
            <a:t>to confirm, identify &amp; eliminate malicious behavior.</a:t>
          </a:r>
          <a:endParaRPr lang="en-US" sz="1600" dirty="0">
            <a:latin typeface="+mj-lt"/>
          </a:endParaRPr>
        </a:p>
      </dgm:t>
    </dgm:pt>
    <dgm:pt modelId="{FAA4F2F6-0D61-4D4B-B183-1B13F1E9C094}">
      <dgm:prSet phldrT="[Text]" custT="1"/>
      <dgm:spPr/>
      <dgm:t>
        <a:bodyPr tIns="36000" rIns="144000" bIns="0"/>
        <a:lstStyle/>
        <a:p>
          <a:r>
            <a:rPr lang="en-US" sz="22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t>Investigate </a:t>
          </a:r>
          <a:endParaRPr lang="en-US" sz="2200" b="0" cap="none" spc="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ndParaRPr>
        </a:p>
      </dgm:t>
    </dgm:pt>
    <dgm:pt modelId="{830F12D3-92FC-462B-8C0E-BA3F2A82C8C8}" type="sibTrans" cxnId="{07D3976C-7AAC-4D98-8AA8-22A54194B21D}">
      <dgm:prSet/>
      <dgm:spPr/>
      <dgm:t>
        <a:bodyPr/>
        <a:lstStyle/>
        <a:p>
          <a:endParaRPr lang="en-US">
            <a:latin typeface="+mj-lt"/>
          </a:endParaRPr>
        </a:p>
      </dgm:t>
    </dgm:pt>
    <dgm:pt modelId="{3CD91C3D-E3F1-4191-AF6C-38849E6C548F}" type="parTrans" cxnId="{07D3976C-7AAC-4D98-8AA8-22A54194B21D}">
      <dgm:prSet/>
      <dgm:spPr/>
      <dgm:t>
        <a:bodyPr/>
        <a:lstStyle/>
        <a:p>
          <a:endParaRPr lang="en-US">
            <a:latin typeface="+mj-lt"/>
          </a:endParaRPr>
        </a:p>
      </dgm:t>
    </dgm:pt>
    <dgm:pt modelId="{25DC460A-F280-42C6-91BA-C091095AC82C}" type="sibTrans" cxnId="{6545FCE0-45EE-448E-8337-FCC726B5CB54}">
      <dgm:prSet/>
      <dgm:spPr/>
      <dgm:t>
        <a:bodyPr/>
        <a:lstStyle/>
        <a:p>
          <a:endParaRPr lang="en-US">
            <a:latin typeface="+mj-lt"/>
          </a:endParaRPr>
        </a:p>
      </dgm:t>
    </dgm:pt>
    <dgm:pt modelId="{28E3F306-D7B2-4031-9AC7-8655C821B8B8}" type="parTrans" cxnId="{6545FCE0-45EE-448E-8337-FCC726B5CB54}">
      <dgm:prSet/>
      <dgm:spPr/>
      <dgm:t>
        <a:bodyPr/>
        <a:lstStyle/>
        <a:p>
          <a:endParaRPr lang="en-US">
            <a:latin typeface="+mj-lt"/>
          </a:endParaRPr>
        </a:p>
      </dgm:t>
    </dgm:pt>
    <dgm:pt modelId="{53BD2BFC-ECF3-4EEF-A2CD-1C8819B88576}">
      <dgm:prSet phldrT="[Text]" custT="1"/>
      <dgm:spPr/>
      <dgm:t>
        <a:bodyPr lIns="108000" tIns="576000" rIns="0" bIns="0" anchor="t" anchorCtr="0"/>
        <a:lstStyle/>
        <a:p>
          <a:pPr>
            <a:lnSpc>
              <a:spcPct val="74000"/>
            </a:lnSpc>
          </a:pPr>
          <a:r>
            <a:rPr lang="en-US" sz="1600" dirty="0" smtClean="0">
              <a:latin typeface="+mj-lt"/>
            </a:rPr>
            <a:t>Suspected (malicious) traffic is blocked, filtered, or diverted from the infected device.</a:t>
          </a:r>
        </a:p>
        <a:p>
          <a:pPr>
            <a:lnSpc>
              <a:spcPct val="74000"/>
            </a:lnSpc>
          </a:pPr>
          <a:r>
            <a:rPr lang="en-US" sz="1600" dirty="0" smtClean="0">
              <a:latin typeface="+mj-lt"/>
            </a:rPr>
            <a:t>Network traffic can be  optimized &amp; modeled in</a:t>
          </a:r>
          <a:br>
            <a:rPr lang="en-US" sz="1600" dirty="0" smtClean="0">
              <a:latin typeface="+mj-lt"/>
            </a:rPr>
          </a:br>
          <a:r>
            <a:rPr lang="en-US" sz="1600" dirty="0" smtClean="0">
              <a:latin typeface="+mj-lt"/>
            </a:rPr>
            <a:t>order to improve reliability.</a:t>
          </a:r>
          <a:endParaRPr lang="en-US" sz="1600" dirty="0">
            <a:latin typeface="+mj-lt"/>
          </a:endParaRPr>
        </a:p>
      </dgm:t>
    </dgm:pt>
    <dgm:pt modelId="{37CFBCFD-55A4-4751-A46B-107721C9164A}">
      <dgm:prSet phldrT="[Text]" custT="1"/>
      <dgm:spPr/>
      <dgm:t>
        <a:bodyPr lIns="0" tIns="72000" rIns="144000" bIns="0" anchor="t" anchorCtr="0"/>
        <a:lstStyle/>
        <a:p>
          <a:pPr>
            <a:lnSpc>
              <a:spcPct val="74000"/>
            </a:lnSpc>
          </a:pPr>
          <a:r>
            <a:rPr lang="en-GB" sz="2200" b="0" cap="none" spc="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rPr>
            <a:t>Remediate</a:t>
          </a:r>
          <a:endParaRPr lang="en-US" sz="2200" b="0" cap="none" spc="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mj-lt"/>
            <a:ea typeface="Segoe UI" pitchFamily="34" charset="0"/>
            <a:cs typeface="Arial" pitchFamily="34" charset="0"/>
          </a:endParaRPr>
        </a:p>
      </dgm:t>
    </dgm:pt>
    <dgm:pt modelId="{991856A7-C23D-4EB6-8824-D386DF86FE1B}" type="sibTrans" cxnId="{A44D3821-C215-4624-B0FA-D99485792B14}">
      <dgm:prSet/>
      <dgm:spPr/>
      <dgm:t>
        <a:bodyPr/>
        <a:lstStyle/>
        <a:p>
          <a:endParaRPr lang="en-US">
            <a:latin typeface="+mj-lt"/>
          </a:endParaRPr>
        </a:p>
      </dgm:t>
    </dgm:pt>
    <dgm:pt modelId="{D16AAC8A-3283-4D7F-94CD-556046A0561D}" type="parTrans" cxnId="{A44D3821-C215-4624-B0FA-D99485792B14}">
      <dgm:prSet/>
      <dgm:spPr/>
      <dgm:t>
        <a:bodyPr/>
        <a:lstStyle/>
        <a:p>
          <a:endParaRPr lang="en-US">
            <a:latin typeface="+mj-lt"/>
          </a:endParaRPr>
        </a:p>
      </dgm:t>
    </dgm:pt>
    <dgm:pt modelId="{398795E1-3C89-4E82-8709-542A3FEF4145}" type="sibTrans" cxnId="{AF3C99BE-C8A7-4B97-86B0-A0CE89FBC5E8}">
      <dgm:prSet/>
      <dgm:spPr/>
      <dgm:t>
        <a:bodyPr/>
        <a:lstStyle/>
        <a:p>
          <a:endParaRPr lang="en-US">
            <a:latin typeface="+mj-lt"/>
          </a:endParaRPr>
        </a:p>
      </dgm:t>
    </dgm:pt>
    <dgm:pt modelId="{0CA97510-4B7F-4771-9B5F-11E5691FA06F}" type="parTrans" cxnId="{AF3C99BE-C8A7-4B97-86B0-A0CE89FBC5E8}">
      <dgm:prSet/>
      <dgm:spPr/>
      <dgm:t>
        <a:bodyPr/>
        <a:lstStyle/>
        <a:p>
          <a:endParaRPr lang="en-US">
            <a:latin typeface="+mj-lt"/>
          </a:endParaRPr>
        </a:p>
      </dgm:t>
    </dgm:pt>
    <dgm:pt modelId="{7E7FB36A-43F9-4003-A26E-FE8708D41ADE}" type="pres">
      <dgm:prSet presAssocID="{71465906-6EBF-4001-AFD9-DFBA9EC8C87D}" presName="Name0" presStyleCnt="0">
        <dgm:presLayoutVars>
          <dgm:dir/>
          <dgm:animLvl val="lvl"/>
          <dgm:resizeHandles val="exact"/>
        </dgm:presLayoutVars>
      </dgm:prSet>
      <dgm:spPr/>
      <dgm:t>
        <a:bodyPr/>
        <a:lstStyle/>
        <a:p>
          <a:endParaRPr lang="en-US"/>
        </a:p>
      </dgm:t>
    </dgm:pt>
    <dgm:pt modelId="{0A5DBC0E-26D8-4AC6-AA67-19A42B214307}" type="pres">
      <dgm:prSet presAssocID="{599E3B32-77E3-45BA-BCF2-137BC0C47602}" presName="compositeNode" presStyleCnt="0">
        <dgm:presLayoutVars>
          <dgm:bulletEnabled val="1"/>
        </dgm:presLayoutVars>
      </dgm:prSet>
      <dgm:spPr/>
    </dgm:pt>
    <dgm:pt modelId="{DA8CB808-7581-42F2-8EF7-73A46B41CB81}" type="pres">
      <dgm:prSet presAssocID="{599E3B32-77E3-45BA-BCF2-137BC0C47602}" presName="bgRect" presStyleLbl="node1" presStyleIdx="0" presStyleCnt="5" custScaleY="163283" custLinFactNeighborX="-3155"/>
      <dgm:spPr/>
      <dgm:t>
        <a:bodyPr/>
        <a:lstStyle/>
        <a:p>
          <a:endParaRPr lang="en-US"/>
        </a:p>
      </dgm:t>
    </dgm:pt>
    <dgm:pt modelId="{26971524-2153-4683-AA5E-C387E9EA29F7}" type="pres">
      <dgm:prSet presAssocID="{599E3B32-77E3-45BA-BCF2-137BC0C47602}" presName="parentNode" presStyleLbl="node1" presStyleIdx="0" presStyleCnt="5">
        <dgm:presLayoutVars>
          <dgm:chMax val="0"/>
          <dgm:bulletEnabled val="1"/>
        </dgm:presLayoutVars>
      </dgm:prSet>
      <dgm:spPr/>
      <dgm:t>
        <a:bodyPr/>
        <a:lstStyle/>
        <a:p>
          <a:endParaRPr lang="en-US"/>
        </a:p>
      </dgm:t>
    </dgm:pt>
    <dgm:pt modelId="{1A3EDE2B-A5A6-4DBC-96E5-83185C99CCA9}" type="pres">
      <dgm:prSet presAssocID="{599E3B32-77E3-45BA-BCF2-137BC0C47602}" presName="childNode" presStyleLbl="node1" presStyleIdx="0" presStyleCnt="5">
        <dgm:presLayoutVars>
          <dgm:bulletEnabled val="1"/>
        </dgm:presLayoutVars>
      </dgm:prSet>
      <dgm:spPr/>
      <dgm:t>
        <a:bodyPr/>
        <a:lstStyle/>
        <a:p>
          <a:endParaRPr lang="en-US"/>
        </a:p>
      </dgm:t>
    </dgm:pt>
    <dgm:pt modelId="{B52A107B-F01F-43BE-9E62-66FF42A81B09}" type="pres">
      <dgm:prSet presAssocID="{654F93F3-5E20-4C96-9F9F-69E821092F18}" presName="hSp" presStyleCnt="0"/>
      <dgm:spPr/>
    </dgm:pt>
    <dgm:pt modelId="{D8F940CE-CDFB-4EB1-A1AB-E8B2E79CB0A8}" type="pres">
      <dgm:prSet presAssocID="{654F93F3-5E20-4C96-9F9F-69E821092F18}" presName="vProcSp" presStyleCnt="0"/>
      <dgm:spPr/>
    </dgm:pt>
    <dgm:pt modelId="{4B812E48-1060-4BB3-89FF-B154FAABB0BF}" type="pres">
      <dgm:prSet presAssocID="{654F93F3-5E20-4C96-9F9F-69E821092F18}" presName="vSp1" presStyleCnt="0"/>
      <dgm:spPr/>
    </dgm:pt>
    <dgm:pt modelId="{F0341743-EF75-4035-AAB6-92182E1E36FC}" type="pres">
      <dgm:prSet presAssocID="{654F93F3-5E20-4C96-9F9F-69E821092F18}" presName="simulatedConn" presStyleLbl="solidFgAcc1" presStyleIdx="0" presStyleCnt="4" custScaleY="412348" custLinFactY="498058" custLinFactNeighborX="-67982" custLinFactNeighborY="500000"/>
      <dgm:spPr>
        <a:effectLst>
          <a:outerShdw blurRad="50800" dist="38100" dir="2700000" algn="tl" rotWithShape="0">
            <a:prstClr val="black">
              <a:alpha val="40000"/>
            </a:prstClr>
          </a:outerShdw>
        </a:effectLst>
      </dgm:spPr>
    </dgm:pt>
    <dgm:pt modelId="{CA145037-4505-4F19-86AC-1A8A38A330CF}" type="pres">
      <dgm:prSet presAssocID="{654F93F3-5E20-4C96-9F9F-69E821092F18}" presName="vSp2" presStyleCnt="0"/>
      <dgm:spPr/>
    </dgm:pt>
    <dgm:pt modelId="{21A0999E-92C7-4D28-93AD-BBA4A6823469}" type="pres">
      <dgm:prSet presAssocID="{654F93F3-5E20-4C96-9F9F-69E821092F18}" presName="sibTrans" presStyleCnt="0"/>
      <dgm:spPr/>
    </dgm:pt>
    <dgm:pt modelId="{C33C8F93-F8B5-4F4A-A28F-AC55AAE1A21E}" type="pres">
      <dgm:prSet presAssocID="{3CAB4613-1A68-46B6-8F85-018A344E2550}" presName="compositeNode" presStyleCnt="0">
        <dgm:presLayoutVars>
          <dgm:bulletEnabled val="1"/>
        </dgm:presLayoutVars>
      </dgm:prSet>
      <dgm:spPr/>
    </dgm:pt>
    <dgm:pt modelId="{B15C012A-421D-46D2-9D3C-6BABEF58B242}" type="pres">
      <dgm:prSet presAssocID="{3CAB4613-1A68-46B6-8F85-018A344E2550}" presName="bgRect" presStyleLbl="node1" presStyleIdx="1" presStyleCnt="5" custScaleY="163283"/>
      <dgm:spPr/>
      <dgm:t>
        <a:bodyPr/>
        <a:lstStyle/>
        <a:p>
          <a:endParaRPr lang="en-US"/>
        </a:p>
      </dgm:t>
    </dgm:pt>
    <dgm:pt modelId="{7B0FDBDE-626F-4A5E-8B82-B8DDE48382E6}" type="pres">
      <dgm:prSet presAssocID="{3CAB4613-1A68-46B6-8F85-018A344E2550}" presName="parentNode" presStyleLbl="node1" presStyleIdx="1" presStyleCnt="5">
        <dgm:presLayoutVars>
          <dgm:chMax val="0"/>
          <dgm:bulletEnabled val="1"/>
        </dgm:presLayoutVars>
      </dgm:prSet>
      <dgm:spPr/>
      <dgm:t>
        <a:bodyPr/>
        <a:lstStyle/>
        <a:p>
          <a:endParaRPr lang="en-US"/>
        </a:p>
      </dgm:t>
    </dgm:pt>
    <dgm:pt modelId="{87AC4A0B-5D32-46BA-A56C-60F0012CFDED}" type="pres">
      <dgm:prSet presAssocID="{3CAB4613-1A68-46B6-8F85-018A344E2550}" presName="childNode" presStyleLbl="node1" presStyleIdx="1" presStyleCnt="5">
        <dgm:presLayoutVars>
          <dgm:bulletEnabled val="1"/>
        </dgm:presLayoutVars>
      </dgm:prSet>
      <dgm:spPr/>
      <dgm:t>
        <a:bodyPr/>
        <a:lstStyle/>
        <a:p>
          <a:endParaRPr lang="en-US"/>
        </a:p>
      </dgm:t>
    </dgm:pt>
    <dgm:pt modelId="{CD19BEF3-E125-43D1-B233-9CE433BA9523}" type="pres">
      <dgm:prSet presAssocID="{287550A6-EDF7-49F5-B562-1A9631E94CD9}" presName="hSp" presStyleCnt="0"/>
      <dgm:spPr/>
    </dgm:pt>
    <dgm:pt modelId="{D574E4E0-B8CB-482C-AC82-C23C76F05397}" type="pres">
      <dgm:prSet presAssocID="{287550A6-EDF7-49F5-B562-1A9631E94CD9}" presName="vProcSp" presStyleCnt="0"/>
      <dgm:spPr/>
    </dgm:pt>
    <dgm:pt modelId="{A5157DF2-AEF0-43AF-9E63-2AAECA2A7917}" type="pres">
      <dgm:prSet presAssocID="{287550A6-EDF7-49F5-B562-1A9631E94CD9}" presName="vSp1" presStyleCnt="0"/>
      <dgm:spPr/>
    </dgm:pt>
    <dgm:pt modelId="{1C33835B-8F8E-4A2B-BA62-D0D50D481763}" type="pres">
      <dgm:prSet presAssocID="{287550A6-EDF7-49F5-B562-1A9631E94CD9}" presName="simulatedConn" presStyleLbl="solidFgAcc1" presStyleIdx="1" presStyleCnt="4" custScaleY="412348" custLinFactY="498058" custLinFactNeighborX="-67982" custLinFactNeighborY="500000"/>
      <dgm:spPr>
        <a:effectLst>
          <a:outerShdw blurRad="50800" dist="38100" dir="2700000" algn="tl" rotWithShape="0">
            <a:prstClr val="black">
              <a:alpha val="40000"/>
            </a:prstClr>
          </a:outerShdw>
        </a:effectLst>
      </dgm:spPr>
    </dgm:pt>
    <dgm:pt modelId="{6EBD4115-2F5B-409C-A877-DAACFC2A8CB5}" type="pres">
      <dgm:prSet presAssocID="{287550A6-EDF7-49F5-B562-1A9631E94CD9}" presName="vSp2" presStyleCnt="0"/>
      <dgm:spPr/>
    </dgm:pt>
    <dgm:pt modelId="{72AA241A-1EE6-4B2B-84E4-1D258DA4C5B3}" type="pres">
      <dgm:prSet presAssocID="{287550A6-EDF7-49F5-B562-1A9631E94CD9}" presName="sibTrans" presStyleCnt="0"/>
      <dgm:spPr/>
    </dgm:pt>
    <dgm:pt modelId="{BBA23EF6-3117-4DC4-8A2A-B82AD72FC1F1}" type="pres">
      <dgm:prSet presAssocID="{0D7773E6-2B99-4673-AE24-C197CCBC1D6E}" presName="compositeNode" presStyleCnt="0">
        <dgm:presLayoutVars>
          <dgm:bulletEnabled val="1"/>
        </dgm:presLayoutVars>
      </dgm:prSet>
      <dgm:spPr/>
    </dgm:pt>
    <dgm:pt modelId="{711543DF-8029-42D4-88A8-096E02BEA009}" type="pres">
      <dgm:prSet presAssocID="{0D7773E6-2B99-4673-AE24-C197CCBC1D6E}" presName="bgRect" presStyleLbl="node1" presStyleIdx="2" presStyleCnt="5" custScaleY="163283"/>
      <dgm:spPr/>
      <dgm:t>
        <a:bodyPr/>
        <a:lstStyle/>
        <a:p>
          <a:endParaRPr lang="en-US"/>
        </a:p>
      </dgm:t>
    </dgm:pt>
    <dgm:pt modelId="{45B582DD-1667-466C-85B4-34CF2DC227D4}" type="pres">
      <dgm:prSet presAssocID="{0D7773E6-2B99-4673-AE24-C197CCBC1D6E}" presName="parentNode" presStyleLbl="node1" presStyleIdx="2" presStyleCnt="5">
        <dgm:presLayoutVars>
          <dgm:chMax val="0"/>
          <dgm:bulletEnabled val="1"/>
        </dgm:presLayoutVars>
      </dgm:prSet>
      <dgm:spPr/>
      <dgm:t>
        <a:bodyPr/>
        <a:lstStyle/>
        <a:p>
          <a:endParaRPr lang="en-US"/>
        </a:p>
      </dgm:t>
    </dgm:pt>
    <dgm:pt modelId="{0BE9C72C-8FBE-4A3E-B715-D1CB038F3C81}" type="pres">
      <dgm:prSet presAssocID="{0D7773E6-2B99-4673-AE24-C197CCBC1D6E}" presName="childNode" presStyleLbl="node1" presStyleIdx="2" presStyleCnt="5">
        <dgm:presLayoutVars>
          <dgm:bulletEnabled val="1"/>
        </dgm:presLayoutVars>
      </dgm:prSet>
      <dgm:spPr/>
      <dgm:t>
        <a:bodyPr/>
        <a:lstStyle/>
        <a:p>
          <a:endParaRPr lang="en-US"/>
        </a:p>
      </dgm:t>
    </dgm:pt>
    <dgm:pt modelId="{09FE8285-E593-40B9-8187-AAAB3596D951}" type="pres">
      <dgm:prSet presAssocID="{8D641023-24F0-4433-B42F-5B38F35B0DD0}" presName="hSp" presStyleCnt="0"/>
      <dgm:spPr/>
    </dgm:pt>
    <dgm:pt modelId="{680A698D-4655-4DEA-8528-B77CAFE3C548}" type="pres">
      <dgm:prSet presAssocID="{8D641023-24F0-4433-B42F-5B38F35B0DD0}" presName="vProcSp" presStyleCnt="0"/>
      <dgm:spPr/>
    </dgm:pt>
    <dgm:pt modelId="{C76C84D9-72C4-4364-8A1E-61D2EB862008}" type="pres">
      <dgm:prSet presAssocID="{8D641023-24F0-4433-B42F-5B38F35B0DD0}" presName="vSp1" presStyleCnt="0"/>
      <dgm:spPr/>
    </dgm:pt>
    <dgm:pt modelId="{5A6D1B65-ADA0-4FE4-9176-6AC1326A357C}" type="pres">
      <dgm:prSet presAssocID="{8D641023-24F0-4433-B42F-5B38F35B0DD0}" presName="simulatedConn" presStyleLbl="solidFgAcc1" presStyleIdx="2" presStyleCnt="4" custScaleY="412348" custLinFactY="498058" custLinFactNeighborX="-67982" custLinFactNeighborY="500000"/>
      <dgm:spPr>
        <a:effectLst>
          <a:outerShdw blurRad="50800" dist="38100" dir="2700000" algn="tl" rotWithShape="0">
            <a:prstClr val="black">
              <a:alpha val="40000"/>
            </a:prstClr>
          </a:outerShdw>
        </a:effectLst>
      </dgm:spPr>
    </dgm:pt>
    <dgm:pt modelId="{C30E1339-F4B3-4EDD-A7B6-FDDDC62D24D4}" type="pres">
      <dgm:prSet presAssocID="{8D641023-24F0-4433-B42F-5B38F35B0DD0}" presName="vSp2" presStyleCnt="0"/>
      <dgm:spPr/>
    </dgm:pt>
    <dgm:pt modelId="{A3D0B034-BD63-42FE-89A1-83941055FF4B}" type="pres">
      <dgm:prSet presAssocID="{8D641023-24F0-4433-B42F-5B38F35B0DD0}" presName="sibTrans" presStyleCnt="0"/>
      <dgm:spPr/>
    </dgm:pt>
    <dgm:pt modelId="{9CCF2029-DE7C-4761-907B-09AA7246B63B}" type="pres">
      <dgm:prSet presAssocID="{FAA4F2F6-0D61-4D4B-B183-1B13F1E9C094}" presName="compositeNode" presStyleCnt="0">
        <dgm:presLayoutVars>
          <dgm:bulletEnabled val="1"/>
        </dgm:presLayoutVars>
      </dgm:prSet>
      <dgm:spPr/>
    </dgm:pt>
    <dgm:pt modelId="{398A383E-E5F1-4BFF-B2FB-BB397B9CF4C3}" type="pres">
      <dgm:prSet presAssocID="{FAA4F2F6-0D61-4D4B-B183-1B13F1E9C094}" presName="bgRect" presStyleLbl="node1" presStyleIdx="3" presStyleCnt="5" custScaleY="163283"/>
      <dgm:spPr/>
      <dgm:t>
        <a:bodyPr/>
        <a:lstStyle/>
        <a:p>
          <a:endParaRPr lang="en-US"/>
        </a:p>
      </dgm:t>
    </dgm:pt>
    <dgm:pt modelId="{44FA89BF-634D-4B50-AC38-F1FCD04292F2}" type="pres">
      <dgm:prSet presAssocID="{FAA4F2F6-0D61-4D4B-B183-1B13F1E9C094}" presName="parentNode" presStyleLbl="node1" presStyleIdx="3" presStyleCnt="5">
        <dgm:presLayoutVars>
          <dgm:chMax val="0"/>
          <dgm:bulletEnabled val="1"/>
        </dgm:presLayoutVars>
      </dgm:prSet>
      <dgm:spPr/>
      <dgm:t>
        <a:bodyPr/>
        <a:lstStyle/>
        <a:p>
          <a:endParaRPr lang="en-US"/>
        </a:p>
      </dgm:t>
    </dgm:pt>
    <dgm:pt modelId="{B5B422D9-AD72-4B30-A799-D3348820D181}" type="pres">
      <dgm:prSet presAssocID="{FAA4F2F6-0D61-4D4B-B183-1B13F1E9C094}" presName="childNode" presStyleLbl="node1" presStyleIdx="3" presStyleCnt="5">
        <dgm:presLayoutVars>
          <dgm:bulletEnabled val="1"/>
        </dgm:presLayoutVars>
      </dgm:prSet>
      <dgm:spPr/>
      <dgm:t>
        <a:bodyPr/>
        <a:lstStyle/>
        <a:p>
          <a:endParaRPr lang="en-US"/>
        </a:p>
      </dgm:t>
    </dgm:pt>
    <dgm:pt modelId="{8A9A25E6-07EB-4903-B2FC-97D5B792C3D2}" type="pres">
      <dgm:prSet presAssocID="{830F12D3-92FC-462B-8C0E-BA3F2A82C8C8}" presName="hSp" presStyleCnt="0"/>
      <dgm:spPr/>
    </dgm:pt>
    <dgm:pt modelId="{D59F02EE-F0AC-41A9-BAB0-A30FA4E1EA88}" type="pres">
      <dgm:prSet presAssocID="{830F12D3-92FC-462B-8C0E-BA3F2A82C8C8}" presName="vProcSp" presStyleCnt="0"/>
      <dgm:spPr/>
    </dgm:pt>
    <dgm:pt modelId="{75027CF0-9B71-4243-BB04-0BECA389DC6B}" type="pres">
      <dgm:prSet presAssocID="{830F12D3-92FC-462B-8C0E-BA3F2A82C8C8}" presName="vSp1" presStyleCnt="0"/>
      <dgm:spPr/>
    </dgm:pt>
    <dgm:pt modelId="{CE7773AA-6A70-4C2A-81E8-E6A358FF3678}" type="pres">
      <dgm:prSet presAssocID="{830F12D3-92FC-462B-8C0E-BA3F2A82C8C8}" presName="simulatedConn" presStyleLbl="solidFgAcc1" presStyleIdx="3" presStyleCnt="4" custScaleY="412348" custLinFactY="498058" custLinFactNeighborX="-67982" custLinFactNeighborY="500000"/>
      <dgm:spPr>
        <a:effectLst>
          <a:outerShdw blurRad="50800" dist="38100" dir="2700000" algn="tl" rotWithShape="0">
            <a:prstClr val="black">
              <a:alpha val="40000"/>
            </a:prstClr>
          </a:outerShdw>
        </a:effectLst>
      </dgm:spPr>
    </dgm:pt>
    <dgm:pt modelId="{DBC758AB-54BE-4A9C-A81F-8204BB05DFEF}" type="pres">
      <dgm:prSet presAssocID="{830F12D3-92FC-462B-8C0E-BA3F2A82C8C8}" presName="vSp2" presStyleCnt="0"/>
      <dgm:spPr/>
    </dgm:pt>
    <dgm:pt modelId="{23EBFE5B-80D1-4C35-8254-08232DE83EC9}" type="pres">
      <dgm:prSet presAssocID="{830F12D3-92FC-462B-8C0E-BA3F2A82C8C8}" presName="sibTrans" presStyleCnt="0"/>
      <dgm:spPr/>
    </dgm:pt>
    <dgm:pt modelId="{68B8F2F6-6DC7-46ED-9C07-7CB84FF4C7E0}" type="pres">
      <dgm:prSet presAssocID="{37CFBCFD-55A4-4751-A46B-107721C9164A}" presName="compositeNode" presStyleCnt="0">
        <dgm:presLayoutVars>
          <dgm:bulletEnabled val="1"/>
        </dgm:presLayoutVars>
      </dgm:prSet>
      <dgm:spPr/>
    </dgm:pt>
    <dgm:pt modelId="{64027EED-FD6C-4426-A9CE-6CA8089F7FE3}" type="pres">
      <dgm:prSet presAssocID="{37CFBCFD-55A4-4751-A46B-107721C9164A}" presName="bgRect" presStyleLbl="node1" presStyleIdx="4" presStyleCnt="5" custScaleY="164190"/>
      <dgm:spPr/>
      <dgm:t>
        <a:bodyPr/>
        <a:lstStyle/>
        <a:p>
          <a:endParaRPr lang="en-US"/>
        </a:p>
      </dgm:t>
    </dgm:pt>
    <dgm:pt modelId="{517FF944-9586-435C-9EDA-E8DF36E2D7FC}" type="pres">
      <dgm:prSet presAssocID="{37CFBCFD-55A4-4751-A46B-107721C9164A}" presName="parentNode" presStyleLbl="node1" presStyleIdx="4" presStyleCnt="5">
        <dgm:presLayoutVars>
          <dgm:chMax val="0"/>
          <dgm:bulletEnabled val="1"/>
        </dgm:presLayoutVars>
      </dgm:prSet>
      <dgm:spPr/>
      <dgm:t>
        <a:bodyPr/>
        <a:lstStyle/>
        <a:p>
          <a:endParaRPr lang="en-US"/>
        </a:p>
      </dgm:t>
    </dgm:pt>
    <dgm:pt modelId="{858A03E1-D243-4026-BBD0-C3703C5BE419}" type="pres">
      <dgm:prSet presAssocID="{37CFBCFD-55A4-4751-A46B-107721C9164A}" presName="childNode" presStyleLbl="node1" presStyleIdx="4" presStyleCnt="5">
        <dgm:presLayoutVars>
          <dgm:bulletEnabled val="1"/>
        </dgm:presLayoutVars>
      </dgm:prSet>
      <dgm:spPr/>
      <dgm:t>
        <a:bodyPr/>
        <a:lstStyle/>
        <a:p>
          <a:endParaRPr lang="en-US"/>
        </a:p>
      </dgm:t>
    </dgm:pt>
  </dgm:ptLst>
  <dgm:cxnLst>
    <dgm:cxn modelId="{27AFBCEA-5242-4054-B45A-80ACD441DBC1}" type="presOf" srcId="{0D7773E6-2B99-4673-AE24-C197CCBC1D6E}" destId="{45B582DD-1667-466C-85B4-34CF2DC227D4}" srcOrd="1" destOrd="0" presId="urn:microsoft.com/office/officeart/2005/8/layout/hProcess7"/>
    <dgm:cxn modelId="{54C547CD-C81B-4C19-B252-37DDF6D19E28}" srcId="{71465906-6EBF-4001-AFD9-DFBA9EC8C87D}" destId="{3CAB4613-1A68-46B6-8F85-018A344E2550}" srcOrd="1" destOrd="0" parTransId="{D1142C06-F3CB-4E6B-ABD6-EA754E42FED9}" sibTransId="{287550A6-EDF7-49F5-B562-1A9631E94CD9}"/>
    <dgm:cxn modelId="{6545FCE0-45EE-448E-8337-FCC726B5CB54}" srcId="{FAA4F2F6-0D61-4D4B-B183-1B13F1E9C094}" destId="{038261A6-1A41-4AB6-ADA9-F7BF8A7E101D}" srcOrd="0" destOrd="0" parTransId="{28E3F306-D7B2-4031-9AC7-8655C821B8B8}" sibTransId="{25DC460A-F280-42C6-91BA-C091095AC82C}"/>
    <dgm:cxn modelId="{38092FF0-3A48-4050-A64E-DEF33CC0BDDA}" type="presOf" srcId="{CA3AACE9-B9AC-4748-800E-925D101132C8}" destId="{0BE9C72C-8FBE-4A3E-B715-D1CB038F3C81}" srcOrd="0" destOrd="0" presId="urn:microsoft.com/office/officeart/2005/8/layout/hProcess7"/>
    <dgm:cxn modelId="{04DFCC6E-30FD-4ADE-A787-12A5CAFAD22E}" type="presOf" srcId="{BF3C062E-CFD2-4162-9FE8-AE4C715EAF29}" destId="{87AC4A0B-5D32-46BA-A56C-60F0012CFDED}" srcOrd="0" destOrd="0" presId="urn:microsoft.com/office/officeart/2005/8/layout/hProcess7"/>
    <dgm:cxn modelId="{A44D3821-C215-4624-B0FA-D99485792B14}" srcId="{71465906-6EBF-4001-AFD9-DFBA9EC8C87D}" destId="{37CFBCFD-55A4-4751-A46B-107721C9164A}" srcOrd="4" destOrd="0" parTransId="{D16AAC8A-3283-4D7F-94CD-556046A0561D}" sibTransId="{991856A7-C23D-4EB6-8824-D386DF86FE1B}"/>
    <dgm:cxn modelId="{8CD4145E-7B79-42E6-8182-F84FAE4C096B}" type="presOf" srcId="{37CFBCFD-55A4-4751-A46B-107721C9164A}" destId="{64027EED-FD6C-4426-A9CE-6CA8089F7FE3}" srcOrd="0" destOrd="0" presId="urn:microsoft.com/office/officeart/2005/8/layout/hProcess7"/>
    <dgm:cxn modelId="{3B49DC8B-2399-49B4-A60B-F0731A1436C8}" type="presOf" srcId="{FAA4F2F6-0D61-4D4B-B183-1B13F1E9C094}" destId="{44FA89BF-634D-4B50-AC38-F1FCD04292F2}" srcOrd="1" destOrd="0" presId="urn:microsoft.com/office/officeart/2005/8/layout/hProcess7"/>
    <dgm:cxn modelId="{CB5E5EFC-F796-4723-84F8-91A3C12DAF86}" type="presOf" srcId="{37CFBCFD-55A4-4751-A46B-107721C9164A}" destId="{517FF944-9586-435C-9EDA-E8DF36E2D7FC}" srcOrd="1" destOrd="0" presId="urn:microsoft.com/office/officeart/2005/8/layout/hProcess7"/>
    <dgm:cxn modelId="{5635D409-D99E-43A4-8486-125D3C9A307E}" type="presOf" srcId="{2118A0BC-D1EB-4526-8022-8A75070B6980}" destId="{1A3EDE2B-A5A6-4DBC-96E5-83185C99CCA9}" srcOrd="0" destOrd="0" presId="urn:microsoft.com/office/officeart/2005/8/layout/hProcess7"/>
    <dgm:cxn modelId="{75AF262C-23CD-4EE0-8E22-6E3FFB44C8F6}" srcId="{71465906-6EBF-4001-AFD9-DFBA9EC8C87D}" destId="{599E3B32-77E3-45BA-BCF2-137BC0C47602}" srcOrd="0" destOrd="0" parTransId="{289A5140-2CB4-45EE-A62B-927042F613E0}" sibTransId="{654F93F3-5E20-4C96-9F9F-69E821092F18}"/>
    <dgm:cxn modelId="{37E3E18B-307B-44C0-804E-F5B9184C2FE6}" type="presOf" srcId="{FAA4F2F6-0D61-4D4B-B183-1B13F1E9C094}" destId="{398A383E-E5F1-4BFF-B2FB-BB397B9CF4C3}" srcOrd="0" destOrd="0" presId="urn:microsoft.com/office/officeart/2005/8/layout/hProcess7"/>
    <dgm:cxn modelId="{9469F9D2-7BEF-4428-99C3-8004A659B4CD}" type="presOf" srcId="{0D7773E6-2B99-4673-AE24-C197CCBC1D6E}" destId="{711543DF-8029-42D4-88A8-096E02BEA009}" srcOrd="0" destOrd="0" presId="urn:microsoft.com/office/officeart/2005/8/layout/hProcess7"/>
    <dgm:cxn modelId="{D396F04D-9044-4B68-90DC-162769BABEE7}" srcId="{0D7773E6-2B99-4673-AE24-C197CCBC1D6E}" destId="{CA3AACE9-B9AC-4748-800E-925D101132C8}" srcOrd="0" destOrd="0" parTransId="{D5AF0D5C-A0E8-4F76-8B20-F4DFEC1CD892}" sibTransId="{6674CD5A-5FFB-475E-9EE5-68215B8B65C4}"/>
    <dgm:cxn modelId="{D56A8233-872F-422D-B319-845523549CEF}" type="presOf" srcId="{71465906-6EBF-4001-AFD9-DFBA9EC8C87D}" destId="{7E7FB36A-43F9-4003-A26E-FE8708D41ADE}" srcOrd="0" destOrd="0" presId="urn:microsoft.com/office/officeart/2005/8/layout/hProcess7"/>
    <dgm:cxn modelId="{0674784F-48F8-44B7-998B-60B370CB4AB1}" type="presOf" srcId="{3CAB4613-1A68-46B6-8F85-018A344E2550}" destId="{7B0FDBDE-626F-4A5E-8B82-B8DDE48382E6}" srcOrd="1" destOrd="0" presId="urn:microsoft.com/office/officeart/2005/8/layout/hProcess7"/>
    <dgm:cxn modelId="{04513FD1-F79D-43D6-BEFB-667ECD95338E}" srcId="{3CAB4613-1A68-46B6-8F85-018A344E2550}" destId="{BF3C062E-CFD2-4162-9FE8-AE4C715EAF29}" srcOrd="0" destOrd="0" parTransId="{2941E69F-6768-4EA2-9989-824691C60C05}" sibTransId="{EF94E33D-0AF6-48DC-B432-A722057832A3}"/>
    <dgm:cxn modelId="{07D3976C-7AAC-4D98-8AA8-22A54194B21D}" srcId="{71465906-6EBF-4001-AFD9-DFBA9EC8C87D}" destId="{FAA4F2F6-0D61-4D4B-B183-1B13F1E9C094}" srcOrd="3" destOrd="0" parTransId="{3CD91C3D-E3F1-4191-AF6C-38849E6C548F}" sibTransId="{830F12D3-92FC-462B-8C0E-BA3F2A82C8C8}"/>
    <dgm:cxn modelId="{747F8574-89D4-440D-9ED4-111069F52A4C}" srcId="{599E3B32-77E3-45BA-BCF2-137BC0C47602}" destId="{2118A0BC-D1EB-4526-8022-8A75070B6980}" srcOrd="0" destOrd="0" parTransId="{46C19EEC-DA8F-4289-BBA1-25C7B9DC03AE}" sibTransId="{BB1C2497-B3D1-4DA3-A6B0-DA22B504BFB1}"/>
    <dgm:cxn modelId="{5F0233B5-4196-45D5-AC12-4514D3446821}" type="presOf" srcId="{3CAB4613-1A68-46B6-8F85-018A344E2550}" destId="{B15C012A-421D-46D2-9D3C-6BABEF58B242}" srcOrd="0" destOrd="0" presId="urn:microsoft.com/office/officeart/2005/8/layout/hProcess7"/>
    <dgm:cxn modelId="{A3BE205E-A558-43A9-AB0A-8D1285B0145C}" type="presOf" srcId="{599E3B32-77E3-45BA-BCF2-137BC0C47602}" destId="{26971524-2153-4683-AA5E-C387E9EA29F7}" srcOrd="1" destOrd="0" presId="urn:microsoft.com/office/officeart/2005/8/layout/hProcess7"/>
    <dgm:cxn modelId="{91030413-814F-4933-9CDB-FF1794DC5AE3}" type="presOf" srcId="{038261A6-1A41-4AB6-ADA9-F7BF8A7E101D}" destId="{B5B422D9-AD72-4B30-A799-D3348820D181}" srcOrd="0" destOrd="0" presId="urn:microsoft.com/office/officeart/2005/8/layout/hProcess7"/>
    <dgm:cxn modelId="{37AB7084-FDB5-4496-B56E-8D6B5DFD7E08}" srcId="{71465906-6EBF-4001-AFD9-DFBA9EC8C87D}" destId="{0D7773E6-2B99-4673-AE24-C197CCBC1D6E}" srcOrd="2" destOrd="0" parTransId="{73BDE142-2A01-4806-B818-8FA1A8F0CEE3}" sibTransId="{8D641023-24F0-4433-B42F-5B38F35B0DD0}"/>
    <dgm:cxn modelId="{3D7268AD-3AB8-478B-B6D4-A09D52FDF3BF}" type="presOf" srcId="{599E3B32-77E3-45BA-BCF2-137BC0C47602}" destId="{DA8CB808-7581-42F2-8EF7-73A46B41CB81}" srcOrd="0" destOrd="0" presId="urn:microsoft.com/office/officeart/2005/8/layout/hProcess7"/>
    <dgm:cxn modelId="{AF3C99BE-C8A7-4B97-86B0-A0CE89FBC5E8}" srcId="{37CFBCFD-55A4-4751-A46B-107721C9164A}" destId="{53BD2BFC-ECF3-4EEF-A2CD-1C8819B88576}" srcOrd="0" destOrd="0" parTransId="{0CA97510-4B7F-4771-9B5F-11E5691FA06F}" sibTransId="{398795E1-3C89-4E82-8709-542A3FEF4145}"/>
    <dgm:cxn modelId="{87E7B43A-728A-48AB-B6AC-D16052307FF2}" type="presOf" srcId="{53BD2BFC-ECF3-4EEF-A2CD-1C8819B88576}" destId="{858A03E1-D243-4026-BBD0-C3703C5BE419}" srcOrd="0" destOrd="0" presId="urn:microsoft.com/office/officeart/2005/8/layout/hProcess7"/>
    <dgm:cxn modelId="{B5462C10-8B79-416A-BAC4-8356A5090B30}" type="presParOf" srcId="{7E7FB36A-43F9-4003-A26E-FE8708D41ADE}" destId="{0A5DBC0E-26D8-4AC6-AA67-19A42B214307}" srcOrd="0" destOrd="0" presId="urn:microsoft.com/office/officeart/2005/8/layout/hProcess7"/>
    <dgm:cxn modelId="{3697CEC7-81FB-471E-A8C3-B37A565D9DCF}" type="presParOf" srcId="{0A5DBC0E-26D8-4AC6-AA67-19A42B214307}" destId="{DA8CB808-7581-42F2-8EF7-73A46B41CB81}" srcOrd="0" destOrd="0" presId="urn:microsoft.com/office/officeart/2005/8/layout/hProcess7"/>
    <dgm:cxn modelId="{C3889A69-89CC-4136-A620-A47E0C459DB6}" type="presParOf" srcId="{0A5DBC0E-26D8-4AC6-AA67-19A42B214307}" destId="{26971524-2153-4683-AA5E-C387E9EA29F7}" srcOrd="1" destOrd="0" presId="urn:microsoft.com/office/officeart/2005/8/layout/hProcess7"/>
    <dgm:cxn modelId="{D97B6967-0E07-4B46-A61B-9E0F0F84B6D3}" type="presParOf" srcId="{0A5DBC0E-26D8-4AC6-AA67-19A42B214307}" destId="{1A3EDE2B-A5A6-4DBC-96E5-83185C99CCA9}" srcOrd="2" destOrd="0" presId="urn:microsoft.com/office/officeart/2005/8/layout/hProcess7"/>
    <dgm:cxn modelId="{2FC63226-F1F5-4BE3-ADCD-E57CA54B591F}" type="presParOf" srcId="{7E7FB36A-43F9-4003-A26E-FE8708D41ADE}" destId="{B52A107B-F01F-43BE-9E62-66FF42A81B09}" srcOrd="1" destOrd="0" presId="urn:microsoft.com/office/officeart/2005/8/layout/hProcess7"/>
    <dgm:cxn modelId="{42700E7B-6F46-4E99-A925-3DBC11F05660}" type="presParOf" srcId="{7E7FB36A-43F9-4003-A26E-FE8708D41ADE}" destId="{D8F940CE-CDFB-4EB1-A1AB-E8B2E79CB0A8}" srcOrd="2" destOrd="0" presId="urn:microsoft.com/office/officeart/2005/8/layout/hProcess7"/>
    <dgm:cxn modelId="{77BEE9FB-92DF-4E70-AD9D-6C4DB277B191}" type="presParOf" srcId="{D8F940CE-CDFB-4EB1-A1AB-E8B2E79CB0A8}" destId="{4B812E48-1060-4BB3-89FF-B154FAABB0BF}" srcOrd="0" destOrd="0" presId="urn:microsoft.com/office/officeart/2005/8/layout/hProcess7"/>
    <dgm:cxn modelId="{188F1B34-AB94-48ED-BD0B-D4B7778809B0}" type="presParOf" srcId="{D8F940CE-CDFB-4EB1-A1AB-E8B2E79CB0A8}" destId="{F0341743-EF75-4035-AAB6-92182E1E36FC}" srcOrd="1" destOrd="0" presId="urn:microsoft.com/office/officeart/2005/8/layout/hProcess7"/>
    <dgm:cxn modelId="{8D001AD3-5CD3-486D-96B6-C2908F620BC6}" type="presParOf" srcId="{D8F940CE-CDFB-4EB1-A1AB-E8B2E79CB0A8}" destId="{CA145037-4505-4F19-86AC-1A8A38A330CF}" srcOrd="2" destOrd="0" presId="urn:microsoft.com/office/officeart/2005/8/layout/hProcess7"/>
    <dgm:cxn modelId="{6298F9A2-CF62-4824-AA3C-C1F3DB123B5D}" type="presParOf" srcId="{7E7FB36A-43F9-4003-A26E-FE8708D41ADE}" destId="{21A0999E-92C7-4D28-93AD-BBA4A6823469}" srcOrd="3" destOrd="0" presId="urn:microsoft.com/office/officeart/2005/8/layout/hProcess7"/>
    <dgm:cxn modelId="{7C73832E-E7E6-4E64-980B-58EE4B67D8E3}" type="presParOf" srcId="{7E7FB36A-43F9-4003-A26E-FE8708D41ADE}" destId="{C33C8F93-F8B5-4F4A-A28F-AC55AAE1A21E}" srcOrd="4" destOrd="0" presId="urn:microsoft.com/office/officeart/2005/8/layout/hProcess7"/>
    <dgm:cxn modelId="{08ED6BAD-E41B-450E-A63D-86824E70F138}" type="presParOf" srcId="{C33C8F93-F8B5-4F4A-A28F-AC55AAE1A21E}" destId="{B15C012A-421D-46D2-9D3C-6BABEF58B242}" srcOrd="0" destOrd="0" presId="urn:microsoft.com/office/officeart/2005/8/layout/hProcess7"/>
    <dgm:cxn modelId="{9FC40E2F-00E0-48CA-A7DD-60997F2E509E}" type="presParOf" srcId="{C33C8F93-F8B5-4F4A-A28F-AC55AAE1A21E}" destId="{7B0FDBDE-626F-4A5E-8B82-B8DDE48382E6}" srcOrd="1" destOrd="0" presId="urn:microsoft.com/office/officeart/2005/8/layout/hProcess7"/>
    <dgm:cxn modelId="{DA499ADE-0D47-46FA-8044-F92A5E51652E}" type="presParOf" srcId="{C33C8F93-F8B5-4F4A-A28F-AC55AAE1A21E}" destId="{87AC4A0B-5D32-46BA-A56C-60F0012CFDED}" srcOrd="2" destOrd="0" presId="urn:microsoft.com/office/officeart/2005/8/layout/hProcess7"/>
    <dgm:cxn modelId="{DE54720D-EFA2-4B92-9CB8-8F326FE82487}" type="presParOf" srcId="{7E7FB36A-43F9-4003-A26E-FE8708D41ADE}" destId="{CD19BEF3-E125-43D1-B233-9CE433BA9523}" srcOrd="5" destOrd="0" presId="urn:microsoft.com/office/officeart/2005/8/layout/hProcess7"/>
    <dgm:cxn modelId="{4DF1D0EC-AA30-49A2-A5DB-3327EC887297}" type="presParOf" srcId="{7E7FB36A-43F9-4003-A26E-FE8708D41ADE}" destId="{D574E4E0-B8CB-482C-AC82-C23C76F05397}" srcOrd="6" destOrd="0" presId="urn:microsoft.com/office/officeart/2005/8/layout/hProcess7"/>
    <dgm:cxn modelId="{977BF026-94E0-4902-9F3C-582FC6032D3F}" type="presParOf" srcId="{D574E4E0-B8CB-482C-AC82-C23C76F05397}" destId="{A5157DF2-AEF0-43AF-9E63-2AAECA2A7917}" srcOrd="0" destOrd="0" presId="urn:microsoft.com/office/officeart/2005/8/layout/hProcess7"/>
    <dgm:cxn modelId="{F665DB72-CA00-4D15-85D5-6797927A504F}" type="presParOf" srcId="{D574E4E0-B8CB-482C-AC82-C23C76F05397}" destId="{1C33835B-8F8E-4A2B-BA62-D0D50D481763}" srcOrd="1" destOrd="0" presId="urn:microsoft.com/office/officeart/2005/8/layout/hProcess7"/>
    <dgm:cxn modelId="{264EC57D-C40F-4F95-BDA7-10A6D06F834C}" type="presParOf" srcId="{D574E4E0-B8CB-482C-AC82-C23C76F05397}" destId="{6EBD4115-2F5B-409C-A877-DAACFC2A8CB5}" srcOrd="2" destOrd="0" presId="urn:microsoft.com/office/officeart/2005/8/layout/hProcess7"/>
    <dgm:cxn modelId="{8DE260ED-51A6-4687-BF17-176108EEC1B3}" type="presParOf" srcId="{7E7FB36A-43F9-4003-A26E-FE8708D41ADE}" destId="{72AA241A-1EE6-4B2B-84E4-1D258DA4C5B3}" srcOrd="7" destOrd="0" presId="urn:microsoft.com/office/officeart/2005/8/layout/hProcess7"/>
    <dgm:cxn modelId="{A1E4179C-55C0-4FC0-B933-8D43401F2A75}" type="presParOf" srcId="{7E7FB36A-43F9-4003-A26E-FE8708D41ADE}" destId="{BBA23EF6-3117-4DC4-8A2A-B82AD72FC1F1}" srcOrd="8" destOrd="0" presId="urn:microsoft.com/office/officeart/2005/8/layout/hProcess7"/>
    <dgm:cxn modelId="{74717F32-9ADF-4B0A-89D4-61E48E04E526}" type="presParOf" srcId="{BBA23EF6-3117-4DC4-8A2A-B82AD72FC1F1}" destId="{711543DF-8029-42D4-88A8-096E02BEA009}" srcOrd="0" destOrd="0" presId="urn:microsoft.com/office/officeart/2005/8/layout/hProcess7"/>
    <dgm:cxn modelId="{492ACC40-8741-4F19-BEF0-21D54AA6043A}" type="presParOf" srcId="{BBA23EF6-3117-4DC4-8A2A-B82AD72FC1F1}" destId="{45B582DD-1667-466C-85B4-34CF2DC227D4}" srcOrd="1" destOrd="0" presId="urn:microsoft.com/office/officeart/2005/8/layout/hProcess7"/>
    <dgm:cxn modelId="{12788E08-7ABD-4080-8303-A551124DA408}" type="presParOf" srcId="{BBA23EF6-3117-4DC4-8A2A-B82AD72FC1F1}" destId="{0BE9C72C-8FBE-4A3E-B715-D1CB038F3C81}" srcOrd="2" destOrd="0" presId="urn:microsoft.com/office/officeart/2005/8/layout/hProcess7"/>
    <dgm:cxn modelId="{FA2583FA-DBB0-4A12-AD50-2DF45A4D0BC2}" type="presParOf" srcId="{7E7FB36A-43F9-4003-A26E-FE8708D41ADE}" destId="{09FE8285-E593-40B9-8187-AAAB3596D951}" srcOrd="9" destOrd="0" presId="urn:microsoft.com/office/officeart/2005/8/layout/hProcess7"/>
    <dgm:cxn modelId="{A40416E4-2E00-4047-A947-B4B9E57F29E7}" type="presParOf" srcId="{7E7FB36A-43F9-4003-A26E-FE8708D41ADE}" destId="{680A698D-4655-4DEA-8528-B77CAFE3C548}" srcOrd="10" destOrd="0" presId="urn:microsoft.com/office/officeart/2005/8/layout/hProcess7"/>
    <dgm:cxn modelId="{8071340A-4613-47C2-B50B-30212A9DB3B8}" type="presParOf" srcId="{680A698D-4655-4DEA-8528-B77CAFE3C548}" destId="{C76C84D9-72C4-4364-8A1E-61D2EB862008}" srcOrd="0" destOrd="0" presId="urn:microsoft.com/office/officeart/2005/8/layout/hProcess7"/>
    <dgm:cxn modelId="{BD86F11E-6A5A-49B4-A682-7573B64A996C}" type="presParOf" srcId="{680A698D-4655-4DEA-8528-B77CAFE3C548}" destId="{5A6D1B65-ADA0-4FE4-9176-6AC1326A357C}" srcOrd="1" destOrd="0" presId="urn:microsoft.com/office/officeart/2005/8/layout/hProcess7"/>
    <dgm:cxn modelId="{2A6994B4-46A2-4381-B341-7F8FC351939E}" type="presParOf" srcId="{680A698D-4655-4DEA-8528-B77CAFE3C548}" destId="{C30E1339-F4B3-4EDD-A7B6-FDDDC62D24D4}" srcOrd="2" destOrd="0" presId="urn:microsoft.com/office/officeart/2005/8/layout/hProcess7"/>
    <dgm:cxn modelId="{6D90CAEF-8BF4-4785-ADAA-2C18D09F0686}" type="presParOf" srcId="{7E7FB36A-43F9-4003-A26E-FE8708D41ADE}" destId="{A3D0B034-BD63-42FE-89A1-83941055FF4B}" srcOrd="11" destOrd="0" presId="urn:microsoft.com/office/officeart/2005/8/layout/hProcess7"/>
    <dgm:cxn modelId="{9A63AA2C-D0D1-4BF3-B363-29B337888E19}" type="presParOf" srcId="{7E7FB36A-43F9-4003-A26E-FE8708D41ADE}" destId="{9CCF2029-DE7C-4761-907B-09AA7246B63B}" srcOrd="12" destOrd="0" presId="urn:microsoft.com/office/officeart/2005/8/layout/hProcess7"/>
    <dgm:cxn modelId="{DCB1B5F8-66DF-4488-B001-2FD855510FDF}" type="presParOf" srcId="{9CCF2029-DE7C-4761-907B-09AA7246B63B}" destId="{398A383E-E5F1-4BFF-B2FB-BB397B9CF4C3}" srcOrd="0" destOrd="0" presId="urn:microsoft.com/office/officeart/2005/8/layout/hProcess7"/>
    <dgm:cxn modelId="{CC2FF872-48F6-426E-8028-A5A1B837C435}" type="presParOf" srcId="{9CCF2029-DE7C-4761-907B-09AA7246B63B}" destId="{44FA89BF-634D-4B50-AC38-F1FCD04292F2}" srcOrd="1" destOrd="0" presId="urn:microsoft.com/office/officeart/2005/8/layout/hProcess7"/>
    <dgm:cxn modelId="{7566663E-1B65-46EF-BA55-752A3C59E2E1}" type="presParOf" srcId="{9CCF2029-DE7C-4761-907B-09AA7246B63B}" destId="{B5B422D9-AD72-4B30-A799-D3348820D181}" srcOrd="2" destOrd="0" presId="urn:microsoft.com/office/officeart/2005/8/layout/hProcess7"/>
    <dgm:cxn modelId="{083F1904-5DE8-471C-B42B-B519A0CC9DA7}" type="presParOf" srcId="{7E7FB36A-43F9-4003-A26E-FE8708D41ADE}" destId="{8A9A25E6-07EB-4903-B2FC-97D5B792C3D2}" srcOrd="13" destOrd="0" presId="urn:microsoft.com/office/officeart/2005/8/layout/hProcess7"/>
    <dgm:cxn modelId="{4365E257-5BC0-48A2-9FF1-226CF6927F1C}" type="presParOf" srcId="{7E7FB36A-43F9-4003-A26E-FE8708D41ADE}" destId="{D59F02EE-F0AC-41A9-BAB0-A30FA4E1EA88}" srcOrd="14" destOrd="0" presId="urn:microsoft.com/office/officeart/2005/8/layout/hProcess7"/>
    <dgm:cxn modelId="{DC96C2D6-A116-49CB-A823-7E0CF3B6D58A}" type="presParOf" srcId="{D59F02EE-F0AC-41A9-BAB0-A30FA4E1EA88}" destId="{75027CF0-9B71-4243-BB04-0BECA389DC6B}" srcOrd="0" destOrd="0" presId="urn:microsoft.com/office/officeart/2005/8/layout/hProcess7"/>
    <dgm:cxn modelId="{94EFD172-F6D1-4759-B3DC-E35974B5741B}" type="presParOf" srcId="{D59F02EE-F0AC-41A9-BAB0-A30FA4E1EA88}" destId="{CE7773AA-6A70-4C2A-81E8-E6A358FF3678}" srcOrd="1" destOrd="0" presId="urn:microsoft.com/office/officeart/2005/8/layout/hProcess7"/>
    <dgm:cxn modelId="{F49D70E4-3BE2-40F4-B8FC-69CBA5CF5D60}" type="presParOf" srcId="{D59F02EE-F0AC-41A9-BAB0-A30FA4E1EA88}" destId="{DBC758AB-54BE-4A9C-A81F-8204BB05DFEF}" srcOrd="2" destOrd="0" presId="urn:microsoft.com/office/officeart/2005/8/layout/hProcess7"/>
    <dgm:cxn modelId="{55AC6024-7EEC-46A7-91E1-64ABABE8BA6C}" type="presParOf" srcId="{7E7FB36A-43F9-4003-A26E-FE8708D41ADE}" destId="{23EBFE5B-80D1-4C35-8254-08232DE83EC9}" srcOrd="15" destOrd="0" presId="urn:microsoft.com/office/officeart/2005/8/layout/hProcess7"/>
    <dgm:cxn modelId="{5B1B8FAB-6011-4BD4-83BA-20A36ED50347}" type="presParOf" srcId="{7E7FB36A-43F9-4003-A26E-FE8708D41ADE}" destId="{68B8F2F6-6DC7-46ED-9C07-7CB84FF4C7E0}" srcOrd="16" destOrd="0" presId="urn:microsoft.com/office/officeart/2005/8/layout/hProcess7"/>
    <dgm:cxn modelId="{5D2B1436-7624-4C4B-B95A-99227FAE9266}" type="presParOf" srcId="{68B8F2F6-6DC7-46ED-9C07-7CB84FF4C7E0}" destId="{64027EED-FD6C-4426-A9CE-6CA8089F7FE3}" srcOrd="0" destOrd="0" presId="urn:microsoft.com/office/officeart/2005/8/layout/hProcess7"/>
    <dgm:cxn modelId="{F234347B-C271-4CDC-8467-002CE47E5EC0}" type="presParOf" srcId="{68B8F2F6-6DC7-46ED-9C07-7CB84FF4C7E0}" destId="{517FF944-9586-435C-9EDA-E8DF36E2D7FC}" srcOrd="1" destOrd="0" presId="urn:microsoft.com/office/officeart/2005/8/layout/hProcess7"/>
    <dgm:cxn modelId="{BBEC10E4-6A34-494E-BC15-870C48732569}" type="presParOf" srcId="{68B8F2F6-6DC7-46ED-9C07-7CB84FF4C7E0}" destId="{858A03E1-D243-4026-BBD0-C3703C5BE41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0.34683</cdr:x>
      <cdr:y>0.0741</cdr:y>
    </cdr:from>
    <cdr:to>
      <cdr:x>0.97614</cdr:x>
      <cdr:y>0.27183</cdr:y>
    </cdr:to>
    <cdr:sp macro="" textlink="">
      <cdr:nvSpPr>
        <cdr:cNvPr id="2" name="TextBox 1"/>
        <cdr:cNvSpPr txBox="1"/>
      </cdr:nvSpPr>
      <cdr:spPr>
        <a:xfrm xmlns:a="http://schemas.openxmlformats.org/drawingml/2006/main">
          <a:off x="1373031" y="288367"/>
          <a:ext cx="2491388" cy="769441"/>
        </a:xfrm>
        <a:prstGeom xmlns:a="http://schemas.openxmlformats.org/drawingml/2006/main" prst="rect">
          <a:avLst/>
        </a:prstGeom>
      </cdr:spPr>
      <cdr:txBody>
        <a:bodyPr xmlns:a="http://schemas.openxmlformats.org/drawingml/2006/main" vertOverflow="clip" horzOverflow="clip" wrap="none" rtlCol="0" anchor="ctr">
          <a:spAutoFit/>
          <a:scene3d>
            <a:camera prst="isometricOffAxis2Left">
              <a:rot lat="1740000" lon="1560000" rev="0"/>
            </a:camera>
            <a:lightRig rig="threePt" dir="t"/>
          </a:scene3d>
        </a:bodyPr>
        <a:lstStyle xmlns:a="http://schemas.openxmlformats.org/drawingml/2006/main"/>
        <a:p xmlns:a="http://schemas.openxmlformats.org/drawingml/2006/main">
          <a:pPr algn="ctr"/>
          <a:r>
            <a:rPr lang="en-US" sz="2200" b="0" cap="none" spc="0" dirty="0">
              <a:ln w="19050" cmpd="sng">
                <a:solidFill>
                  <a:schemeClr val="accent6">
                    <a:lumMod val="75000"/>
                  </a:schemeClr>
                </a:solidFill>
                <a:prstDash val="solid"/>
              </a:ln>
              <a:solidFill>
                <a:schemeClr val="accent6">
                  <a:lumMod val="75000"/>
                </a:schemeClr>
              </a:solidFill>
              <a:effectLst>
                <a:innerShdw blurRad="63500" dist="50800" dir="2700000">
                  <a:prstClr val="black">
                    <a:alpha val="50000"/>
                  </a:prstClr>
                </a:innerShdw>
              </a:effectLst>
              <a:latin typeface="Arial Unicode MS" pitchFamily="34" charset="-128"/>
            </a:rPr>
            <a:t>Mobile Data Costs</a:t>
          </a:r>
          <a:br>
            <a:rPr lang="en-US" sz="2200" b="0" cap="none" spc="0" dirty="0">
              <a:ln w="19050" cmpd="sng">
                <a:solidFill>
                  <a:schemeClr val="accent6">
                    <a:lumMod val="75000"/>
                  </a:schemeClr>
                </a:solidFill>
                <a:prstDash val="solid"/>
              </a:ln>
              <a:solidFill>
                <a:schemeClr val="accent6">
                  <a:lumMod val="75000"/>
                </a:schemeClr>
              </a:solidFill>
              <a:effectLst>
                <a:innerShdw blurRad="63500" dist="50800" dir="2700000">
                  <a:prstClr val="black">
                    <a:alpha val="50000"/>
                  </a:prstClr>
                </a:innerShdw>
              </a:effectLst>
              <a:latin typeface="Arial Unicode MS" pitchFamily="34" charset="-128"/>
            </a:rPr>
          </a:br>
          <a:r>
            <a:rPr lang="en-US" sz="2200" b="0" cap="none" spc="0" dirty="0">
              <a:ln w="19050" cmpd="sng">
                <a:solidFill>
                  <a:schemeClr val="accent6">
                    <a:lumMod val="75000"/>
                  </a:schemeClr>
                </a:solidFill>
                <a:prstDash val="solid"/>
              </a:ln>
              <a:solidFill>
                <a:schemeClr val="accent6">
                  <a:lumMod val="75000"/>
                </a:schemeClr>
              </a:solidFill>
              <a:effectLst>
                <a:innerShdw blurRad="63500" dist="50800" dir="2700000">
                  <a:prstClr val="black">
                    <a:alpha val="50000"/>
                  </a:prstClr>
                </a:innerShdw>
              </a:effectLst>
              <a:latin typeface="Arial Unicode MS" pitchFamily="34" charset="-128"/>
            </a:rPr>
            <a:t>(per MB)</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163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44515" cy="493271"/>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l" defTabSz="942975" eaLnBrk="1" hangingPunct="1">
              <a:spcBef>
                <a:spcPct val="0"/>
              </a:spcBef>
              <a:defRPr sz="1200" b="0">
                <a:solidFill>
                  <a:schemeClr val="tx1"/>
                </a:solidFill>
                <a:effectLst/>
                <a:latin typeface="Arial Unicode MS" pitchFamily="34" charset="-128"/>
                <a:cs typeface="Arial" pitchFamily="34" charset="0"/>
              </a:defRPr>
            </a:lvl1pPr>
          </a:lstStyle>
          <a:p>
            <a:pPr>
              <a:defRPr/>
            </a:pPr>
            <a:endParaRPr lang="en-US" dirty="0"/>
          </a:p>
        </p:txBody>
      </p:sp>
      <p:sp>
        <p:nvSpPr>
          <p:cNvPr id="4099" name="Rectangle 3"/>
          <p:cNvSpPr>
            <a:spLocks noGrp="1" noChangeArrowheads="1"/>
          </p:cNvSpPr>
          <p:nvPr>
            <p:ph type="dt" idx="1"/>
          </p:nvPr>
        </p:nvSpPr>
        <p:spPr bwMode="auto">
          <a:xfrm>
            <a:off x="3850875" y="2"/>
            <a:ext cx="2945659" cy="493271"/>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eaLnBrk="1" hangingPunct="1">
              <a:spcBef>
                <a:spcPct val="0"/>
              </a:spcBef>
              <a:defRPr sz="1200" b="0">
                <a:solidFill>
                  <a:schemeClr val="tx1"/>
                </a:solidFill>
                <a:effectLst/>
                <a:latin typeface="Arial Unicode MS" pitchFamily="34" charset="-128"/>
                <a:cs typeface="Arial" pitchFamily="34" charset="0"/>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725488" y="741363"/>
            <a:ext cx="534828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8626" y="4691598"/>
            <a:ext cx="5440429" cy="4443855"/>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2" name="Rectangle 6"/>
          <p:cNvSpPr>
            <a:spLocks noGrp="1" noChangeArrowheads="1"/>
          </p:cNvSpPr>
          <p:nvPr>
            <p:ph type="ftr" sz="quarter" idx="4"/>
          </p:nvPr>
        </p:nvSpPr>
        <p:spPr bwMode="auto">
          <a:xfrm>
            <a:off x="2" y="9378770"/>
            <a:ext cx="2944515" cy="493271"/>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l" defTabSz="942975" eaLnBrk="1" hangingPunct="1">
              <a:spcBef>
                <a:spcPct val="0"/>
              </a:spcBef>
              <a:defRPr sz="1200" b="0">
                <a:solidFill>
                  <a:schemeClr val="tx1"/>
                </a:solidFill>
                <a:effectLst/>
                <a:latin typeface="Arial Unicode MS" pitchFamily="34" charset="-128"/>
                <a:cs typeface="Arial" pitchFamily="34" charset="0"/>
              </a:defRPr>
            </a:lvl1pPr>
          </a:lstStyle>
          <a:p>
            <a:pPr>
              <a:defRPr/>
            </a:pPr>
            <a:endParaRPr lang="en-US" dirty="0"/>
          </a:p>
        </p:txBody>
      </p:sp>
      <p:sp>
        <p:nvSpPr>
          <p:cNvPr id="4103" name="Rectangle 7"/>
          <p:cNvSpPr>
            <a:spLocks noGrp="1" noChangeArrowheads="1"/>
          </p:cNvSpPr>
          <p:nvPr>
            <p:ph type="sldNum" sz="quarter" idx="5"/>
          </p:nvPr>
        </p:nvSpPr>
        <p:spPr bwMode="auto">
          <a:xfrm>
            <a:off x="3850875" y="9378770"/>
            <a:ext cx="2945659" cy="493271"/>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eaLnBrk="1" hangingPunct="1">
              <a:spcBef>
                <a:spcPct val="0"/>
              </a:spcBef>
              <a:defRPr sz="1200" b="0">
                <a:solidFill>
                  <a:schemeClr val="tx1"/>
                </a:solidFill>
                <a:effectLst/>
                <a:latin typeface="Arial Unicode MS" pitchFamily="34" charset="-128"/>
                <a:cs typeface="Arial" pitchFamily="34" charset="0"/>
              </a:defRPr>
            </a:lvl1pPr>
          </a:lstStyle>
          <a:p>
            <a:pPr>
              <a:defRPr/>
            </a:pPr>
            <a:fld id="{601CAD30-07C1-4A6F-9701-5EEABBBFE763}" type="slidenum">
              <a:rPr lang="en-US" smtClean="0"/>
              <a:pPr>
                <a:defRPr/>
              </a:pPr>
              <a:t>‹#›</a:t>
            </a:fld>
            <a:endParaRPr lang="en-US" dirty="0"/>
          </a:p>
        </p:txBody>
      </p:sp>
    </p:spTree>
    <p:extLst>
      <p:ext uri="{BB962C8B-B14F-4D97-AF65-F5344CB8AC3E}">
        <p14:creationId xmlns:p14="http://schemas.microsoft.com/office/powerpoint/2010/main" val="17615416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Unicode MS" pitchFamily="34" charset="-128"/>
        <a:ea typeface="+mn-ea"/>
        <a:cs typeface="Arial" pitchFamily="34" charset="0"/>
      </a:defRPr>
    </a:lvl1pPr>
    <a:lvl2pPr marL="457200" algn="l" rtl="0" fontAlgn="base">
      <a:spcBef>
        <a:spcPct val="30000"/>
      </a:spcBef>
      <a:spcAft>
        <a:spcPct val="0"/>
      </a:spcAft>
      <a:defRPr sz="1200" kern="1200">
        <a:solidFill>
          <a:schemeClr val="tx1"/>
        </a:solidFill>
        <a:latin typeface="Arial Unicode MS" pitchFamily="34" charset="-128"/>
        <a:ea typeface="+mn-ea"/>
        <a:cs typeface="Arial" pitchFamily="34" charset="0"/>
      </a:defRPr>
    </a:lvl2pPr>
    <a:lvl3pPr marL="914400" algn="l" rtl="0" fontAlgn="base">
      <a:spcBef>
        <a:spcPct val="30000"/>
      </a:spcBef>
      <a:spcAft>
        <a:spcPct val="0"/>
      </a:spcAft>
      <a:defRPr sz="1200" kern="1200">
        <a:solidFill>
          <a:schemeClr val="tx1"/>
        </a:solidFill>
        <a:latin typeface="Arial Unicode MS" pitchFamily="34" charset="-128"/>
        <a:ea typeface="+mn-ea"/>
        <a:cs typeface="Arial" pitchFamily="34" charset="0"/>
      </a:defRPr>
    </a:lvl3pPr>
    <a:lvl4pPr marL="1371600" algn="l" rtl="0" fontAlgn="base">
      <a:spcBef>
        <a:spcPct val="30000"/>
      </a:spcBef>
      <a:spcAft>
        <a:spcPct val="0"/>
      </a:spcAft>
      <a:defRPr sz="1200" kern="1200">
        <a:solidFill>
          <a:schemeClr val="tx1"/>
        </a:solidFill>
        <a:latin typeface="Arial Unicode MS" pitchFamily="34" charset="-128"/>
        <a:ea typeface="+mn-ea"/>
        <a:cs typeface="Arial" pitchFamily="34" charset="0"/>
      </a:defRPr>
    </a:lvl4pPr>
    <a:lvl5pPr marL="1828800" algn="l" rtl="0" fontAlgn="base">
      <a:spcBef>
        <a:spcPct val="30000"/>
      </a:spcBef>
      <a:spcAft>
        <a:spcPct val="0"/>
      </a:spcAft>
      <a:defRPr sz="1200" kern="1200">
        <a:solidFill>
          <a:schemeClr val="tx1"/>
        </a:solidFill>
        <a:latin typeface="Arial Unicode MS" pitchFamily="34" charset="-128"/>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725488" y="741363"/>
            <a:ext cx="534828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kenham Rg" pitchFamily="34" charset="-18"/>
              </a:defRPr>
            </a:lvl1pPr>
            <a:lvl2pPr marL="742950" indent="-285750" eaLnBrk="0" hangingPunct="0">
              <a:defRPr>
                <a:solidFill>
                  <a:schemeClr val="tx1"/>
                </a:solidFill>
                <a:latin typeface="Pakenham Rg" pitchFamily="34" charset="-18"/>
              </a:defRPr>
            </a:lvl2pPr>
            <a:lvl3pPr marL="1143000" indent="-228600" eaLnBrk="0" hangingPunct="0">
              <a:defRPr>
                <a:solidFill>
                  <a:schemeClr val="tx1"/>
                </a:solidFill>
                <a:latin typeface="Pakenham Rg" pitchFamily="34" charset="-18"/>
              </a:defRPr>
            </a:lvl3pPr>
            <a:lvl4pPr marL="1600200" indent="-228600" eaLnBrk="0" hangingPunct="0">
              <a:defRPr>
                <a:solidFill>
                  <a:schemeClr val="tx1"/>
                </a:solidFill>
                <a:latin typeface="Pakenham Rg" pitchFamily="34" charset="-18"/>
              </a:defRPr>
            </a:lvl4pPr>
            <a:lvl5pPr marL="2057400" indent="-228600" eaLnBrk="0" hangingPunct="0">
              <a:defRPr>
                <a:solidFill>
                  <a:schemeClr val="tx1"/>
                </a:solidFill>
                <a:latin typeface="Pakenham Rg" pitchFamily="34" charset="-18"/>
              </a:defRPr>
            </a:lvl5pPr>
            <a:lvl6pPr marL="2514600" indent="-228600" eaLnBrk="0" fontAlgn="base" hangingPunct="0">
              <a:spcBef>
                <a:spcPct val="0"/>
              </a:spcBef>
              <a:spcAft>
                <a:spcPct val="0"/>
              </a:spcAft>
              <a:defRPr>
                <a:solidFill>
                  <a:schemeClr val="tx1"/>
                </a:solidFill>
                <a:latin typeface="Pakenham Rg" pitchFamily="34" charset="-18"/>
              </a:defRPr>
            </a:lvl6pPr>
            <a:lvl7pPr marL="2971800" indent="-228600" eaLnBrk="0" fontAlgn="base" hangingPunct="0">
              <a:spcBef>
                <a:spcPct val="0"/>
              </a:spcBef>
              <a:spcAft>
                <a:spcPct val="0"/>
              </a:spcAft>
              <a:defRPr>
                <a:solidFill>
                  <a:schemeClr val="tx1"/>
                </a:solidFill>
                <a:latin typeface="Pakenham Rg" pitchFamily="34" charset="-18"/>
              </a:defRPr>
            </a:lvl7pPr>
            <a:lvl8pPr marL="3429000" indent="-228600" eaLnBrk="0" fontAlgn="base" hangingPunct="0">
              <a:spcBef>
                <a:spcPct val="0"/>
              </a:spcBef>
              <a:spcAft>
                <a:spcPct val="0"/>
              </a:spcAft>
              <a:defRPr>
                <a:solidFill>
                  <a:schemeClr val="tx1"/>
                </a:solidFill>
                <a:latin typeface="Pakenham Rg" pitchFamily="34" charset="-18"/>
              </a:defRPr>
            </a:lvl8pPr>
            <a:lvl9pPr marL="3886200" indent="-228600" eaLnBrk="0" fontAlgn="base" hangingPunct="0">
              <a:spcBef>
                <a:spcPct val="0"/>
              </a:spcBef>
              <a:spcAft>
                <a:spcPct val="0"/>
              </a:spcAft>
              <a:defRPr>
                <a:solidFill>
                  <a:schemeClr val="tx1"/>
                </a:solidFill>
                <a:latin typeface="Pakenham Rg" pitchFamily="34" charset="-18"/>
              </a:defRPr>
            </a:lvl9pPr>
          </a:lstStyle>
          <a:p>
            <a:pPr eaLnBrk="1" hangingPunct="1"/>
            <a:fld id="{ADC3ED86-918D-47F7-A5C4-31FEB4F20DF6}" type="slidenum">
              <a:rPr lang="en-US" smtClean="0">
                <a:latin typeface="Arial Unicode MS" pitchFamily="34" charset="-128"/>
              </a:rPr>
              <a:pPr eaLnBrk="1" hangingPunct="1"/>
              <a:t>19</a:t>
            </a:fld>
            <a:endParaRPr lang="en-US" dirty="0" smtClean="0">
              <a:latin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678664" name="Rectangle 8" descr="dark-metal-texture black cropped"/>
          <p:cNvSpPr>
            <a:spLocks noGrp="1" noChangeArrowheads="1"/>
          </p:cNvSpPr>
          <p:nvPr>
            <p:ph type="ctrTitle"/>
          </p:nvPr>
        </p:nvSpPr>
        <p:spPr>
          <a:xfrm>
            <a:off x="6472052" y="178130"/>
            <a:ext cx="3309903" cy="4536857"/>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b" anchorCtr="0" compatLnSpc="1">
            <a:normAutofit/>
          </a:bodyPr>
          <a:lstStyle>
            <a:lvl1pPr>
              <a:lnSpc>
                <a:spcPct val="80000"/>
              </a:lnSpc>
              <a:defRPr lang="en-GB" noProof="0" dirty="0" smtClean="0"/>
            </a:lvl1pPr>
          </a:lstStyle>
          <a:p>
            <a:pPr lvl="0">
              <a:lnSpc>
                <a:spcPct val="76000"/>
              </a:lnSpc>
            </a:pPr>
            <a:r>
              <a:rPr lang="en-US" noProof="0" dirty="0" smtClean="0"/>
              <a:t>Click to edit Master title style</a:t>
            </a:r>
            <a:endParaRPr lang="en-GB" noProof="0" dirty="0" smtClean="0"/>
          </a:p>
        </p:txBody>
      </p:sp>
      <p:cxnSp>
        <p:nvCxnSpPr>
          <p:cNvPr id="3" name="Straight Connector 2"/>
          <p:cNvCxnSpPr/>
          <p:nvPr userDrawn="1"/>
        </p:nvCxnSpPr>
        <p:spPr>
          <a:xfrm>
            <a:off x="6464344" y="4848446"/>
            <a:ext cx="3296093" cy="0"/>
          </a:xfrm>
          <a:prstGeom prst="line">
            <a:avLst/>
          </a:prstGeom>
          <a:ln w="3175">
            <a:solidFill>
              <a:schemeClr val="tx1"/>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99900" y="5654127"/>
            <a:ext cx="129603" cy="14552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01648" y="5857110"/>
            <a:ext cx="126106" cy="150301"/>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6005" y="6075113"/>
            <a:ext cx="137392" cy="145919"/>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495443" y="6276272"/>
            <a:ext cx="138517" cy="147512"/>
          </a:xfrm>
          <a:prstGeom prst="rect">
            <a:avLst/>
          </a:prstGeom>
        </p:spPr>
      </p:pic>
      <p:sp>
        <p:nvSpPr>
          <p:cNvPr id="14" name="Rectangle 11" descr="dark-metal-texture black cropped"/>
          <p:cNvSpPr txBox="1">
            <a:spLocks noChangeArrowheads="1"/>
          </p:cNvSpPr>
          <p:nvPr userDrawn="1"/>
        </p:nvSpPr>
        <p:spPr bwMode="auto">
          <a:xfrm>
            <a:off x="6461294" y="4973760"/>
            <a:ext cx="3301867" cy="172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36000" bIns="36000" numCol="1" anchor="t" anchorCtr="0" compatLnSpc="1">
            <a:prstTxWarp prst="textNoShape">
              <a:avLst/>
            </a:prstTxWarp>
            <a:noAutofit/>
          </a:bodyPr>
          <a:lstStyle>
            <a:lvl1pPr algn="l" rtl="0" eaLnBrk="1" fontAlgn="base" hangingPunct="1">
              <a:lnSpc>
                <a:spcPct val="84000"/>
              </a:lnSpc>
              <a:spcBef>
                <a:spcPts val="0"/>
              </a:spcBef>
              <a:spcAft>
                <a:spcPct val="0"/>
              </a:spcAft>
              <a:tabLst>
                <a:tab pos="268288" algn="l"/>
              </a:tabLst>
              <a:defRPr lang="en-GB" sz="1600" b="1" kern="1200" cap="none" spc="-80" baseline="0" dirty="0" smtClean="0">
                <a:ln>
                  <a:noFill/>
                </a:ln>
                <a:solidFill>
                  <a:schemeClr val="tx1"/>
                </a:solidFill>
                <a:effectLst/>
                <a:latin typeface="+mj-lt"/>
                <a:ea typeface="Segoe UI" pitchFamily="34" charset="0"/>
                <a:cs typeface="Arial" pitchFamily="34" charset="0"/>
              </a:defRPr>
            </a:lvl1pPr>
            <a:lvl2pPr marL="285750" indent="-284163" algn="l" rtl="0" eaLnBrk="1" fontAlgn="base" hangingPunct="1">
              <a:lnSpc>
                <a:spcPct val="84000"/>
              </a:lnSpc>
              <a:spcBef>
                <a:spcPct val="10000"/>
              </a:spcBef>
              <a:spcAft>
                <a:spcPct val="0"/>
              </a:spcAft>
              <a:buClr>
                <a:srgbClr val="932715"/>
              </a:buClr>
              <a:buFont typeface="Wingdings" pitchFamily="2" charset="2"/>
              <a:buChar char="§"/>
              <a:defRPr lang="en-GB" sz="2200" b="0" cap="none" spc="-60" baseline="0" dirty="0" smtClean="0">
                <a:ln>
                  <a:noFill/>
                </a:ln>
                <a:solidFill>
                  <a:schemeClr val="tx1"/>
                </a:solidFill>
                <a:effectLst/>
                <a:latin typeface="+mj-lt"/>
                <a:ea typeface="Segoe UI" pitchFamily="34" charset="0"/>
                <a:cs typeface="Arial" pitchFamily="34" charset="0"/>
              </a:defRPr>
            </a:lvl2pPr>
            <a:lvl3pPr marL="515938" indent="-228600" algn="l" rtl="0" eaLnBrk="1" fontAlgn="base" hangingPunct="1">
              <a:lnSpc>
                <a:spcPct val="84000"/>
              </a:lnSpc>
              <a:spcBef>
                <a:spcPct val="10000"/>
              </a:spcBef>
              <a:spcAft>
                <a:spcPct val="0"/>
              </a:spcAft>
              <a:buChar char="•"/>
              <a:defRPr lang="en-GB" sz="2000" b="0" cap="none" spc="-40" baseline="0" dirty="0" smtClean="0">
                <a:ln>
                  <a:noFill/>
                </a:ln>
                <a:solidFill>
                  <a:srgbClr val="808080"/>
                </a:solidFill>
                <a:effectLst/>
                <a:latin typeface="+mj-lt"/>
                <a:ea typeface="Segoe UI" pitchFamily="34" charset="0"/>
                <a:cs typeface="Arial" pitchFamily="34" charset="0"/>
              </a:defRPr>
            </a:lvl3pPr>
            <a:lvl4pPr marL="717550" indent="-200025" algn="l" rtl="0" eaLnBrk="1" fontAlgn="base" hangingPunct="1">
              <a:lnSpc>
                <a:spcPct val="80000"/>
              </a:lnSpc>
              <a:spcBef>
                <a:spcPct val="0"/>
              </a:spcBef>
              <a:spcAft>
                <a:spcPct val="0"/>
              </a:spcAft>
              <a:buFont typeface="Arial" pitchFamily="34" charset="0"/>
              <a:buChar char="·"/>
              <a:defRPr sz="1600">
                <a:solidFill>
                  <a:schemeClr val="tx1"/>
                </a:solidFill>
                <a:latin typeface="+mn-lt"/>
              </a:defRPr>
            </a:lvl4pPr>
            <a:lvl5pPr marL="947738" indent="-228600" algn="l" rtl="0" eaLnBrk="1" fontAlgn="base" hangingPunct="1">
              <a:lnSpc>
                <a:spcPct val="80000"/>
              </a:lnSpc>
              <a:spcBef>
                <a:spcPct val="0"/>
              </a:spcBef>
              <a:spcAft>
                <a:spcPct val="0"/>
              </a:spcAft>
              <a:buSzPct val="50000"/>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0F4DBC"/>
                </a:solidFill>
                <a:latin typeface="+mn-lt"/>
              </a:defRPr>
            </a:lvl6pPr>
            <a:lvl7pPr marL="2971800" indent="-228600" algn="l" rtl="0" eaLnBrk="1" fontAlgn="base" hangingPunct="1">
              <a:spcBef>
                <a:spcPct val="20000"/>
              </a:spcBef>
              <a:spcAft>
                <a:spcPct val="0"/>
              </a:spcAft>
              <a:buChar char="»"/>
              <a:defRPr sz="1600">
                <a:solidFill>
                  <a:srgbClr val="0F4DBC"/>
                </a:solidFill>
                <a:latin typeface="+mn-lt"/>
              </a:defRPr>
            </a:lvl7pPr>
            <a:lvl8pPr marL="3429000" indent="-228600" algn="l" rtl="0" eaLnBrk="1" fontAlgn="base" hangingPunct="1">
              <a:spcBef>
                <a:spcPct val="20000"/>
              </a:spcBef>
              <a:spcAft>
                <a:spcPct val="0"/>
              </a:spcAft>
              <a:buChar char="»"/>
              <a:defRPr sz="1600">
                <a:solidFill>
                  <a:srgbClr val="0F4DBC"/>
                </a:solidFill>
                <a:latin typeface="+mn-lt"/>
              </a:defRPr>
            </a:lvl8pPr>
            <a:lvl9pPr marL="3886200" indent="-228600" algn="l" rtl="0" eaLnBrk="1" fontAlgn="base" hangingPunct="1">
              <a:spcBef>
                <a:spcPct val="20000"/>
              </a:spcBef>
              <a:spcAft>
                <a:spcPct val="0"/>
              </a:spcAft>
              <a:buChar char="»"/>
              <a:defRPr sz="1600">
                <a:solidFill>
                  <a:srgbClr val="0F4DBC"/>
                </a:solidFill>
                <a:latin typeface="+mn-lt"/>
              </a:defRPr>
            </a:lvl9pPr>
          </a:lstStyle>
          <a:p>
            <a:r>
              <a:rPr lang="en-US" dirty="0" smtClean="0"/>
              <a:t>Gabriel Dusil</a:t>
            </a:r>
          </a:p>
          <a:p>
            <a:r>
              <a:rPr lang="en-US" dirty="0" smtClean="0"/>
              <a:t>VP, Global Sales &amp; Marketing</a:t>
            </a:r>
          </a:p>
          <a:p>
            <a:endParaRPr lang="en-US" dirty="0" smtClean="0"/>
          </a:p>
          <a:p>
            <a:r>
              <a:rPr lang="en-US" dirty="0" smtClean="0"/>
              <a:t>	www.facebook.com/gdusil</a:t>
            </a:r>
            <a:endParaRPr lang="en-US" dirty="0" smtClean="0">
              <a:solidFill>
                <a:schemeClr val="accent5">
                  <a:lumMod val="75000"/>
                </a:schemeClr>
              </a:solidFill>
            </a:endParaRPr>
          </a:p>
          <a:p>
            <a:r>
              <a:rPr lang="en-US" dirty="0" smtClean="0"/>
              <a:t>	cz.linkedin.com/in/gabrieldusil</a:t>
            </a:r>
            <a:endParaRPr lang="en-US" dirty="0" smtClean="0">
              <a:solidFill>
                <a:schemeClr val="accent5">
                  <a:lumMod val="75000"/>
                </a:schemeClr>
              </a:solidFill>
            </a:endParaRPr>
          </a:p>
          <a:p>
            <a:r>
              <a:rPr lang="en-US" dirty="0" smtClean="0"/>
              <a:t>	gdusil.wordpress.com</a:t>
            </a:r>
            <a:endParaRPr lang="en-US" dirty="0" smtClean="0">
              <a:solidFill>
                <a:schemeClr val="accent5">
                  <a:lumMod val="75000"/>
                </a:schemeClr>
              </a:solidFill>
            </a:endParaRPr>
          </a:p>
          <a:p>
            <a:r>
              <a:rPr lang="en-US" dirty="0" smtClean="0"/>
              <a:t>	dusilg@gmail.com</a:t>
            </a:r>
            <a:endParaRPr lang="en-US" dirty="0">
              <a:solidFill>
                <a:schemeClr val="accent5">
                  <a:lumMod val="75000"/>
                </a:schemeClr>
              </a:solidFill>
            </a:endParaRP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46093" y="3049415"/>
            <a:ext cx="3691668" cy="19425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74627" y="202018"/>
            <a:ext cx="9567863" cy="598381"/>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t" anchorCtr="0" compatLnSpc="1">
            <a:noAutofit/>
          </a:bodyPr>
          <a:lstStyle>
            <a:lvl1pPr>
              <a:lnSpc>
                <a:spcPct val="80000"/>
              </a:lnSpc>
              <a:defRPr lang="en-US" dirty="0"/>
            </a:lvl1pPr>
          </a:lstStyle>
          <a:p>
            <a:pPr lvl="0">
              <a:lnSpc>
                <a:spcPct val="76000"/>
              </a:lnSpc>
            </a:pPr>
            <a:r>
              <a:rPr lang="en-US" dirty="0" smtClean="0"/>
              <a:t>Click to edit Master title style</a:t>
            </a:r>
            <a:endParaRPr lang="en-US" dirty="0"/>
          </a:p>
        </p:txBody>
      </p:sp>
      <p:sp>
        <p:nvSpPr>
          <p:cNvPr id="3" name="Content Placeholder 2"/>
          <p:cNvSpPr>
            <a:spLocks noGrp="1"/>
          </p:cNvSpPr>
          <p:nvPr>
            <p:ph idx="1"/>
          </p:nvPr>
        </p:nvSpPr>
        <p:spPr>
          <a:xfrm>
            <a:off x="174625" y="1028571"/>
            <a:ext cx="9544050" cy="497832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defRPr lang="en-US" b="1" dirty="0" smtClean="0">
                <a:latin typeface="+mj-lt"/>
              </a:defRPr>
            </a:lvl1pPr>
            <a:lvl2pPr>
              <a:defRPr lang="en-US" dirty="0" smtClean="0">
                <a:latin typeface="+mj-lt"/>
              </a:defRPr>
            </a:lvl2pPr>
            <a:lvl3pPr>
              <a:defRPr lang="en-US" dirty="0" smtClean="0">
                <a:latin typeface="+mj-lt"/>
              </a:defRPr>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922881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174627" y="191386"/>
            <a:ext cx="9567863" cy="609014"/>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t" anchorCtr="0" compatLnSpc="1">
            <a:noAutofit/>
          </a:bodyPr>
          <a:lstStyle>
            <a:lvl1pPr>
              <a:lnSpc>
                <a:spcPct val="80000"/>
              </a:lnSpc>
              <a:defRPr lang="en-US" b="1" spc="-160" baseline="0" dirty="0"/>
            </a:lvl1pPr>
          </a:lstStyle>
          <a:p>
            <a:pPr lvl="0">
              <a:lnSpc>
                <a:spcPct val="76000"/>
              </a:lnSpc>
            </a:pPr>
            <a:r>
              <a:rPr lang="en-US" dirty="0" smtClean="0"/>
              <a:t>Click to edit Master title style</a:t>
            </a:r>
            <a:endParaRPr lang="en-US" dirty="0"/>
          </a:p>
        </p:txBody>
      </p:sp>
      <p:sp>
        <p:nvSpPr>
          <p:cNvPr id="3" name="Content Placeholder 2"/>
          <p:cNvSpPr>
            <a:spLocks noGrp="1"/>
          </p:cNvSpPr>
          <p:nvPr>
            <p:ph sz="half" idx="1"/>
          </p:nvPr>
        </p:nvSpPr>
        <p:spPr>
          <a:xfrm>
            <a:off x="174625" y="1045030"/>
            <a:ext cx="4493069" cy="4949202"/>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nSpc>
                <a:spcPct val="78000"/>
              </a:lnSpc>
              <a:defRPr lang="en-US" b="1" kern="1200" spc="-80" baseline="0" dirty="0" smtClean="0">
                <a:latin typeface="+mj-lt"/>
              </a:defRPr>
            </a:lvl1pPr>
            <a:lvl2pPr>
              <a:lnSpc>
                <a:spcPct val="78000"/>
              </a:lnSpc>
              <a:defRPr lang="en-US" spc="-60" baseline="0" dirty="0" smtClean="0">
                <a:latin typeface="+mj-lt"/>
              </a:defRPr>
            </a:lvl2pPr>
            <a:lvl3pPr>
              <a:lnSpc>
                <a:spcPct val="78000"/>
              </a:lnSpc>
              <a:defRPr lang="en-US" sz="2000" spc="-40" baseline="0" dirty="0" smtClean="0">
                <a:latin typeface="+mj-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5124894" y="1045030"/>
            <a:ext cx="4593783" cy="494920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defRPr lang="en-US" b="1" kern="1200" spc="-80" baseline="0" dirty="0" smtClean="0">
                <a:latin typeface="+mj-lt"/>
              </a:defRPr>
            </a:lvl1pPr>
            <a:lvl2pPr>
              <a:defRPr lang="en-US" spc="-60" baseline="0" dirty="0" smtClean="0">
                <a:latin typeface="+mj-lt"/>
              </a:defRPr>
            </a:lvl2pPr>
            <a:lvl3pPr>
              <a:defRPr lang="en-US" sz="2000" spc="-40" baseline="0" dirty="0" smtClean="0">
                <a:latin typeface="+mj-lt"/>
              </a:defRPr>
            </a:lvl3pPr>
          </a:lstStyle>
          <a:p>
            <a:pPr lvl="0">
              <a:lnSpc>
                <a:spcPct val="78000"/>
              </a:lnSpc>
            </a:pPr>
            <a:r>
              <a:rPr lang="en-US" dirty="0" smtClean="0"/>
              <a:t>Click to edit Master text styles</a:t>
            </a:r>
          </a:p>
          <a:p>
            <a:pPr lvl="1">
              <a:lnSpc>
                <a:spcPct val="78000"/>
              </a:lnSpc>
            </a:pPr>
            <a:r>
              <a:rPr lang="en-US" dirty="0" smtClean="0"/>
              <a:t>Second level</a:t>
            </a:r>
          </a:p>
          <a:p>
            <a:pPr lvl="2">
              <a:lnSpc>
                <a:spcPct val="78000"/>
              </a:lnSpc>
            </a:pPr>
            <a:r>
              <a:rPr lang="en-US" dirty="0" smtClean="0"/>
              <a:t>Third level</a:t>
            </a:r>
          </a:p>
        </p:txBody>
      </p:sp>
    </p:spTree>
    <p:extLst>
      <p:ext uri="{BB962C8B-B14F-4D97-AF65-F5344CB8AC3E}">
        <p14:creationId xmlns:p14="http://schemas.microsoft.com/office/powerpoint/2010/main" val="3590641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4627" y="202018"/>
            <a:ext cx="9567863" cy="598381"/>
          </a:xfr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t" anchorCtr="0" compatLnSpc="1">
            <a:noAutofit/>
          </a:bodyPr>
          <a:lstStyle>
            <a:lvl1pPr>
              <a:lnSpc>
                <a:spcPct val="80000"/>
              </a:lnSpc>
              <a:defRPr lang="en-US" b="1"/>
            </a:lvl1pPr>
          </a:lstStyle>
          <a:p>
            <a:pPr lvl="0">
              <a:lnSpc>
                <a:spcPct val="76000"/>
              </a:lnSpc>
            </a:pPr>
            <a:r>
              <a:rPr lang="en-US" smtClean="0"/>
              <a:t>Click to edit Master title style</a:t>
            </a:r>
            <a:endParaRPr lang="en-US"/>
          </a:p>
        </p:txBody>
      </p:sp>
    </p:spTree>
    <p:extLst>
      <p:ext uri="{BB962C8B-B14F-4D97-AF65-F5344CB8AC3E}">
        <p14:creationId xmlns:p14="http://schemas.microsoft.com/office/powerpoint/2010/main" val="730607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3568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800" y="849745"/>
            <a:ext cx="3454400" cy="4826000"/>
          </a:xfrm>
          <a:prstGeom prst="rect">
            <a:avLst/>
          </a:prstGeom>
        </p:spPr>
      </p:pic>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5800" y="849745"/>
            <a:ext cx="3454400" cy="4826000"/>
          </a:xfrm>
          <a:prstGeom prst="rect">
            <a:avLst/>
          </a:prstGeom>
        </p:spPr>
      </p:pic>
    </p:spTree>
    <p:extLst>
      <p:ext uri="{BB962C8B-B14F-4D97-AF65-F5344CB8AC3E}">
        <p14:creationId xmlns:p14="http://schemas.microsoft.com/office/powerpoint/2010/main" val="36054949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7"/>
          <p:cNvSpPr>
            <a:spLocks noGrp="1" noChangeArrowheads="1"/>
          </p:cNvSpPr>
          <p:nvPr>
            <p:ph type="title"/>
          </p:nvPr>
        </p:nvSpPr>
        <p:spPr bwMode="auto">
          <a:xfrm>
            <a:off x="174627" y="212650"/>
            <a:ext cx="9567863" cy="587749"/>
          </a:xfrm>
          <a:prstGeom prst="rect">
            <a:avLst/>
          </a:prstGeom>
          <a:noFill/>
          <a:ln w="9525">
            <a:noFill/>
            <a:miter lim="800000"/>
            <a:headEnd/>
            <a:tailEnd/>
          </a:ln>
          <a:effectLst>
            <a:prstShdw prst="shdw17" dist="17961" dir="13500000">
              <a:schemeClr val="tx1"/>
            </a:prstShdw>
          </a:effectLst>
          <a:extLst>
            <a:ext uri="{909E8E84-426E-40DD-AFC4-6F175D3DCCD1}">
              <a14:hiddenFill xmlns:a14="http://schemas.microsoft.com/office/drawing/2010/main">
                <a:solidFill>
                  <a:schemeClr val="accent1"/>
                </a:solidFill>
              </a14:hiddenFill>
            </a:ext>
          </a:extLst>
        </p:spPr>
        <p:txBody>
          <a:bodyPr vert="horz" wrap="square" lIns="0" tIns="45720" rIns="91440" bIns="45720" numCol="1" anchor="t" anchorCtr="0" compatLnSpc="1">
            <a:noAutofit/>
          </a:bodyPr>
          <a:lstStyle/>
          <a:p>
            <a:pPr lvl="0">
              <a:lnSpc>
                <a:spcPct val="76000"/>
              </a:lnSpc>
            </a:pPr>
            <a:r>
              <a:rPr lang="en-US" dirty="0" smtClean="0"/>
              <a:t>Click to edit Master title style</a:t>
            </a:r>
            <a:endParaRPr lang="en-GB" dirty="0" smtClean="0"/>
          </a:p>
        </p:txBody>
      </p:sp>
      <p:sp>
        <p:nvSpPr>
          <p:cNvPr id="1042" name="Rectangle 18"/>
          <p:cNvSpPr>
            <a:spLocks noGrp="1" noChangeArrowheads="1"/>
          </p:cNvSpPr>
          <p:nvPr>
            <p:ph type="body" idx="1"/>
          </p:nvPr>
        </p:nvSpPr>
        <p:spPr bwMode="auto">
          <a:xfrm>
            <a:off x="174625" y="1027811"/>
            <a:ext cx="9544050" cy="508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a:lnSpc>
                <a:spcPct val="78000"/>
              </a:lnSpc>
            </a:pPr>
            <a:r>
              <a:rPr lang="en-GB" dirty="0" smtClean="0"/>
              <a:t>Click to edit Master text styles</a:t>
            </a:r>
          </a:p>
          <a:p>
            <a:pPr lvl="1">
              <a:lnSpc>
                <a:spcPct val="78000"/>
              </a:lnSpc>
            </a:pPr>
            <a:r>
              <a:rPr lang="en-GB" dirty="0" smtClean="0"/>
              <a:t>Second level</a:t>
            </a:r>
          </a:p>
          <a:p>
            <a:pPr lvl="2">
              <a:lnSpc>
                <a:spcPct val="78000"/>
              </a:lnSpc>
            </a:pPr>
            <a:r>
              <a:rPr lang="en-GB" dirty="0" smtClean="0"/>
              <a:t>Third level</a:t>
            </a:r>
          </a:p>
        </p:txBody>
      </p:sp>
      <p:sp>
        <p:nvSpPr>
          <p:cNvPr id="2" name="Rectangle 1"/>
          <p:cNvSpPr/>
          <p:nvPr/>
        </p:nvSpPr>
        <p:spPr>
          <a:xfrm>
            <a:off x="7495954" y="6311089"/>
            <a:ext cx="2296632" cy="430887"/>
          </a:xfrm>
          <a:prstGeom prst="rect">
            <a:avLst/>
          </a:prstGeom>
        </p:spPr>
        <p:txBody>
          <a:bodyPr wrap="square" lIns="0" tIns="0" rIns="0" bIns="0">
            <a:spAutoFit/>
          </a:bodyPr>
          <a:lstStyle/>
          <a:p>
            <a:pPr algn="l">
              <a:lnSpc>
                <a:spcPct val="90000"/>
              </a:lnSpc>
            </a:pPr>
            <a:r>
              <a:rPr lang="en-US" sz="1000" b="0" i="0" kern="0" cap="none" spc="0" baseline="0" dirty="0" smtClean="0">
                <a:ln>
                  <a:noFill/>
                </a:ln>
                <a:solidFill>
                  <a:srgbClr val="C1002B"/>
                </a:solidFill>
                <a:effectLst/>
                <a:latin typeface="Arial Unicode MS" pitchFamily="34" charset="-128"/>
                <a:ea typeface="Segoe UI" pitchFamily="34" charset="0"/>
                <a:cs typeface="Arial" pitchFamily="34" charset="0"/>
              </a:rPr>
              <a:t>Experts in Network Behavior Analysis</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1000" b="0" i="0" kern="0" cap="none" spc="0" baseline="0" dirty="0" smtClean="0">
                <a:ln>
                  <a:noFill/>
                </a:ln>
                <a:solidFill>
                  <a:schemeClr val="tx1"/>
                </a:solidFill>
                <a:effectLst/>
                <a:latin typeface="Arial Unicode MS" pitchFamily="34" charset="-128"/>
                <a:ea typeface="Segoe UI" pitchFamily="34" charset="0"/>
                <a:cs typeface="Arial" pitchFamily="34" charset="0"/>
              </a:rPr>
              <a:t>Page </a:t>
            </a:r>
            <a:fld id="{571DDA56-2199-46EB-AB0E-6ABDC16A7DB2}" type="slidenum">
              <a:rPr lang="en-GB" sz="1000" b="0" i="0" kern="0" cap="none" spc="0" baseline="0" smtClean="0">
                <a:ln>
                  <a:noFill/>
                </a:ln>
                <a:solidFill>
                  <a:schemeClr val="tx1"/>
                </a:solidFill>
                <a:effectLst/>
                <a:latin typeface="Arial Unicode MS" pitchFamily="34" charset="-128"/>
                <a:ea typeface="Segoe UI" pitchFamily="34" charset="0"/>
                <a:cs typeface="Arial" pitchFamily="34" charset="0"/>
              </a:rPr>
              <a:pPr marL="0" marR="0" lvl="0" indent="0" algn="l" defTabSz="914400" rtl="0" eaLnBrk="1" fontAlgn="base" latinLnBrk="0" hangingPunct="1">
                <a:lnSpc>
                  <a:spcPct val="90000"/>
                </a:lnSpc>
                <a:spcBef>
                  <a:spcPct val="0"/>
                </a:spcBef>
                <a:spcAft>
                  <a:spcPct val="0"/>
                </a:spcAft>
                <a:buClrTx/>
                <a:buSzTx/>
                <a:buFontTx/>
                <a:buNone/>
                <a:tabLst/>
                <a:defRPr/>
              </a:pPr>
              <a:t>‹#›</a:t>
            </a:fld>
            <a:r>
              <a:rPr lang="en-GB" sz="1000" b="0" i="0" kern="0" cap="none" spc="0" baseline="0" dirty="0" smtClean="0">
                <a:ln>
                  <a:noFill/>
                </a:ln>
                <a:solidFill>
                  <a:schemeClr val="tx1"/>
                </a:solidFill>
                <a:effectLst/>
                <a:latin typeface="Arial Unicode MS" pitchFamily="34" charset="-128"/>
                <a:ea typeface="Segoe UI" pitchFamily="34" charset="0"/>
                <a:cs typeface="Arial" pitchFamily="34" charset="0"/>
              </a:rPr>
              <a:t>, www.cognitive-security.com</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000" b="0" i="0" kern="0" cap="none" spc="0" baseline="0" dirty="0" smtClean="0">
                <a:ln>
                  <a:noFill/>
                </a:ln>
                <a:solidFill>
                  <a:schemeClr val="tx1"/>
                </a:solidFill>
                <a:effectLst/>
                <a:latin typeface="Arial Unicode MS" pitchFamily="34" charset="-128"/>
                <a:ea typeface="Segoe UI" pitchFamily="34" charset="0"/>
                <a:cs typeface="Arial" pitchFamily="34" charset="0"/>
              </a:rPr>
              <a:t>© 2012, gdusil.wordpress.com</a:t>
            </a:r>
          </a:p>
        </p:txBody>
      </p:sp>
      <p:cxnSp>
        <p:nvCxnSpPr>
          <p:cNvPr id="35" name="Straight Connector 34"/>
          <p:cNvCxnSpPr/>
          <p:nvPr userDrawn="1"/>
        </p:nvCxnSpPr>
        <p:spPr>
          <a:xfrm>
            <a:off x="7495952" y="6257862"/>
            <a:ext cx="2222206" cy="0"/>
          </a:xfrm>
          <a:prstGeom prst="line">
            <a:avLst/>
          </a:prstGeom>
          <a:ln w="3175">
            <a:solidFill>
              <a:schemeClr val="tx1">
                <a:lumMod val="95000"/>
                <a:lumOff val="5000"/>
              </a:schemeClr>
            </a:solidFill>
            <a:tailEnd type="none" w="sm" len="med"/>
          </a:ln>
          <a:effectLst/>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8" cstate="print">
            <a:extLst>
              <a:ext uri="{28A0092B-C50C-407E-A947-70E740481C1C}">
                <a14:useLocalDpi xmlns:a14="http://schemas.microsoft.com/office/drawing/2010/main" val="0"/>
              </a:ext>
            </a:extLst>
          </a:blip>
          <a:srcRect l="6251" t="14333" r="6251" b="9240"/>
          <a:stretch/>
        </p:blipFill>
        <p:spPr>
          <a:xfrm>
            <a:off x="220620" y="6246420"/>
            <a:ext cx="1008000" cy="540000"/>
          </a:xfrm>
          <a:prstGeom prst="rect">
            <a:avLst/>
          </a:prstGeom>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1" r:id="rId5"/>
    <p:sldLayoutId id="2147483740" r:id="rId6"/>
  </p:sldLayoutIdLst>
  <p:timing>
    <p:tnLst>
      <p:par>
        <p:cTn id="1" dur="indefinite" restart="never" nodeType="tmRoot"/>
      </p:par>
    </p:tnLst>
  </p:timing>
  <p:hf hdr="0" ftr="0" dt="0"/>
  <p:txStyles>
    <p:titleStyle>
      <a:lvl1pPr algn="l" rtl="0" eaLnBrk="1" fontAlgn="base" hangingPunct="1">
        <a:lnSpc>
          <a:spcPct val="80000"/>
        </a:lnSpc>
        <a:spcBef>
          <a:spcPct val="0"/>
        </a:spcBef>
        <a:spcAft>
          <a:spcPct val="0"/>
        </a:spcAft>
        <a:defRPr lang="en-GB" sz="4000" b="1" cap="none" spc="-160" baseline="0" dirty="0" smtClean="0">
          <a:ln w="18415" cmpd="sng">
            <a:noFill/>
            <a:prstDash val="solid"/>
          </a:ln>
          <a:gradFill flip="none" rotWithShape="1">
            <a:gsLst>
              <a:gs pos="0">
                <a:srgbClr val="C1002B"/>
              </a:gs>
              <a:gs pos="100000">
                <a:srgbClr val="FF5B7E"/>
              </a:gs>
            </a:gsLst>
            <a:lin ang="13500000" scaled="1"/>
            <a:tileRect/>
          </a:gradFill>
          <a:effectLst>
            <a:innerShdw blurRad="63500" dist="50800" dir="13500000">
              <a:srgbClr val="3E000D">
                <a:alpha val="49804"/>
              </a:srgbClr>
            </a:innerShdw>
          </a:effectLst>
          <a:latin typeface="Arial" pitchFamily="34" charset="0"/>
          <a:ea typeface="+mj-ea"/>
          <a:cs typeface="+mj-cs"/>
        </a:defRPr>
      </a:lvl1pPr>
      <a:lvl2pPr algn="l" rtl="0" eaLnBrk="1" fontAlgn="base" hangingPunct="1">
        <a:lnSpc>
          <a:spcPct val="90000"/>
        </a:lnSpc>
        <a:spcBef>
          <a:spcPct val="0"/>
        </a:spcBef>
        <a:spcAft>
          <a:spcPct val="0"/>
        </a:spcAft>
        <a:defRPr sz="3200" b="1">
          <a:solidFill>
            <a:srgbClr val="932715"/>
          </a:solidFill>
          <a:latin typeface="Arial" charset="0"/>
        </a:defRPr>
      </a:lvl2pPr>
      <a:lvl3pPr algn="l" rtl="0" eaLnBrk="1" fontAlgn="base" hangingPunct="1">
        <a:lnSpc>
          <a:spcPct val="90000"/>
        </a:lnSpc>
        <a:spcBef>
          <a:spcPct val="0"/>
        </a:spcBef>
        <a:spcAft>
          <a:spcPct val="0"/>
        </a:spcAft>
        <a:defRPr sz="3200" b="1">
          <a:solidFill>
            <a:srgbClr val="932715"/>
          </a:solidFill>
          <a:latin typeface="Arial" charset="0"/>
        </a:defRPr>
      </a:lvl3pPr>
      <a:lvl4pPr algn="l" rtl="0" eaLnBrk="1" fontAlgn="base" hangingPunct="1">
        <a:lnSpc>
          <a:spcPct val="90000"/>
        </a:lnSpc>
        <a:spcBef>
          <a:spcPct val="0"/>
        </a:spcBef>
        <a:spcAft>
          <a:spcPct val="0"/>
        </a:spcAft>
        <a:defRPr sz="3200" b="1">
          <a:solidFill>
            <a:srgbClr val="932715"/>
          </a:solidFill>
          <a:latin typeface="Arial" charset="0"/>
        </a:defRPr>
      </a:lvl4pPr>
      <a:lvl5pPr algn="l" rtl="0" eaLnBrk="1" fontAlgn="base" hangingPunct="1">
        <a:lnSpc>
          <a:spcPct val="90000"/>
        </a:lnSpc>
        <a:spcBef>
          <a:spcPct val="0"/>
        </a:spcBef>
        <a:spcAft>
          <a:spcPct val="0"/>
        </a:spcAft>
        <a:defRPr sz="3200" b="1">
          <a:solidFill>
            <a:srgbClr val="932715"/>
          </a:solidFill>
          <a:latin typeface="Arial" charset="0"/>
        </a:defRPr>
      </a:lvl5pPr>
      <a:lvl6pPr marL="457200" algn="l" rtl="0" eaLnBrk="1" fontAlgn="base" hangingPunct="1">
        <a:spcBef>
          <a:spcPct val="0"/>
        </a:spcBef>
        <a:spcAft>
          <a:spcPct val="0"/>
        </a:spcAft>
        <a:defRPr sz="2400" b="1">
          <a:solidFill>
            <a:srgbClr val="0F4DBC"/>
          </a:solidFill>
          <a:latin typeface="Arial" charset="0"/>
        </a:defRPr>
      </a:lvl6pPr>
      <a:lvl7pPr marL="914400" algn="l" rtl="0" eaLnBrk="1" fontAlgn="base" hangingPunct="1">
        <a:spcBef>
          <a:spcPct val="0"/>
        </a:spcBef>
        <a:spcAft>
          <a:spcPct val="0"/>
        </a:spcAft>
        <a:defRPr sz="2400" b="1">
          <a:solidFill>
            <a:srgbClr val="0F4DBC"/>
          </a:solidFill>
          <a:latin typeface="Arial" charset="0"/>
        </a:defRPr>
      </a:lvl7pPr>
      <a:lvl8pPr marL="1371600" algn="l" rtl="0" eaLnBrk="1" fontAlgn="base" hangingPunct="1">
        <a:spcBef>
          <a:spcPct val="0"/>
        </a:spcBef>
        <a:spcAft>
          <a:spcPct val="0"/>
        </a:spcAft>
        <a:defRPr sz="2400" b="1">
          <a:solidFill>
            <a:srgbClr val="0F4DBC"/>
          </a:solidFill>
          <a:latin typeface="Arial" charset="0"/>
        </a:defRPr>
      </a:lvl8pPr>
      <a:lvl9pPr marL="1828800" algn="l" rtl="0" eaLnBrk="1" fontAlgn="base" hangingPunct="1">
        <a:spcBef>
          <a:spcPct val="0"/>
        </a:spcBef>
        <a:spcAft>
          <a:spcPct val="0"/>
        </a:spcAft>
        <a:defRPr sz="2400" b="1">
          <a:solidFill>
            <a:srgbClr val="0F4DBC"/>
          </a:solidFill>
          <a:latin typeface="Arial" charset="0"/>
        </a:defRPr>
      </a:lvl9pPr>
    </p:titleStyle>
    <p:bodyStyle>
      <a:lvl1pPr algn="l" rtl="0" eaLnBrk="1" fontAlgn="base" hangingPunct="1">
        <a:lnSpc>
          <a:spcPct val="84000"/>
        </a:lnSpc>
        <a:spcBef>
          <a:spcPts val="2400"/>
        </a:spcBef>
        <a:spcAft>
          <a:spcPct val="0"/>
        </a:spcAft>
        <a:defRPr lang="en-GB" sz="2400" b="1" kern="1200" cap="none" spc="-80" baseline="0" dirty="0" smtClean="0">
          <a:ln>
            <a:noFill/>
          </a:ln>
          <a:solidFill>
            <a:schemeClr val="tx1"/>
          </a:solidFill>
          <a:effectLst/>
          <a:latin typeface="+mj-lt"/>
          <a:ea typeface="Segoe UI" pitchFamily="34" charset="0"/>
          <a:cs typeface="Arial" pitchFamily="34" charset="0"/>
        </a:defRPr>
      </a:lvl1pPr>
      <a:lvl2pPr marL="285750" indent="-284163" algn="l" rtl="0" eaLnBrk="1" fontAlgn="base" hangingPunct="1">
        <a:lnSpc>
          <a:spcPct val="84000"/>
        </a:lnSpc>
        <a:spcBef>
          <a:spcPct val="10000"/>
        </a:spcBef>
        <a:spcAft>
          <a:spcPct val="0"/>
        </a:spcAft>
        <a:buClr>
          <a:srgbClr val="932715"/>
        </a:buClr>
        <a:buFont typeface="Wingdings" pitchFamily="2" charset="2"/>
        <a:buChar char="§"/>
        <a:defRPr lang="en-GB" sz="2200" b="0" cap="none" spc="-60" baseline="0" dirty="0" smtClean="0">
          <a:ln>
            <a:noFill/>
          </a:ln>
          <a:solidFill>
            <a:schemeClr val="tx1"/>
          </a:solidFill>
          <a:effectLst/>
          <a:latin typeface="+mj-lt"/>
          <a:ea typeface="Segoe UI" pitchFamily="34" charset="0"/>
          <a:cs typeface="Arial" pitchFamily="34" charset="0"/>
        </a:defRPr>
      </a:lvl2pPr>
      <a:lvl3pPr marL="515938" indent="-228600" algn="l" rtl="0" eaLnBrk="1" fontAlgn="base" hangingPunct="1">
        <a:lnSpc>
          <a:spcPct val="84000"/>
        </a:lnSpc>
        <a:spcBef>
          <a:spcPct val="10000"/>
        </a:spcBef>
        <a:spcAft>
          <a:spcPct val="0"/>
        </a:spcAft>
        <a:buChar char="•"/>
        <a:defRPr lang="en-GB" sz="2000" b="0" cap="none" spc="-40" baseline="0" dirty="0" smtClean="0">
          <a:ln>
            <a:noFill/>
          </a:ln>
          <a:solidFill>
            <a:srgbClr val="808080"/>
          </a:solidFill>
          <a:effectLst/>
          <a:latin typeface="+mj-lt"/>
          <a:ea typeface="Segoe UI" pitchFamily="34" charset="0"/>
          <a:cs typeface="Arial" pitchFamily="34" charset="0"/>
        </a:defRPr>
      </a:lvl3pPr>
      <a:lvl4pPr marL="717550" indent="-200025" algn="l" rtl="0" eaLnBrk="1" fontAlgn="base" hangingPunct="1">
        <a:lnSpc>
          <a:spcPct val="80000"/>
        </a:lnSpc>
        <a:spcBef>
          <a:spcPct val="0"/>
        </a:spcBef>
        <a:spcAft>
          <a:spcPct val="0"/>
        </a:spcAft>
        <a:buFont typeface="Arial" pitchFamily="34" charset="0"/>
        <a:buChar char="·"/>
        <a:defRPr sz="1600">
          <a:solidFill>
            <a:schemeClr val="tx1"/>
          </a:solidFill>
          <a:latin typeface="+mn-lt"/>
        </a:defRPr>
      </a:lvl4pPr>
      <a:lvl5pPr marL="947738" indent="-228600" algn="l" rtl="0" eaLnBrk="1" fontAlgn="base" hangingPunct="1">
        <a:lnSpc>
          <a:spcPct val="80000"/>
        </a:lnSpc>
        <a:spcBef>
          <a:spcPct val="0"/>
        </a:spcBef>
        <a:spcAft>
          <a:spcPct val="0"/>
        </a:spcAft>
        <a:buSzPct val="50000"/>
        <a:buFont typeface="Arial" pitchFamily="34" charset="0"/>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0F4DBC"/>
          </a:solidFill>
          <a:latin typeface="+mn-lt"/>
        </a:defRPr>
      </a:lvl6pPr>
      <a:lvl7pPr marL="2971800" indent="-228600" algn="l" rtl="0" eaLnBrk="1" fontAlgn="base" hangingPunct="1">
        <a:spcBef>
          <a:spcPct val="20000"/>
        </a:spcBef>
        <a:spcAft>
          <a:spcPct val="0"/>
        </a:spcAft>
        <a:buChar char="»"/>
        <a:defRPr sz="1600">
          <a:solidFill>
            <a:srgbClr val="0F4DBC"/>
          </a:solidFill>
          <a:latin typeface="+mn-lt"/>
        </a:defRPr>
      </a:lvl7pPr>
      <a:lvl8pPr marL="3429000" indent="-228600" algn="l" rtl="0" eaLnBrk="1" fontAlgn="base" hangingPunct="1">
        <a:spcBef>
          <a:spcPct val="20000"/>
        </a:spcBef>
        <a:spcAft>
          <a:spcPct val="0"/>
        </a:spcAft>
        <a:buChar char="»"/>
        <a:defRPr sz="1600">
          <a:solidFill>
            <a:srgbClr val="0F4DBC"/>
          </a:solidFill>
          <a:latin typeface="+mn-lt"/>
        </a:defRPr>
      </a:lvl8pPr>
      <a:lvl9pPr marL="3886200" indent="-228600" algn="l" rtl="0" eaLnBrk="1" fontAlgn="base" hangingPunct="1">
        <a:spcBef>
          <a:spcPct val="20000"/>
        </a:spcBef>
        <a:spcAft>
          <a:spcPct val="0"/>
        </a:spcAft>
        <a:buChar char="»"/>
        <a:defRPr sz="1600">
          <a:solidFill>
            <a:srgbClr val="0F4DB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8.png"/><Relationship Id="rId7" Type="http://schemas.openxmlformats.org/officeDocument/2006/relationships/image" Target="../media/image33.emf"/><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gdusil.wordpress.com/2013/03/08/telco-and-mobile-security-1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5050" name="Rectangle 10" descr="dark-metal-texture black cropped"/>
          <p:cNvSpPr>
            <a:spLocks noGrp="1" noChangeArrowheads="1"/>
          </p:cNvSpPr>
          <p:nvPr>
            <p:ph type="ctrTitle"/>
          </p:nvPr>
        </p:nvSpPr>
        <p:spPr/>
        <p:txBody>
          <a:bodyPr>
            <a:normAutofit/>
          </a:bodyPr>
          <a:lstStyle/>
          <a:p>
            <a:r>
              <a:rPr lang="en-GB" dirty="0" smtClean="0"/>
              <a:t>Telco &amp; Mobile Security</a:t>
            </a:r>
            <a:br>
              <a:rPr lang="en-GB" dirty="0" smtClean="0"/>
            </a:br>
            <a:r>
              <a:rPr lang="en-GB" dirty="0" smtClean="0"/>
              <a:t>Strategies</a:t>
            </a:r>
            <a:endParaRPr lang="en-GB" dirty="0"/>
          </a:p>
        </p:txBody>
      </p:sp>
    </p:spTree>
    <p:extLst>
      <p:ext uri="{BB962C8B-B14F-4D97-AF65-F5344CB8AC3E}">
        <p14:creationId xmlns:p14="http://schemas.microsoft.com/office/powerpoint/2010/main" val="907368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354822744"/>
              </p:ext>
            </p:extLst>
          </p:nvPr>
        </p:nvGraphicFramePr>
        <p:xfrm>
          <a:off x="517894" y="1758192"/>
          <a:ext cx="4000500" cy="40433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Mobile </a:t>
            </a:r>
            <a:r>
              <a:rPr lang="en-US" dirty="0"/>
              <a:t>Data – </a:t>
            </a:r>
            <a:r>
              <a:rPr lang="en-US" dirty="0" smtClean="0"/>
              <a:t>Increasing Costs </a:t>
            </a:r>
            <a:r>
              <a:rPr lang="en-US" dirty="0"/>
              <a:t>&amp; </a:t>
            </a:r>
            <a:r>
              <a:rPr lang="en-US" dirty="0" smtClean="0"/>
              <a:t>Usage</a:t>
            </a:r>
            <a:endParaRPr lang="en-US" dirty="0"/>
          </a:p>
        </p:txBody>
      </p:sp>
      <p:sp>
        <p:nvSpPr>
          <p:cNvPr id="4" name="Content Placeholder 3"/>
          <p:cNvSpPr>
            <a:spLocks noGrp="1"/>
          </p:cNvSpPr>
          <p:nvPr>
            <p:ph sz="half" idx="1"/>
          </p:nvPr>
        </p:nvSpPr>
        <p:spPr/>
        <p:txBody>
          <a:bodyPr/>
          <a:lstStyle/>
          <a:p>
            <a:r>
              <a:rPr lang="en-US" dirty="0"/>
              <a:t>Evolving </a:t>
            </a:r>
            <a:r>
              <a:rPr lang="en-US" dirty="0" smtClean="0"/>
              <a:t>Usage by App – (Allot)</a:t>
            </a:r>
            <a:endParaRPr lang="en-US" dirty="0"/>
          </a:p>
        </p:txBody>
      </p:sp>
      <p:sp>
        <p:nvSpPr>
          <p:cNvPr id="5" name="Content Placeholder 4"/>
          <p:cNvSpPr>
            <a:spLocks noGrp="1"/>
          </p:cNvSpPr>
          <p:nvPr>
            <p:ph sz="half" idx="2"/>
          </p:nvPr>
        </p:nvSpPr>
        <p:spPr/>
        <p:txBody>
          <a:bodyPr/>
          <a:lstStyle/>
          <a:p>
            <a:r>
              <a:rPr lang="en-US" dirty="0" smtClean="0"/>
              <a:t>Monthly Data Usage – (Nielson)</a:t>
            </a:r>
            <a:endParaRPr lang="en-US" dirty="0"/>
          </a:p>
        </p:txBody>
      </p:sp>
      <p:sp>
        <p:nvSpPr>
          <p:cNvPr id="3" name="TextBox 2"/>
          <p:cNvSpPr txBox="1"/>
          <p:nvPr/>
        </p:nvSpPr>
        <p:spPr>
          <a:xfrm>
            <a:off x="2110743" y="6610093"/>
            <a:ext cx="4639411" cy="153888"/>
          </a:xfrm>
          <a:prstGeom prst="rect">
            <a:avLst/>
          </a:prstGeom>
        </p:spPr>
        <p:txBody>
          <a:bodyPr wrap="square" lIns="0" tIns="0" rIns="36000" bIns="0" anchor="b">
            <a:spAutoFit/>
          </a:bodyPr>
          <a:lstStyle>
            <a:defPPr>
              <a:defRPr lang="en-US"/>
            </a:defPPr>
            <a:lvl1pPr>
              <a:defRPr sz="1000" b="0">
                <a:solidFill>
                  <a:schemeClr val="bg1">
                    <a:lumMod val="65000"/>
                  </a:schemeClr>
                </a:solidFill>
                <a:effectLst/>
                <a:latin typeface="Segoe UI" pitchFamily="34" charset="0"/>
                <a:cs typeface="Segoe UI" pitchFamily="34" charset="0"/>
              </a:defRPr>
            </a:lvl1pPr>
          </a:lstStyle>
          <a:p>
            <a:r>
              <a:rPr lang="en-US" dirty="0">
                <a:latin typeface="Arial Unicode MS" pitchFamily="34" charset="-128"/>
                <a:cs typeface="Arial" pitchFamily="34" charset="0"/>
              </a:rPr>
              <a:t>http://www.wired.com/wiredscience/2011/06/how-much-does-your-data-cost/</a:t>
            </a:r>
          </a:p>
        </p:txBody>
      </p:sp>
      <p:sp>
        <p:nvSpPr>
          <p:cNvPr id="13" name="Rectangle 12"/>
          <p:cNvSpPr/>
          <p:nvPr/>
        </p:nvSpPr>
        <p:spPr>
          <a:xfrm>
            <a:off x="2187654" y="6153466"/>
            <a:ext cx="4532124" cy="461665"/>
          </a:xfrm>
          <a:prstGeom prst="rect">
            <a:avLst/>
          </a:prstGeom>
        </p:spPr>
        <p:txBody>
          <a:bodyPr wrap="square" lIns="0" tIns="0" rIns="36000" bIns="0" anchor="b">
            <a:spAutoFit/>
          </a:bodyPr>
          <a:lstStyle/>
          <a:p>
            <a:r>
              <a:rPr lang="en-US" sz="1000" b="0" dirty="0">
                <a:solidFill>
                  <a:schemeClr val="bg1">
                    <a:lumMod val="65000"/>
                  </a:schemeClr>
                </a:solidFill>
                <a:effectLst/>
                <a:latin typeface="Arial Unicode MS" pitchFamily="34" charset="-128"/>
              </a:rPr>
              <a:t>Average U.S. Smartphone Data Usage Up 89% as Cost per MB Goes Down 46%</a:t>
            </a:r>
          </a:p>
          <a:p>
            <a:r>
              <a:rPr lang="en-US" sz="1000" b="0" dirty="0">
                <a:solidFill>
                  <a:schemeClr val="bg1">
                    <a:lumMod val="65000"/>
                  </a:schemeClr>
                </a:solidFill>
                <a:effectLst/>
                <a:latin typeface="Arial Unicode MS" pitchFamily="34" charset="-128"/>
              </a:rPr>
              <a:t>http://</a:t>
            </a:r>
            <a:r>
              <a:rPr lang="en-US" sz="1000" b="0" dirty="0" smtClean="0">
                <a:solidFill>
                  <a:schemeClr val="bg1">
                    <a:lumMod val="65000"/>
                  </a:schemeClr>
                </a:solidFill>
                <a:effectLst/>
                <a:latin typeface="Arial Unicode MS" pitchFamily="34" charset="-128"/>
              </a:rPr>
              <a:t>blog.nielsen.com/nielsenwire/online_mobile/</a:t>
            </a:r>
            <a:endParaRPr lang="en-US" sz="1000" b="0" dirty="0">
              <a:solidFill>
                <a:schemeClr val="bg1">
                  <a:lumMod val="65000"/>
                </a:schemeClr>
              </a:solidFill>
              <a:effectLst/>
              <a:latin typeface="Arial Unicode MS" pitchFamily="34" charset="-128"/>
            </a:endParaRPr>
          </a:p>
        </p:txBody>
      </p:sp>
      <p:sp>
        <p:nvSpPr>
          <p:cNvPr id="14" name="TextBox 13"/>
          <p:cNvSpPr txBox="1"/>
          <p:nvPr/>
        </p:nvSpPr>
        <p:spPr>
          <a:xfrm>
            <a:off x="2381441" y="6134988"/>
            <a:ext cx="4076757" cy="223138"/>
          </a:xfrm>
          <a:prstGeom prst="rect">
            <a:avLst/>
          </a:prstGeom>
          <a:noFill/>
        </p:spPr>
        <p:txBody>
          <a:bodyPr wrap="none" rtlCol="0">
            <a:spAutoFit/>
          </a:bodyPr>
          <a:lstStyle/>
          <a:p>
            <a:pPr>
              <a:lnSpc>
                <a:spcPct val="85000"/>
              </a:lnSpc>
            </a:pPr>
            <a:r>
              <a:rPr lang="en-US" sz="1000" b="0" dirty="0" smtClean="0">
                <a:solidFill>
                  <a:schemeClr val="bg1">
                    <a:lumMod val="65000"/>
                  </a:schemeClr>
                </a:solidFill>
                <a:effectLst/>
                <a:latin typeface="Arial Unicode MS" pitchFamily="34" charset="-128"/>
              </a:rPr>
              <a:t>Allot </a:t>
            </a:r>
            <a:r>
              <a:rPr lang="en-US" sz="1000" b="0" dirty="0">
                <a:solidFill>
                  <a:schemeClr val="bg1">
                    <a:lumMod val="65000"/>
                  </a:schemeClr>
                </a:solidFill>
                <a:effectLst/>
                <a:latin typeface="Arial Unicode MS" pitchFamily="34" charset="-128"/>
              </a:rPr>
              <a:t>– Mobile Trends, Global Mobile Broadband Traffic Report </a:t>
            </a:r>
            <a:r>
              <a:rPr lang="en-US" sz="1000" b="0" dirty="0" smtClean="0">
                <a:solidFill>
                  <a:schemeClr val="bg1">
                    <a:lumMod val="65000"/>
                  </a:schemeClr>
                </a:solidFill>
                <a:effectLst/>
                <a:latin typeface="Arial Unicode MS" pitchFamily="34" charset="-128"/>
              </a:rPr>
              <a:t>11.H1</a:t>
            </a:r>
            <a:endParaRPr lang="en-US" sz="1000" b="0" dirty="0">
              <a:solidFill>
                <a:schemeClr val="bg1">
                  <a:lumMod val="65000"/>
                </a:schemeClr>
              </a:solidFill>
              <a:effectLst/>
              <a:latin typeface="Arial Unicode MS" pitchFamily="34" charset="-128"/>
            </a:endParaRPr>
          </a:p>
        </p:txBody>
      </p:sp>
      <p:pic>
        <p:nvPicPr>
          <p:cNvPr id="1030"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9449" y="4073630"/>
            <a:ext cx="1346858" cy="43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12179" y="3520178"/>
            <a:ext cx="1392165" cy="24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Chart 14"/>
          <p:cNvGraphicFramePr>
            <a:graphicFrameLocks/>
          </p:cNvGraphicFramePr>
          <p:nvPr>
            <p:extLst>
              <p:ext uri="{D42A27DB-BD31-4B8C-83A1-F6EECF244321}">
                <p14:modId xmlns:p14="http://schemas.microsoft.com/office/powerpoint/2010/main" val="1351814745"/>
              </p:ext>
            </p:extLst>
          </p:nvPr>
        </p:nvGraphicFramePr>
        <p:xfrm>
          <a:off x="5259683" y="1588071"/>
          <a:ext cx="4086225" cy="40433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4716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left)">
                                      <p:cBhvr>
                                        <p:cTn id="7" dur="500"/>
                                        <p:tgtEl>
                                          <p:spTgt spid="12">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11" dur="500"/>
                                        <p:tgtEl>
                                          <p:spTgt spid="12">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5" dur="500"/>
                                        <p:tgtEl>
                                          <p:spTgt spid="12">
                                            <p:graphicEl>
                                              <a:chart seriesIdx="1" categoryIdx="-4" bldStep="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wipe(left)">
                                      <p:cBhvr>
                                        <p:cTn id="19" dur="500"/>
                                        <p:tgtEl>
                                          <p:spTgt spid="12">
                                            <p:graphicEl>
                                              <a:chart seriesIdx="2" categoryIdx="-4" bldStep="series"/>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graphicEl>
                                              <a:chart seriesIdx="3" categoryIdx="-4" bldStep="series"/>
                                            </p:graphicEl>
                                          </p:spTgt>
                                        </p:tgtEl>
                                        <p:attrNameLst>
                                          <p:attrName>style.visibility</p:attrName>
                                        </p:attrNameLst>
                                      </p:cBhvr>
                                      <p:to>
                                        <p:strVal val="visible"/>
                                      </p:to>
                                    </p:set>
                                    <p:animEffect transition="in" filter="wipe(left)">
                                      <p:cBhvr>
                                        <p:cTn id="23" dur="500"/>
                                        <p:tgtEl>
                                          <p:spTgt spid="12">
                                            <p:graphicEl>
                                              <a:chart seriesIdx="3" categoryIdx="-4" bldStep="series"/>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graphicEl>
                                              <a:chart seriesIdx="4" categoryIdx="-4" bldStep="series"/>
                                            </p:graphicEl>
                                          </p:spTgt>
                                        </p:tgtEl>
                                        <p:attrNameLst>
                                          <p:attrName>style.visibility</p:attrName>
                                        </p:attrNameLst>
                                      </p:cBhvr>
                                      <p:to>
                                        <p:strVal val="visible"/>
                                      </p:to>
                                    </p:set>
                                    <p:animEffect transition="in" filter="wipe(left)">
                                      <p:cBhvr>
                                        <p:cTn id="27" dur="500"/>
                                        <p:tgtEl>
                                          <p:spTgt spid="12">
                                            <p:graphicEl>
                                              <a:chart seriesIdx="4" categoryIdx="-4" bldStep="series"/>
                                            </p:graphic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fade">
                                      <p:cBhvr>
                                        <p:cTn id="31" dur="500"/>
                                        <p:tgtEl>
                                          <p:spTgt spid="103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left)">
                                      <p:cBhvr>
                                        <p:cTn id="35" dur="500"/>
                                        <p:tgtEl>
                                          <p:spTgt spid="15">
                                            <p:graphicEl>
                                              <a:chart seriesIdx="-3" categoryIdx="-3" bldStep="gridLegend"/>
                                            </p:graphic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wipe(left)">
                                      <p:cBhvr>
                                        <p:cTn id="39" dur="500"/>
                                        <p:tgtEl>
                                          <p:spTgt spid="15">
                                            <p:graphicEl>
                                              <a:chart seriesIdx="0" categoryIdx="-4" bldStep="series"/>
                                            </p:graphic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5">
                                            <p:graphicEl>
                                              <a:chart seriesIdx="1" categoryIdx="-4" bldStep="series"/>
                                            </p:graphicEl>
                                          </p:spTgt>
                                        </p:tgtEl>
                                        <p:attrNameLst>
                                          <p:attrName>style.visibility</p:attrName>
                                        </p:attrNameLst>
                                      </p:cBhvr>
                                      <p:to>
                                        <p:strVal val="visible"/>
                                      </p:to>
                                    </p:set>
                                    <p:animEffect transition="in" filter="wipe(left)">
                                      <p:cBhvr>
                                        <p:cTn id="43" dur="500"/>
                                        <p:tgtEl>
                                          <p:spTgt spid="15">
                                            <p:graphicEl>
                                              <a:chart seriesIdx="1" categoryIdx="-4" bldStep="series"/>
                                            </p:graphic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5">
                                            <p:graphicEl>
                                              <a:chart seriesIdx="2" categoryIdx="-4" bldStep="series"/>
                                            </p:graphicEl>
                                          </p:spTgt>
                                        </p:tgtEl>
                                        <p:attrNameLst>
                                          <p:attrName>style.visibility</p:attrName>
                                        </p:attrNameLst>
                                      </p:cBhvr>
                                      <p:to>
                                        <p:strVal val="visible"/>
                                      </p:to>
                                    </p:set>
                                    <p:animEffect transition="in" filter="wipe(left)">
                                      <p:cBhvr>
                                        <p:cTn id="47" dur="500"/>
                                        <p:tgtEl>
                                          <p:spTgt spid="15">
                                            <p:graphicEl>
                                              <a:chart seriesIdx="2" categoryIdx="-4" bldStep="series"/>
                                            </p:graphicEl>
                                          </p:spTgt>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5">
                                            <p:graphicEl>
                                              <a:chart seriesIdx="3" categoryIdx="-4" bldStep="series"/>
                                            </p:graphicEl>
                                          </p:spTgt>
                                        </p:tgtEl>
                                        <p:attrNameLst>
                                          <p:attrName>style.visibility</p:attrName>
                                        </p:attrNameLst>
                                      </p:cBhvr>
                                      <p:to>
                                        <p:strVal val="visible"/>
                                      </p:to>
                                    </p:set>
                                    <p:animEffect transition="in" filter="wipe(left)">
                                      <p:cBhvr>
                                        <p:cTn id="51" dur="500"/>
                                        <p:tgtEl>
                                          <p:spTgt spid="15">
                                            <p:graphicEl>
                                              <a:chart seriesIdx="3" categoryIdx="-4" bldStep="series"/>
                                            </p:graphicEl>
                                          </p:spTgt>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5">
                                            <p:graphicEl>
                                              <a:chart seriesIdx="4" categoryIdx="-4" bldStep="series"/>
                                            </p:graphicEl>
                                          </p:spTgt>
                                        </p:tgtEl>
                                        <p:attrNameLst>
                                          <p:attrName>style.visibility</p:attrName>
                                        </p:attrNameLst>
                                      </p:cBhvr>
                                      <p:to>
                                        <p:strVal val="visible"/>
                                      </p:to>
                                    </p:set>
                                    <p:animEffect transition="in" filter="wipe(left)">
                                      <p:cBhvr>
                                        <p:cTn id="55" dur="500"/>
                                        <p:tgtEl>
                                          <p:spTgt spid="15">
                                            <p:graphicEl>
                                              <a:chart seriesIdx="4" categoryIdx="-4" bldStep="series"/>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fade">
                                      <p:cBhvr>
                                        <p:cTn id="58" dur="500"/>
                                        <p:tgtEl>
                                          <p:spTgt spid="5">
                                            <p:txEl>
                                              <p:pRg st="0" end="0"/>
                                            </p:txEl>
                                          </p:spTgt>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P spid="5" grpId="0" build="p"/>
      <p:bldGraphic spid="15" grpId="0">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9550" y="3620878"/>
            <a:ext cx="534918" cy="62407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82" y="3695602"/>
            <a:ext cx="1190594" cy="1389024"/>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03737" y="4163139"/>
            <a:ext cx="790098" cy="921780"/>
          </a:xfrm>
          <a:prstGeom prst="rect">
            <a:avLst/>
          </a:prstGeom>
        </p:spPr>
      </p:pic>
      <p:pic>
        <p:nvPicPr>
          <p:cNvPr id="10" name="Picture 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191476" y="1802743"/>
            <a:ext cx="2016000" cy="2158342"/>
          </a:xfrm>
          <a:prstGeom prst="rect">
            <a:avLst/>
          </a:prstGeom>
        </p:spPr>
      </p:pic>
      <p:sp>
        <p:nvSpPr>
          <p:cNvPr id="11" name="Rectangle 48"/>
          <p:cNvSpPr>
            <a:spLocks noChangeArrowheads="1"/>
          </p:cNvSpPr>
          <p:nvPr/>
        </p:nvSpPr>
        <p:spPr bwMode="gray">
          <a:xfrm>
            <a:off x="7891149" y="2880234"/>
            <a:ext cx="1043554" cy="313932"/>
          </a:xfrm>
          <a:prstGeom prst="rect">
            <a:avLst/>
          </a:prstGeom>
          <a:noFill/>
          <a:ln w="9525">
            <a:noFill/>
            <a:miter lim="800000"/>
            <a:headEnd/>
            <a:tailEnd/>
          </a:ln>
        </p:spPr>
        <p:txBody>
          <a:bodyPr wrap="none" lIns="0" tIns="0" rIns="0" bIns="0">
            <a:spAutoFit/>
            <a:scene3d>
              <a:camera prst="isometricOffAxis1Right"/>
              <a:lightRig rig="threePt" dir="t"/>
            </a:scene3d>
          </a:bodyPr>
          <a:lstStyle/>
          <a:p>
            <a:pPr>
              <a:lnSpc>
                <a:spcPct val="85000"/>
              </a:lnSpc>
              <a:spcBef>
                <a:spcPct val="50000"/>
              </a:spcBef>
              <a:buFont typeface="Times" pitchFamily="18" charset="0"/>
              <a:buNone/>
            </a:pPr>
            <a:r>
              <a:rPr lang="en-US" dirty="0">
                <a:solidFill>
                  <a:schemeClr val="accent1">
                    <a:lumMod val="40000"/>
                    <a:lumOff val="60000"/>
                  </a:schemeClr>
                </a:solidFill>
                <a:latin typeface="Arial Unicode MS" pitchFamily="34" charset="-128"/>
              </a:rPr>
              <a:t>Internet</a:t>
            </a:r>
          </a:p>
        </p:txBody>
      </p:sp>
      <p:cxnSp>
        <p:nvCxnSpPr>
          <p:cNvPr id="12" name="Straight Connector 11"/>
          <p:cNvCxnSpPr/>
          <p:nvPr/>
        </p:nvCxnSpPr>
        <p:spPr>
          <a:xfrm flipV="1">
            <a:off x="4369982" y="3099736"/>
            <a:ext cx="3054859" cy="478610"/>
          </a:xfrm>
          <a:prstGeom prst="line">
            <a:avLst/>
          </a:prstGeom>
          <a:ln w="12700">
            <a:solidFill>
              <a:schemeClr val="tx2">
                <a:alpha val="40000"/>
              </a:schemeClr>
            </a:solidFill>
            <a:tailEnd type="none" w="sm" len="med"/>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7608" y="2445605"/>
            <a:ext cx="1231127" cy="2505835"/>
          </a:xfrm>
          <a:prstGeom prst="rect">
            <a:avLst/>
          </a:prstGeom>
        </p:spPr>
      </p:pic>
      <p:grpSp>
        <p:nvGrpSpPr>
          <p:cNvPr id="15" name="Group 14"/>
          <p:cNvGrpSpPr/>
          <p:nvPr/>
        </p:nvGrpSpPr>
        <p:grpSpPr>
          <a:xfrm>
            <a:off x="3144897" y="2865985"/>
            <a:ext cx="1450718" cy="2115888"/>
            <a:chOff x="4051737" y="4766492"/>
            <a:chExt cx="1446720" cy="1557191"/>
          </a:xfrm>
        </p:grpSpPr>
        <p:sp>
          <p:nvSpPr>
            <p:cNvPr id="16" name="Rectangle 15"/>
            <p:cNvSpPr/>
            <p:nvPr/>
          </p:nvSpPr>
          <p:spPr>
            <a:xfrm>
              <a:off x="4759287" y="5089792"/>
              <a:ext cx="684000" cy="1233891"/>
            </a:xfrm>
            <a:prstGeom prst="rect">
              <a:avLst/>
            </a:prstGeom>
            <a:solidFill>
              <a:schemeClr val="bg1">
                <a:lumMod val="65000"/>
              </a:schemeClr>
            </a:solidFill>
            <a:effectLst>
              <a:outerShdw blurRad="152400" dist="317500" dir="7200000" sx="103000" sy="103000" rotWithShape="0">
                <a:prstClr val="black">
                  <a:alpha val="15000"/>
                </a:prstClr>
              </a:outerShdw>
            </a:effectLst>
            <a:scene3d>
              <a:camera prst="isometricOffAxis1Top"/>
              <a:lightRig rig="threePt" dir="t"/>
            </a:scene3d>
            <a:sp3d extrusionH="196850"/>
          </p:spPr>
          <p:txBody>
            <a:bodyPr wrap="square" rtlCol="0" anchor="ctr">
              <a:noAutofit/>
            </a:bodyPr>
            <a:lstStyle/>
            <a:p>
              <a:pPr marL="0" algn="ctr">
                <a:buNone/>
              </a:pPr>
              <a:endParaRPr lang="en-US" sz="1200" b="1" dirty="0" smtClean="0">
                <a:latin typeface="+mj-lt"/>
              </a:endParaRPr>
            </a:p>
          </p:txBody>
        </p:sp>
        <p:sp>
          <p:nvSpPr>
            <p:cNvPr id="17" name="Rectangle 16"/>
            <p:cNvSpPr/>
            <p:nvPr/>
          </p:nvSpPr>
          <p:spPr>
            <a:xfrm>
              <a:off x="4781321" y="5056741"/>
              <a:ext cx="630000" cy="1233891"/>
            </a:xfrm>
            <a:prstGeom prst="rect">
              <a:avLst/>
            </a:prstGeom>
            <a:solidFill>
              <a:schemeClr val="accent5">
                <a:lumMod val="40000"/>
                <a:lumOff val="60000"/>
              </a:schemeClr>
            </a:solidFill>
            <a:scene3d>
              <a:camera prst="isometricOffAxis1Top"/>
              <a:lightRig rig="threePt" dir="t"/>
            </a:scene3d>
            <a:sp3d extrusionH="25400"/>
          </p:spPr>
          <p:txBody>
            <a:bodyPr wrap="square" rtlCol="0" anchor="ctr">
              <a:noAutofit/>
            </a:bodyPr>
            <a:lstStyle/>
            <a:p>
              <a:pPr marL="0" algn="ctr">
                <a:buNone/>
              </a:pPr>
              <a:endParaRPr lang="en-US" sz="1200" b="1" dirty="0" smtClean="0">
                <a:latin typeface="+mj-lt"/>
              </a:endParaRPr>
            </a:p>
          </p:txBody>
        </p:sp>
        <p:sp>
          <p:nvSpPr>
            <p:cNvPr id="18" name="Rectangle 17"/>
            <p:cNvSpPr/>
            <p:nvPr/>
          </p:nvSpPr>
          <p:spPr>
            <a:xfrm>
              <a:off x="4759287" y="4971492"/>
              <a:ext cx="684000" cy="1233891"/>
            </a:xfrm>
            <a:prstGeom prst="rect">
              <a:avLst/>
            </a:prstGeom>
            <a:solidFill>
              <a:schemeClr val="bg1">
                <a:lumMod val="75000"/>
              </a:schemeClr>
            </a:solidFill>
            <a:scene3d>
              <a:camera prst="isometricOffAxis1Top"/>
              <a:lightRig rig="threePt" dir="t"/>
            </a:scene3d>
            <a:sp3d extrusionH="127000"/>
          </p:spPr>
          <p:txBody>
            <a:bodyPr wrap="square" rtlCol="0" anchor="ctr">
              <a:noAutofit/>
            </a:bodyPr>
            <a:lstStyle/>
            <a:p>
              <a:pPr marL="0" algn="ctr">
                <a:buNone/>
              </a:pPr>
              <a:endParaRPr lang="en-US" sz="1200" b="1" dirty="0" smtClean="0">
                <a:latin typeface="+mj-lt"/>
              </a:endParaRPr>
            </a:p>
          </p:txBody>
        </p:sp>
        <p:sp>
          <p:nvSpPr>
            <p:cNvPr id="19" name="Rectangle 18"/>
            <p:cNvSpPr/>
            <p:nvPr/>
          </p:nvSpPr>
          <p:spPr>
            <a:xfrm>
              <a:off x="4770718" y="4938441"/>
              <a:ext cx="630000" cy="1233891"/>
            </a:xfrm>
            <a:prstGeom prst="rect">
              <a:avLst/>
            </a:prstGeom>
            <a:solidFill>
              <a:schemeClr val="accent5">
                <a:lumMod val="40000"/>
                <a:lumOff val="60000"/>
              </a:schemeClr>
            </a:solidFill>
            <a:scene3d>
              <a:camera prst="isometricOffAxis1Top"/>
              <a:lightRig rig="threePt" dir="t"/>
            </a:scene3d>
            <a:sp3d extrusionH="25400"/>
          </p:spPr>
          <p:txBody>
            <a:bodyPr wrap="square" rtlCol="0" anchor="ctr">
              <a:noAutofit/>
            </a:bodyPr>
            <a:lstStyle/>
            <a:p>
              <a:pPr marL="0" algn="ctr">
                <a:buNone/>
              </a:pPr>
              <a:endParaRPr lang="en-US" sz="1200" b="1" dirty="0" smtClean="0">
                <a:latin typeface="+mj-lt"/>
              </a:endParaRPr>
            </a:p>
          </p:txBody>
        </p:sp>
        <p:sp>
          <p:nvSpPr>
            <p:cNvPr id="20" name="Rectangle 19"/>
            <p:cNvSpPr/>
            <p:nvPr/>
          </p:nvSpPr>
          <p:spPr>
            <a:xfrm>
              <a:off x="4759288" y="4856381"/>
              <a:ext cx="684000" cy="1233891"/>
            </a:xfrm>
            <a:prstGeom prst="rect">
              <a:avLst/>
            </a:prstGeom>
            <a:solidFill>
              <a:schemeClr val="bg1">
                <a:lumMod val="75000"/>
              </a:schemeClr>
            </a:solidFill>
            <a:scene3d>
              <a:camera prst="isometricOffAxis1Top"/>
              <a:lightRig rig="threePt" dir="t"/>
            </a:scene3d>
            <a:sp3d extrusionH="127000"/>
          </p:spPr>
          <p:txBody>
            <a:bodyPr wrap="square" rtlCol="0" anchor="ctr">
              <a:noAutofit/>
            </a:bodyPr>
            <a:lstStyle/>
            <a:p>
              <a:pPr marL="0" algn="ctr">
                <a:buNone/>
              </a:pPr>
              <a:endParaRPr lang="en-US" sz="1200" b="1" dirty="0" smtClean="0">
                <a:latin typeface="+mj-lt"/>
              </a:endParaRPr>
            </a:p>
          </p:txBody>
        </p:sp>
        <p:sp>
          <p:nvSpPr>
            <p:cNvPr id="21" name="Rectangle 20"/>
            <p:cNvSpPr/>
            <p:nvPr/>
          </p:nvSpPr>
          <p:spPr>
            <a:xfrm>
              <a:off x="4781323" y="4835790"/>
              <a:ext cx="630000" cy="1233891"/>
            </a:xfrm>
            <a:prstGeom prst="rect">
              <a:avLst/>
            </a:prstGeom>
            <a:solidFill>
              <a:schemeClr val="accent5">
                <a:lumMod val="40000"/>
                <a:lumOff val="60000"/>
              </a:schemeClr>
            </a:solidFill>
            <a:scene3d>
              <a:camera prst="isometricOffAxis1Top"/>
              <a:lightRig rig="threePt" dir="t"/>
            </a:scene3d>
            <a:sp3d extrusionH="25400"/>
          </p:spPr>
          <p:txBody>
            <a:bodyPr wrap="square" rtlCol="0" anchor="ctr">
              <a:noAutofit/>
            </a:bodyPr>
            <a:lstStyle/>
            <a:p>
              <a:pPr marL="0" algn="ctr">
                <a:buNone/>
              </a:pPr>
              <a:endParaRPr lang="en-US" sz="1200" b="1" dirty="0" smtClean="0">
                <a:latin typeface="+mj-lt"/>
              </a:endParaRPr>
            </a:p>
          </p:txBody>
        </p:sp>
        <p:sp>
          <p:nvSpPr>
            <p:cNvPr id="22" name="Rectangle 21"/>
            <p:cNvSpPr/>
            <p:nvPr/>
          </p:nvSpPr>
          <p:spPr>
            <a:xfrm>
              <a:off x="4759287" y="4766492"/>
              <a:ext cx="684000" cy="1233891"/>
            </a:xfrm>
            <a:prstGeom prst="rect">
              <a:avLst/>
            </a:prstGeom>
            <a:solidFill>
              <a:schemeClr val="bg1">
                <a:lumMod val="75000"/>
              </a:schemeClr>
            </a:solidFill>
            <a:scene3d>
              <a:camera prst="isometricOffAxis1Top"/>
              <a:lightRig rig="threePt" dir="t"/>
            </a:scene3d>
            <a:sp3d extrusionH="88900"/>
          </p:spPr>
          <p:txBody>
            <a:bodyPr wrap="square" rtlCol="0" anchor="ctr">
              <a:noAutofit/>
            </a:bodyPr>
            <a:lstStyle/>
            <a:p>
              <a:pPr marL="0" algn="ctr">
                <a:buNone/>
              </a:pPr>
              <a:endParaRPr lang="en-US" sz="1200" b="1" dirty="0" smtClean="0">
                <a:latin typeface="+mj-lt"/>
              </a:endParaRPr>
            </a:p>
          </p:txBody>
        </p:sp>
        <p:sp>
          <p:nvSpPr>
            <p:cNvPr id="23" name="Rectangle 48"/>
            <p:cNvSpPr>
              <a:spLocks noChangeArrowheads="1"/>
            </p:cNvSpPr>
            <p:nvPr/>
          </p:nvSpPr>
          <p:spPr bwMode="gray">
            <a:xfrm>
              <a:off x="4051737" y="5402458"/>
              <a:ext cx="1446720" cy="462077"/>
            </a:xfrm>
            <a:prstGeom prst="rect">
              <a:avLst/>
            </a:prstGeom>
            <a:noFill/>
            <a:ln w="9525">
              <a:noFill/>
              <a:miter lim="800000"/>
              <a:headEnd/>
              <a:tailEnd/>
            </a:ln>
            <a:scene3d>
              <a:camera prst="isometricOffAxis1Left"/>
              <a:lightRig rig="threePt" dir="t"/>
            </a:scene3d>
          </p:spPr>
          <p:txBody>
            <a:bodyPr wrap="none" lIns="0" tIns="0" rIns="0" bIns="0">
              <a:spAutoFit/>
            </a:bodyPr>
            <a:lstStyle/>
            <a:p>
              <a:pPr>
                <a:lnSpc>
                  <a:spcPct val="85000"/>
                </a:lnSpc>
                <a:spcBef>
                  <a:spcPct val="50000"/>
                </a:spcBef>
                <a:buFont typeface="Times" pitchFamily="18" charset="0"/>
                <a:buNone/>
              </a:pPr>
              <a:r>
                <a:rPr lang="en-US" dirty="0" smtClean="0">
                  <a:solidFill>
                    <a:schemeClr val="bg1"/>
                  </a:solidFill>
                  <a:latin typeface="+mj-lt"/>
                </a:rPr>
                <a:t>Switching</a:t>
              </a:r>
              <a:br>
                <a:rPr lang="en-US" dirty="0" smtClean="0">
                  <a:solidFill>
                    <a:schemeClr val="bg1"/>
                  </a:solidFill>
                  <a:latin typeface="+mj-lt"/>
                </a:rPr>
              </a:br>
              <a:r>
                <a:rPr lang="en-US" dirty="0" smtClean="0">
                  <a:solidFill>
                    <a:schemeClr val="bg1"/>
                  </a:solidFill>
                  <a:latin typeface="+mj-lt"/>
                </a:rPr>
                <a:t>Network</a:t>
              </a:r>
              <a:endParaRPr lang="en-US" dirty="0">
                <a:solidFill>
                  <a:schemeClr val="bg1"/>
                </a:solidFill>
                <a:latin typeface="+mj-lt"/>
              </a:endParaRPr>
            </a:p>
          </p:txBody>
        </p:sp>
      </p:grpSp>
      <p:sp>
        <p:nvSpPr>
          <p:cNvPr id="31" name="Rectangle 48"/>
          <p:cNvSpPr>
            <a:spLocks noChangeArrowheads="1"/>
          </p:cNvSpPr>
          <p:nvPr/>
        </p:nvSpPr>
        <p:spPr bwMode="gray">
          <a:xfrm>
            <a:off x="6426249" y="2882981"/>
            <a:ext cx="825227" cy="261610"/>
          </a:xfrm>
          <a:prstGeom prst="rect">
            <a:avLst/>
          </a:prstGeom>
          <a:noFill/>
          <a:ln w="9525">
            <a:noFill/>
            <a:miter lim="800000"/>
            <a:headEnd/>
            <a:tailEnd/>
          </a:ln>
          <a:scene3d>
            <a:camera prst="isometricOffAxis1Right"/>
            <a:lightRig rig="threePt" dir="t"/>
          </a:scene3d>
        </p:spPr>
        <p:txBody>
          <a:bodyPr wrap="none" lIns="0" tIns="0" rIns="0" bIns="0">
            <a:spAutoFit/>
          </a:bodyPr>
          <a:lstStyle/>
          <a:p>
            <a:pPr>
              <a:lnSpc>
                <a:spcPct val="85000"/>
              </a:lnSpc>
              <a:spcBef>
                <a:spcPct val="50000"/>
              </a:spcBef>
              <a:buFont typeface="Times" pitchFamily="18" charset="0"/>
              <a:buNone/>
            </a:pPr>
            <a:r>
              <a:rPr lang="en-US" sz="2000" dirty="0" smtClean="0">
                <a:solidFill>
                  <a:schemeClr val="accent1">
                    <a:lumMod val="50000"/>
                  </a:schemeClr>
                </a:solidFill>
                <a:latin typeface="+mj-lt"/>
              </a:rPr>
              <a:t>TCP/IP</a:t>
            </a:r>
            <a:endParaRPr lang="en-US" sz="2000" dirty="0">
              <a:solidFill>
                <a:schemeClr val="accent1">
                  <a:lumMod val="50000"/>
                </a:schemeClr>
              </a:solidFill>
              <a:latin typeface="+mj-lt"/>
            </a:endParaRPr>
          </a:p>
        </p:txBody>
      </p:sp>
      <p:sp>
        <p:nvSpPr>
          <p:cNvPr id="33" name="Rectangle 48"/>
          <p:cNvSpPr>
            <a:spLocks noChangeArrowheads="1"/>
          </p:cNvSpPr>
          <p:nvPr/>
        </p:nvSpPr>
        <p:spPr bwMode="gray">
          <a:xfrm>
            <a:off x="1552767" y="2878013"/>
            <a:ext cx="652422" cy="470898"/>
          </a:xfrm>
          <a:prstGeom prst="rect">
            <a:avLst/>
          </a:prstGeom>
          <a:noFill/>
          <a:ln w="9525">
            <a:noFill/>
            <a:miter lim="800000"/>
            <a:headEnd/>
            <a:tailEnd/>
          </a:ln>
          <a:scene3d>
            <a:camera prst="isometricOffAxis1Right"/>
            <a:lightRig rig="threePt" dir="t"/>
          </a:scene3d>
        </p:spPr>
        <p:txBody>
          <a:bodyPr wrap="none" lIns="0" tIns="0" rIns="0" bIns="0">
            <a:spAutoFit/>
          </a:bodyPr>
          <a:lstStyle/>
          <a:p>
            <a:pPr>
              <a:lnSpc>
                <a:spcPct val="85000"/>
              </a:lnSpc>
              <a:spcBef>
                <a:spcPct val="50000"/>
              </a:spcBef>
              <a:buFont typeface="Times" pitchFamily="18" charset="0"/>
              <a:buNone/>
            </a:pPr>
            <a:r>
              <a:rPr lang="en-US" sz="1800" dirty="0" smtClean="0">
                <a:solidFill>
                  <a:schemeClr val="accent1">
                    <a:lumMod val="50000"/>
                  </a:schemeClr>
                </a:solidFill>
                <a:latin typeface="+mj-lt"/>
              </a:rPr>
              <a:t>GPRS</a:t>
            </a:r>
            <a:br>
              <a:rPr lang="en-US" sz="1800" dirty="0" smtClean="0">
                <a:solidFill>
                  <a:schemeClr val="accent1">
                    <a:lumMod val="50000"/>
                  </a:schemeClr>
                </a:solidFill>
                <a:latin typeface="+mj-lt"/>
              </a:rPr>
            </a:br>
            <a:r>
              <a:rPr lang="en-US" sz="1800" dirty="0" smtClean="0">
                <a:solidFill>
                  <a:schemeClr val="accent1">
                    <a:lumMod val="50000"/>
                  </a:schemeClr>
                </a:solidFill>
                <a:latin typeface="+mj-lt"/>
              </a:rPr>
              <a:t>UMTS</a:t>
            </a:r>
            <a:endParaRPr lang="en-US" sz="1800" dirty="0">
              <a:solidFill>
                <a:schemeClr val="accent1">
                  <a:lumMod val="50000"/>
                </a:schemeClr>
              </a:solidFill>
              <a:latin typeface="+mj-lt"/>
            </a:endParaRPr>
          </a:p>
        </p:txBody>
      </p:sp>
      <p:sp>
        <p:nvSpPr>
          <p:cNvPr id="42" name="Rectangle 41"/>
          <p:cNvSpPr/>
          <p:nvPr/>
        </p:nvSpPr>
        <p:spPr>
          <a:xfrm>
            <a:off x="1" y="829122"/>
            <a:ext cx="9905999" cy="5370652"/>
          </a:xfrm>
          <a:prstGeom prst="rect">
            <a:avLst/>
          </a:prstGeom>
          <a:solidFill>
            <a:schemeClr val="bg1">
              <a:alpha val="80000"/>
            </a:schemeClr>
          </a:solidFill>
        </p:spPr>
        <p:txBody>
          <a:bodyPr wrap="square" rtlCol="0" anchor="ctr">
            <a:noAutofit/>
          </a:bodyPr>
          <a:lstStyle/>
          <a:p>
            <a:pPr marL="0" algn="ctr">
              <a:buNone/>
            </a:pPr>
            <a:endParaRPr lang="en-US" sz="2000" b="1" dirty="0" smtClean="0">
              <a:solidFill>
                <a:schemeClr val="tx1"/>
              </a:solidFill>
              <a:effectLst/>
              <a:latin typeface="Arial Unicode MS" pitchFamily="34" charset="-128"/>
            </a:endParaRPr>
          </a:p>
        </p:txBody>
      </p:sp>
      <p:sp>
        <p:nvSpPr>
          <p:cNvPr id="2" name="Title 1"/>
          <p:cNvSpPr>
            <a:spLocks noGrp="1"/>
          </p:cNvSpPr>
          <p:nvPr>
            <p:ph type="title"/>
          </p:nvPr>
        </p:nvSpPr>
        <p:spPr/>
        <p:txBody>
          <a:bodyPr>
            <a:normAutofit/>
          </a:bodyPr>
          <a:lstStyle/>
          <a:p>
            <a:r>
              <a:rPr lang="en-US" dirty="0" smtClean="0"/>
              <a:t>Malware is Stealing Bandwidth</a:t>
            </a:r>
            <a:endParaRPr lang="en-US" dirty="0"/>
          </a:p>
        </p:txBody>
      </p:sp>
      <p:cxnSp>
        <p:nvCxnSpPr>
          <p:cNvPr id="9" name="Straight Connector 8"/>
          <p:cNvCxnSpPr/>
          <p:nvPr/>
        </p:nvCxnSpPr>
        <p:spPr>
          <a:xfrm flipV="1">
            <a:off x="3168503" y="4099346"/>
            <a:ext cx="393394" cy="63790"/>
          </a:xfrm>
          <a:prstGeom prst="line">
            <a:avLst/>
          </a:prstGeom>
          <a:ln w="12700">
            <a:solidFill>
              <a:schemeClr val="tx2">
                <a:alpha val="40000"/>
              </a:schemeClr>
            </a:solidFill>
            <a:tailEnd type="none" w="sm" len="med"/>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562" t="1317" r="8149" b="1231"/>
          <a:stretch/>
        </p:blipFill>
        <p:spPr bwMode="auto">
          <a:xfrm>
            <a:off x="3659103" y="935665"/>
            <a:ext cx="2221975" cy="2142011"/>
          </a:xfrm>
          <a:prstGeom prst="rect">
            <a:avLst/>
          </a:prstGeom>
          <a:noFill/>
          <a:ln>
            <a:noFill/>
          </a:ln>
          <a:effectLst>
            <a:outerShdw blurRad="76200" dir="4800000" sy="-23000" kx="-800400" algn="bl" rotWithShape="0">
              <a:prstClr val="black">
                <a:alpha val="20000"/>
              </a:prstClr>
            </a:outerShdw>
          </a:effectLst>
          <a:scene3d>
            <a:camera prst="isometricOffAxis1Right">
              <a:rot lat="0" lon="42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6" name="Straight Connector 35"/>
          <p:cNvCxnSpPr/>
          <p:nvPr/>
        </p:nvCxnSpPr>
        <p:spPr>
          <a:xfrm flipV="1">
            <a:off x="4752753" y="2966483"/>
            <a:ext cx="159489" cy="563526"/>
          </a:xfrm>
          <a:prstGeom prst="line">
            <a:avLst/>
          </a:prstGeom>
          <a:ln w="3175">
            <a:gradFill flip="none" rotWithShape="1">
              <a:gsLst>
                <a:gs pos="0">
                  <a:schemeClr val="bg1"/>
                </a:gs>
                <a:gs pos="100000">
                  <a:schemeClr val="bg1">
                    <a:lumMod val="75000"/>
                  </a:schemeClr>
                </a:gs>
              </a:gsLst>
              <a:lin ang="0" scaled="1"/>
              <a:tileRect/>
            </a:gra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4508207" y="2806997"/>
            <a:ext cx="244546" cy="723012"/>
          </a:xfrm>
          <a:prstGeom prst="line">
            <a:avLst/>
          </a:prstGeom>
          <a:ln w="3175">
            <a:gradFill flip="none" rotWithShape="1">
              <a:gsLst>
                <a:gs pos="0">
                  <a:schemeClr val="bg1"/>
                </a:gs>
                <a:gs pos="100000">
                  <a:schemeClr val="bg1">
                    <a:lumMod val="75000"/>
                  </a:schemeClr>
                </a:gs>
              </a:gsLst>
              <a:lin ang="0" scaled="1"/>
              <a:tileRect/>
            </a:gradFill>
            <a:tailEnd type="none" w="sm" len="med"/>
          </a:ln>
          <a:effectLst/>
        </p:spPr>
        <p:style>
          <a:lnRef idx="1">
            <a:schemeClr val="accent1"/>
          </a:lnRef>
          <a:fillRef idx="0">
            <a:schemeClr val="accent1"/>
          </a:fillRef>
          <a:effectRef idx="0">
            <a:schemeClr val="accent1"/>
          </a:effectRef>
          <a:fontRef idx="minor">
            <a:schemeClr val="tx1"/>
          </a:fontRef>
        </p:style>
      </p:cxnSp>
      <p:sp>
        <p:nvSpPr>
          <p:cNvPr id="53" name="Rectangle 48"/>
          <p:cNvSpPr>
            <a:spLocks noChangeArrowheads="1"/>
          </p:cNvSpPr>
          <p:nvPr/>
        </p:nvSpPr>
        <p:spPr bwMode="gray">
          <a:xfrm>
            <a:off x="5148787" y="1213672"/>
            <a:ext cx="1168590" cy="455509"/>
          </a:xfrm>
          <a:prstGeom prst="rect">
            <a:avLst/>
          </a:prstGeom>
          <a:noFill/>
          <a:ln w="9525">
            <a:noFill/>
            <a:miter lim="800000"/>
            <a:headEnd/>
            <a:tailEnd/>
          </a:ln>
          <a:scene3d>
            <a:camera prst="isometricOffAxis1Right"/>
            <a:lightRig rig="threePt" dir="t"/>
          </a:scene3d>
        </p:spPr>
        <p:txBody>
          <a:bodyPr wrap="none" lIns="0" tIns="0" rIns="0" bIns="0">
            <a:spAutoFit/>
          </a:bodyPr>
          <a:lstStyle/>
          <a:p>
            <a:pPr>
              <a:lnSpc>
                <a:spcPct val="74000"/>
              </a:lnSpc>
              <a:spcBef>
                <a:spcPct val="50000"/>
              </a:spcBef>
              <a:buFont typeface="Times" pitchFamily="18" charset="0"/>
              <a:buNone/>
            </a:pPr>
            <a:r>
              <a:rPr lang="en-US" sz="2000" dirty="0" smtClean="0">
                <a:solidFill>
                  <a:schemeClr val="accent3">
                    <a:lumMod val="75000"/>
                  </a:schemeClr>
                </a:solidFill>
                <a:latin typeface="+mj-lt"/>
              </a:rPr>
              <a:t>12% Web</a:t>
            </a:r>
            <a:br>
              <a:rPr lang="en-US" sz="2000" dirty="0" smtClean="0">
                <a:solidFill>
                  <a:schemeClr val="accent3">
                    <a:lumMod val="75000"/>
                  </a:schemeClr>
                </a:solidFill>
                <a:latin typeface="+mj-lt"/>
              </a:rPr>
            </a:br>
            <a:r>
              <a:rPr lang="en-US" sz="2000" dirty="0" smtClean="0">
                <a:solidFill>
                  <a:schemeClr val="accent3">
                    <a:lumMod val="75000"/>
                  </a:schemeClr>
                </a:solidFill>
                <a:latin typeface="+mj-lt"/>
              </a:rPr>
              <a:t>Browsing</a:t>
            </a:r>
            <a:endParaRPr lang="en-US" sz="2000" dirty="0">
              <a:solidFill>
                <a:schemeClr val="accent3">
                  <a:lumMod val="75000"/>
                </a:schemeClr>
              </a:solidFill>
              <a:latin typeface="+mj-lt"/>
            </a:endParaRPr>
          </a:p>
        </p:txBody>
      </p:sp>
      <p:sp>
        <p:nvSpPr>
          <p:cNvPr id="54" name="Rectangle 48"/>
          <p:cNvSpPr>
            <a:spLocks noChangeArrowheads="1"/>
          </p:cNvSpPr>
          <p:nvPr/>
        </p:nvSpPr>
        <p:spPr bwMode="gray">
          <a:xfrm>
            <a:off x="3151335" y="1118061"/>
            <a:ext cx="1253548" cy="683264"/>
          </a:xfrm>
          <a:prstGeom prst="rect">
            <a:avLst/>
          </a:prstGeom>
          <a:noFill/>
          <a:ln w="9525">
            <a:noFill/>
            <a:miter lim="800000"/>
            <a:headEnd/>
            <a:tailEnd/>
          </a:ln>
          <a:scene3d>
            <a:camera prst="isometricOffAxis1Right"/>
            <a:lightRig rig="threePt" dir="t"/>
          </a:scene3d>
        </p:spPr>
        <p:txBody>
          <a:bodyPr wrap="none" lIns="0" tIns="0" rIns="0" bIns="0">
            <a:spAutoFit/>
          </a:bodyPr>
          <a:lstStyle/>
          <a:p>
            <a:pPr>
              <a:lnSpc>
                <a:spcPct val="74000"/>
              </a:lnSpc>
              <a:spcBef>
                <a:spcPct val="50000"/>
              </a:spcBef>
              <a:buFont typeface="Times" pitchFamily="18" charset="0"/>
              <a:buNone/>
            </a:pPr>
            <a:r>
              <a:rPr lang="en-US" sz="2000" dirty="0">
                <a:solidFill>
                  <a:schemeClr val="accent6">
                    <a:lumMod val="75000"/>
                  </a:schemeClr>
                </a:solidFill>
                <a:latin typeface="+mj-lt"/>
              </a:rPr>
              <a:t>39%</a:t>
            </a:r>
            <a:br>
              <a:rPr lang="en-US" sz="2000" dirty="0">
                <a:solidFill>
                  <a:schemeClr val="accent6">
                    <a:lumMod val="75000"/>
                  </a:schemeClr>
                </a:solidFill>
                <a:latin typeface="+mj-lt"/>
              </a:rPr>
            </a:br>
            <a:r>
              <a:rPr lang="en-US" sz="2000" dirty="0">
                <a:solidFill>
                  <a:schemeClr val="accent6">
                    <a:lumMod val="75000"/>
                  </a:schemeClr>
                </a:solidFill>
                <a:latin typeface="+mj-lt"/>
              </a:rPr>
              <a:t>Video</a:t>
            </a:r>
            <a:br>
              <a:rPr lang="en-US" sz="2000" dirty="0">
                <a:solidFill>
                  <a:schemeClr val="accent6">
                    <a:lumMod val="75000"/>
                  </a:schemeClr>
                </a:solidFill>
                <a:latin typeface="+mj-lt"/>
              </a:rPr>
            </a:br>
            <a:r>
              <a:rPr lang="en-US" sz="2000" dirty="0">
                <a:solidFill>
                  <a:schemeClr val="accent6">
                    <a:lumMod val="75000"/>
                  </a:schemeClr>
                </a:solidFill>
                <a:latin typeface="+mj-lt"/>
              </a:rPr>
              <a:t>Streaming</a:t>
            </a:r>
          </a:p>
        </p:txBody>
      </p:sp>
      <p:sp>
        <p:nvSpPr>
          <p:cNvPr id="55" name="Rectangle 48"/>
          <p:cNvSpPr>
            <a:spLocks noChangeArrowheads="1"/>
          </p:cNvSpPr>
          <p:nvPr/>
        </p:nvSpPr>
        <p:spPr bwMode="gray">
          <a:xfrm>
            <a:off x="3395142" y="2404603"/>
            <a:ext cx="1021113" cy="455638"/>
          </a:xfrm>
          <a:prstGeom prst="rect">
            <a:avLst/>
          </a:prstGeom>
          <a:noFill/>
          <a:ln w="9525">
            <a:noFill/>
            <a:miter lim="800000"/>
            <a:headEnd/>
            <a:tailEnd/>
          </a:ln>
          <a:scene3d>
            <a:camera prst="isometricOffAxis1Right"/>
            <a:lightRig rig="threePt" dir="t"/>
          </a:scene3d>
        </p:spPr>
        <p:txBody>
          <a:bodyPr wrap="none" lIns="0" tIns="0" rIns="0" bIns="0">
            <a:spAutoFit/>
          </a:bodyPr>
          <a:lstStyle/>
          <a:p>
            <a:pPr>
              <a:lnSpc>
                <a:spcPct val="74000"/>
              </a:lnSpc>
              <a:spcBef>
                <a:spcPct val="50000"/>
              </a:spcBef>
              <a:buFont typeface="Times" pitchFamily="18" charset="0"/>
              <a:buNone/>
            </a:pPr>
            <a:r>
              <a:rPr lang="en-US" sz="2000" dirty="0">
                <a:solidFill>
                  <a:schemeClr val="accent1">
                    <a:lumMod val="75000"/>
                  </a:schemeClr>
                </a:solidFill>
                <a:latin typeface="+mj-lt"/>
              </a:rPr>
              <a:t>44% File</a:t>
            </a:r>
            <a:br>
              <a:rPr lang="en-US" sz="2000" dirty="0">
                <a:solidFill>
                  <a:schemeClr val="accent1">
                    <a:lumMod val="75000"/>
                  </a:schemeClr>
                </a:solidFill>
                <a:latin typeface="+mj-lt"/>
              </a:rPr>
            </a:br>
            <a:r>
              <a:rPr lang="en-US" sz="2000" dirty="0">
                <a:solidFill>
                  <a:schemeClr val="accent1">
                    <a:lumMod val="75000"/>
                  </a:schemeClr>
                </a:solidFill>
                <a:latin typeface="+mj-lt"/>
              </a:rPr>
              <a:t>Sharing</a:t>
            </a:r>
          </a:p>
        </p:txBody>
      </p:sp>
      <p:sp>
        <p:nvSpPr>
          <p:cNvPr id="56" name="Rectangle 48"/>
          <p:cNvSpPr>
            <a:spLocks noChangeArrowheads="1"/>
          </p:cNvSpPr>
          <p:nvPr/>
        </p:nvSpPr>
        <p:spPr bwMode="gray">
          <a:xfrm>
            <a:off x="5190415" y="1830359"/>
            <a:ext cx="1000274" cy="460832"/>
          </a:xfrm>
          <a:prstGeom prst="rect">
            <a:avLst/>
          </a:prstGeom>
          <a:noFill/>
          <a:ln w="9525">
            <a:noFill/>
            <a:miter lim="800000"/>
            <a:headEnd/>
            <a:tailEnd/>
          </a:ln>
          <a:scene3d>
            <a:camera prst="isometricOffAxis1Right"/>
            <a:lightRig rig="threePt" dir="t"/>
          </a:scene3d>
        </p:spPr>
        <p:txBody>
          <a:bodyPr wrap="none" lIns="0" tIns="0" rIns="0" bIns="0">
            <a:spAutoFit/>
          </a:bodyPr>
          <a:lstStyle/>
          <a:p>
            <a:pPr>
              <a:lnSpc>
                <a:spcPct val="74000"/>
              </a:lnSpc>
              <a:spcBef>
                <a:spcPct val="50000"/>
              </a:spcBef>
              <a:buFont typeface="Times" pitchFamily="18" charset="0"/>
              <a:buNone/>
            </a:pPr>
            <a:r>
              <a:rPr lang="en-US" sz="2000" dirty="0">
                <a:solidFill>
                  <a:schemeClr val="accent4">
                    <a:lumMod val="75000"/>
                  </a:schemeClr>
                </a:solidFill>
                <a:latin typeface="+mj-lt"/>
              </a:rPr>
              <a:t>3</a:t>
            </a:r>
            <a:r>
              <a:rPr lang="en-US" sz="2000" dirty="0" smtClean="0">
                <a:solidFill>
                  <a:schemeClr val="accent4">
                    <a:lumMod val="75000"/>
                  </a:schemeClr>
                </a:solidFill>
                <a:latin typeface="+mj-lt"/>
              </a:rPr>
              <a:t>% VoIP</a:t>
            </a:r>
            <a:br>
              <a:rPr lang="en-US" sz="2000" dirty="0" smtClean="0">
                <a:solidFill>
                  <a:schemeClr val="accent4">
                    <a:lumMod val="75000"/>
                  </a:schemeClr>
                </a:solidFill>
                <a:latin typeface="+mj-lt"/>
              </a:rPr>
            </a:br>
            <a:r>
              <a:rPr lang="en-US" sz="2000" dirty="0" smtClean="0">
                <a:solidFill>
                  <a:schemeClr val="accent4">
                    <a:lumMod val="75000"/>
                  </a:schemeClr>
                </a:solidFill>
                <a:latin typeface="+mj-lt"/>
              </a:rPr>
              <a:t>&amp; IM</a:t>
            </a:r>
            <a:endParaRPr lang="en-US" sz="2000" dirty="0">
              <a:solidFill>
                <a:schemeClr val="accent4">
                  <a:lumMod val="75000"/>
                </a:schemeClr>
              </a:solidFill>
              <a:latin typeface="+mj-lt"/>
            </a:endParaRPr>
          </a:p>
        </p:txBody>
      </p:sp>
      <p:sp>
        <p:nvSpPr>
          <p:cNvPr id="57" name="Rectangle 48"/>
          <p:cNvSpPr>
            <a:spLocks noChangeArrowheads="1"/>
          </p:cNvSpPr>
          <p:nvPr/>
        </p:nvSpPr>
        <p:spPr bwMode="gray">
          <a:xfrm>
            <a:off x="5156584" y="2383254"/>
            <a:ext cx="1450718" cy="455509"/>
          </a:xfrm>
          <a:prstGeom prst="rect">
            <a:avLst/>
          </a:prstGeom>
          <a:noFill/>
          <a:ln w="9525">
            <a:noFill/>
            <a:miter lim="800000"/>
            <a:headEnd/>
            <a:tailEnd/>
          </a:ln>
          <a:scene3d>
            <a:camera prst="isometricOffAxis1Right"/>
            <a:lightRig rig="threePt" dir="t"/>
          </a:scene3d>
        </p:spPr>
        <p:txBody>
          <a:bodyPr wrap="none" lIns="0" tIns="0" rIns="0" bIns="0">
            <a:spAutoFit/>
          </a:bodyPr>
          <a:lstStyle/>
          <a:p>
            <a:pPr>
              <a:lnSpc>
                <a:spcPct val="74000"/>
              </a:lnSpc>
              <a:spcBef>
                <a:spcPct val="50000"/>
              </a:spcBef>
              <a:buFont typeface="Times" pitchFamily="18" charset="0"/>
              <a:buNone/>
            </a:pPr>
            <a:r>
              <a:rPr lang="en-US" sz="2000" dirty="0" smtClean="0">
                <a:solidFill>
                  <a:srgbClr val="C00000"/>
                </a:solidFill>
                <a:latin typeface="+mj-lt"/>
              </a:rPr>
              <a:t>2% Malware</a:t>
            </a:r>
            <a:br>
              <a:rPr lang="en-US" sz="2000" dirty="0" smtClean="0">
                <a:solidFill>
                  <a:srgbClr val="C00000"/>
                </a:solidFill>
                <a:latin typeface="+mj-lt"/>
              </a:rPr>
            </a:br>
            <a:r>
              <a:rPr lang="en-US" sz="2000" dirty="0" smtClean="0">
                <a:solidFill>
                  <a:srgbClr val="C00000"/>
                </a:solidFill>
                <a:latin typeface="+mj-lt"/>
              </a:rPr>
              <a:t>&amp; Other</a:t>
            </a:r>
            <a:endParaRPr lang="en-US" sz="2000" dirty="0">
              <a:solidFill>
                <a:srgbClr val="C00000"/>
              </a:solidFill>
              <a:latin typeface="+mj-lt"/>
            </a:endParaRPr>
          </a:p>
        </p:txBody>
      </p:sp>
      <p:pic>
        <p:nvPicPr>
          <p:cNvPr id="1033" name="Picture 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502" t="4915" r="9210" b="5005"/>
          <a:stretch/>
        </p:blipFill>
        <p:spPr bwMode="auto">
          <a:xfrm>
            <a:off x="4701348" y="3732027"/>
            <a:ext cx="2221948" cy="1980000"/>
          </a:xfrm>
          <a:prstGeom prst="rect">
            <a:avLst/>
          </a:prstGeom>
          <a:noFill/>
          <a:ln>
            <a:noFill/>
          </a:ln>
          <a:effectLst>
            <a:outerShdw blurRad="76200" dir="4800000" sy="-23000" kx="-800400" algn="bl" rotWithShape="0">
              <a:prstClr val="black">
                <a:alpha val="20000"/>
              </a:prstClr>
            </a:outerShdw>
          </a:effectLst>
          <a:scene3d>
            <a:camera prst="isometricOffAxis1Right">
              <a:rot lat="0" lon="42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3" name="Straight Connector 62"/>
          <p:cNvCxnSpPr/>
          <p:nvPr/>
        </p:nvCxnSpPr>
        <p:spPr>
          <a:xfrm>
            <a:off x="5124894" y="2402959"/>
            <a:ext cx="850604" cy="1392864"/>
          </a:xfrm>
          <a:prstGeom prst="line">
            <a:avLst/>
          </a:prstGeom>
          <a:ln w="3175">
            <a:gradFill flip="none" rotWithShape="1">
              <a:gsLst>
                <a:gs pos="0">
                  <a:schemeClr val="bg1"/>
                </a:gs>
                <a:gs pos="100000">
                  <a:schemeClr val="bg1">
                    <a:lumMod val="75000"/>
                  </a:schemeClr>
                </a:gs>
              </a:gsLst>
              <a:lin ang="0" scaled="1"/>
              <a:tileRect/>
            </a:gradFill>
            <a:tailEnd type="none" w="sm" len="med"/>
          </a:ln>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082362" y="2562446"/>
            <a:ext cx="393405" cy="2658140"/>
          </a:xfrm>
          <a:prstGeom prst="line">
            <a:avLst/>
          </a:prstGeom>
          <a:ln w="3175">
            <a:gradFill flip="none" rotWithShape="1">
              <a:gsLst>
                <a:gs pos="0">
                  <a:schemeClr val="bg1"/>
                </a:gs>
                <a:gs pos="100000">
                  <a:schemeClr val="bg1">
                    <a:lumMod val="75000"/>
                  </a:schemeClr>
                </a:gs>
              </a:gsLst>
              <a:lin ang="0" scaled="1"/>
              <a:tileRect/>
            </a:gradFill>
            <a:tailEnd type="none" w="sm" len="med"/>
          </a:ln>
          <a:effectLst/>
        </p:spPr>
        <p:style>
          <a:lnRef idx="1">
            <a:schemeClr val="accent1"/>
          </a:lnRef>
          <a:fillRef idx="0">
            <a:schemeClr val="accent1"/>
          </a:fillRef>
          <a:effectRef idx="0">
            <a:schemeClr val="accent1"/>
          </a:effectRef>
          <a:fontRef idx="minor">
            <a:schemeClr val="tx1"/>
          </a:fontRef>
        </p:style>
      </p:cxnSp>
      <p:sp>
        <p:nvSpPr>
          <p:cNvPr id="48" name="Rectangle 48"/>
          <p:cNvSpPr>
            <a:spLocks noChangeArrowheads="1"/>
          </p:cNvSpPr>
          <p:nvPr/>
        </p:nvSpPr>
        <p:spPr bwMode="gray">
          <a:xfrm>
            <a:off x="4607055" y="5094556"/>
            <a:ext cx="912366" cy="455509"/>
          </a:xfrm>
          <a:prstGeom prst="rect">
            <a:avLst/>
          </a:prstGeom>
          <a:noFill/>
          <a:ln w="9525">
            <a:noFill/>
            <a:miter lim="800000"/>
            <a:headEnd/>
            <a:tailEnd/>
          </a:ln>
          <a:scene3d>
            <a:camera prst="isometricOffAxis1Right"/>
            <a:lightRig rig="threePt" dir="t"/>
          </a:scene3d>
        </p:spPr>
        <p:txBody>
          <a:bodyPr wrap="none" lIns="0" tIns="0" rIns="0" bIns="0">
            <a:spAutoFit/>
          </a:bodyPr>
          <a:lstStyle/>
          <a:p>
            <a:pPr>
              <a:lnSpc>
                <a:spcPct val="74000"/>
              </a:lnSpc>
              <a:spcBef>
                <a:spcPct val="50000"/>
              </a:spcBef>
              <a:buFont typeface="Times" pitchFamily="18" charset="0"/>
              <a:buNone/>
            </a:pPr>
            <a:r>
              <a:rPr lang="en-US" sz="2000" dirty="0" smtClean="0">
                <a:solidFill>
                  <a:srgbClr val="C00000"/>
                </a:solidFill>
                <a:latin typeface="+mj-lt"/>
              </a:rPr>
              <a:t>70%</a:t>
            </a:r>
            <a:br>
              <a:rPr lang="en-US" sz="2000" dirty="0" smtClean="0">
                <a:solidFill>
                  <a:srgbClr val="C00000"/>
                </a:solidFill>
                <a:latin typeface="+mj-lt"/>
              </a:rPr>
            </a:br>
            <a:r>
              <a:rPr lang="en-US" sz="2000" dirty="0" smtClean="0">
                <a:solidFill>
                  <a:srgbClr val="C00000"/>
                </a:solidFill>
                <a:latin typeface="+mj-lt"/>
              </a:rPr>
              <a:t>Trojans</a:t>
            </a:r>
            <a:endParaRPr lang="en-US" sz="2000" dirty="0">
              <a:solidFill>
                <a:srgbClr val="C00000"/>
              </a:solidFill>
              <a:latin typeface="+mj-lt"/>
            </a:endParaRPr>
          </a:p>
        </p:txBody>
      </p:sp>
      <p:sp>
        <p:nvSpPr>
          <p:cNvPr id="49" name="Rectangle 48"/>
          <p:cNvSpPr>
            <a:spLocks noChangeArrowheads="1"/>
          </p:cNvSpPr>
          <p:nvPr/>
        </p:nvSpPr>
        <p:spPr bwMode="gray">
          <a:xfrm>
            <a:off x="6257916" y="4041932"/>
            <a:ext cx="864211" cy="455509"/>
          </a:xfrm>
          <a:prstGeom prst="rect">
            <a:avLst/>
          </a:prstGeom>
          <a:noFill/>
          <a:ln w="9525">
            <a:noFill/>
            <a:miter lim="800000"/>
            <a:headEnd/>
            <a:tailEnd/>
          </a:ln>
          <a:scene3d>
            <a:camera prst="isometricOffAxis1Right"/>
            <a:lightRig rig="threePt" dir="t"/>
          </a:scene3d>
        </p:spPr>
        <p:txBody>
          <a:bodyPr wrap="none" lIns="0" tIns="0" rIns="0" bIns="0">
            <a:spAutoFit/>
          </a:bodyPr>
          <a:lstStyle/>
          <a:p>
            <a:pPr>
              <a:lnSpc>
                <a:spcPct val="74000"/>
              </a:lnSpc>
              <a:spcBef>
                <a:spcPct val="50000"/>
              </a:spcBef>
              <a:buFont typeface="Times" pitchFamily="18" charset="0"/>
              <a:buNone/>
            </a:pPr>
            <a:r>
              <a:rPr lang="en-US" sz="2000" dirty="0" smtClean="0">
                <a:solidFill>
                  <a:srgbClr val="C1524F"/>
                </a:solidFill>
                <a:latin typeface="+mj-lt"/>
              </a:rPr>
              <a:t>7.8%</a:t>
            </a:r>
            <a:br>
              <a:rPr lang="en-US" sz="2000" dirty="0" smtClean="0">
                <a:solidFill>
                  <a:srgbClr val="C1524F"/>
                </a:solidFill>
                <a:latin typeface="+mj-lt"/>
              </a:rPr>
            </a:br>
            <a:r>
              <a:rPr lang="en-US" sz="2000" dirty="0" smtClean="0">
                <a:solidFill>
                  <a:srgbClr val="C1524F"/>
                </a:solidFill>
                <a:latin typeface="+mj-lt"/>
              </a:rPr>
              <a:t>Worms</a:t>
            </a:r>
            <a:endParaRPr lang="en-US" sz="2000" dirty="0">
              <a:solidFill>
                <a:srgbClr val="C1524F"/>
              </a:solidFill>
              <a:latin typeface="+mj-lt"/>
            </a:endParaRPr>
          </a:p>
        </p:txBody>
      </p:sp>
      <p:sp>
        <p:nvSpPr>
          <p:cNvPr id="50" name="Rectangle 49"/>
          <p:cNvSpPr>
            <a:spLocks noChangeArrowheads="1"/>
          </p:cNvSpPr>
          <p:nvPr/>
        </p:nvSpPr>
        <p:spPr bwMode="gray">
          <a:xfrm>
            <a:off x="6062052" y="3498114"/>
            <a:ext cx="921920" cy="455509"/>
          </a:xfrm>
          <a:prstGeom prst="rect">
            <a:avLst/>
          </a:prstGeom>
          <a:noFill/>
          <a:ln w="9525">
            <a:noFill/>
            <a:miter lim="800000"/>
            <a:headEnd/>
            <a:tailEnd/>
          </a:ln>
          <a:scene3d>
            <a:camera prst="isometricOffAxis1Right"/>
            <a:lightRig rig="threePt" dir="t"/>
          </a:scene3d>
        </p:spPr>
        <p:txBody>
          <a:bodyPr wrap="none" lIns="0" tIns="0" rIns="0" bIns="0">
            <a:spAutoFit/>
          </a:bodyPr>
          <a:lstStyle/>
          <a:p>
            <a:pPr>
              <a:lnSpc>
                <a:spcPct val="74000"/>
              </a:lnSpc>
              <a:spcBef>
                <a:spcPct val="50000"/>
              </a:spcBef>
              <a:buFont typeface="Times" pitchFamily="18" charset="0"/>
              <a:buNone/>
            </a:pPr>
            <a:r>
              <a:rPr lang="en-US" sz="2000" dirty="0" smtClean="0">
                <a:solidFill>
                  <a:schemeClr val="accent2">
                    <a:lumMod val="75000"/>
                  </a:schemeClr>
                </a:solidFill>
                <a:latin typeface="+mj-lt"/>
              </a:rPr>
              <a:t>16.8%</a:t>
            </a:r>
            <a:br>
              <a:rPr lang="en-US" sz="2000" dirty="0" smtClean="0">
                <a:solidFill>
                  <a:schemeClr val="accent2">
                    <a:lumMod val="75000"/>
                  </a:schemeClr>
                </a:solidFill>
                <a:latin typeface="+mj-lt"/>
              </a:rPr>
            </a:br>
            <a:r>
              <a:rPr lang="en-US" sz="2000" dirty="0" smtClean="0">
                <a:solidFill>
                  <a:schemeClr val="accent2">
                    <a:lumMod val="75000"/>
                  </a:schemeClr>
                </a:solidFill>
                <a:latin typeface="+mj-lt"/>
              </a:rPr>
              <a:t>Viruses</a:t>
            </a:r>
            <a:endParaRPr lang="en-US" sz="2000" dirty="0">
              <a:solidFill>
                <a:schemeClr val="accent2">
                  <a:lumMod val="75000"/>
                </a:schemeClr>
              </a:solidFill>
              <a:latin typeface="+mj-lt"/>
            </a:endParaRPr>
          </a:p>
        </p:txBody>
      </p:sp>
      <p:sp>
        <p:nvSpPr>
          <p:cNvPr id="51" name="Rectangle 50"/>
          <p:cNvSpPr>
            <a:spLocks noChangeArrowheads="1"/>
          </p:cNvSpPr>
          <p:nvPr/>
        </p:nvSpPr>
        <p:spPr bwMode="gray">
          <a:xfrm>
            <a:off x="6248020" y="4562926"/>
            <a:ext cx="926537" cy="455509"/>
          </a:xfrm>
          <a:prstGeom prst="rect">
            <a:avLst/>
          </a:prstGeom>
          <a:noFill/>
          <a:ln w="9525">
            <a:noFill/>
            <a:miter lim="800000"/>
            <a:headEnd/>
            <a:tailEnd/>
          </a:ln>
          <a:scene3d>
            <a:camera prst="isometricOffAxis1Right"/>
            <a:lightRig rig="threePt" dir="t"/>
          </a:scene3d>
        </p:spPr>
        <p:txBody>
          <a:bodyPr wrap="none" lIns="0" tIns="0" rIns="0" bIns="0">
            <a:spAutoFit/>
          </a:bodyPr>
          <a:lstStyle/>
          <a:p>
            <a:pPr>
              <a:lnSpc>
                <a:spcPct val="74000"/>
              </a:lnSpc>
              <a:spcBef>
                <a:spcPct val="50000"/>
              </a:spcBef>
              <a:buFont typeface="Times" pitchFamily="18" charset="0"/>
              <a:buNone/>
            </a:pPr>
            <a:r>
              <a:rPr lang="en-US" sz="2000" dirty="0" smtClean="0">
                <a:solidFill>
                  <a:srgbClr val="CE7674"/>
                </a:solidFill>
                <a:latin typeface="+mj-lt"/>
              </a:rPr>
              <a:t>2.3%</a:t>
            </a:r>
            <a:br>
              <a:rPr lang="en-US" sz="2000" dirty="0" smtClean="0">
                <a:solidFill>
                  <a:srgbClr val="CE7674"/>
                </a:solidFill>
                <a:latin typeface="+mj-lt"/>
              </a:rPr>
            </a:br>
            <a:r>
              <a:rPr lang="en-US" sz="2000" dirty="0" smtClean="0">
                <a:solidFill>
                  <a:srgbClr val="CE7674"/>
                </a:solidFill>
                <a:latin typeface="+mj-lt"/>
              </a:rPr>
              <a:t>Adware</a:t>
            </a:r>
            <a:endParaRPr lang="en-US" sz="2000" dirty="0">
              <a:solidFill>
                <a:srgbClr val="CE7674"/>
              </a:solidFill>
              <a:latin typeface="+mj-lt"/>
            </a:endParaRPr>
          </a:p>
        </p:txBody>
      </p:sp>
      <p:sp>
        <p:nvSpPr>
          <p:cNvPr id="52" name="Rectangle 51"/>
          <p:cNvSpPr>
            <a:spLocks noChangeArrowheads="1"/>
          </p:cNvSpPr>
          <p:nvPr/>
        </p:nvSpPr>
        <p:spPr bwMode="gray">
          <a:xfrm>
            <a:off x="6150876" y="5126452"/>
            <a:ext cx="1184620" cy="455509"/>
          </a:xfrm>
          <a:prstGeom prst="rect">
            <a:avLst/>
          </a:prstGeom>
          <a:noFill/>
          <a:ln w="9525">
            <a:noFill/>
            <a:miter lim="800000"/>
            <a:headEnd/>
            <a:tailEnd/>
          </a:ln>
          <a:scene3d>
            <a:camera prst="isometricOffAxis1Right"/>
            <a:lightRig rig="threePt" dir="t"/>
          </a:scene3d>
        </p:spPr>
        <p:txBody>
          <a:bodyPr wrap="none" lIns="0" tIns="0" rIns="0" bIns="0">
            <a:spAutoFit/>
          </a:bodyPr>
          <a:lstStyle/>
          <a:p>
            <a:pPr>
              <a:lnSpc>
                <a:spcPct val="74000"/>
              </a:lnSpc>
              <a:spcBef>
                <a:spcPct val="50000"/>
              </a:spcBef>
              <a:buFont typeface="Times" pitchFamily="18" charset="0"/>
              <a:buNone/>
            </a:pPr>
            <a:r>
              <a:rPr lang="en-US" sz="2000" dirty="0" smtClean="0">
                <a:solidFill>
                  <a:schemeClr val="accent2">
                    <a:lumMod val="40000"/>
                    <a:lumOff val="60000"/>
                  </a:schemeClr>
                </a:solidFill>
                <a:latin typeface="+mj-lt"/>
              </a:rPr>
              <a:t>1.9%</a:t>
            </a:r>
            <a:br>
              <a:rPr lang="en-US" sz="2000" dirty="0" smtClean="0">
                <a:solidFill>
                  <a:schemeClr val="accent2">
                    <a:lumMod val="40000"/>
                    <a:lumOff val="60000"/>
                  </a:schemeClr>
                </a:solidFill>
                <a:latin typeface="+mj-lt"/>
              </a:rPr>
            </a:br>
            <a:r>
              <a:rPr lang="en-US" sz="2000" dirty="0" smtClean="0">
                <a:solidFill>
                  <a:schemeClr val="accent2">
                    <a:lumMod val="40000"/>
                    <a:lumOff val="60000"/>
                  </a:schemeClr>
                </a:solidFill>
                <a:latin typeface="+mj-lt"/>
              </a:rPr>
              <a:t>Backdoor</a:t>
            </a:r>
            <a:endParaRPr lang="en-US" sz="2000" dirty="0">
              <a:solidFill>
                <a:schemeClr val="accent2">
                  <a:lumMod val="40000"/>
                  <a:lumOff val="60000"/>
                </a:schemeClr>
              </a:solidFill>
              <a:latin typeface="+mj-lt"/>
            </a:endParaRPr>
          </a:p>
        </p:txBody>
      </p:sp>
      <p:sp>
        <p:nvSpPr>
          <p:cNvPr id="58" name="Rectangle 57"/>
          <p:cNvSpPr>
            <a:spLocks noChangeArrowheads="1"/>
          </p:cNvSpPr>
          <p:nvPr/>
        </p:nvSpPr>
        <p:spPr bwMode="gray">
          <a:xfrm>
            <a:off x="5833024" y="5700613"/>
            <a:ext cx="1054776" cy="455509"/>
          </a:xfrm>
          <a:prstGeom prst="rect">
            <a:avLst/>
          </a:prstGeom>
          <a:noFill/>
          <a:ln w="9525">
            <a:noFill/>
            <a:miter lim="800000"/>
            <a:headEnd/>
            <a:tailEnd/>
          </a:ln>
          <a:scene3d>
            <a:camera prst="isometricOffAxis1Right"/>
            <a:lightRig rig="threePt" dir="t"/>
          </a:scene3d>
        </p:spPr>
        <p:txBody>
          <a:bodyPr wrap="none" lIns="0" tIns="0" rIns="0" bIns="0">
            <a:spAutoFit/>
          </a:bodyPr>
          <a:lstStyle/>
          <a:p>
            <a:pPr>
              <a:lnSpc>
                <a:spcPct val="74000"/>
              </a:lnSpc>
              <a:spcBef>
                <a:spcPct val="50000"/>
              </a:spcBef>
              <a:buFont typeface="Times" pitchFamily="18" charset="0"/>
              <a:buNone/>
            </a:pPr>
            <a:r>
              <a:rPr lang="en-US" sz="2000" dirty="0" smtClean="0">
                <a:solidFill>
                  <a:schemeClr val="accent2">
                    <a:lumMod val="20000"/>
                    <a:lumOff val="80000"/>
                  </a:schemeClr>
                </a:solidFill>
                <a:latin typeface="+mj-lt"/>
              </a:rPr>
              <a:t>0.1%</a:t>
            </a:r>
            <a:br>
              <a:rPr lang="en-US" sz="2000" dirty="0" smtClean="0">
                <a:solidFill>
                  <a:schemeClr val="accent2">
                    <a:lumMod val="20000"/>
                    <a:lumOff val="80000"/>
                  </a:schemeClr>
                </a:solidFill>
                <a:latin typeface="+mj-lt"/>
              </a:rPr>
            </a:br>
            <a:r>
              <a:rPr lang="en-US" sz="2000" dirty="0" smtClean="0">
                <a:solidFill>
                  <a:schemeClr val="accent2">
                    <a:lumMod val="20000"/>
                    <a:lumOff val="80000"/>
                  </a:schemeClr>
                </a:solidFill>
                <a:latin typeface="+mj-lt"/>
              </a:rPr>
              <a:t>Spyware</a:t>
            </a:r>
            <a:endParaRPr lang="en-US" sz="2000" dirty="0">
              <a:solidFill>
                <a:schemeClr val="accent2">
                  <a:lumMod val="20000"/>
                  <a:lumOff val="80000"/>
                </a:schemeClr>
              </a:solidFill>
              <a:latin typeface="+mj-lt"/>
            </a:endParaRPr>
          </a:p>
        </p:txBody>
      </p:sp>
      <p:sp>
        <p:nvSpPr>
          <p:cNvPr id="59" name="TextBox 58"/>
          <p:cNvSpPr txBox="1"/>
          <p:nvPr/>
        </p:nvSpPr>
        <p:spPr>
          <a:xfrm>
            <a:off x="2381441" y="6422070"/>
            <a:ext cx="4076757" cy="353943"/>
          </a:xfrm>
          <a:prstGeom prst="rect">
            <a:avLst/>
          </a:prstGeom>
          <a:noFill/>
        </p:spPr>
        <p:txBody>
          <a:bodyPr wrap="none" rtlCol="0">
            <a:spAutoFit/>
          </a:bodyPr>
          <a:lstStyle/>
          <a:p>
            <a:pPr>
              <a:lnSpc>
                <a:spcPct val="85000"/>
              </a:lnSpc>
            </a:pPr>
            <a:r>
              <a:rPr lang="en-US" sz="1000" b="0" dirty="0">
                <a:solidFill>
                  <a:schemeClr val="bg1">
                    <a:lumMod val="65000"/>
                  </a:schemeClr>
                </a:solidFill>
                <a:effectLst/>
                <a:latin typeface="+mj-lt"/>
              </a:rPr>
              <a:t>Panda Security - Malware Statics, </a:t>
            </a:r>
            <a:r>
              <a:rPr lang="en-US" sz="1000" b="0" dirty="0" smtClean="0">
                <a:solidFill>
                  <a:schemeClr val="bg1">
                    <a:lumMod val="65000"/>
                  </a:schemeClr>
                </a:solidFill>
                <a:effectLst/>
                <a:latin typeface="+mj-lt"/>
              </a:rPr>
              <a:t>11.Mar.16</a:t>
            </a:r>
            <a:br>
              <a:rPr lang="en-US" sz="1000" b="0" dirty="0" smtClean="0">
                <a:solidFill>
                  <a:schemeClr val="bg1">
                    <a:lumMod val="65000"/>
                  </a:schemeClr>
                </a:solidFill>
                <a:effectLst/>
                <a:latin typeface="+mj-lt"/>
              </a:rPr>
            </a:br>
            <a:r>
              <a:rPr lang="en-US" sz="1000" b="0" dirty="0" smtClean="0">
                <a:solidFill>
                  <a:schemeClr val="bg1">
                    <a:lumMod val="65000"/>
                  </a:schemeClr>
                </a:solidFill>
                <a:effectLst/>
                <a:latin typeface="+mj-lt"/>
              </a:rPr>
              <a:t>Allot </a:t>
            </a:r>
            <a:r>
              <a:rPr lang="en-US" sz="1000" b="0" dirty="0">
                <a:solidFill>
                  <a:schemeClr val="bg1">
                    <a:lumMod val="65000"/>
                  </a:schemeClr>
                </a:solidFill>
                <a:effectLst/>
                <a:latin typeface="+mj-lt"/>
              </a:rPr>
              <a:t>– Mobile Trends, Global Mobile Broadband Traffic Report </a:t>
            </a:r>
            <a:r>
              <a:rPr lang="en-US" sz="1000" b="0" dirty="0" smtClean="0">
                <a:solidFill>
                  <a:schemeClr val="bg1">
                    <a:lumMod val="65000"/>
                  </a:schemeClr>
                </a:solidFill>
                <a:effectLst/>
                <a:latin typeface="+mj-lt"/>
              </a:rPr>
              <a:t>11.H1</a:t>
            </a:r>
            <a:endParaRPr lang="en-US" sz="1000" b="0" dirty="0">
              <a:solidFill>
                <a:schemeClr val="bg1">
                  <a:lumMod val="65000"/>
                </a:schemeClr>
              </a:solidFill>
              <a:effectLst/>
              <a:latin typeface="+mj-lt"/>
            </a:endParaRPr>
          </a:p>
        </p:txBody>
      </p:sp>
      <p:pic>
        <p:nvPicPr>
          <p:cNvPr id="41" name="Picture 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6296" y="1596244"/>
            <a:ext cx="1346858" cy="436024"/>
          </a:xfrm>
          <a:prstGeom prst="rect">
            <a:avLst/>
          </a:prstGeom>
          <a:noFill/>
          <a:ln>
            <a:noFill/>
          </a:ln>
          <a:effectLst/>
          <a:scene3d>
            <a:camera prst="orthographicFront">
              <a:rot lat="1080000" lon="2004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551324" y="4768711"/>
            <a:ext cx="1401290" cy="298942"/>
          </a:xfrm>
          <a:prstGeom prst="rect">
            <a:avLst/>
          </a:prstGeom>
          <a:noFill/>
          <a:ln>
            <a:noFill/>
          </a:ln>
          <a:effectLst/>
          <a:scene3d>
            <a:camera prst="orthographicFront">
              <a:rot lat="1080000" lon="2004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093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2"/>
                                        </p:tgtEl>
                                        <p:attrNameLst>
                                          <p:attrName>style.visibility</p:attrName>
                                        </p:attrNameLst>
                                      </p:cBhvr>
                                      <p:to>
                                        <p:strVal val="visible"/>
                                      </p:to>
                                    </p:set>
                                    <p:animEffect transition="in" filter="fade">
                                      <p:cBhvr>
                                        <p:cTn id="11" dur="500"/>
                                        <p:tgtEl>
                                          <p:spTgt spid="1032"/>
                                        </p:tgtEl>
                                      </p:cBhvr>
                                    </p:animEffect>
                                  </p:childTnLst>
                                </p:cTn>
                              </p:par>
                              <p:par>
                                <p:cTn id="12" presetID="10" presetClass="entr" presetSubtype="0"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par>
                                <p:cTn id="15" presetID="10"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par>
                                <p:cTn id="47" presetID="10"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500"/>
                                        <p:tgtEl>
                                          <p:spTgt spid="63"/>
                                        </p:tgtEl>
                                      </p:cBhvr>
                                    </p:animEffect>
                                  </p:childTnLst>
                                </p:cTn>
                              </p:par>
                              <p:par>
                                <p:cTn id="50" presetID="10" presetClass="entr" presetSubtype="0" fill="hold" nodeType="withEffect">
                                  <p:stCondLst>
                                    <p:cond delay="0"/>
                                  </p:stCondLst>
                                  <p:childTnLst>
                                    <p:set>
                                      <p:cBhvr>
                                        <p:cTn id="51" dur="1" fill="hold">
                                          <p:stCondLst>
                                            <p:cond delay="0"/>
                                          </p:stCondLst>
                                        </p:cTn>
                                        <p:tgtEl>
                                          <p:spTgt spid="1033"/>
                                        </p:tgtEl>
                                        <p:attrNameLst>
                                          <p:attrName>style.visibility</p:attrName>
                                        </p:attrNameLst>
                                      </p:cBhvr>
                                      <p:to>
                                        <p:strVal val="visible"/>
                                      </p:to>
                                    </p:set>
                                    <p:animEffect transition="in" filter="fade">
                                      <p:cBhvr>
                                        <p:cTn id="52" dur="500"/>
                                        <p:tgtEl>
                                          <p:spTgt spid="1033"/>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childTnLst>
                          </p:cTn>
                        </p:par>
                        <p:par>
                          <p:cTn id="69" fill="hold">
                            <p:stCondLst>
                              <p:cond delay="2500"/>
                            </p:stCondLst>
                            <p:childTnLst>
                              <p:par>
                                <p:cTn id="70" presetID="10" presetClass="entr" presetSubtype="0" fill="hold" grpId="0" nodeType="after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childTnLst>
                          </p:cTn>
                        </p:par>
                        <p:par>
                          <p:cTn id="77" fill="hold">
                            <p:stCondLst>
                              <p:cond delay="3500"/>
                            </p:stCondLst>
                            <p:childTnLst>
                              <p:par>
                                <p:cTn id="78" presetID="10" presetClass="entr" presetSubtype="0" fill="hold" nodeType="afterEffect">
                                  <p:stCondLst>
                                    <p:cond delay="0"/>
                                  </p:stCondLst>
                                  <p:childTnLst>
                                    <p:set>
                                      <p:cBhvr>
                                        <p:cTn id="79" dur="1" fill="hold">
                                          <p:stCondLst>
                                            <p:cond delay="0"/>
                                          </p:stCondLst>
                                        </p:cTn>
                                        <p:tgtEl>
                                          <p:spTgt spid="2050"/>
                                        </p:tgtEl>
                                        <p:attrNameLst>
                                          <p:attrName>style.visibility</p:attrName>
                                        </p:attrNameLst>
                                      </p:cBhvr>
                                      <p:to>
                                        <p:strVal val="visible"/>
                                      </p:to>
                                    </p:set>
                                    <p:animEffect transition="in" filter="fade">
                                      <p:cBhvr>
                                        <p:cTn id="8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3" grpId="0"/>
      <p:bldP spid="54" grpId="0"/>
      <p:bldP spid="55" grpId="0"/>
      <p:bldP spid="56" grpId="0"/>
      <p:bldP spid="57" grpId="0"/>
      <p:bldP spid="48" grpId="0"/>
      <p:bldP spid="49" grpId="0"/>
      <p:bldP spid="50" grpId="0"/>
      <p:bldP spid="51" grpId="0"/>
      <p:bldP spid="52"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Mobile Malware Usage - Vampire Data</a:t>
            </a:r>
            <a:endParaRPr lang="en-US" dirty="0"/>
          </a:p>
        </p:txBody>
      </p:sp>
      <p:sp>
        <p:nvSpPr>
          <p:cNvPr id="4" name="Content Placeholder 3"/>
          <p:cNvSpPr>
            <a:spLocks noGrp="1"/>
          </p:cNvSpPr>
          <p:nvPr>
            <p:ph sz="half" idx="1"/>
          </p:nvPr>
        </p:nvSpPr>
        <p:spPr/>
        <p:txBody>
          <a:bodyPr>
            <a:normAutofit/>
          </a:bodyPr>
          <a:lstStyle/>
          <a:p>
            <a:r>
              <a:rPr lang="en-US" dirty="0" smtClean="0"/>
              <a:t>Malware bandwidth stolen</a:t>
            </a:r>
          </a:p>
          <a:p>
            <a:pPr lvl="1"/>
            <a:r>
              <a:rPr lang="en-US" dirty="0" smtClean="0"/>
              <a:t>From</a:t>
            </a:r>
            <a:r>
              <a:rPr lang="en-US" dirty="0" smtClean="0">
                <a:solidFill>
                  <a:srgbClr val="FF0000"/>
                </a:solidFill>
              </a:rPr>
              <a:t> €15 </a:t>
            </a:r>
            <a:r>
              <a:rPr lang="en-US" dirty="0"/>
              <a:t>to</a:t>
            </a:r>
            <a:r>
              <a:rPr lang="en-US" dirty="0">
                <a:solidFill>
                  <a:srgbClr val="FF0000"/>
                </a:solidFill>
              </a:rPr>
              <a:t> </a:t>
            </a:r>
            <a:r>
              <a:rPr lang="en-US" dirty="0" smtClean="0">
                <a:solidFill>
                  <a:srgbClr val="FF0000"/>
                </a:solidFill>
              </a:rPr>
              <a:t>€60 </a:t>
            </a:r>
            <a:r>
              <a:rPr lang="en-US" dirty="0" smtClean="0"/>
              <a:t>per year</a:t>
            </a:r>
            <a:r>
              <a:rPr lang="en-US" baseline="30000" dirty="0" smtClean="0">
                <a:solidFill>
                  <a:schemeClr val="bg1">
                    <a:lumMod val="65000"/>
                  </a:schemeClr>
                </a:solidFill>
              </a:rPr>
              <a:t>0</a:t>
            </a:r>
            <a:endParaRPr lang="en-US" dirty="0" smtClean="0"/>
          </a:p>
          <a:p>
            <a:r>
              <a:rPr lang="en-US" dirty="0" smtClean="0"/>
              <a:t>Accelerators</a:t>
            </a:r>
          </a:p>
          <a:p>
            <a:pPr lvl="1"/>
            <a:r>
              <a:rPr lang="en-US" dirty="0" smtClean="0"/>
              <a:t>Roaming will accelerate malware cost by over </a:t>
            </a:r>
            <a:r>
              <a:rPr lang="en-US" dirty="0" smtClean="0">
                <a:solidFill>
                  <a:srgbClr val="FF0000"/>
                </a:solidFill>
              </a:rPr>
              <a:t>30x</a:t>
            </a:r>
            <a:r>
              <a:rPr lang="en-US" baseline="30000" dirty="0" smtClean="0">
                <a:solidFill>
                  <a:schemeClr val="bg1">
                    <a:lumMod val="65000"/>
                  </a:schemeClr>
                </a:solidFill>
              </a:rPr>
              <a:t>1</a:t>
            </a:r>
          </a:p>
          <a:p>
            <a:pPr lvl="1"/>
            <a:r>
              <a:rPr lang="en-US" dirty="0" smtClean="0"/>
              <a:t>Multiple Malware instances </a:t>
            </a:r>
            <a:r>
              <a:rPr lang="en-US" dirty="0" smtClean="0">
                <a:solidFill>
                  <a:srgbClr val="FF0000"/>
                </a:solidFill>
                <a:sym typeface="Wingdings 3"/>
              </a:rPr>
              <a:t></a:t>
            </a:r>
            <a:endParaRPr lang="en-US" dirty="0" smtClean="0">
              <a:solidFill>
                <a:srgbClr val="FF0000"/>
              </a:solidFill>
            </a:endParaRPr>
          </a:p>
          <a:p>
            <a:pPr lvl="1"/>
            <a:r>
              <a:rPr lang="en-US" dirty="0" smtClean="0"/>
              <a:t>Power Users are </a:t>
            </a:r>
            <a:r>
              <a:rPr lang="en-US" dirty="0" smtClean="0">
                <a:solidFill>
                  <a:srgbClr val="FF0000"/>
                </a:solidFill>
              </a:rPr>
              <a:t>25x</a:t>
            </a:r>
            <a:r>
              <a:rPr lang="en-US" dirty="0" smtClean="0"/>
              <a:t> more exposed to malware costs</a:t>
            </a:r>
            <a:r>
              <a:rPr lang="en-US" baseline="30000" dirty="0" smtClean="0">
                <a:solidFill>
                  <a:schemeClr val="bg1">
                    <a:lumMod val="65000"/>
                  </a:schemeClr>
                </a:solidFill>
              </a:rPr>
              <a:t>2</a:t>
            </a:r>
          </a:p>
          <a:p>
            <a:r>
              <a:rPr lang="en-US" dirty="0" smtClean="0"/>
              <a:t>A Provider with 1m subscribers - Vampire Costs would exceed </a:t>
            </a:r>
            <a:r>
              <a:rPr lang="en-US" dirty="0" smtClean="0">
                <a:solidFill>
                  <a:srgbClr val="FF0000"/>
                </a:solidFill>
              </a:rPr>
              <a:t>€30m </a:t>
            </a:r>
            <a:r>
              <a:rPr lang="en-US" dirty="0" smtClean="0"/>
              <a:t>per year</a:t>
            </a:r>
            <a:r>
              <a:rPr lang="en-US" baseline="30000" dirty="0" smtClean="0">
                <a:solidFill>
                  <a:schemeClr val="bg1">
                    <a:lumMod val="65000"/>
                  </a:schemeClr>
                </a:solidFill>
              </a:rPr>
              <a:t>3</a:t>
            </a:r>
          </a:p>
          <a:p>
            <a:endParaRPr lang="en-US" dirty="0" smtClean="0"/>
          </a:p>
        </p:txBody>
      </p:sp>
      <p:sp>
        <p:nvSpPr>
          <p:cNvPr id="6" name="Rectangle 5"/>
          <p:cNvSpPr/>
          <p:nvPr/>
        </p:nvSpPr>
        <p:spPr>
          <a:xfrm>
            <a:off x="1283888" y="5697401"/>
            <a:ext cx="5999414" cy="1077218"/>
          </a:xfrm>
          <a:prstGeom prst="rect">
            <a:avLst/>
          </a:prstGeom>
        </p:spPr>
        <p:txBody>
          <a:bodyPr wrap="square" lIns="0" tIns="0" rIns="36000" bIns="0" anchor="b">
            <a:spAutoFit/>
          </a:bodyPr>
          <a:lstStyle/>
          <a:p>
            <a:pPr marL="0" lvl="1"/>
            <a:r>
              <a:rPr lang="en-US" sz="1000" b="0" baseline="30000" dirty="0" smtClean="0">
                <a:solidFill>
                  <a:schemeClr val="bg1">
                    <a:lumMod val="65000"/>
                  </a:schemeClr>
                </a:solidFill>
                <a:effectLst/>
                <a:latin typeface="Arial Unicode MS" pitchFamily="34" charset="-128"/>
                <a:ea typeface="Segoe UI" pitchFamily="34" charset="0"/>
              </a:rPr>
              <a:t>0</a:t>
            </a:r>
            <a:r>
              <a:rPr lang="en-US" sz="1000" b="0" dirty="0" smtClean="0">
                <a:solidFill>
                  <a:schemeClr val="bg1">
                    <a:lumMod val="65000"/>
                  </a:schemeClr>
                </a:solidFill>
                <a:effectLst/>
                <a:latin typeface="Arial Unicode MS" pitchFamily="34" charset="-128"/>
                <a:ea typeface="Segoe UI" pitchFamily="34" charset="0"/>
              </a:rPr>
              <a:t> Based on 500 bytes/min typical = </a:t>
            </a:r>
            <a:r>
              <a:rPr lang="en-US" sz="1000" b="0" dirty="0">
                <a:solidFill>
                  <a:schemeClr val="bg1">
                    <a:lumMod val="65000"/>
                  </a:schemeClr>
                </a:solidFill>
                <a:effectLst/>
                <a:latin typeface="Arial Unicode MS" pitchFamily="34" charset="-128"/>
                <a:ea typeface="Segoe UI" pitchFamily="34" charset="0"/>
              </a:rPr>
              <a:t>21.6 MB per month @ €</a:t>
            </a:r>
            <a:r>
              <a:rPr lang="en-US" sz="1000" b="0" dirty="0" smtClean="0">
                <a:solidFill>
                  <a:schemeClr val="bg1">
                    <a:lumMod val="65000"/>
                  </a:schemeClr>
                </a:solidFill>
                <a:effectLst/>
                <a:latin typeface="Arial Unicode MS" pitchFamily="34" charset="-128"/>
                <a:ea typeface="Segoe UI" pitchFamily="34" charset="0"/>
              </a:rPr>
              <a:t>0.06 </a:t>
            </a:r>
            <a:r>
              <a:rPr lang="en-US" sz="1000" b="0" dirty="0">
                <a:solidFill>
                  <a:schemeClr val="bg1">
                    <a:lumMod val="65000"/>
                  </a:schemeClr>
                </a:solidFill>
                <a:effectLst/>
                <a:latin typeface="Arial Unicode MS" pitchFamily="34" charset="-128"/>
                <a:ea typeface="Segoe UI" pitchFamily="34" charset="0"/>
              </a:rPr>
              <a:t>per </a:t>
            </a:r>
            <a:r>
              <a:rPr lang="en-US" sz="1000" b="0" dirty="0" smtClean="0">
                <a:solidFill>
                  <a:schemeClr val="bg1">
                    <a:lumMod val="65000"/>
                  </a:schemeClr>
                </a:solidFill>
                <a:effectLst/>
                <a:latin typeface="Arial Unicode MS" pitchFamily="34" charset="-128"/>
                <a:ea typeface="Segoe UI" pitchFamily="34" charset="0"/>
              </a:rPr>
              <a:t>MB, &amp; up to 4 Malware per handset</a:t>
            </a:r>
          </a:p>
          <a:p>
            <a:pPr marL="0" lvl="1"/>
            <a:r>
              <a:rPr lang="en-US" sz="1000" b="0" baseline="30000" dirty="0" smtClean="0">
                <a:solidFill>
                  <a:schemeClr val="bg1">
                    <a:lumMod val="65000"/>
                  </a:schemeClr>
                </a:solidFill>
                <a:effectLst/>
                <a:latin typeface="Arial Unicode MS" pitchFamily="34" charset="-128"/>
                <a:ea typeface="Segoe UI" pitchFamily="34" charset="0"/>
              </a:rPr>
              <a:t>1</a:t>
            </a:r>
            <a:r>
              <a:rPr lang="en-US" sz="1000" b="0" dirty="0" smtClean="0">
                <a:solidFill>
                  <a:schemeClr val="bg1">
                    <a:lumMod val="65000"/>
                  </a:schemeClr>
                </a:solidFill>
                <a:effectLst/>
                <a:latin typeface="Arial Unicode MS" pitchFamily="34" charset="-128"/>
                <a:ea typeface="Segoe UI" pitchFamily="34" charset="0"/>
              </a:rPr>
              <a:t>Based </a:t>
            </a:r>
            <a:r>
              <a:rPr lang="en-US" sz="1000" b="0" dirty="0" smtClean="0">
                <a:solidFill>
                  <a:schemeClr val="bg1">
                    <a:lumMod val="65000"/>
                  </a:schemeClr>
                </a:solidFill>
                <a:effectLst/>
                <a:latin typeface="Arial Unicode MS" pitchFamily="34" charset="-128"/>
              </a:rPr>
              <a:t>on Roaming </a:t>
            </a:r>
            <a:r>
              <a:rPr lang="en-US" sz="1000" b="0" dirty="0">
                <a:solidFill>
                  <a:schemeClr val="bg1">
                    <a:lumMod val="65000"/>
                  </a:schemeClr>
                </a:solidFill>
                <a:effectLst/>
                <a:latin typeface="Arial Unicode MS" pitchFamily="34" charset="-128"/>
              </a:rPr>
              <a:t>costs in Europe </a:t>
            </a:r>
            <a:r>
              <a:rPr lang="en-US" sz="1000" b="0" dirty="0" smtClean="0">
                <a:solidFill>
                  <a:schemeClr val="bg1">
                    <a:lumMod val="65000"/>
                  </a:schemeClr>
                </a:solidFill>
                <a:effectLst/>
                <a:latin typeface="Arial Unicode MS" pitchFamily="34" charset="-128"/>
              </a:rPr>
              <a:t>between </a:t>
            </a:r>
            <a:r>
              <a:rPr lang="en-US" sz="1000" b="0" dirty="0">
                <a:solidFill>
                  <a:schemeClr val="bg1">
                    <a:lumMod val="65000"/>
                  </a:schemeClr>
                </a:solidFill>
                <a:effectLst/>
                <a:latin typeface="Arial Unicode MS" pitchFamily="34" charset="-128"/>
              </a:rPr>
              <a:t>€ 1.2 and € 12 Euros per </a:t>
            </a:r>
            <a:r>
              <a:rPr lang="en-US" sz="1000" b="0" dirty="0" smtClean="0">
                <a:solidFill>
                  <a:schemeClr val="bg1">
                    <a:lumMod val="65000"/>
                  </a:schemeClr>
                </a:solidFill>
                <a:effectLst/>
                <a:latin typeface="Arial Unicode MS" pitchFamily="34" charset="-128"/>
              </a:rPr>
              <a:t>MB, </a:t>
            </a:r>
            <a:r>
              <a:rPr lang="en-US" sz="1000" b="0" baseline="30000" dirty="0" smtClean="0">
                <a:solidFill>
                  <a:schemeClr val="bg1">
                    <a:lumMod val="65000"/>
                  </a:schemeClr>
                </a:solidFill>
                <a:effectLst/>
                <a:latin typeface="Arial Unicode MS" pitchFamily="34" charset="-128"/>
              </a:rPr>
              <a:t>2</a:t>
            </a:r>
            <a:r>
              <a:rPr lang="en-US" sz="1000" b="0" dirty="0" smtClean="0">
                <a:solidFill>
                  <a:schemeClr val="bg1">
                    <a:lumMod val="65000"/>
                  </a:schemeClr>
                </a:solidFill>
                <a:effectLst/>
                <a:latin typeface="Arial Unicode MS" pitchFamily="34" charset="-128"/>
              </a:rPr>
              <a:t>Based </a:t>
            </a:r>
            <a:r>
              <a:rPr lang="en-US" sz="1000" b="0" dirty="0">
                <a:solidFill>
                  <a:schemeClr val="bg1">
                    <a:lumMod val="65000"/>
                  </a:schemeClr>
                </a:solidFill>
                <a:effectLst/>
                <a:latin typeface="Arial Unicode MS" pitchFamily="34" charset="-128"/>
              </a:rPr>
              <a:t>on </a:t>
            </a:r>
            <a:r>
              <a:rPr lang="en-US" sz="1000" b="0" dirty="0" smtClean="0">
                <a:solidFill>
                  <a:schemeClr val="bg1">
                    <a:lumMod val="65000"/>
                  </a:schemeClr>
                </a:solidFill>
                <a:effectLst/>
                <a:latin typeface="Arial Unicode MS" pitchFamily="34" charset="-128"/>
              </a:rPr>
              <a:t>2GB monthly usage</a:t>
            </a:r>
          </a:p>
          <a:p>
            <a:r>
              <a:rPr lang="en-US" sz="1000" b="0" baseline="30000" dirty="0" smtClean="0">
                <a:solidFill>
                  <a:schemeClr val="bg1">
                    <a:lumMod val="65000"/>
                  </a:schemeClr>
                </a:solidFill>
                <a:effectLst/>
                <a:latin typeface="Arial Unicode MS" pitchFamily="34" charset="-128"/>
              </a:rPr>
              <a:t>3</a:t>
            </a:r>
            <a:r>
              <a:rPr lang="en-US" sz="1000" b="0" dirty="0" smtClean="0">
                <a:solidFill>
                  <a:schemeClr val="bg1">
                    <a:lumMod val="65000"/>
                  </a:schemeClr>
                </a:solidFill>
                <a:effectLst/>
                <a:latin typeface="Arial Unicode MS" pitchFamily="34" charset="-128"/>
              </a:rPr>
              <a:t>Average two malware instances across the subscriber base</a:t>
            </a:r>
            <a:endParaRPr lang="en-US" sz="1000" b="0" dirty="0">
              <a:solidFill>
                <a:schemeClr val="bg1">
                  <a:lumMod val="65000"/>
                </a:schemeClr>
              </a:solidFill>
              <a:effectLst/>
              <a:latin typeface="Arial Unicode MS" pitchFamily="34" charset="-128"/>
            </a:endParaRPr>
          </a:p>
          <a:p>
            <a:pPr marL="0" lvl="1"/>
            <a:r>
              <a:rPr lang="en-US" sz="1000" b="0" dirty="0" smtClean="0">
                <a:solidFill>
                  <a:schemeClr val="bg1">
                    <a:lumMod val="65000"/>
                  </a:schemeClr>
                </a:solidFill>
                <a:effectLst/>
                <a:latin typeface="Arial Unicode MS" pitchFamily="34" charset="-128"/>
              </a:rPr>
              <a:t>- http</a:t>
            </a:r>
            <a:r>
              <a:rPr lang="en-US" sz="1000" b="0" dirty="0">
                <a:solidFill>
                  <a:schemeClr val="bg1">
                    <a:lumMod val="65000"/>
                  </a:schemeClr>
                </a:solidFill>
                <a:effectLst/>
                <a:latin typeface="Arial Unicode MS" pitchFamily="34" charset="-128"/>
              </a:rPr>
              <a:t>://ec.europa.eu/information_society/activities/roaming/data/index_en.htm </a:t>
            </a:r>
          </a:p>
          <a:p>
            <a:r>
              <a:rPr lang="en-US" sz="1000" b="0" dirty="0" smtClean="0">
                <a:solidFill>
                  <a:schemeClr val="bg1">
                    <a:lumMod val="65000"/>
                  </a:schemeClr>
                </a:solidFill>
                <a:effectLst/>
                <a:latin typeface="Arial Unicode MS" pitchFamily="34" charset="-128"/>
              </a:rPr>
              <a:t>- Average </a:t>
            </a:r>
            <a:r>
              <a:rPr lang="en-US" sz="1000" b="0" dirty="0">
                <a:solidFill>
                  <a:schemeClr val="bg1">
                    <a:lumMod val="65000"/>
                  </a:schemeClr>
                </a:solidFill>
                <a:effectLst/>
                <a:latin typeface="Arial Unicode MS" pitchFamily="34" charset="-128"/>
              </a:rPr>
              <a:t>U.S. Smartphone Data Usage Up 89% as Cost per MB Goes Down 46%</a:t>
            </a:r>
          </a:p>
          <a:p>
            <a:r>
              <a:rPr lang="en-US" sz="1000" b="0" dirty="0">
                <a:solidFill>
                  <a:schemeClr val="bg1">
                    <a:lumMod val="65000"/>
                  </a:schemeClr>
                </a:solidFill>
                <a:effectLst/>
                <a:latin typeface="Arial Unicode MS" pitchFamily="34" charset="-128"/>
              </a:rPr>
              <a:t>http://</a:t>
            </a:r>
            <a:r>
              <a:rPr lang="en-US" sz="1000" b="0" dirty="0" smtClean="0">
                <a:solidFill>
                  <a:schemeClr val="bg1">
                    <a:lumMod val="65000"/>
                  </a:schemeClr>
                </a:solidFill>
                <a:effectLst/>
                <a:latin typeface="Arial Unicode MS" pitchFamily="34" charset="-128"/>
              </a:rPr>
              <a:t>blog.nielsen.com/nielsenwire/online_mobile/ </a:t>
            </a:r>
            <a:endParaRPr lang="en-US" sz="1000" b="0" dirty="0">
              <a:solidFill>
                <a:schemeClr val="bg1">
                  <a:lumMod val="65000"/>
                </a:schemeClr>
              </a:solidFill>
              <a:effectLst/>
              <a:latin typeface="Arial Unicode MS" pitchFamily="34" charset="-128"/>
            </a:endParaRPr>
          </a:p>
        </p:txBody>
      </p:sp>
      <p:sp>
        <p:nvSpPr>
          <p:cNvPr id="16" name="Content Placeholder 15"/>
          <p:cNvSpPr>
            <a:spLocks noGrp="1"/>
          </p:cNvSpPr>
          <p:nvPr>
            <p:ph sz="half" idx="2"/>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pPr lvl="1"/>
            <a:endParaRPr lang="en-US" dirty="0" smtClean="0"/>
          </a:p>
          <a:p>
            <a:r>
              <a:rPr lang="en-US" dirty="0" smtClean="0"/>
              <a:t>Smartphones Data Cost</a:t>
            </a:r>
            <a:endParaRPr lang="en-US" dirty="0"/>
          </a:p>
        </p:txBody>
      </p:sp>
      <p:pic>
        <p:nvPicPr>
          <p:cNvPr id="21"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4834" y="2244281"/>
            <a:ext cx="1392165" cy="243746"/>
          </a:xfrm>
          <a:prstGeom prst="rect">
            <a:avLst/>
          </a:prstGeom>
          <a:noFill/>
          <a:ln>
            <a:noFill/>
          </a:ln>
          <a:effectLst/>
          <a:scene3d>
            <a:camera prst="isometricOffAxis2Left">
              <a:rot lat="1800000" lon="156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hart 10"/>
          <p:cNvGraphicFramePr>
            <a:graphicFrameLocks/>
          </p:cNvGraphicFramePr>
          <p:nvPr>
            <p:extLst>
              <p:ext uri="{D42A27DB-BD31-4B8C-83A1-F6EECF244321}">
                <p14:modId xmlns:p14="http://schemas.microsoft.com/office/powerpoint/2010/main" val="2371576282"/>
              </p:ext>
            </p:extLst>
          </p:nvPr>
        </p:nvGraphicFramePr>
        <p:xfrm>
          <a:off x="5376529" y="1132391"/>
          <a:ext cx="3958858" cy="3891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0933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down)">
                                      <p:cBhvr>
                                        <p:cTn id="7" dur="500"/>
                                        <p:tgtEl>
                                          <p:spTgt spid="11">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graphicEl>
                                              <a:chart seriesIdx="0" categoryIdx="0" bldStep="ptInSeries"/>
                                            </p:graphicEl>
                                          </p:spTgt>
                                        </p:tgtEl>
                                        <p:attrNameLst>
                                          <p:attrName>style.visibility</p:attrName>
                                        </p:attrNameLst>
                                      </p:cBhvr>
                                      <p:to>
                                        <p:strVal val="visible"/>
                                      </p:to>
                                    </p:set>
                                    <p:animEffect transition="in" filter="wipe(down)">
                                      <p:cBhvr>
                                        <p:cTn id="11" dur="500"/>
                                        <p:tgtEl>
                                          <p:spTgt spid="11">
                                            <p:graphicEl>
                                              <a:chart seriesIdx="0" categoryIdx="0" bldStep="ptIn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graphicEl>
                                              <a:chart seriesIdx="0" categoryIdx="1" bldStep="ptInSeries"/>
                                            </p:graphicEl>
                                          </p:spTgt>
                                        </p:tgtEl>
                                        <p:attrNameLst>
                                          <p:attrName>style.visibility</p:attrName>
                                        </p:attrNameLst>
                                      </p:cBhvr>
                                      <p:to>
                                        <p:strVal val="visible"/>
                                      </p:to>
                                    </p:set>
                                    <p:animEffect transition="in" filter="wipe(down)">
                                      <p:cBhvr>
                                        <p:cTn id="15" dur="500"/>
                                        <p:tgtEl>
                                          <p:spTgt spid="11">
                                            <p:graphicEl>
                                              <a:chart seriesIdx="0" categoryIdx="1" bldStep="ptIn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graphicEl>
                                              <a:chart seriesIdx="0" categoryIdx="2" bldStep="ptInSeries"/>
                                            </p:graphicEl>
                                          </p:spTgt>
                                        </p:tgtEl>
                                        <p:attrNameLst>
                                          <p:attrName>style.visibility</p:attrName>
                                        </p:attrNameLst>
                                      </p:cBhvr>
                                      <p:to>
                                        <p:strVal val="visible"/>
                                      </p:to>
                                    </p:set>
                                    <p:animEffect transition="in" filter="wipe(down)">
                                      <p:cBhvr>
                                        <p:cTn id="19" dur="500"/>
                                        <p:tgtEl>
                                          <p:spTgt spid="11">
                                            <p:graphicEl>
                                              <a:chart seriesIdx="0" categoryIdx="2" bldStep="ptIn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graphicEl>
                                              <a:chart seriesIdx="0" categoryIdx="3" bldStep="ptInSeries"/>
                                            </p:graphicEl>
                                          </p:spTgt>
                                        </p:tgtEl>
                                        <p:attrNameLst>
                                          <p:attrName>style.visibility</p:attrName>
                                        </p:attrNameLst>
                                      </p:cBhvr>
                                      <p:to>
                                        <p:strVal val="visible"/>
                                      </p:to>
                                    </p:set>
                                    <p:animEffect transition="in" filter="wipe(down)">
                                      <p:cBhvr>
                                        <p:cTn id="23" dur="500"/>
                                        <p:tgtEl>
                                          <p:spTgt spid="11">
                                            <p:graphicEl>
                                              <a:chart seriesIdx="0" categoryIdx="3" bldStep="ptIn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1">
                                            <p:graphicEl>
                                              <a:chart seriesIdx="0" categoryIdx="4" bldStep="ptInSeries"/>
                                            </p:graphicEl>
                                          </p:spTgt>
                                        </p:tgtEl>
                                        <p:attrNameLst>
                                          <p:attrName>style.visibility</p:attrName>
                                        </p:attrNameLst>
                                      </p:cBhvr>
                                      <p:to>
                                        <p:strVal val="visible"/>
                                      </p:to>
                                    </p:set>
                                    <p:animEffect transition="in" filter="wipe(down)">
                                      <p:cBhvr>
                                        <p:cTn id="27" dur="500"/>
                                        <p:tgtEl>
                                          <p:spTgt spid="11">
                                            <p:graphicEl>
                                              <a:chart seriesIdx="0" categoryIdx="4" bldStep="ptIn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animEffect transition="in" filter="fade">
                                      <p:cBhvr>
                                        <p:cTn id="31"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Graphic spid="11" grpId="0">
        <p:bldSub>
          <a:bldChart bld="seriesEl"/>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Security – </a:t>
            </a:r>
            <a:r>
              <a:rPr lang="en-US" dirty="0"/>
              <a:t>Emerging </a:t>
            </a:r>
            <a:r>
              <a:rPr lang="en-US" dirty="0" smtClean="0"/>
              <a:t>Patterns</a:t>
            </a:r>
            <a:endParaRPr lang="en-US" dirty="0"/>
          </a:p>
        </p:txBody>
      </p:sp>
      <p:sp>
        <p:nvSpPr>
          <p:cNvPr id="3" name="Content Placeholder 2"/>
          <p:cNvSpPr>
            <a:spLocks noGrp="1"/>
          </p:cNvSpPr>
          <p:nvPr>
            <p:ph sz="half" idx="1"/>
          </p:nvPr>
        </p:nvSpPr>
        <p:spPr>
          <a:xfrm>
            <a:off x="174626" y="1045030"/>
            <a:ext cx="3025774" cy="4949202"/>
          </a:xfrm>
        </p:spPr>
        <p:txBody>
          <a:bodyPr/>
          <a:lstStyle/>
          <a:p>
            <a:r>
              <a:rPr lang="en-US" dirty="0" smtClean="0"/>
              <a:t>Malware acting </a:t>
            </a:r>
            <a:r>
              <a:rPr lang="en-US" dirty="0"/>
              <a:t>as a </a:t>
            </a:r>
            <a:r>
              <a:rPr lang="en-US" dirty="0" smtClean="0"/>
              <a:t>botnet will exploit many vulnerabilities</a:t>
            </a:r>
            <a:endParaRPr lang="en-US" dirty="0"/>
          </a:p>
          <a:p>
            <a:pPr lvl="1"/>
            <a:r>
              <a:rPr lang="en-US" dirty="0"/>
              <a:t>Abuse of premium-rate text messages</a:t>
            </a:r>
          </a:p>
          <a:p>
            <a:pPr lvl="1"/>
            <a:r>
              <a:rPr lang="en-US" dirty="0" smtClean="0"/>
              <a:t>Attacks gather </a:t>
            </a:r>
            <a:r>
              <a:rPr lang="en-US" dirty="0"/>
              <a:t>sensitive data for commercial or political purposes</a:t>
            </a:r>
          </a:p>
          <a:p>
            <a:pPr lvl="1"/>
            <a:r>
              <a:rPr lang="en-US" dirty="0"/>
              <a:t>Financial fraud as more mobile finance and payment apps emerge</a:t>
            </a:r>
          </a:p>
          <a:p>
            <a:endParaRPr lang="en-US" dirty="0"/>
          </a:p>
        </p:txBody>
      </p:sp>
      <p:pic>
        <p:nvPicPr>
          <p:cNvPr id="2053" name="Picture 5"/>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404838" y="1435856"/>
            <a:ext cx="6307874" cy="412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5288" y="1619089"/>
            <a:ext cx="1469707" cy="169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772573" y="6536431"/>
            <a:ext cx="3294492" cy="223138"/>
          </a:xfrm>
          <a:prstGeom prst="rect">
            <a:avLst/>
          </a:prstGeom>
          <a:noFill/>
        </p:spPr>
        <p:txBody>
          <a:bodyPr wrap="none" rtlCol="0">
            <a:spAutoFit/>
          </a:bodyPr>
          <a:lstStyle/>
          <a:p>
            <a:pPr>
              <a:lnSpc>
                <a:spcPct val="85000"/>
              </a:lnSpc>
            </a:pPr>
            <a:r>
              <a:rPr lang="en-US" sz="1000" b="0" dirty="0">
                <a:solidFill>
                  <a:schemeClr val="bg1">
                    <a:lumMod val="65000"/>
                  </a:schemeClr>
                </a:solidFill>
                <a:effectLst/>
                <a:latin typeface="Arial Unicode MS" pitchFamily="34" charset="-128"/>
              </a:rPr>
              <a:t>Cisco - Visual Networking Index Global Mobile Data '11</a:t>
            </a:r>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889673" y="2334905"/>
            <a:ext cx="1770989" cy="23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664030" y="2349929"/>
            <a:ext cx="1509451" cy="22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144679" y="6388614"/>
            <a:ext cx="2483372" cy="223138"/>
          </a:xfrm>
          <a:prstGeom prst="rect">
            <a:avLst/>
          </a:prstGeom>
          <a:noFill/>
        </p:spPr>
        <p:txBody>
          <a:bodyPr wrap="none" rtlCol="0">
            <a:spAutoFit/>
          </a:bodyPr>
          <a:lstStyle/>
          <a:p>
            <a:pPr>
              <a:lnSpc>
                <a:spcPct val="85000"/>
              </a:lnSpc>
            </a:pPr>
            <a:r>
              <a:rPr lang="en-US" sz="1000" b="0" dirty="0">
                <a:solidFill>
                  <a:schemeClr val="bg1">
                    <a:lumMod val="65000"/>
                  </a:schemeClr>
                </a:solidFill>
                <a:effectLst/>
                <a:latin typeface="Arial Unicode MS" pitchFamily="34" charset="-128"/>
              </a:rPr>
              <a:t>LookOut - Mobile Threat Report (11.Aug)</a:t>
            </a:r>
          </a:p>
        </p:txBody>
      </p:sp>
      <p:pic>
        <p:nvPicPr>
          <p:cNvPr id="11" name="Picture 2"/>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805532" y="3838761"/>
            <a:ext cx="1204486" cy="64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347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Telco Security - Objectives</a:t>
            </a:r>
            <a:endParaRPr lang="en-US" dirty="0"/>
          </a:p>
        </p:txBody>
      </p:sp>
      <p:sp>
        <p:nvSpPr>
          <p:cNvPr id="3" name="Content Placeholder 2"/>
          <p:cNvSpPr>
            <a:spLocks noGrp="1"/>
          </p:cNvSpPr>
          <p:nvPr>
            <p:ph sz="half" idx="1"/>
          </p:nvPr>
        </p:nvSpPr>
        <p:spPr>
          <a:xfrm>
            <a:off x="174625" y="1045030"/>
            <a:ext cx="3879215" cy="4949202"/>
          </a:xfrm>
        </p:spPr>
        <p:txBody>
          <a:bodyPr/>
          <a:lstStyle/>
          <a:p>
            <a:r>
              <a:rPr lang="en-US" dirty="0" smtClean="0"/>
              <a:t>End-point protection achieved by app suites</a:t>
            </a:r>
          </a:p>
          <a:p>
            <a:pPr lvl="1"/>
            <a:r>
              <a:rPr lang="en-US" dirty="0" smtClean="0"/>
              <a:t>Firewalls &amp; VPN</a:t>
            </a:r>
          </a:p>
          <a:p>
            <a:pPr lvl="1"/>
            <a:r>
              <a:rPr lang="en-US" dirty="0" smtClean="0"/>
              <a:t>Disk Encryption</a:t>
            </a:r>
          </a:p>
          <a:p>
            <a:pPr lvl="1"/>
            <a:r>
              <a:rPr lang="en-US" dirty="0"/>
              <a:t>R</a:t>
            </a:r>
            <a:r>
              <a:rPr lang="en-US" dirty="0" smtClean="0"/>
              <a:t>emote wiping</a:t>
            </a:r>
          </a:p>
          <a:p>
            <a:pPr lvl="1"/>
            <a:r>
              <a:rPr lang="en-US" dirty="0" smtClean="0"/>
              <a:t>Location-based services</a:t>
            </a:r>
          </a:p>
          <a:p>
            <a:pPr lvl="1"/>
            <a:r>
              <a:rPr lang="en-US" dirty="0" smtClean="0"/>
              <a:t>Anti-Malware</a:t>
            </a:r>
          </a:p>
          <a:p>
            <a:r>
              <a:rPr lang="en-US" dirty="0" smtClean="0"/>
              <a:t>Infrastructure Security utilizes</a:t>
            </a:r>
          </a:p>
          <a:p>
            <a:pPr lvl="1"/>
            <a:r>
              <a:rPr lang="en-US" dirty="0"/>
              <a:t>M</a:t>
            </a:r>
            <a:r>
              <a:rPr lang="en-US" dirty="0" smtClean="0"/>
              <a:t>anaged Security</a:t>
            </a:r>
          </a:p>
          <a:p>
            <a:pPr lvl="1"/>
            <a:r>
              <a:rPr lang="en-US" dirty="0"/>
              <a:t>F</a:t>
            </a:r>
            <a:r>
              <a:rPr lang="en-US" dirty="0" smtClean="0"/>
              <a:t>low statistics</a:t>
            </a:r>
          </a:p>
          <a:p>
            <a:pPr lvl="1"/>
            <a:r>
              <a:rPr lang="en-US" dirty="0" smtClean="0"/>
              <a:t>Policy compliance</a:t>
            </a:r>
          </a:p>
          <a:p>
            <a:pPr lvl="1"/>
            <a:r>
              <a:rPr lang="en-US" dirty="0"/>
              <a:t>I</a:t>
            </a:r>
            <a:r>
              <a:rPr lang="en-US" dirty="0" smtClean="0"/>
              <a:t>ntrusion detection</a:t>
            </a:r>
          </a:p>
          <a:p>
            <a:pPr lvl="1"/>
            <a:r>
              <a:rPr lang="en-US" dirty="0" smtClean="0"/>
              <a:t>Network Behavior Analysis</a:t>
            </a:r>
          </a:p>
          <a:p>
            <a:pPr lvl="2"/>
            <a:r>
              <a:rPr lang="en-US" dirty="0" smtClean="0"/>
              <a:t>Separating normal behavior from anomalous behavior</a:t>
            </a:r>
            <a:endParaRPr lang="en-US" dirty="0"/>
          </a:p>
        </p:txBody>
      </p:sp>
      <p:sp>
        <p:nvSpPr>
          <p:cNvPr id="12" name="Freeform 11"/>
          <p:cNvSpPr/>
          <p:nvPr/>
        </p:nvSpPr>
        <p:spPr>
          <a:xfrm>
            <a:off x="4612214" y="1153818"/>
            <a:ext cx="2873674" cy="1040742"/>
          </a:xfrm>
          <a:custGeom>
            <a:avLst/>
            <a:gdLst>
              <a:gd name="connsiteX0" fmla="*/ 0 w 2324431"/>
              <a:gd name="connsiteY0" fmla="*/ 468635 h 937269"/>
              <a:gd name="connsiteX1" fmla="*/ 1162216 w 2324431"/>
              <a:gd name="connsiteY1" fmla="*/ 0 h 937269"/>
              <a:gd name="connsiteX2" fmla="*/ 2324432 w 2324431"/>
              <a:gd name="connsiteY2" fmla="*/ 468635 h 937269"/>
              <a:gd name="connsiteX3" fmla="*/ 1162216 w 2324431"/>
              <a:gd name="connsiteY3" fmla="*/ 937270 h 937269"/>
              <a:gd name="connsiteX4" fmla="*/ 0 w 2324431"/>
              <a:gd name="connsiteY4" fmla="*/ 468635 h 93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431" h="937269">
                <a:moveTo>
                  <a:pt x="0" y="468635"/>
                </a:moveTo>
                <a:cubicBezTo>
                  <a:pt x="0" y="209815"/>
                  <a:pt x="520342" y="0"/>
                  <a:pt x="1162216" y="0"/>
                </a:cubicBezTo>
                <a:cubicBezTo>
                  <a:pt x="1804090" y="0"/>
                  <a:pt x="2324432" y="209815"/>
                  <a:pt x="2324432" y="468635"/>
                </a:cubicBezTo>
                <a:cubicBezTo>
                  <a:pt x="2324432" y="727455"/>
                  <a:pt x="1804090" y="937270"/>
                  <a:pt x="1162216" y="937270"/>
                </a:cubicBezTo>
                <a:cubicBezTo>
                  <a:pt x="520342" y="937270"/>
                  <a:pt x="0" y="727455"/>
                  <a:pt x="0" y="468635"/>
                </a:cubicBezTo>
                <a:close/>
              </a:path>
            </a:pathLst>
          </a:custGeom>
          <a:solidFill>
            <a:schemeClr val="accent2">
              <a:lumMod val="60000"/>
              <a:lumOff val="40000"/>
            </a:schemeClr>
          </a:solidFill>
          <a:scene3d>
            <a:camera prst="perspectiveRelaxed">
              <a:rot lat="20400000" lon="20104178" rev="600000"/>
            </a:camera>
            <a:lightRig rig="soft" dir="t"/>
            <a:backdrop>
              <a:anchor x="0" y="0" z="-210000"/>
              <a:norm dx="0" dy="0" dz="914400"/>
              <a:up dx="0" dy="914400" dz="0"/>
            </a:backdrop>
          </a:scene3d>
          <a:sp3d extrusionH="152250" prstMaterial="matte">
            <a:bevelT/>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40405" tIns="72000" rIns="340405" bIns="0" numCol="1" spcCol="1270" anchor="ctr" anchorCtr="0">
            <a:noAutofit/>
            <a:sp3d extrusionH="28000" prstMaterial="matte"/>
          </a:bodyPr>
          <a:lstStyle/>
          <a:p>
            <a:pPr lvl="0" algn="ctr" defTabSz="1066800">
              <a:lnSpc>
                <a:spcPct val="74000"/>
              </a:lnSpc>
              <a:spcBef>
                <a:spcPct val="0"/>
              </a:spcBef>
              <a:spcAft>
                <a:spcPct val="35000"/>
              </a:spcAft>
            </a:pPr>
            <a:r>
              <a:rPr lang="en-US" sz="2800" kern="1200" dirty="0" smtClean="0">
                <a:latin typeface="Arial" pitchFamily="34" charset="0"/>
              </a:rPr>
              <a:t>End-Point Protection</a:t>
            </a:r>
            <a:endParaRPr lang="en-US" sz="2800" kern="1200" dirty="0">
              <a:latin typeface="Arial" pitchFamily="34" charset="0"/>
            </a:endParaRPr>
          </a:p>
        </p:txBody>
      </p:sp>
      <p:sp>
        <p:nvSpPr>
          <p:cNvPr id="13" name="Freeform 12"/>
          <p:cNvSpPr/>
          <p:nvPr/>
        </p:nvSpPr>
        <p:spPr>
          <a:xfrm>
            <a:off x="4917902" y="2423160"/>
            <a:ext cx="775578" cy="775576"/>
          </a:xfrm>
          <a:custGeom>
            <a:avLst/>
            <a:gdLst>
              <a:gd name="connsiteX0" fmla="*/ 144372 w 1089191"/>
              <a:gd name="connsiteY0" fmla="*/ 416507 h 1089191"/>
              <a:gd name="connsiteX1" fmla="*/ 416507 w 1089191"/>
              <a:gd name="connsiteY1" fmla="*/ 416507 h 1089191"/>
              <a:gd name="connsiteX2" fmla="*/ 416507 w 1089191"/>
              <a:gd name="connsiteY2" fmla="*/ 144372 h 1089191"/>
              <a:gd name="connsiteX3" fmla="*/ 672684 w 1089191"/>
              <a:gd name="connsiteY3" fmla="*/ 144372 h 1089191"/>
              <a:gd name="connsiteX4" fmla="*/ 672684 w 1089191"/>
              <a:gd name="connsiteY4" fmla="*/ 416507 h 1089191"/>
              <a:gd name="connsiteX5" fmla="*/ 944819 w 1089191"/>
              <a:gd name="connsiteY5" fmla="*/ 416507 h 1089191"/>
              <a:gd name="connsiteX6" fmla="*/ 944819 w 1089191"/>
              <a:gd name="connsiteY6" fmla="*/ 672684 h 1089191"/>
              <a:gd name="connsiteX7" fmla="*/ 672684 w 1089191"/>
              <a:gd name="connsiteY7" fmla="*/ 672684 h 1089191"/>
              <a:gd name="connsiteX8" fmla="*/ 672684 w 1089191"/>
              <a:gd name="connsiteY8" fmla="*/ 944819 h 1089191"/>
              <a:gd name="connsiteX9" fmla="*/ 416507 w 1089191"/>
              <a:gd name="connsiteY9" fmla="*/ 944819 h 1089191"/>
              <a:gd name="connsiteX10" fmla="*/ 416507 w 1089191"/>
              <a:gd name="connsiteY10" fmla="*/ 672684 h 1089191"/>
              <a:gd name="connsiteX11" fmla="*/ 144372 w 1089191"/>
              <a:gd name="connsiteY11" fmla="*/ 672684 h 1089191"/>
              <a:gd name="connsiteX12" fmla="*/ 144372 w 1089191"/>
              <a:gd name="connsiteY12" fmla="*/ 416507 h 108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9191" h="1089191">
                <a:moveTo>
                  <a:pt x="144372" y="416507"/>
                </a:moveTo>
                <a:lnTo>
                  <a:pt x="416507" y="416507"/>
                </a:lnTo>
                <a:lnTo>
                  <a:pt x="416507" y="144372"/>
                </a:lnTo>
                <a:lnTo>
                  <a:pt x="672684" y="144372"/>
                </a:lnTo>
                <a:lnTo>
                  <a:pt x="672684" y="416507"/>
                </a:lnTo>
                <a:lnTo>
                  <a:pt x="944819" y="416507"/>
                </a:lnTo>
                <a:lnTo>
                  <a:pt x="944819" y="672684"/>
                </a:lnTo>
                <a:lnTo>
                  <a:pt x="672684" y="672684"/>
                </a:lnTo>
                <a:lnTo>
                  <a:pt x="672684" y="944819"/>
                </a:lnTo>
                <a:lnTo>
                  <a:pt x="416507" y="944819"/>
                </a:lnTo>
                <a:lnTo>
                  <a:pt x="416507" y="672684"/>
                </a:lnTo>
                <a:lnTo>
                  <a:pt x="144372" y="672684"/>
                </a:lnTo>
                <a:lnTo>
                  <a:pt x="144372" y="416507"/>
                </a:lnTo>
                <a:close/>
              </a:path>
            </a:pathLst>
          </a:custGeom>
          <a:solidFill>
            <a:schemeClr val="accent2">
              <a:lumMod val="60000"/>
              <a:lumOff val="40000"/>
            </a:schemeClr>
          </a:solidFill>
          <a:scene3d>
            <a:camera prst="perspectiveRelaxed">
              <a:rot lat="20400000" lon="20104178" rev="600000"/>
            </a:camera>
            <a:lightRig rig="soft" dir="t"/>
            <a:backdrop>
              <a:anchor x="0" y="0" z="-210000"/>
              <a:norm dx="0" dy="0" dz="914400"/>
              <a:up dx="0" dy="914400" dz="0"/>
            </a:backdrop>
          </a:scene3d>
          <a:sp3d extrusionH="152400" prstMaterial="matte">
            <a:bevelT/>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4372" tIns="416507" rIns="144372" bIns="416507" numCol="1" spcCol="1270" anchor="ctr" anchorCtr="0">
            <a:noAutofit/>
          </a:bodyPr>
          <a:lstStyle/>
          <a:p>
            <a:pPr lvl="0" algn="ctr" defTabSz="1066800">
              <a:lnSpc>
                <a:spcPct val="90000"/>
              </a:lnSpc>
              <a:spcBef>
                <a:spcPct val="0"/>
              </a:spcBef>
              <a:spcAft>
                <a:spcPct val="35000"/>
              </a:spcAft>
            </a:pPr>
            <a:endParaRPr lang="en-US" sz="2400" kern="1200" dirty="0">
              <a:latin typeface="Arial" pitchFamily="34" charset="0"/>
            </a:endParaRPr>
          </a:p>
        </p:txBody>
      </p:sp>
      <p:sp>
        <p:nvSpPr>
          <p:cNvPr id="14" name="Freeform 13"/>
          <p:cNvSpPr/>
          <p:nvPr/>
        </p:nvSpPr>
        <p:spPr>
          <a:xfrm>
            <a:off x="5546033" y="2468028"/>
            <a:ext cx="3055423" cy="1118244"/>
          </a:xfrm>
          <a:custGeom>
            <a:avLst/>
            <a:gdLst>
              <a:gd name="connsiteX0" fmla="*/ 0 w 2961774"/>
              <a:gd name="connsiteY0" fmla="*/ 513630 h 1027260"/>
              <a:gd name="connsiteX1" fmla="*/ 1480887 w 2961774"/>
              <a:gd name="connsiteY1" fmla="*/ 0 h 1027260"/>
              <a:gd name="connsiteX2" fmla="*/ 2961774 w 2961774"/>
              <a:gd name="connsiteY2" fmla="*/ 513630 h 1027260"/>
              <a:gd name="connsiteX3" fmla="*/ 1480887 w 2961774"/>
              <a:gd name="connsiteY3" fmla="*/ 1027260 h 1027260"/>
              <a:gd name="connsiteX4" fmla="*/ 0 w 2961774"/>
              <a:gd name="connsiteY4" fmla="*/ 513630 h 102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774" h="1027260">
                <a:moveTo>
                  <a:pt x="0" y="513630"/>
                </a:moveTo>
                <a:cubicBezTo>
                  <a:pt x="0" y="229960"/>
                  <a:pt x="663016" y="0"/>
                  <a:pt x="1480887" y="0"/>
                </a:cubicBezTo>
                <a:cubicBezTo>
                  <a:pt x="2298758" y="0"/>
                  <a:pt x="2961774" y="229960"/>
                  <a:pt x="2961774" y="513630"/>
                </a:cubicBezTo>
                <a:cubicBezTo>
                  <a:pt x="2961774" y="797300"/>
                  <a:pt x="2298758" y="1027260"/>
                  <a:pt x="1480887" y="1027260"/>
                </a:cubicBezTo>
                <a:cubicBezTo>
                  <a:pt x="663016" y="1027260"/>
                  <a:pt x="0" y="797300"/>
                  <a:pt x="0" y="513630"/>
                </a:cubicBezTo>
                <a:close/>
              </a:path>
            </a:pathLst>
          </a:custGeom>
          <a:scene3d>
            <a:camera prst="perspectiveRelaxed">
              <a:rot lat="20400000" lon="20104178" rev="600000"/>
            </a:camera>
            <a:lightRig rig="soft" dir="t"/>
            <a:backdrop>
              <a:anchor x="0" y="0" z="-210000"/>
              <a:norm dx="0" dy="0" dz="914400"/>
              <a:up dx="0" dy="914400" dz="0"/>
            </a:backdrop>
          </a:scene3d>
          <a:sp3d extrusionH="152250" prstMaterial="matte">
            <a:bevelT/>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40405" tIns="144000" rIns="340405" bIns="0" numCol="1" spcCol="1270" anchor="ctr" anchorCtr="0">
            <a:noAutofit/>
            <a:sp3d extrusionH="28000" prstMaterial="matte"/>
          </a:bodyPr>
          <a:lstStyle/>
          <a:p>
            <a:pPr defTabSz="1066800">
              <a:lnSpc>
                <a:spcPct val="74000"/>
              </a:lnSpc>
              <a:spcAft>
                <a:spcPct val="35000"/>
              </a:spcAft>
            </a:pPr>
            <a:r>
              <a:rPr lang="en-US" sz="2800" dirty="0">
                <a:latin typeface="Arial" pitchFamily="34" charset="0"/>
              </a:rPr>
              <a:t>Infrastructure Security </a:t>
            </a:r>
          </a:p>
        </p:txBody>
      </p:sp>
      <p:sp>
        <p:nvSpPr>
          <p:cNvPr id="15" name="Freeform 14"/>
          <p:cNvSpPr/>
          <p:nvPr/>
        </p:nvSpPr>
        <p:spPr>
          <a:xfrm rot="21359933">
            <a:off x="5808460" y="3830836"/>
            <a:ext cx="660968" cy="842990"/>
          </a:xfrm>
          <a:custGeom>
            <a:avLst/>
            <a:gdLst>
              <a:gd name="connsiteX0" fmla="*/ 57809 w 436131"/>
              <a:gd name="connsiteY0" fmla="*/ 224375 h 1089197"/>
              <a:gd name="connsiteX1" fmla="*/ 378322 w 436131"/>
              <a:gd name="connsiteY1" fmla="*/ 224375 h 1089197"/>
              <a:gd name="connsiteX2" fmla="*/ 378322 w 436131"/>
              <a:gd name="connsiteY2" fmla="*/ 480554 h 1089197"/>
              <a:gd name="connsiteX3" fmla="*/ 57809 w 436131"/>
              <a:gd name="connsiteY3" fmla="*/ 480554 h 1089197"/>
              <a:gd name="connsiteX4" fmla="*/ 57809 w 436131"/>
              <a:gd name="connsiteY4" fmla="*/ 224375 h 1089197"/>
              <a:gd name="connsiteX5" fmla="*/ 57809 w 436131"/>
              <a:gd name="connsiteY5" fmla="*/ 608643 h 1089197"/>
              <a:gd name="connsiteX6" fmla="*/ 378322 w 436131"/>
              <a:gd name="connsiteY6" fmla="*/ 608643 h 1089197"/>
              <a:gd name="connsiteX7" fmla="*/ 378322 w 436131"/>
              <a:gd name="connsiteY7" fmla="*/ 864822 h 1089197"/>
              <a:gd name="connsiteX8" fmla="*/ 57809 w 436131"/>
              <a:gd name="connsiteY8" fmla="*/ 864822 h 1089197"/>
              <a:gd name="connsiteX9" fmla="*/ 57809 w 436131"/>
              <a:gd name="connsiteY9" fmla="*/ 608643 h 108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6131" h="1089197">
                <a:moveTo>
                  <a:pt x="57809" y="224375"/>
                </a:moveTo>
                <a:lnTo>
                  <a:pt x="378322" y="224375"/>
                </a:lnTo>
                <a:lnTo>
                  <a:pt x="378322" y="480554"/>
                </a:lnTo>
                <a:lnTo>
                  <a:pt x="57809" y="480554"/>
                </a:lnTo>
                <a:lnTo>
                  <a:pt x="57809" y="224375"/>
                </a:lnTo>
                <a:close/>
                <a:moveTo>
                  <a:pt x="57809" y="608643"/>
                </a:moveTo>
                <a:lnTo>
                  <a:pt x="378322" y="608643"/>
                </a:lnTo>
                <a:lnTo>
                  <a:pt x="378322" y="864822"/>
                </a:lnTo>
                <a:lnTo>
                  <a:pt x="57809" y="864822"/>
                </a:lnTo>
                <a:lnTo>
                  <a:pt x="57809" y="608643"/>
                </a:lnTo>
                <a:close/>
              </a:path>
            </a:pathLst>
          </a:custGeom>
          <a:scene3d>
            <a:camera prst="perspectiveRelaxed">
              <a:rot lat="20400000" lon="20104178" rev="600000"/>
            </a:camera>
            <a:lightRig rig="soft" dir="t"/>
            <a:backdrop>
              <a:anchor x="0" y="0" z="-210000"/>
              <a:norm dx="0" dy="0" dz="914400"/>
              <a:up dx="0" dy="914400" dz="0"/>
            </a:backdrop>
          </a:scene3d>
          <a:sp3d extrusionH="152400">
            <a:bevelT/>
          </a:sp3d>
        </p:spPr>
        <p:style>
          <a:lnRef idx="0">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1" tIns="217838" rIns="130839" bIns="217839" numCol="1" spcCol="1270" anchor="ctr" anchorCtr="0">
            <a:noAutofit/>
          </a:bodyPr>
          <a:lstStyle/>
          <a:p>
            <a:pPr lvl="0" algn="ctr" defTabSz="1066800">
              <a:lnSpc>
                <a:spcPct val="90000"/>
              </a:lnSpc>
              <a:spcBef>
                <a:spcPct val="0"/>
              </a:spcBef>
              <a:spcAft>
                <a:spcPct val="35000"/>
              </a:spcAft>
            </a:pPr>
            <a:endParaRPr lang="en-US" sz="2400" kern="1200" dirty="0">
              <a:latin typeface="Arial" pitchFamily="34" charset="0"/>
            </a:endParaRPr>
          </a:p>
        </p:txBody>
      </p:sp>
      <p:sp>
        <p:nvSpPr>
          <p:cNvPr id="16" name="Freeform 15"/>
          <p:cNvSpPr/>
          <p:nvPr/>
        </p:nvSpPr>
        <p:spPr>
          <a:xfrm>
            <a:off x="6377250" y="3885801"/>
            <a:ext cx="2699796" cy="1398408"/>
          </a:xfrm>
          <a:custGeom>
            <a:avLst/>
            <a:gdLst>
              <a:gd name="connsiteX0" fmla="*/ 0 w 2297257"/>
              <a:gd name="connsiteY0" fmla="*/ 745710 h 1491420"/>
              <a:gd name="connsiteX1" fmla="*/ 1148629 w 2297257"/>
              <a:gd name="connsiteY1" fmla="*/ 0 h 1491420"/>
              <a:gd name="connsiteX2" fmla="*/ 2297258 w 2297257"/>
              <a:gd name="connsiteY2" fmla="*/ 745710 h 1491420"/>
              <a:gd name="connsiteX3" fmla="*/ 1148629 w 2297257"/>
              <a:gd name="connsiteY3" fmla="*/ 1491420 h 1491420"/>
              <a:gd name="connsiteX4" fmla="*/ 0 w 2297257"/>
              <a:gd name="connsiteY4" fmla="*/ 745710 h 1491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257" h="1491420">
                <a:moveTo>
                  <a:pt x="0" y="745710"/>
                </a:moveTo>
                <a:cubicBezTo>
                  <a:pt x="0" y="333866"/>
                  <a:pt x="514259" y="0"/>
                  <a:pt x="1148629" y="0"/>
                </a:cubicBezTo>
                <a:cubicBezTo>
                  <a:pt x="1782999" y="0"/>
                  <a:pt x="2297258" y="333866"/>
                  <a:pt x="2297258" y="745710"/>
                </a:cubicBezTo>
                <a:cubicBezTo>
                  <a:pt x="2297258" y="1157554"/>
                  <a:pt x="1782999" y="1491420"/>
                  <a:pt x="1148629" y="1491420"/>
                </a:cubicBezTo>
                <a:cubicBezTo>
                  <a:pt x="514259" y="1491420"/>
                  <a:pt x="0" y="1157554"/>
                  <a:pt x="0" y="745710"/>
                </a:cubicBezTo>
                <a:close/>
              </a:path>
            </a:pathLst>
          </a:custGeom>
          <a:scene3d>
            <a:camera prst="perspectiveRelaxed">
              <a:rot lat="20400000" lon="20104178" rev="600000"/>
            </a:camera>
            <a:lightRig rig="soft" dir="t"/>
            <a:backdrop>
              <a:anchor x="0" y="0" z="-210000"/>
              <a:norm dx="0" dy="0" dz="914400"/>
              <a:up dx="0" dy="914400" dz="0"/>
            </a:backdrop>
          </a:scene3d>
          <a:sp3d extrusionH="152250" prstMaterial="matte">
            <a:bevelT/>
          </a:sp3d>
        </p:spPr>
        <p:style>
          <a:lnRef idx="0">
            <a:schemeClr val="lt1">
              <a:hueOff val="0"/>
              <a:satOff val="0"/>
              <a:lumOff val="0"/>
              <a:alphaOff val="0"/>
            </a:schemeClr>
          </a:lnRef>
          <a:fillRef idx="1">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spcFirstLastPara="0" vert="horz" wrap="square" lIns="366905" tIns="144000" rIns="366905" bIns="0" numCol="1" spcCol="1270" anchor="ctr" anchorCtr="0">
            <a:noAutofit/>
            <a:sp3d extrusionH="28000" prstMaterial="matte"/>
          </a:bodyPr>
          <a:lstStyle/>
          <a:p>
            <a:pPr lvl="0" algn="ctr" defTabSz="1066800">
              <a:lnSpc>
                <a:spcPct val="74000"/>
              </a:lnSpc>
              <a:spcBef>
                <a:spcPct val="0"/>
              </a:spcBef>
              <a:spcAft>
                <a:spcPct val="35000"/>
              </a:spcAft>
            </a:pPr>
            <a:r>
              <a:rPr lang="en-US" sz="2800" kern="1200" dirty="0" smtClean="0">
                <a:latin typeface="Arial" pitchFamily="34" charset="0"/>
              </a:rPr>
              <a:t>Subscriber Security Strategy</a:t>
            </a:r>
            <a:endParaRPr lang="en-US" sz="2800" kern="1200" dirty="0">
              <a:latin typeface="Arial" pitchFamily="34" charset="0"/>
            </a:endParaRPr>
          </a:p>
        </p:txBody>
      </p:sp>
    </p:spTree>
    <p:extLst>
      <p:ext uri="{BB962C8B-B14F-4D97-AF65-F5344CB8AC3E}">
        <p14:creationId xmlns:p14="http://schemas.microsoft.com/office/powerpoint/2010/main" val="1913912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Mobile </a:t>
            </a:r>
            <a:r>
              <a:rPr lang="en-US" dirty="0" smtClean="0"/>
              <a:t>&amp; ISP Infrastructure Security</a:t>
            </a:r>
            <a:endParaRPr lang="en-US" dirty="0"/>
          </a:p>
        </p:txBody>
      </p:sp>
      <p:sp>
        <p:nvSpPr>
          <p:cNvPr id="11" name="Rectangle 48"/>
          <p:cNvSpPr>
            <a:spLocks noChangeArrowheads="1"/>
          </p:cNvSpPr>
          <p:nvPr/>
        </p:nvSpPr>
        <p:spPr bwMode="gray">
          <a:xfrm>
            <a:off x="330558" y="473642"/>
            <a:ext cx="3168000" cy="5112000"/>
          </a:xfrm>
          <a:prstGeom prst="rect">
            <a:avLst/>
          </a:prstGeom>
          <a:solidFill>
            <a:srgbClr val="D9FFD9"/>
          </a:solidFill>
          <a:ln w="9525">
            <a:noFill/>
            <a:miter lim="800000"/>
            <a:headEnd/>
            <a:tailEnd/>
          </a:ln>
          <a:effectLst>
            <a:outerShdw blurRad="152400" dist="254000" dir="7200000" algn="tl" rotWithShape="0">
              <a:prstClr val="black">
                <a:alpha val="20000"/>
              </a:prstClr>
            </a:outerShdw>
          </a:effectLst>
          <a:scene3d>
            <a:camera prst="isometricOffAxis1Top"/>
            <a:lightRig rig="threePt" dir="t"/>
          </a:scene3d>
          <a:sp3d>
            <a:bevelT w="12700" h="12700"/>
          </a:sp3d>
        </p:spPr>
        <p:txBody>
          <a:bodyPr wrap="none" lIns="72000" tIns="288000" rIns="216000" bIns="0"/>
          <a:lstStyle/>
          <a:p>
            <a:pPr algn="r">
              <a:lnSpc>
                <a:spcPct val="85000"/>
              </a:lnSpc>
              <a:spcBef>
                <a:spcPct val="50000"/>
              </a:spcBef>
              <a:buFont typeface="Times" charset="0"/>
              <a:buNone/>
              <a:defRPr/>
            </a:pPr>
            <a:r>
              <a:rPr lang="en-US" sz="3200" dirty="0" smtClean="0">
                <a:ln w="3175" cmpd="sng">
                  <a:solidFill>
                    <a:schemeClr val="accent3">
                      <a:lumMod val="75000"/>
                    </a:schemeClr>
                  </a:solidFill>
                  <a:prstDash val="solid"/>
                </a:ln>
                <a:solidFill>
                  <a:schemeClr val="accent3">
                    <a:lumMod val="50000"/>
                  </a:schemeClr>
                </a:solidFill>
                <a:effectLst>
                  <a:outerShdw blurRad="50800" dist="38100" dir="2700000" algn="tl" rotWithShape="0">
                    <a:prstClr val="black">
                      <a:alpha val="40000"/>
                    </a:prstClr>
                  </a:outerShdw>
                </a:effectLst>
                <a:latin typeface="Arial Unicode MS" pitchFamily="34" charset="-128"/>
              </a:rPr>
              <a:t>Subscribers</a:t>
            </a:r>
            <a:endParaRPr lang="en-US" sz="3200" dirty="0">
              <a:ln w="3175" cmpd="sng">
                <a:solidFill>
                  <a:schemeClr val="accent3">
                    <a:lumMod val="75000"/>
                  </a:schemeClr>
                </a:solidFill>
                <a:prstDash val="solid"/>
              </a:ln>
              <a:solidFill>
                <a:schemeClr val="accent3">
                  <a:lumMod val="50000"/>
                </a:schemeClr>
              </a:solidFill>
              <a:effectLst>
                <a:outerShdw blurRad="50800" dist="38100" dir="2700000" algn="tl" rotWithShape="0">
                  <a:prstClr val="black">
                    <a:alpha val="40000"/>
                  </a:prstClr>
                </a:outerShdw>
              </a:effectLst>
              <a:latin typeface="Arial Unicode MS" pitchFamily="34" charset="-12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168" y="2245956"/>
            <a:ext cx="711266" cy="829808"/>
          </a:xfrm>
          <a:prstGeom prst="rect">
            <a:avLst/>
          </a:prstGeom>
        </p:spPr>
      </p:pic>
      <p:sp>
        <p:nvSpPr>
          <p:cNvPr id="21" name="Rectangle 48"/>
          <p:cNvSpPr>
            <a:spLocks noChangeArrowheads="1"/>
          </p:cNvSpPr>
          <p:nvPr/>
        </p:nvSpPr>
        <p:spPr bwMode="gray">
          <a:xfrm>
            <a:off x="3371472" y="-57997"/>
            <a:ext cx="4104000" cy="5112000"/>
          </a:xfrm>
          <a:prstGeom prst="rect">
            <a:avLst/>
          </a:prstGeom>
          <a:solidFill>
            <a:srgbClr val="FFFFCC"/>
          </a:solidFill>
          <a:ln w="9525">
            <a:noFill/>
            <a:miter lim="800000"/>
            <a:headEnd/>
            <a:tailEnd/>
          </a:ln>
          <a:effectLst>
            <a:outerShdw blurRad="152400" dist="254000" dir="7200000" algn="tl" rotWithShape="0">
              <a:prstClr val="black">
                <a:alpha val="20000"/>
              </a:prstClr>
            </a:outerShdw>
          </a:effectLst>
          <a:scene3d>
            <a:camera prst="isometricOffAxis1Top"/>
            <a:lightRig rig="threePt" dir="t"/>
          </a:scene3d>
          <a:sp3d>
            <a:bevelT w="12700" h="12700"/>
          </a:sp3d>
        </p:spPr>
        <p:txBody>
          <a:bodyPr wrap="none" lIns="0" tIns="324000" rIns="288000" bIns="0"/>
          <a:lstStyle/>
          <a:p>
            <a:pPr algn="r">
              <a:lnSpc>
                <a:spcPct val="85000"/>
              </a:lnSpc>
              <a:spcBef>
                <a:spcPct val="50000"/>
              </a:spcBef>
              <a:buFont typeface="Times" charset="0"/>
              <a:buNone/>
            </a:pPr>
            <a:r>
              <a:rPr lang="en-US" sz="3200" dirty="0" smtClean="0">
                <a:solidFill>
                  <a:schemeClr val="accent6">
                    <a:lumMod val="50000"/>
                  </a:schemeClr>
                </a:solidFill>
                <a:latin typeface="Arial Unicode MS" pitchFamily="34" charset="-128"/>
              </a:rPr>
              <a:t>Mobile</a:t>
            </a:r>
            <a:br>
              <a:rPr lang="en-US" sz="3200" dirty="0" smtClean="0">
                <a:solidFill>
                  <a:schemeClr val="accent6">
                    <a:lumMod val="50000"/>
                  </a:schemeClr>
                </a:solidFill>
                <a:latin typeface="Arial Unicode MS" pitchFamily="34" charset="-128"/>
              </a:rPr>
            </a:br>
            <a:r>
              <a:rPr lang="en-US" sz="3200" dirty="0" smtClean="0">
                <a:solidFill>
                  <a:schemeClr val="accent6">
                    <a:lumMod val="50000"/>
                  </a:schemeClr>
                </a:solidFill>
                <a:latin typeface="Arial Unicode MS" pitchFamily="34" charset="-128"/>
              </a:rPr>
              <a:t>Network</a:t>
            </a:r>
            <a:endParaRPr lang="en-US" sz="3200" dirty="0">
              <a:solidFill>
                <a:schemeClr val="accent6">
                  <a:lumMod val="50000"/>
                </a:schemeClr>
              </a:solidFill>
              <a:latin typeface="Arial Unicode MS" pitchFamily="34" charset="-128"/>
            </a:endParaRPr>
          </a:p>
        </p:txBody>
      </p:sp>
      <p:cxnSp>
        <p:nvCxnSpPr>
          <p:cNvPr id="31" name="Straight Connector 30"/>
          <p:cNvCxnSpPr/>
          <p:nvPr/>
        </p:nvCxnSpPr>
        <p:spPr>
          <a:xfrm flipV="1">
            <a:off x="3700130" y="2780909"/>
            <a:ext cx="393394" cy="63790"/>
          </a:xfrm>
          <a:prstGeom prst="line">
            <a:avLst/>
          </a:prstGeom>
          <a:ln w="12700">
            <a:solidFill>
              <a:schemeClr val="tx2">
                <a:alpha val="40000"/>
              </a:schemeClr>
            </a:solidFill>
            <a:tailEnd type="none" w="sm" len="med"/>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7691206" y="484306"/>
            <a:ext cx="2016000" cy="2158342"/>
          </a:xfrm>
          <a:prstGeom prst="rect">
            <a:avLst/>
          </a:prstGeom>
        </p:spPr>
      </p:pic>
      <p:sp>
        <p:nvSpPr>
          <p:cNvPr id="6" name="Rectangle 48"/>
          <p:cNvSpPr>
            <a:spLocks noChangeArrowheads="1"/>
          </p:cNvSpPr>
          <p:nvPr/>
        </p:nvSpPr>
        <p:spPr bwMode="gray">
          <a:xfrm>
            <a:off x="8422776" y="1561797"/>
            <a:ext cx="1043554" cy="313932"/>
          </a:xfrm>
          <a:prstGeom prst="rect">
            <a:avLst/>
          </a:prstGeom>
          <a:noFill/>
          <a:ln w="9525">
            <a:noFill/>
            <a:miter lim="800000"/>
            <a:headEnd/>
            <a:tailEnd/>
          </a:ln>
        </p:spPr>
        <p:txBody>
          <a:bodyPr wrap="none" lIns="0" tIns="0" rIns="0" bIns="0">
            <a:spAutoFit/>
            <a:scene3d>
              <a:camera prst="isometricOffAxis1Right"/>
              <a:lightRig rig="threePt" dir="t"/>
            </a:scene3d>
          </a:bodyPr>
          <a:lstStyle/>
          <a:p>
            <a:pPr>
              <a:lnSpc>
                <a:spcPct val="85000"/>
              </a:lnSpc>
              <a:spcBef>
                <a:spcPct val="50000"/>
              </a:spcBef>
              <a:buFont typeface="Times" pitchFamily="18" charset="0"/>
              <a:buNone/>
            </a:pPr>
            <a:r>
              <a:rPr lang="en-US" dirty="0">
                <a:solidFill>
                  <a:schemeClr val="accent1">
                    <a:lumMod val="40000"/>
                    <a:lumOff val="60000"/>
                  </a:schemeClr>
                </a:solidFill>
                <a:latin typeface="Arial Unicode MS" pitchFamily="34" charset="-128"/>
              </a:rPr>
              <a:t>Internet</a:t>
            </a:r>
          </a:p>
        </p:txBody>
      </p:sp>
      <p:cxnSp>
        <p:nvCxnSpPr>
          <p:cNvPr id="36" name="Straight Connector 35"/>
          <p:cNvCxnSpPr/>
          <p:nvPr/>
        </p:nvCxnSpPr>
        <p:spPr>
          <a:xfrm flipV="1">
            <a:off x="4901609" y="1781299"/>
            <a:ext cx="3054859" cy="478610"/>
          </a:xfrm>
          <a:prstGeom prst="line">
            <a:avLst/>
          </a:prstGeom>
          <a:ln w="12700">
            <a:solidFill>
              <a:schemeClr val="tx2">
                <a:alpha val="40000"/>
              </a:schemeClr>
            </a:solidFill>
            <a:tailEnd type="none" w="sm" len="med"/>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374685" y="2182061"/>
            <a:ext cx="877250" cy="554431"/>
          </a:xfrm>
          <a:prstGeom prst="line">
            <a:avLst/>
          </a:prstGeom>
          <a:ln w="12700">
            <a:solidFill>
              <a:schemeClr val="tx2">
                <a:alpha val="50000"/>
              </a:schemeClr>
            </a:solidFill>
            <a:headEnd type="oval"/>
            <a:tailEnd type="none" w="sm" len="med"/>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742242" y="1547548"/>
            <a:ext cx="1329673" cy="2115888"/>
            <a:chOff x="4117278" y="4766492"/>
            <a:chExt cx="1326010" cy="1557191"/>
          </a:xfrm>
        </p:grpSpPr>
        <p:sp>
          <p:nvSpPr>
            <p:cNvPr id="47" name="Rectangle 46"/>
            <p:cNvSpPr/>
            <p:nvPr/>
          </p:nvSpPr>
          <p:spPr>
            <a:xfrm>
              <a:off x="4759287" y="5089792"/>
              <a:ext cx="684000" cy="1233891"/>
            </a:xfrm>
            <a:prstGeom prst="rect">
              <a:avLst/>
            </a:prstGeom>
            <a:solidFill>
              <a:schemeClr val="bg1">
                <a:lumMod val="65000"/>
              </a:schemeClr>
            </a:solidFill>
            <a:effectLst>
              <a:outerShdw blurRad="152400" dist="317500" dir="7200000" sx="103000" sy="103000" rotWithShape="0">
                <a:prstClr val="black">
                  <a:alpha val="15000"/>
                </a:prstClr>
              </a:outerShdw>
            </a:effectLst>
            <a:scene3d>
              <a:camera prst="isometricOffAxis1Top"/>
              <a:lightRig rig="threePt" dir="t"/>
            </a:scene3d>
            <a:sp3d extrusionH="196850"/>
          </p:spPr>
          <p:txBody>
            <a:bodyPr wrap="square" rtlCol="0" anchor="ctr">
              <a:noAutofit/>
            </a:bodyPr>
            <a:lstStyle/>
            <a:p>
              <a:pPr marL="0" algn="ctr">
                <a:buNone/>
              </a:pPr>
              <a:endParaRPr lang="en-US" sz="1200" b="1" dirty="0" smtClean="0">
                <a:latin typeface="Arial Unicode MS" pitchFamily="34" charset="-128"/>
              </a:endParaRPr>
            </a:p>
          </p:txBody>
        </p:sp>
        <p:sp>
          <p:nvSpPr>
            <p:cNvPr id="48" name="Rectangle 47"/>
            <p:cNvSpPr/>
            <p:nvPr/>
          </p:nvSpPr>
          <p:spPr>
            <a:xfrm>
              <a:off x="4781321" y="5056741"/>
              <a:ext cx="630000" cy="1233891"/>
            </a:xfrm>
            <a:prstGeom prst="rect">
              <a:avLst/>
            </a:prstGeom>
            <a:solidFill>
              <a:schemeClr val="accent5">
                <a:lumMod val="40000"/>
                <a:lumOff val="60000"/>
              </a:schemeClr>
            </a:solidFill>
            <a:scene3d>
              <a:camera prst="isometricOffAxis1Top"/>
              <a:lightRig rig="threePt" dir="t"/>
            </a:scene3d>
            <a:sp3d extrusionH="25400"/>
          </p:spPr>
          <p:txBody>
            <a:bodyPr wrap="square" rtlCol="0" anchor="ctr">
              <a:noAutofit/>
            </a:bodyPr>
            <a:lstStyle/>
            <a:p>
              <a:pPr marL="0" algn="ctr">
                <a:buNone/>
              </a:pPr>
              <a:endParaRPr lang="en-US" sz="1200" b="1" dirty="0" smtClean="0">
                <a:latin typeface="Arial Unicode MS" pitchFamily="34" charset="-128"/>
              </a:endParaRPr>
            </a:p>
          </p:txBody>
        </p:sp>
        <p:sp>
          <p:nvSpPr>
            <p:cNvPr id="49" name="Rectangle 48"/>
            <p:cNvSpPr/>
            <p:nvPr/>
          </p:nvSpPr>
          <p:spPr>
            <a:xfrm>
              <a:off x="4759287" y="4971492"/>
              <a:ext cx="684000" cy="1233891"/>
            </a:xfrm>
            <a:prstGeom prst="rect">
              <a:avLst/>
            </a:prstGeom>
            <a:solidFill>
              <a:schemeClr val="bg1">
                <a:lumMod val="75000"/>
              </a:schemeClr>
            </a:solidFill>
            <a:scene3d>
              <a:camera prst="isometricOffAxis1Top"/>
              <a:lightRig rig="threePt" dir="t"/>
            </a:scene3d>
            <a:sp3d extrusionH="127000"/>
          </p:spPr>
          <p:txBody>
            <a:bodyPr wrap="square" rtlCol="0" anchor="ctr">
              <a:noAutofit/>
            </a:bodyPr>
            <a:lstStyle/>
            <a:p>
              <a:pPr marL="0" algn="ctr">
                <a:buNone/>
              </a:pPr>
              <a:endParaRPr lang="en-US" sz="1200" b="1" dirty="0" smtClean="0">
                <a:latin typeface="Arial Unicode MS" pitchFamily="34" charset="-128"/>
              </a:endParaRPr>
            </a:p>
          </p:txBody>
        </p:sp>
        <p:sp>
          <p:nvSpPr>
            <p:cNvPr id="50" name="Rectangle 49"/>
            <p:cNvSpPr/>
            <p:nvPr/>
          </p:nvSpPr>
          <p:spPr>
            <a:xfrm>
              <a:off x="4770718" y="4938441"/>
              <a:ext cx="630000" cy="1233891"/>
            </a:xfrm>
            <a:prstGeom prst="rect">
              <a:avLst/>
            </a:prstGeom>
            <a:solidFill>
              <a:schemeClr val="accent5">
                <a:lumMod val="40000"/>
                <a:lumOff val="60000"/>
              </a:schemeClr>
            </a:solidFill>
            <a:scene3d>
              <a:camera prst="isometricOffAxis1Top"/>
              <a:lightRig rig="threePt" dir="t"/>
            </a:scene3d>
            <a:sp3d extrusionH="25400"/>
          </p:spPr>
          <p:txBody>
            <a:bodyPr wrap="square" rtlCol="0" anchor="ctr">
              <a:noAutofit/>
            </a:bodyPr>
            <a:lstStyle/>
            <a:p>
              <a:pPr marL="0" algn="ctr">
                <a:buNone/>
              </a:pPr>
              <a:endParaRPr lang="en-US" sz="1200" b="1" dirty="0" smtClean="0">
                <a:latin typeface="Arial Unicode MS" pitchFamily="34" charset="-128"/>
              </a:endParaRPr>
            </a:p>
          </p:txBody>
        </p:sp>
        <p:sp>
          <p:nvSpPr>
            <p:cNvPr id="51" name="Rectangle 50"/>
            <p:cNvSpPr/>
            <p:nvPr/>
          </p:nvSpPr>
          <p:spPr>
            <a:xfrm>
              <a:off x="4759288" y="4856381"/>
              <a:ext cx="684000" cy="1233891"/>
            </a:xfrm>
            <a:prstGeom prst="rect">
              <a:avLst/>
            </a:prstGeom>
            <a:solidFill>
              <a:schemeClr val="bg1">
                <a:lumMod val="75000"/>
              </a:schemeClr>
            </a:solidFill>
            <a:scene3d>
              <a:camera prst="isometricOffAxis1Top"/>
              <a:lightRig rig="threePt" dir="t"/>
            </a:scene3d>
            <a:sp3d extrusionH="127000"/>
          </p:spPr>
          <p:txBody>
            <a:bodyPr wrap="square" rtlCol="0" anchor="ctr">
              <a:noAutofit/>
            </a:bodyPr>
            <a:lstStyle/>
            <a:p>
              <a:pPr marL="0" algn="ctr">
                <a:buNone/>
              </a:pPr>
              <a:endParaRPr lang="en-US" sz="1200" b="1" dirty="0" smtClean="0">
                <a:latin typeface="Arial Unicode MS" pitchFamily="34" charset="-128"/>
              </a:endParaRPr>
            </a:p>
          </p:txBody>
        </p:sp>
        <p:sp>
          <p:nvSpPr>
            <p:cNvPr id="52" name="Rectangle 51"/>
            <p:cNvSpPr/>
            <p:nvPr/>
          </p:nvSpPr>
          <p:spPr>
            <a:xfrm>
              <a:off x="4781323" y="4835790"/>
              <a:ext cx="630000" cy="1233891"/>
            </a:xfrm>
            <a:prstGeom prst="rect">
              <a:avLst/>
            </a:prstGeom>
            <a:solidFill>
              <a:schemeClr val="accent5">
                <a:lumMod val="40000"/>
                <a:lumOff val="60000"/>
              </a:schemeClr>
            </a:solidFill>
            <a:scene3d>
              <a:camera prst="isometricOffAxis1Top"/>
              <a:lightRig rig="threePt" dir="t"/>
            </a:scene3d>
            <a:sp3d extrusionH="25400"/>
          </p:spPr>
          <p:txBody>
            <a:bodyPr wrap="square" rtlCol="0" anchor="ctr">
              <a:noAutofit/>
            </a:bodyPr>
            <a:lstStyle/>
            <a:p>
              <a:pPr marL="0" algn="ctr">
                <a:buNone/>
              </a:pPr>
              <a:endParaRPr lang="en-US" sz="1200" b="1" dirty="0" smtClean="0">
                <a:latin typeface="Arial Unicode MS" pitchFamily="34" charset="-128"/>
              </a:endParaRPr>
            </a:p>
          </p:txBody>
        </p:sp>
        <p:sp>
          <p:nvSpPr>
            <p:cNvPr id="53" name="Rectangle 52"/>
            <p:cNvSpPr/>
            <p:nvPr/>
          </p:nvSpPr>
          <p:spPr>
            <a:xfrm>
              <a:off x="4759287" y="4766492"/>
              <a:ext cx="684000" cy="1233891"/>
            </a:xfrm>
            <a:prstGeom prst="rect">
              <a:avLst/>
            </a:prstGeom>
            <a:solidFill>
              <a:schemeClr val="bg1">
                <a:lumMod val="75000"/>
              </a:schemeClr>
            </a:solidFill>
            <a:scene3d>
              <a:camera prst="isometricOffAxis1Top"/>
              <a:lightRig rig="threePt" dir="t"/>
            </a:scene3d>
            <a:sp3d extrusionH="88900"/>
          </p:spPr>
          <p:txBody>
            <a:bodyPr wrap="square" rtlCol="0" anchor="ctr">
              <a:noAutofit/>
            </a:bodyPr>
            <a:lstStyle/>
            <a:p>
              <a:pPr marL="0" algn="ctr">
                <a:buNone/>
              </a:pPr>
              <a:endParaRPr lang="en-US" sz="1200" b="1" dirty="0" smtClean="0">
                <a:latin typeface="Arial Unicode MS" pitchFamily="34" charset="-128"/>
              </a:endParaRPr>
            </a:p>
          </p:txBody>
        </p:sp>
        <p:sp>
          <p:nvSpPr>
            <p:cNvPr id="55" name="Rectangle 48"/>
            <p:cNvSpPr>
              <a:spLocks noChangeArrowheads="1"/>
            </p:cNvSpPr>
            <p:nvPr/>
          </p:nvSpPr>
          <p:spPr bwMode="gray">
            <a:xfrm>
              <a:off x="4117278" y="5402458"/>
              <a:ext cx="1315638" cy="462077"/>
            </a:xfrm>
            <a:prstGeom prst="rect">
              <a:avLst/>
            </a:prstGeom>
            <a:noFill/>
            <a:ln w="9525">
              <a:noFill/>
              <a:miter lim="800000"/>
              <a:headEnd/>
              <a:tailEnd/>
            </a:ln>
            <a:scene3d>
              <a:camera prst="isometricOffAxis1Left"/>
              <a:lightRig rig="threePt" dir="t"/>
            </a:scene3d>
          </p:spPr>
          <p:txBody>
            <a:bodyPr wrap="none" lIns="0" tIns="0" rIns="0" bIns="0">
              <a:spAutoFit/>
            </a:bodyPr>
            <a:lstStyle/>
            <a:p>
              <a:pPr>
                <a:lnSpc>
                  <a:spcPct val="85000"/>
                </a:lnSpc>
                <a:spcBef>
                  <a:spcPct val="50000"/>
                </a:spcBef>
                <a:buFont typeface="Times" pitchFamily="18" charset="0"/>
                <a:buNone/>
              </a:pPr>
              <a:r>
                <a:rPr lang="en-US" dirty="0" smtClean="0">
                  <a:solidFill>
                    <a:schemeClr val="bg1"/>
                  </a:solidFill>
                  <a:latin typeface="Arial Unicode MS" pitchFamily="34" charset="-128"/>
                </a:rPr>
                <a:t>Switching</a:t>
              </a:r>
              <a:br>
                <a:rPr lang="en-US" dirty="0" smtClean="0">
                  <a:solidFill>
                    <a:schemeClr val="bg1"/>
                  </a:solidFill>
                  <a:latin typeface="Arial Unicode MS" pitchFamily="34" charset="-128"/>
                </a:rPr>
              </a:br>
              <a:r>
                <a:rPr lang="en-US" dirty="0" smtClean="0">
                  <a:solidFill>
                    <a:schemeClr val="bg1"/>
                  </a:solidFill>
                  <a:latin typeface="Arial Unicode MS" pitchFamily="34" charset="-128"/>
                </a:rPr>
                <a:t>Network</a:t>
              </a:r>
              <a:endParaRPr lang="en-US" dirty="0">
                <a:solidFill>
                  <a:schemeClr val="bg1"/>
                </a:solidFill>
                <a:latin typeface="Arial Unicode MS" pitchFamily="34" charset="-128"/>
              </a:endParaRPr>
            </a:p>
          </p:txBody>
        </p:sp>
      </p:grpSp>
      <p:grpSp>
        <p:nvGrpSpPr>
          <p:cNvPr id="13" name="Group 12"/>
          <p:cNvGrpSpPr/>
          <p:nvPr/>
        </p:nvGrpSpPr>
        <p:grpSpPr>
          <a:xfrm>
            <a:off x="5773725" y="1829608"/>
            <a:ext cx="1988035" cy="1553378"/>
            <a:chOff x="7017745" y="4428781"/>
            <a:chExt cx="1988035" cy="1553378"/>
          </a:xfrm>
          <a:effectLst/>
        </p:grpSpPr>
        <p:sp>
          <p:nvSpPr>
            <p:cNvPr id="33" name="Rectangle 32"/>
            <p:cNvSpPr/>
            <p:nvPr/>
          </p:nvSpPr>
          <p:spPr>
            <a:xfrm>
              <a:off x="7017745" y="4428781"/>
              <a:ext cx="1553378" cy="1553378"/>
            </a:xfrm>
            <a:prstGeom prst="rect">
              <a:avLst/>
            </a:prstGeom>
            <a:solidFill>
              <a:srgbClr val="E30707"/>
            </a:solidFill>
            <a:effectLst>
              <a:outerShdw blurRad="152400" dist="317500" dir="7200000" rotWithShape="0">
                <a:prstClr val="black">
                  <a:alpha val="15000"/>
                </a:prstClr>
              </a:outerShdw>
            </a:effectLst>
            <a:scene3d>
              <a:camera prst="isometricOffAxis1Top"/>
              <a:lightRig rig="threePt" dir="t"/>
            </a:scene3d>
            <a:sp3d extrusionH="209550"/>
          </p:spPr>
          <p:txBody>
            <a:bodyPr wrap="square" rtlCol="0" anchor="ctr">
              <a:noAutofit/>
            </a:bodyPr>
            <a:lstStyle/>
            <a:p>
              <a:pPr marL="0" algn="ctr">
                <a:buNone/>
              </a:pPr>
              <a:endParaRPr lang="en-US" sz="1200" b="1" dirty="0" smtClean="0">
                <a:latin typeface="Arial Unicode MS" pitchFamily="34" charset="-128"/>
              </a:endParaRPr>
            </a:p>
          </p:txBody>
        </p:sp>
        <p:sp>
          <p:nvSpPr>
            <p:cNvPr id="10" name="Rounded Rectangle 9"/>
            <p:cNvSpPr/>
            <p:nvPr/>
          </p:nvSpPr>
          <p:spPr>
            <a:xfrm>
              <a:off x="7242269" y="5536888"/>
              <a:ext cx="262381" cy="199724"/>
            </a:xfrm>
            <a:prstGeom prst="roundRect">
              <a:avLst/>
            </a:prstGeom>
            <a:solidFill>
              <a:schemeClr val="tx1"/>
            </a:solidFill>
            <a:scene3d>
              <a:camera prst="isometricOffAxis1Right"/>
              <a:lightRig rig="threePt" dir="t"/>
            </a:scene3d>
            <a:sp3d extrusionH="12700"/>
          </p:spPr>
          <p:txBody>
            <a:bodyPr wrap="square" rtlCol="0" anchor="ctr">
              <a:noAutofit/>
            </a:bodyPr>
            <a:lstStyle/>
            <a:p>
              <a:endParaRPr lang="en-US" sz="1200" dirty="0">
                <a:latin typeface="Arial Unicode MS" pitchFamily="34" charset="-128"/>
              </a:endParaRPr>
            </a:p>
          </p:txBody>
        </p:sp>
        <p:sp>
          <p:nvSpPr>
            <p:cNvPr id="46" name="Rounded Rectangle 45"/>
            <p:cNvSpPr/>
            <p:nvPr/>
          </p:nvSpPr>
          <p:spPr>
            <a:xfrm>
              <a:off x="8805062" y="5316279"/>
              <a:ext cx="200718" cy="195941"/>
            </a:xfrm>
            <a:prstGeom prst="roundRect">
              <a:avLst/>
            </a:prstGeom>
            <a:solidFill>
              <a:schemeClr val="tx1"/>
            </a:solidFill>
            <a:scene3d>
              <a:camera prst="isometricOffAxis1Right"/>
              <a:lightRig rig="threePt" dir="t"/>
            </a:scene3d>
            <a:sp3d extrusionH="12700"/>
          </p:spPr>
          <p:txBody>
            <a:bodyPr wrap="square" rtlCol="0" anchor="ctr">
              <a:noAutofit/>
            </a:bodyPr>
            <a:lstStyle/>
            <a:p>
              <a:endParaRPr lang="en-US" sz="1200" dirty="0">
                <a:latin typeface="Arial Unicode MS" pitchFamily="34" charset="-128"/>
              </a:endParaRPr>
            </a:p>
          </p:txBody>
        </p:sp>
        <p:sp>
          <p:nvSpPr>
            <p:cNvPr id="54" name="Rectangle 48"/>
            <p:cNvSpPr>
              <a:spLocks noChangeArrowheads="1"/>
            </p:cNvSpPr>
            <p:nvPr/>
          </p:nvSpPr>
          <p:spPr bwMode="gray">
            <a:xfrm>
              <a:off x="7197336" y="4925323"/>
              <a:ext cx="1329018" cy="627864"/>
            </a:xfrm>
            <a:prstGeom prst="rect">
              <a:avLst/>
            </a:prstGeom>
            <a:noFill/>
            <a:ln w="9525">
              <a:noFill/>
              <a:miter lim="800000"/>
              <a:headEnd/>
              <a:tailEnd/>
            </a:ln>
            <a:scene3d>
              <a:camera prst="isometricOffAxis1Top"/>
              <a:lightRig rig="threePt" dir="t"/>
            </a:scene3d>
          </p:spPr>
          <p:txBody>
            <a:bodyPr wrap="none" lIns="0" tIns="0" rIns="0" bIns="0">
              <a:spAutoFit/>
            </a:bodyPr>
            <a:lstStyle/>
            <a:p>
              <a:pPr>
                <a:lnSpc>
                  <a:spcPct val="85000"/>
                </a:lnSpc>
                <a:spcBef>
                  <a:spcPct val="50000"/>
                </a:spcBef>
                <a:buFont typeface="Times" pitchFamily="18" charset="0"/>
                <a:buNone/>
              </a:pPr>
              <a:r>
                <a:rPr lang="en-US" dirty="0" smtClean="0">
                  <a:ln w="3175">
                    <a:solidFill>
                      <a:schemeClr val="bg1"/>
                    </a:solidFill>
                  </a:ln>
                  <a:solidFill>
                    <a:schemeClr val="bg1"/>
                  </a:solidFill>
                  <a:latin typeface="Arial Unicode MS" pitchFamily="34" charset="-128"/>
                </a:rPr>
                <a:t>Cognitive</a:t>
              </a:r>
              <a:br>
                <a:rPr lang="en-US" dirty="0" smtClean="0">
                  <a:ln w="3175">
                    <a:solidFill>
                      <a:schemeClr val="bg1"/>
                    </a:solidFill>
                  </a:ln>
                  <a:solidFill>
                    <a:schemeClr val="bg1"/>
                  </a:solidFill>
                  <a:latin typeface="Arial Unicode MS" pitchFamily="34" charset="-128"/>
                </a:rPr>
              </a:br>
              <a:r>
                <a:rPr lang="en-US" dirty="0" smtClean="0">
                  <a:ln w="3175">
                    <a:solidFill>
                      <a:schemeClr val="bg1"/>
                    </a:solidFill>
                  </a:ln>
                  <a:solidFill>
                    <a:schemeClr val="bg1"/>
                  </a:solidFill>
                  <a:latin typeface="Arial Unicode MS" pitchFamily="34" charset="-128"/>
                </a:rPr>
                <a:t>Analyst</a:t>
              </a:r>
              <a:endParaRPr lang="en-US" dirty="0">
                <a:ln w="3175">
                  <a:solidFill>
                    <a:schemeClr val="bg1"/>
                  </a:solidFill>
                </a:ln>
                <a:solidFill>
                  <a:schemeClr val="bg1"/>
                </a:solidFill>
                <a:latin typeface="Arial Unicode MS" pitchFamily="34" charset="-128"/>
              </a:endParaRPr>
            </a:p>
          </p:txBody>
        </p:sp>
        <p:sp>
          <p:nvSpPr>
            <p:cNvPr id="56" name="Rounded Rectangle 55"/>
            <p:cNvSpPr/>
            <p:nvPr/>
          </p:nvSpPr>
          <p:spPr>
            <a:xfrm>
              <a:off x="7562030" y="5553717"/>
              <a:ext cx="173907" cy="84148"/>
            </a:xfrm>
            <a:prstGeom prst="roundRect">
              <a:avLst/>
            </a:prstGeom>
            <a:solidFill>
              <a:srgbClr val="9F1111"/>
            </a:solidFill>
            <a:scene3d>
              <a:camera prst="isometricOffAxis1Right"/>
              <a:lightRig rig="threePt" dir="t"/>
            </a:scene3d>
            <a:sp3d extrusionH="12700"/>
          </p:spPr>
          <p:txBody>
            <a:bodyPr wrap="square" rtlCol="0" anchor="ctr">
              <a:noAutofit/>
            </a:bodyPr>
            <a:lstStyle/>
            <a:p>
              <a:endParaRPr lang="en-US" sz="1200" dirty="0">
                <a:latin typeface="Arial Unicode MS" pitchFamily="34" charset="-128"/>
              </a:endParaRPr>
            </a:p>
          </p:txBody>
        </p:sp>
        <p:sp>
          <p:nvSpPr>
            <p:cNvPr id="57" name="Rounded Rectangle 56"/>
            <p:cNvSpPr/>
            <p:nvPr/>
          </p:nvSpPr>
          <p:spPr>
            <a:xfrm>
              <a:off x="8066914" y="5435911"/>
              <a:ext cx="656351" cy="89756"/>
            </a:xfrm>
            <a:prstGeom prst="roundRect">
              <a:avLst/>
            </a:prstGeom>
            <a:pattFill prst="pct60">
              <a:fgClr>
                <a:srgbClr val="FF8B8B"/>
              </a:fgClr>
              <a:bgClr>
                <a:srgbClr val="9F1111"/>
              </a:bgClr>
            </a:pattFill>
            <a:scene3d>
              <a:camera prst="isometricOffAxis1Right"/>
              <a:lightRig rig="threePt" dir="t"/>
            </a:scene3d>
            <a:sp3d extrusionH="12700"/>
          </p:spPr>
          <p:txBody>
            <a:bodyPr wrap="square" rtlCol="0" anchor="ctr">
              <a:noAutofit/>
            </a:bodyPr>
            <a:lstStyle/>
            <a:p>
              <a:endParaRPr lang="en-US" sz="1200" dirty="0">
                <a:latin typeface="Arial Unicode MS" pitchFamily="34" charset="-128"/>
              </a:endParaRPr>
            </a:p>
          </p:txBody>
        </p:sp>
      </p:grpSp>
      <p:sp>
        <p:nvSpPr>
          <p:cNvPr id="59" name="Rectangle 48"/>
          <p:cNvSpPr>
            <a:spLocks noChangeArrowheads="1"/>
          </p:cNvSpPr>
          <p:nvPr/>
        </p:nvSpPr>
        <p:spPr bwMode="gray">
          <a:xfrm>
            <a:off x="1450522" y="3918590"/>
            <a:ext cx="3168000" cy="1811082"/>
          </a:xfrm>
          <a:prstGeom prst="rect">
            <a:avLst/>
          </a:prstGeom>
          <a:solidFill>
            <a:srgbClr val="93FF93"/>
          </a:solidFill>
          <a:ln w="9525">
            <a:noFill/>
            <a:miter lim="800000"/>
            <a:headEnd/>
            <a:tailEnd/>
          </a:ln>
          <a:effectLst>
            <a:outerShdw blurRad="152400" dist="63500" dir="7200000" algn="r" rotWithShape="0">
              <a:prstClr val="black">
                <a:alpha val="40000"/>
              </a:prstClr>
            </a:outerShdw>
          </a:effectLst>
          <a:scene3d>
            <a:camera prst="isometricOffAxis1Right"/>
            <a:lightRig rig="threePt" dir="t"/>
          </a:scene3d>
          <a:sp3d>
            <a:bevelT w="12700" h="12700"/>
          </a:sp3d>
        </p:spPr>
        <p:txBody>
          <a:bodyPr wrap="square" lIns="72000" tIns="72000" rIns="0" bIns="0"/>
          <a:lstStyle/>
          <a:p>
            <a:pPr>
              <a:lnSpc>
                <a:spcPct val="85000"/>
              </a:lnSpc>
              <a:spcBef>
                <a:spcPct val="50000"/>
              </a:spcBef>
              <a:buFont typeface="Times" charset="0"/>
              <a:buNone/>
              <a:defRPr/>
            </a:pPr>
            <a:r>
              <a:rPr lang="en-US" dirty="0" smtClean="0">
                <a:ln w="3175" cmpd="sng">
                  <a:solidFill>
                    <a:schemeClr val="accent3">
                      <a:lumMod val="75000"/>
                    </a:schemeClr>
                  </a:solidFill>
                  <a:prstDash val="solid"/>
                </a:ln>
                <a:solidFill>
                  <a:schemeClr val="accent3">
                    <a:lumMod val="50000"/>
                  </a:schemeClr>
                </a:solidFill>
                <a:effectLst>
                  <a:outerShdw blurRad="50800" dist="38100" dir="2700000" algn="tl" rotWithShape="0">
                    <a:prstClr val="black">
                      <a:alpha val="40000"/>
                    </a:prstClr>
                  </a:outerShdw>
                </a:effectLst>
                <a:latin typeface="Arial Unicode MS" pitchFamily="34" charset="-128"/>
              </a:rPr>
              <a:t>Endpoint Security</a:t>
            </a:r>
          </a:p>
          <a:p>
            <a:pPr>
              <a:lnSpc>
                <a:spcPct val="74000"/>
              </a:lnSpc>
              <a:spcBef>
                <a:spcPct val="50000"/>
              </a:spcBef>
              <a:defRPr/>
            </a:pPr>
            <a:r>
              <a:rPr lang="en-US" dirty="0" smtClean="0">
                <a:solidFill>
                  <a:schemeClr val="tx1"/>
                </a:solidFill>
                <a:latin typeface="Arial Unicode MS" pitchFamily="34" charset="-128"/>
              </a:rPr>
              <a:t>Firewall,</a:t>
            </a:r>
            <a:r>
              <a:rPr lang="en-US" dirty="0">
                <a:solidFill>
                  <a:schemeClr val="tx1"/>
                </a:solidFill>
                <a:latin typeface="Arial Unicode MS" pitchFamily="34" charset="-128"/>
              </a:rPr>
              <a:t> VPN, </a:t>
            </a:r>
            <a:r>
              <a:rPr lang="en-US" dirty="0" smtClean="0">
                <a:solidFill>
                  <a:schemeClr val="tx1"/>
                </a:solidFill>
                <a:latin typeface="Arial Unicode MS" pitchFamily="34" charset="-128"/>
              </a:rPr>
              <a:t/>
            </a:r>
            <a:br>
              <a:rPr lang="en-US" dirty="0" smtClean="0">
                <a:solidFill>
                  <a:schemeClr val="tx1"/>
                </a:solidFill>
                <a:latin typeface="Arial Unicode MS" pitchFamily="34" charset="-128"/>
              </a:rPr>
            </a:br>
            <a:r>
              <a:rPr lang="en-US" dirty="0" smtClean="0">
                <a:solidFill>
                  <a:schemeClr val="tx1"/>
                </a:solidFill>
                <a:latin typeface="Arial Unicode MS" pitchFamily="34" charset="-128"/>
              </a:rPr>
              <a:t>Disk Encryption,</a:t>
            </a:r>
            <a:br>
              <a:rPr lang="en-US" dirty="0" smtClean="0">
                <a:solidFill>
                  <a:schemeClr val="tx1"/>
                </a:solidFill>
                <a:latin typeface="Arial Unicode MS" pitchFamily="34" charset="-128"/>
              </a:rPr>
            </a:br>
            <a:r>
              <a:rPr lang="en-US" dirty="0" smtClean="0">
                <a:solidFill>
                  <a:schemeClr val="tx1"/>
                </a:solidFill>
                <a:latin typeface="Arial Unicode MS" pitchFamily="34" charset="-128"/>
              </a:rPr>
              <a:t>Anti-Malware, etc.</a:t>
            </a:r>
            <a:endParaRPr lang="en-US" dirty="0">
              <a:solidFill>
                <a:schemeClr val="tx1"/>
              </a:solidFill>
              <a:latin typeface="Arial Unicode MS" pitchFamily="34" charset="-128"/>
            </a:endParaRPr>
          </a:p>
        </p:txBody>
      </p:sp>
      <p:sp>
        <p:nvSpPr>
          <p:cNvPr id="60" name="Rectangle 48"/>
          <p:cNvSpPr>
            <a:spLocks noChangeArrowheads="1"/>
          </p:cNvSpPr>
          <p:nvPr/>
        </p:nvSpPr>
        <p:spPr bwMode="gray">
          <a:xfrm>
            <a:off x="0" y="3614456"/>
            <a:ext cx="4104000" cy="1807532"/>
          </a:xfrm>
          <a:prstGeom prst="rect">
            <a:avLst/>
          </a:prstGeom>
          <a:solidFill>
            <a:srgbClr val="FFCC99"/>
          </a:solidFill>
          <a:ln w="9525">
            <a:noFill/>
            <a:miter lim="800000"/>
            <a:headEnd/>
            <a:tailEnd/>
          </a:ln>
          <a:effectLst>
            <a:outerShdw blurRad="152400" dist="63500" dir="7200000" rotWithShape="0">
              <a:prstClr val="black">
                <a:alpha val="40000"/>
              </a:prstClr>
            </a:outerShdw>
          </a:effectLst>
          <a:scene3d>
            <a:camera prst="isometricOffAxis1Right"/>
            <a:lightRig rig="threePt" dir="t"/>
          </a:scene3d>
          <a:sp3d>
            <a:bevelT w="12700" h="12700"/>
          </a:sp3d>
        </p:spPr>
        <p:txBody>
          <a:bodyPr wrap="none" lIns="72000" tIns="72000" rIns="0" bIns="0"/>
          <a:lstStyle/>
          <a:p>
            <a:pPr>
              <a:lnSpc>
                <a:spcPct val="85000"/>
              </a:lnSpc>
              <a:spcBef>
                <a:spcPct val="50000"/>
              </a:spcBef>
              <a:buFont typeface="Times" charset="0"/>
              <a:buNone/>
            </a:pPr>
            <a:r>
              <a:rPr lang="en-US" dirty="0" smtClean="0">
                <a:solidFill>
                  <a:schemeClr val="accent6">
                    <a:lumMod val="50000"/>
                  </a:schemeClr>
                </a:solidFill>
                <a:latin typeface="Arial Unicode MS" pitchFamily="34" charset="-128"/>
              </a:rPr>
              <a:t>Infrastructure Security</a:t>
            </a:r>
          </a:p>
          <a:p>
            <a:pPr>
              <a:lnSpc>
                <a:spcPct val="85000"/>
              </a:lnSpc>
              <a:spcBef>
                <a:spcPct val="50000"/>
              </a:spcBef>
            </a:pPr>
            <a:r>
              <a:rPr lang="en-US" dirty="0" smtClean="0">
                <a:solidFill>
                  <a:schemeClr val="tx1"/>
                </a:solidFill>
                <a:latin typeface="Arial Unicode MS" pitchFamily="34" charset="-128"/>
              </a:rPr>
              <a:t>Monitoring, Network</a:t>
            </a:r>
            <a:br>
              <a:rPr lang="en-US" dirty="0" smtClean="0">
                <a:solidFill>
                  <a:schemeClr val="tx1"/>
                </a:solidFill>
                <a:latin typeface="Arial Unicode MS" pitchFamily="34" charset="-128"/>
              </a:rPr>
            </a:br>
            <a:r>
              <a:rPr lang="en-US" dirty="0" smtClean="0">
                <a:solidFill>
                  <a:schemeClr val="tx1"/>
                </a:solidFill>
                <a:latin typeface="Arial Unicode MS" pitchFamily="34" charset="-128"/>
              </a:rPr>
              <a:t>Behavior, Forensics</a:t>
            </a:r>
            <a:br>
              <a:rPr lang="en-US" dirty="0" smtClean="0">
                <a:solidFill>
                  <a:schemeClr val="tx1"/>
                </a:solidFill>
                <a:latin typeface="Arial Unicode MS" pitchFamily="34" charset="-128"/>
              </a:rPr>
            </a:br>
            <a:r>
              <a:rPr lang="en-US" dirty="0" smtClean="0">
                <a:solidFill>
                  <a:schemeClr val="tx1"/>
                </a:solidFill>
                <a:latin typeface="Arial Unicode MS" pitchFamily="34" charset="-128"/>
              </a:rPr>
              <a:t>Policy Compliance</a:t>
            </a:r>
            <a:endParaRPr lang="en-US" dirty="0">
              <a:solidFill>
                <a:schemeClr val="tx1"/>
              </a:solidFill>
              <a:latin typeface="Arial Unicode MS" pitchFamily="34" charset="-128"/>
            </a:endParaRPr>
          </a:p>
          <a:p>
            <a:pPr>
              <a:lnSpc>
                <a:spcPct val="85000"/>
              </a:lnSpc>
              <a:spcBef>
                <a:spcPct val="50000"/>
              </a:spcBef>
              <a:buFont typeface="Times" charset="0"/>
              <a:buNone/>
            </a:pPr>
            <a:endParaRPr lang="en-US" dirty="0">
              <a:solidFill>
                <a:schemeClr val="accent6">
                  <a:lumMod val="50000"/>
                </a:schemeClr>
              </a:solidFill>
              <a:latin typeface="Arial Unicode MS" pitchFamily="34" charset="-128"/>
            </a:endParaRPr>
          </a:p>
        </p:txBody>
      </p:sp>
      <p:sp>
        <p:nvSpPr>
          <p:cNvPr id="61" name="Rectangle 48"/>
          <p:cNvSpPr>
            <a:spLocks noChangeArrowheads="1"/>
          </p:cNvSpPr>
          <p:nvPr/>
        </p:nvSpPr>
        <p:spPr bwMode="gray">
          <a:xfrm>
            <a:off x="6840918" y="1606765"/>
            <a:ext cx="825227" cy="261610"/>
          </a:xfrm>
          <a:prstGeom prst="rect">
            <a:avLst/>
          </a:prstGeom>
          <a:noFill/>
          <a:ln w="9525">
            <a:noFill/>
            <a:miter lim="800000"/>
            <a:headEnd/>
            <a:tailEnd/>
          </a:ln>
          <a:scene3d>
            <a:camera prst="isometricOffAxis1Right"/>
            <a:lightRig rig="threePt" dir="t"/>
          </a:scene3d>
        </p:spPr>
        <p:txBody>
          <a:bodyPr wrap="none" lIns="0" tIns="0" rIns="0" bIns="0">
            <a:spAutoFit/>
          </a:bodyPr>
          <a:lstStyle/>
          <a:p>
            <a:pPr>
              <a:lnSpc>
                <a:spcPct val="85000"/>
              </a:lnSpc>
              <a:spcBef>
                <a:spcPct val="50000"/>
              </a:spcBef>
              <a:buFont typeface="Times" pitchFamily="18" charset="0"/>
              <a:buNone/>
            </a:pPr>
            <a:r>
              <a:rPr lang="en-US" sz="2000" dirty="0" smtClean="0">
                <a:solidFill>
                  <a:schemeClr val="accent1">
                    <a:lumMod val="50000"/>
                  </a:schemeClr>
                </a:solidFill>
                <a:latin typeface="Arial Unicode MS" pitchFamily="34" charset="-128"/>
              </a:rPr>
              <a:t>TCP/IP</a:t>
            </a:r>
            <a:endParaRPr lang="en-US" sz="2000" dirty="0">
              <a:solidFill>
                <a:schemeClr val="accent1">
                  <a:lumMod val="50000"/>
                </a:schemeClr>
              </a:solidFill>
              <a:latin typeface="Arial Unicode MS" pitchFamily="34" charset="-128"/>
            </a:endParaRPr>
          </a:p>
        </p:txBody>
      </p:sp>
      <p:sp>
        <p:nvSpPr>
          <p:cNvPr id="62" name="Rectangle 48"/>
          <p:cNvSpPr>
            <a:spLocks noChangeArrowheads="1"/>
          </p:cNvSpPr>
          <p:nvPr/>
        </p:nvSpPr>
        <p:spPr bwMode="gray">
          <a:xfrm>
            <a:off x="5843393" y="2027406"/>
            <a:ext cx="1130117" cy="313932"/>
          </a:xfrm>
          <a:prstGeom prst="rect">
            <a:avLst/>
          </a:prstGeom>
          <a:noFill/>
          <a:ln w="9525">
            <a:noFill/>
            <a:miter lim="800000"/>
            <a:headEnd/>
            <a:tailEnd/>
          </a:ln>
          <a:scene3d>
            <a:camera prst="isometricOffAxis1Right"/>
            <a:lightRig rig="threePt" dir="t"/>
          </a:scene3d>
        </p:spPr>
        <p:txBody>
          <a:bodyPr wrap="none" lIns="0" tIns="0" rIns="0" bIns="0">
            <a:spAutoFit/>
          </a:bodyPr>
          <a:lstStyle/>
          <a:p>
            <a:pPr>
              <a:lnSpc>
                <a:spcPct val="85000"/>
              </a:lnSpc>
              <a:spcBef>
                <a:spcPct val="50000"/>
              </a:spcBef>
              <a:buFont typeface="Times" pitchFamily="18" charset="0"/>
              <a:buNone/>
            </a:pPr>
            <a:r>
              <a:rPr lang="en-US" dirty="0" smtClean="0">
                <a:solidFill>
                  <a:srgbClr val="FF0000"/>
                </a:solidFill>
                <a:latin typeface="Arial Unicode MS" pitchFamily="34" charset="-128"/>
              </a:rPr>
              <a:t>NetFlow</a:t>
            </a:r>
            <a:endParaRPr lang="en-US" dirty="0">
              <a:solidFill>
                <a:srgbClr val="FF0000"/>
              </a:solidFill>
              <a:latin typeface="Arial Unicode MS" pitchFamily="34" charset="-128"/>
            </a:endParaRPr>
          </a:p>
        </p:txBody>
      </p:sp>
      <p:sp>
        <p:nvSpPr>
          <p:cNvPr id="63" name="Rectangle 48"/>
          <p:cNvSpPr>
            <a:spLocks noChangeArrowheads="1"/>
          </p:cNvSpPr>
          <p:nvPr/>
        </p:nvSpPr>
        <p:spPr bwMode="gray">
          <a:xfrm>
            <a:off x="2084394" y="1559576"/>
            <a:ext cx="652422" cy="470898"/>
          </a:xfrm>
          <a:prstGeom prst="rect">
            <a:avLst/>
          </a:prstGeom>
          <a:noFill/>
          <a:ln w="9525">
            <a:noFill/>
            <a:miter lim="800000"/>
            <a:headEnd/>
            <a:tailEnd/>
          </a:ln>
          <a:scene3d>
            <a:camera prst="isometricOffAxis1Right"/>
            <a:lightRig rig="threePt" dir="t"/>
          </a:scene3d>
        </p:spPr>
        <p:txBody>
          <a:bodyPr wrap="none" lIns="0" tIns="0" rIns="0" bIns="0">
            <a:spAutoFit/>
          </a:bodyPr>
          <a:lstStyle/>
          <a:p>
            <a:pPr>
              <a:lnSpc>
                <a:spcPct val="85000"/>
              </a:lnSpc>
              <a:spcBef>
                <a:spcPct val="50000"/>
              </a:spcBef>
              <a:buFont typeface="Times" pitchFamily="18" charset="0"/>
              <a:buNone/>
            </a:pPr>
            <a:r>
              <a:rPr lang="en-US" sz="1800" dirty="0" smtClean="0">
                <a:solidFill>
                  <a:schemeClr val="accent1">
                    <a:lumMod val="50000"/>
                  </a:schemeClr>
                </a:solidFill>
                <a:latin typeface="Arial Unicode MS" pitchFamily="34" charset="-128"/>
              </a:rPr>
              <a:t>GPRS</a:t>
            </a:r>
            <a:br>
              <a:rPr lang="en-US" sz="1800" dirty="0" smtClean="0">
                <a:solidFill>
                  <a:schemeClr val="accent1">
                    <a:lumMod val="50000"/>
                  </a:schemeClr>
                </a:solidFill>
                <a:latin typeface="Arial Unicode MS" pitchFamily="34" charset="-128"/>
              </a:rPr>
            </a:br>
            <a:r>
              <a:rPr lang="en-US" sz="1800" dirty="0" smtClean="0">
                <a:solidFill>
                  <a:schemeClr val="accent1">
                    <a:lumMod val="50000"/>
                  </a:schemeClr>
                </a:solidFill>
                <a:latin typeface="Arial Unicode MS" pitchFamily="34" charset="-128"/>
              </a:rPr>
              <a:t>UMTS</a:t>
            </a:r>
            <a:endParaRPr lang="en-US" sz="1800" dirty="0">
              <a:solidFill>
                <a:schemeClr val="accent1">
                  <a:lumMod val="50000"/>
                </a:schemeClr>
              </a:solidFill>
              <a:latin typeface="Arial Unicode MS" pitchFamily="34" charset="-128"/>
            </a:endParaRPr>
          </a:p>
        </p:txBody>
      </p:sp>
      <p:sp>
        <p:nvSpPr>
          <p:cNvPr id="41" name="Rectangle 48"/>
          <p:cNvSpPr>
            <a:spLocks noChangeArrowheads="1"/>
          </p:cNvSpPr>
          <p:nvPr/>
        </p:nvSpPr>
        <p:spPr bwMode="gray">
          <a:xfrm>
            <a:off x="7087660" y="1851625"/>
            <a:ext cx="735779" cy="313932"/>
          </a:xfrm>
          <a:prstGeom prst="rect">
            <a:avLst/>
          </a:prstGeom>
          <a:noFill/>
          <a:ln w="9525">
            <a:noFill/>
            <a:miter lim="800000"/>
            <a:headEnd/>
            <a:tailEnd/>
          </a:ln>
          <a:scene3d>
            <a:camera prst="isometricOffAxis1Top"/>
            <a:lightRig rig="threePt" dir="t"/>
          </a:scene3d>
        </p:spPr>
        <p:txBody>
          <a:bodyPr wrap="none" lIns="0" tIns="0" rIns="0" bIns="0">
            <a:spAutoFit/>
          </a:bodyPr>
          <a:lstStyle/>
          <a:p>
            <a:pPr>
              <a:lnSpc>
                <a:spcPct val="85000"/>
              </a:lnSpc>
              <a:spcBef>
                <a:spcPct val="50000"/>
              </a:spcBef>
              <a:buFont typeface="Times" pitchFamily="18" charset="0"/>
              <a:buNone/>
            </a:pPr>
            <a:r>
              <a:rPr lang="en-US" dirty="0" smtClean="0">
                <a:solidFill>
                  <a:schemeClr val="accent1">
                    <a:lumMod val="50000"/>
                  </a:schemeClr>
                </a:solidFill>
                <a:latin typeface="Arial Unicode MS" pitchFamily="34" charset="-128"/>
              </a:rPr>
              <a:t>Gbps</a:t>
            </a:r>
            <a:endParaRPr lang="en-US" dirty="0">
              <a:solidFill>
                <a:schemeClr val="accent1">
                  <a:lumMod val="50000"/>
                </a:schemeClr>
              </a:solidFill>
              <a:latin typeface="Arial Unicode MS" pitchFamily="34" charset="-128"/>
            </a:endParaRPr>
          </a:p>
        </p:txBody>
      </p:sp>
      <p:sp>
        <p:nvSpPr>
          <p:cNvPr id="78" name="Rectangle 48"/>
          <p:cNvSpPr>
            <a:spLocks noChangeArrowheads="1"/>
          </p:cNvSpPr>
          <p:nvPr/>
        </p:nvSpPr>
        <p:spPr bwMode="gray">
          <a:xfrm>
            <a:off x="4831665" y="3748464"/>
            <a:ext cx="4104000" cy="2269564"/>
          </a:xfrm>
          <a:prstGeom prst="rect">
            <a:avLst/>
          </a:prstGeom>
          <a:solidFill>
            <a:srgbClr val="FFCC99"/>
          </a:solidFill>
          <a:ln w="9525">
            <a:noFill/>
            <a:miter lim="800000"/>
            <a:headEnd/>
            <a:tailEnd/>
          </a:ln>
          <a:effectLst>
            <a:outerShdw blurRad="152400" dist="63500" dir="7200000" rotWithShape="0">
              <a:prstClr val="black">
                <a:alpha val="40000"/>
              </a:prstClr>
            </a:outerShdw>
          </a:effectLst>
          <a:scene3d>
            <a:camera prst="isometricOffAxis1Right"/>
            <a:lightRig rig="threePt" dir="t"/>
          </a:scene3d>
          <a:sp3d>
            <a:bevelT w="12700" h="12700"/>
          </a:sp3d>
        </p:spPr>
        <p:txBody>
          <a:bodyPr wrap="none" lIns="72000" tIns="72000" rIns="0" bIns="0"/>
          <a:lstStyle/>
          <a:p>
            <a:pPr marL="344488" indent="-344488">
              <a:lnSpc>
                <a:spcPct val="85000"/>
              </a:lnSpc>
              <a:spcBef>
                <a:spcPts val="300"/>
              </a:spcBef>
            </a:pPr>
            <a:r>
              <a:rPr lang="en-US" dirty="0" smtClean="0">
                <a:solidFill>
                  <a:schemeClr val="accent6">
                    <a:lumMod val="50000"/>
                  </a:schemeClr>
                </a:solidFill>
                <a:latin typeface="Arial Unicode MS" pitchFamily="34" charset="-128"/>
              </a:rPr>
              <a:t>Carrier Security Services</a:t>
            </a:r>
          </a:p>
          <a:p>
            <a:pPr>
              <a:lnSpc>
                <a:spcPct val="74000"/>
              </a:lnSpc>
              <a:spcBef>
                <a:spcPts val="300"/>
              </a:spcBef>
            </a:pPr>
            <a:r>
              <a:rPr lang="en-US" dirty="0" smtClean="0">
                <a:solidFill>
                  <a:schemeClr val="tx1"/>
                </a:solidFill>
                <a:latin typeface="Arial Unicode MS" pitchFamily="34" charset="-128"/>
              </a:rPr>
              <a:t/>
            </a:r>
            <a:br>
              <a:rPr lang="en-US" dirty="0" smtClean="0">
                <a:solidFill>
                  <a:schemeClr val="tx1"/>
                </a:solidFill>
                <a:latin typeface="Arial Unicode MS" pitchFamily="34" charset="-128"/>
              </a:rPr>
            </a:br>
            <a:endParaRPr lang="en-US" dirty="0">
              <a:solidFill>
                <a:schemeClr val="accent6">
                  <a:lumMod val="50000"/>
                </a:schemeClr>
              </a:solidFill>
              <a:latin typeface="Arial Unicode MS" pitchFamily="34" charset="-128"/>
            </a:endParaRPr>
          </a:p>
        </p:txBody>
      </p:sp>
      <p:pic>
        <p:nvPicPr>
          <p:cNvPr id="80" name="Picture 7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24585" y="4161778"/>
            <a:ext cx="1923992" cy="1584804"/>
          </a:xfrm>
          <a:prstGeom prst="rect">
            <a:avLst/>
          </a:prstGeom>
          <a:effectLst>
            <a:innerShdw blurRad="63500" dist="50800" dir="13500000">
              <a:prstClr val="black">
                <a:alpha val="50000"/>
              </a:prstClr>
            </a:innerShdw>
          </a:effectLst>
          <a:scene3d>
            <a:camera prst="isometricOffAxis1Right">
              <a:rot lat="1080000" lon="20039998" rev="0"/>
            </a:camera>
            <a:lightRig rig="threePt" dir="t"/>
          </a:scene3d>
        </p:spPr>
      </p:pic>
      <p:sp>
        <p:nvSpPr>
          <p:cNvPr id="79" name="Rectangle 48"/>
          <p:cNvSpPr>
            <a:spLocks noChangeArrowheads="1"/>
          </p:cNvSpPr>
          <p:nvPr/>
        </p:nvSpPr>
        <p:spPr bwMode="gray">
          <a:xfrm>
            <a:off x="5022937" y="4099346"/>
            <a:ext cx="1711220" cy="2163668"/>
          </a:xfrm>
          <a:prstGeom prst="rect">
            <a:avLst/>
          </a:prstGeom>
          <a:noFill/>
          <a:ln w="9525">
            <a:noFill/>
            <a:miter lim="800000"/>
            <a:headEnd/>
            <a:tailEnd/>
          </a:ln>
          <a:effectLst/>
          <a:scene3d>
            <a:camera prst="isometricOffAxis1Right"/>
            <a:lightRig rig="threePt" dir="t"/>
          </a:scene3d>
          <a:sp3d>
            <a:bevelT w="12700" h="12700"/>
          </a:sp3d>
        </p:spPr>
        <p:txBody>
          <a:bodyPr vert="horz" wrap="none" lIns="72000" tIns="72000" rIns="0" bIns="0"/>
          <a:lstStyle/>
          <a:p>
            <a:pPr>
              <a:lnSpc>
                <a:spcPct val="74000"/>
              </a:lnSpc>
              <a:spcBef>
                <a:spcPts val="600"/>
              </a:spcBef>
            </a:pPr>
            <a:endParaRPr lang="en-US" sz="1800" dirty="0" smtClean="0">
              <a:solidFill>
                <a:sysClr val="windowText" lastClr="000000"/>
              </a:solidFill>
              <a:effectLst>
                <a:innerShdw blurRad="63500" dist="50800" dir="13500000">
                  <a:prstClr val="black">
                    <a:alpha val="50000"/>
                  </a:prstClr>
                </a:innerShdw>
              </a:effectLst>
              <a:latin typeface="Arial Unicode MS" pitchFamily="34" charset="-128"/>
            </a:endParaRPr>
          </a:p>
          <a:p>
            <a:pPr>
              <a:lnSpc>
                <a:spcPct val="74000"/>
              </a:lnSpc>
              <a:spcBef>
                <a:spcPts val="600"/>
              </a:spcBef>
            </a:pPr>
            <a:r>
              <a:rPr lang="en-US" sz="1800" dirty="0" smtClean="0">
                <a:solidFill>
                  <a:sysClr val="windowText" lastClr="000000"/>
                </a:solidFill>
                <a:effectLst/>
                <a:latin typeface="Arial Unicode MS" pitchFamily="34" charset="-128"/>
              </a:rPr>
              <a:t>Intelligent</a:t>
            </a:r>
            <a:r>
              <a:rPr lang="en-US" sz="1800" dirty="0">
                <a:solidFill>
                  <a:sysClr val="windowText" lastClr="000000"/>
                </a:solidFill>
                <a:effectLst/>
                <a:latin typeface="Arial Unicode MS" pitchFamily="34" charset="-128"/>
              </a:rPr>
              <a:t/>
            </a:r>
            <a:br>
              <a:rPr lang="en-US" sz="1800" dirty="0">
                <a:solidFill>
                  <a:sysClr val="windowText" lastClr="000000"/>
                </a:solidFill>
                <a:effectLst/>
                <a:latin typeface="Arial Unicode MS" pitchFamily="34" charset="-128"/>
              </a:rPr>
            </a:br>
            <a:r>
              <a:rPr lang="en-US" sz="1800" dirty="0">
                <a:solidFill>
                  <a:sysClr val="windowText" lastClr="000000"/>
                </a:solidFill>
                <a:effectLst/>
                <a:latin typeface="Arial Unicode MS" pitchFamily="34" charset="-128"/>
              </a:rPr>
              <a:t>Analytics </a:t>
            </a:r>
            <a:r>
              <a:rPr lang="en-US" sz="1800" dirty="0" smtClean="0">
                <a:solidFill>
                  <a:sysClr val="windowText" lastClr="000000"/>
                </a:solidFill>
                <a:effectLst/>
                <a:latin typeface="Arial Unicode MS" pitchFamily="34" charset="-128"/>
              </a:rPr>
              <a:t>&amp;</a:t>
            </a:r>
            <a:br>
              <a:rPr lang="en-US" sz="1800" dirty="0" smtClean="0">
                <a:solidFill>
                  <a:sysClr val="windowText" lastClr="000000"/>
                </a:solidFill>
                <a:effectLst/>
                <a:latin typeface="Arial Unicode MS" pitchFamily="34" charset="-128"/>
              </a:rPr>
            </a:br>
            <a:r>
              <a:rPr lang="en-US" sz="1800" dirty="0" smtClean="0">
                <a:solidFill>
                  <a:sysClr val="windowText" lastClr="000000"/>
                </a:solidFill>
                <a:effectLst/>
                <a:latin typeface="Arial Unicode MS" pitchFamily="34" charset="-128"/>
              </a:rPr>
              <a:t>Reporting</a:t>
            </a:r>
          </a:p>
          <a:p>
            <a:pPr>
              <a:lnSpc>
                <a:spcPct val="74000"/>
              </a:lnSpc>
              <a:spcBef>
                <a:spcPts val="600"/>
              </a:spcBef>
            </a:pPr>
            <a:r>
              <a:rPr lang="en-US" sz="1800" dirty="0" smtClean="0">
                <a:solidFill>
                  <a:sysClr val="windowText" lastClr="000000"/>
                </a:solidFill>
                <a:effectLst/>
                <a:latin typeface="Arial Unicode MS" pitchFamily="34" charset="-128"/>
              </a:rPr>
              <a:t>Actionable</a:t>
            </a:r>
            <a:br>
              <a:rPr lang="en-US" sz="1800" dirty="0" smtClean="0">
                <a:solidFill>
                  <a:sysClr val="windowText" lastClr="000000"/>
                </a:solidFill>
                <a:effectLst/>
                <a:latin typeface="Arial Unicode MS" pitchFamily="34" charset="-128"/>
              </a:rPr>
            </a:br>
            <a:r>
              <a:rPr lang="en-US" sz="1800" dirty="0" smtClean="0">
                <a:solidFill>
                  <a:sysClr val="windowText" lastClr="000000"/>
                </a:solidFill>
                <a:effectLst/>
                <a:latin typeface="Arial Unicode MS" pitchFamily="34" charset="-128"/>
              </a:rPr>
              <a:t>Mitigation</a:t>
            </a:r>
            <a:endParaRPr lang="en-US" sz="1800" dirty="0">
              <a:solidFill>
                <a:sysClr val="windowText" lastClr="000000"/>
              </a:solidFill>
              <a:effectLst/>
              <a:latin typeface="Arial Unicode MS" pitchFamily="34" charset="-128"/>
            </a:endParaRPr>
          </a:p>
          <a:p>
            <a:pPr>
              <a:lnSpc>
                <a:spcPct val="74000"/>
              </a:lnSpc>
              <a:spcBef>
                <a:spcPts val="600"/>
              </a:spcBef>
            </a:pPr>
            <a:r>
              <a:rPr lang="en-US" sz="1800" dirty="0" smtClean="0">
                <a:solidFill>
                  <a:sysClr val="windowText" lastClr="000000"/>
                </a:solidFill>
                <a:effectLst/>
                <a:latin typeface="Arial Unicode MS" pitchFamily="34" charset="-128"/>
              </a:rPr>
              <a:t>Threat</a:t>
            </a:r>
            <a:br>
              <a:rPr lang="en-US" sz="1800" dirty="0" smtClean="0">
                <a:solidFill>
                  <a:sysClr val="windowText" lastClr="000000"/>
                </a:solidFill>
                <a:effectLst/>
                <a:latin typeface="Arial Unicode MS" pitchFamily="34" charset="-128"/>
              </a:rPr>
            </a:br>
            <a:r>
              <a:rPr lang="en-US" sz="1800" dirty="0" smtClean="0">
                <a:solidFill>
                  <a:sysClr val="windowText" lastClr="000000"/>
                </a:solidFill>
                <a:effectLst/>
                <a:latin typeface="Arial Unicode MS" pitchFamily="34" charset="-128"/>
              </a:rPr>
              <a:t>Notifications</a:t>
            </a:r>
            <a:endParaRPr lang="en-US" sz="1800" dirty="0">
              <a:solidFill>
                <a:sysClr val="windowText" lastClr="000000"/>
              </a:solidFill>
              <a:effectLst/>
              <a:latin typeface="Arial Unicode MS" pitchFamily="34" charset="-128"/>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386" y="2676939"/>
            <a:ext cx="1138116" cy="113306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5827" y="2459775"/>
            <a:ext cx="775252" cy="825268"/>
          </a:xfrm>
          <a:prstGeom prst="rect">
            <a:avLst/>
          </a:prstGeom>
        </p:spPr>
      </p:pic>
      <p:cxnSp>
        <p:nvCxnSpPr>
          <p:cNvPr id="45" name="Straight Connector 44"/>
          <p:cNvCxnSpPr/>
          <p:nvPr/>
        </p:nvCxnSpPr>
        <p:spPr>
          <a:xfrm flipV="1">
            <a:off x="2991739" y="3139440"/>
            <a:ext cx="1565021" cy="281536"/>
          </a:xfrm>
          <a:prstGeom prst="line">
            <a:avLst/>
          </a:prstGeom>
          <a:ln w="12700">
            <a:solidFill>
              <a:schemeClr val="tx2">
                <a:alpha val="40000"/>
              </a:schemeClr>
            </a:solidFill>
            <a:tailEnd type="none" w="sm" len="med"/>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9235" y="1127168"/>
            <a:ext cx="1231127" cy="2505835"/>
          </a:xfrm>
          <a:prstGeom prst="rect">
            <a:avLst/>
          </a:prstGeom>
        </p:spPr>
      </p:pic>
      <p:pic>
        <p:nvPicPr>
          <p:cNvPr id="44" name="Picture 43"/>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78115" y="2598372"/>
            <a:ext cx="1190594" cy="1180754"/>
          </a:xfrm>
          <a:prstGeom prst="rect">
            <a:avLst/>
          </a:prstGeom>
        </p:spPr>
      </p:pic>
    </p:spTree>
    <p:extLst>
      <p:ext uri="{BB962C8B-B14F-4D97-AF65-F5344CB8AC3E}">
        <p14:creationId xmlns:p14="http://schemas.microsoft.com/office/powerpoint/2010/main" val="189960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fade">
                                      <p:cBhvr>
                                        <p:cTn id="3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2" grpId="0"/>
      <p:bldP spid="78" grpId="0" animBg="1"/>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Mobile Security - Approach</a:t>
            </a:r>
            <a:endParaRPr lang="en-GB" dirty="0" smtClean="0"/>
          </a:p>
        </p:txBody>
      </p:sp>
      <p:graphicFrame>
        <p:nvGraphicFramePr>
          <p:cNvPr id="2" name="Diagram 1"/>
          <p:cNvGraphicFramePr/>
          <p:nvPr>
            <p:extLst>
              <p:ext uri="{D42A27DB-BD31-4B8C-83A1-F6EECF244321}">
                <p14:modId xmlns:p14="http://schemas.microsoft.com/office/powerpoint/2010/main" val="2884041216"/>
              </p:ext>
            </p:extLst>
          </p:nvPr>
        </p:nvGraphicFramePr>
        <p:xfrm>
          <a:off x="178458" y="1263290"/>
          <a:ext cx="9499931" cy="431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5550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DA8CB808-7581-42F2-8EF7-73A46B41CB81}"/>
                                            </p:graphicEl>
                                          </p:spTgt>
                                        </p:tgtEl>
                                        <p:attrNameLst>
                                          <p:attrName>style.visibility</p:attrName>
                                        </p:attrNameLst>
                                      </p:cBhvr>
                                      <p:to>
                                        <p:strVal val="visible"/>
                                      </p:to>
                                    </p:set>
                                    <p:animEffect transition="in" filter="fade">
                                      <p:cBhvr>
                                        <p:cTn id="7" dur="500"/>
                                        <p:tgtEl>
                                          <p:spTgt spid="2">
                                            <p:graphicEl>
                                              <a:dgm id="{DA8CB808-7581-42F2-8EF7-73A46B41CB8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1A3EDE2B-A5A6-4DBC-96E5-83185C99CCA9}"/>
                                            </p:graphicEl>
                                          </p:spTgt>
                                        </p:tgtEl>
                                        <p:attrNameLst>
                                          <p:attrName>style.visibility</p:attrName>
                                        </p:attrNameLst>
                                      </p:cBhvr>
                                      <p:to>
                                        <p:strVal val="visible"/>
                                      </p:to>
                                    </p:set>
                                    <p:animEffect transition="in" filter="fade">
                                      <p:cBhvr>
                                        <p:cTn id="12" dur="500"/>
                                        <p:tgtEl>
                                          <p:spTgt spid="2">
                                            <p:graphicEl>
                                              <a:dgm id="{1A3EDE2B-A5A6-4DBC-96E5-83185C99CCA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F0341743-EF75-4035-AAB6-92182E1E36FC}"/>
                                            </p:graphicEl>
                                          </p:spTgt>
                                        </p:tgtEl>
                                        <p:attrNameLst>
                                          <p:attrName>style.visibility</p:attrName>
                                        </p:attrNameLst>
                                      </p:cBhvr>
                                      <p:to>
                                        <p:strVal val="visible"/>
                                      </p:to>
                                    </p:set>
                                    <p:animEffect transition="in" filter="fade">
                                      <p:cBhvr>
                                        <p:cTn id="17" dur="500"/>
                                        <p:tgtEl>
                                          <p:spTgt spid="2">
                                            <p:graphicEl>
                                              <a:dgm id="{F0341743-EF75-4035-AAB6-92182E1E36FC}"/>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graphicEl>
                                              <a:dgm id="{B15C012A-421D-46D2-9D3C-6BABEF58B242}"/>
                                            </p:graphicEl>
                                          </p:spTgt>
                                        </p:tgtEl>
                                        <p:attrNameLst>
                                          <p:attrName>style.visibility</p:attrName>
                                        </p:attrNameLst>
                                      </p:cBhvr>
                                      <p:to>
                                        <p:strVal val="visible"/>
                                      </p:to>
                                    </p:set>
                                    <p:animEffect transition="in" filter="fade">
                                      <p:cBhvr>
                                        <p:cTn id="20" dur="500"/>
                                        <p:tgtEl>
                                          <p:spTgt spid="2">
                                            <p:graphicEl>
                                              <a:dgm id="{B15C012A-421D-46D2-9D3C-6BABEF58B242}"/>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87AC4A0B-5D32-46BA-A56C-60F0012CFDED}"/>
                                            </p:graphicEl>
                                          </p:spTgt>
                                        </p:tgtEl>
                                        <p:attrNameLst>
                                          <p:attrName>style.visibility</p:attrName>
                                        </p:attrNameLst>
                                      </p:cBhvr>
                                      <p:to>
                                        <p:strVal val="visible"/>
                                      </p:to>
                                    </p:set>
                                    <p:animEffect transition="in" filter="fade">
                                      <p:cBhvr>
                                        <p:cTn id="25" dur="500"/>
                                        <p:tgtEl>
                                          <p:spTgt spid="2">
                                            <p:graphicEl>
                                              <a:dgm id="{87AC4A0B-5D32-46BA-A56C-60F0012CFDE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graphicEl>
                                              <a:dgm id="{1C33835B-8F8E-4A2B-BA62-D0D50D481763}"/>
                                            </p:graphicEl>
                                          </p:spTgt>
                                        </p:tgtEl>
                                        <p:attrNameLst>
                                          <p:attrName>style.visibility</p:attrName>
                                        </p:attrNameLst>
                                      </p:cBhvr>
                                      <p:to>
                                        <p:strVal val="visible"/>
                                      </p:to>
                                    </p:set>
                                    <p:animEffect transition="in" filter="fade">
                                      <p:cBhvr>
                                        <p:cTn id="30" dur="500"/>
                                        <p:tgtEl>
                                          <p:spTgt spid="2">
                                            <p:graphicEl>
                                              <a:dgm id="{1C33835B-8F8E-4A2B-BA62-D0D50D481763}"/>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graphicEl>
                                              <a:dgm id="{711543DF-8029-42D4-88A8-096E02BEA009}"/>
                                            </p:graphicEl>
                                          </p:spTgt>
                                        </p:tgtEl>
                                        <p:attrNameLst>
                                          <p:attrName>style.visibility</p:attrName>
                                        </p:attrNameLst>
                                      </p:cBhvr>
                                      <p:to>
                                        <p:strVal val="visible"/>
                                      </p:to>
                                    </p:set>
                                    <p:animEffect transition="in" filter="fade">
                                      <p:cBhvr>
                                        <p:cTn id="33" dur="500"/>
                                        <p:tgtEl>
                                          <p:spTgt spid="2">
                                            <p:graphicEl>
                                              <a:dgm id="{711543DF-8029-42D4-88A8-096E02BEA00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graphicEl>
                                              <a:dgm id="{0BE9C72C-8FBE-4A3E-B715-D1CB038F3C81}"/>
                                            </p:graphicEl>
                                          </p:spTgt>
                                        </p:tgtEl>
                                        <p:attrNameLst>
                                          <p:attrName>style.visibility</p:attrName>
                                        </p:attrNameLst>
                                      </p:cBhvr>
                                      <p:to>
                                        <p:strVal val="visible"/>
                                      </p:to>
                                    </p:set>
                                    <p:animEffect transition="in" filter="fade">
                                      <p:cBhvr>
                                        <p:cTn id="38" dur="500"/>
                                        <p:tgtEl>
                                          <p:spTgt spid="2">
                                            <p:graphicEl>
                                              <a:dgm id="{0BE9C72C-8FBE-4A3E-B715-D1CB038F3C81}"/>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graphicEl>
                                              <a:dgm id="{5A6D1B65-ADA0-4FE4-9176-6AC1326A357C}"/>
                                            </p:graphicEl>
                                          </p:spTgt>
                                        </p:tgtEl>
                                        <p:attrNameLst>
                                          <p:attrName>style.visibility</p:attrName>
                                        </p:attrNameLst>
                                      </p:cBhvr>
                                      <p:to>
                                        <p:strVal val="visible"/>
                                      </p:to>
                                    </p:set>
                                    <p:animEffect transition="in" filter="fade">
                                      <p:cBhvr>
                                        <p:cTn id="43" dur="500"/>
                                        <p:tgtEl>
                                          <p:spTgt spid="2">
                                            <p:graphicEl>
                                              <a:dgm id="{5A6D1B65-ADA0-4FE4-9176-6AC1326A357C}"/>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graphicEl>
                                              <a:dgm id="{398A383E-E5F1-4BFF-B2FB-BB397B9CF4C3}"/>
                                            </p:graphicEl>
                                          </p:spTgt>
                                        </p:tgtEl>
                                        <p:attrNameLst>
                                          <p:attrName>style.visibility</p:attrName>
                                        </p:attrNameLst>
                                      </p:cBhvr>
                                      <p:to>
                                        <p:strVal val="visible"/>
                                      </p:to>
                                    </p:set>
                                    <p:animEffect transition="in" filter="fade">
                                      <p:cBhvr>
                                        <p:cTn id="46" dur="500"/>
                                        <p:tgtEl>
                                          <p:spTgt spid="2">
                                            <p:graphicEl>
                                              <a:dgm id="{398A383E-E5F1-4BFF-B2FB-BB397B9CF4C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graphicEl>
                                              <a:dgm id="{B5B422D9-AD72-4B30-A799-D3348820D181}"/>
                                            </p:graphicEl>
                                          </p:spTgt>
                                        </p:tgtEl>
                                        <p:attrNameLst>
                                          <p:attrName>style.visibility</p:attrName>
                                        </p:attrNameLst>
                                      </p:cBhvr>
                                      <p:to>
                                        <p:strVal val="visible"/>
                                      </p:to>
                                    </p:set>
                                    <p:animEffect transition="in" filter="fade">
                                      <p:cBhvr>
                                        <p:cTn id="51" dur="500"/>
                                        <p:tgtEl>
                                          <p:spTgt spid="2">
                                            <p:graphicEl>
                                              <a:dgm id="{B5B422D9-AD72-4B30-A799-D3348820D181}"/>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
                                            <p:graphicEl>
                                              <a:dgm id="{CE7773AA-6A70-4C2A-81E8-E6A358FF3678}"/>
                                            </p:graphicEl>
                                          </p:spTgt>
                                        </p:tgtEl>
                                        <p:attrNameLst>
                                          <p:attrName>style.visibility</p:attrName>
                                        </p:attrNameLst>
                                      </p:cBhvr>
                                      <p:to>
                                        <p:strVal val="visible"/>
                                      </p:to>
                                    </p:set>
                                    <p:animEffect transition="in" filter="fade">
                                      <p:cBhvr>
                                        <p:cTn id="56" dur="500"/>
                                        <p:tgtEl>
                                          <p:spTgt spid="2">
                                            <p:graphicEl>
                                              <a:dgm id="{CE7773AA-6A70-4C2A-81E8-E6A358FF3678}"/>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
                                            <p:graphicEl>
                                              <a:dgm id="{64027EED-FD6C-4426-A9CE-6CA8089F7FE3}"/>
                                            </p:graphicEl>
                                          </p:spTgt>
                                        </p:tgtEl>
                                        <p:attrNameLst>
                                          <p:attrName>style.visibility</p:attrName>
                                        </p:attrNameLst>
                                      </p:cBhvr>
                                      <p:to>
                                        <p:strVal val="visible"/>
                                      </p:to>
                                    </p:set>
                                    <p:animEffect transition="in" filter="fade">
                                      <p:cBhvr>
                                        <p:cTn id="59" dur="500"/>
                                        <p:tgtEl>
                                          <p:spTgt spid="2">
                                            <p:graphicEl>
                                              <a:dgm id="{64027EED-FD6C-4426-A9CE-6CA8089F7FE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
                                            <p:graphicEl>
                                              <a:dgm id="{858A03E1-D243-4026-BBD0-C3703C5BE419}"/>
                                            </p:graphicEl>
                                          </p:spTgt>
                                        </p:tgtEl>
                                        <p:attrNameLst>
                                          <p:attrName>style.visibility</p:attrName>
                                        </p:attrNameLst>
                                      </p:cBhvr>
                                      <p:to>
                                        <p:strVal val="visible"/>
                                      </p:to>
                                    </p:set>
                                    <p:animEffect transition="in" filter="fade">
                                      <p:cBhvr>
                                        <p:cTn id="64" dur="500"/>
                                        <p:tgtEl>
                                          <p:spTgt spid="2">
                                            <p:graphicEl>
                                              <a:dgm id="{858A03E1-D243-4026-BBD0-C3703C5BE4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22573" y="1258058"/>
            <a:ext cx="4678017" cy="1193597"/>
          </a:xfrm>
          <a:prstGeom prst="rect">
            <a:avLst/>
          </a:prstGeom>
          <a:gradFill flip="none" rotWithShape="1">
            <a:gsLst>
              <a:gs pos="0">
                <a:srgbClr val="F3FB89"/>
              </a:gs>
              <a:gs pos="100000">
                <a:srgbClr val="FFFF66"/>
              </a:gs>
            </a:gsLst>
            <a:lin ang="13500000" scaled="1"/>
            <a:tileRect/>
          </a:gradFill>
          <a:effectLst>
            <a:innerShdw blurRad="63500" dist="25400" dir="13500000">
              <a:prstClr val="black">
                <a:alpha val="50000"/>
              </a:prstClr>
            </a:innerShdw>
          </a:effectLst>
        </p:spPr>
        <p:txBody>
          <a:bodyPr wrap="square" lIns="0" tIns="0" rIns="0" bIns="0" rtlCol="0" anchor="ctr">
            <a:noAutofit/>
          </a:bodyPr>
          <a:lstStyle/>
          <a:p>
            <a:pPr algn="r">
              <a:lnSpc>
                <a:spcPct val="90000"/>
              </a:lnSpc>
            </a:pPr>
            <a:endParaRPr lang="en-US" sz="1200" b="0" i="0" cap="none" spc="0" dirty="0" smtClean="0">
              <a:ln w="18415" cmpd="sng">
                <a:noFill/>
                <a:prstDash val="solid"/>
              </a:ln>
              <a:solidFill>
                <a:srgbClr val="C00000"/>
              </a:solidFill>
              <a:effectLst>
                <a:innerShdw blurRad="63500" dist="50800" dir="2700000">
                  <a:prstClr val="black">
                    <a:alpha val="50000"/>
                  </a:prstClr>
                </a:innerShdw>
              </a:effectLst>
              <a:latin typeface="Arial Unicode MS" pitchFamily="34" charset="-128"/>
              <a:ea typeface="Segoe UI" pitchFamily="34" charset="0"/>
            </a:endParaRPr>
          </a:p>
        </p:txBody>
      </p:sp>
      <p:sp>
        <p:nvSpPr>
          <p:cNvPr id="2" name="Title 1"/>
          <p:cNvSpPr>
            <a:spLocks noGrp="1"/>
          </p:cNvSpPr>
          <p:nvPr>
            <p:ph type="title"/>
          </p:nvPr>
        </p:nvSpPr>
        <p:spPr/>
        <p:txBody>
          <a:bodyPr/>
          <a:lstStyle/>
          <a:p>
            <a:r>
              <a:rPr lang="en-US" dirty="0" smtClean="0"/>
              <a:t>Telco Security – Strategic Direction</a:t>
            </a:r>
            <a:endParaRPr lang="en-US" dirty="0"/>
          </a:p>
        </p:txBody>
      </p:sp>
      <p:sp>
        <p:nvSpPr>
          <p:cNvPr id="6" name="Content Placeholder 5"/>
          <p:cNvSpPr>
            <a:spLocks noGrp="1"/>
          </p:cNvSpPr>
          <p:nvPr>
            <p:ph sz="half" idx="1"/>
          </p:nvPr>
        </p:nvSpPr>
        <p:spPr/>
        <p:txBody>
          <a:bodyPr>
            <a:normAutofit/>
          </a:bodyPr>
          <a:lstStyle/>
          <a:p>
            <a:r>
              <a:rPr lang="en-US" dirty="0" smtClean="0"/>
              <a:t>Endpoint Security via security suites for mobile handsets</a:t>
            </a:r>
          </a:p>
          <a:p>
            <a:pPr lvl="1"/>
            <a:r>
              <a:rPr lang="en-US" dirty="0" smtClean="0"/>
              <a:t>Via periodic signature updates sent to the handset</a:t>
            </a:r>
          </a:p>
          <a:p>
            <a:r>
              <a:rPr lang="en-US" dirty="0" smtClean="0"/>
              <a:t>But Endpoint Security is reliant on subscribers to install SW</a:t>
            </a:r>
          </a:p>
          <a:p>
            <a:r>
              <a:rPr lang="en-US" dirty="0" smtClean="0">
                <a:solidFill>
                  <a:schemeClr val="accent6">
                    <a:lumMod val="75000"/>
                  </a:schemeClr>
                </a:solidFill>
              </a:rPr>
              <a:t>Infrastructure Security </a:t>
            </a:r>
            <a:r>
              <a:rPr lang="en-US" dirty="0" smtClean="0"/>
              <a:t>is necessary to protect mobile subscribers</a:t>
            </a:r>
          </a:p>
          <a:p>
            <a:pPr lvl="1"/>
            <a:r>
              <a:rPr lang="en-US" dirty="0" smtClean="0"/>
              <a:t>Via Network Behavior Analysis, core traffic patterns are analyzed and normal behavior is separated from abnormal behavior to detect malware</a:t>
            </a:r>
            <a:endParaRPr lang="en-US" dirty="0"/>
          </a:p>
        </p:txBody>
      </p:sp>
      <p:sp>
        <p:nvSpPr>
          <p:cNvPr id="4" name="Content Placeholder 3"/>
          <p:cNvSpPr>
            <a:spLocks noGrp="1"/>
          </p:cNvSpPr>
          <p:nvPr>
            <p:ph sz="half" idx="2"/>
          </p:nvPr>
        </p:nvSpPr>
        <p:spPr/>
        <p:txBody>
          <a:bodyPr>
            <a:normAutofit/>
          </a:bodyPr>
          <a:lstStyle/>
          <a:p>
            <a:pPr lvl="4">
              <a:lnSpc>
                <a:spcPct val="0"/>
              </a:lnSpc>
            </a:pPr>
            <a:endParaRPr lang="en-US" dirty="0" smtClean="0">
              <a:solidFill>
                <a:srgbClr val="00B050"/>
              </a:solidFill>
              <a:latin typeface="Arial" pitchFamily="34" charset="0"/>
            </a:endParaRPr>
          </a:p>
          <a:p>
            <a:r>
              <a:rPr lang="en-US" dirty="0" smtClean="0">
                <a:solidFill>
                  <a:srgbClr val="00B050"/>
                </a:solidFill>
              </a:rPr>
              <a:t>“For €2 per month we will protect you against malware-stealing-bandwidth &amp; lost productivity”</a:t>
            </a:r>
          </a:p>
        </p:txBody>
      </p:sp>
      <p:grpSp>
        <p:nvGrpSpPr>
          <p:cNvPr id="25" name="Group 24"/>
          <p:cNvGrpSpPr/>
          <p:nvPr/>
        </p:nvGrpSpPr>
        <p:grpSpPr>
          <a:xfrm>
            <a:off x="5927262" y="2658234"/>
            <a:ext cx="2871777" cy="2592263"/>
            <a:chOff x="520611" y="2851624"/>
            <a:chExt cx="2871777" cy="2592263"/>
          </a:xfrm>
        </p:grpSpPr>
        <p:pic>
          <p:nvPicPr>
            <p:cNvPr id="46" name="Picture 4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20700000">
              <a:off x="899624" y="5007909"/>
              <a:ext cx="2492764" cy="435978"/>
            </a:xfrm>
            <a:prstGeom prst="rect">
              <a:avLst/>
            </a:prstGeom>
          </p:spPr>
        </p:pic>
        <p:sp>
          <p:nvSpPr>
            <p:cNvPr id="47" name="TextBox 46"/>
            <p:cNvSpPr txBox="1"/>
            <p:nvPr/>
          </p:nvSpPr>
          <p:spPr>
            <a:xfrm>
              <a:off x="958253" y="3487476"/>
              <a:ext cx="1415452" cy="418576"/>
            </a:xfrm>
            <a:prstGeom prst="rect">
              <a:avLst/>
            </a:prstGeom>
            <a:noFill/>
          </p:spPr>
          <p:txBody>
            <a:bodyPr wrap="none" lIns="0" tIns="0" rIns="0" bIns="0" rtlCol="0">
              <a:spAutoFit/>
            </a:bodyPr>
            <a:lstStyle/>
            <a:p>
              <a:pPr algn="ctr">
                <a:lnSpc>
                  <a:spcPct val="85000"/>
                </a:lnSpc>
              </a:pPr>
              <a:r>
                <a:rPr lang="en-US" sz="3200" cap="all" dirty="0" smtClean="0">
                  <a:ln w="6350" cmpd="sng">
                    <a:solidFill>
                      <a:srgbClr val="FF0000"/>
                    </a:solidFill>
                    <a:prstDash val="solid"/>
                  </a:ln>
                  <a:solidFill>
                    <a:srgbClr val="FF0000"/>
                  </a:solidFill>
                  <a:effectLst>
                    <a:outerShdw blurRad="63500" dir="3600000" algn="tl" rotWithShape="0">
                      <a:srgbClr val="000000">
                        <a:alpha val="70000"/>
                      </a:srgbClr>
                    </a:outerShdw>
                  </a:effectLst>
                  <a:latin typeface="Arial Unicode MS" pitchFamily="34" charset="-128"/>
                </a:rPr>
                <a:t>Fraud</a:t>
              </a:r>
            </a:p>
          </p:txBody>
        </p:sp>
        <p:sp>
          <p:nvSpPr>
            <p:cNvPr id="48" name="TextBox 47"/>
            <p:cNvSpPr txBox="1"/>
            <p:nvPr/>
          </p:nvSpPr>
          <p:spPr>
            <a:xfrm>
              <a:off x="1114846" y="3859622"/>
              <a:ext cx="1240725" cy="261610"/>
            </a:xfrm>
            <a:prstGeom prst="rect">
              <a:avLst/>
            </a:prstGeom>
            <a:noFill/>
          </p:spPr>
          <p:txBody>
            <a:bodyPr wrap="none" lIns="0" tIns="0" rIns="0" bIns="0" rtlCol="0">
              <a:spAutoFit/>
            </a:bodyPr>
            <a:lstStyle/>
            <a:p>
              <a:pPr algn="ctr">
                <a:lnSpc>
                  <a:spcPct val="85000"/>
                </a:lnSpc>
              </a:pPr>
              <a:r>
                <a:rPr lang="en-US" sz="2000" b="0" cap="all" dirty="0" smtClean="0">
                  <a:ln w="6350" cmpd="sng">
                    <a:solidFill>
                      <a:srgbClr val="FF0000"/>
                    </a:solidFill>
                    <a:prstDash val="solid"/>
                  </a:ln>
                  <a:solidFill>
                    <a:srgbClr val="FF0000"/>
                  </a:solidFill>
                  <a:effectLst>
                    <a:outerShdw blurRad="63500" dir="3600000" algn="tl" rotWithShape="0">
                      <a:srgbClr val="000000">
                        <a:alpha val="70000"/>
                      </a:srgbClr>
                    </a:outerShdw>
                  </a:effectLst>
                  <a:latin typeface="Arial Unicode MS" pitchFamily="34" charset="-128"/>
                </a:rPr>
                <a:t>Phishing</a:t>
              </a:r>
            </a:p>
          </p:txBody>
        </p:sp>
        <p:sp>
          <p:nvSpPr>
            <p:cNvPr id="49" name="TextBox 48"/>
            <p:cNvSpPr txBox="1"/>
            <p:nvPr/>
          </p:nvSpPr>
          <p:spPr>
            <a:xfrm>
              <a:off x="520611" y="4093536"/>
              <a:ext cx="1792157" cy="366254"/>
            </a:xfrm>
            <a:prstGeom prst="rect">
              <a:avLst/>
            </a:prstGeom>
            <a:noFill/>
          </p:spPr>
          <p:txBody>
            <a:bodyPr wrap="none" lIns="0" tIns="0" rIns="0" bIns="0" rtlCol="0">
              <a:spAutoFit/>
            </a:bodyPr>
            <a:lstStyle/>
            <a:p>
              <a:pPr algn="r">
                <a:lnSpc>
                  <a:spcPct val="85000"/>
                </a:lnSpc>
              </a:pPr>
              <a:r>
                <a:rPr lang="en-US" sz="2800" b="0" cap="all" dirty="0" smtClean="0">
                  <a:ln w="6350" cmpd="sng">
                    <a:solidFill>
                      <a:srgbClr val="FF0000"/>
                    </a:solidFill>
                    <a:prstDash val="solid"/>
                  </a:ln>
                  <a:solidFill>
                    <a:srgbClr val="FF0000"/>
                  </a:solidFill>
                  <a:effectLst>
                    <a:outerShdw blurRad="63500" dir="3600000" algn="tl" rotWithShape="0">
                      <a:srgbClr val="000000">
                        <a:alpha val="70000"/>
                      </a:srgbClr>
                    </a:outerShdw>
                  </a:effectLst>
                  <a:latin typeface="Arial Unicode MS" pitchFamily="34" charset="-128"/>
                </a:rPr>
                <a:t>Spyware</a:t>
              </a:r>
            </a:p>
          </p:txBody>
        </p:sp>
        <p:sp>
          <p:nvSpPr>
            <p:cNvPr id="50" name="TextBox 49"/>
            <p:cNvSpPr txBox="1"/>
            <p:nvPr/>
          </p:nvSpPr>
          <p:spPr>
            <a:xfrm rot="5400000">
              <a:off x="1858671" y="3977540"/>
              <a:ext cx="1166987" cy="235449"/>
            </a:xfrm>
            <a:prstGeom prst="rect">
              <a:avLst/>
            </a:prstGeom>
            <a:noFill/>
          </p:spPr>
          <p:txBody>
            <a:bodyPr wrap="none" lIns="0" tIns="0" rIns="0" bIns="0" rtlCol="0">
              <a:spAutoFit/>
            </a:bodyPr>
            <a:lstStyle/>
            <a:p>
              <a:pPr algn="ctr">
                <a:lnSpc>
                  <a:spcPct val="85000"/>
                </a:lnSpc>
              </a:pPr>
              <a:r>
                <a:rPr lang="en-US" sz="1800" cap="all" dirty="0" smtClean="0">
                  <a:ln w="6350" cmpd="sng">
                    <a:solidFill>
                      <a:srgbClr val="FF0000"/>
                    </a:solidFill>
                    <a:prstDash val="solid"/>
                  </a:ln>
                  <a:solidFill>
                    <a:srgbClr val="FF0000"/>
                  </a:solidFill>
                  <a:effectLst>
                    <a:outerShdw blurRad="63500" dir="3600000" algn="tl" rotWithShape="0">
                      <a:srgbClr val="000000">
                        <a:alpha val="70000"/>
                      </a:srgbClr>
                    </a:outerShdw>
                  </a:effectLst>
                  <a:latin typeface="Arial Unicode MS" pitchFamily="34" charset="-128"/>
                </a:rPr>
                <a:t>Malware</a:t>
              </a:r>
            </a:p>
          </p:txBody>
        </p:sp>
        <p:sp>
          <p:nvSpPr>
            <p:cNvPr id="51" name="TextBox 50"/>
            <p:cNvSpPr txBox="1"/>
            <p:nvPr/>
          </p:nvSpPr>
          <p:spPr>
            <a:xfrm>
              <a:off x="1493633" y="4433779"/>
              <a:ext cx="819135" cy="183127"/>
            </a:xfrm>
            <a:prstGeom prst="rect">
              <a:avLst/>
            </a:prstGeom>
            <a:noFill/>
          </p:spPr>
          <p:txBody>
            <a:bodyPr wrap="none" lIns="0" tIns="0" rIns="0" bIns="0" rtlCol="0">
              <a:spAutoFit/>
            </a:bodyPr>
            <a:lstStyle/>
            <a:p>
              <a:pPr algn="r">
                <a:lnSpc>
                  <a:spcPct val="85000"/>
                </a:lnSpc>
              </a:pPr>
              <a:r>
                <a:rPr lang="en-US" sz="1400" b="0" cap="all" dirty="0" smtClean="0">
                  <a:ln w="6350" cmpd="sng">
                    <a:solidFill>
                      <a:srgbClr val="FF0000"/>
                    </a:solidFill>
                    <a:prstDash val="solid"/>
                  </a:ln>
                  <a:solidFill>
                    <a:srgbClr val="FF0000"/>
                  </a:solidFill>
                  <a:effectLst>
                    <a:outerShdw blurRad="63500" dir="3600000" algn="tl" rotWithShape="0">
                      <a:srgbClr val="000000">
                        <a:alpha val="70000"/>
                      </a:srgbClr>
                    </a:outerShdw>
                  </a:effectLst>
                  <a:latin typeface="Arial Unicode MS" pitchFamily="34" charset="-128"/>
                </a:rPr>
                <a:t>Hacking</a:t>
              </a:r>
            </a:p>
          </p:txBody>
        </p:sp>
        <p:sp>
          <p:nvSpPr>
            <p:cNvPr id="52" name="TextBox 51"/>
            <p:cNvSpPr txBox="1"/>
            <p:nvPr/>
          </p:nvSpPr>
          <p:spPr>
            <a:xfrm rot="5400000">
              <a:off x="1698247" y="3724812"/>
              <a:ext cx="1955664" cy="209288"/>
            </a:xfrm>
            <a:prstGeom prst="rect">
              <a:avLst/>
            </a:prstGeom>
            <a:noFill/>
          </p:spPr>
          <p:txBody>
            <a:bodyPr wrap="none" lIns="0" tIns="0" rIns="0" bIns="0" rtlCol="0">
              <a:spAutoFit/>
            </a:bodyPr>
            <a:lstStyle/>
            <a:p>
              <a:pPr algn="ctr">
                <a:lnSpc>
                  <a:spcPct val="85000"/>
                </a:lnSpc>
              </a:pPr>
              <a:r>
                <a:rPr lang="en-US" sz="1600" b="0" cap="all" dirty="0" smtClean="0">
                  <a:ln w="6350" cmpd="sng">
                    <a:solidFill>
                      <a:srgbClr val="FF0000"/>
                    </a:solidFill>
                    <a:prstDash val="solid"/>
                  </a:ln>
                  <a:solidFill>
                    <a:srgbClr val="FF0000"/>
                  </a:solidFill>
                  <a:effectLst>
                    <a:outerShdw blurRad="63500" dir="3600000" algn="tl" rotWithShape="0">
                      <a:srgbClr val="000000">
                        <a:alpha val="70000"/>
                      </a:srgbClr>
                    </a:outerShdw>
                  </a:effectLst>
                  <a:latin typeface="Arial Unicode MS" pitchFamily="34" charset="-128"/>
                </a:rPr>
                <a:t>Security  Attack</a:t>
              </a:r>
            </a:p>
          </p:txBody>
        </p:sp>
        <p:sp>
          <p:nvSpPr>
            <p:cNvPr id="53" name="TextBox 52"/>
            <p:cNvSpPr txBox="1"/>
            <p:nvPr/>
          </p:nvSpPr>
          <p:spPr>
            <a:xfrm>
              <a:off x="1517102" y="4667686"/>
              <a:ext cx="1255152" cy="418576"/>
            </a:xfrm>
            <a:prstGeom prst="rect">
              <a:avLst/>
            </a:prstGeom>
            <a:noFill/>
          </p:spPr>
          <p:txBody>
            <a:bodyPr wrap="none" lIns="0" tIns="0" rIns="0" bIns="0" rtlCol="0">
              <a:spAutoFit/>
            </a:bodyPr>
            <a:lstStyle/>
            <a:p>
              <a:pPr algn="r">
                <a:lnSpc>
                  <a:spcPct val="85000"/>
                </a:lnSpc>
              </a:pPr>
              <a:r>
                <a:rPr lang="en-US" sz="3200" cap="all" dirty="0" smtClean="0">
                  <a:ln w="6350" cmpd="sng">
                    <a:solidFill>
                      <a:srgbClr val="FF0000"/>
                    </a:solidFill>
                    <a:prstDash val="solid"/>
                  </a:ln>
                  <a:solidFill>
                    <a:srgbClr val="FF0000"/>
                  </a:solidFill>
                  <a:effectLst>
                    <a:outerShdw blurRad="63500" dir="3600000" algn="tl" rotWithShape="0">
                      <a:srgbClr val="000000">
                        <a:alpha val="70000"/>
                      </a:srgbClr>
                    </a:outerShdw>
                  </a:effectLst>
                  <a:latin typeface="Arial Unicode MS" pitchFamily="34" charset="-128"/>
                </a:rPr>
                <a:t>Virus</a:t>
              </a:r>
            </a:p>
          </p:txBody>
        </p:sp>
        <p:sp>
          <p:nvSpPr>
            <p:cNvPr id="54" name="TextBox 53"/>
            <p:cNvSpPr txBox="1"/>
            <p:nvPr/>
          </p:nvSpPr>
          <p:spPr>
            <a:xfrm>
              <a:off x="2708629" y="2852601"/>
              <a:ext cx="428001" cy="1569660"/>
            </a:xfrm>
            <a:prstGeom prst="rect">
              <a:avLst/>
            </a:prstGeom>
            <a:noFill/>
          </p:spPr>
          <p:txBody>
            <a:bodyPr wrap="none" lIns="0" tIns="0" rIns="0" bIns="0" rtlCol="0">
              <a:spAutoFit/>
            </a:bodyPr>
            <a:lstStyle/>
            <a:p>
              <a:pPr algn="ctr">
                <a:lnSpc>
                  <a:spcPct val="85000"/>
                </a:lnSpc>
              </a:pPr>
              <a:r>
                <a:rPr lang="en-US" sz="12000" b="0" cap="all" dirty="0" smtClean="0">
                  <a:ln w="6350" cmpd="sng">
                    <a:solidFill>
                      <a:srgbClr val="FF0000"/>
                    </a:solidFill>
                    <a:prstDash val="solid"/>
                  </a:ln>
                  <a:solidFill>
                    <a:srgbClr val="FF0000"/>
                  </a:solidFill>
                  <a:effectLst>
                    <a:outerShdw blurRad="63500" dir="3600000" algn="tl" rotWithShape="0">
                      <a:srgbClr val="000000">
                        <a:alpha val="70000"/>
                      </a:srgbClr>
                    </a:outerShdw>
                  </a:effectLst>
                  <a:latin typeface="Arial Unicode MS" pitchFamily="34" charset="-128"/>
                </a:rPr>
                <a:t>!</a:t>
              </a:r>
            </a:p>
          </p:txBody>
        </p:sp>
        <p:sp>
          <p:nvSpPr>
            <p:cNvPr id="55" name="TextBox 54"/>
            <p:cNvSpPr txBox="1"/>
            <p:nvPr/>
          </p:nvSpPr>
          <p:spPr>
            <a:xfrm>
              <a:off x="1336097" y="4380614"/>
              <a:ext cx="213200" cy="784830"/>
            </a:xfrm>
            <a:prstGeom prst="rect">
              <a:avLst/>
            </a:prstGeom>
            <a:noFill/>
          </p:spPr>
          <p:txBody>
            <a:bodyPr wrap="none" lIns="0" tIns="0" rIns="0" bIns="0" rtlCol="0">
              <a:spAutoFit/>
            </a:bodyPr>
            <a:lstStyle/>
            <a:p>
              <a:pPr algn="ctr">
                <a:lnSpc>
                  <a:spcPct val="85000"/>
                </a:lnSpc>
              </a:pPr>
              <a:r>
                <a:rPr lang="en-US" sz="6000" b="0" cap="all" dirty="0" smtClean="0">
                  <a:ln w="6350" cmpd="sng">
                    <a:solidFill>
                      <a:srgbClr val="FF0000"/>
                    </a:solidFill>
                    <a:prstDash val="solid"/>
                  </a:ln>
                  <a:solidFill>
                    <a:srgbClr val="FF0000"/>
                  </a:solidFill>
                  <a:effectLst>
                    <a:outerShdw blurRad="63500" dir="3600000" algn="tl" rotWithShape="0">
                      <a:srgbClr val="000000">
                        <a:alpha val="70000"/>
                      </a:srgbClr>
                    </a:outerShdw>
                  </a:effectLst>
                  <a:latin typeface="Arial Unicode MS" pitchFamily="34" charset="-128"/>
                </a:rPr>
                <a:t>!</a:t>
              </a:r>
            </a:p>
          </p:txBody>
        </p:sp>
      </p:grpSp>
    </p:spTree>
    <p:extLst>
      <p:ext uri="{BB962C8B-B14F-4D97-AF65-F5344CB8AC3E}">
        <p14:creationId xmlns:p14="http://schemas.microsoft.com/office/powerpoint/2010/main" val="986794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Mobile Security – Business Case</a:t>
            </a:r>
            <a:endParaRPr lang="en-US" dirty="0"/>
          </a:p>
        </p:txBody>
      </p:sp>
      <p:sp>
        <p:nvSpPr>
          <p:cNvPr id="3" name="Content Placeholder 2"/>
          <p:cNvSpPr>
            <a:spLocks noGrp="1"/>
          </p:cNvSpPr>
          <p:nvPr>
            <p:ph sz="half" idx="1"/>
          </p:nvPr>
        </p:nvSpPr>
        <p:spPr/>
        <p:txBody>
          <a:bodyPr/>
          <a:lstStyle/>
          <a:p>
            <a:pPr lvl="1"/>
            <a:r>
              <a:rPr lang="en-US" dirty="0" smtClean="0"/>
              <a:t>Increased Revenue - </a:t>
            </a:r>
            <a:r>
              <a:rPr lang="en-US" dirty="0" smtClean="0">
                <a:sym typeface="Wingdings"/>
              </a:rPr>
              <a:t> </a:t>
            </a:r>
            <a:r>
              <a:rPr lang="en-US" dirty="0" smtClean="0"/>
              <a:t>ARPU</a:t>
            </a:r>
          </a:p>
          <a:p>
            <a:pPr lvl="2"/>
            <a:r>
              <a:rPr lang="en-US" dirty="0" smtClean="0"/>
              <a:t>Value-added security services</a:t>
            </a:r>
          </a:p>
          <a:p>
            <a:pPr lvl="1"/>
            <a:r>
              <a:rPr lang="en-US" dirty="0" smtClean="0"/>
              <a:t>Core Infrastructure Cost Saving</a:t>
            </a:r>
          </a:p>
          <a:p>
            <a:pPr lvl="2"/>
            <a:r>
              <a:rPr lang="en-US" dirty="0" smtClean="0"/>
              <a:t>Reduce “stolen” BW by malware</a:t>
            </a:r>
          </a:p>
          <a:p>
            <a:pPr lvl="2"/>
            <a:r>
              <a:rPr lang="en-US" dirty="0" smtClean="0"/>
              <a:t>Increased security &amp; network visibility - leads to efficient infrastructure spending</a:t>
            </a:r>
          </a:p>
          <a:p>
            <a:pPr lvl="1"/>
            <a:r>
              <a:rPr lang="en-US" dirty="0" smtClean="0"/>
              <a:t>Increased Client Satisfaction</a:t>
            </a:r>
          </a:p>
          <a:p>
            <a:pPr lvl="2"/>
            <a:r>
              <a:rPr lang="en-US" dirty="0" smtClean="0"/>
              <a:t>Client trust in mobile carrier through safer mobile surfing</a:t>
            </a:r>
          </a:p>
          <a:p>
            <a:pPr lvl="2"/>
            <a:r>
              <a:rPr lang="en-US" dirty="0" smtClean="0"/>
              <a:t>Protect transactions for </a:t>
            </a:r>
            <a:r>
              <a:rPr lang="en-US" dirty="0"/>
              <a:t>online banking, </a:t>
            </a:r>
            <a:r>
              <a:rPr lang="en-US" dirty="0" smtClean="0"/>
              <a:t>&amp; confidentiality</a:t>
            </a:r>
          </a:p>
          <a:p>
            <a:pPr lvl="1"/>
            <a:r>
              <a:rPr lang="en-US" dirty="0" smtClean="0"/>
              <a:t>Competitive Differentiation</a:t>
            </a:r>
          </a:p>
          <a:p>
            <a:pPr lvl="2"/>
            <a:r>
              <a:rPr lang="en-US" dirty="0" smtClean="0"/>
              <a:t>Through enhanced security services for corporate clients</a:t>
            </a:r>
          </a:p>
          <a:p>
            <a:pPr lvl="1"/>
            <a:r>
              <a:rPr lang="en-US" dirty="0" smtClean="0"/>
              <a:t>Legal Conformity</a:t>
            </a:r>
          </a:p>
          <a:p>
            <a:pPr lvl="2"/>
            <a:r>
              <a:rPr lang="en-US" dirty="0" smtClean="0"/>
              <a:t>Protection of minors</a:t>
            </a:r>
            <a:r>
              <a:rPr lang="en-US" dirty="0"/>
              <a:t>, </a:t>
            </a:r>
            <a:r>
              <a:rPr lang="en-US" dirty="0" smtClean="0"/>
              <a:t>dangerous, &amp; illegal content</a:t>
            </a:r>
            <a:endParaRPr lang="en-US" dirty="0"/>
          </a:p>
        </p:txBody>
      </p:sp>
      <p:sp>
        <p:nvSpPr>
          <p:cNvPr id="14" name="Content Placeholder 13"/>
          <p:cNvSpPr>
            <a:spLocks noGrp="1"/>
          </p:cNvSpPr>
          <p:nvPr>
            <p:ph sz="half" idx="2"/>
          </p:nvPr>
        </p:nvSpPr>
        <p:spPr/>
        <p:txBody>
          <a:bodyPr/>
          <a:lstStyle/>
          <a:p>
            <a:endParaRPr lang="en-US" dirty="0" smtClean="0"/>
          </a:p>
          <a:p>
            <a:endParaRPr lang="en-US" dirty="0" smtClean="0"/>
          </a:p>
          <a:p>
            <a:endParaRPr lang="en-US" dirty="0" smtClean="0"/>
          </a:p>
          <a:p>
            <a:endParaRPr lang="en-US" dirty="0" smtClean="0"/>
          </a:p>
          <a:p>
            <a:pPr lvl="2"/>
            <a:endParaRPr lang="en-US" dirty="0" smtClean="0"/>
          </a:p>
          <a:p>
            <a:pPr lvl="2"/>
            <a:endParaRPr lang="en-US" dirty="0" smtClean="0"/>
          </a:p>
          <a:p>
            <a:pPr lvl="1"/>
            <a:endParaRPr lang="en-US" dirty="0" smtClean="0"/>
          </a:p>
          <a:p>
            <a:pPr lvl="1"/>
            <a:endParaRPr lang="en-US" dirty="0" smtClean="0"/>
          </a:p>
          <a:p>
            <a:pPr lvl="1"/>
            <a:r>
              <a:rPr lang="en-US" dirty="0" smtClean="0"/>
              <a:t>Increased Network Reliability</a:t>
            </a:r>
          </a:p>
          <a:p>
            <a:pPr lvl="2"/>
            <a:r>
              <a:rPr lang="en-US" dirty="0" smtClean="0"/>
              <a:t>From reduced malware instability</a:t>
            </a:r>
          </a:p>
          <a:p>
            <a:pPr lvl="2"/>
            <a:r>
              <a:rPr lang="en-US" dirty="0" smtClean="0"/>
              <a:t>Data traffic prediction becomes more precise, through modeling of legitimate applications</a:t>
            </a:r>
          </a:p>
        </p:txBody>
      </p:sp>
      <p:pic>
        <p:nvPicPr>
          <p:cNvPr id="22" name="Picture 2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900000" flipH="1">
            <a:off x="5787074" y="3678990"/>
            <a:ext cx="1883128" cy="329354"/>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100" y="1067152"/>
            <a:ext cx="2778858" cy="2613128"/>
          </a:xfrm>
          <a:prstGeom prst="rect">
            <a:avLst/>
          </a:prstGeom>
        </p:spPr>
      </p:pic>
      <p:sp>
        <p:nvSpPr>
          <p:cNvPr id="5" name="Rectangle 4"/>
          <p:cNvSpPr/>
          <p:nvPr/>
        </p:nvSpPr>
        <p:spPr>
          <a:xfrm>
            <a:off x="3388984" y="6503673"/>
            <a:ext cx="2234907" cy="353943"/>
          </a:xfrm>
          <a:prstGeom prst="rect">
            <a:avLst/>
          </a:prstGeom>
          <a:noFill/>
        </p:spPr>
        <p:txBody>
          <a:bodyPr wrap="none" rtlCol="0">
            <a:spAutoFit/>
          </a:bodyPr>
          <a:lstStyle/>
          <a:p>
            <a:pPr>
              <a:lnSpc>
                <a:spcPct val="85000"/>
              </a:lnSpc>
            </a:pPr>
            <a:r>
              <a:rPr lang="en-US" sz="1000" b="0" dirty="0">
                <a:solidFill>
                  <a:schemeClr val="bg1">
                    <a:lumMod val="65000"/>
                  </a:schemeClr>
                </a:solidFill>
                <a:effectLst/>
                <a:latin typeface="Arial Unicode MS" pitchFamily="34" charset="-128"/>
              </a:rPr>
              <a:t>ARPU – Average Revenue Per User</a:t>
            </a:r>
          </a:p>
          <a:p>
            <a:pPr>
              <a:lnSpc>
                <a:spcPct val="85000"/>
              </a:lnSpc>
            </a:pPr>
            <a:r>
              <a:rPr lang="en-US" sz="1000" b="0" dirty="0">
                <a:solidFill>
                  <a:schemeClr val="bg1">
                    <a:lumMod val="65000"/>
                  </a:schemeClr>
                </a:solidFill>
                <a:effectLst/>
                <a:latin typeface="Arial Unicode MS" pitchFamily="34" charset="-128"/>
              </a:rPr>
              <a:t>BW - Bandwidth</a:t>
            </a:r>
          </a:p>
        </p:txBody>
      </p:sp>
    </p:spTree>
    <p:extLst>
      <p:ext uri="{BB962C8B-B14F-4D97-AF65-F5344CB8AC3E}">
        <p14:creationId xmlns:p14="http://schemas.microsoft.com/office/powerpoint/2010/main" val="294522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itle 10"/>
          <p:cNvSpPr>
            <a:spLocks noGrp="1"/>
          </p:cNvSpPr>
          <p:nvPr>
            <p:ph type="title"/>
          </p:nvPr>
        </p:nvSpPr>
        <p:spPr/>
        <p:txBody>
          <a:bodyPr/>
          <a:lstStyle/>
          <a:p>
            <a:r>
              <a:rPr lang="en-US" smtClean="0"/>
              <a:t>Cognitive Security - What We Offer</a:t>
            </a:r>
            <a:endParaRPr lang="en-US" dirty="0" smtClean="0"/>
          </a:p>
        </p:txBody>
      </p:sp>
      <p:sp>
        <p:nvSpPr>
          <p:cNvPr id="2" name="Content Placeholder 1"/>
          <p:cNvSpPr>
            <a:spLocks noGrp="1"/>
          </p:cNvSpPr>
          <p:nvPr>
            <p:ph sz="half" idx="1"/>
          </p:nvPr>
        </p:nvSpPr>
        <p:spPr/>
        <p:txBody>
          <a:bodyPr/>
          <a:lstStyle/>
          <a:p>
            <a:r>
              <a:rPr lang="en-US" dirty="0" smtClean="0"/>
              <a:t>Security Innovation</a:t>
            </a:r>
          </a:p>
          <a:p>
            <a:pPr lvl="1"/>
            <a:r>
              <a:rPr lang="en-US" dirty="0" smtClean="0"/>
              <a:t>Delivering Next Generations Security Solutions</a:t>
            </a:r>
          </a:p>
          <a:p>
            <a:r>
              <a:rPr lang="en-US" dirty="0" smtClean="0"/>
              <a:t>Research &amp; Development Expertise</a:t>
            </a:r>
          </a:p>
          <a:p>
            <a:pPr lvl="1"/>
            <a:r>
              <a:rPr lang="en-US" dirty="0" smtClean="0"/>
              <a:t>Continual &amp; Rapid development </a:t>
            </a:r>
          </a:p>
          <a:p>
            <a:pPr lvl="1"/>
            <a:r>
              <a:rPr lang="en-US" dirty="0" smtClean="0"/>
              <a:t>Quick development turn-around</a:t>
            </a:r>
          </a:p>
          <a:p>
            <a:pPr lvl="1"/>
            <a:r>
              <a:rPr lang="en-US" dirty="0" smtClean="0"/>
              <a:t>Cost Effective R&amp;D Resources</a:t>
            </a:r>
          </a:p>
          <a:p>
            <a:pPr lvl="1"/>
            <a:r>
              <a:rPr lang="en-US" dirty="0" smtClean="0"/>
              <a:t>Integration with OEMs, MSSPs, &amp; Device manufacturers</a:t>
            </a:r>
          </a:p>
          <a:p>
            <a:r>
              <a:rPr lang="en-US" dirty="0" smtClean="0"/>
              <a:t>Addressing Privacy Concerns</a:t>
            </a:r>
          </a:p>
          <a:p>
            <a:pPr lvl="1"/>
            <a:r>
              <a:rPr lang="en-US" dirty="0" smtClean="0"/>
              <a:t>Data anonymity is maintained</a:t>
            </a:r>
            <a:endParaRPr lang="en-US" dirty="0"/>
          </a:p>
        </p:txBody>
      </p:sp>
      <p:sp>
        <p:nvSpPr>
          <p:cNvPr id="10" name="Content Placeholder 9"/>
          <p:cNvSpPr>
            <a:spLocks noGrp="1"/>
          </p:cNvSpPr>
          <p:nvPr>
            <p:ph sz="half" idx="2"/>
          </p:nvPr>
        </p:nvSpPr>
        <p:spPr/>
        <p:txBody>
          <a:bodyPr/>
          <a:lstStyle/>
          <a:p>
            <a:r>
              <a:rPr lang="en-US" dirty="0" smtClean="0"/>
              <a:t>Product Stability</a:t>
            </a:r>
          </a:p>
          <a:p>
            <a:pPr lvl="1"/>
            <a:r>
              <a:rPr lang="en-US" dirty="0"/>
              <a:t>5</a:t>
            </a:r>
            <a:r>
              <a:rPr lang="en-US" dirty="0" smtClean="0"/>
              <a:t>th Generation Network Behavior Analysis platform</a:t>
            </a:r>
          </a:p>
          <a:p>
            <a:r>
              <a:rPr lang="en-US" dirty="0" smtClean="0"/>
              <a:t>Intuitive Management Interface</a:t>
            </a:r>
          </a:p>
          <a:p>
            <a:pPr lvl="1"/>
            <a:r>
              <a:rPr lang="en-US" dirty="0" smtClean="0"/>
              <a:t>Easy-to-Use Dashboard</a:t>
            </a:r>
          </a:p>
          <a:p>
            <a:pPr lvl="1"/>
            <a:r>
              <a:rPr lang="en-US" dirty="0" smtClean="0"/>
              <a:t>Granular attack detection analysis</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7"/>
          <a:stretch/>
        </p:blipFill>
        <p:spPr>
          <a:xfrm>
            <a:off x="5396529" y="3540095"/>
            <a:ext cx="3801524" cy="2412000"/>
          </a:xfrm>
          <a:prstGeom prst="rect">
            <a:avLst/>
          </a:prstGeom>
        </p:spPr>
      </p:pic>
      <p:cxnSp>
        <p:nvCxnSpPr>
          <p:cNvPr id="4" name="Straight Connector 3"/>
          <p:cNvCxnSpPr/>
          <p:nvPr/>
        </p:nvCxnSpPr>
        <p:spPr>
          <a:xfrm>
            <a:off x="8329506" y="5038027"/>
            <a:ext cx="0" cy="415636"/>
          </a:xfrm>
          <a:prstGeom prst="line">
            <a:avLst/>
          </a:prstGeom>
          <a:ln w="9525">
            <a:solidFill>
              <a:srgbClr val="C00000"/>
            </a:solidFill>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307629" y="4972508"/>
            <a:ext cx="36000" cy="36000"/>
          </a:xfrm>
          <a:prstGeom prst="ellipse">
            <a:avLst/>
          </a:prstGeom>
          <a:solidFill>
            <a:srgbClr val="C00000"/>
          </a:solidFill>
          <a:ln w="9525">
            <a:solidFill>
              <a:srgbClr val="C00000"/>
            </a:solidFill>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algn="ctr">
              <a:buNone/>
            </a:pPr>
            <a:endParaRPr lang="en-US" sz="1200" b="1" dirty="0" smtClean="0">
              <a:latin typeface="Arial Unicode MS" pitchFamily="34" charset="-128"/>
            </a:endParaRPr>
          </a:p>
        </p:txBody>
      </p:sp>
      <p:pic>
        <p:nvPicPr>
          <p:cNvPr id="6" name="Picture 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3411" y="5031108"/>
            <a:ext cx="950418" cy="51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86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1000"/>
                                        <p:tgtEl>
                                          <p:spTgt spid="2">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1000"/>
                                        <p:tgtEl>
                                          <p:spTgt spid="10">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fade">
                                      <p:cBhvr>
                                        <p:cTn id="47" dur="1000"/>
                                        <p:tgtEl>
                                          <p:spTgt spid="10">
                                            <p:txEl>
                                              <p:pRg st="2" end="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xEl>
                                              <p:pRg st="3" end="3"/>
                                            </p:txEl>
                                          </p:spTgt>
                                        </p:tgtEl>
                                        <p:attrNameLst>
                                          <p:attrName>style.visibility</p:attrName>
                                        </p:attrNameLst>
                                      </p:cBhvr>
                                      <p:to>
                                        <p:strVal val="visible"/>
                                      </p:to>
                                    </p:set>
                                    <p:animEffect transition="in" filter="fade">
                                      <p:cBhvr>
                                        <p:cTn id="50" dur="1000"/>
                                        <p:tgtEl>
                                          <p:spTgt spid="10">
                                            <p:txEl>
                                              <p:pRg st="3" end="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xEl>
                                              <p:pRg st="4" end="4"/>
                                            </p:txEl>
                                          </p:spTgt>
                                        </p:tgtEl>
                                        <p:attrNameLst>
                                          <p:attrName>style.visibility</p:attrName>
                                        </p:attrNameLst>
                                      </p:cBhvr>
                                      <p:to>
                                        <p:strVal val="visible"/>
                                      </p:to>
                                    </p:set>
                                    <p:animEffect transition="in" filter="fade">
                                      <p:cBhvr>
                                        <p:cTn id="53" dur="1000"/>
                                        <p:tgtEl>
                                          <p:spTgt spid="10">
                                            <p:txEl>
                                              <p:pRg st="4" end="4"/>
                                            </p:txEl>
                                          </p:spTgt>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1500"/>
                            </p:stCondLst>
                            <p:childTnLst>
                              <p:par>
                                <p:cTn id="59" presetID="26" presetClass="emph" presetSubtype="0" repeatCount="10000" fill="hold" grpId="1" nodeType="afterEffect">
                                  <p:stCondLst>
                                    <p:cond delay="0"/>
                                  </p:stCondLst>
                                  <p:childTnLst>
                                    <p:animEffect transition="out" filter="fade">
                                      <p:cBhvr>
                                        <p:cTn id="60" dur="1000" tmFilter="0, 0; .2, .5; .8, .5; 1, 0"/>
                                        <p:tgtEl>
                                          <p:spTgt spid="7"/>
                                        </p:tgtEl>
                                      </p:cBhvr>
                                    </p:animEffect>
                                    <p:animScale>
                                      <p:cBhvr>
                                        <p:cTn id="61" dur="500" autoRev="1" fill="hold"/>
                                        <p:tgtEl>
                                          <p:spTgt spid="7"/>
                                        </p:tgtEl>
                                      </p:cBhvr>
                                      <p:by x="105000" y="105000"/>
                                    </p:animScale>
                                  </p:childTnLst>
                                  <p:subTnLst>
                                    <p:set>
                                      <p:cBhvr override="childStyle">
                                        <p:cTn dur="1" fill="hold" display="0" masterRel="sameClick" afterEffect="1">
                                          <p:stCondLst>
                                            <p:cond evt="end" delay="0">
                                              <p:tn val="59"/>
                                            </p:cond>
                                          </p:stCondLst>
                                        </p:cTn>
                                        <p:tgtEl>
                                          <p:spTgt spid="7"/>
                                        </p:tgtEl>
                                        <p:attrNameLst>
                                          <p:attrName>style.visibility</p:attrName>
                                        </p:attrNameLst>
                                      </p:cBhvr>
                                      <p:to>
                                        <p:strVal val="hidden"/>
                                      </p:to>
                                    </p:set>
                                  </p:subTnLst>
                                </p:cTn>
                              </p:par>
                              <p:par>
                                <p:cTn id="62" presetID="22" presetClass="entr" presetSubtype="1"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up)">
                                      <p:cBhvr>
                                        <p:cTn id="64" dur="10000"/>
                                        <p:tgtEl>
                                          <p:spTgt spid="4"/>
                                        </p:tgtEl>
                                      </p:cBhvr>
                                    </p:animEffect>
                                  </p:childTnLst>
                                  <p:subTnLst>
                                    <p:set>
                                      <p:cBhvr override="childStyle">
                                        <p:cTn dur="1" fill="hold" display="0" masterRel="sameClick" afterEffect="1">
                                          <p:stCondLst>
                                            <p:cond evt="end" delay="0">
                                              <p:tn val="62"/>
                                            </p:cond>
                                          </p:stCondLst>
                                        </p:cTn>
                                        <p:tgtEl>
                                          <p:spTgt spid="4"/>
                                        </p:tgtEl>
                                        <p:attrNameLst>
                                          <p:attrName>style.visibility</p:attrName>
                                        </p:attrNameLst>
                                      </p:cBhvr>
                                      <p:to>
                                        <p:strVal val="hidden"/>
                                      </p:to>
                                    </p:set>
                                  </p:subTnLst>
                                </p:cTn>
                              </p:par>
                            </p:childTnLst>
                          </p:cTn>
                        </p:par>
                        <p:par>
                          <p:cTn id="65" fill="hold">
                            <p:stCondLst>
                              <p:cond delay="11500"/>
                            </p:stCondLst>
                            <p:childTnLst>
                              <p:par>
                                <p:cTn id="66" presetID="10" presetClass="entr" presetSubtype="0"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build="p"/>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p Arrow 10"/>
          <p:cNvSpPr/>
          <p:nvPr/>
        </p:nvSpPr>
        <p:spPr>
          <a:xfrm>
            <a:off x="7315200" y="1883391"/>
            <a:ext cx="2080591" cy="4092153"/>
          </a:xfrm>
          <a:prstGeom prst="upArrow">
            <a:avLst>
              <a:gd name="adj1" fmla="val 58918"/>
              <a:gd name="adj2" fmla="val 50000"/>
            </a:avLst>
          </a:prstGeom>
          <a:solidFill>
            <a:schemeClr val="accent6">
              <a:lumMod val="20000"/>
              <a:lumOff val="80000"/>
            </a:schemeClr>
          </a:solidFill>
          <a:ln>
            <a:solidFill>
              <a:schemeClr val="accent6">
                <a:lumMod val="60000"/>
                <a:lumOff val="40000"/>
              </a:schemeClr>
            </a:solidFill>
          </a:ln>
        </p:spPr>
        <p:txBody>
          <a:bodyPr wrap="square" lIns="0" tIns="0" rIns="0" bIns="0" rtlCol="0" anchor="t">
            <a:noAutofit/>
          </a:bodyPr>
          <a:lstStyle/>
          <a:p>
            <a:pPr>
              <a:lnSpc>
                <a:spcPct val="90000"/>
              </a:lnSpc>
            </a:pPr>
            <a:endParaRPr lang="en-US" b="0" dirty="0" smtClean="0">
              <a:ln w="18415" cmpd="sng">
                <a:noFill/>
                <a:prstDash val="solid"/>
              </a:ln>
              <a:solidFill>
                <a:srgbClr val="C00000"/>
              </a:solidFill>
              <a:effectLst>
                <a:innerShdw blurRad="63500" dist="50800" dir="2700000">
                  <a:prstClr val="black">
                    <a:alpha val="50000"/>
                  </a:prstClr>
                </a:innerShdw>
              </a:effectLst>
              <a:ea typeface="Segoe UI" pitchFamily="34" charset="0"/>
            </a:endParaRPr>
          </a:p>
          <a:p>
            <a:pPr>
              <a:lnSpc>
                <a:spcPct val="90000"/>
              </a:lnSpc>
            </a:pPr>
            <a:endParaRPr lang="en-US" b="0" dirty="0">
              <a:ln w="18415" cmpd="sng">
                <a:noFill/>
                <a:prstDash val="solid"/>
              </a:ln>
              <a:solidFill>
                <a:srgbClr val="C00000"/>
              </a:solidFill>
              <a:effectLst>
                <a:innerShdw blurRad="63500" dist="50800" dir="2700000">
                  <a:prstClr val="black">
                    <a:alpha val="50000"/>
                  </a:prstClr>
                </a:innerShdw>
              </a:effectLst>
              <a:ea typeface="Segoe UI" pitchFamily="34" charset="0"/>
            </a:endParaRPr>
          </a:p>
          <a:p>
            <a:pPr>
              <a:lnSpc>
                <a:spcPct val="90000"/>
              </a:lnSpc>
            </a:pPr>
            <a:endParaRPr lang="en-US" b="0" dirty="0" smtClean="0">
              <a:ln w="18415" cmpd="sng">
                <a:noFill/>
                <a:prstDash val="solid"/>
              </a:ln>
              <a:solidFill>
                <a:srgbClr val="C00000"/>
              </a:solidFill>
              <a:effectLst>
                <a:innerShdw blurRad="63500" dist="50800" dir="2700000">
                  <a:prstClr val="black">
                    <a:alpha val="50000"/>
                  </a:prstClr>
                </a:innerShdw>
              </a:effectLst>
              <a:ea typeface="Segoe UI" pitchFamily="34" charset="0"/>
            </a:endParaRPr>
          </a:p>
          <a:p>
            <a:pPr>
              <a:lnSpc>
                <a:spcPct val="90000"/>
              </a:lnSpc>
            </a:pPr>
            <a:r>
              <a:rPr lang="en-US" b="0" dirty="0" smtClean="0">
                <a:ln w="18415" cmpd="sng">
                  <a:noFill/>
                  <a:prstDash val="solid"/>
                </a:ln>
                <a:solidFill>
                  <a:srgbClr val="C00000"/>
                </a:solidFill>
                <a:effectLst>
                  <a:innerShdw blurRad="63500" dist="50800" dir="2700000">
                    <a:prstClr val="black">
                      <a:alpha val="50000"/>
                    </a:prstClr>
                  </a:innerShdw>
                </a:effectLst>
                <a:ea typeface="Segoe UI" pitchFamily="34" charset="0"/>
              </a:rPr>
              <a:t>Apple iOS</a:t>
            </a:r>
            <a:endParaRPr lang="en-US" b="0" i="0" cap="none" spc="0" dirty="0" smtClean="0">
              <a:ln w="18415" cmpd="sng">
                <a:noFill/>
                <a:prstDash val="solid"/>
              </a:ln>
              <a:solidFill>
                <a:srgbClr val="C00000"/>
              </a:solidFill>
              <a:effectLst>
                <a:innerShdw blurRad="63500" dist="50800" dir="2700000">
                  <a:prstClr val="black">
                    <a:alpha val="50000"/>
                  </a:prstClr>
                </a:innerShdw>
              </a:effectLst>
              <a:ea typeface="Segoe UI" pitchFamily="34" charset="0"/>
            </a:endParaRPr>
          </a:p>
        </p:txBody>
      </p:sp>
      <p:sp>
        <p:nvSpPr>
          <p:cNvPr id="2" name="Title 1"/>
          <p:cNvSpPr>
            <a:spLocks noGrp="1"/>
          </p:cNvSpPr>
          <p:nvPr>
            <p:ph type="title"/>
          </p:nvPr>
        </p:nvSpPr>
        <p:spPr/>
        <p:txBody>
          <a:bodyPr/>
          <a:lstStyle/>
          <a:p>
            <a:r>
              <a:rPr lang="en-US" dirty="0" smtClean="0"/>
              <a:t>Mobile Device Security - State-of-Play</a:t>
            </a:r>
            <a:endParaRPr lang="en-US" dirty="0"/>
          </a:p>
        </p:txBody>
      </p:sp>
      <p:sp>
        <p:nvSpPr>
          <p:cNvPr id="3" name="Content Placeholder 2"/>
          <p:cNvSpPr>
            <a:spLocks noGrp="1"/>
          </p:cNvSpPr>
          <p:nvPr>
            <p:ph idx="1"/>
          </p:nvPr>
        </p:nvSpPr>
        <p:spPr/>
        <p:txBody>
          <a:bodyPr/>
          <a:lstStyle/>
          <a:p>
            <a:r>
              <a:rPr lang="en-US" b="1" dirty="0"/>
              <a:t>Permissions</a:t>
            </a:r>
          </a:p>
          <a:p>
            <a:pPr lvl="1"/>
            <a:r>
              <a:rPr lang="en-US" dirty="0"/>
              <a:t>Limited access to approved data/systems</a:t>
            </a:r>
          </a:p>
          <a:p>
            <a:r>
              <a:rPr lang="en-US" b="1" dirty="0" smtClean="0"/>
              <a:t>Access Control</a:t>
            </a:r>
          </a:p>
          <a:p>
            <a:pPr lvl="1"/>
            <a:r>
              <a:rPr lang="en-US" dirty="0" smtClean="0"/>
              <a:t>Password &amp; Idle </a:t>
            </a:r>
            <a:r>
              <a:rPr lang="en-US" dirty="0"/>
              <a:t>screen </a:t>
            </a:r>
            <a:r>
              <a:rPr lang="en-US" dirty="0" smtClean="0"/>
              <a:t>locking</a:t>
            </a:r>
          </a:p>
          <a:p>
            <a:r>
              <a:rPr lang="en-US" b="1" dirty="0" smtClean="0"/>
              <a:t>Isolation</a:t>
            </a:r>
          </a:p>
          <a:p>
            <a:pPr lvl="1"/>
            <a:r>
              <a:rPr lang="en-US" dirty="0" smtClean="0"/>
              <a:t>Limits </a:t>
            </a:r>
            <a:r>
              <a:rPr lang="en-US" dirty="0"/>
              <a:t>an </a:t>
            </a:r>
            <a:r>
              <a:rPr lang="en-US" dirty="0" smtClean="0"/>
              <a:t>apps ability </a:t>
            </a:r>
            <a:r>
              <a:rPr lang="en-US" dirty="0"/>
              <a:t>to </a:t>
            </a:r>
            <a:r>
              <a:rPr lang="en-US" dirty="0" smtClean="0"/>
              <a:t>access</a:t>
            </a:r>
            <a:br>
              <a:rPr lang="en-US" dirty="0" smtClean="0"/>
            </a:br>
            <a:r>
              <a:rPr lang="en-US" dirty="0" smtClean="0"/>
              <a:t>data </a:t>
            </a:r>
            <a:r>
              <a:rPr lang="en-US" dirty="0"/>
              <a:t>or </a:t>
            </a:r>
            <a:r>
              <a:rPr lang="en-US" dirty="0" smtClean="0"/>
              <a:t>other system resources </a:t>
            </a:r>
            <a:endParaRPr lang="en-US" dirty="0"/>
          </a:p>
          <a:p>
            <a:r>
              <a:rPr lang="en-US" b="1" dirty="0"/>
              <a:t>Encryption</a:t>
            </a:r>
          </a:p>
          <a:p>
            <a:pPr lvl="1"/>
            <a:r>
              <a:rPr lang="en-US" dirty="0"/>
              <a:t>Conceal data at rest on the </a:t>
            </a:r>
            <a:r>
              <a:rPr lang="en-US" dirty="0" smtClean="0"/>
              <a:t>device</a:t>
            </a:r>
          </a:p>
          <a:p>
            <a:r>
              <a:rPr lang="en-US" b="1" dirty="0" smtClean="0"/>
              <a:t>Provenance</a:t>
            </a:r>
            <a:endParaRPr lang="en-US" b="1" dirty="0"/>
          </a:p>
          <a:p>
            <a:pPr lvl="1"/>
            <a:r>
              <a:rPr lang="en-US" dirty="0"/>
              <a:t>Apps are stamped to identity the</a:t>
            </a:r>
            <a:br>
              <a:rPr lang="en-US" dirty="0"/>
            </a:br>
            <a:r>
              <a:rPr lang="en-US" dirty="0"/>
              <a:t>author for tamper </a:t>
            </a:r>
            <a:r>
              <a:rPr lang="en-US" dirty="0" smtClean="0"/>
              <a:t>resistance</a:t>
            </a:r>
            <a:endParaRPr lang="en-US" dirty="0"/>
          </a:p>
        </p:txBody>
      </p:sp>
      <p:pic>
        <p:nvPicPr>
          <p:cNvPr id="6" name="Content Placeholder 5"/>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912513" y="4274503"/>
            <a:ext cx="1317625" cy="1535112"/>
          </a:xfrm>
        </p:spPr>
      </p:pic>
      <p:sp>
        <p:nvSpPr>
          <p:cNvPr id="5" name="Rectangle 4"/>
          <p:cNvSpPr/>
          <p:nvPr/>
        </p:nvSpPr>
        <p:spPr>
          <a:xfrm>
            <a:off x="2562449" y="6593400"/>
            <a:ext cx="3612412" cy="153888"/>
          </a:xfrm>
          <a:prstGeom prst="rect">
            <a:avLst/>
          </a:prstGeom>
        </p:spPr>
        <p:txBody>
          <a:bodyPr wrap="square" lIns="0" tIns="0" rIns="36000" bIns="0" anchor="b">
            <a:spAutoFit/>
          </a:bodyPr>
          <a:lstStyle/>
          <a:p>
            <a:r>
              <a:rPr lang="en-US" sz="1000" b="0" dirty="0">
                <a:solidFill>
                  <a:schemeClr val="bg1">
                    <a:lumMod val="65000"/>
                  </a:schemeClr>
                </a:solidFill>
                <a:effectLst/>
                <a:latin typeface="Arial Unicode MS" pitchFamily="34" charset="-128"/>
              </a:rPr>
              <a:t>Symantec - A Window Into Mobile Device Security (11.Jun)</a:t>
            </a:r>
          </a:p>
        </p:txBody>
      </p:sp>
      <p:cxnSp>
        <p:nvCxnSpPr>
          <p:cNvPr id="8" name="Straight Connector 7"/>
          <p:cNvCxnSpPr/>
          <p:nvPr/>
        </p:nvCxnSpPr>
        <p:spPr>
          <a:xfrm>
            <a:off x="278296" y="6028156"/>
            <a:ext cx="8693426" cy="0"/>
          </a:xfrm>
          <a:prstGeom prst="line">
            <a:avLst/>
          </a:prstGeom>
          <a:ln w="3175">
            <a:solidFill>
              <a:schemeClr val="accent6">
                <a:lumMod val="75000"/>
                <a:alpha val="40000"/>
              </a:schemeClr>
            </a:solidFill>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8296" y="3962399"/>
            <a:ext cx="6944139" cy="0"/>
          </a:xfrm>
          <a:prstGeom prst="line">
            <a:avLst/>
          </a:prstGeom>
          <a:ln w="3175">
            <a:solidFill>
              <a:schemeClr val="accent1">
                <a:lumMod val="60000"/>
                <a:lumOff val="40000"/>
                <a:alpha val="40000"/>
              </a:schemeClr>
            </a:solidFill>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8296" y="946243"/>
            <a:ext cx="6321287" cy="0"/>
          </a:xfrm>
          <a:prstGeom prst="line">
            <a:avLst/>
          </a:prstGeom>
          <a:ln w="3175">
            <a:solidFill>
              <a:schemeClr val="accent1">
                <a:lumMod val="60000"/>
                <a:lumOff val="40000"/>
                <a:alpha val="40000"/>
              </a:schemeClr>
            </a:solidFill>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8296" y="1851941"/>
            <a:ext cx="8087782" cy="0"/>
          </a:xfrm>
          <a:prstGeom prst="line">
            <a:avLst/>
          </a:prstGeom>
          <a:ln w="3175">
            <a:solidFill>
              <a:schemeClr val="accent6">
                <a:lumMod val="75000"/>
                <a:alpha val="40000"/>
              </a:schemeClr>
            </a:solidFill>
            <a:tailEnd type="none" w="sm" len="med"/>
          </a:ln>
          <a:effectLst>
            <a:outerShdw blurRad="101600" dist="50800" dir="5400000" algn="ctr" rotWithShape="0">
              <a:schemeClr val="bg1">
                <a:lumMod val="85000"/>
              </a:schemeClr>
            </a:outerShdw>
          </a:effectLst>
        </p:spPr>
        <p:style>
          <a:lnRef idx="1">
            <a:schemeClr val="accent1"/>
          </a:lnRef>
          <a:fillRef idx="0">
            <a:schemeClr val="accent1"/>
          </a:fillRef>
          <a:effectRef idx="0">
            <a:schemeClr val="accent1"/>
          </a:effectRef>
          <a:fontRef idx="minor">
            <a:schemeClr val="tx1"/>
          </a:fontRef>
        </p:style>
      </p:cxnSp>
      <p:sp>
        <p:nvSpPr>
          <p:cNvPr id="13" name="Up Arrow 12"/>
          <p:cNvSpPr/>
          <p:nvPr/>
        </p:nvSpPr>
        <p:spPr>
          <a:xfrm>
            <a:off x="5539404" y="993912"/>
            <a:ext cx="2080591" cy="2915479"/>
          </a:xfrm>
          <a:prstGeom prst="upArrow">
            <a:avLst>
              <a:gd name="adj1" fmla="val 60191"/>
              <a:gd name="adj2" fmla="val 50000"/>
            </a:avLst>
          </a:prstGeom>
          <a:solidFill>
            <a:schemeClr val="accent5">
              <a:lumMod val="20000"/>
              <a:lumOff val="80000"/>
            </a:schemeClr>
          </a:solidFill>
          <a:ln>
            <a:solidFill>
              <a:schemeClr val="accent1">
                <a:lumMod val="60000"/>
                <a:lumOff val="40000"/>
              </a:schemeClr>
            </a:solidFill>
          </a:ln>
        </p:spPr>
        <p:txBody>
          <a:bodyPr wrap="square" lIns="0" tIns="0" rIns="0" bIns="0" rtlCol="0" anchor="t">
            <a:noAutofit/>
          </a:bodyPr>
          <a:lstStyle/>
          <a:p>
            <a:pPr>
              <a:lnSpc>
                <a:spcPct val="90000"/>
              </a:lnSpc>
            </a:pPr>
            <a:endParaRPr lang="en-US" b="0" i="0" cap="none" spc="0" dirty="0" smtClean="0">
              <a:ln w="18415" cmpd="sng">
                <a:noFill/>
                <a:prstDash val="solid"/>
              </a:ln>
              <a:solidFill>
                <a:schemeClr val="accent1">
                  <a:lumMod val="75000"/>
                </a:schemeClr>
              </a:solidFill>
              <a:effectLst>
                <a:innerShdw blurRad="63500" dist="50800" dir="2700000">
                  <a:prstClr val="black">
                    <a:alpha val="50000"/>
                  </a:prstClr>
                </a:innerShdw>
              </a:effectLst>
              <a:ea typeface="Segoe UI" pitchFamily="34" charset="0"/>
            </a:endParaRPr>
          </a:p>
          <a:p>
            <a:pPr>
              <a:lnSpc>
                <a:spcPct val="90000"/>
              </a:lnSpc>
            </a:pPr>
            <a:endParaRPr lang="en-US" b="0" dirty="0">
              <a:ln w="18415" cmpd="sng">
                <a:noFill/>
                <a:prstDash val="solid"/>
              </a:ln>
              <a:solidFill>
                <a:schemeClr val="accent1">
                  <a:lumMod val="75000"/>
                </a:schemeClr>
              </a:solidFill>
              <a:effectLst>
                <a:innerShdw blurRad="63500" dist="50800" dir="2700000">
                  <a:prstClr val="black">
                    <a:alpha val="50000"/>
                  </a:prstClr>
                </a:innerShdw>
              </a:effectLst>
              <a:ea typeface="Segoe UI" pitchFamily="34" charset="0"/>
            </a:endParaRPr>
          </a:p>
          <a:p>
            <a:pPr>
              <a:lnSpc>
                <a:spcPct val="90000"/>
              </a:lnSpc>
            </a:pPr>
            <a:r>
              <a:rPr lang="en-US" b="0" i="0" cap="none" spc="0" dirty="0" smtClean="0">
                <a:ln w="18415" cmpd="sng">
                  <a:noFill/>
                  <a:prstDash val="solid"/>
                </a:ln>
                <a:solidFill>
                  <a:schemeClr val="accent1">
                    <a:lumMod val="75000"/>
                  </a:schemeClr>
                </a:solidFill>
                <a:effectLst>
                  <a:innerShdw blurRad="63500" dist="50800" dir="2700000">
                    <a:prstClr val="black">
                      <a:alpha val="50000"/>
                    </a:prstClr>
                  </a:innerShdw>
                </a:effectLst>
                <a:ea typeface="Segoe UI" pitchFamily="34" charset="0"/>
              </a:rPr>
              <a:t>Android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1896" y="1293922"/>
            <a:ext cx="722244" cy="90410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433" y="2232990"/>
            <a:ext cx="775254" cy="77525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1082" y="2610678"/>
            <a:ext cx="723870" cy="1212574"/>
          </a:xfrm>
          <a:prstGeom prst="rect">
            <a:avLst/>
          </a:prstGeom>
        </p:spPr>
      </p:pic>
    </p:spTree>
    <p:extLst>
      <p:ext uri="{BB962C8B-B14F-4D97-AF65-F5344CB8AC3E}">
        <p14:creationId xmlns:p14="http://schemas.microsoft.com/office/powerpoint/2010/main" val="1662029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10"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par>
                                <p:cTn id="74" presetID="10"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500"/>
                                        <p:tgtEl>
                                          <p:spTgt spid="6"/>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build="p"/>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Telco Security – Final Thoughts</a:t>
            </a:r>
            <a:endParaRPr lang="en-US" dirty="0"/>
          </a:p>
        </p:txBody>
      </p:sp>
      <p:sp>
        <p:nvSpPr>
          <p:cNvPr id="6" name="Content Placeholder 5"/>
          <p:cNvSpPr>
            <a:spLocks noGrp="1"/>
          </p:cNvSpPr>
          <p:nvPr>
            <p:ph sz="half" idx="1"/>
          </p:nvPr>
        </p:nvSpPr>
        <p:spPr/>
        <p:txBody>
          <a:bodyPr/>
          <a:lstStyle/>
          <a:p>
            <a:r>
              <a:rPr lang="en-US" dirty="0" smtClean="0"/>
              <a:t>“The number </a:t>
            </a:r>
            <a:r>
              <a:rPr lang="en-US" dirty="0"/>
              <a:t>of times an uninteresting thing </a:t>
            </a:r>
            <a:r>
              <a:rPr lang="en-US" dirty="0" smtClean="0"/>
              <a:t>happens</a:t>
            </a:r>
            <a:br>
              <a:rPr lang="en-US" dirty="0" smtClean="0"/>
            </a:br>
            <a:r>
              <a:rPr lang="en-US" dirty="0" smtClean="0"/>
              <a:t>is </a:t>
            </a:r>
            <a:r>
              <a:rPr lang="en-US" dirty="0"/>
              <a:t>an interesting thing.”</a:t>
            </a:r>
          </a:p>
          <a:p>
            <a:pPr lvl="1"/>
            <a:r>
              <a:rPr lang="en-US" dirty="0"/>
              <a:t>Marcus </a:t>
            </a:r>
            <a:r>
              <a:rPr lang="en-US" dirty="0" smtClean="0"/>
              <a:t>Ranum</a:t>
            </a:r>
            <a:br>
              <a:rPr lang="en-US" dirty="0" smtClean="0"/>
            </a:br>
            <a:r>
              <a:rPr lang="en-US" dirty="0" smtClean="0"/>
              <a:t>“laws </a:t>
            </a:r>
            <a:r>
              <a:rPr lang="en-US" dirty="0"/>
              <a:t>of intrusion detection</a:t>
            </a:r>
            <a:r>
              <a:rPr lang="en-US" dirty="0" smtClean="0"/>
              <a:t>.”</a:t>
            </a:r>
            <a:endParaRPr lang="en-US" dirty="0"/>
          </a:p>
          <a:p>
            <a:r>
              <a:rPr lang="en-US" dirty="0" smtClean="0"/>
              <a:t>“Cybercriminals </a:t>
            </a:r>
            <a:r>
              <a:rPr lang="en-US" dirty="0"/>
              <a:t>are investing more toward </a:t>
            </a:r>
            <a:r>
              <a:rPr lang="en-US" dirty="0" smtClean="0"/>
              <a:t>‘R&amp;D’ </a:t>
            </a:r>
            <a:r>
              <a:rPr lang="en-US" dirty="0"/>
              <a:t>to </a:t>
            </a:r>
            <a:r>
              <a:rPr lang="en-US" dirty="0" smtClean="0"/>
              <a:t>find ways </a:t>
            </a:r>
            <a:r>
              <a:rPr lang="en-US" dirty="0"/>
              <a:t>to use mobile devices and penetrate the cloud </a:t>
            </a:r>
            <a:r>
              <a:rPr lang="en-US" dirty="0" smtClean="0">
                <a:solidFill>
                  <a:schemeClr val="accent6">
                    <a:lumMod val="75000"/>
                  </a:schemeClr>
                </a:solidFill>
              </a:rPr>
              <a:t>to seize </a:t>
            </a:r>
            <a:r>
              <a:rPr lang="en-US" dirty="0">
                <a:solidFill>
                  <a:schemeClr val="accent6">
                    <a:lumMod val="75000"/>
                  </a:schemeClr>
                </a:solidFill>
              </a:rPr>
              <a:t>the data they need to make a profit </a:t>
            </a:r>
            <a:r>
              <a:rPr lang="en-US" dirty="0"/>
              <a:t>or undermine </a:t>
            </a:r>
            <a:r>
              <a:rPr lang="en-US" dirty="0" smtClean="0"/>
              <a:t>a company’s </a:t>
            </a:r>
            <a:r>
              <a:rPr lang="en-US" dirty="0"/>
              <a:t>success</a:t>
            </a:r>
            <a:r>
              <a:rPr lang="en-US" dirty="0" smtClean="0"/>
              <a:t>.”</a:t>
            </a:r>
            <a:endParaRPr lang="en-US" dirty="0"/>
          </a:p>
        </p:txBody>
      </p:sp>
      <p:sp>
        <p:nvSpPr>
          <p:cNvPr id="2" name="Content Placeholder 1"/>
          <p:cNvSpPr>
            <a:spLocks noGrp="1"/>
          </p:cNvSpPr>
          <p:nvPr>
            <p:ph sz="half" idx="2"/>
          </p:nvPr>
        </p:nvSpPr>
        <p:spPr/>
        <p:txBody>
          <a:bodyPr/>
          <a:lstStyle/>
          <a:p>
            <a:r>
              <a:rPr lang="en-US" dirty="0"/>
              <a:t>“… mobile operators will try to </a:t>
            </a:r>
            <a:r>
              <a:rPr lang="en-US" dirty="0">
                <a:solidFill>
                  <a:srgbClr val="FF0000"/>
                </a:solidFill>
              </a:rPr>
              <a:t>prevent threats at the network level…</a:t>
            </a:r>
            <a:r>
              <a:rPr lang="en-US" dirty="0"/>
              <a:t> ‘If the mobile operators pushed out antivirus to their customers’ devices, it would scare users … So operators are keen to </a:t>
            </a:r>
            <a:r>
              <a:rPr lang="en-US" dirty="0">
                <a:solidFill>
                  <a:srgbClr val="FF0000"/>
                </a:solidFill>
              </a:rPr>
              <a:t>solve security issues themselves at the network level</a:t>
            </a:r>
            <a:r>
              <a:rPr lang="en-US" dirty="0"/>
              <a:t>.”</a:t>
            </a:r>
          </a:p>
          <a:p>
            <a:pPr lvl="1"/>
            <a:r>
              <a:rPr lang="en-US" dirty="0" smtClean="0"/>
              <a:t>Gareth Machlachlan</a:t>
            </a:r>
            <a:br>
              <a:rPr lang="en-US" dirty="0" smtClean="0"/>
            </a:br>
            <a:r>
              <a:rPr lang="en-US" dirty="0" smtClean="0"/>
              <a:t>Chief </a:t>
            </a:r>
            <a:r>
              <a:rPr lang="en-US" dirty="0"/>
              <a:t>Operating </a:t>
            </a:r>
            <a:r>
              <a:rPr lang="en-US" dirty="0" smtClean="0"/>
              <a:t>Officer</a:t>
            </a:r>
            <a:endParaRPr lang="en-US" dirty="0"/>
          </a:p>
        </p:txBody>
      </p:sp>
      <p:sp>
        <p:nvSpPr>
          <p:cNvPr id="7" name="Rectangle 6"/>
          <p:cNvSpPr/>
          <p:nvPr/>
        </p:nvSpPr>
        <p:spPr>
          <a:xfrm>
            <a:off x="2723588" y="6306150"/>
            <a:ext cx="3565700" cy="484748"/>
          </a:xfrm>
          <a:prstGeom prst="rect">
            <a:avLst/>
          </a:prstGeom>
          <a:noFill/>
        </p:spPr>
        <p:txBody>
          <a:bodyPr wrap="square" rtlCol="0">
            <a:spAutoFit/>
          </a:bodyPr>
          <a:lstStyle/>
          <a:p>
            <a:pPr>
              <a:lnSpc>
                <a:spcPct val="85000"/>
              </a:lnSpc>
            </a:pPr>
            <a:r>
              <a:rPr lang="en-US" sz="1000" b="0" dirty="0">
                <a:solidFill>
                  <a:schemeClr val="bg1">
                    <a:lumMod val="65000"/>
                  </a:schemeClr>
                </a:solidFill>
                <a:effectLst/>
                <a:latin typeface="Arial Unicode MS" pitchFamily="34" charset="-128"/>
              </a:rPr>
              <a:t>Cisco - Annual Security Report </a:t>
            </a:r>
            <a:r>
              <a:rPr lang="en-US" sz="1000" b="0" dirty="0" smtClean="0">
                <a:solidFill>
                  <a:schemeClr val="bg1">
                    <a:lumMod val="65000"/>
                  </a:schemeClr>
                </a:solidFill>
                <a:effectLst/>
                <a:latin typeface="Arial Unicode MS" pitchFamily="34" charset="-128"/>
              </a:rPr>
              <a:t>'11</a:t>
            </a:r>
          </a:p>
          <a:p>
            <a:pPr>
              <a:lnSpc>
                <a:spcPct val="85000"/>
              </a:lnSpc>
            </a:pPr>
            <a:r>
              <a:rPr lang="en-US" sz="1000" b="0" dirty="0" smtClean="0">
                <a:solidFill>
                  <a:schemeClr val="bg1">
                    <a:lumMod val="65000"/>
                  </a:schemeClr>
                </a:solidFill>
                <a:effectLst/>
                <a:latin typeface="Arial Unicode MS" pitchFamily="34" charset="-128"/>
              </a:rPr>
              <a:t>TechTarget </a:t>
            </a:r>
            <a:r>
              <a:rPr lang="en-US" sz="1000" b="0" dirty="0">
                <a:solidFill>
                  <a:schemeClr val="bg1">
                    <a:lumMod val="65000"/>
                  </a:schemeClr>
                </a:solidFill>
                <a:effectLst/>
                <a:latin typeface="Arial Unicode MS" pitchFamily="34" charset="-128"/>
              </a:rPr>
              <a:t>- Security </a:t>
            </a:r>
            <a:r>
              <a:rPr lang="en-US" sz="1000" b="0" dirty="0" smtClean="0">
                <a:solidFill>
                  <a:schemeClr val="bg1">
                    <a:lumMod val="65000"/>
                  </a:schemeClr>
                </a:solidFill>
                <a:effectLst/>
                <a:latin typeface="Arial Unicode MS" pitchFamily="34" charset="-128"/>
              </a:rPr>
              <a:t>Tech Guide </a:t>
            </a:r>
            <a:r>
              <a:rPr lang="en-US" sz="1000" b="0" dirty="0">
                <a:solidFill>
                  <a:schemeClr val="bg1">
                    <a:lumMod val="65000"/>
                  </a:schemeClr>
                </a:solidFill>
                <a:effectLst/>
                <a:latin typeface="Arial Unicode MS" pitchFamily="34" charset="-128"/>
              </a:rPr>
              <a:t>Mobile '11, “Mobile Phone Security </a:t>
            </a:r>
            <a:r>
              <a:rPr lang="en-US" sz="1000" b="0" dirty="0" smtClean="0">
                <a:solidFill>
                  <a:schemeClr val="bg1">
                    <a:lumMod val="65000"/>
                  </a:schemeClr>
                </a:solidFill>
                <a:effectLst/>
                <a:latin typeface="Arial Unicode MS" pitchFamily="34" charset="-128"/>
              </a:rPr>
              <a:t>Threats, Blended </a:t>
            </a:r>
            <a:r>
              <a:rPr lang="en-US" sz="1000" b="0" dirty="0">
                <a:solidFill>
                  <a:schemeClr val="bg1">
                    <a:lumMod val="65000"/>
                  </a:schemeClr>
                </a:solidFill>
                <a:effectLst/>
                <a:latin typeface="Arial Unicode MS" pitchFamily="34" charset="-128"/>
              </a:rPr>
              <a:t>Attacks Increasing”</a:t>
            </a:r>
          </a:p>
        </p:txBody>
      </p:sp>
      <p:pic>
        <p:nvPicPr>
          <p:cNvPr id="8"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499061" y="4603035"/>
            <a:ext cx="1204486" cy="64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894808" y="3643952"/>
            <a:ext cx="1540768"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446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Download the Original Presentation Here:</a:t>
            </a:r>
            <a:endParaRPr lang="en-US" dirty="0"/>
          </a:p>
        </p:txBody>
      </p:sp>
      <p:sp>
        <p:nvSpPr>
          <p:cNvPr id="3" name="Content Placeholder 2"/>
          <p:cNvSpPr>
            <a:spLocks noGrp="1"/>
          </p:cNvSpPr>
          <p:nvPr>
            <p:ph idx="1"/>
          </p:nvPr>
        </p:nvSpPr>
        <p:spPr/>
        <p:txBody>
          <a:bodyPr/>
          <a:lstStyle/>
          <a:p>
            <a:r>
              <a:rPr lang="en-US" b="0" dirty="0"/>
              <a:t> </a:t>
            </a:r>
            <a:r>
              <a:rPr lang="en-US" b="0" dirty="0">
                <a:hlinkClick r:id="rId2"/>
              </a:rPr>
              <a:t>http://gdusil.wordpress.com/2013/03/08/telco-and-mobile-security-12/</a:t>
            </a:r>
            <a:endParaRPr lang="en-US" dirty="0"/>
          </a:p>
        </p:txBody>
      </p:sp>
    </p:spTree>
    <p:extLst>
      <p:ext uri="{BB962C8B-B14F-4D97-AF65-F5344CB8AC3E}">
        <p14:creationId xmlns:p14="http://schemas.microsoft.com/office/powerpoint/2010/main" val="4223162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06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Synopsis - Telco &amp; Mobile Security ('12)</a:t>
            </a:r>
            <a:br>
              <a:rPr lang="en-US" dirty="0"/>
            </a:br>
            <a:endParaRPr lang="en-US" dirty="0"/>
          </a:p>
        </p:txBody>
      </p:sp>
      <p:sp>
        <p:nvSpPr>
          <p:cNvPr id="5" name="Content Placeholder 4"/>
          <p:cNvSpPr>
            <a:spLocks noGrp="1"/>
          </p:cNvSpPr>
          <p:nvPr>
            <p:ph idx="1"/>
          </p:nvPr>
        </p:nvSpPr>
        <p:spPr/>
        <p:txBody>
          <a:bodyPr/>
          <a:lstStyle/>
          <a:p>
            <a:pPr lvl="1"/>
            <a:r>
              <a:rPr lang="en-US" dirty="0" smtClean="0"/>
              <a:t>As mobile data is expected to grow 16 fold over the next four years*, mobile providers are facing new challenges in balancing subscriber ease-of-use, with cyber-security protection.  This explosion in cellular usage and mobile commerce will require advanced levels of protection for mobile users, as hackers continue to find vulnerabilities to exploit. A dual strategy which includes end-point and infrastructure security will provide robust and cost effective levels of protection, which will also expand provider revenue streams to enhanced services, and increase ARPU through value added security solutions.  Network Behavior Analysis is a viable building block to infrastructure security, and helps to protects a collective subscriber base against sophisticated mobile cyber-attacks.</a:t>
            </a:r>
          </a:p>
          <a:p>
            <a:pPr lvl="2"/>
            <a:r>
              <a:rPr lang="en-US" dirty="0"/>
              <a:t>*</a:t>
            </a:r>
            <a:r>
              <a:rPr lang="en-US" dirty="0" smtClean="0"/>
              <a:t>Cisco - Visual Networking Index Global Mobile Data '11</a:t>
            </a:r>
            <a:br>
              <a:rPr lang="en-US" dirty="0" smtClean="0"/>
            </a:br>
            <a:r>
              <a:rPr lang="en-US" dirty="0" smtClean="0"/>
              <a:t>ARPU – Average Revenue Per User</a:t>
            </a:r>
            <a:endParaRPr lang="en-US" dirty="0"/>
          </a:p>
        </p:txBody>
      </p:sp>
    </p:spTree>
    <p:extLst>
      <p:ext uri="{BB962C8B-B14F-4D97-AF65-F5344CB8AC3E}">
        <p14:creationId xmlns:p14="http://schemas.microsoft.com/office/powerpoint/2010/main" val="2981831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Tags</a:t>
            </a:r>
            <a:endParaRPr lang="en-US" dirty="0"/>
          </a:p>
        </p:txBody>
      </p:sp>
      <p:sp>
        <p:nvSpPr>
          <p:cNvPr id="3" name="Content Placeholder 2"/>
          <p:cNvSpPr>
            <a:spLocks noGrp="1"/>
          </p:cNvSpPr>
          <p:nvPr>
            <p:ph idx="1"/>
          </p:nvPr>
        </p:nvSpPr>
        <p:spPr/>
        <p:txBody>
          <a:bodyPr>
            <a:normAutofit/>
          </a:bodyPr>
          <a:lstStyle/>
          <a:p>
            <a:r>
              <a:rPr lang="en-US" dirty="0"/>
              <a:t>Network Behavior Analysis, NBA, Cyber Attacks, Forensics Analysis, Normal vs. Abnormal Behavior, Anomaly Detection, NetFlow, Incident Response, Security as a Service, SaaS, Managed Security Services, MSS, Monitoring &amp; Management, Advanced Persistent Threats, APT, Zero-Day attacks, </a:t>
            </a:r>
            <a:r>
              <a:rPr lang="en-US" dirty="0" smtClean="0"/>
              <a:t>Zero Day </a:t>
            </a:r>
            <a:r>
              <a:rPr lang="en-US" dirty="0"/>
              <a:t>attacks, </a:t>
            </a:r>
            <a:r>
              <a:rPr lang="en-US" dirty="0" smtClean="0"/>
              <a:t>polymorphic </a:t>
            </a:r>
            <a:r>
              <a:rPr lang="en-US" dirty="0"/>
              <a:t>malware, Modern Sophisticated Attacks, MSA, Non-Signature Detection, Artificial Intelligence, A.I., </a:t>
            </a:r>
            <a:r>
              <a:rPr lang="en-US" dirty="0" smtClean="0"/>
              <a:t>AI, Security </a:t>
            </a:r>
            <a:r>
              <a:rPr lang="en-US" dirty="0"/>
              <a:t>Innovation, Mobile security, Cognitive Security, Cognitive Analyst, Forensics </a:t>
            </a:r>
            <a:r>
              <a:rPr lang="en-US" dirty="0" smtClean="0"/>
              <a:t>analysis, Gabriel Dusil</a:t>
            </a:r>
            <a:endParaRPr lang="en-US" dirty="0"/>
          </a:p>
          <a:p>
            <a:pPr lvl="2"/>
            <a:endParaRPr lang="en-US" dirty="0"/>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1095278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 Current &amp; Future Threats</a:t>
            </a:r>
            <a:endParaRPr lang="en-US" dirty="0"/>
          </a:p>
        </p:txBody>
      </p:sp>
      <p:sp>
        <p:nvSpPr>
          <p:cNvPr id="3" name="Content Placeholder 2"/>
          <p:cNvSpPr>
            <a:spLocks noGrp="1"/>
          </p:cNvSpPr>
          <p:nvPr>
            <p:ph sz="half" idx="1"/>
          </p:nvPr>
        </p:nvSpPr>
        <p:spPr/>
        <p:txBody>
          <a:bodyPr/>
          <a:lstStyle/>
          <a:p>
            <a:r>
              <a:rPr lang="en-US" dirty="0"/>
              <a:t>Mobile devices </a:t>
            </a:r>
            <a:r>
              <a:rPr lang="en-US" dirty="0" smtClean="0"/>
              <a:t>hold </a:t>
            </a:r>
            <a:r>
              <a:rPr lang="en-US" dirty="0"/>
              <a:t>a </a:t>
            </a:r>
            <a:r>
              <a:rPr lang="en-US" dirty="0" smtClean="0"/>
              <a:t>rich</a:t>
            </a:r>
            <a:br>
              <a:rPr lang="en-US" dirty="0" smtClean="0"/>
            </a:br>
            <a:r>
              <a:rPr lang="en-US" dirty="0" smtClean="0"/>
              <a:t>set </a:t>
            </a:r>
            <a:r>
              <a:rPr lang="en-US" dirty="0"/>
              <a:t>of personal </a:t>
            </a:r>
            <a:r>
              <a:rPr lang="en-US" dirty="0" smtClean="0"/>
              <a:t>information:</a:t>
            </a:r>
          </a:p>
          <a:p>
            <a:pPr lvl="1"/>
            <a:r>
              <a:rPr lang="en-US" dirty="0" smtClean="0"/>
              <a:t>Location details</a:t>
            </a:r>
          </a:p>
          <a:p>
            <a:pPr lvl="1"/>
            <a:r>
              <a:rPr lang="en-US" dirty="0" smtClean="0"/>
              <a:t>browsing </a:t>
            </a:r>
            <a:r>
              <a:rPr lang="en-US" dirty="0"/>
              <a:t>&amp; call history</a:t>
            </a:r>
            <a:endParaRPr lang="en-US" dirty="0" smtClean="0"/>
          </a:p>
          <a:p>
            <a:pPr lvl="1"/>
            <a:r>
              <a:rPr lang="en-US" dirty="0" smtClean="0"/>
              <a:t>contact </a:t>
            </a:r>
            <a:r>
              <a:rPr lang="en-US" dirty="0"/>
              <a:t>lists &amp; </a:t>
            </a:r>
            <a:r>
              <a:rPr lang="en-US" dirty="0" smtClean="0"/>
              <a:t>phone #’s</a:t>
            </a:r>
          </a:p>
          <a:p>
            <a:pPr lvl="1"/>
            <a:r>
              <a:rPr lang="en-US" dirty="0" smtClean="0"/>
              <a:t>SMS, email &amp; Facebook</a:t>
            </a:r>
          </a:p>
          <a:p>
            <a:pPr lvl="1"/>
            <a:r>
              <a:rPr lang="en-US" dirty="0" smtClean="0"/>
              <a:t>Calendar details</a:t>
            </a:r>
          </a:p>
          <a:p>
            <a:pPr lvl="1"/>
            <a:r>
              <a:rPr lang="en-US" dirty="0" smtClean="0"/>
              <a:t>Passwords </a:t>
            </a:r>
            <a:r>
              <a:rPr lang="en-US" dirty="0"/>
              <a:t>in clear </a:t>
            </a:r>
            <a:r>
              <a:rPr lang="en-US" dirty="0" smtClean="0"/>
              <a:t>text</a:t>
            </a:r>
          </a:p>
          <a:p>
            <a:pPr lvl="1"/>
            <a:r>
              <a:rPr lang="en-US" dirty="0"/>
              <a:t>Premium-rate </a:t>
            </a:r>
            <a:r>
              <a:rPr lang="en-US" dirty="0" smtClean="0"/>
              <a:t>calling</a:t>
            </a:r>
          </a:p>
          <a:p>
            <a:r>
              <a:rPr lang="en-US" dirty="0" smtClean="0">
                <a:solidFill>
                  <a:srgbClr val="FF0000"/>
                </a:solidFill>
              </a:rPr>
              <a:t>Internet Access remains</a:t>
            </a:r>
            <a:br>
              <a:rPr lang="en-US" dirty="0" smtClean="0">
                <a:solidFill>
                  <a:srgbClr val="FF0000"/>
                </a:solidFill>
              </a:rPr>
            </a:br>
            <a:r>
              <a:rPr lang="en-US" dirty="0" smtClean="0">
                <a:solidFill>
                  <a:srgbClr val="FF0000"/>
                </a:solidFill>
              </a:rPr>
              <a:t>a large vulnerability hole</a:t>
            </a:r>
          </a:p>
          <a:p>
            <a:r>
              <a:rPr lang="en-US" dirty="0" smtClean="0"/>
              <a:t>Up-In-Coming Threats</a:t>
            </a:r>
            <a:endParaRPr lang="en-US" dirty="0"/>
          </a:p>
          <a:p>
            <a:pPr lvl="1"/>
            <a:r>
              <a:rPr lang="en-US" dirty="0" smtClean="0"/>
              <a:t>Micro-payment vulnerabilities</a:t>
            </a:r>
          </a:p>
          <a:p>
            <a:pPr lvl="1"/>
            <a:r>
              <a:rPr lang="en-US" dirty="0" smtClean="0"/>
              <a:t>Access to corporate server</a:t>
            </a:r>
          </a:p>
          <a:p>
            <a:pPr lvl="1"/>
            <a:r>
              <a:rPr lang="en-US" dirty="0" smtClean="0"/>
              <a:t>“LikeJacking”</a:t>
            </a:r>
          </a:p>
        </p:txBody>
      </p:sp>
      <p:sp>
        <p:nvSpPr>
          <p:cNvPr id="6" name="TextBox 5"/>
          <p:cNvSpPr txBox="1"/>
          <p:nvPr/>
        </p:nvSpPr>
        <p:spPr>
          <a:xfrm>
            <a:off x="3144679" y="6515481"/>
            <a:ext cx="2483372" cy="223138"/>
          </a:xfrm>
          <a:prstGeom prst="rect">
            <a:avLst/>
          </a:prstGeom>
          <a:noFill/>
        </p:spPr>
        <p:txBody>
          <a:bodyPr wrap="none" rtlCol="0">
            <a:spAutoFit/>
          </a:bodyPr>
          <a:lstStyle/>
          <a:p>
            <a:pPr>
              <a:lnSpc>
                <a:spcPct val="85000"/>
              </a:lnSpc>
            </a:pPr>
            <a:r>
              <a:rPr lang="en-US" sz="1000" b="0" dirty="0">
                <a:solidFill>
                  <a:schemeClr val="bg1">
                    <a:lumMod val="65000"/>
                  </a:schemeClr>
                </a:solidFill>
                <a:effectLst/>
                <a:latin typeface="Arial Unicode MS" pitchFamily="34" charset="-128"/>
              </a:rPr>
              <a:t>LookOut - Mobile Threat Report (11.Aug)</a:t>
            </a:r>
          </a:p>
        </p:txBody>
      </p:sp>
      <p:sp>
        <p:nvSpPr>
          <p:cNvPr id="8" name="Rectangle 7"/>
          <p:cNvSpPr/>
          <p:nvPr/>
        </p:nvSpPr>
        <p:spPr>
          <a:xfrm>
            <a:off x="2668639" y="6227476"/>
            <a:ext cx="3612412" cy="307777"/>
          </a:xfrm>
          <a:prstGeom prst="rect">
            <a:avLst/>
          </a:prstGeom>
        </p:spPr>
        <p:txBody>
          <a:bodyPr wrap="square" lIns="0" tIns="0" rIns="36000" bIns="0" anchor="b">
            <a:spAutoFit/>
          </a:bodyPr>
          <a:lstStyle/>
          <a:p>
            <a:r>
              <a:rPr lang="en-US" sz="1000" b="0" dirty="0">
                <a:solidFill>
                  <a:schemeClr val="bg1">
                    <a:lumMod val="65000"/>
                  </a:schemeClr>
                </a:solidFill>
                <a:effectLst/>
                <a:latin typeface="Arial Unicode MS" pitchFamily="34" charset="-128"/>
              </a:rPr>
              <a:t>McAfee - Mobility and Security Dazzling Opportunities, Profound Challenges (11.May)</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679" y="1130618"/>
            <a:ext cx="4867327" cy="479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396" y="1427779"/>
            <a:ext cx="1388094" cy="30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503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Security </a:t>
            </a:r>
            <a:r>
              <a:rPr lang="en-US" dirty="0" smtClean="0"/>
              <a:t>– Market Challenges</a:t>
            </a:r>
            <a:endParaRPr lang="en-US" dirty="0"/>
          </a:p>
        </p:txBody>
      </p:sp>
      <p:sp>
        <p:nvSpPr>
          <p:cNvPr id="3" name="Content Placeholder 2"/>
          <p:cNvSpPr>
            <a:spLocks noGrp="1"/>
          </p:cNvSpPr>
          <p:nvPr>
            <p:ph sz="half" idx="1"/>
          </p:nvPr>
        </p:nvSpPr>
        <p:spPr/>
        <p:txBody>
          <a:bodyPr>
            <a:normAutofit/>
          </a:bodyPr>
          <a:lstStyle/>
          <a:p>
            <a:r>
              <a:rPr lang="en-US" dirty="0" smtClean="0"/>
              <a:t>Recent Issues…</a:t>
            </a:r>
          </a:p>
          <a:p>
            <a:pPr lvl="1"/>
            <a:r>
              <a:rPr lang="en-US" dirty="0" smtClean="0"/>
              <a:t>iPhone “Root-kitting”</a:t>
            </a:r>
          </a:p>
          <a:p>
            <a:pPr lvl="2"/>
            <a:r>
              <a:rPr lang="en-US" dirty="0" smtClean="0"/>
              <a:t>Bypassing device security </a:t>
            </a:r>
          </a:p>
          <a:p>
            <a:pPr lvl="1"/>
            <a:r>
              <a:rPr lang="en-US" dirty="0" smtClean="0"/>
              <a:t>Theft of smartphones, &amp; tablets</a:t>
            </a:r>
          </a:p>
          <a:p>
            <a:pPr lvl="2"/>
            <a:r>
              <a:rPr lang="en-US" dirty="0" smtClean="0"/>
              <a:t>sensitive records compromised</a:t>
            </a:r>
          </a:p>
          <a:p>
            <a:pPr lvl="1"/>
            <a:r>
              <a:rPr lang="en-US" dirty="0" smtClean="0"/>
              <a:t>Spoofed ActiveSync policy apps</a:t>
            </a:r>
          </a:p>
          <a:p>
            <a:pPr lvl="2"/>
            <a:r>
              <a:rPr lang="en-US" dirty="0" smtClean="0"/>
              <a:t>Reporting higher security than what is actually available</a:t>
            </a:r>
          </a:p>
          <a:p>
            <a:pPr lvl="1"/>
            <a:r>
              <a:rPr lang="en-US" dirty="0" smtClean="0"/>
              <a:t>“Co-mingling”</a:t>
            </a:r>
          </a:p>
          <a:p>
            <a:pPr lvl="2"/>
            <a:r>
              <a:rPr lang="en-US" dirty="0" smtClean="0"/>
              <a:t>Mixing private &amp; corporate data</a:t>
            </a:r>
          </a:p>
          <a:p>
            <a:pPr lvl="1"/>
            <a:r>
              <a:rPr lang="en-US" dirty="0" smtClean="0"/>
              <a:t>Malware</a:t>
            </a:r>
          </a:p>
          <a:p>
            <a:pPr lvl="2"/>
            <a:r>
              <a:rPr lang="en-US" dirty="0" smtClean="0"/>
              <a:t>Stealing data &amp; bandwidth</a:t>
            </a:r>
          </a:p>
          <a:p>
            <a:pPr lvl="2"/>
            <a:r>
              <a:rPr lang="en-US" dirty="0" smtClean="0"/>
              <a:t>Uncertified apps with malware</a:t>
            </a:r>
          </a:p>
          <a:p>
            <a:pPr lvl="2"/>
            <a:r>
              <a:rPr lang="en-US" dirty="0"/>
              <a:t>Capturing info &amp; </a:t>
            </a:r>
            <a:r>
              <a:rPr lang="en-US" dirty="0" smtClean="0"/>
              <a:t>forwarding</a:t>
            </a:r>
          </a:p>
        </p:txBody>
      </p:sp>
      <p:sp>
        <p:nvSpPr>
          <p:cNvPr id="4" name="Content Placeholder 3"/>
          <p:cNvSpPr>
            <a:spLocks noGrp="1"/>
          </p:cNvSpPr>
          <p:nvPr>
            <p:ph sz="half" idx="2"/>
          </p:nvPr>
        </p:nvSpPr>
        <p:spPr/>
        <p:txBody>
          <a:bodyPr>
            <a:normAutofit/>
          </a:bodyPr>
          <a:lstStyle/>
          <a:p>
            <a:r>
              <a:rPr lang="en-US" dirty="0" smtClean="0"/>
              <a:t>Device Management Checklist</a:t>
            </a:r>
            <a:endParaRPr lang="en-US" dirty="0"/>
          </a:p>
          <a:p>
            <a:pPr lvl="1"/>
            <a:endParaRPr lang="en-US" dirty="0"/>
          </a:p>
        </p:txBody>
      </p:sp>
      <p:sp>
        <p:nvSpPr>
          <p:cNvPr id="7" name="Text Box 22"/>
          <p:cNvSpPr txBox="1">
            <a:spLocks noChangeArrowheads="1"/>
          </p:cNvSpPr>
          <p:nvPr/>
        </p:nvSpPr>
        <p:spPr bwMode="auto">
          <a:xfrm>
            <a:off x="3016257" y="6610066"/>
            <a:ext cx="3068715" cy="153888"/>
          </a:xfrm>
          <a:prstGeom prst="rect">
            <a:avLst/>
          </a:prstGeom>
          <a:extLst/>
        </p:spPr>
        <p:txBody>
          <a:bodyPr wrap="square" lIns="0" tIns="0" rIns="36000" bIns="0" anchor="b">
            <a:spAutoFit/>
          </a:bodyPr>
          <a:lstStyle>
            <a:defPPr>
              <a:defRPr lang="en-US"/>
            </a:defPPr>
            <a:lvl1pPr>
              <a:defRPr sz="1000" b="0">
                <a:solidFill>
                  <a:schemeClr val="bg1">
                    <a:lumMod val="65000"/>
                  </a:schemeClr>
                </a:solidFill>
                <a:effectLst/>
                <a:latin typeface="Segoe UI" pitchFamily="34" charset="0"/>
                <a:cs typeface="Segoe UI" pitchFamily="34" charset="0"/>
              </a:defRPr>
            </a:lvl1pPr>
          </a:lstStyle>
          <a:p>
            <a:r>
              <a:rPr lang="en-US" dirty="0">
                <a:latin typeface="Arial Unicode MS" pitchFamily="34" charset="-128"/>
                <a:cs typeface="Arial" pitchFamily="34" charset="0"/>
              </a:rPr>
              <a:t>J. Gold - A Heuristic Approach to Mobile Security, ‘11</a:t>
            </a:r>
          </a:p>
        </p:txBody>
      </p:sp>
      <p:graphicFrame>
        <p:nvGraphicFramePr>
          <p:cNvPr id="8" name="Table 7"/>
          <p:cNvGraphicFramePr>
            <a:graphicFrameLocks noGrp="1"/>
          </p:cNvGraphicFramePr>
          <p:nvPr>
            <p:extLst>
              <p:ext uri="{D42A27DB-BD31-4B8C-83A1-F6EECF244321}">
                <p14:modId xmlns:p14="http://schemas.microsoft.com/office/powerpoint/2010/main" val="983494308"/>
              </p:ext>
            </p:extLst>
          </p:nvPr>
        </p:nvGraphicFramePr>
        <p:xfrm>
          <a:off x="5223540" y="1632319"/>
          <a:ext cx="4250070" cy="3910920"/>
        </p:xfrm>
        <a:graphic>
          <a:graphicData uri="http://schemas.openxmlformats.org/drawingml/2006/table">
            <a:tbl>
              <a:tblPr firstRow="1" bandRow="1">
                <a:tableStyleId>{93296810-A885-4BE3-A3E7-6D5BEEA58F35}</a:tableStyleId>
              </a:tblPr>
              <a:tblGrid>
                <a:gridCol w="3069856"/>
                <a:gridCol w="574158"/>
                <a:gridCol w="606056"/>
              </a:tblGrid>
              <a:tr h="370840">
                <a:tc>
                  <a:txBody>
                    <a:bodyPr/>
                    <a:lstStyle/>
                    <a:p>
                      <a:r>
                        <a:rPr lang="en-US" dirty="0" smtClean="0">
                          <a:latin typeface="+mj-lt"/>
                        </a:rPr>
                        <a:t>Description</a:t>
                      </a:r>
                      <a:endParaRPr lang="en-US" dirty="0">
                        <a:latin typeface="+mj-lt"/>
                      </a:endParaRPr>
                    </a:p>
                  </a:txBody>
                  <a:tcPr marL="36000" marR="36000" marT="36000" marB="36000" anchor="ctr"/>
                </a:tc>
                <a:tc>
                  <a:txBody>
                    <a:bodyPr/>
                    <a:lstStyle/>
                    <a:p>
                      <a:pPr algn="ctr"/>
                      <a:r>
                        <a:rPr lang="en-US" dirty="0" smtClean="0">
                          <a:latin typeface="+mj-lt"/>
                        </a:rPr>
                        <a:t>Cur-rent</a:t>
                      </a:r>
                      <a:endParaRPr lang="en-US" dirty="0">
                        <a:latin typeface="+mj-lt"/>
                      </a:endParaRPr>
                    </a:p>
                  </a:txBody>
                  <a:tcPr marL="36000" marR="36000" marT="36000" marB="36000"/>
                </a:tc>
                <a:tc>
                  <a:txBody>
                    <a:bodyPr/>
                    <a:lstStyle/>
                    <a:p>
                      <a:pPr algn="ctr"/>
                      <a:r>
                        <a:rPr lang="en-US" dirty="0" smtClean="0">
                          <a:latin typeface="+mj-lt"/>
                        </a:rPr>
                        <a:t>Next Gen</a:t>
                      </a:r>
                      <a:endParaRPr lang="en-US" dirty="0">
                        <a:latin typeface="+mj-lt"/>
                      </a:endParaRPr>
                    </a:p>
                  </a:txBody>
                  <a:tcPr marL="36000" marR="36000" marT="36000" marB="36000"/>
                </a:tc>
              </a:tr>
              <a:tr h="370840">
                <a:tc>
                  <a:txBody>
                    <a:bodyPr/>
                    <a:lstStyle/>
                    <a:p>
                      <a:r>
                        <a:rPr lang="en-US" dirty="0" smtClean="0">
                          <a:latin typeface="+mj-lt"/>
                        </a:rPr>
                        <a:t>Device Upgrade Flexibility</a:t>
                      </a:r>
                      <a:endParaRPr lang="en-US" dirty="0">
                        <a:latin typeface="+mj-lt"/>
                      </a:endParaRPr>
                    </a:p>
                  </a:txBody>
                  <a:tcPr marL="36000" marR="36000" marT="36000" marB="0"/>
                </a:tc>
                <a:tc>
                  <a:txBody>
                    <a:bodyPr/>
                    <a:lstStyle/>
                    <a:p>
                      <a:pPr algn="ctr">
                        <a:lnSpc>
                          <a:spcPts val="1600"/>
                        </a:lnSpc>
                        <a:spcBef>
                          <a:spcPts val="600"/>
                        </a:spcBef>
                      </a:pPr>
                      <a:r>
                        <a:rPr lang="en-US" sz="2400" b="0" dirty="0" smtClean="0">
                          <a:solidFill>
                            <a:srgbClr val="00B050"/>
                          </a:solidFill>
                          <a:latin typeface="+mj-lt"/>
                          <a:sym typeface="Wingdings"/>
                        </a:rPr>
                        <a:t></a:t>
                      </a:r>
                      <a:endParaRPr lang="en-US" sz="2400" b="0" dirty="0">
                        <a:solidFill>
                          <a:srgbClr val="00B050"/>
                        </a:solidFill>
                        <a:latin typeface="+mj-lt"/>
                      </a:endParaRPr>
                    </a:p>
                  </a:txBody>
                  <a:tcPr marL="36000" marR="36000" marT="144000" marB="0"/>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2400" b="0" dirty="0" smtClean="0">
                          <a:solidFill>
                            <a:srgbClr val="00B050"/>
                          </a:solidFill>
                          <a:latin typeface="+mj-lt"/>
                          <a:sym typeface="Wingdings"/>
                        </a:rPr>
                        <a:t></a:t>
                      </a:r>
                      <a:r>
                        <a:rPr lang="en-US" sz="2400" b="1" dirty="0" smtClean="0">
                          <a:solidFill>
                            <a:srgbClr val="00B050"/>
                          </a:solidFill>
                          <a:latin typeface="+mj-lt"/>
                        </a:rPr>
                        <a:t> </a:t>
                      </a:r>
                    </a:p>
                  </a:txBody>
                  <a:tcPr marL="36000" marR="36000" marT="144000" marB="0"/>
                </a:tc>
              </a:tr>
              <a:tr h="370840">
                <a:tc>
                  <a:txBody>
                    <a:bodyPr/>
                    <a:lstStyle/>
                    <a:p>
                      <a:r>
                        <a:rPr lang="en-US" dirty="0" smtClean="0">
                          <a:latin typeface="+mj-lt"/>
                        </a:rPr>
                        <a:t>Threat Analysis</a:t>
                      </a:r>
                      <a:endParaRPr lang="en-US" dirty="0">
                        <a:latin typeface="+mj-lt"/>
                      </a:endParaRPr>
                    </a:p>
                  </a:txBody>
                  <a:tcPr marL="36000" marR="36000" marT="36000" marB="0"/>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2400" b="0" dirty="0" smtClean="0">
                          <a:solidFill>
                            <a:srgbClr val="FF0000"/>
                          </a:solidFill>
                          <a:latin typeface="+mj-lt"/>
                          <a:sym typeface="Wingdings"/>
                        </a:rPr>
                        <a:t></a:t>
                      </a:r>
                      <a:endParaRPr lang="en-US" sz="2400" b="0" dirty="0" smtClean="0">
                        <a:solidFill>
                          <a:srgbClr val="FF0000"/>
                        </a:solidFill>
                        <a:latin typeface="+mj-lt"/>
                      </a:endParaRPr>
                    </a:p>
                  </a:txBody>
                  <a:tcPr marL="36000" marR="36000" marT="144000" marB="0"/>
                </a:tc>
                <a:tc>
                  <a:txBody>
                    <a:bodyPr/>
                    <a:lstStyle/>
                    <a:p>
                      <a:pPr algn="ctr">
                        <a:lnSpc>
                          <a:spcPts val="1600"/>
                        </a:lnSpc>
                      </a:pPr>
                      <a:r>
                        <a:rPr lang="en-US" sz="2400" b="0" dirty="0" smtClean="0">
                          <a:solidFill>
                            <a:srgbClr val="00B050"/>
                          </a:solidFill>
                          <a:latin typeface="+mj-lt"/>
                          <a:sym typeface="Wingdings"/>
                        </a:rPr>
                        <a:t></a:t>
                      </a:r>
                      <a:endParaRPr lang="en-US" sz="2400" b="1" dirty="0">
                        <a:solidFill>
                          <a:srgbClr val="00B050"/>
                        </a:solidFill>
                        <a:latin typeface="+mj-lt"/>
                      </a:endParaRPr>
                    </a:p>
                  </a:txBody>
                  <a:tcPr marL="36000" marR="36000" marT="144000" marB="0"/>
                </a:tc>
              </a:tr>
              <a:tr h="370840">
                <a:tc>
                  <a:txBody>
                    <a:bodyPr/>
                    <a:lstStyle/>
                    <a:p>
                      <a:r>
                        <a:rPr lang="en-US" dirty="0" smtClean="0">
                          <a:latin typeface="+mj-lt"/>
                        </a:rPr>
                        <a:t>Location-Aware usage</a:t>
                      </a:r>
                      <a:endParaRPr lang="en-US" dirty="0">
                        <a:latin typeface="+mj-lt"/>
                      </a:endParaRPr>
                    </a:p>
                  </a:txBody>
                  <a:tcPr marL="36000" marR="36000" marT="36000" marB="0"/>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2400" b="0" dirty="0" smtClean="0">
                          <a:solidFill>
                            <a:srgbClr val="FF0000"/>
                          </a:solidFill>
                          <a:latin typeface="+mj-lt"/>
                          <a:sym typeface="Wingdings"/>
                        </a:rPr>
                        <a:t></a:t>
                      </a:r>
                      <a:endParaRPr lang="en-US" sz="2400" b="1" dirty="0" smtClean="0">
                        <a:solidFill>
                          <a:srgbClr val="00B050"/>
                        </a:solidFill>
                        <a:latin typeface="+mj-lt"/>
                      </a:endParaRPr>
                    </a:p>
                  </a:txBody>
                  <a:tcPr marL="36000" marR="36000" marT="144000" marB="0"/>
                </a:tc>
                <a:tc>
                  <a:txBody>
                    <a:bodyPr/>
                    <a:lstStyle/>
                    <a:p>
                      <a:pPr algn="ctr">
                        <a:lnSpc>
                          <a:spcPts val="1600"/>
                        </a:lnSpc>
                      </a:pPr>
                      <a:r>
                        <a:rPr lang="en-US" sz="2400" b="0" dirty="0" smtClean="0">
                          <a:solidFill>
                            <a:srgbClr val="00B050"/>
                          </a:solidFill>
                          <a:latin typeface="+mj-lt"/>
                          <a:sym typeface="Wingdings"/>
                        </a:rPr>
                        <a:t></a:t>
                      </a:r>
                      <a:endParaRPr lang="en-US" sz="2400" b="1" dirty="0">
                        <a:solidFill>
                          <a:srgbClr val="00B050"/>
                        </a:solidFill>
                        <a:latin typeface="+mj-lt"/>
                      </a:endParaRPr>
                    </a:p>
                  </a:txBody>
                  <a:tcPr marL="36000" marR="36000" marT="144000" marB="0"/>
                </a:tc>
              </a:tr>
              <a:tr h="314002">
                <a:tc>
                  <a:txBody>
                    <a:bodyPr/>
                    <a:lstStyle/>
                    <a:p>
                      <a:r>
                        <a:rPr lang="en-US" dirty="0" smtClean="0">
                          <a:latin typeface="+mj-lt"/>
                        </a:rPr>
                        <a:t>User Device Switching</a:t>
                      </a:r>
                      <a:endParaRPr lang="en-US" dirty="0">
                        <a:latin typeface="+mj-lt"/>
                      </a:endParaRPr>
                    </a:p>
                  </a:txBody>
                  <a:tcPr marL="36000" marR="36000" marT="36000" marB="0"/>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2400" b="0" dirty="0" smtClean="0">
                          <a:solidFill>
                            <a:srgbClr val="00B050"/>
                          </a:solidFill>
                          <a:latin typeface="+mj-lt"/>
                          <a:sym typeface="Wingdings"/>
                        </a:rPr>
                        <a:t></a:t>
                      </a:r>
                      <a:endParaRPr lang="en-US" sz="2400" b="1" dirty="0" smtClean="0">
                        <a:solidFill>
                          <a:srgbClr val="00B050"/>
                        </a:solidFill>
                        <a:latin typeface="+mj-lt"/>
                      </a:endParaRPr>
                    </a:p>
                  </a:txBody>
                  <a:tcPr marL="36000" marR="36000" marT="144000" marB="0"/>
                </a:tc>
                <a:tc>
                  <a:txBody>
                    <a:bodyPr/>
                    <a:lstStyle/>
                    <a:p>
                      <a:pPr algn="ctr">
                        <a:lnSpc>
                          <a:spcPts val="1600"/>
                        </a:lnSpc>
                      </a:pPr>
                      <a:r>
                        <a:rPr lang="en-US" sz="2400" b="0" dirty="0" smtClean="0">
                          <a:solidFill>
                            <a:srgbClr val="00B050"/>
                          </a:solidFill>
                          <a:latin typeface="+mj-lt"/>
                          <a:sym typeface="Wingdings"/>
                        </a:rPr>
                        <a:t></a:t>
                      </a:r>
                      <a:endParaRPr lang="en-US" sz="2400" b="1" dirty="0">
                        <a:solidFill>
                          <a:srgbClr val="00B050"/>
                        </a:solidFill>
                        <a:latin typeface="+mj-lt"/>
                      </a:endParaRPr>
                    </a:p>
                  </a:txBody>
                  <a:tcPr marL="36000" marR="36000" marT="144000" marB="0"/>
                </a:tc>
              </a:tr>
              <a:tr h="370840">
                <a:tc>
                  <a:txBody>
                    <a:bodyPr/>
                    <a:lstStyle/>
                    <a:p>
                      <a:r>
                        <a:rPr lang="en-US" dirty="0" smtClean="0">
                          <a:latin typeface="+mj-lt"/>
                        </a:rPr>
                        <a:t>Device Policy</a:t>
                      </a:r>
                      <a:r>
                        <a:rPr lang="en-US" baseline="0" dirty="0" smtClean="0">
                          <a:latin typeface="+mj-lt"/>
                        </a:rPr>
                        <a:t> Capabilities</a:t>
                      </a:r>
                      <a:endParaRPr lang="en-US" dirty="0">
                        <a:latin typeface="+mj-lt"/>
                      </a:endParaRPr>
                    </a:p>
                  </a:txBody>
                  <a:tcPr marL="36000" marR="36000" marT="36000" marB="0"/>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2400" b="0" dirty="0" smtClean="0">
                          <a:solidFill>
                            <a:srgbClr val="FF0000"/>
                          </a:solidFill>
                          <a:latin typeface="+mj-lt"/>
                          <a:sym typeface="Wingdings"/>
                        </a:rPr>
                        <a:t></a:t>
                      </a:r>
                      <a:endParaRPr lang="en-US" sz="2400" b="0" dirty="0" smtClean="0">
                        <a:solidFill>
                          <a:srgbClr val="FF0000"/>
                        </a:solidFill>
                        <a:latin typeface="+mj-lt"/>
                      </a:endParaRPr>
                    </a:p>
                  </a:txBody>
                  <a:tcPr marL="36000" marR="36000" marT="144000" marB="0"/>
                </a:tc>
                <a:tc>
                  <a:txBody>
                    <a:bodyPr/>
                    <a:lstStyle/>
                    <a:p>
                      <a:pPr algn="ctr">
                        <a:lnSpc>
                          <a:spcPts val="1600"/>
                        </a:lnSpc>
                      </a:pPr>
                      <a:r>
                        <a:rPr lang="en-US" sz="2400" b="0" dirty="0" smtClean="0">
                          <a:solidFill>
                            <a:srgbClr val="00B050"/>
                          </a:solidFill>
                          <a:latin typeface="+mj-lt"/>
                          <a:sym typeface="Wingdings"/>
                        </a:rPr>
                        <a:t></a:t>
                      </a:r>
                      <a:endParaRPr lang="en-US" sz="2400" b="1" dirty="0">
                        <a:solidFill>
                          <a:srgbClr val="00B050"/>
                        </a:solidFill>
                        <a:latin typeface="+mj-lt"/>
                      </a:endParaRPr>
                    </a:p>
                  </a:txBody>
                  <a:tcPr marL="36000" marR="36000" marT="144000" marB="0"/>
                </a:tc>
              </a:tr>
              <a:tr h="0">
                <a:tc>
                  <a:txBody>
                    <a:bodyPr/>
                    <a:lstStyle/>
                    <a:p>
                      <a:r>
                        <a:rPr lang="en-US" dirty="0" smtClean="0">
                          <a:latin typeface="+mj-lt"/>
                        </a:rPr>
                        <a:t>Network Security</a:t>
                      </a:r>
                      <a:endParaRPr lang="en-US" dirty="0">
                        <a:latin typeface="+mj-lt"/>
                      </a:endParaRPr>
                    </a:p>
                  </a:txBody>
                  <a:tcPr marL="36000" marR="36000" marT="36000" marB="0"/>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2400" b="0" dirty="0" smtClean="0">
                          <a:solidFill>
                            <a:srgbClr val="FF0000"/>
                          </a:solidFill>
                          <a:latin typeface="+mj-lt"/>
                          <a:sym typeface="Wingdings"/>
                        </a:rPr>
                        <a:t></a:t>
                      </a:r>
                      <a:endParaRPr lang="en-US" sz="2400" b="0" dirty="0" smtClean="0">
                        <a:solidFill>
                          <a:srgbClr val="FF0000"/>
                        </a:solidFill>
                        <a:latin typeface="+mj-lt"/>
                      </a:endParaRPr>
                    </a:p>
                  </a:txBody>
                  <a:tcPr marL="36000" marR="36000" marT="144000" marB="0"/>
                </a:tc>
                <a:tc>
                  <a:txBody>
                    <a:bodyPr/>
                    <a:lstStyle/>
                    <a:p>
                      <a:pPr algn="ctr">
                        <a:lnSpc>
                          <a:spcPts val="1600"/>
                        </a:lnSpc>
                      </a:pPr>
                      <a:r>
                        <a:rPr lang="en-US" sz="2400" b="0" dirty="0" smtClean="0">
                          <a:solidFill>
                            <a:srgbClr val="00B050"/>
                          </a:solidFill>
                          <a:latin typeface="+mj-lt"/>
                          <a:sym typeface="Wingdings"/>
                        </a:rPr>
                        <a:t></a:t>
                      </a:r>
                      <a:endParaRPr lang="en-US" sz="2400" b="1" dirty="0">
                        <a:solidFill>
                          <a:srgbClr val="00B050"/>
                        </a:solidFill>
                        <a:latin typeface="+mj-lt"/>
                      </a:endParaRPr>
                    </a:p>
                  </a:txBody>
                  <a:tcPr marL="36000" marR="36000" marT="144000" marB="0"/>
                </a:tc>
              </a:tr>
              <a:tr h="370840">
                <a:tc>
                  <a:txBody>
                    <a:bodyPr/>
                    <a:lstStyle/>
                    <a:p>
                      <a:r>
                        <a:rPr lang="en-US" dirty="0" smtClean="0">
                          <a:latin typeface="+mj-lt"/>
                        </a:rPr>
                        <a:t>Dynamic Corporate Policies</a:t>
                      </a:r>
                      <a:endParaRPr lang="en-US" dirty="0">
                        <a:latin typeface="+mj-lt"/>
                      </a:endParaRPr>
                    </a:p>
                  </a:txBody>
                  <a:tcPr marL="36000" marR="36000" marT="36000" marB="0"/>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2400" b="0" dirty="0" smtClean="0">
                          <a:solidFill>
                            <a:srgbClr val="FF0000"/>
                          </a:solidFill>
                          <a:latin typeface="+mj-lt"/>
                          <a:sym typeface="Wingdings"/>
                        </a:rPr>
                        <a:t></a:t>
                      </a:r>
                      <a:endParaRPr lang="en-US" sz="2400" b="0" dirty="0" smtClean="0">
                        <a:solidFill>
                          <a:srgbClr val="FF0000"/>
                        </a:solidFill>
                        <a:latin typeface="+mj-lt"/>
                      </a:endParaRPr>
                    </a:p>
                  </a:txBody>
                  <a:tcPr marL="36000" marR="36000" marT="144000" marB="0"/>
                </a:tc>
                <a:tc>
                  <a:txBody>
                    <a:bodyPr/>
                    <a:lstStyle/>
                    <a:p>
                      <a:pPr algn="ctr">
                        <a:lnSpc>
                          <a:spcPts val="1600"/>
                        </a:lnSpc>
                      </a:pPr>
                      <a:r>
                        <a:rPr lang="en-US" sz="2400" b="0" dirty="0" smtClean="0">
                          <a:solidFill>
                            <a:srgbClr val="00B050"/>
                          </a:solidFill>
                          <a:latin typeface="+mj-lt"/>
                          <a:sym typeface="Wingdings"/>
                        </a:rPr>
                        <a:t></a:t>
                      </a:r>
                      <a:endParaRPr lang="en-US" sz="2400" b="1" dirty="0">
                        <a:solidFill>
                          <a:srgbClr val="00B050"/>
                        </a:solidFill>
                        <a:latin typeface="+mj-lt"/>
                      </a:endParaRPr>
                    </a:p>
                  </a:txBody>
                  <a:tcPr marL="36000" marR="36000" marT="144000" marB="0"/>
                </a:tc>
              </a:tr>
              <a:tr h="370840">
                <a:tc>
                  <a:txBody>
                    <a:bodyPr/>
                    <a:lstStyle/>
                    <a:p>
                      <a:r>
                        <a:rPr lang="en-US" dirty="0" smtClean="0">
                          <a:latin typeface="+mj-lt"/>
                        </a:rPr>
                        <a:t>Scalability Expandability</a:t>
                      </a:r>
                      <a:endParaRPr lang="en-US" dirty="0">
                        <a:latin typeface="+mj-lt"/>
                      </a:endParaRPr>
                    </a:p>
                  </a:txBody>
                  <a:tcPr marL="36000" marR="36000" marT="36000" marB="0"/>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2400" b="0" dirty="0" smtClean="0">
                          <a:solidFill>
                            <a:srgbClr val="00B050"/>
                          </a:solidFill>
                          <a:latin typeface="+mj-lt"/>
                          <a:sym typeface="Wingdings"/>
                        </a:rPr>
                        <a:t></a:t>
                      </a:r>
                      <a:endParaRPr lang="en-US" sz="2400" b="1" dirty="0" smtClean="0">
                        <a:solidFill>
                          <a:srgbClr val="00B050"/>
                        </a:solidFill>
                        <a:latin typeface="+mj-lt"/>
                      </a:endParaRPr>
                    </a:p>
                  </a:txBody>
                  <a:tcPr marL="36000" marR="36000" marT="144000" marB="0"/>
                </a:tc>
                <a:tc>
                  <a:txBody>
                    <a:bodyPr/>
                    <a:lstStyle/>
                    <a:p>
                      <a:pPr algn="ctr">
                        <a:lnSpc>
                          <a:spcPts val="1600"/>
                        </a:lnSpc>
                      </a:pPr>
                      <a:r>
                        <a:rPr lang="en-US" sz="2400" b="0" dirty="0" smtClean="0">
                          <a:solidFill>
                            <a:srgbClr val="00B050"/>
                          </a:solidFill>
                          <a:latin typeface="+mj-lt"/>
                          <a:sym typeface="Wingdings"/>
                        </a:rPr>
                        <a:t></a:t>
                      </a:r>
                      <a:endParaRPr lang="en-US" sz="2400" b="1" dirty="0">
                        <a:solidFill>
                          <a:srgbClr val="00B050"/>
                        </a:solidFill>
                        <a:latin typeface="+mj-lt"/>
                      </a:endParaRPr>
                    </a:p>
                  </a:txBody>
                  <a:tcPr marL="36000" marR="36000" marT="144000" marB="0"/>
                </a:tc>
              </a:tr>
              <a:tr h="370840">
                <a:tc>
                  <a:txBody>
                    <a:bodyPr/>
                    <a:lstStyle/>
                    <a:p>
                      <a:r>
                        <a:rPr lang="en-US" dirty="0" smtClean="0">
                          <a:latin typeface="+mj-lt"/>
                        </a:rPr>
                        <a:t>App &amp; Data Security</a:t>
                      </a:r>
                      <a:endParaRPr lang="en-US" dirty="0">
                        <a:latin typeface="+mj-lt"/>
                      </a:endParaRPr>
                    </a:p>
                  </a:txBody>
                  <a:tcPr marL="36000" marR="36000" marT="36000" marB="0"/>
                </a:tc>
                <a:tc>
                  <a:txBody>
                    <a:bodyPr/>
                    <a:lstStyle/>
                    <a:p>
                      <a:pPr marL="0" marR="0" indent="0" algn="ctr" defTabSz="914400" rtl="0" eaLnBrk="1" fontAlgn="auto" latinLnBrk="0" hangingPunct="1">
                        <a:lnSpc>
                          <a:spcPts val="1600"/>
                        </a:lnSpc>
                        <a:spcBef>
                          <a:spcPts val="0"/>
                        </a:spcBef>
                        <a:spcAft>
                          <a:spcPts val="0"/>
                        </a:spcAft>
                        <a:buClrTx/>
                        <a:buSzTx/>
                        <a:buFontTx/>
                        <a:buNone/>
                        <a:tabLst/>
                        <a:defRPr/>
                      </a:pPr>
                      <a:r>
                        <a:rPr lang="en-US" sz="2400" b="0" dirty="0" smtClean="0">
                          <a:solidFill>
                            <a:srgbClr val="00B050"/>
                          </a:solidFill>
                          <a:latin typeface="+mj-lt"/>
                          <a:sym typeface="Wingdings"/>
                        </a:rPr>
                        <a:t></a:t>
                      </a:r>
                      <a:endParaRPr lang="en-US" sz="2400" b="1" dirty="0" smtClean="0">
                        <a:solidFill>
                          <a:srgbClr val="00B050"/>
                        </a:solidFill>
                        <a:latin typeface="+mj-lt"/>
                      </a:endParaRPr>
                    </a:p>
                  </a:txBody>
                  <a:tcPr marL="36000" marR="36000" marT="144000" marB="0"/>
                </a:tc>
                <a:tc>
                  <a:txBody>
                    <a:bodyPr/>
                    <a:lstStyle/>
                    <a:p>
                      <a:pPr algn="ctr">
                        <a:lnSpc>
                          <a:spcPts val="1600"/>
                        </a:lnSpc>
                      </a:pPr>
                      <a:r>
                        <a:rPr lang="en-US" sz="2400" b="0" dirty="0" smtClean="0">
                          <a:solidFill>
                            <a:srgbClr val="00B050"/>
                          </a:solidFill>
                          <a:latin typeface="+mj-lt"/>
                          <a:sym typeface="Wingdings"/>
                        </a:rPr>
                        <a:t></a:t>
                      </a:r>
                      <a:endParaRPr lang="en-US" sz="2400" b="1" dirty="0">
                        <a:solidFill>
                          <a:srgbClr val="00B050"/>
                        </a:solidFill>
                        <a:latin typeface="+mj-lt"/>
                      </a:endParaRPr>
                    </a:p>
                  </a:txBody>
                  <a:tcPr marL="36000" marR="36000" marT="144000" marB="0"/>
                </a:tc>
              </a:tr>
            </a:tbl>
          </a:graphicData>
        </a:graphic>
      </p:graphicFrame>
      <p:sp>
        <p:nvSpPr>
          <p:cNvPr id="9" name="Rounded Rectangle 8"/>
          <p:cNvSpPr/>
          <p:nvPr/>
        </p:nvSpPr>
        <p:spPr>
          <a:xfrm>
            <a:off x="5071731" y="2615707"/>
            <a:ext cx="4529470" cy="360000"/>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pPr marL="0" algn="ctr">
              <a:buNone/>
            </a:pPr>
            <a:endParaRPr lang="en-US" sz="1200" b="1" dirty="0" smtClean="0">
              <a:latin typeface="Arial Unicode MS" pitchFamily="34" charset="-128"/>
            </a:endParaRPr>
          </a:p>
        </p:txBody>
      </p:sp>
      <p:sp>
        <p:nvSpPr>
          <p:cNvPr id="10" name="Rounded Rectangle 9"/>
          <p:cNvSpPr/>
          <p:nvPr/>
        </p:nvSpPr>
        <p:spPr>
          <a:xfrm>
            <a:off x="5071731" y="3700228"/>
            <a:ext cx="4529470" cy="360000"/>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pPr marL="0" algn="ctr">
              <a:buNone/>
            </a:pPr>
            <a:endParaRPr lang="en-US" sz="1200" b="1" dirty="0" smtClean="0">
              <a:latin typeface="Arial Unicode MS" pitchFamily="34" charset="-128"/>
            </a:endParaRPr>
          </a:p>
        </p:txBody>
      </p:sp>
      <p:sp>
        <p:nvSpPr>
          <p:cNvPr id="11" name="Rounded Rectangle 10"/>
          <p:cNvSpPr/>
          <p:nvPr/>
        </p:nvSpPr>
        <p:spPr>
          <a:xfrm>
            <a:off x="5071731" y="4061735"/>
            <a:ext cx="4529470" cy="360000"/>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pPr marL="0" algn="ctr">
              <a:buNone/>
            </a:pPr>
            <a:endParaRPr lang="en-US" sz="1200" b="1" dirty="0" smtClean="0">
              <a:latin typeface="Arial Unicode MS" pitchFamily="34" charset="-128"/>
            </a:endParaRPr>
          </a:p>
        </p:txBody>
      </p:sp>
      <p:sp>
        <p:nvSpPr>
          <p:cNvPr id="12" name="Rounded Rectangle 11"/>
          <p:cNvSpPr/>
          <p:nvPr/>
        </p:nvSpPr>
        <p:spPr>
          <a:xfrm>
            <a:off x="5071731" y="5165966"/>
            <a:ext cx="4529470" cy="360000"/>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pPr marL="0" algn="ctr">
              <a:buNone/>
            </a:pPr>
            <a:endParaRPr lang="en-US" sz="1200" b="1" dirty="0" smtClean="0">
              <a:latin typeface="Arial Unicode MS" pitchFamily="34" charset="-128"/>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052935" y="1739429"/>
            <a:ext cx="1115938" cy="39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Threat Example - Repackaging</a:t>
            </a:r>
            <a:endParaRPr lang="en-US" dirty="0"/>
          </a:p>
        </p:txBody>
      </p:sp>
      <p:pic>
        <p:nvPicPr>
          <p:cNvPr id="1027" name="Picture 3"/>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 b="14089"/>
          <a:stretch/>
        </p:blipFill>
        <p:spPr bwMode="auto">
          <a:xfrm>
            <a:off x="870338" y="929139"/>
            <a:ext cx="5396648" cy="526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https://www.mylookout.com/_gfx/page-images/mobile-threat-report-phone-agree.jpg"/>
          <p:cNvPicPr/>
          <p:nvPr/>
        </p:nvPicPr>
        <p:blipFill>
          <a:blip r:embed="rId3">
            <a:extLst>
              <a:ext uri="{28A0092B-C50C-407E-A947-70E740481C1C}">
                <a14:useLocalDpi xmlns:a14="http://schemas.microsoft.com/office/drawing/2010/main" val="0"/>
              </a:ext>
            </a:extLst>
          </a:blip>
          <a:srcRect/>
          <a:stretch>
            <a:fillRect/>
          </a:stretch>
        </p:blipFill>
        <p:spPr bwMode="auto">
          <a:xfrm>
            <a:off x="7118194" y="1597886"/>
            <a:ext cx="1891992" cy="3952160"/>
          </a:xfrm>
          <a:prstGeom prst="rect">
            <a:avLst/>
          </a:prstGeom>
          <a:noFill/>
          <a:ln>
            <a:noFill/>
          </a:ln>
        </p:spPr>
      </p:pic>
      <p:sp>
        <p:nvSpPr>
          <p:cNvPr id="7" name="TextBox 6"/>
          <p:cNvSpPr txBox="1"/>
          <p:nvPr/>
        </p:nvSpPr>
        <p:spPr>
          <a:xfrm>
            <a:off x="3144679" y="6488977"/>
            <a:ext cx="2483372" cy="223138"/>
          </a:xfrm>
          <a:prstGeom prst="rect">
            <a:avLst/>
          </a:prstGeom>
          <a:noFill/>
        </p:spPr>
        <p:txBody>
          <a:bodyPr wrap="none" rtlCol="0">
            <a:spAutoFit/>
          </a:bodyPr>
          <a:lstStyle/>
          <a:p>
            <a:pPr>
              <a:lnSpc>
                <a:spcPct val="85000"/>
              </a:lnSpc>
            </a:pPr>
            <a:r>
              <a:rPr lang="en-US" sz="1000" b="0" dirty="0">
                <a:solidFill>
                  <a:schemeClr val="bg1">
                    <a:lumMod val="65000"/>
                  </a:schemeClr>
                </a:solidFill>
                <a:effectLst/>
                <a:latin typeface="Arial Unicode MS" pitchFamily="34" charset="-128"/>
              </a:rPr>
              <a:t>LookOut - Mobile Threat Report (11.Aug)</a:t>
            </a:r>
          </a:p>
        </p:txBody>
      </p:sp>
    </p:spTree>
    <p:extLst>
      <p:ext uri="{BB962C8B-B14F-4D97-AF65-F5344CB8AC3E}">
        <p14:creationId xmlns:p14="http://schemas.microsoft.com/office/powerpoint/2010/main" val="3646792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Mobile Security – Lacking Awareness</a:t>
            </a:r>
            <a:endParaRPr lang="en-US" dirty="0"/>
          </a:p>
        </p:txBody>
      </p:sp>
      <p:sp>
        <p:nvSpPr>
          <p:cNvPr id="7" name="Content Placeholder 6"/>
          <p:cNvSpPr>
            <a:spLocks noGrp="1"/>
          </p:cNvSpPr>
          <p:nvPr>
            <p:ph sz="half" idx="1"/>
          </p:nvPr>
        </p:nvSpPr>
        <p:spPr/>
        <p:txBody>
          <a:bodyPr>
            <a:normAutofit/>
          </a:bodyPr>
          <a:lstStyle/>
          <a:p>
            <a:r>
              <a:rPr lang="en-US" dirty="0" smtClean="0"/>
              <a:t>Awareness of Company Security and Data Protection Policies for Mobile Devices: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algn="r"/>
            <a:r>
              <a:rPr lang="en-US" dirty="0" smtClean="0"/>
              <a:t>Greatest Security Concerns for</a:t>
            </a:r>
            <a:br>
              <a:rPr lang="en-US" dirty="0" smtClean="0"/>
            </a:br>
            <a:r>
              <a:rPr lang="en-US" dirty="0" smtClean="0"/>
              <a:t>Mobile Devices</a:t>
            </a:r>
            <a:endParaRPr lang="en-US" dirty="0"/>
          </a:p>
        </p:txBody>
      </p:sp>
      <p:sp>
        <p:nvSpPr>
          <p:cNvPr id="5" name="Rectangle 4"/>
          <p:cNvSpPr/>
          <p:nvPr/>
        </p:nvSpPr>
        <p:spPr>
          <a:xfrm>
            <a:off x="2562449" y="6461813"/>
            <a:ext cx="3612412" cy="307777"/>
          </a:xfrm>
          <a:prstGeom prst="rect">
            <a:avLst/>
          </a:prstGeom>
        </p:spPr>
        <p:txBody>
          <a:bodyPr wrap="square" lIns="0" tIns="0" rIns="36000" bIns="0" anchor="b">
            <a:spAutoFit/>
          </a:bodyPr>
          <a:lstStyle/>
          <a:p>
            <a:r>
              <a:rPr lang="en-US" sz="1000" b="0" dirty="0">
                <a:solidFill>
                  <a:schemeClr val="bg1">
                    <a:lumMod val="65000"/>
                  </a:schemeClr>
                </a:solidFill>
                <a:effectLst/>
                <a:latin typeface="Arial Unicode MS" pitchFamily="34" charset="-128"/>
              </a:rPr>
              <a:t>McAfee - Mobility and Security Dazzling Opportunities, Profound Challenges (11.May)</a:t>
            </a:r>
          </a:p>
        </p:txBody>
      </p:sp>
      <p:pic>
        <p:nvPicPr>
          <p:cNvPr id="5123" name="Picture 3"/>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72907" y="2187052"/>
            <a:ext cx="4086442" cy="244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Content Placeholder 1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24450" y="1256094"/>
            <a:ext cx="4594225" cy="4526786"/>
          </a:xfrm>
        </p:spPr>
      </p:pic>
      <p:sp>
        <p:nvSpPr>
          <p:cNvPr id="21" name="Rounded Rectangle 20"/>
          <p:cNvSpPr/>
          <p:nvPr/>
        </p:nvSpPr>
        <p:spPr>
          <a:xfrm>
            <a:off x="5178056" y="2498651"/>
            <a:ext cx="4529470" cy="404037"/>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endParaRPr lang="en-US" sz="1200" dirty="0">
              <a:latin typeface="Arial Unicode MS" pitchFamily="34" charset="-128"/>
            </a:endParaRPr>
          </a:p>
        </p:txBody>
      </p:sp>
      <p:sp>
        <p:nvSpPr>
          <p:cNvPr id="26" name="Rounded Rectangle 25"/>
          <p:cNvSpPr/>
          <p:nvPr/>
        </p:nvSpPr>
        <p:spPr>
          <a:xfrm>
            <a:off x="5178056" y="3327991"/>
            <a:ext cx="4529470" cy="404037"/>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endParaRPr lang="en-US" sz="1200" dirty="0">
              <a:latin typeface="Arial Unicode MS" pitchFamily="34" charset="-128"/>
            </a:endParaRPr>
          </a:p>
        </p:txBody>
      </p:sp>
      <p:sp>
        <p:nvSpPr>
          <p:cNvPr id="27" name="Rounded Rectangle 26"/>
          <p:cNvSpPr/>
          <p:nvPr/>
        </p:nvSpPr>
        <p:spPr>
          <a:xfrm>
            <a:off x="5178056" y="4136065"/>
            <a:ext cx="4529470" cy="404037"/>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endParaRPr lang="en-US" sz="1200" dirty="0">
              <a:latin typeface="Arial Unicode MS" pitchFamily="34" charset="-128"/>
            </a:endParaRPr>
          </a:p>
        </p:txBody>
      </p:sp>
      <p:sp>
        <p:nvSpPr>
          <p:cNvPr id="28" name="Rounded Rectangle 27"/>
          <p:cNvSpPr/>
          <p:nvPr/>
        </p:nvSpPr>
        <p:spPr>
          <a:xfrm>
            <a:off x="5178056" y="4550735"/>
            <a:ext cx="4529470" cy="404037"/>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endParaRPr lang="en-US" sz="1200" dirty="0">
              <a:latin typeface="Arial Unicode MS" pitchFamily="34" charset="-128"/>
            </a:endParaRPr>
          </a:p>
        </p:txBody>
      </p:sp>
      <p:sp>
        <p:nvSpPr>
          <p:cNvPr id="29" name="Rounded Rectangle 28"/>
          <p:cNvSpPr/>
          <p:nvPr/>
        </p:nvSpPr>
        <p:spPr>
          <a:xfrm>
            <a:off x="5178056" y="2913321"/>
            <a:ext cx="4529470" cy="404037"/>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endParaRPr lang="en-US" sz="1200" dirty="0">
              <a:latin typeface="Arial Unicode MS" pitchFamily="34" charset="-128"/>
            </a:endParaRPr>
          </a:p>
        </p:txBody>
      </p:sp>
      <p:sp>
        <p:nvSpPr>
          <p:cNvPr id="30" name="Rounded Rectangle 29"/>
          <p:cNvSpPr/>
          <p:nvPr/>
        </p:nvSpPr>
        <p:spPr>
          <a:xfrm>
            <a:off x="2918715" y="3033053"/>
            <a:ext cx="1388242" cy="492025"/>
          </a:xfrm>
          <a:prstGeom prst="roundRect">
            <a:avLst/>
          </a:prstGeom>
          <a:noFill/>
          <a:ln w="38100">
            <a:gradFill flip="none" rotWithShape="1">
              <a:gsLst>
                <a:gs pos="0">
                  <a:srgbClr val="FFF200"/>
                </a:gs>
                <a:gs pos="45000">
                  <a:srgbClr val="FF7A00"/>
                </a:gs>
                <a:gs pos="70000">
                  <a:srgbClr val="FF0300"/>
                </a:gs>
                <a:gs pos="100000">
                  <a:srgbClr val="4D0808"/>
                </a:gs>
              </a:gsLst>
              <a:lin ang="2700000" scaled="1"/>
              <a:tileRect/>
            </a:gradFill>
          </a:ln>
          <a:effectLst>
            <a:innerShdw blurRad="63500" dist="50800" dir="13500000">
              <a:prstClr val="black">
                <a:alpha val="50000"/>
              </a:prstClr>
            </a:innerShdw>
          </a:effectLst>
        </p:spPr>
        <p:txBody>
          <a:bodyPr wrap="square" rtlCol="0" anchor="ctr">
            <a:noAutofit/>
          </a:bodyPr>
          <a:lstStyle/>
          <a:p>
            <a:endParaRPr lang="en-US" sz="1200" dirty="0">
              <a:latin typeface="Arial Unicode MS" pitchFamily="34" charset="-128"/>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5360" y="4157331"/>
            <a:ext cx="1388094" cy="30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473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Telco Security – Market Drivers</a:t>
            </a:r>
            <a:endParaRPr lang="en-US" dirty="0"/>
          </a:p>
        </p:txBody>
      </p:sp>
      <p:sp>
        <p:nvSpPr>
          <p:cNvPr id="3" name="Content Placeholder 2"/>
          <p:cNvSpPr>
            <a:spLocks noGrp="1"/>
          </p:cNvSpPr>
          <p:nvPr>
            <p:ph sz="half" idx="1"/>
          </p:nvPr>
        </p:nvSpPr>
        <p:spPr/>
        <p:txBody>
          <a:bodyPr/>
          <a:lstStyle/>
          <a:p>
            <a:pPr lvl="0"/>
            <a:r>
              <a:rPr lang="en-US" dirty="0" smtClean="0"/>
              <a:t>Subscribers</a:t>
            </a:r>
          </a:p>
          <a:p>
            <a:pPr lvl="1"/>
            <a:r>
              <a:rPr lang="en-US" dirty="0" smtClean="0"/>
              <a:t>Mobile users are in early stages of facing </a:t>
            </a:r>
            <a:r>
              <a:rPr lang="en-US" dirty="0" smtClean="0">
                <a:solidFill>
                  <a:srgbClr val="FF0000"/>
                </a:solidFill>
              </a:rPr>
              <a:t>significant</a:t>
            </a:r>
            <a:r>
              <a:rPr lang="en-US" dirty="0" smtClean="0"/>
              <a:t> mobile threats.</a:t>
            </a:r>
          </a:p>
          <a:p>
            <a:pPr lvl="1"/>
            <a:r>
              <a:rPr lang="en-US" dirty="0" smtClean="0"/>
              <a:t>Handsets hold </a:t>
            </a:r>
            <a:r>
              <a:rPr lang="en-US" dirty="0" smtClean="0">
                <a:solidFill>
                  <a:srgbClr val="FF0000"/>
                </a:solidFill>
              </a:rPr>
              <a:t>sensitive data</a:t>
            </a:r>
          </a:p>
          <a:p>
            <a:pPr lvl="2"/>
            <a:r>
              <a:rPr lang="en-US" dirty="0" smtClean="0"/>
              <a:t>Access to sensitive data (online banking, micro payments)</a:t>
            </a:r>
          </a:p>
          <a:p>
            <a:pPr lvl="1"/>
            <a:r>
              <a:rPr lang="en-US" dirty="0" smtClean="0"/>
              <a:t>Subscriber are </a:t>
            </a:r>
            <a:r>
              <a:rPr lang="en-US" dirty="0" smtClean="0">
                <a:solidFill>
                  <a:srgbClr val="FF0000"/>
                </a:solidFill>
              </a:rPr>
              <a:t>unaware</a:t>
            </a:r>
            <a:r>
              <a:rPr lang="en-US" dirty="0" smtClean="0"/>
              <a:t> of mobile security threats and mitigation is largely ignored.</a:t>
            </a:r>
            <a:endParaRPr lang="en-US" dirty="0"/>
          </a:p>
        </p:txBody>
      </p:sp>
      <p:sp>
        <p:nvSpPr>
          <p:cNvPr id="4" name="Content Placeholder 3"/>
          <p:cNvSpPr>
            <a:spLocks noGrp="1"/>
          </p:cNvSpPr>
          <p:nvPr>
            <p:ph sz="half" idx="2"/>
          </p:nvPr>
        </p:nvSpPr>
        <p:spPr/>
        <p:txBody>
          <a:bodyPr/>
          <a:lstStyle/>
          <a:p>
            <a:pPr lvl="0"/>
            <a:endParaRPr lang="en-US" dirty="0" smtClean="0"/>
          </a:p>
          <a:p>
            <a:pPr lvl="0"/>
            <a:endParaRPr lang="en-US" dirty="0" smtClean="0"/>
          </a:p>
          <a:p>
            <a:pPr lvl="0"/>
            <a:endParaRPr lang="en-US" dirty="0" smtClean="0"/>
          </a:p>
          <a:p>
            <a:pPr lvl="0"/>
            <a:endParaRPr lang="en-US" dirty="0" smtClean="0"/>
          </a:p>
          <a:p>
            <a:pPr lvl="0"/>
            <a:r>
              <a:rPr lang="en-US" dirty="0" smtClean="0"/>
              <a:t>Operators</a:t>
            </a:r>
          </a:p>
          <a:p>
            <a:pPr lvl="1"/>
            <a:r>
              <a:rPr lang="en-US" dirty="0" smtClean="0"/>
              <a:t>Lacking </a:t>
            </a:r>
            <a:r>
              <a:rPr lang="en-US" dirty="0" smtClean="0">
                <a:solidFill>
                  <a:srgbClr val="FF0000"/>
                </a:solidFill>
              </a:rPr>
              <a:t>visibility</a:t>
            </a:r>
            <a:r>
              <a:rPr lang="en-US" dirty="0" smtClean="0"/>
              <a:t> to subscriber network activity &amp; threats</a:t>
            </a:r>
          </a:p>
          <a:p>
            <a:pPr lvl="2"/>
            <a:r>
              <a:rPr lang="en-US" dirty="0" smtClean="0"/>
              <a:t>mobile, land-line, &amp; internet</a:t>
            </a:r>
          </a:p>
          <a:p>
            <a:pPr lvl="1"/>
            <a:r>
              <a:rPr lang="en-US" dirty="0" smtClean="0">
                <a:solidFill>
                  <a:srgbClr val="FF0000"/>
                </a:solidFill>
                <a:sym typeface="Wingdings"/>
              </a:rPr>
              <a:t></a:t>
            </a:r>
            <a:r>
              <a:rPr lang="en-US" dirty="0" smtClean="0">
                <a:sym typeface="Wingdings"/>
              </a:rPr>
              <a:t> </a:t>
            </a:r>
            <a:r>
              <a:rPr lang="en-US" dirty="0" smtClean="0">
                <a:solidFill>
                  <a:srgbClr val="FF0000"/>
                </a:solidFill>
              </a:rPr>
              <a:t>protection</a:t>
            </a:r>
            <a:r>
              <a:rPr lang="en-US" dirty="0" smtClean="0"/>
              <a:t> for subscribers</a:t>
            </a:r>
          </a:p>
          <a:p>
            <a:pPr lvl="1"/>
            <a:r>
              <a:rPr lang="en-US" dirty="0" smtClean="0"/>
              <a:t>Providing additional </a:t>
            </a:r>
            <a:r>
              <a:rPr lang="en-US" dirty="0" smtClean="0">
                <a:solidFill>
                  <a:srgbClr val="FF0000"/>
                </a:solidFill>
              </a:rPr>
              <a:t>service value</a:t>
            </a:r>
          </a:p>
          <a:p>
            <a:pPr lvl="1"/>
            <a:r>
              <a:rPr lang="en-US" dirty="0" smtClean="0"/>
              <a:t>Preparing for future mobile threats</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12" r="878"/>
          <a:stretch/>
        </p:blipFill>
        <p:spPr bwMode="auto">
          <a:xfrm>
            <a:off x="5482985" y="1178797"/>
            <a:ext cx="36000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2485" y="4007780"/>
            <a:ext cx="3531706" cy="180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29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500"/>
                                        <p:tgtEl>
                                          <p:spTgt spid="4">
                                            <p:txEl>
                                              <p:pRg st="6" end="6"/>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500"/>
                                        <p:tgtEl>
                                          <p:spTgt spid="4">
                                            <p:txEl>
                                              <p:pRg st="7" end="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fade">
                                      <p:cBhvr>
                                        <p:cTn id="46" dur="500"/>
                                        <p:tgtEl>
                                          <p:spTgt spid="4">
                                            <p:txEl>
                                              <p:pRg st="8" end="8"/>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Mitigation – Hidden Costs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Maintenance and Repair</a:t>
            </a:r>
          </a:p>
          <a:p>
            <a:pPr lvl="1"/>
            <a:r>
              <a:rPr lang="en-US" dirty="0" smtClean="0"/>
              <a:t>Managing signature updates</a:t>
            </a:r>
          </a:p>
          <a:p>
            <a:pPr lvl="1"/>
            <a:r>
              <a:rPr lang="en-US" dirty="0" smtClean="0"/>
              <a:t>Cost of paying to fix systems infected by malware</a:t>
            </a:r>
          </a:p>
          <a:p>
            <a:r>
              <a:rPr lang="en-US" dirty="0" smtClean="0"/>
              <a:t>Hardware Overhead</a:t>
            </a:r>
          </a:p>
          <a:p>
            <a:pPr lvl="1"/>
            <a:r>
              <a:rPr lang="en-US" dirty="0" smtClean="0"/>
              <a:t>Most anti-malware consume large amounts processing power, memory and storage space.</a:t>
            </a:r>
          </a:p>
          <a:p>
            <a:r>
              <a:rPr lang="en-US" dirty="0" smtClean="0"/>
              <a:t>Lost Productivity</a:t>
            </a:r>
          </a:p>
          <a:p>
            <a:pPr lvl="1"/>
            <a:r>
              <a:rPr lang="en-US" dirty="0" smtClean="0"/>
              <a:t>Lost Productivity per employee</a:t>
            </a:r>
          </a:p>
          <a:p>
            <a:pPr lvl="1"/>
            <a:r>
              <a:rPr lang="en-US" dirty="0" smtClean="0"/>
              <a:t>Differing mobile Operating Systems to manage infections</a:t>
            </a:r>
          </a:p>
          <a:p>
            <a:r>
              <a:rPr lang="en-US" dirty="0" smtClean="0"/>
              <a:t>Company Costs</a:t>
            </a:r>
          </a:p>
          <a:p>
            <a:pPr lvl="1"/>
            <a:r>
              <a:rPr lang="en-US" dirty="0" smtClean="0"/>
              <a:t>Due to stolen Mbytes of bandwidth from Malware</a:t>
            </a:r>
          </a:p>
        </p:txBody>
      </p:sp>
      <p:sp>
        <p:nvSpPr>
          <p:cNvPr id="5" name="Rectangle 4"/>
          <p:cNvSpPr/>
          <p:nvPr/>
        </p:nvSpPr>
        <p:spPr>
          <a:xfrm>
            <a:off x="2104361" y="6610667"/>
            <a:ext cx="4953000" cy="153888"/>
          </a:xfrm>
          <a:prstGeom prst="rect">
            <a:avLst/>
          </a:prstGeom>
        </p:spPr>
        <p:txBody>
          <a:bodyPr wrap="square" lIns="0" tIns="0" rIns="36000" bIns="0" anchor="b">
            <a:spAutoFit/>
          </a:bodyPr>
          <a:lstStyle/>
          <a:p>
            <a:r>
              <a:rPr lang="en-US" sz="1000" b="0" dirty="0" smtClean="0">
                <a:solidFill>
                  <a:schemeClr val="bg1">
                    <a:lumMod val="65000"/>
                  </a:schemeClr>
                </a:solidFill>
                <a:effectLst/>
                <a:latin typeface="Arial Unicode MS" pitchFamily="34" charset="-128"/>
              </a:rPr>
              <a:t>http</a:t>
            </a:r>
            <a:r>
              <a:rPr lang="en-US" sz="1000" b="0" dirty="0">
                <a:solidFill>
                  <a:schemeClr val="bg1">
                    <a:lumMod val="65000"/>
                  </a:schemeClr>
                </a:solidFill>
                <a:effectLst/>
                <a:latin typeface="Arial Unicode MS" pitchFamily="34" charset="-128"/>
              </a:rPr>
              <a:t>://www.networksecurityjournal.com/features/malware-burden-012208/ </a:t>
            </a:r>
          </a:p>
        </p:txBody>
      </p:sp>
      <p:pic>
        <p:nvPicPr>
          <p:cNvPr id="7" name="Content Placeholder 4" descr="https://www.mylookout.com/_gfx/page-images/mobile-threat-report-unsafe-links.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536704" y="1073557"/>
            <a:ext cx="3690202" cy="4944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10939" y="6435967"/>
            <a:ext cx="2483372" cy="223138"/>
          </a:xfrm>
          <a:prstGeom prst="rect">
            <a:avLst/>
          </a:prstGeom>
          <a:noFill/>
        </p:spPr>
        <p:txBody>
          <a:bodyPr wrap="none" rtlCol="0">
            <a:spAutoFit/>
          </a:bodyPr>
          <a:lstStyle/>
          <a:p>
            <a:pPr>
              <a:lnSpc>
                <a:spcPct val="85000"/>
              </a:lnSpc>
            </a:pPr>
            <a:r>
              <a:rPr lang="en-US" sz="1000" b="0" dirty="0">
                <a:solidFill>
                  <a:schemeClr val="bg1">
                    <a:lumMod val="65000"/>
                  </a:schemeClr>
                </a:solidFill>
                <a:effectLst/>
                <a:latin typeface="Arial Unicode MS" pitchFamily="34" charset="-128"/>
              </a:rPr>
              <a:t>LookOut - Mobile Threat Report (11.Aug)</a:t>
            </a:r>
          </a:p>
        </p:txBody>
      </p:sp>
    </p:spTree>
    <p:extLst>
      <p:ext uri="{BB962C8B-B14F-4D97-AF65-F5344CB8AC3E}">
        <p14:creationId xmlns:p14="http://schemas.microsoft.com/office/powerpoint/2010/main" val="4174111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r="-766" b="-1736"/>
          <a:stretch/>
        </p:blipFill>
        <p:spPr>
          <a:xfrm>
            <a:off x="5211443" y="1071450"/>
            <a:ext cx="4377005" cy="4376849"/>
          </a:xfrm>
        </p:spPr>
      </p:pic>
      <p:sp>
        <p:nvSpPr>
          <p:cNvPr id="7" name="Title 6"/>
          <p:cNvSpPr>
            <a:spLocks noGrp="1"/>
          </p:cNvSpPr>
          <p:nvPr>
            <p:ph type="title"/>
          </p:nvPr>
        </p:nvSpPr>
        <p:spPr/>
        <p:txBody>
          <a:bodyPr/>
          <a:lstStyle/>
          <a:p>
            <a:r>
              <a:rPr lang="en-US" smtClean="0"/>
              <a:t>Mobile Data - Smartphone Trends</a:t>
            </a:r>
            <a:endParaRPr lang="en-US" dirty="0"/>
          </a:p>
        </p:txBody>
      </p:sp>
      <p:sp>
        <p:nvSpPr>
          <p:cNvPr id="3" name="Content Placeholder 2"/>
          <p:cNvSpPr>
            <a:spLocks noGrp="1"/>
          </p:cNvSpPr>
          <p:nvPr>
            <p:ph sz="half" idx="1"/>
          </p:nvPr>
        </p:nvSpPr>
        <p:spPr/>
        <p:txBody>
          <a:bodyPr/>
          <a:lstStyle/>
          <a:p>
            <a:r>
              <a:rPr lang="en-US" dirty="0" smtClean="0"/>
              <a:t>Subscribers used 79 MB per month in ‘10, </a:t>
            </a:r>
            <a:r>
              <a:rPr lang="en-US" dirty="0">
                <a:solidFill>
                  <a:srgbClr val="33CC33"/>
                </a:solidFill>
                <a:sym typeface="Wingdings"/>
              </a:rPr>
              <a:t></a:t>
            </a:r>
            <a:r>
              <a:rPr lang="en-US" dirty="0" smtClean="0"/>
              <a:t> 125% from ‘09</a:t>
            </a:r>
          </a:p>
          <a:p>
            <a:pPr lvl="1"/>
            <a:r>
              <a:rPr lang="en-US" dirty="0" smtClean="0"/>
              <a:t>Expect a 16-fold increase (1.3 GB per month) by ‘15</a:t>
            </a:r>
          </a:p>
          <a:p>
            <a:r>
              <a:rPr lang="en-US" dirty="0" smtClean="0"/>
              <a:t>Average mobile speed in ‘10 was 215 kbps, </a:t>
            </a:r>
            <a:r>
              <a:rPr lang="en-US" dirty="0" smtClean="0">
                <a:solidFill>
                  <a:srgbClr val="0070C0"/>
                </a:solidFill>
                <a:sym typeface="Wingdings"/>
              </a:rPr>
              <a:t></a:t>
            </a:r>
            <a:r>
              <a:rPr lang="en-US" dirty="0" smtClean="0">
                <a:sym typeface="Wingdings"/>
              </a:rPr>
              <a:t> </a:t>
            </a:r>
            <a:r>
              <a:rPr lang="en-US" dirty="0" smtClean="0"/>
              <a:t>2.2Mbps by ‘15.</a:t>
            </a:r>
            <a:endParaRPr lang="en-US" dirty="0"/>
          </a:p>
        </p:txBody>
      </p:sp>
      <p:sp>
        <p:nvSpPr>
          <p:cNvPr id="5" name="Rectangle 4"/>
          <p:cNvSpPr/>
          <p:nvPr/>
        </p:nvSpPr>
        <p:spPr>
          <a:xfrm>
            <a:off x="2562449" y="6593400"/>
            <a:ext cx="3612412" cy="153888"/>
          </a:xfrm>
          <a:prstGeom prst="rect">
            <a:avLst/>
          </a:prstGeom>
        </p:spPr>
        <p:txBody>
          <a:bodyPr wrap="square" lIns="0" tIns="0" rIns="36000" bIns="0" anchor="b">
            <a:spAutoFit/>
          </a:bodyPr>
          <a:lstStyle/>
          <a:p>
            <a:r>
              <a:rPr lang="en-US" sz="1000" b="0" dirty="0">
                <a:solidFill>
                  <a:schemeClr val="bg1">
                    <a:lumMod val="65000"/>
                  </a:schemeClr>
                </a:solidFill>
                <a:effectLst/>
                <a:latin typeface="Arial Unicode MS" pitchFamily="34" charset="-128"/>
              </a:rPr>
              <a:t>Cisco - Visual Networking Index Global Mobile Data '11</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89713" y="3467100"/>
            <a:ext cx="3240000"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585880" y="1131958"/>
            <a:ext cx="1908000"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636680" y="1373258"/>
            <a:ext cx="180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449485" y="2160086"/>
            <a:ext cx="1204486" cy="64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7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gnitive Security">
  <a:themeElements>
    <a:clrScheme name="EST OL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20000"/>
          </a:schemeClr>
        </a:solidFill>
        <a:ln>
          <a:solidFill>
            <a:schemeClr val="accent1"/>
          </a:solidFill>
        </a:ln>
      </a:spPr>
      <a:bodyPr vert="vert270" wrap="square" lIns="0" tIns="0" rIns="0" bIns="0" rtlCol="0" anchor="ctr">
        <a:noAutofit/>
      </a:bodyPr>
      <a:lstStyle>
        <a:defPPr>
          <a:lnSpc>
            <a:spcPct val="90000"/>
          </a:lnSpc>
          <a:defRPr sz="4800" b="0" i="0" dirty="0" smtClean="0">
            <a:ln w="18415" cmpd="sng">
              <a:solidFill>
                <a:srgbClr val="FFFFFF"/>
              </a:solidFill>
              <a:prstDash val="solid"/>
            </a:ln>
            <a:solidFill>
              <a:srgbClr val="FFFFFF"/>
            </a:solidFill>
            <a:effectLst>
              <a:innerShdw blurRad="63500" dist="50800" dir="2700000">
                <a:prstClr val="black">
                  <a:alpha val="50000"/>
                </a:prstClr>
              </a:innerShdw>
            </a:effectLst>
            <a:latin typeface="DINPro-Medium" pitchFamily="50" charset="0"/>
            <a:ea typeface="Segoe UI" pitchFamily="34" charset="0"/>
            <a:cs typeface="Segoe UI" pitchFamily="34" charset="0"/>
          </a:defRPr>
        </a:defPPr>
      </a:lstStyle>
    </a:spDef>
    <a:lnDef>
      <a:spPr>
        <a:ln w="12700">
          <a:solidFill>
            <a:schemeClr val="accent1">
              <a:lumMod val="75000"/>
              <a:alpha val="40000"/>
            </a:schemeClr>
          </a:solidFill>
          <a:tailEnd type="none" w="sm" len="med"/>
        </a:ln>
        <a:effectLst>
          <a:outerShdw blurRad="50800" dist="38100" dir="2700000" algn="tl"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smtClean="0">
            <a:solidFill>
              <a:schemeClr val="tx1"/>
            </a:solidFill>
            <a:effectLst/>
            <a:latin typeface="+mj-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Cognitive Security</Template>
  <TotalTime>49923</TotalTime>
  <Words>1361</Words>
  <Application>Microsoft Office PowerPoint</Application>
  <PresentationFormat>A4 Paper (210x297 mm)</PresentationFormat>
  <Paragraphs>317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Cognitive Security</vt:lpstr>
      <vt:lpstr>Telco &amp; Mobile Security Strategies</vt:lpstr>
      <vt:lpstr>Mobile Device Security - State-of-Play</vt:lpstr>
      <vt:lpstr>Mobile – Current &amp; Future Threats</vt:lpstr>
      <vt:lpstr>Mobile Security – Market Challenges</vt:lpstr>
      <vt:lpstr>Malware Threat Example - Repackaging</vt:lpstr>
      <vt:lpstr>Mobile Security – Lacking Awareness</vt:lpstr>
      <vt:lpstr>Telco Security – Market Drivers</vt:lpstr>
      <vt:lpstr>Malware Mitigation – Hidden Costs</vt:lpstr>
      <vt:lpstr>Mobile Data - Smartphone Trends</vt:lpstr>
      <vt:lpstr>Mobile Data – Increasing Costs &amp; Usage</vt:lpstr>
      <vt:lpstr>Malware is Stealing Bandwidth</vt:lpstr>
      <vt:lpstr>Mobile Malware Usage - Vampire Data</vt:lpstr>
      <vt:lpstr>Mobile Security – Emerging Patterns</vt:lpstr>
      <vt:lpstr>Telco Security - Objectives</vt:lpstr>
      <vt:lpstr>Mobile &amp; ISP Infrastructure Security</vt:lpstr>
      <vt:lpstr>Mobile Security - Approach</vt:lpstr>
      <vt:lpstr>Telco Security – Strategic Direction</vt:lpstr>
      <vt:lpstr>Mobile Security – Business Case</vt:lpstr>
      <vt:lpstr>Cognitive Security - What We Offer</vt:lpstr>
      <vt:lpstr>Telco Security – Final Thoughts</vt:lpstr>
      <vt:lpstr>Download the Original Presentation Here:</vt:lpstr>
      <vt:lpstr>PowerPoint Presentation</vt:lpstr>
      <vt:lpstr>Synopsis - Telco &amp; Mobile Security ('12) </vt:lpstr>
      <vt:lpstr>Tags</vt:lpstr>
    </vt:vector>
  </TitlesOfParts>
  <Company>AT&amp;T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Security Overview</dc:title>
  <dc:creator>Gabriel Dusil</dc:creator>
  <cp:lastModifiedBy>Gabriel Dusil</cp:lastModifiedBy>
  <cp:revision>5165</cp:revision>
  <cp:lastPrinted>2011-11-30T10:51:19Z</cp:lastPrinted>
  <dcterms:created xsi:type="dcterms:W3CDTF">2007-11-07T19:28:56Z</dcterms:created>
  <dcterms:modified xsi:type="dcterms:W3CDTF">2013-03-18T12:05:45Z</dcterms:modified>
  <cp:category>Marketing &amp; Sales</cp:category>
</cp:coreProperties>
</file>