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39"/>
  </p:notesMasterIdLst>
  <p:handoutMasterIdLst>
    <p:handoutMasterId r:id="rId40"/>
  </p:handoutMasterIdLst>
  <p:sldIdLst>
    <p:sldId id="2873" r:id="rId2"/>
    <p:sldId id="2915" r:id="rId3"/>
    <p:sldId id="2874" r:id="rId4"/>
    <p:sldId id="2875" r:id="rId5"/>
    <p:sldId id="2877" r:id="rId6"/>
    <p:sldId id="2878" r:id="rId7"/>
    <p:sldId id="2879" r:id="rId8"/>
    <p:sldId id="2880" r:id="rId9"/>
    <p:sldId id="2881" r:id="rId10"/>
    <p:sldId id="2886" r:id="rId11"/>
    <p:sldId id="2884" r:id="rId12"/>
    <p:sldId id="2885" r:id="rId13"/>
    <p:sldId id="2887" r:id="rId14"/>
    <p:sldId id="2889" r:id="rId15"/>
    <p:sldId id="2890" r:id="rId16"/>
    <p:sldId id="2892" r:id="rId17"/>
    <p:sldId id="2893" r:id="rId18"/>
    <p:sldId id="2913" r:id="rId19"/>
    <p:sldId id="2910" r:id="rId20"/>
    <p:sldId id="2883" r:id="rId21"/>
    <p:sldId id="2898" r:id="rId22"/>
    <p:sldId id="2899" r:id="rId23"/>
    <p:sldId id="2911" r:id="rId24"/>
    <p:sldId id="2903" r:id="rId25"/>
    <p:sldId id="2904" r:id="rId26"/>
    <p:sldId id="2916" r:id="rId27"/>
    <p:sldId id="2900" r:id="rId28"/>
    <p:sldId id="2906" r:id="rId29"/>
    <p:sldId id="2909" r:id="rId30"/>
    <p:sldId id="2895" r:id="rId31"/>
    <p:sldId id="2896" r:id="rId32"/>
    <p:sldId id="2897" r:id="rId33"/>
    <p:sldId id="2901" r:id="rId34"/>
    <p:sldId id="2902" r:id="rId35"/>
    <p:sldId id="2914" r:id="rId36"/>
    <p:sldId id="2917" r:id="rId37"/>
    <p:sldId id="2918" r:id="rId38"/>
  </p:sldIdLst>
  <p:sldSz cx="9906000" cy="6858000" type="A4"/>
  <p:notesSz cx="9429750" cy="7086600"/>
  <p:defaultTextStyle>
    <a:defPPr>
      <a:defRPr lang="en-US"/>
    </a:defPPr>
    <a:lvl1pPr algn="l" rtl="0" fontAlgn="base">
      <a:spcBef>
        <a:spcPct val="0"/>
      </a:spcBef>
      <a:spcAft>
        <a:spcPct val="0"/>
      </a:spcAft>
      <a:defRPr sz="2400" kern="1200">
        <a:solidFill>
          <a:srgbClr val="CCCCCC"/>
        </a:solidFill>
        <a:latin typeface="Verdana" pitchFamily="34" charset="0"/>
        <a:ea typeface="+mn-ea"/>
        <a:cs typeface="Arial" charset="0"/>
      </a:defRPr>
    </a:lvl1pPr>
    <a:lvl2pPr marL="457200" algn="l" rtl="0" fontAlgn="base">
      <a:spcBef>
        <a:spcPct val="0"/>
      </a:spcBef>
      <a:spcAft>
        <a:spcPct val="0"/>
      </a:spcAft>
      <a:defRPr sz="2400" kern="1200">
        <a:solidFill>
          <a:srgbClr val="CCCCCC"/>
        </a:solidFill>
        <a:latin typeface="Verdana" pitchFamily="34" charset="0"/>
        <a:ea typeface="+mn-ea"/>
        <a:cs typeface="Arial" charset="0"/>
      </a:defRPr>
    </a:lvl2pPr>
    <a:lvl3pPr marL="914400" algn="l" rtl="0" fontAlgn="base">
      <a:spcBef>
        <a:spcPct val="0"/>
      </a:spcBef>
      <a:spcAft>
        <a:spcPct val="0"/>
      </a:spcAft>
      <a:defRPr sz="2400" kern="1200">
        <a:solidFill>
          <a:srgbClr val="CCCCCC"/>
        </a:solidFill>
        <a:latin typeface="Verdana" pitchFamily="34" charset="0"/>
        <a:ea typeface="+mn-ea"/>
        <a:cs typeface="Arial" charset="0"/>
      </a:defRPr>
    </a:lvl3pPr>
    <a:lvl4pPr marL="1371600" algn="l" rtl="0" fontAlgn="base">
      <a:spcBef>
        <a:spcPct val="0"/>
      </a:spcBef>
      <a:spcAft>
        <a:spcPct val="0"/>
      </a:spcAft>
      <a:defRPr sz="2400" kern="1200">
        <a:solidFill>
          <a:srgbClr val="CCCCCC"/>
        </a:solidFill>
        <a:latin typeface="Verdana" pitchFamily="34" charset="0"/>
        <a:ea typeface="+mn-ea"/>
        <a:cs typeface="Arial" charset="0"/>
      </a:defRPr>
    </a:lvl4pPr>
    <a:lvl5pPr marL="1828800" algn="l" rtl="0" fontAlgn="base">
      <a:spcBef>
        <a:spcPct val="0"/>
      </a:spcBef>
      <a:spcAft>
        <a:spcPct val="0"/>
      </a:spcAft>
      <a:defRPr sz="2400" kern="1200">
        <a:solidFill>
          <a:srgbClr val="CCCCCC"/>
        </a:solidFill>
        <a:latin typeface="Verdana" pitchFamily="34" charset="0"/>
        <a:ea typeface="+mn-ea"/>
        <a:cs typeface="Arial" charset="0"/>
      </a:defRPr>
    </a:lvl5pPr>
    <a:lvl6pPr marL="2286000" algn="l" defTabSz="914400" rtl="0" eaLnBrk="1" latinLnBrk="0" hangingPunct="1">
      <a:defRPr sz="2400" kern="1200">
        <a:solidFill>
          <a:srgbClr val="CCCCCC"/>
        </a:solidFill>
        <a:latin typeface="Verdana" pitchFamily="34" charset="0"/>
        <a:ea typeface="+mn-ea"/>
        <a:cs typeface="Arial" charset="0"/>
      </a:defRPr>
    </a:lvl6pPr>
    <a:lvl7pPr marL="2743200" algn="l" defTabSz="914400" rtl="0" eaLnBrk="1" latinLnBrk="0" hangingPunct="1">
      <a:defRPr sz="2400" kern="1200">
        <a:solidFill>
          <a:srgbClr val="CCCCCC"/>
        </a:solidFill>
        <a:latin typeface="Verdana" pitchFamily="34" charset="0"/>
        <a:ea typeface="+mn-ea"/>
        <a:cs typeface="Arial" charset="0"/>
      </a:defRPr>
    </a:lvl7pPr>
    <a:lvl8pPr marL="3200400" algn="l" defTabSz="914400" rtl="0" eaLnBrk="1" latinLnBrk="0" hangingPunct="1">
      <a:defRPr sz="2400" kern="1200">
        <a:solidFill>
          <a:srgbClr val="CCCCCC"/>
        </a:solidFill>
        <a:latin typeface="Verdana" pitchFamily="34" charset="0"/>
        <a:ea typeface="+mn-ea"/>
        <a:cs typeface="Arial" charset="0"/>
      </a:defRPr>
    </a:lvl8pPr>
    <a:lvl9pPr marL="3657600" algn="l" defTabSz="914400" rtl="0" eaLnBrk="1" latinLnBrk="0" hangingPunct="1">
      <a:defRPr sz="2400" kern="1200">
        <a:solidFill>
          <a:srgbClr val="CCCCCC"/>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hajhas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1E6"/>
    <a:srgbClr val="FFFF99"/>
    <a:srgbClr val="FF6565"/>
    <a:srgbClr val="76933D"/>
    <a:srgbClr val="9CBC5C"/>
    <a:srgbClr val="003AF2"/>
    <a:srgbClr val="3366FF"/>
    <a:srgbClr val="93A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943" autoAdjust="0"/>
    <p:restoredTop sz="91014" autoAdjust="0"/>
  </p:normalViewPr>
  <p:slideViewPr>
    <p:cSldViewPr snapToGrid="0">
      <p:cViewPr>
        <p:scale>
          <a:sx n="90" d="100"/>
          <a:sy n="90" d="100"/>
        </p:scale>
        <p:origin x="-240" y="-30"/>
      </p:cViewPr>
      <p:guideLst>
        <p:guide orient="horz" pos="2160"/>
        <p:guide pos="3120"/>
      </p:guideLst>
    </p:cSldViewPr>
  </p:slideViewPr>
  <p:outlineViewPr>
    <p:cViewPr>
      <p:scale>
        <a:sx n="33" d="100"/>
        <a:sy n="33" d="100"/>
      </p:scale>
      <p:origin x="36" y="3150"/>
    </p:cViewPr>
  </p:outlineViewPr>
  <p:notesTextViewPr>
    <p:cViewPr>
      <p:scale>
        <a:sx n="100" d="100"/>
        <a:sy n="100" d="100"/>
      </p:scale>
      <p:origin x="0" y="0"/>
    </p:cViewPr>
  </p:notesTextViewPr>
  <p:sorterViewPr>
    <p:cViewPr>
      <p:scale>
        <a:sx n="97" d="100"/>
        <a:sy n="97" d="100"/>
      </p:scale>
      <p:origin x="0" y="6042"/>
    </p:cViewPr>
  </p:sorterViewPr>
  <p:notesViewPr>
    <p:cSldViewPr snapToGrid="0">
      <p:cViewPr varScale="1">
        <p:scale>
          <a:sx n="66" d="100"/>
          <a:sy n="66" d="100"/>
        </p:scale>
        <p:origin x="0" y="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6DE80-B688-4695-9FED-77E70B3D08EC}" type="doc">
      <dgm:prSet loTypeId="urn:microsoft.com/office/officeart/2005/8/layout/hProcess9" loCatId="process" qsTypeId="urn:microsoft.com/office/officeart/2005/8/quickstyle/simple1#1" qsCatId="simple" csTypeId="urn:microsoft.com/office/officeart/2005/8/colors/accent2_5" csCatId="accent2" phldr="1"/>
      <dgm:spPr/>
      <dgm:t>
        <a:bodyPr/>
        <a:lstStyle/>
        <a:p>
          <a:endParaRPr lang="en-US"/>
        </a:p>
      </dgm:t>
    </dgm:pt>
    <dgm:pt modelId="{DAF6C88A-D861-46D5-A085-CFF23670DAA6}">
      <dgm:prSet phldrT="[Text]" custT="1"/>
      <dgm:spPr/>
      <dgm:t>
        <a:bodyPr/>
        <a:lstStyle/>
        <a:p>
          <a:r>
            <a:rPr lang="en-GB" sz="2000" dirty="0" smtClean="0"/>
            <a:t>Manufacturers</a:t>
          </a:r>
          <a:r>
            <a:rPr lang="en-GB" sz="2400" dirty="0" smtClean="0"/>
            <a:t> </a:t>
          </a:r>
        </a:p>
        <a:p>
          <a:r>
            <a:rPr lang="en-GB" sz="4000" dirty="0" smtClean="0"/>
            <a:t>PCI PED</a:t>
          </a:r>
          <a:endParaRPr lang="en-US" sz="4000" dirty="0"/>
        </a:p>
      </dgm:t>
    </dgm:pt>
    <dgm:pt modelId="{9E6A1F9C-FA6F-4C71-9D9D-41D1CE051C19}" type="parTrans" cxnId="{396BE647-1046-40AD-87C9-12B04E2A4C12}">
      <dgm:prSet/>
      <dgm:spPr/>
      <dgm:t>
        <a:bodyPr/>
        <a:lstStyle/>
        <a:p>
          <a:endParaRPr lang="en-US"/>
        </a:p>
      </dgm:t>
    </dgm:pt>
    <dgm:pt modelId="{2DEF0E0A-A092-492C-92A4-7996F6D94170}" type="sibTrans" cxnId="{396BE647-1046-40AD-87C9-12B04E2A4C12}">
      <dgm:prSet/>
      <dgm:spPr/>
      <dgm:t>
        <a:bodyPr/>
        <a:lstStyle/>
        <a:p>
          <a:endParaRPr lang="en-US"/>
        </a:p>
      </dgm:t>
    </dgm:pt>
    <dgm:pt modelId="{90CEF4FC-9DFB-4DB0-8A99-F94A42030D85}">
      <dgm:prSet phldrT="[Text]" custT="1"/>
      <dgm:spPr/>
      <dgm:t>
        <a:bodyPr/>
        <a:lstStyle/>
        <a:p>
          <a:r>
            <a:rPr lang="en-GB" sz="2000" dirty="0" smtClean="0"/>
            <a:t>Software Developers </a:t>
          </a:r>
        </a:p>
        <a:p>
          <a:r>
            <a:rPr lang="en-GB" sz="4000" dirty="0" smtClean="0"/>
            <a:t>PCI PA-DSS</a:t>
          </a:r>
          <a:endParaRPr lang="en-US" sz="4000" dirty="0"/>
        </a:p>
      </dgm:t>
    </dgm:pt>
    <dgm:pt modelId="{0B9E14AC-134D-468E-8133-0ED04C71EE4B}" type="parTrans" cxnId="{16646BB4-670D-4F2F-BBAD-A41A7565CBC6}">
      <dgm:prSet/>
      <dgm:spPr/>
      <dgm:t>
        <a:bodyPr/>
        <a:lstStyle/>
        <a:p>
          <a:endParaRPr lang="en-US"/>
        </a:p>
      </dgm:t>
    </dgm:pt>
    <dgm:pt modelId="{F3903F3E-86B5-486D-A165-D679C88BE498}" type="sibTrans" cxnId="{16646BB4-670D-4F2F-BBAD-A41A7565CBC6}">
      <dgm:prSet/>
      <dgm:spPr/>
      <dgm:t>
        <a:bodyPr/>
        <a:lstStyle/>
        <a:p>
          <a:endParaRPr lang="en-US"/>
        </a:p>
      </dgm:t>
    </dgm:pt>
    <dgm:pt modelId="{99151783-69B1-4C15-B6C8-D0D21D8B2E41}">
      <dgm:prSet phldrT="[Text]" custT="1"/>
      <dgm:spPr/>
      <dgm:t>
        <a:bodyPr/>
        <a:lstStyle/>
        <a:p>
          <a:r>
            <a:rPr lang="en-GB" sz="2000" dirty="0" smtClean="0"/>
            <a:t>Merchant &amp; SP</a:t>
          </a:r>
        </a:p>
        <a:p>
          <a:r>
            <a:rPr lang="en-GB" sz="4000" dirty="0" smtClean="0"/>
            <a:t>PCI DSS</a:t>
          </a:r>
          <a:endParaRPr lang="en-US" sz="4000" dirty="0"/>
        </a:p>
      </dgm:t>
    </dgm:pt>
    <dgm:pt modelId="{B9F06367-0013-41CF-BB02-AFE6613351F1}" type="parTrans" cxnId="{DF50B6E1-5D02-4FE7-8531-F147D801AB17}">
      <dgm:prSet/>
      <dgm:spPr/>
      <dgm:t>
        <a:bodyPr/>
        <a:lstStyle/>
        <a:p>
          <a:endParaRPr lang="en-US"/>
        </a:p>
      </dgm:t>
    </dgm:pt>
    <dgm:pt modelId="{A6C57CD2-67CB-4969-8C3F-5CDFF468BE1E}" type="sibTrans" cxnId="{DF50B6E1-5D02-4FE7-8531-F147D801AB17}">
      <dgm:prSet/>
      <dgm:spPr/>
      <dgm:t>
        <a:bodyPr/>
        <a:lstStyle/>
        <a:p>
          <a:endParaRPr lang="en-US"/>
        </a:p>
      </dgm:t>
    </dgm:pt>
    <dgm:pt modelId="{A91C63C5-C21C-411F-B6D5-011781651357}" type="pres">
      <dgm:prSet presAssocID="{BC66DE80-B688-4695-9FED-77E70B3D08EC}" presName="CompostProcess" presStyleCnt="0">
        <dgm:presLayoutVars>
          <dgm:dir/>
          <dgm:resizeHandles val="exact"/>
        </dgm:presLayoutVars>
      </dgm:prSet>
      <dgm:spPr/>
      <dgm:t>
        <a:bodyPr/>
        <a:lstStyle/>
        <a:p>
          <a:endParaRPr lang="en-US"/>
        </a:p>
      </dgm:t>
    </dgm:pt>
    <dgm:pt modelId="{B5892691-B54B-4AF9-9D90-862D0468EEE8}" type="pres">
      <dgm:prSet presAssocID="{BC66DE80-B688-4695-9FED-77E70B3D08EC}" presName="arrow" presStyleLbl="bgShp" presStyleIdx="0" presStyleCnt="1"/>
      <dgm:spPr/>
    </dgm:pt>
    <dgm:pt modelId="{EA5A4460-02B7-4BB0-8742-D4C086EE8E7A}" type="pres">
      <dgm:prSet presAssocID="{BC66DE80-B688-4695-9FED-77E70B3D08EC}" presName="linearProcess" presStyleCnt="0"/>
      <dgm:spPr/>
    </dgm:pt>
    <dgm:pt modelId="{B87581FC-F762-4424-B706-32A87C185A78}" type="pres">
      <dgm:prSet presAssocID="{DAF6C88A-D861-46D5-A085-CFF23670DAA6}" presName="textNode" presStyleLbl="node1" presStyleIdx="0" presStyleCnt="3">
        <dgm:presLayoutVars>
          <dgm:bulletEnabled val="1"/>
        </dgm:presLayoutVars>
      </dgm:prSet>
      <dgm:spPr/>
      <dgm:t>
        <a:bodyPr/>
        <a:lstStyle/>
        <a:p>
          <a:endParaRPr lang="en-US"/>
        </a:p>
      </dgm:t>
    </dgm:pt>
    <dgm:pt modelId="{188A3AD8-A600-45D2-B5D2-B4651BCFB7AB}" type="pres">
      <dgm:prSet presAssocID="{2DEF0E0A-A092-492C-92A4-7996F6D94170}" presName="sibTrans" presStyleCnt="0"/>
      <dgm:spPr/>
    </dgm:pt>
    <dgm:pt modelId="{EFA67432-96C7-4570-825B-DD4EB5D8C203}" type="pres">
      <dgm:prSet presAssocID="{90CEF4FC-9DFB-4DB0-8A99-F94A42030D85}" presName="textNode" presStyleLbl="node1" presStyleIdx="1" presStyleCnt="3">
        <dgm:presLayoutVars>
          <dgm:bulletEnabled val="1"/>
        </dgm:presLayoutVars>
      </dgm:prSet>
      <dgm:spPr/>
      <dgm:t>
        <a:bodyPr/>
        <a:lstStyle/>
        <a:p>
          <a:endParaRPr lang="en-US"/>
        </a:p>
      </dgm:t>
    </dgm:pt>
    <dgm:pt modelId="{4C5F2005-0C54-4C15-8CE3-590EE11737F6}" type="pres">
      <dgm:prSet presAssocID="{F3903F3E-86B5-486D-A165-D679C88BE498}" presName="sibTrans" presStyleCnt="0"/>
      <dgm:spPr/>
    </dgm:pt>
    <dgm:pt modelId="{35B30390-157D-4FCE-9396-15DF7FD7D250}" type="pres">
      <dgm:prSet presAssocID="{99151783-69B1-4C15-B6C8-D0D21D8B2E41}" presName="textNode" presStyleLbl="node1" presStyleIdx="2" presStyleCnt="3">
        <dgm:presLayoutVars>
          <dgm:bulletEnabled val="1"/>
        </dgm:presLayoutVars>
      </dgm:prSet>
      <dgm:spPr/>
      <dgm:t>
        <a:bodyPr/>
        <a:lstStyle/>
        <a:p>
          <a:endParaRPr lang="en-US"/>
        </a:p>
      </dgm:t>
    </dgm:pt>
  </dgm:ptLst>
  <dgm:cxnLst>
    <dgm:cxn modelId="{392663EC-74CE-4374-94DA-1346E37E95B3}" type="presOf" srcId="{90CEF4FC-9DFB-4DB0-8A99-F94A42030D85}" destId="{EFA67432-96C7-4570-825B-DD4EB5D8C203}" srcOrd="0" destOrd="0" presId="urn:microsoft.com/office/officeart/2005/8/layout/hProcess9"/>
    <dgm:cxn modelId="{DF50B6E1-5D02-4FE7-8531-F147D801AB17}" srcId="{BC66DE80-B688-4695-9FED-77E70B3D08EC}" destId="{99151783-69B1-4C15-B6C8-D0D21D8B2E41}" srcOrd="2" destOrd="0" parTransId="{B9F06367-0013-41CF-BB02-AFE6613351F1}" sibTransId="{A6C57CD2-67CB-4969-8C3F-5CDFF468BE1E}"/>
    <dgm:cxn modelId="{16646BB4-670D-4F2F-BBAD-A41A7565CBC6}" srcId="{BC66DE80-B688-4695-9FED-77E70B3D08EC}" destId="{90CEF4FC-9DFB-4DB0-8A99-F94A42030D85}" srcOrd="1" destOrd="0" parTransId="{0B9E14AC-134D-468E-8133-0ED04C71EE4B}" sibTransId="{F3903F3E-86B5-486D-A165-D679C88BE498}"/>
    <dgm:cxn modelId="{46BD1E5F-6030-4108-9766-3D3B80635B56}" type="presOf" srcId="{99151783-69B1-4C15-B6C8-D0D21D8B2E41}" destId="{35B30390-157D-4FCE-9396-15DF7FD7D250}" srcOrd="0" destOrd="0" presId="urn:microsoft.com/office/officeart/2005/8/layout/hProcess9"/>
    <dgm:cxn modelId="{396BE647-1046-40AD-87C9-12B04E2A4C12}" srcId="{BC66DE80-B688-4695-9FED-77E70B3D08EC}" destId="{DAF6C88A-D861-46D5-A085-CFF23670DAA6}" srcOrd="0" destOrd="0" parTransId="{9E6A1F9C-FA6F-4C71-9D9D-41D1CE051C19}" sibTransId="{2DEF0E0A-A092-492C-92A4-7996F6D94170}"/>
    <dgm:cxn modelId="{F757C211-A51C-4498-A376-475D3DEE6DF0}" type="presOf" srcId="{BC66DE80-B688-4695-9FED-77E70B3D08EC}" destId="{A91C63C5-C21C-411F-B6D5-011781651357}" srcOrd="0" destOrd="0" presId="urn:microsoft.com/office/officeart/2005/8/layout/hProcess9"/>
    <dgm:cxn modelId="{568D7541-CE46-47D5-B1FD-BD6F032FDA61}" type="presOf" srcId="{DAF6C88A-D861-46D5-A085-CFF23670DAA6}" destId="{B87581FC-F762-4424-B706-32A87C185A78}" srcOrd="0" destOrd="0" presId="urn:microsoft.com/office/officeart/2005/8/layout/hProcess9"/>
    <dgm:cxn modelId="{FF7BA6B6-9FE8-47AA-A524-59ECBB2F2AF7}" type="presParOf" srcId="{A91C63C5-C21C-411F-B6D5-011781651357}" destId="{B5892691-B54B-4AF9-9D90-862D0468EEE8}" srcOrd="0" destOrd="0" presId="urn:microsoft.com/office/officeart/2005/8/layout/hProcess9"/>
    <dgm:cxn modelId="{FA728876-3F25-4013-8A63-384F22374C0D}" type="presParOf" srcId="{A91C63C5-C21C-411F-B6D5-011781651357}" destId="{EA5A4460-02B7-4BB0-8742-D4C086EE8E7A}" srcOrd="1" destOrd="0" presId="urn:microsoft.com/office/officeart/2005/8/layout/hProcess9"/>
    <dgm:cxn modelId="{6DAA8719-D126-420A-8E37-E2A4EE73BDAA}" type="presParOf" srcId="{EA5A4460-02B7-4BB0-8742-D4C086EE8E7A}" destId="{B87581FC-F762-4424-B706-32A87C185A78}" srcOrd="0" destOrd="0" presId="urn:microsoft.com/office/officeart/2005/8/layout/hProcess9"/>
    <dgm:cxn modelId="{9554D362-6C23-4C1A-8833-E88A0D801043}" type="presParOf" srcId="{EA5A4460-02B7-4BB0-8742-D4C086EE8E7A}" destId="{188A3AD8-A600-45D2-B5D2-B4651BCFB7AB}" srcOrd="1" destOrd="0" presId="urn:microsoft.com/office/officeart/2005/8/layout/hProcess9"/>
    <dgm:cxn modelId="{8B8EAE32-14A7-4536-890C-4100D815D6F1}" type="presParOf" srcId="{EA5A4460-02B7-4BB0-8742-D4C086EE8E7A}" destId="{EFA67432-96C7-4570-825B-DD4EB5D8C203}" srcOrd="2" destOrd="0" presId="urn:microsoft.com/office/officeart/2005/8/layout/hProcess9"/>
    <dgm:cxn modelId="{C8C75999-ADD7-4DF5-8351-E5B1A58ED312}" type="presParOf" srcId="{EA5A4460-02B7-4BB0-8742-D4C086EE8E7A}" destId="{4C5F2005-0C54-4C15-8CE3-590EE11737F6}" srcOrd="3" destOrd="0" presId="urn:microsoft.com/office/officeart/2005/8/layout/hProcess9"/>
    <dgm:cxn modelId="{9897A4C0-ED24-4AB1-98D8-45E8655D5D6C}" type="presParOf" srcId="{EA5A4460-02B7-4BB0-8742-D4C086EE8E7A}" destId="{35B30390-157D-4FCE-9396-15DF7FD7D2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5E8715-EBA0-4244-A1FA-A7286C2E2E08}" type="doc">
      <dgm:prSet loTypeId="urn:microsoft.com/office/officeart/2005/8/layout/cycle2" loCatId="cycle" qsTypeId="urn:microsoft.com/office/officeart/2005/8/quickstyle/simple1#2" qsCatId="simple" csTypeId="urn:microsoft.com/office/officeart/2005/8/colors/accent5_4" csCatId="accent5" phldr="1"/>
      <dgm:spPr/>
      <dgm:t>
        <a:bodyPr/>
        <a:lstStyle/>
        <a:p>
          <a:endParaRPr lang="en-US"/>
        </a:p>
      </dgm:t>
    </dgm:pt>
    <dgm:pt modelId="{116786D6-BDAA-4722-94D1-6EF8D95BE215}">
      <dgm:prSet phldrT="[Text]" custT="1"/>
      <dgm:spPr>
        <a:ln>
          <a:noFill/>
        </a:ln>
        <a:effectLst>
          <a:innerShdw blurRad="50800" dist="25400" dir="13500000">
            <a:prstClr val="black">
              <a:alpha val="50000"/>
            </a:prstClr>
          </a:innerShdw>
        </a:effectLst>
      </dgm:spPr>
      <dgm:t>
        <a:bodyPr/>
        <a:lstStyle/>
        <a:p>
          <a:pPr>
            <a:lnSpc>
              <a:spcPct val="80000"/>
            </a:lnSpc>
            <a:spcAft>
              <a:spcPts val="0"/>
            </a:spcAft>
          </a:pPr>
          <a:r>
            <a:rPr lang="en-GB" sz="2000" b="1" dirty="0" smtClean="0"/>
            <a:t>New Version released </a:t>
          </a:r>
        </a:p>
        <a:p>
          <a:pPr>
            <a:lnSpc>
              <a:spcPct val="80000"/>
            </a:lnSpc>
            <a:spcAft>
              <a:spcPts val="0"/>
            </a:spcAft>
          </a:pPr>
          <a:r>
            <a:rPr lang="en-GB" sz="2000" b="1" dirty="0" smtClean="0"/>
            <a:t>Months</a:t>
          </a:r>
        </a:p>
        <a:p>
          <a:pPr>
            <a:lnSpc>
              <a:spcPct val="80000"/>
            </a:lnSpc>
            <a:spcAft>
              <a:spcPts val="0"/>
            </a:spcAft>
          </a:pPr>
          <a:r>
            <a:rPr lang="en-GB" sz="2000" b="1" dirty="0" smtClean="0"/>
            <a:t> 0-9</a:t>
          </a:r>
          <a:endParaRPr lang="en-US" sz="2000" b="1" dirty="0"/>
        </a:p>
      </dgm:t>
    </dgm:pt>
    <dgm:pt modelId="{11583A48-7F62-434C-AB10-1A64A477F4F3}" type="parTrans" cxnId="{3027E493-0204-4B49-8836-8EEE4601505C}">
      <dgm:prSet/>
      <dgm:spPr/>
      <dgm:t>
        <a:bodyPr/>
        <a:lstStyle/>
        <a:p>
          <a:endParaRPr lang="en-US" sz="1800"/>
        </a:p>
      </dgm:t>
    </dgm:pt>
    <dgm:pt modelId="{A34F91C2-04BB-4DEC-B7DE-EDC82E2D2E1D}" type="sibTrans" cxnId="{3027E493-0204-4B49-8836-8EEE4601505C}">
      <dgm:prSet custT="1"/>
      <dgm:spPr/>
      <dgm:t>
        <a:bodyPr/>
        <a:lstStyle/>
        <a:p>
          <a:endParaRPr lang="en-US" sz="1800"/>
        </a:p>
      </dgm:t>
    </dgm:pt>
    <dgm:pt modelId="{4C33127E-71A2-4E0B-B17C-9EC13D426DEE}">
      <dgm:prSet phldrT="[Text]" custT="1"/>
      <dgm:spPr>
        <a:ln>
          <a:noFill/>
        </a:ln>
        <a:effectLst>
          <a:innerShdw blurRad="50800" dist="25400" dir="13500000">
            <a:prstClr val="black">
              <a:alpha val="50000"/>
            </a:prstClr>
          </a:innerShdw>
        </a:effectLst>
      </dgm:spPr>
      <dgm:t>
        <a:bodyPr/>
        <a:lstStyle/>
        <a:p>
          <a:pPr>
            <a:lnSpc>
              <a:spcPct val="80000"/>
            </a:lnSpc>
            <a:spcAft>
              <a:spcPts val="0"/>
            </a:spcAft>
          </a:pPr>
          <a:r>
            <a:rPr lang="en-GB" sz="2000" b="1" dirty="0" smtClean="0"/>
            <a:t>Feedback Period </a:t>
          </a:r>
        </a:p>
        <a:p>
          <a:pPr>
            <a:lnSpc>
              <a:spcPct val="80000"/>
            </a:lnSpc>
            <a:spcAft>
              <a:spcPts val="0"/>
            </a:spcAft>
          </a:pPr>
          <a:r>
            <a:rPr lang="en-GB" sz="2000" b="1" dirty="0" smtClean="0"/>
            <a:t>Months 10-12 </a:t>
          </a:r>
          <a:endParaRPr lang="en-US" sz="2000" b="1" dirty="0"/>
        </a:p>
      </dgm:t>
    </dgm:pt>
    <dgm:pt modelId="{FC7F31D6-D505-412B-9B8D-4C2A1317B4B3}" type="parTrans" cxnId="{D6162631-3DCA-472A-B404-EC289BCFA4EF}">
      <dgm:prSet/>
      <dgm:spPr/>
      <dgm:t>
        <a:bodyPr/>
        <a:lstStyle/>
        <a:p>
          <a:endParaRPr lang="en-US" sz="1800"/>
        </a:p>
      </dgm:t>
    </dgm:pt>
    <dgm:pt modelId="{9AEAE329-CB67-48B7-B8D0-25AFAC766F33}" type="sibTrans" cxnId="{D6162631-3DCA-472A-B404-EC289BCFA4EF}">
      <dgm:prSet custT="1"/>
      <dgm:spPr/>
      <dgm:t>
        <a:bodyPr/>
        <a:lstStyle/>
        <a:p>
          <a:endParaRPr lang="en-US" sz="1800"/>
        </a:p>
      </dgm:t>
    </dgm:pt>
    <dgm:pt modelId="{B6034C2F-0FA6-4F4E-838F-9AD25A0D2E20}">
      <dgm:prSet phldrT="[Text]" custT="1"/>
      <dgm:spPr>
        <a:ln>
          <a:noFill/>
        </a:ln>
        <a:effectLst>
          <a:innerShdw blurRad="50800" dist="25400" dir="13500000">
            <a:prstClr val="black">
              <a:alpha val="50000"/>
            </a:prstClr>
          </a:innerShdw>
        </a:effectLst>
      </dgm:spPr>
      <dgm:t>
        <a:bodyPr tIns="144000" bIns="0"/>
        <a:lstStyle/>
        <a:p>
          <a:pPr>
            <a:lnSpc>
              <a:spcPct val="80000"/>
            </a:lnSpc>
            <a:spcAft>
              <a:spcPts val="0"/>
            </a:spcAft>
          </a:pPr>
          <a:r>
            <a:rPr lang="en-GB" sz="2000" b="1" dirty="0" smtClean="0"/>
            <a:t>Feedback Review &amp; Decision </a:t>
          </a:r>
        </a:p>
        <a:p>
          <a:pPr>
            <a:lnSpc>
              <a:spcPct val="80000"/>
            </a:lnSpc>
            <a:spcAft>
              <a:spcPts val="0"/>
            </a:spcAft>
          </a:pPr>
          <a:r>
            <a:rPr lang="en-GB" sz="2000" b="1" dirty="0" smtClean="0"/>
            <a:t>Months 13-20</a:t>
          </a:r>
          <a:endParaRPr lang="en-US" sz="2000" b="1" dirty="0"/>
        </a:p>
      </dgm:t>
    </dgm:pt>
    <dgm:pt modelId="{339C6124-EFBA-47D1-BA96-B26AFE951E4E}" type="parTrans" cxnId="{7E539413-3EAE-4DBC-8B4F-DB6AB539334D}">
      <dgm:prSet/>
      <dgm:spPr/>
      <dgm:t>
        <a:bodyPr/>
        <a:lstStyle/>
        <a:p>
          <a:endParaRPr lang="en-US" sz="1800"/>
        </a:p>
      </dgm:t>
    </dgm:pt>
    <dgm:pt modelId="{833F15DD-C4EE-47B5-9BCD-E546017CB92D}" type="sibTrans" cxnId="{7E539413-3EAE-4DBC-8B4F-DB6AB539334D}">
      <dgm:prSet custT="1"/>
      <dgm:spPr/>
      <dgm:t>
        <a:bodyPr/>
        <a:lstStyle/>
        <a:p>
          <a:endParaRPr lang="en-US" sz="1800"/>
        </a:p>
      </dgm:t>
    </dgm:pt>
    <dgm:pt modelId="{66B43AF4-6D2B-48B8-9A21-DF2204C9BFA6}">
      <dgm:prSet phldrT="[Text]" custT="1"/>
      <dgm:spPr>
        <a:ln>
          <a:noFill/>
        </a:ln>
        <a:effectLst>
          <a:innerShdw blurRad="50800" dist="25400" dir="13500000">
            <a:prstClr val="black">
              <a:alpha val="50000"/>
            </a:prstClr>
          </a:innerShdw>
        </a:effectLst>
      </dgm:spPr>
      <dgm:t>
        <a:bodyPr/>
        <a:lstStyle/>
        <a:p>
          <a:pPr>
            <a:lnSpc>
              <a:spcPct val="80000"/>
            </a:lnSpc>
            <a:spcAft>
              <a:spcPts val="0"/>
            </a:spcAft>
          </a:pPr>
          <a:r>
            <a:rPr lang="en-GB" sz="2000" b="1" dirty="0" smtClean="0"/>
            <a:t>New Release Final Review</a:t>
          </a:r>
        </a:p>
        <a:p>
          <a:pPr>
            <a:lnSpc>
              <a:spcPct val="80000"/>
            </a:lnSpc>
            <a:spcAft>
              <a:spcPts val="0"/>
            </a:spcAft>
          </a:pPr>
          <a:r>
            <a:rPr lang="en-GB" sz="2000" b="1" dirty="0" smtClean="0"/>
            <a:t>Months 21-24 </a:t>
          </a:r>
          <a:endParaRPr lang="en-US" sz="2000" b="1" dirty="0"/>
        </a:p>
      </dgm:t>
    </dgm:pt>
    <dgm:pt modelId="{34CF9943-0322-48A1-8A93-441F1A14F299}" type="parTrans" cxnId="{1542454A-BE0C-4AFB-BEB7-68D5C2A56131}">
      <dgm:prSet/>
      <dgm:spPr/>
      <dgm:t>
        <a:bodyPr/>
        <a:lstStyle/>
        <a:p>
          <a:endParaRPr lang="en-US" sz="1800"/>
        </a:p>
      </dgm:t>
    </dgm:pt>
    <dgm:pt modelId="{E8035A30-1A86-487B-B33A-F53B44AB3E67}" type="sibTrans" cxnId="{1542454A-BE0C-4AFB-BEB7-68D5C2A56131}">
      <dgm:prSet custT="1"/>
      <dgm:spPr/>
      <dgm:t>
        <a:bodyPr/>
        <a:lstStyle/>
        <a:p>
          <a:endParaRPr lang="en-US" sz="1800"/>
        </a:p>
      </dgm:t>
    </dgm:pt>
    <dgm:pt modelId="{538AFDA8-E93A-4063-BD22-4BA4C9803484}">
      <dgm:prSet phldrT="[Text]" custT="1"/>
      <dgm:spPr>
        <a:ln>
          <a:noFill/>
        </a:ln>
        <a:effectLst>
          <a:innerShdw blurRad="50800" dist="25400" dir="13500000">
            <a:prstClr val="black">
              <a:alpha val="50000"/>
            </a:prstClr>
          </a:innerShdw>
        </a:effectLst>
      </dgm:spPr>
      <dgm:t>
        <a:bodyPr/>
        <a:lstStyle/>
        <a:p>
          <a:pPr>
            <a:lnSpc>
              <a:spcPct val="80000"/>
            </a:lnSpc>
            <a:spcAft>
              <a:spcPts val="0"/>
            </a:spcAft>
          </a:pPr>
          <a:r>
            <a:rPr lang="en-GB" sz="2000" b="1" dirty="0" smtClean="0"/>
            <a:t>New Version Released </a:t>
          </a:r>
        </a:p>
        <a:p>
          <a:pPr>
            <a:lnSpc>
              <a:spcPct val="80000"/>
            </a:lnSpc>
            <a:spcAft>
              <a:spcPts val="0"/>
            </a:spcAft>
          </a:pPr>
          <a:r>
            <a:rPr lang="en-GB" sz="2000" b="1" dirty="0" smtClean="0"/>
            <a:t>Month 24</a:t>
          </a:r>
          <a:endParaRPr lang="en-US" sz="2000" b="1" dirty="0"/>
        </a:p>
      </dgm:t>
    </dgm:pt>
    <dgm:pt modelId="{ADDC832F-2F02-4D2D-B567-C38F72AE6086}" type="parTrans" cxnId="{C61083D6-EE9E-4875-84C8-84FEE5E19037}">
      <dgm:prSet/>
      <dgm:spPr/>
      <dgm:t>
        <a:bodyPr/>
        <a:lstStyle/>
        <a:p>
          <a:endParaRPr lang="en-US" sz="1800"/>
        </a:p>
      </dgm:t>
    </dgm:pt>
    <dgm:pt modelId="{30D040C1-0518-4143-9E62-154197002BD3}" type="sibTrans" cxnId="{C61083D6-EE9E-4875-84C8-84FEE5E19037}">
      <dgm:prSet custT="1"/>
      <dgm:spPr/>
      <dgm:t>
        <a:bodyPr/>
        <a:lstStyle/>
        <a:p>
          <a:endParaRPr lang="en-US" sz="1800"/>
        </a:p>
      </dgm:t>
    </dgm:pt>
    <dgm:pt modelId="{64E55A81-0FB9-4500-A647-DADCD5DC882F}" type="pres">
      <dgm:prSet presAssocID="{485E8715-EBA0-4244-A1FA-A7286C2E2E08}" presName="cycle" presStyleCnt="0">
        <dgm:presLayoutVars>
          <dgm:dir/>
          <dgm:resizeHandles val="exact"/>
        </dgm:presLayoutVars>
      </dgm:prSet>
      <dgm:spPr/>
      <dgm:t>
        <a:bodyPr/>
        <a:lstStyle/>
        <a:p>
          <a:endParaRPr lang="en-US"/>
        </a:p>
      </dgm:t>
    </dgm:pt>
    <dgm:pt modelId="{ABEE3721-2734-441B-AE4B-E249D78295BA}" type="pres">
      <dgm:prSet presAssocID="{116786D6-BDAA-4722-94D1-6EF8D95BE215}" presName="node" presStyleLbl="node1" presStyleIdx="0" presStyleCnt="5" custScaleX="111527" custScaleY="104320" custRadScaleRad="89381" custRadScaleInc="-314">
        <dgm:presLayoutVars>
          <dgm:bulletEnabled val="1"/>
        </dgm:presLayoutVars>
      </dgm:prSet>
      <dgm:spPr/>
      <dgm:t>
        <a:bodyPr/>
        <a:lstStyle/>
        <a:p>
          <a:endParaRPr lang="en-US"/>
        </a:p>
      </dgm:t>
    </dgm:pt>
    <dgm:pt modelId="{215667A0-38FE-452D-9C59-3ACE78BF6A69}" type="pres">
      <dgm:prSet presAssocID="{A34F91C2-04BB-4DEC-B7DE-EDC82E2D2E1D}" presName="sibTrans" presStyleLbl="sibTrans2D1" presStyleIdx="0" presStyleCnt="5"/>
      <dgm:spPr/>
      <dgm:t>
        <a:bodyPr/>
        <a:lstStyle/>
        <a:p>
          <a:endParaRPr lang="en-US"/>
        </a:p>
      </dgm:t>
    </dgm:pt>
    <dgm:pt modelId="{5CCD2B09-AB7C-4AEA-AD9F-710D277EFB13}" type="pres">
      <dgm:prSet presAssocID="{A34F91C2-04BB-4DEC-B7DE-EDC82E2D2E1D}" presName="connectorText" presStyleLbl="sibTrans2D1" presStyleIdx="0" presStyleCnt="5"/>
      <dgm:spPr/>
      <dgm:t>
        <a:bodyPr/>
        <a:lstStyle/>
        <a:p>
          <a:endParaRPr lang="en-US"/>
        </a:p>
      </dgm:t>
    </dgm:pt>
    <dgm:pt modelId="{054D8050-13D9-4424-A34B-185ACBD1FE45}" type="pres">
      <dgm:prSet presAssocID="{4C33127E-71A2-4E0B-B17C-9EC13D426DEE}" presName="node" presStyleLbl="node1" presStyleIdx="1" presStyleCnt="5" custScaleX="111527" custScaleY="104320" custRadScaleRad="117780" custRadScaleInc="9161">
        <dgm:presLayoutVars>
          <dgm:bulletEnabled val="1"/>
        </dgm:presLayoutVars>
      </dgm:prSet>
      <dgm:spPr/>
      <dgm:t>
        <a:bodyPr/>
        <a:lstStyle/>
        <a:p>
          <a:endParaRPr lang="en-US"/>
        </a:p>
      </dgm:t>
    </dgm:pt>
    <dgm:pt modelId="{7CB3F275-B35F-44CD-84C0-88EA4F5F685C}" type="pres">
      <dgm:prSet presAssocID="{9AEAE329-CB67-48B7-B8D0-25AFAC766F33}" presName="sibTrans" presStyleLbl="sibTrans2D1" presStyleIdx="1" presStyleCnt="5"/>
      <dgm:spPr/>
      <dgm:t>
        <a:bodyPr/>
        <a:lstStyle/>
        <a:p>
          <a:endParaRPr lang="en-US"/>
        </a:p>
      </dgm:t>
    </dgm:pt>
    <dgm:pt modelId="{2FF7BBFC-F373-4495-A69C-A63D88621872}" type="pres">
      <dgm:prSet presAssocID="{9AEAE329-CB67-48B7-B8D0-25AFAC766F33}" presName="connectorText" presStyleLbl="sibTrans2D1" presStyleIdx="1" presStyleCnt="5"/>
      <dgm:spPr/>
      <dgm:t>
        <a:bodyPr/>
        <a:lstStyle/>
        <a:p>
          <a:endParaRPr lang="en-US"/>
        </a:p>
      </dgm:t>
    </dgm:pt>
    <dgm:pt modelId="{61FEB2B1-A5EC-427D-B79C-A83CCBDBE342}" type="pres">
      <dgm:prSet presAssocID="{B6034C2F-0FA6-4F4E-838F-9AD25A0D2E20}" presName="node" presStyleLbl="node1" presStyleIdx="2" presStyleCnt="5" custScaleX="111527" custScaleY="104320" custRadScaleRad="76549" custRadScaleInc="-33506">
        <dgm:presLayoutVars>
          <dgm:bulletEnabled val="1"/>
        </dgm:presLayoutVars>
      </dgm:prSet>
      <dgm:spPr/>
      <dgm:t>
        <a:bodyPr/>
        <a:lstStyle/>
        <a:p>
          <a:endParaRPr lang="en-US"/>
        </a:p>
      </dgm:t>
    </dgm:pt>
    <dgm:pt modelId="{06B5BDDE-5E30-4586-9975-B6C443968FFE}" type="pres">
      <dgm:prSet presAssocID="{833F15DD-C4EE-47B5-9BCD-E546017CB92D}" presName="sibTrans" presStyleLbl="sibTrans2D1" presStyleIdx="2" presStyleCnt="5"/>
      <dgm:spPr/>
      <dgm:t>
        <a:bodyPr/>
        <a:lstStyle/>
        <a:p>
          <a:endParaRPr lang="en-US"/>
        </a:p>
      </dgm:t>
    </dgm:pt>
    <dgm:pt modelId="{866C394F-F163-4BE5-AE47-B38360FA4653}" type="pres">
      <dgm:prSet presAssocID="{833F15DD-C4EE-47B5-9BCD-E546017CB92D}" presName="connectorText" presStyleLbl="sibTrans2D1" presStyleIdx="2" presStyleCnt="5"/>
      <dgm:spPr/>
      <dgm:t>
        <a:bodyPr/>
        <a:lstStyle/>
        <a:p>
          <a:endParaRPr lang="en-US"/>
        </a:p>
      </dgm:t>
    </dgm:pt>
    <dgm:pt modelId="{7726890F-6EAD-4968-92EE-998C903212D3}" type="pres">
      <dgm:prSet presAssocID="{66B43AF4-6D2B-48B8-9A21-DF2204C9BFA6}" presName="node" presStyleLbl="node1" presStyleIdx="3" presStyleCnt="5" custScaleX="111527" custScaleY="104320" custRadScaleRad="75143" custRadScaleInc="24039">
        <dgm:presLayoutVars>
          <dgm:bulletEnabled val="1"/>
        </dgm:presLayoutVars>
      </dgm:prSet>
      <dgm:spPr/>
      <dgm:t>
        <a:bodyPr/>
        <a:lstStyle/>
        <a:p>
          <a:endParaRPr lang="en-US"/>
        </a:p>
      </dgm:t>
    </dgm:pt>
    <dgm:pt modelId="{4CC77C04-9FAF-453D-A49B-3B5E9E1C3D61}" type="pres">
      <dgm:prSet presAssocID="{E8035A30-1A86-487B-B33A-F53B44AB3E67}" presName="sibTrans" presStyleLbl="sibTrans2D1" presStyleIdx="3" presStyleCnt="5"/>
      <dgm:spPr/>
      <dgm:t>
        <a:bodyPr/>
        <a:lstStyle/>
        <a:p>
          <a:endParaRPr lang="en-US"/>
        </a:p>
      </dgm:t>
    </dgm:pt>
    <dgm:pt modelId="{9C3D8B88-DB1A-419E-BE6B-98809C66F4E0}" type="pres">
      <dgm:prSet presAssocID="{E8035A30-1A86-487B-B33A-F53B44AB3E67}" presName="connectorText" presStyleLbl="sibTrans2D1" presStyleIdx="3" presStyleCnt="5"/>
      <dgm:spPr/>
      <dgm:t>
        <a:bodyPr/>
        <a:lstStyle/>
        <a:p>
          <a:endParaRPr lang="en-US"/>
        </a:p>
      </dgm:t>
    </dgm:pt>
    <dgm:pt modelId="{715C63FC-0F67-429E-98E0-F11B3D7B6294}" type="pres">
      <dgm:prSet presAssocID="{538AFDA8-E93A-4063-BD22-4BA4C9803484}" presName="node" presStyleLbl="node1" presStyleIdx="4" presStyleCnt="5" custScaleX="105839" custScaleY="104320" custRadScaleRad="113094" custRadScaleInc="-4069">
        <dgm:presLayoutVars>
          <dgm:bulletEnabled val="1"/>
        </dgm:presLayoutVars>
      </dgm:prSet>
      <dgm:spPr/>
      <dgm:t>
        <a:bodyPr/>
        <a:lstStyle/>
        <a:p>
          <a:endParaRPr lang="en-US"/>
        </a:p>
      </dgm:t>
    </dgm:pt>
    <dgm:pt modelId="{9FA09AE8-643C-46AB-8FB8-55133DBB9E5F}" type="pres">
      <dgm:prSet presAssocID="{30D040C1-0518-4143-9E62-154197002BD3}" presName="sibTrans" presStyleLbl="sibTrans2D1" presStyleIdx="4" presStyleCnt="5"/>
      <dgm:spPr/>
      <dgm:t>
        <a:bodyPr/>
        <a:lstStyle/>
        <a:p>
          <a:endParaRPr lang="en-US"/>
        </a:p>
      </dgm:t>
    </dgm:pt>
    <dgm:pt modelId="{C76C1663-B14F-4D9F-8234-897A8B71FCAF}" type="pres">
      <dgm:prSet presAssocID="{30D040C1-0518-4143-9E62-154197002BD3}" presName="connectorText" presStyleLbl="sibTrans2D1" presStyleIdx="4" presStyleCnt="5"/>
      <dgm:spPr/>
      <dgm:t>
        <a:bodyPr/>
        <a:lstStyle/>
        <a:p>
          <a:endParaRPr lang="en-US"/>
        </a:p>
      </dgm:t>
    </dgm:pt>
  </dgm:ptLst>
  <dgm:cxnLst>
    <dgm:cxn modelId="{6D8DDAE5-433F-4444-803A-5A44B7579A82}" type="presOf" srcId="{66B43AF4-6D2B-48B8-9A21-DF2204C9BFA6}" destId="{7726890F-6EAD-4968-92EE-998C903212D3}" srcOrd="0" destOrd="0" presId="urn:microsoft.com/office/officeart/2005/8/layout/cycle2"/>
    <dgm:cxn modelId="{E49A1F99-D302-439B-B04D-3375875C463E}" type="presOf" srcId="{A34F91C2-04BB-4DEC-B7DE-EDC82E2D2E1D}" destId="{215667A0-38FE-452D-9C59-3ACE78BF6A69}" srcOrd="0" destOrd="0" presId="urn:microsoft.com/office/officeart/2005/8/layout/cycle2"/>
    <dgm:cxn modelId="{2A514444-2DD7-4F98-9475-DD833E441AE8}" type="presOf" srcId="{833F15DD-C4EE-47B5-9BCD-E546017CB92D}" destId="{06B5BDDE-5E30-4586-9975-B6C443968FFE}" srcOrd="0" destOrd="0" presId="urn:microsoft.com/office/officeart/2005/8/layout/cycle2"/>
    <dgm:cxn modelId="{2B5A916D-E638-4F19-9A94-4935C398AFED}" type="presOf" srcId="{116786D6-BDAA-4722-94D1-6EF8D95BE215}" destId="{ABEE3721-2734-441B-AE4B-E249D78295BA}" srcOrd="0" destOrd="0" presId="urn:microsoft.com/office/officeart/2005/8/layout/cycle2"/>
    <dgm:cxn modelId="{83358C89-6066-4671-B92F-F538A24CDDFF}" type="presOf" srcId="{E8035A30-1A86-487B-B33A-F53B44AB3E67}" destId="{4CC77C04-9FAF-453D-A49B-3B5E9E1C3D61}" srcOrd="0" destOrd="0" presId="urn:microsoft.com/office/officeart/2005/8/layout/cycle2"/>
    <dgm:cxn modelId="{3042D0D1-5479-40CD-97E2-5D729E5CD2E8}" type="presOf" srcId="{833F15DD-C4EE-47B5-9BCD-E546017CB92D}" destId="{866C394F-F163-4BE5-AE47-B38360FA4653}" srcOrd="1" destOrd="0" presId="urn:microsoft.com/office/officeart/2005/8/layout/cycle2"/>
    <dgm:cxn modelId="{CF5B6EF0-232C-40EF-9DBE-E964FAA06F0D}" type="presOf" srcId="{538AFDA8-E93A-4063-BD22-4BA4C9803484}" destId="{715C63FC-0F67-429E-98E0-F11B3D7B6294}" srcOrd="0" destOrd="0" presId="urn:microsoft.com/office/officeart/2005/8/layout/cycle2"/>
    <dgm:cxn modelId="{CE04A1D2-F79C-47D9-A0DA-AA0D1E631821}" type="presOf" srcId="{30D040C1-0518-4143-9E62-154197002BD3}" destId="{C76C1663-B14F-4D9F-8234-897A8B71FCAF}" srcOrd="1" destOrd="0" presId="urn:microsoft.com/office/officeart/2005/8/layout/cycle2"/>
    <dgm:cxn modelId="{3027E493-0204-4B49-8836-8EEE4601505C}" srcId="{485E8715-EBA0-4244-A1FA-A7286C2E2E08}" destId="{116786D6-BDAA-4722-94D1-6EF8D95BE215}" srcOrd="0" destOrd="0" parTransId="{11583A48-7F62-434C-AB10-1A64A477F4F3}" sibTransId="{A34F91C2-04BB-4DEC-B7DE-EDC82E2D2E1D}"/>
    <dgm:cxn modelId="{C61083D6-EE9E-4875-84C8-84FEE5E19037}" srcId="{485E8715-EBA0-4244-A1FA-A7286C2E2E08}" destId="{538AFDA8-E93A-4063-BD22-4BA4C9803484}" srcOrd="4" destOrd="0" parTransId="{ADDC832F-2F02-4D2D-B567-C38F72AE6086}" sibTransId="{30D040C1-0518-4143-9E62-154197002BD3}"/>
    <dgm:cxn modelId="{4C536AD3-EF86-4E52-95DB-AB1B7DDCB1C0}" type="presOf" srcId="{4C33127E-71A2-4E0B-B17C-9EC13D426DEE}" destId="{054D8050-13D9-4424-A34B-185ACBD1FE45}" srcOrd="0" destOrd="0" presId="urn:microsoft.com/office/officeart/2005/8/layout/cycle2"/>
    <dgm:cxn modelId="{1A8F99B7-4142-4A38-B2DC-0A664E845AC9}" type="presOf" srcId="{E8035A30-1A86-487B-B33A-F53B44AB3E67}" destId="{9C3D8B88-DB1A-419E-BE6B-98809C66F4E0}" srcOrd="1" destOrd="0" presId="urn:microsoft.com/office/officeart/2005/8/layout/cycle2"/>
    <dgm:cxn modelId="{D6162631-3DCA-472A-B404-EC289BCFA4EF}" srcId="{485E8715-EBA0-4244-A1FA-A7286C2E2E08}" destId="{4C33127E-71A2-4E0B-B17C-9EC13D426DEE}" srcOrd="1" destOrd="0" parTransId="{FC7F31D6-D505-412B-9B8D-4C2A1317B4B3}" sibTransId="{9AEAE329-CB67-48B7-B8D0-25AFAC766F33}"/>
    <dgm:cxn modelId="{FE8A221D-E170-4912-A92A-BE6726136AF6}" type="presOf" srcId="{30D040C1-0518-4143-9E62-154197002BD3}" destId="{9FA09AE8-643C-46AB-8FB8-55133DBB9E5F}" srcOrd="0" destOrd="0" presId="urn:microsoft.com/office/officeart/2005/8/layout/cycle2"/>
    <dgm:cxn modelId="{1542454A-BE0C-4AFB-BEB7-68D5C2A56131}" srcId="{485E8715-EBA0-4244-A1FA-A7286C2E2E08}" destId="{66B43AF4-6D2B-48B8-9A21-DF2204C9BFA6}" srcOrd="3" destOrd="0" parTransId="{34CF9943-0322-48A1-8A93-441F1A14F299}" sibTransId="{E8035A30-1A86-487B-B33A-F53B44AB3E67}"/>
    <dgm:cxn modelId="{7E539413-3EAE-4DBC-8B4F-DB6AB539334D}" srcId="{485E8715-EBA0-4244-A1FA-A7286C2E2E08}" destId="{B6034C2F-0FA6-4F4E-838F-9AD25A0D2E20}" srcOrd="2" destOrd="0" parTransId="{339C6124-EFBA-47D1-BA96-B26AFE951E4E}" sibTransId="{833F15DD-C4EE-47B5-9BCD-E546017CB92D}"/>
    <dgm:cxn modelId="{D22E1570-A266-4552-B645-FA7C71993C67}" type="presOf" srcId="{B6034C2F-0FA6-4F4E-838F-9AD25A0D2E20}" destId="{61FEB2B1-A5EC-427D-B79C-A83CCBDBE342}" srcOrd="0" destOrd="0" presId="urn:microsoft.com/office/officeart/2005/8/layout/cycle2"/>
    <dgm:cxn modelId="{F4CA96EA-6F7C-4F4B-BDA1-8F3DF62CF4A4}" type="presOf" srcId="{A34F91C2-04BB-4DEC-B7DE-EDC82E2D2E1D}" destId="{5CCD2B09-AB7C-4AEA-AD9F-710D277EFB13}" srcOrd="1" destOrd="0" presId="urn:microsoft.com/office/officeart/2005/8/layout/cycle2"/>
    <dgm:cxn modelId="{48CF23F3-F4BC-4CE1-B38E-5147770AD3FF}" type="presOf" srcId="{9AEAE329-CB67-48B7-B8D0-25AFAC766F33}" destId="{7CB3F275-B35F-44CD-84C0-88EA4F5F685C}" srcOrd="0" destOrd="0" presId="urn:microsoft.com/office/officeart/2005/8/layout/cycle2"/>
    <dgm:cxn modelId="{F303C4A9-AD4C-4092-B314-600597A38219}" type="presOf" srcId="{485E8715-EBA0-4244-A1FA-A7286C2E2E08}" destId="{64E55A81-0FB9-4500-A647-DADCD5DC882F}" srcOrd="0" destOrd="0" presId="urn:microsoft.com/office/officeart/2005/8/layout/cycle2"/>
    <dgm:cxn modelId="{98357BD7-4603-43D2-BCC9-9AC2C5C4A9AA}" type="presOf" srcId="{9AEAE329-CB67-48B7-B8D0-25AFAC766F33}" destId="{2FF7BBFC-F373-4495-A69C-A63D88621872}" srcOrd="1" destOrd="0" presId="urn:microsoft.com/office/officeart/2005/8/layout/cycle2"/>
    <dgm:cxn modelId="{E4C7F905-8C0D-48A6-9464-0B4FA06E54D7}" type="presParOf" srcId="{64E55A81-0FB9-4500-A647-DADCD5DC882F}" destId="{ABEE3721-2734-441B-AE4B-E249D78295BA}" srcOrd="0" destOrd="0" presId="urn:microsoft.com/office/officeart/2005/8/layout/cycle2"/>
    <dgm:cxn modelId="{5FF17097-B2EC-4362-A609-8BBCD526C01C}" type="presParOf" srcId="{64E55A81-0FB9-4500-A647-DADCD5DC882F}" destId="{215667A0-38FE-452D-9C59-3ACE78BF6A69}" srcOrd="1" destOrd="0" presId="urn:microsoft.com/office/officeart/2005/8/layout/cycle2"/>
    <dgm:cxn modelId="{FF5A7E2D-2C08-42F6-B408-3949A3EEB466}" type="presParOf" srcId="{215667A0-38FE-452D-9C59-3ACE78BF6A69}" destId="{5CCD2B09-AB7C-4AEA-AD9F-710D277EFB13}" srcOrd="0" destOrd="0" presId="urn:microsoft.com/office/officeart/2005/8/layout/cycle2"/>
    <dgm:cxn modelId="{A30135F4-C27A-42CE-B6BC-D40CAD3C610A}" type="presParOf" srcId="{64E55A81-0FB9-4500-A647-DADCD5DC882F}" destId="{054D8050-13D9-4424-A34B-185ACBD1FE45}" srcOrd="2" destOrd="0" presId="urn:microsoft.com/office/officeart/2005/8/layout/cycle2"/>
    <dgm:cxn modelId="{BA9E8867-8F43-46E5-8205-5882BA04F0DE}" type="presParOf" srcId="{64E55A81-0FB9-4500-A647-DADCD5DC882F}" destId="{7CB3F275-B35F-44CD-84C0-88EA4F5F685C}" srcOrd="3" destOrd="0" presId="urn:microsoft.com/office/officeart/2005/8/layout/cycle2"/>
    <dgm:cxn modelId="{A4D66F0D-723A-4FB8-9789-A7912C17D2E4}" type="presParOf" srcId="{7CB3F275-B35F-44CD-84C0-88EA4F5F685C}" destId="{2FF7BBFC-F373-4495-A69C-A63D88621872}" srcOrd="0" destOrd="0" presId="urn:microsoft.com/office/officeart/2005/8/layout/cycle2"/>
    <dgm:cxn modelId="{0C91A66A-2FC4-4C98-A01D-A7904CE5BD1D}" type="presParOf" srcId="{64E55A81-0FB9-4500-A647-DADCD5DC882F}" destId="{61FEB2B1-A5EC-427D-B79C-A83CCBDBE342}" srcOrd="4" destOrd="0" presId="urn:microsoft.com/office/officeart/2005/8/layout/cycle2"/>
    <dgm:cxn modelId="{EA81CF58-5424-4BDE-9D78-CA1A6CA13119}" type="presParOf" srcId="{64E55A81-0FB9-4500-A647-DADCD5DC882F}" destId="{06B5BDDE-5E30-4586-9975-B6C443968FFE}" srcOrd="5" destOrd="0" presId="urn:microsoft.com/office/officeart/2005/8/layout/cycle2"/>
    <dgm:cxn modelId="{7FB90CFD-A530-4E9B-9EC7-C79810A78120}" type="presParOf" srcId="{06B5BDDE-5E30-4586-9975-B6C443968FFE}" destId="{866C394F-F163-4BE5-AE47-B38360FA4653}" srcOrd="0" destOrd="0" presId="urn:microsoft.com/office/officeart/2005/8/layout/cycle2"/>
    <dgm:cxn modelId="{8994B02C-06FB-4AFE-83CA-480093105C59}" type="presParOf" srcId="{64E55A81-0FB9-4500-A647-DADCD5DC882F}" destId="{7726890F-6EAD-4968-92EE-998C903212D3}" srcOrd="6" destOrd="0" presId="urn:microsoft.com/office/officeart/2005/8/layout/cycle2"/>
    <dgm:cxn modelId="{68821779-6F54-4F39-9C26-F0776E4C0E3E}" type="presParOf" srcId="{64E55A81-0FB9-4500-A647-DADCD5DC882F}" destId="{4CC77C04-9FAF-453D-A49B-3B5E9E1C3D61}" srcOrd="7" destOrd="0" presId="urn:microsoft.com/office/officeart/2005/8/layout/cycle2"/>
    <dgm:cxn modelId="{531C642F-41AB-4895-88DE-65F8E49F1263}" type="presParOf" srcId="{4CC77C04-9FAF-453D-A49B-3B5E9E1C3D61}" destId="{9C3D8B88-DB1A-419E-BE6B-98809C66F4E0}" srcOrd="0" destOrd="0" presId="urn:microsoft.com/office/officeart/2005/8/layout/cycle2"/>
    <dgm:cxn modelId="{13B68F23-E0C1-41DC-8FE8-B01EB3A5048C}" type="presParOf" srcId="{64E55A81-0FB9-4500-A647-DADCD5DC882F}" destId="{715C63FC-0F67-429E-98E0-F11B3D7B6294}" srcOrd="8" destOrd="0" presId="urn:microsoft.com/office/officeart/2005/8/layout/cycle2"/>
    <dgm:cxn modelId="{B7084695-2EE6-4A84-9826-1AD1DA533542}" type="presParOf" srcId="{64E55A81-0FB9-4500-A647-DADCD5DC882F}" destId="{9FA09AE8-643C-46AB-8FB8-55133DBB9E5F}" srcOrd="9" destOrd="0" presId="urn:microsoft.com/office/officeart/2005/8/layout/cycle2"/>
    <dgm:cxn modelId="{41F63491-B1E9-47A8-96E6-54BCA83E3E6B}" type="presParOf" srcId="{9FA09AE8-643C-46AB-8FB8-55133DBB9E5F}" destId="{C76C1663-B14F-4D9F-8234-897A8B71FCA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31FD9-7018-4AE0-97B2-8BB8ED6CEEB1}" type="doc">
      <dgm:prSet loTypeId="urn:microsoft.com/office/officeart/2005/8/layout/cycle5" loCatId="cycle" qsTypeId="urn:microsoft.com/office/officeart/2005/8/quickstyle/3d1" qsCatId="3D" csTypeId="urn:microsoft.com/office/officeart/2005/8/colors/accent1_2#3" csCatId="accent1" phldr="1"/>
      <dgm:spPr/>
      <dgm:t>
        <a:bodyPr/>
        <a:lstStyle/>
        <a:p>
          <a:endParaRPr lang="en-GB"/>
        </a:p>
      </dgm:t>
    </dgm:pt>
    <dgm:pt modelId="{86B12899-596B-482A-B867-CA3F8963E0B2}">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Threat Assessment</a:t>
          </a:r>
          <a:endParaRPr lang="en-GB" sz="2400" b="1" dirty="0"/>
        </a:p>
      </dgm:t>
    </dgm:pt>
    <dgm:pt modelId="{3EDAF97A-1BD6-41D5-B4F5-82CAD6B7E5AD}" type="parTrans" cxnId="{7BB82298-9E06-4843-A05F-81EEEFA55294}">
      <dgm:prSet/>
      <dgm:spPr/>
      <dgm:t>
        <a:bodyPr/>
        <a:lstStyle/>
        <a:p>
          <a:pPr>
            <a:lnSpc>
              <a:spcPct val="80000"/>
            </a:lnSpc>
          </a:pPr>
          <a:endParaRPr lang="en-GB" sz="1800"/>
        </a:p>
      </dgm:t>
    </dgm:pt>
    <dgm:pt modelId="{76326370-CD7C-496D-97B1-3309FA636C23}" type="sibTrans" cxnId="{7BB82298-9E06-4843-A05F-81EEEFA55294}">
      <dgm:prSet/>
      <dgm:spPr/>
      <dgm:t>
        <a:bodyPr/>
        <a:lstStyle/>
        <a:p>
          <a:pPr>
            <a:lnSpc>
              <a:spcPct val="80000"/>
            </a:lnSpc>
          </a:pPr>
          <a:endParaRPr lang="en-GB" sz="1800"/>
        </a:p>
      </dgm:t>
    </dgm:pt>
    <dgm:pt modelId="{15D6ED9A-4CBD-4C2F-9545-585A0F8B569A}">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Define &amp; Implement Policy</a:t>
          </a:r>
          <a:endParaRPr lang="en-GB" sz="2400" b="1" dirty="0"/>
        </a:p>
      </dgm:t>
    </dgm:pt>
    <dgm:pt modelId="{1D8AAEBF-7700-4370-9A20-D22D101B966D}" type="parTrans" cxnId="{C3C696BB-D1BD-4500-BE51-BF989391B7AE}">
      <dgm:prSet/>
      <dgm:spPr/>
      <dgm:t>
        <a:bodyPr/>
        <a:lstStyle/>
        <a:p>
          <a:pPr>
            <a:lnSpc>
              <a:spcPct val="80000"/>
            </a:lnSpc>
          </a:pPr>
          <a:endParaRPr lang="en-GB" sz="1800"/>
        </a:p>
      </dgm:t>
    </dgm:pt>
    <dgm:pt modelId="{002ECACE-8064-442F-AF62-9A4C78E05CB9}" type="sibTrans" cxnId="{C3C696BB-D1BD-4500-BE51-BF989391B7AE}">
      <dgm:prSet/>
      <dgm:spPr/>
      <dgm:t>
        <a:bodyPr/>
        <a:lstStyle/>
        <a:p>
          <a:pPr>
            <a:lnSpc>
              <a:spcPct val="80000"/>
            </a:lnSpc>
          </a:pPr>
          <a:endParaRPr lang="en-GB" sz="1800"/>
        </a:p>
      </dgm:t>
    </dgm:pt>
    <dgm:pt modelId="{0DC08A02-14A6-4481-986F-CD00E55DA76C}">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Identify Assets</a:t>
          </a:r>
          <a:endParaRPr lang="en-GB" sz="2400" b="1" dirty="0"/>
        </a:p>
      </dgm:t>
    </dgm:pt>
    <dgm:pt modelId="{FE03C5E4-038C-45C6-AC63-0D01FE66E866}" type="parTrans" cxnId="{35AD9C0F-F3BF-4BEE-8085-C4381940A593}">
      <dgm:prSet/>
      <dgm:spPr/>
      <dgm:t>
        <a:bodyPr/>
        <a:lstStyle/>
        <a:p>
          <a:pPr>
            <a:lnSpc>
              <a:spcPct val="80000"/>
            </a:lnSpc>
          </a:pPr>
          <a:endParaRPr lang="en-GB" sz="1800"/>
        </a:p>
      </dgm:t>
    </dgm:pt>
    <dgm:pt modelId="{235BE237-8F1B-4468-B589-C32BB4681666}" type="sibTrans" cxnId="{35AD9C0F-F3BF-4BEE-8085-C4381940A593}">
      <dgm:prSet/>
      <dgm:spPr/>
      <dgm:t>
        <a:bodyPr/>
        <a:lstStyle/>
        <a:p>
          <a:pPr>
            <a:lnSpc>
              <a:spcPct val="80000"/>
            </a:lnSpc>
          </a:pPr>
          <a:endParaRPr lang="en-GB" sz="1800"/>
        </a:p>
      </dgm:t>
    </dgm:pt>
    <dgm:pt modelId="{E7460263-B95B-4772-A7D0-24F7CDBEA7F1}">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Threat Intelligence</a:t>
          </a:r>
          <a:endParaRPr lang="en-GB" sz="2400" b="1" dirty="0"/>
        </a:p>
      </dgm:t>
    </dgm:pt>
    <dgm:pt modelId="{1CC7D041-9AAD-4265-9195-625C2D867960}" type="parTrans" cxnId="{447F3AAB-C637-4853-A46C-4835EF9FDEF8}">
      <dgm:prSet/>
      <dgm:spPr/>
      <dgm:t>
        <a:bodyPr/>
        <a:lstStyle/>
        <a:p>
          <a:pPr>
            <a:lnSpc>
              <a:spcPct val="80000"/>
            </a:lnSpc>
          </a:pPr>
          <a:endParaRPr lang="en-GB" sz="1800"/>
        </a:p>
      </dgm:t>
    </dgm:pt>
    <dgm:pt modelId="{2E070113-FA68-41C5-A380-1558F0181CEA}" type="sibTrans" cxnId="{447F3AAB-C637-4853-A46C-4835EF9FDEF8}">
      <dgm:prSet/>
      <dgm:spPr/>
      <dgm:t>
        <a:bodyPr/>
        <a:lstStyle/>
        <a:p>
          <a:pPr>
            <a:lnSpc>
              <a:spcPct val="80000"/>
            </a:lnSpc>
          </a:pPr>
          <a:endParaRPr lang="en-GB" sz="1800"/>
        </a:p>
      </dgm:t>
    </dgm:pt>
    <dgm:pt modelId="{8173C09E-64BD-4A61-8088-3343FA779F91}">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Prioritise Remediation</a:t>
          </a:r>
          <a:endParaRPr lang="en-GB" sz="2400" b="1" dirty="0"/>
        </a:p>
      </dgm:t>
    </dgm:pt>
    <dgm:pt modelId="{D1ADB021-0D33-41D2-B031-F17ACECF3B10}" type="parTrans" cxnId="{0D1E997E-8028-49D0-977A-28A817D4B02C}">
      <dgm:prSet/>
      <dgm:spPr/>
      <dgm:t>
        <a:bodyPr/>
        <a:lstStyle/>
        <a:p>
          <a:pPr>
            <a:lnSpc>
              <a:spcPct val="80000"/>
            </a:lnSpc>
          </a:pPr>
          <a:endParaRPr lang="en-GB" sz="1800"/>
        </a:p>
      </dgm:t>
    </dgm:pt>
    <dgm:pt modelId="{AA5E4FF6-1B62-4BD3-AA18-BBE7A87FE2A6}" type="sibTrans" cxnId="{0D1E997E-8028-49D0-977A-28A817D4B02C}">
      <dgm:prSet/>
      <dgm:spPr/>
      <dgm:t>
        <a:bodyPr/>
        <a:lstStyle/>
        <a:p>
          <a:pPr>
            <a:lnSpc>
              <a:spcPct val="80000"/>
            </a:lnSpc>
          </a:pPr>
          <a:endParaRPr lang="en-GB" sz="1800"/>
        </a:p>
      </dgm:t>
    </dgm:pt>
    <dgm:pt modelId="{A3E26B0B-E2C9-42BE-9B7E-464A61421777}">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Inventory</a:t>
          </a:r>
          <a:endParaRPr lang="en-GB" sz="2400" b="1" dirty="0"/>
        </a:p>
      </dgm:t>
    </dgm:pt>
    <dgm:pt modelId="{C6014602-0137-4985-9C98-52EFA8E9FD14}" type="parTrans" cxnId="{B1B6E4D1-87A1-4966-A871-AA31D5307613}">
      <dgm:prSet/>
      <dgm:spPr/>
      <dgm:t>
        <a:bodyPr/>
        <a:lstStyle/>
        <a:p>
          <a:pPr>
            <a:lnSpc>
              <a:spcPct val="80000"/>
            </a:lnSpc>
          </a:pPr>
          <a:endParaRPr lang="en-GB" sz="1800"/>
        </a:p>
      </dgm:t>
    </dgm:pt>
    <dgm:pt modelId="{14A633FC-E2C8-4CF8-A040-80FEDD9F0470}" type="sibTrans" cxnId="{B1B6E4D1-87A1-4966-A871-AA31D5307613}">
      <dgm:prSet/>
      <dgm:spPr/>
      <dgm:t>
        <a:bodyPr/>
        <a:lstStyle/>
        <a:p>
          <a:pPr>
            <a:lnSpc>
              <a:spcPct val="80000"/>
            </a:lnSpc>
          </a:pPr>
          <a:endParaRPr lang="en-GB" sz="1800"/>
        </a:p>
      </dgm:t>
    </dgm:pt>
    <dgm:pt modelId="{636E94B0-A78F-4DF6-AF71-FA567D16429A}">
      <dgm:prSet phldrT="[Text]" custT="1"/>
      <dgm:spPr>
        <a:solidFill>
          <a:schemeClr val="accent1"/>
        </a:solidFill>
        <a:effectLst>
          <a:innerShdw blurRad="50800" dist="25400" dir="13500000">
            <a:prstClr val="black">
              <a:alpha val="50000"/>
            </a:prstClr>
          </a:innerShdw>
        </a:effectLst>
        <a:scene3d>
          <a:camera prst="orthographicFront"/>
          <a:lightRig rig="flat" dir="t"/>
        </a:scene3d>
        <a:sp3d prstMaterial="plastic"/>
      </dgm:spPr>
      <dgm:t>
        <a:bodyPr lIns="72000" tIns="108000" rIns="72000" bIns="36000"/>
        <a:lstStyle/>
        <a:p>
          <a:pPr>
            <a:lnSpc>
              <a:spcPct val="74000"/>
            </a:lnSpc>
          </a:pPr>
          <a:r>
            <a:rPr lang="en-GB" sz="2400" b="1" dirty="0" smtClean="0"/>
            <a:t>Continuous Vigilance</a:t>
          </a:r>
          <a:endParaRPr lang="en-GB" sz="2400" b="1" dirty="0"/>
        </a:p>
      </dgm:t>
    </dgm:pt>
    <dgm:pt modelId="{EB93A61A-09ED-4D61-8F67-3520F08E439F}" type="parTrans" cxnId="{C19E204A-B6B7-4F4A-87D3-7A95D821BC34}">
      <dgm:prSet/>
      <dgm:spPr/>
      <dgm:t>
        <a:bodyPr/>
        <a:lstStyle/>
        <a:p>
          <a:pPr>
            <a:lnSpc>
              <a:spcPct val="80000"/>
            </a:lnSpc>
          </a:pPr>
          <a:endParaRPr lang="en-GB" sz="1800"/>
        </a:p>
      </dgm:t>
    </dgm:pt>
    <dgm:pt modelId="{90406ABB-F908-45CE-AB3F-3FAA8DBD22F7}" type="sibTrans" cxnId="{C19E204A-B6B7-4F4A-87D3-7A95D821BC34}">
      <dgm:prSet/>
      <dgm:spPr/>
      <dgm:t>
        <a:bodyPr/>
        <a:lstStyle/>
        <a:p>
          <a:pPr>
            <a:lnSpc>
              <a:spcPct val="80000"/>
            </a:lnSpc>
          </a:pPr>
          <a:endParaRPr lang="en-GB" sz="1800"/>
        </a:p>
      </dgm:t>
    </dgm:pt>
    <dgm:pt modelId="{1A1F5D81-629F-4304-9A6E-AE7D4656E775}" type="pres">
      <dgm:prSet presAssocID="{B1C31FD9-7018-4AE0-97B2-8BB8ED6CEEB1}" presName="cycle" presStyleCnt="0">
        <dgm:presLayoutVars>
          <dgm:dir/>
          <dgm:resizeHandles val="exact"/>
        </dgm:presLayoutVars>
      </dgm:prSet>
      <dgm:spPr/>
      <dgm:t>
        <a:bodyPr/>
        <a:lstStyle/>
        <a:p>
          <a:endParaRPr lang="en-GB"/>
        </a:p>
      </dgm:t>
    </dgm:pt>
    <dgm:pt modelId="{68FD1629-6725-4425-8F2B-7A100A86DFF7}" type="pres">
      <dgm:prSet presAssocID="{86B12899-596B-482A-B867-CA3F8963E0B2}" presName="node" presStyleLbl="node1" presStyleIdx="0" presStyleCnt="7" custScaleX="207023" custRadScaleRad="96947" custRadScaleInc="6350">
        <dgm:presLayoutVars>
          <dgm:bulletEnabled val="1"/>
        </dgm:presLayoutVars>
      </dgm:prSet>
      <dgm:spPr/>
      <dgm:t>
        <a:bodyPr/>
        <a:lstStyle/>
        <a:p>
          <a:endParaRPr lang="en-GB"/>
        </a:p>
      </dgm:t>
    </dgm:pt>
    <dgm:pt modelId="{C0E45C08-CF84-4C5D-9C8C-9E01162E82A6}" type="pres">
      <dgm:prSet presAssocID="{86B12899-596B-482A-B867-CA3F8963E0B2}" presName="spNode" presStyleCnt="0"/>
      <dgm:spPr/>
    </dgm:pt>
    <dgm:pt modelId="{C80F37F0-DB5D-4418-B83C-8E49C7905E8E}" type="pres">
      <dgm:prSet presAssocID="{76326370-CD7C-496D-97B1-3309FA636C23}" presName="sibTrans" presStyleLbl="sibTrans1D1" presStyleIdx="0" presStyleCnt="7"/>
      <dgm:spPr/>
      <dgm:t>
        <a:bodyPr/>
        <a:lstStyle/>
        <a:p>
          <a:endParaRPr lang="en-GB"/>
        </a:p>
      </dgm:t>
    </dgm:pt>
    <dgm:pt modelId="{3FA84A2A-B0B8-4F3B-A2AD-29C3D0F5D487}" type="pres">
      <dgm:prSet presAssocID="{15D6ED9A-4CBD-4C2F-9545-585A0F8B569A}" presName="node" presStyleLbl="node1" presStyleIdx="1" presStyleCnt="7" custScaleX="272612" custRadScaleRad="89302" custRadScaleInc="71308">
        <dgm:presLayoutVars>
          <dgm:bulletEnabled val="1"/>
        </dgm:presLayoutVars>
      </dgm:prSet>
      <dgm:spPr/>
      <dgm:t>
        <a:bodyPr/>
        <a:lstStyle/>
        <a:p>
          <a:endParaRPr lang="en-GB"/>
        </a:p>
      </dgm:t>
    </dgm:pt>
    <dgm:pt modelId="{DEE479D4-A806-4662-83EE-6C789F8985D8}" type="pres">
      <dgm:prSet presAssocID="{15D6ED9A-4CBD-4C2F-9545-585A0F8B569A}" presName="spNode" presStyleCnt="0"/>
      <dgm:spPr/>
    </dgm:pt>
    <dgm:pt modelId="{1EA8C38E-C035-4B20-9DA3-A0A2B2F5784B}" type="pres">
      <dgm:prSet presAssocID="{002ECACE-8064-442F-AF62-9A4C78E05CB9}" presName="sibTrans" presStyleLbl="sibTrans1D1" presStyleIdx="1" presStyleCnt="7"/>
      <dgm:spPr/>
      <dgm:t>
        <a:bodyPr/>
        <a:lstStyle/>
        <a:p>
          <a:endParaRPr lang="en-GB"/>
        </a:p>
      </dgm:t>
    </dgm:pt>
    <dgm:pt modelId="{BA791994-6743-4EFB-B032-70640FFF920F}" type="pres">
      <dgm:prSet presAssocID="{0DC08A02-14A6-4481-986F-CD00E55DA76C}" presName="node" presStyleLbl="node1" presStyleIdx="2" presStyleCnt="7" custScaleX="173337" custRadScaleRad="100978" custRadScaleInc="-14614">
        <dgm:presLayoutVars>
          <dgm:bulletEnabled val="1"/>
        </dgm:presLayoutVars>
      </dgm:prSet>
      <dgm:spPr/>
      <dgm:t>
        <a:bodyPr/>
        <a:lstStyle/>
        <a:p>
          <a:endParaRPr lang="en-GB"/>
        </a:p>
      </dgm:t>
    </dgm:pt>
    <dgm:pt modelId="{F1C7F748-EF19-420E-B09C-B9AA6D7A975E}" type="pres">
      <dgm:prSet presAssocID="{0DC08A02-14A6-4481-986F-CD00E55DA76C}" presName="spNode" presStyleCnt="0"/>
      <dgm:spPr/>
    </dgm:pt>
    <dgm:pt modelId="{F1C45002-6607-4F90-BC22-F1E4B5E947F9}" type="pres">
      <dgm:prSet presAssocID="{235BE237-8F1B-4468-B589-C32BB4681666}" presName="sibTrans" presStyleLbl="sibTrans1D1" presStyleIdx="2" presStyleCnt="7"/>
      <dgm:spPr/>
      <dgm:t>
        <a:bodyPr/>
        <a:lstStyle/>
        <a:p>
          <a:endParaRPr lang="en-GB"/>
        </a:p>
      </dgm:t>
    </dgm:pt>
    <dgm:pt modelId="{26C05A2B-5A3B-4EA6-9F00-045E4463C849}" type="pres">
      <dgm:prSet presAssocID="{A3E26B0B-E2C9-42BE-9B7E-464A61421777}" presName="node" presStyleLbl="node1" presStyleIdx="3" presStyleCnt="7" custScaleX="173337" custRadScaleRad="99102" custRadScaleInc="-69810">
        <dgm:presLayoutVars>
          <dgm:bulletEnabled val="1"/>
        </dgm:presLayoutVars>
      </dgm:prSet>
      <dgm:spPr/>
      <dgm:t>
        <a:bodyPr/>
        <a:lstStyle/>
        <a:p>
          <a:endParaRPr lang="en-GB"/>
        </a:p>
      </dgm:t>
    </dgm:pt>
    <dgm:pt modelId="{BC5D2CD5-ECB1-477E-8E9E-31B50252C72D}" type="pres">
      <dgm:prSet presAssocID="{A3E26B0B-E2C9-42BE-9B7E-464A61421777}" presName="spNode" presStyleCnt="0"/>
      <dgm:spPr/>
    </dgm:pt>
    <dgm:pt modelId="{D78E68E0-F5DE-4849-A710-868B9E4578C8}" type="pres">
      <dgm:prSet presAssocID="{14A633FC-E2C8-4CF8-A040-80FEDD9F0470}" presName="sibTrans" presStyleLbl="sibTrans1D1" presStyleIdx="3" presStyleCnt="7"/>
      <dgm:spPr/>
      <dgm:t>
        <a:bodyPr/>
        <a:lstStyle/>
        <a:p>
          <a:endParaRPr lang="en-GB"/>
        </a:p>
      </dgm:t>
    </dgm:pt>
    <dgm:pt modelId="{CE99F1FB-1B5E-454B-B766-AE3856C5D094}" type="pres">
      <dgm:prSet presAssocID="{E7460263-B95B-4772-A7D0-24F7CDBEA7F1}" presName="node" presStyleLbl="node1" presStyleIdx="4" presStyleCnt="7" custScaleX="205695" custRadScaleRad="102179" custRadScaleInc="82528">
        <dgm:presLayoutVars>
          <dgm:bulletEnabled val="1"/>
        </dgm:presLayoutVars>
      </dgm:prSet>
      <dgm:spPr/>
      <dgm:t>
        <a:bodyPr/>
        <a:lstStyle/>
        <a:p>
          <a:endParaRPr lang="en-GB"/>
        </a:p>
      </dgm:t>
    </dgm:pt>
    <dgm:pt modelId="{A7C94E1B-D9CB-49BB-B6FD-6F2E38EE906A}" type="pres">
      <dgm:prSet presAssocID="{E7460263-B95B-4772-A7D0-24F7CDBEA7F1}" presName="spNode" presStyleCnt="0"/>
      <dgm:spPr/>
    </dgm:pt>
    <dgm:pt modelId="{D2874DA0-2EE8-47CF-B4B4-D876C0CEB23E}" type="pres">
      <dgm:prSet presAssocID="{2E070113-FA68-41C5-A380-1558F0181CEA}" presName="sibTrans" presStyleLbl="sibTrans1D1" presStyleIdx="4" presStyleCnt="7"/>
      <dgm:spPr/>
      <dgm:t>
        <a:bodyPr/>
        <a:lstStyle/>
        <a:p>
          <a:endParaRPr lang="en-GB"/>
        </a:p>
      </dgm:t>
    </dgm:pt>
    <dgm:pt modelId="{E81D8894-6F4E-4686-A1AC-A3550FF31ED3}" type="pres">
      <dgm:prSet presAssocID="{8173C09E-64BD-4A61-8088-3343FA779F91}" presName="node" presStyleLbl="node1" presStyleIdx="5" presStyleCnt="7" custScaleX="205695" custRadScaleRad="97357" custRadScaleInc="12342">
        <dgm:presLayoutVars>
          <dgm:bulletEnabled val="1"/>
        </dgm:presLayoutVars>
      </dgm:prSet>
      <dgm:spPr/>
      <dgm:t>
        <a:bodyPr/>
        <a:lstStyle/>
        <a:p>
          <a:endParaRPr lang="en-GB"/>
        </a:p>
      </dgm:t>
    </dgm:pt>
    <dgm:pt modelId="{1293B6CB-0675-4E51-9876-F3AA3669485F}" type="pres">
      <dgm:prSet presAssocID="{8173C09E-64BD-4A61-8088-3343FA779F91}" presName="spNode" presStyleCnt="0"/>
      <dgm:spPr/>
    </dgm:pt>
    <dgm:pt modelId="{AE8BB16E-803C-4126-9334-52A61492EDF6}" type="pres">
      <dgm:prSet presAssocID="{AA5E4FF6-1B62-4BD3-AA18-BBE7A87FE2A6}" presName="sibTrans" presStyleLbl="sibTrans1D1" presStyleIdx="5" presStyleCnt="7"/>
      <dgm:spPr/>
      <dgm:t>
        <a:bodyPr/>
        <a:lstStyle/>
        <a:p>
          <a:endParaRPr lang="en-GB"/>
        </a:p>
      </dgm:t>
    </dgm:pt>
    <dgm:pt modelId="{C62D7E63-3173-49D8-BBF9-79B2F46A0B81}" type="pres">
      <dgm:prSet presAssocID="{636E94B0-A78F-4DF6-AF71-FA567D16429A}" presName="node" presStyleLbl="node1" presStyleIdx="6" presStyleCnt="7" custScaleX="205695" custRadScaleRad="86016" custRadScaleInc="-64955">
        <dgm:presLayoutVars>
          <dgm:bulletEnabled val="1"/>
        </dgm:presLayoutVars>
      </dgm:prSet>
      <dgm:spPr/>
      <dgm:t>
        <a:bodyPr/>
        <a:lstStyle/>
        <a:p>
          <a:endParaRPr lang="en-GB"/>
        </a:p>
      </dgm:t>
    </dgm:pt>
    <dgm:pt modelId="{6239BCD0-27BF-40AB-97F4-9F8846B3A384}" type="pres">
      <dgm:prSet presAssocID="{636E94B0-A78F-4DF6-AF71-FA567D16429A}" presName="spNode" presStyleCnt="0"/>
      <dgm:spPr/>
    </dgm:pt>
    <dgm:pt modelId="{0C6D9558-52BC-4277-8FA3-C6DC69179218}" type="pres">
      <dgm:prSet presAssocID="{90406ABB-F908-45CE-AB3F-3FAA8DBD22F7}" presName="sibTrans" presStyleLbl="sibTrans1D1" presStyleIdx="6" presStyleCnt="7"/>
      <dgm:spPr/>
      <dgm:t>
        <a:bodyPr/>
        <a:lstStyle/>
        <a:p>
          <a:endParaRPr lang="en-GB"/>
        </a:p>
      </dgm:t>
    </dgm:pt>
  </dgm:ptLst>
  <dgm:cxnLst>
    <dgm:cxn modelId="{C19E204A-B6B7-4F4A-87D3-7A95D821BC34}" srcId="{B1C31FD9-7018-4AE0-97B2-8BB8ED6CEEB1}" destId="{636E94B0-A78F-4DF6-AF71-FA567D16429A}" srcOrd="6" destOrd="0" parTransId="{EB93A61A-09ED-4D61-8F67-3520F08E439F}" sibTransId="{90406ABB-F908-45CE-AB3F-3FAA8DBD22F7}"/>
    <dgm:cxn modelId="{B16FFFC4-BE77-4482-8FF7-D60365A4D377}" type="presOf" srcId="{76326370-CD7C-496D-97B1-3309FA636C23}" destId="{C80F37F0-DB5D-4418-B83C-8E49C7905E8E}" srcOrd="0" destOrd="0" presId="urn:microsoft.com/office/officeart/2005/8/layout/cycle5"/>
    <dgm:cxn modelId="{C8D5A35C-E69C-4D4B-A1ED-DDBC03588D20}" type="presOf" srcId="{90406ABB-F908-45CE-AB3F-3FAA8DBD22F7}" destId="{0C6D9558-52BC-4277-8FA3-C6DC69179218}" srcOrd="0" destOrd="0" presId="urn:microsoft.com/office/officeart/2005/8/layout/cycle5"/>
    <dgm:cxn modelId="{0D1E997E-8028-49D0-977A-28A817D4B02C}" srcId="{B1C31FD9-7018-4AE0-97B2-8BB8ED6CEEB1}" destId="{8173C09E-64BD-4A61-8088-3343FA779F91}" srcOrd="5" destOrd="0" parTransId="{D1ADB021-0D33-41D2-B031-F17ACECF3B10}" sibTransId="{AA5E4FF6-1B62-4BD3-AA18-BBE7A87FE2A6}"/>
    <dgm:cxn modelId="{7BB82298-9E06-4843-A05F-81EEEFA55294}" srcId="{B1C31FD9-7018-4AE0-97B2-8BB8ED6CEEB1}" destId="{86B12899-596B-482A-B867-CA3F8963E0B2}" srcOrd="0" destOrd="0" parTransId="{3EDAF97A-1BD6-41D5-B4F5-82CAD6B7E5AD}" sibTransId="{76326370-CD7C-496D-97B1-3309FA636C23}"/>
    <dgm:cxn modelId="{B1B6E4D1-87A1-4966-A871-AA31D5307613}" srcId="{B1C31FD9-7018-4AE0-97B2-8BB8ED6CEEB1}" destId="{A3E26B0B-E2C9-42BE-9B7E-464A61421777}" srcOrd="3" destOrd="0" parTransId="{C6014602-0137-4985-9C98-52EFA8E9FD14}" sibTransId="{14A633FC-E2C8-4CF8-A040-80FEDD9F0470}"/>
    <dgm:cxn modelId="{BECB6A1D-413C-44F9-99EB-AD6C34CA5E7F}" type="presOf" srcId="{B1C31FD9-7018-4AE0-97B2-8BB8ED6CEEB1}" destId="{1A1F5D81-629F-4304-9A6E-AE7D4656E775}" srcOrd="0" destOrd="0" presId="urn:microsoft.com/office/officeart/2005/8/layout/cycle5"/>
    <dgm:cxn modelId="{35AD9C0F-F3BF-4BEE-8085-C4381940A593}" srcId="{B1C31FD9-7018-4AE0-97B2-8BB8ED6CEEB1}" destId="{0DC08A02-14A6-4481-986F-CD00E55DA76C}" srcOrd="2" destOrd="0" parTransId="{FE03C5E4-038C-45C6-AC63-0D01FE66E866}" sibTransId="{235BE237-8F1B-4468-B589-C32BB4681666}"/>
    <dgm:cxn modelId="{79DD884A-30BD-47F6-9D6A-D857A4027967}" type="presOf" srcId="{2E070113-FA68-41C5-A380-1558F0181CEA}" destId="{D2874DA0-2EE8-47CF-B4B4-D876C0CEB23E}" srcOrd="0" destOrd="0" presId="urn:microsoft.com/office/officeart/2005/8/layout/cycle5"/>
    <dgm:cxn modelId="{447F3AAB-C637-4853-A46C-4835EF9FDEF8}" srcId="{B1C31FD9-7018-4AE0-97B2-8BB8ED6CEEB1}" destId="{E7460263-B95B-4772-A7D0-24F7CDBEA7F1}" srcOrd="4" destOrd="0" parTransId="{1CC7D041-9AAD-4265-9195-625C2D867960}" sibTransId="{2E070113-FA68-41C5-A380-1558F0181CEA}"/>
    <dgm:cxn modelId="{DA450148-D1BE-4DB0-8AE8-28CF34DA61F6}" type="presOf" srcId="{15D6ED9A-4CBD-4C2F-9545-585A0F8B569A}" destId="{3FA84A2A-B0B8-4F3B-A2AD-29C3D0F5D487}" srcOrd="0" destOrd="0" presId="urn:microsoft.com/office/officeart/2005/8/layout/cycle5"/>
    <dgm:cxn modelId="{E720ACEC-33B9-4665-A462-D266B50A3B76}" type="presOf" srcId="{E7460263-B95B-4772-A7D0-24F7CDBEA7F1}" destId="{CE99F1FB-1B5E-454B-B766-AE3856C5D094}" srcOrd="0" destOrd="0" presId="urn:microsoft.com/office/officeart/2005/8/layout/cycle5"/>
    <dgm:cxn modelId="{C3C696BB-D1BD-4500-BE51-BF989391B7AE}" srcId="{B1C31FD9-7018-4AE0-97B2-8BB8ED6CEEB1}" destId="{15D6ED9A-4CBD-4C2F-9545-585A0F8B569A}" srcOrd="1" destOrd="0" parTransId="{1D8AAEBF-7700-4370-9A20-D22D101B966D}" sibTransId="{002ECACE-8064-442F-AF62-9A4C78E05CB9}"/>
    <dgm:cxn modelId="{3F9F74A6-AD09-4C68-84A7-6DBA752D5F7F}" type="presOf" srcId="{002ECACE-8064-442F-AF62-9A4C78E05CB9}" destId="{1EA8C38E-C035-4B20-9DA3-A0A2B2F5784B}" srcOrd="0" destOrd="0" presId="urn:microsoft.com/office/officeart/2005/8/layout/cycle5"/>
    <dgm:cxn modelId="{244F6065-F859-4692-838E-EBB71A60862B}" type="presOf" srcId="{235BE237-8F1B-4468-B589-C32BB4681666}" destId="{F1C45002-6607-4F90-BC22-F1E4B5E947F9}" srcOrd="0" destOrd="0" presId="urn:microsoft.com/office/officeart/2005/8/layout/cycle5"/>
    <dgm:cxn modelId="{7D794D5C-23F5-47FE-A1E0-4BDC13E6C7F8}" type="presOf" srcId="{0DC08A02-14A6-4481-986F-CD00E55DA76C}" destId="{BA791994-6743-4EFB-B032-70640FFF920F}" srcOrd="0" destOrd="0" presId="urn:microsoft.com/office/officeart/2005/8/layout/cycle5"/>
    <dgm:cxn modelId="{8A87345C-9715-484E-85C1-5466C3C13DFA}" type="presOf" srcId="{636E94B0-A78F-4DF6-AF71-FA567D16429A}" destId="{C62D7E63-3173-49D8-BBF9-79B2F46A0B81}" srcOrd="0" destOrd="0" presId="urn:microsoft.com/office/officeart/2005/8/layout/cycle5"/>
    <dgm:cxn modelId="{777E3A21-C94D-488E-879E-639CD8044F61}" type="presOf" srcId="{14A633FC-E2C8-4CF8-A040-80FEDD9F0470}" destId="{D78E68E0-F5DE-4849-A710-868B9E4578C8}" srcOrd="0" destOrd="0" presId="urn:microsoft.com/office/officeart/2005/8/layout/cycle5"/>
    <dgm:cxn modelId="{5B105356-6E6F-41DD-837A-B6987C75B143}" type="presOf" srcId="{8173C09E-64BD-4A61-8088-3343FA779F91}" destId="{E81D8894-6F4E-4686-A1AC-A3550FF31ED3}" srcOrd="0" destOrd="0" presId="urn:microsoft.com/office/officeart/2005/8/layout/cycle5"/>
    <dgm:cxn modelId="{EDD7F433-4FE0-496A-A420-5886F5A5B8B8}" type="presOf" srcId="{86B12899-596B-482A-B867-CA3F8963E0B2}" destId="{68FD1629-6725-4425-8F2B-7A100A86DFF7}" srcOrd="0" destOrd="0" presId="urn:microsoft.com/office/officeart/2005/8/layout/cycle5"/>
    <dgm:cxn modelId="{46277573-2989-4AD3-840F-1513E21E5FD0}" type="presOf" srcId="{A3E26B0B-E2C9-42BE-9B7E-464A61421777}" destId="{26C05A2B-5A3B-4EA6-9F00-045E4463C849}" srcOrd="0" destOrd="0" presId="urn:microsoft.com/office/officeart/2005/8/layout/cycle5"/>
    <dgm:cxn modelId="{0D72AD20-7481-4480-BB3A-4E6CA33F1C31}" type="presOf" srcId="{AA5E4FF6-1B62-4BD3-AA18-BBE7A87FE2A6}" destId="{AE8BB16E-803C-4126-9334-52A61492EDF6}" srcOrd="0" destOrd="0" presId="urn:microsoft.com/office/officeart/2005/8/layout/cycle5"/>
    <dgm:cxn modelId="{431FEE4D-58F9-459A-A721-748359E3D3F6}" type="presParOf" srcId="{1A1F5D81-629F-4304-9A6E-AE7D4656E775}" destId="{68FD1629-6725-4425-8F2B-7A100A86DFF7}" srcOrd="0" destOrd="0" presId="urn:microsoft.com/office/officeart/2005/8/layout/cycle5"/>
    <dgm:cxn modelId="{3EDFE362-5599-4673-A1CB-E71A9B9039E0}" type="presParOf" srcId="{1A1F5D81-629F-4304-9A6E-AE7D4656E775}" destId="{C0E45C08-CF84-4C5D-9C8C-9E01162E82A6}" srcOrd="1" destOrd="0" presId="urn:microsoft.com/office/officeart/2005/8/layout/cycle5"/>
    <dgm:cxn modelId="{AC8F4D1D-E11C-4206-9D8A-BA635AEBC31C}" type="presParOf" srcId="{1A1F5D81-629F-4304-9A6E-AE7D4656E775}" destId="{C80F37F0-DB5D-4418-B83C-8E49C7905E8E}" srcOrd="2" destOrd="0" presId="urn:microsoft.com/office/officeart/2005/8/layout/cycle5"/>
    <dgm:cxn modelId="{0E59AF18-D30E-47DF-B01B-6365547E2E24}" type="presParOf" srcId="{1A1F5D81-629F-4304-9A6E-AE7D4656E775}" destId="{3FA84A2A-B0B8-4F3B-A2AD-29C3D0F5D487}" srcOrd="3" destOrd="0" presId="urn:microsoft.com/office/officeart/2005/8/layout/cycle5"/>
    <dgm:cxn modelId="{BCC03DE6-A97F-489C-9C74-A2696B1E51D0}" type="presParOf" srcId="{1A1F5D81-629F-4304-9A6E-AE7D4656E775}" destId="{DEE479D4-A806-4662-83EE-6C789F8985D8}" srcOrd="4" destOrd="0" presId="urn:microsoft.com/office/officeart/2005/8/layout/cycle5"/>
    <dgm:cxn modelId="{8D1AED68-EE9E-466A-834E-116854183C29}" type="presParOf" srcId="{1A1F5D81-629F-4304-9A6E-AE7D4656E775}" destId="{1EA8C38E-C035-4B20-9DA3-A0A2B2F5784B}" srcOrd="5" destOrd="0" presId="urn:microsoft.com/office/officeart/2005/8/layout/cycle5"/>
    <dgm:cxn modelId="{5E9FC3C7-BA43-478A-96F3-EE3A039F37BF}" type="presParOf" srcId="{1A1F5D81-629F-4304-9A6E-AE7D4656E775}" destId="{BA791994-6743-4EFB-B032-70640FFF920F}" srcOrd="6" destOrd="0" presId="urn:microsoft.com/office/officeart/2005/8/layout/cycle5"/>
    <dgm:cxn modelId="{C0E62A1E-5876-4CBB-82C4-66F4A08DBC7F}" type="presParOf" srcId="{1A1F5D81-629F-4304-9A6E-AE7D4656E775}" destId="{F1C7F748-EF19-420E-B09C-B9AA6D7A975E}" srcOrd="7" destOrd="0" presId="urn:microsoft.com/office/officeart/2005/8/layout/cycle5"/>
    <dgm:cxn modelId="{7E17111E-9FAA-4427-9997-3BFE4E256FCB}" type="presParOf" srcId="{1A1F5D81-629F-4304-9A6E-AE7D4656E775}" destId="{F1C45002-6607-4F90-BC22-F1E4B5E947F9}" srcOrd="8" destOrd="0" presId="urn:microsoft.com/office/officeart/2005/8/layout/cycle5"/>
    <dgm:cxn modelId="{279AD0CF-16AB-4DE9-9753-C80D2A029CFF}" type="presParOf" srcId="{1A1F5D81-629F-4304-9A6E-AE7D4656E775}" destId="{26C05A2B-5A3B-4EA6-9F00-045E4463C849}" srcOrd="9" destOrd="0" presId="urn:microsoft.com/office/officeart/2005/8/layout/cycle5"/>
    <dgm:cxn modelId="{E0521D6D-5BAD-43FD-A049-0351E1DF6104}" type="presParOf" srcId="{1A1F5D81-629F-4304-9A6E-AE7D4656E775}" destId="{BC5D2CD5-ECB1-477E-8E9E-31B50252C72D}" srcOrd="10" destOrd="0" presId="urn:microsoft.com/office/officeart/2005/8/layout/cycle5"/>
    <dgm:cxn modelId="{C9A63EB5-2CBA-4EA0-B12B-A50CF23B872B}" type="presParOf" srcId="{1A1F5D81-629F-4304-9A6E-AE7D4656E775}" destId="{D78E68E0-F5DE-4849-A710-868B9E4578C8}" srcOrd="11" destOrd="0" presId="urn:microsoft.com/office/officeart/2005/8/layout/cycle5"/>
    <dgm:cxn modelId="{435598D3-82E5-477D-AB27-AB16DC62E148}" type="presParOf" srcId="{1A1F5D81-629F-4304-9A6E-AE7D4656E775}" destId="{CE99F1FB-1B5E-454B-B766-AE3856C5D094}" srcOrd="12" destOrd="0" presId="urn:microsoft.com/office/officeart/2005/8/layout/cycle5"/>
    <dgm:cxn modelId="{2D36D2AF-FA3D-4AD9-BB6A-638FDD5F1930}" type="presParOf" srcId="{1A1F5D81-629F-4304-9A6E-AE7D4656E775}" destId="{A7C94E1B-D9CB-49BB-B6FD-6F2E38EE906A}" srcOrd="13" destOrd="0" presId="urn:microsoft.com/office/officeart/2005/8/layout/cycle5"/>
    <dgm:cxn modelId="{03142E4E-EAA5-4B45-AC63-03CE4E68A127}" type="presParOf" srcId="{1A1F5D81-629F-4304-9A6E-AE7D4656E775}" destId="{D2874DA0-2EE8-47CF-B4B4-D876C0CEB23E}" srcOrd="14" destOrd="0" presId="urn:microsoft.com/office/officeart/2005/8/layout/cycle5"/>
    <dgm:cxn modelId="{09E1A3BA-76DE-4260-A3B2-6EFD8EF9E033}" type="presParOf" srcId="{1A1F5D81-629F-4304-9A6E-AE7D4656E775}" destId="{E81D8894-6F4E-4686-A1AC-A3550FF31ED3}" srcOrd="15" destOrd="0" presId="urn:microsoft.com/office/officeart/2005/8/layout/cycle5"/>
    <dgm:cxn modelId="{248A44EB-F246-4E14-980D-7396C11B9339}" type="presParOf" srcId="{1A1F5D81-629F-4304-9A6E-AE7D4656E775}" destId="{1293B6CB-0675-4E51-9876-F3AA3669485F}" srcOrd="16" destOrd="0" presId="urn:microsoft.com/office/officeart/2005/8/layout/cycle5"/>
    <dgm:cxn modelId="{C0B13EBC-867B-4FAD-9D90-CDD2A54802A5}" type="presParOf" srcId="{1A1F5D81-629F-4304-9A6E-AE7D4656E775}" destId="{AE8BB16E-803C-4126-9334-52A61492EDF6}" srcOrd="17" destOrd="0" presId="urn:microsoft.com/office/officeart/2005/8/layout/cycle5"/>
    <dgm:cxn modelId="{4DA10AD2-D660-49C6-B96E-23DCB35993D6}" type="presParOf" srcId="{1A1F5D81-629F-4304-9A6E-AE7D4656E775}" destId="{C62D7E63-3173-49D8-BBF9-79B2F46A0B81}" srcOrd="18" destOrd="0" presId="urn:microsoft.com/office/officeart/2005/8/layout/cycle5"/>
    <dgm:cxn modelId="{88EEB31C-0B3B-435A-96EC-4D6A7C3F66B1}" type="presParOf" srcId="{1A1F5D81-629F-4304-9A6E-AE7D4656E775}" destId="{6239BCD0-27BF-40AB-97F4-9F8846B3A384}" srcOrd="19" destOrd="0" presId="urn:microsoft.com/office/officeart/2005/8/layout/cycle5"/>
    <dgm:cxn modelId="{18A98D33-4CE5-4E8B-B60B-B369650CA3A5}" type="presParOf" srcId="{1A1F5D81-629F-4304-9A6E-AE7D4656E775}" destId="{0C6D9558-52BC-4277-8FA3-C6DC69179218}"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136420-5E37-43EA-9420-6C48C1212DA4}" type="doc">
      <dgm:prSet loTypeId="urn:microsoft.com/office/officeart/2005/8/layout/default#1" loCatId="list" qsTypeId="urn:microsoft.com/office/officeart/2005/8/quickstyle/3d2" qsCatId="3D" csTypeId="urn:microsoft.com/office/officeart/2005/8/colors/colorful4" csCatId="colorful" phldr="1"/>
      <dgm:spPr/>
      <dgm:t>
        <a:bodyPr/>
        <a:lstStyle/>
        <a:p>
          <a:endParaRPr lang="en-US"/>
        </a:p>
      </dgm:t>
    </dgm:pt>
    <dgm:pt modelId="{04D7133F-D9A4-49E8-8ABF-D738233C625A}">
      <dgm:prSet phldrT="[Tex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a:t>
          </a:r>
          <a:r>
            <a:rPr lang="en-GB" sz="2000" dirty="0" smtClean="0"/>
            <a:t>One vendor and product will make us compliant</a:t>
          </a:r>
          <a:r>
            <a:rPr lang="en-US" sz="2000" dirty="0" smtClean="0"/>
            <a:t>”</a:t>
          </a:r>
          <a:endParaRPr lang="en-US" sz="2000" dirty="0"/>
        </a:p>
      </dgm:t>
    </dgm:pt>
    <dgm:pt modelId="{A2318445-F0A2-4EC7-94AC-91C9FF685A76}" type="parTrans" cxnId="{AFD66CB5-BF0E-48BB-9EDE-1CE5AAFE08A0}">
      <dgm:prSet/>
      <dgm:spPr/>
      <dgm:t>
        <a:bodyPr/>
        <a:lstStyle/>
        <a:p>
          <a:pPr>
            <a:lnSpc>
              <a:spcPts val="1800"/>
            </a:lnSpc>
          </a:pPr>
          <a:endParaRPr lang="en-US" sz="2000"/>
        </a:p>
      </dgm:t>
    </dgm:pt>
    <dgm:pt modelId="{D53E0FAC-B394-474D-855D-2DAC2507548A}" type="sibTrans" cxnId="{AFD66CB5-BF0E-48BB-9EDE-1CE5AAFE08A0}">
      <dgm:prSet/>
      <dgm:spPr/>
      <dgm:t>
        <a:bodyPr/>
        <a:lstStyle/>
        <a:p>
          <a:pPr>
            <a:lnSpc>
              <a:spcPts val="1800"/>
            </a:lnSpc>
          </a:pPr>
          <a:endParaRPr lang="en-US" sz="2000"/>
        </a:p>
      </dgm:t>
    </dgm:pt>
    <dgm:pt modelId="{01783B69-0976-4341-9C6D-DB7D5E9ECEA8}">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“I use a PA-DSS certified applications.  Therefore I'm compliant”</a:t>
          </a:r>
        </a:p>
      </dgm:t>
    </dgm:pt>
    <dgm:pt modelId="{5D2F3197-B859-4304-ADB9-35CAE3645769}" type="parTrans" cxnId="{5E870A1E-81DF-432D-AAC5-B54FFA896723}">
      <dgm:prSet/>
      <dgm:spPr/>
      <dgm:t>
        <a:bodyPr/>
        <a:lstStyle/>
        <a:p>
          <a:pPr>
            <a:lnSpc>
              <a:spcPts val="1800"/>
            </a:lnSpc>
          </a:pPr>
          <a:endParaRPr lang="en-US" sz="2000"/>
        </a:p>
      </dgm:t>
    </dgm:pt>
    <dgm:pt modelId="{995A3148-D97A-485F-BF38-A2C5423168A6}" type="sibTrans" cxnId="{5E870A1E-81DF-432D-AAC5-B54FFA896723}">
      <dgm:prSet/>
      <dgm:spPr/>
      <dgm:t>
        <a:bodyPr/>
        <a:lstStyle/>
        <a:p>
          <a:pPr>
            <a:lnSpc>
              <a:spcPts val="1800"/>
            </a:lnSpc>
          </a:pPr>
          <a:endParaRPr lang="en-US" sz="2000"/>
        </a:p>
      </dgm:t>
    </dgm:pt>
    <dgm:pt modelId="{82488D34-CFE3-4E20-B6D9-5FB5B36809B2}">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a:t>
          </a:r>
          <a:r>
            <a:rPr lang="en-GB" sz="2000" dirty="0" smtClean="0"/>
            <a:t>Outsourcing card processing makes us compliant</a:t>
          </a:r>
          <a:r>
            <a:rPr lang="en-US" sz="2000" dirty="0" smtClean="0"/>
            <a:t>”</a:t>
          </a:r>
        </a:p>
      </dgm:t>
    </dgm:pt>
    <dgm:pt modelId="{6F14EC16-7CC0-4371-A37F-4ED97EBBFE1E}" type="parTrans" cxnId="{53BC90F4-3933-46F7-BE22-467FD4572B13}">
      <dgm:prSet/>
      <dgm:spPr/>
      <dgm:t>
        <a:bodyPr/>
        <a:lstStyle/>
        <a:p>
          <a:pPr>
            <a:lnSpc>
              <a:spcPts val="1800"/>
            </a:lnSpc>
          </a:pPr>
          <a:endParaRPr lang="en-US" sz="2000"/>
        </a:p>
      </dgm:t>
    </dgm:pt>
    <dgm:pt modelId="{CCF0A997-F88C-431F-94EC-C1B6C2976BE4}" type="sibTrans" cxnId="{53BC90F4-3933-46F7-BE22-467FD4572B13}">
      <dgm:prSet/>
      <dgm:spPr/>
      <dgm:t>
        <a:bodyPr/>
        <a:lstStyle/>
        <a:p>
          <a:pPr>
            <a:lnSpc>
              <a:spcPts val="1800"/>
            </a:lnSpc>
          </a:pPr>
          <a:endParaRPr lang="en-US" sz="2000"/>
        </a:p>
      </dgm:t>
    </dgm:pt>
    <dgm:pt modelId="{EBEC4A22-0460-41E5-A75E-495698A71D5E}">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a:t>
          </a:r>
          <a:r>
            <a:rPr lang="en-GB" sz="2000" dirty="0" smtClean="0"/>
            <a:t>We don’t take enough credit cards to be compliant</a:t>
          </a:r>
          <a:r>
            <a:rPr lang="en-US" sz="2000" dirty="0" smtClean="0"/>
            <a:t>”</a:t>
          </a:r>
        </a:p>
      </dgm:t>
    </dgm:pt>
    <dgm:pt modelId="{34CC93A0-B560-4D21-9A88-32501D1B773E}" type="parTrans" cxnId="{6CD964AE-AFB1-47BC-827A-013F91915AF8}">
      <dgm:prSet/>
      <dgm:spPr/>
      <dgm:t>
        <a:bodyPr/>
        <a:lstStyle/>
        <a:p>
          <a:pPr>
            <a:lnSpc>
              <a:spcPts val="1800"/>
            </a:lnSpc>
          </a:pPr>
          <a:endParaRPr lang="en-US" sz="2000"/>
        </a:p>
      </dgm:t>
    </dgm:pt>
    <dgm:pt modelId="{9811D142-46C0-47F1-BAB6-0B22E1A2C518}" type="sibTrans" cxnId="{6CD964AE-AFB1-47BC-827A-013F91915AF8}">
      <dgm:prSet/>
      <dgm:spPr/>
      <dgm:t>
        <a:bodyPr/>
        <a:lstStyle/>
        <a:p>
          <a:pPr>
            <a:lnSpc>
              <a:spcPts val="1800"/>
            </a:lnSpc>
          </a:pPr>
          <a:endParaRPr lang="en-US" sz="2000"/>
        </a:p>
      </dgm:t>
    </dgm:pt>
    <dgm:pt modelId="{DA847DB3-841B-495C-AFDD-422CD0B0CFA7}">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“Since I don't store credit card information, I don't have to be PCI compliant”</a:t>
          </a:r>
        </a:p>
      </dgm:t>
    </dgm:pt>
    <dgm:pt modelId="{2EBB6DFA-ED4F-4478-BDA6-4A0F0F8F5E5E}" type="parTrans" cxnId="{9DAEB7D3-FCA8-496B-82D2-3E24A233E384}">
      <dgm:prSet/>
      <dgm:spPr/>
      <dgm:t>
        <a:bodyPr/>
        <a:lstStyle/>
        <a:p>
          <a:pPr>
            <a:lnSpc>
              <a:spcPts val="1800"/>
            </a:lnSpc>
          </a:pPr>
          <a:endParaRPr lang="en-US" sz="2000"/>
        </a:p>
      </dgm:t>
    </dgm:pt>
    <dgm:pt modelId="{204860E2-B15C-4128-997F-8F79C19BC16F}" type="sibTrans" cxnId="{9DAEB7D3-FCA8-496B-82D2-3E24A233E384}">
      <dgm:prSet/>
      <dgm:spPr/>
      <dgm:t>
        <a:bodyPr/>
        <a:lstStyle/>
        <a:p>
          <a:pPr>
            <a:lnSpc>
              <a:spcPts val="1800"/>
            </a:lnSpc>
          </a:pPr>
          <a:endParaRPr lang="en-US" sz="2000"/>
        </a:p>
      </dgm:t>
    </dgm:pt>
    <dgm:pt modelId="{1BBAEAC6-3584-4415-BF49-B1877A7A3E76}">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“PCI is vague, with room for interpretation”</a:t>
          </a:r>
        </a:p>
      </dgm:t>
    </dgm:pt>
    <dgm:pt modelId="{5BC9A98D-93A5-4CA7-B6D7-F358EDEAD7A2}" type="parTrans" cxnId="{4D3A342C-16F6-4CB7-AE4F-72A24EBB0717}">
      <dgm:prSet/>
      <dgm:spPr/>
      <dgm:t>
        <a:bodyPr/>
        <a:lstStyle/>
        <a:p>
          <a:pPr>
            <a:lnSpc>
              <a:spcPts val="1800"/>
            </a:lnSpc>
          </a:pPr>
          <a:endParaRPr lang="en-US" sz="2000"/>
        </a:p>
      </dgm:t>
    </dgm:pt>
    <dgm:pt modelId="{E54F819F-52E5-4B00-BA9B-B70A700437CF}" type="sibTrans" cxnId="{4D3A342C-16F6-4CB7-AE4F-72A24EBB0717}">
      <dgm:prSet/>
      <dgm:spPr/>
      <dgm:t>
        <a:bodyPr/>
        <a:lstStyle/>
        <a:p>
          <a:pPr>
            <a:lnSpc>
              <a:spcPts val="1800"/>
            </a:lnSpc>
          </a:pPr>
          <a:endParaRPr lang="en-US" sz="2000"/>
        </a:p>
      </dgm:t>
    </dgm:pt>
    <dgm:pt modelId="{22447576-5A5F-4090-B3E5-E4250DC61017}">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“PCI is too hard”</a:t>
          </a:r>
        </a:p>
      </dgm:t>
    </dgm:pt>
    <dgm:pt modelId="{18EC60C3-BF8A-4F09-9F69-31384837EEDC}" type="parTrans" cxnId="{0D1BC709-7209-4573-812A-46DDAE89E4AC}">
      <dgm:prSet/>
      <dgm:spPr/>
      <dgm:t>
        <a:bodyPr/>
        <a:lstStyle/>
        <a:p>
          <a:pPr>
            <a:lnSpc>
              <a:spcPts val="1800"/>
            </a:lnSpc>
          </a:pPr>
          <a:endParaRPr lang="en-US" sz="2000"/>
        </a:p>
      </dgm:t>
    </dgm:pt>
    <dgm:pt modelId="{E255B8FE-7CCC-4176-BB64-DC855E5C23C6}" type="sibTrans" cxnId="{0D1BC709-7209-4573-812A-46DDAE89E4AC}">
      <dgm:prSet/>
      <dgm:spPr/>
      <dgm:t>
        <a:bodyPr/>
        <a:lstStyle/>
        <a:p>
          <a:pPr>
            <a:lnSpc>
              <a:spcPts val="1800"/>
            </a:lnSpc>
          </a:pPr>
          <a:endParaRPr lang="en-US" sz="2000"/>
        </a:p>
      </dgm:t>
    </dgm:pt>
    <dgm:pt modelId="{906E8118-A993-4B18-BCCE-0C4C3DA114CB}">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“I use PayPal/Authorize.NET therefore I don't have to be PCI complaint</a:t>
          </a:r>
        </a:p>
      </dgm:t>
    </dgm:pt>
    <dgm:pt modelId="{6659A958-B556-45FB-8C0B-57A380893F21}" type="parTrans" cxnId="{A65EA412-BDB6-4910-886E-5902A2DCE741}">
      <dgm:prSet/>
      <dgm:spPr/>
      <dgm:t>
        <a:bodyPr/>
        <a:lstStyle/>
        <a:p>
          <a:pPr>
            <a:lnSpc>
              <a:spcPts val="1800"/>
            </a:lnSpc>
          </a:pPr>
          <a:endParaRPr lang="en-US" sz="2000"/>
        </a:p>
      </dgm:t>
    </dgm:pt>
    <dgm:pt modelId="{04D9948A-0F4D-4E32-A238-D268DEE14CAD}" type="sibTrans" cxnId="{A65EA412-BDB6-4910-886E-5902A2DCE741}">
      <dgm:prSet/>
      <dgm:spPr/>
      <dgm:t>
        <a:bodyPr/>
        <a:lstStyle/>
        <a:p>
          <a:pPr>
            <a:lnSpc>
              <a:spcPts val="1800"/>
            </a:lnSpc>
          </a:pPr>
          <a:endParaRPr lang="en-US" sz="2000"/>
        </a:p>
      </dgm:t>
    </dgm:pt>
    <dgm:pt modelId="{779AF5B0-017B-4F72-A12D-2C9BA30B4CAA}">
      <dgm:prSet custT="1"/>
      <dgm:spPr>
        <a:effectLst>
          <a:innerShdw blurRad="50800" dist="25400" dir="13500000">
            <a:prstClr val="black">
              <a:alpha val="50000"/>
            </a:prstClr>
          </a:innerShdw>
        </a:effectLst>
        <a:scene3d>
          <a:camera prst="orthographicFront"/>
          <a:lightRig rig="threePt" dir="t">
            <a:rot lat="0" lon="0" rev="7500000"/>
          </a:lightRig>
        </a:scene3d>
        <a:sp3d prstMaterial="plastic"/>
      </dgm:spPr>
      <dgm:t>
        <a:bodyPr/>
        <a:lstStyle/>
        <a:p>
          <a:pPr>
            <a:lnSpc>
              <a:spcPts val="1800"/>
            </a:lnSpc>
          </a:pPr>
          <a:r>
            <a:rPr lang="en-US" sz="2000" dirty="0" smtClean="0"/>
            <a:t>“PCI compliance ends with a successful assessment”</a:t>
          </a:r>
        </a:p>
      </dgm:t>
    </dgm:pt>
    <dgm:pt modelId="{86D3D0B1-B3F9-434B-92E8-227A614EE417}" type="parTrans" cxnId="{2A02E061-7F4D-4F52-A224-6512251A60A2}">
      <dgm:prSet/>
      <dgm:spPr/>
      <dgm:t>
        <a:bodyPr/>
        <a:lstStyle/>
        <a:p>
          <a:pPr>
            <a:lnSpc>
              <a:spcPts val="1800"/>
            </a:lnSpc>
          </a:pPr>
          <a:endParaRPr lang="en-US" sz="2000"/>
        </a:p>
      </dgm:t>
    </dgm:pt>
    <dgm:pt modelId="{D50C791F-1ED1-4F9C-95E5-602018D38E19}" type="sibTrans" cxnId="{2A02E061-7F4D-4F52-A224-6512251A60A2}">
      <dgm:prSet/>
      <dgm:spPr/>
      <dgm:t>
        <a:bodyPr/>
        <a:lstStyle/>
        <a:p>
          <a:pPr>
            <a:lnSpc>
              <a:spcPts val="1800"/>
            </a:lnSpc>
          </a:pPr>
          <a:endParaRPr lang="en-US" sz="2000"/>
        </a:p>
      </dgm:t>
    </dgm:pt>
    <dgm:pt modelId="{0A89FAE7-8836-4DEE-A79E-FFE99E16C298}" type="pres">
      <dgm:prSet presAssocID="{FB136420-5E37-43EA-9420-6C48C1212DA4}" presName="diagram" presStyleCnt="0">
        <dgm:presLayoutVars>
          <dgm:dir/>
          <dgm:resizeHandles val="exact"/>
        </dgm:presLayoutVars>
      </dgm:prSet>
      <dgm:spPr/>
      <dgm:t>
        <a:bodyPr/>
        <a:lstStyle/>
        <a:p>
          <a:endParaRPr lang="en-US"/>
        </a:p>
      </dgm:t>
    </dgm:pt>
    <dgm:pt modelId="{2934BC22-107E-4C01-90D5-9868FBD7A845}" type="pres">
      <dgm:prSet presAssocID="{04D7133F-D9A4-49E8-8ABF-D738233C625A}" presName="node" presStyleLbl="node1" presStyleIdx="0" presStyleCnt="9" custScaleX="140602">
        <dgm:presLayoutVars>
          <dgm:bulletEnabled val="1"/>
        </dgm:presLayoutVars>
      </dgm:prSet>
      <dgm:spPr/>
      <dgm:t>
        <a:bodyPr/>
        <a:lstStyle/>
        <a:p>
          <a:endParaRPr lang="en-US"/>
        </a:p>
      </dgm:t>
    </dgm:pt>
    <dgm:pt modelId="{32B7361E-35E6-4826-9B46-BEB1DB3BBC9F}" type="pres">
      <dgm:prSet presAssocID="{D53E0FAC-B394-474D-855D-2DAC2507548A}" presName="sibTrans" presStyleCnt="0"/>
      <dgm:spPr/>
    </dgm:pt>
    <dgm:pt modelId="{9176D4ED-9227-4F39-A3F6-D5AD281A6AAD}" type="pres">
      <dgm:prSet presAssocID="{01783B69-0976-4341-9C6D-DB7D5E9ECEA8}" presName="node" presStyleLbl="node1" presStyleIdx="1" presStyleCnt="9" custScaleX="159184" custLinFactNeighborX="-2335" custLinFactNeighborY="58">
        <dgm:presLayoutVars>
          <dgm:bulletEnabled val="1"/>
        </dgm:presLayoutVars>
      </dgm:prSet>
      <dgm:spPr/>
      <dgm:t>
        <a:bodyPr/>
        <a:lstStyle/>
        <a:p>
          <a:endParaRPr lang="en-US"/>
        </a:p>
      </dgm:t>
    </dgm:pt>
    <dgm:pt modelId="{15AB17C6-D3EF-4B11-87EA-B68509FE018A}" type="pres">
      <dgm:prSet presAssocID="{995A3148-D97A-485F-BF38-A2C5423168A6}" presName="sibTrans" presStyleCnt="0"/>
      <dgm:spPr/>
    </dgm:pt>
    <dgm:pt modelId="{489E7396-972F-4D18-A26F-BC9267A3E491}" type="pres">
      <dgm:prSet presAssocID="{82488D34-CFE3-4E20-B6D9-5FB5B36809B2}" presName="node" presStyleLbl="node1" presStyleIdx="2" presStyleCnt="9" custScaleX="154900" custLinFactNeighborX="-3425" custLinFactNeighborY="886">
        <dgm:presLayoutVars>
          <dgm:bulletEnabled val="1"/>
        </dgm:presLayoutVars>
      </dgm:prSet>
      <dgm:spPr/>
      <dgm:t>
        <a:bodyPr/>
        <a:lstStyle/>
        <a:p>
          <a:endParaRPr lang="en-US"/>
        </a:p>
      </dgm:t>
    </dgm:pt>
    <dgm:pt modelId="{DCCF55FF-7108-4DFA-955E-3D483BCCEFFA}" type="pres">
      <dgm:prSet presAssocID="{CCF0A997-F88C-431F-94EC-C1B6C2976BE4}" presName="sibTrans" presStyleCnt="0"/>
      <dgm:spPr/>
    </dgm:pt>
    <dgm:pt modelId="{90CE1810-4DAF-4FE3-9E5E-EEE752E25030}" type="pres">
      <dgm:prSet presAssocID="{EBEC4A22-0460-41E5-A75E-495698A71D5E}" presName="node" presStyleLbl="node1" presStyleIdx="3" presStyleCnt="9" custScaleX="140602">
        <dgm:presLayoutVars>
          <dgm:bulletEnabled val="1"/>
        </dgm:presLayoutVars>
      </dgm:prSet>
      <dgm:spPr/>
      <dgm:t>
        <a:bodyPr/>
        <a:lstStyle/>
        <a:p>
          <a:endParaRPr lang="en-US"/>
        </a:p>
      </dgm:t>
    </dgm:pt>
    <dgm:pt modelId="{25515411-4C14-4900-8AFB-2058E09956BC}" type="pres">
      <dgm:prSet presAssocID="{9811D142-46C0-47F1-BAB6-0B22E1A2C518}" presName="sibTrans" presStyleCnt="0"/>
      <dgm:spPr/>
    </dgm:pt>
    <dgm:pt modelId="{2BC6F4B1-E5E7-4AB1-AF4C-6DD320FB927B}" type="pres">
      <dgm:prSet presAssocID="{DA847DB3-841B-495C-AFDD-422CD0B0CFA7}" presName="node" presStyleLbl="node1" presStyleIdx="4" presStyleCnt="9" custScaleX="159184" custLinFactNeighborX="-2335" custLinFactNeighborY="58">
        <dgm:presLayoutVars>
          <dgm:bulletEnabled val="1"/>
        </dgm:presLayoutVars>
      </dgm:prSet>
      <dgm:spPr/>
      <dgm:t>
        <a:bodyPr/>
        <a:lstStyle/>
        <a:p>
          <a:endParaRPr lang="en-US"/>
        </a:p>
      </dgm:t>
    </dgm:pt>
    <dgm:pt modelId="{BA495D1A-9A0F-492E-8E46-84A95EF99D75}" type="pres">
      <dgm:prSet presAssocID="{204860E2-B15C-4128-997F-8F79C19BC16F}" presName="sibTrans" presStyleCnt="0"/>
      <dgm:spPr/>
    </dgm:pt>
    <dgm:pt modelId="{9EDE583C-FAEE-4C2F-88F4-153C14117612}" type="pres">
      <dgm:prSet presAssocID="{1BBAEAC6-3584-4415-BF49-B1877A7A3E76}" presName="node" presStyleLbl="node1" presStyleIdx="5" presStyleCnt="9" custScaleX="154900" custLinFactNeighborX="-3425" custLinFactNeighborY="886">
        <dgm:presLayoutVars>
          <dgm:bulletEnabled val="1"/>
        </dgm:presLayoutVars>
      </dgm:prSet>
      <dgm:spPr/>
      <dgm:t>
        <a:bodyPr/>
        <a:lstStyle/>
        <a:p>
          <a:endParaRPr lang="en-US"/>
        </a:p>
      </dgm:t>
    </dgm:pt>
    <dgm:pt modelId="{826F56CC-9A10-4C89-8B9D-D589F04E62BD}" type="pres">
      <dgm:prSet presAssocID="{E54F819F-52E5-4B00-BA9B-B70A700437CF}" presName="sibTrans" presStyleCnt="0"/>
      <dgm:spPr/>
    </dgm:pt>
    <dgm:pt modelId="{FF64D65D-DBF4-47E3-A09E-AAA8E7351AF5}" type="pres">
      <dgm:prSet presAssocID="{22447576-5A5F-4090-B3E5-E4250DC61017}" presName="node" presStyleLbl="node1" presStyleIdx="6" presStyleCnt="9" custScaleX="140602">
        <dgm:presLayoutVars>
          <dgm:bulletEnabled val="1"/>
        </dgm:presLayoutVars>
      </dgm:prSet>
      <dgm:spPr/>
      <dgm:t>
        <a:bodyPr/>
        <a:lstStyle/>
        <a:p>
          <a:endParaRPr lang="en-US"/>
        </a:p>
      </dgm:t>
    </dgm:pt>
    <dgm:pt modelId="{CFE12D23-350B-4358-99B4-BA1DD09548F5}" type="pres">
      <dgm:prSet presAssocID="{E255B8FE-7CCC-4176-BB64-DC855E5C23C6}" presName="sibTrans" presStyleCnt="0"/>
      <dgm:spPr/>
    </dgm:pt>
    <dgm:pt modelId="{0555DE62-1BD7-4678-81D7-1155F7DED8B3}" type="pres">
      <dgm:prSet presAssocID="{906E8118-A993-4B18-BCCE-0C4C3DA114CB}" presName="node" presStyleLbl="node1" presStyleIdx="7" presStyleCnt="9" custScaleX="159184" custLinFactNeighborX="-2335" custLinFactNeighborY="58">
        <dgm:presLayoutVars>
          <dgm:bulletEnabled val="1"/>
        </dgm:presLayoutVars>
      </dgm:prSet>
      <dgm:spPr/>
      <dgm:t>
        <a:bodyPr/>
        <a:lstStyle/>
        <a:p>
          <a:endParaRPr lang="en-US"/>
        </a:p>
      </dgm:t>
    </dgm:pt>
    <dgm:pt modelId="{2525F9C9-8840-4CDE-8ADA-3D6466916311}" type="pres">
      <dgm:prSet presAssocID="{04D9948A-0F4D-4E32-A238-D268DEE14CAD}" presName="sibTrans" presStyleCnt="0"/>
      <dgm:spPr/>
    </dgm:pt>
    <dgm:pt modelId="{34E050BB-8C90-4FD3-9AA4-0A262D309895}" type="pres">
      <dgm:prSet presAssocID="{779AF5B0-017B-4F72-A12D-2C9BA30B4CAA}" presName="node" presStyleLbl="node1" presStyleIdx="8" presStyleCnt="9" custScaleX="154900" custLinFactNeighborX="-3425" custLinFactNeighborY="103">
        <dgm:presLayoutVars>
          <dgm:bulletEnabled val="1"/>
        </dgm:presLayoutVars>
      </dgm:prSet>
      <dgm:spPr/>
      <dgm:t>
        <a:bodyPr/>
        <a:lstStyle/>
        <a:p>
          <a:endParaRPr lang="en-US"/>
        </a:p>
      </dgm:t>
    </dgm:pt>
  </dgm:ptLst>
  <dgm:cxnLst>
    <dgm:cxn modelId="{53BC90F4-3933-46F7-BE22-467FD4572B13}" srcId="{FB136420-5E37-43EA-9420-6C48C1212DA4}" destId="{82488D34-CFE3-4E20-B6D9-5FB5B36809B2}" srcOrd="2" destOrd="0" parTransId="{6F14EC16-7CC0-4371-A37F-4ED97EBBFE1E}" sibTransId="{CCF0A997-F88C-431F-94EC-C1B6C2976BE4}"/>
    <dgm:cxn modelId="{0D1BC709-7209-4573-812A-46DDAE89E4AC}" srcId="{FB136420-5E37-43EA-9420-6C48C1212DA4}" destId="{22447576-5A5F-4090-B3E5-E4250DC61017}" srcOrd="6" destOrd="0" parTransId="{18EC60C3-BF8A-4F09-9F69-31384837EEDC}" sibTransId="{E255B8FE-7CCC-4176-BB64-DC855E5C23C6}"/>
    <dgm:cxn modelId="{9BA191F6-65EF-44B2-B685-67576471E09E}" type="presOf" srcId="{82488D34-CFE3-4E20-B6D9-5FB5B36809B2}" destId="{489E7396-972F-4D18-A26F-BC9267A3E491}" srcOrd="0" destOrd="0" presId="urn:microsoft.com/office/officeart/2005/8/layout/default#1"/>
    <dgm:cxn modelId="{4CD6D2DC-193E-4F68-A7DE-EFA28C576B7C}" type="presOf" srcId="{779AF5B0-017B-4F72-A12D-2C9BA30B4CAA}" destId="{34E050BB-8C90-4FD3-9AA4-0A262D309895}" srcOrd="0" destOrd="0" presId="urn:microsoft.com/office/officeart/2005/8/layout/default#1"/>
    <dgm:cxn modelId="{E147EEC3-BCA8-4CA9-9D5D-4E7293618B41}" type="presOf" srcId="{01783B69-0976-4341-9C6D-DB7D5E9ECEA8}" destId="{9176D4ED-9227-4F39-A3F6-D5AD281A6AAD}" srcOrd="0" destOrd="0" presId="urn:microsoft.com/office/officeart/2005/8/layout/default#1"/>
    <dgm:cxn modelId="{2A02E061-7F4D-4F52-A224-6512251A60A2}" srcId="{FB136420-5E37-43EA-9420-6C48C1212DA4}" destId="{779AF5B0-017B-4F72-A12D-2C9BA30B4CAA}" srcOrd="8" destOrd="0" parTransId="{86D3D0B1-B3F9-434B-92E8-227A614EE417}" sibTransId="{D50C791F-1ED1-4F9C-95E5-602018D38E19}"/>
    <dgm:cxn modelId="{D3A049D8-45C3-4044-9C2F-C80BEDF0A302}" type="presOf" srcId="{1BBAEAC6-3584-4415-BF49-B1877A7A3E76}" destId="{9EDE583C-FAEE-4C2F-88F4-153C14117612}" srcOrd="0" destOrd="0" presId="urn:microsoft.com/office/officeart/2005/8/layout/default#1"/>
    <dgm:cxn modelId="{5E870A1E-81DF-432D-AAC5-B54FFA896723}" srcId="{FB136420-5E37-43EA-9420-6C48C1212DA4}" destId="{01783B69-0976-4341-9C6D-DB7D5E9ECEA8}" srcOrd="1" destOrd="0" parTransId="{5D2F3197-B859-4304-ADB9-35CAE3645769}" sibTransId="{995A3148-D97A-485F-BF38-A2C5423168A6}"/>
    <dgm:cxn modelId="{9DAEB7D3-FCA8-496B-82D2-3E24A233E384}" srcId="{FB136420-5E37-43EA-9420-6C48C1212DA4}" destId="{DA847DB3-841B-495C-AFDD-422CD0B0CFA7}" srcOrd="4" destOrd="0" parTransId="{2EBB6DFA-ED4F-4478-BDA6-4A0F0F8F5E5E}" sibTransId="{204860E2-B15C-4128-997F-8F79C19BC16F}"/>
    <dgm:cxn modelId="{0EA82D13-0F33-455C-8425-6E824732E20D}" type="presOf" srcId="{906E8118-A993-4B18-BCCE-0C4C3DA114CB}" destId="{0555DE62-1BD7-4678-81D7-1155F7DED8B3}" srcOrd="0" destOrd="0" presId="urn:microsoft.com/office/officeart/2005/8/layout/default#1"/>
    <dgm:cxn modelId="{DBB5FF88-2546-4DE5-A215-B56C2E829B3B}" type="presOf" srcId="{22447576-5A5F-4090-B3E5-E4250DC61017}" destId="{FF64D65D-DBF4-47E3-A09E-AAA8E7351AF5}" srcOrd="0" destOrd="0" presId="urn:microsoft.com/office/officeart/2005/8/layout/default#1"/>
    <dgm:cxn modelId="{4779F4F6-4548-43CB-8C00-E77A7D577C4A}" type="presOf" srcId="{04D7133F-D9A4-49E8-8ABF-D738233C625A}" destId="{2934BC22-107E-4C01-90D5-9868FBD7A845}" srcOrd="0" destOrd="0" presId="urn:microsoft.com/office/officeart/2005/8/layout/default#1"/>
    <dgm:cxn modelId="{8C880E6D-A6EF-49BD-B0CE-B336335F9C20}" type="presOf" srcId="{FB136420-5E37-43EA-9420-6C48C1212DA4}" destId="{0A89FAE7-8836-4DEE-A79E-FFE99E16C298}" srcOrd="0" destOrd="0" presId="urn:microsoft.com/office/officeart/2005/8/layout/default#1"/>
    <dgm:cxn modelId="{6CD964AE-AFB1-47BC-827A-013F91915AF8}" srcId="{FB136420-5E37-43EA-9420-6C48C1212DA4}" destId="{EBEC4A22-0460-41E5-A75E-495698A71D5E}" srcOrd="3" destOrd="0" parTransId="{34CC93A0-B560-4D21-9A88-32501D1B773E}" sibTransId="{9811D142-46C0-47F1-BAB6-0B22E1A2C518}"/>
    <dgm:cxn modelId="{AFD66CB5-BF0E-48BB-9EDE-1CE5AAFE08A0}" srcId="{FB136420-5E37-43EA-9420-6C48C1212DA4}" destId="{04D7133F-D9A4-49E8-8ABF-D738233C625A}" srcOrd="0" destOrd="0" parTransId="{A2318445-F0A2-4EC7-94AC-91C9FF685A76}" sibTransId="{D53E0FAC-B394-474D-855D-2DAC2507548A}"/>
    <dgm:cxn modelId="{A65EA412-BDB6-4910-886E-5902A2DCE741}" srcId="{FB136420-5E37-43EA-9420-6C48C1212DA4}" destId="{906E8118-A993-4B18-BCCE-0C4C3DA114CB}" srcOrd="7" destOrd="0" parTransId="{6659A958-B556-45FB-8C0B-57A380893F21}" sibTransId="{04D9948A-0F4D-4E32-A238-D268DEE14CAD}"/>
    <dgm:cxn modelId="{4D3A342C-16F6-4CB7-AE4F-72A24EBB0717}" srcId="{FB136420-5E37-43EA-9420-6C48C1212DA4}" destId="{1BBAEAC6-3584-4415-BF49-B1877A7A3E76}" srcOrd="5" destOrd="0" parTransId="{5BC9A98D-93A5-4CA7-B6D7-F358EDEAD7A2}" sibTransId="{E54F819F-52E5-4B00-BA9B-B70A700437CF}"/>
    <dgm:cxn modelId="{7A13C625-2940-452D-988C-B2AF80E76369}" type="presOf" srcId="{EBEC4A22-0460-41E5-A75E-495698A71D5E}" destId="{90CE1810-4DAF-4FE3-9E5E-EEE752E25030}" srcOrd="0" destOrd="0" presId="urn:microsoft.com/office/officeart/2005/8/layout/default#1"/>
    <dgm:cxn modelId="{6E61B299-B2AC-48E2-84AA-EBD8691AFEE8}" type="presOf" srcId="{DA847DB3-841B-495C-AFDD-422CD0B0CFA7}" destId="{2BC6F4B1-E5E7-4AB1-AF4C-6DD320FB927B}" srcOrd="0" destOrd="0" presId="urn:microsoft.com/office/officeart/2005/8/layout/default#1"/>
    <dgm:cxn modelId="{94B1D2E8-6983-4C43-820C-529B09FDCBF6}" type="presParOf" srcId="{0A89FAE7-8836-4DEE-A79E-FFE99E16C298}" destId="{2934BC22-107E-4C01-90D5-9868FBD7A845}" srcOrd="0" destOrd="0" presId="urn:microsoft.com/office/officeart/2005/8/layout/default#1"/>
    <dgm:cxn modelId="{3902A62D-74BC-41BA-8432-E1291BE0EE24}" type="presParOf" srcId="{0A89FAE7-8836-4DEE-A79E-FFE99E16C298}" destId="{32B7361E-35E6-4826-9B46-BEB1DB3BBC9F}" srcOrd="1" destOrd="0" presId="urn:microsoft.com/office/officeart/2005/8/layout/default#1"/>
    <dgm:cxn modelId="{5876399D-7941-4EAB-A920-B65F3D7D3A3C}" type="presParOf" srcId="{0A89FAE7-8836-4DEE-A79E-FFE99E16C298}" destId="{9176D4ED-9227-4F39-A3F6-D5AD281A6AAD}" srcOrd="2" destOrd="0" presId="urn:microsoft.com/office/officeart/2005/8/layout/default#1"/>
    <dgm:cxn modelId="{BDE54999-8E19-46FE-99CE-5D03C650C030}" type="presParOf" srcId="{0A89FAE7-8836-4DEE-A79E-FFE99E16C298}" destId="{15AB17C6-D3EF-4B11-87EA-B68509FE018A}" srcOrd="3" destOrd="0" presId="urn:microsoft.com/office/officeart/2005/8/layout/default#1"/>
    <dgm:cxn modelId="{3E1CD33A-F14A-4A29-8BDD-FE8E526D6D43}" type="presParOf" srcId="{0A89FAE7-8836-4DEE-A79E-FFE99E16C298}" destId="{489E7396-972F-4D18-A26F-BC9267A3E491}" srcOrd="4" destOrd="0" presId="urn:microsoft.com/office/officeart/2005/8/layout/default#1"/>
    <dgm:cxn modelId="{58B7C338-1ADA-4F30-8757-72A099B13626}" type="presParOf" srcId="{0A89FAE7-8836-4DEE-A79E-FFE99E16C298}" destId="{DCCF55FF-7108-4DFA-955E-3D483BCCEFFA}" srcOrd="5" destOrd="0" presId="urn:microsoft.com/office/officeart/2005/8/layout/default#1"/>
    <dgm:cxn modelId="{94B53F9C-0937-46D3-B47C-A079CA76AFC9}" type="presParOf" srcId="{0A89FAE7-8836-4DEE-A79E-FFE99E16C298}" destId="{90CE1810-4DAF-4FE3-9E5E-EEE752E25030}" srcOrd="6" destOrd="0" presId="urn:microsoft.com/office/officeart/2005/8/layout/default#1"/>
    <dgm:cxn modelId="{9BF04009-7E38-4174-9B9B-554E18BE8ECF}" type="presParOf" srcId="{0A89FAE7-8836-4DEE-A79E-FFE99E16C298}" destId="{25515411-4C14-4900-8AFB-2058E09956BC}" srcOrd="7" destOrd="0" presId="urn:microsoft.com/office/officeart/2005/8/layout/default#1"/>
    <dgm:cxn modelId="{A555E5D3-BBE0-488F-A190-01B93D06E1E6}" type="presParOf" srcId="{0A89FAE7-8836-4DEE-A79E-FFE99E16C298}" destId="{2BC6F4B1-E5E7-4AB1-AF4C-6DD320FB927B}" srcOrd="8" destOrd="0" presId="urn:microsoft.com/office/officeart/2005/8/layout/default#1"/>
    <dgm:cxn modelId="{4DF300F1-5139-41DF-A576-CDE650589D60}" type="presParOf" srcId="{0A89FAE7-8836-4DEE-A79E-FFE99E16C298}" destId="{BA495D1A-9A0F-492E-8E46-84A95EF99D75}" srcOrd="9" destOrd="0" presId="urn:microsoft.com/office/officeart/2005/8/layout/default#1"/>
    <dgm:cxn modelId="{35E618D9-77BE-49A3-9EA4-C91C70B66F1B}" type="presParOf" srcId="{0A89FAE7-8836-4DEE-A79E-FFE99E16C298}" destId="{9EDE583C-FAEE-4C2F-88F4-153C14117612}" srcOrd="10" destOrd="0" presId="urn:microsoft.com/office/officeart/2005/8/layout/default#1"/>
    <dgm:cxn modelId="{7EC68800-315D-4A37-B898-0B9FD10629C0}" type="presParOf" srcId="{0A89FAE7-8836-4DEE-A79E-FFE99E16C298}" destId="{826F56CC-9A10-4C89-8B9D-D589F04E62BD}" srcOrd="11" destOrd="0" presId="urn:microsoft.com/office/officeart/2005/8/layout/default#1"/>
    <dgm:cxn modelId="{80640380-FFE9-4D88-89F3-5F0886E7F992}" type="presParOf" srcId="{0A89FAE7-8836-4DEE-A79E-FFE99E16C298}" destId="{FF64D65D-DBF4-47E3-A09E-AAA8E7351AF5}" srcOrd="12" destOrd="0" presId="urn:microsoft.com/office/officeart/2005/8/layout/default#1"/>
    <dgm:cxn modelId="{4758DB24-B901-480F-B641-ECB673C4BA3A}" type="presParOf" srcId="{0A89FAE7-8836-4DEE-A79E-FFE99E16C298}" destId="{CFE12D23-350B-4358-99B4-BA1DD09548F5}" srcOrd="13" destOrd="0" presId="urn:microsoft.com/office/officeart/2005/8/layout/default#1"/>
    <dgm:cxn modelId="{13161F68-5106-4E47-885B-A6E63F2CD8E5}" type="presParOf" srcId="{0A89FAE7-8836-4DEE-A79E-FFE99E16C298}" destId="{0555DE62-1BD7-4678-81D7-1155F7DED8B3}" srcOrd="14" destOrd="0" presId="urn:microsoft.com/office/officeart/2005/8/layout/default#1"/>
    <dgm:cxn modelId="{844C49D3-6AFC-4DEC-B0A9-947C98ED0434}" type="presParOf" srcId="{0A89FAE7-8836-4DEE-A79E-FFE99E16C298}" destId="{2525F9C9-8840-4CDE-8ADA-3D6466916311}" srcOrd="15" destOrd="0" presId="urn:microsoft.com/office/officeart/2005/8/layout/default#1"/>
    <dgm:cxn modelId="{18A08AFE-E98C-4778-B655-62765BC95A08}" type="presParOf" srcId="{0A89FAE7-8836-4DEE-A79E-FFE99E16C298}" destId="{34E050BB-8C90-4FD3-9AA4-0A262D309895}"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75EED5-B8D9-4AD0-8BD4-7614F39D6063}" type="doc">
      <dgm:prSet loTypeId="urn:microsoft.com/office/officeart/2005/8/layout/process4" loCatId="list" qsTypeId="urn:microsoft.com/office/officeart/2005/8/quickstyle/3d2" qsCatId="3D" csTypeId="urn:microsoft.com/office/officeart/2005/8/colors/accent2_3" csCatId="accent2" phldr="1"/>
      <dgm:spPr/>
      <dgm:t>
        <a:bodyPr/>
        <a:lstStyle/>
        <a:p>
          <a:endParaRPr lang="en-US"/>
        </a:p>
      </dgm:t>
    </dgm:pt>
    <dgm:pt modelId="{EC880A37-B913-4A46-B61B-8A87CE81C11A}">
      <dgm:prSet phldrT="[Tex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No project sponsor/board sponsor or ownership</a:t>
          </a:r>
          <a:endParaRPr lang="en-US" sz="2000" dirty="0"/>
        </a:p>
      </dgm:t>
    </dgm:pt>
    <dgm:pt modelId="{1C3D79CB-9FAB-4A90-BB08-632394B6C865}" type="parTrans" cxnId="{5AC5B8CD-55B6-485B-A2AF-695863D048A4}">
      <dgm:prSet/>
      <dgm:spPr/>
      <dgm:t>
        <a:bodyPr/>
        <a:lstStyle/>
        <a:p>
          <a:endParaRPr lang="en-US" sz="2000"/>
        </a:p>
      </dgm:t>
    </dgm:pt>
    <dgm:pt modelId="{E49AC0C5-FB21-4797-B575-F3DD15F4FF4C}" type="sibTrans" cxnId="{5AC5B8CD-55B6-485B-A2AF-695863D048A4}">
      <dgm:prSet/>
      <dgm:spPr/>
      <dgm:t>
        <a:bodyPr/>
        <a:lstStyle/>
        <a:p>
          <a:endParaRPr lang="en-US" sz="2000"/>
        </a:p>
      </dgm:t>
    </dgm:pt>
    <dgm:pt modelId="{783C6560-1931-4CC2-8CA7-9E01104D88D7}">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Lack of budget and prioritization</a:t>
          </a:r>
        </a:p>
      </dgm:t>
    </dgm:pt>
    <dgm:pt modelId="{F64B2DD9-0545-4998-A61E-19DAEAB0E3D5}" type="parTrans" cxnId="{9D0CAC8F-DA8F-4EE1-BB6D-F433562526C7}">
      <dgm:prSet/>
      <dgm:spPr/>
      <dgm:t>
        <a:bodyPr/>
        <a:lstStyle/>
        <a:p>
          <a:endParaRPr lang="en-US" sz="2000"/>
        </a:p>
      </dgm:t>
    </dgm:pt>
    <dgm:pt modelId="{D3EEEA35-9C14-4700-9B76-21E2CFA941E7}" type="sibTrans" cxnId="{9D0CAC8F-DA8F-4EE1-BB6D-F433562526C7}">
      <dgm:prSet/>
      <dgm:spPr/>
      <dgm:t>
        <a:bodyPr/>
        <a:lstStyle/>
        <a:p>
          <a:endParaRPr lang="en-US" sz="2000"/>
        </a:p>
      </dgm:t>
    </dgm:pt>
    <dgm:pt modelId="{C6067170-274D-4392-8CEC-7495EE447D57}">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Misunderstanding of the requirements</a:t>
          </a:r>
        </a:p>
      </dgm:t>
    </dgm:pt>
    <dgm:pt modelId="{A2632368-1F50-43FF-9440-97A0A94EBD6D}" type="parTrans" cxnId="{B22820B5-9C2E-49FB-AD52-74C2707B381A}">
      <dgm:prSet/>
      <dgm:spPr/>
      <dgm:t>
        <a:bodyPr/>
        <a:lstStyle/>
        <a:p>
          <a:endParaRPr lang="en-US" sz="2000"/>
        </a:p>
      </dgm:t>
    </dgm:pt>
    <dgm:pt modelId="{8A7F90BA-D1C2-4E36-9ED1-5CF2594BBA9D}" type="sibTrans" cxnId="{B22820B5-9C2E-49FB-AD52-74C2707B381A}">
      <dgm:prSet/>
      <dgm:spPr/>
      <dgm:t>
        <a:bodyPr/>
        <a:lstStyle/>
        <a:p>
          <a:endParaRPr lang="en-US" sz="2000"/>
        </a:p>
      </dgm:t>
    </dgm:pt>
    <dgm:pt modelId="{903FC1FD-F81F-4776-93F7-8DB8AF9E1252}">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Incomplete data flows leading to areas being missed</a:t>
          </a:r>
        </a:p>
      </dgm:t>
    </dgm:pt>
    <dgm:pt modelId="{CF55E37C-2DEE-4B07-80BC-B417315CDCEC}" type="parTrans" cxnId="{93250A40-1D7C-4FBF-BE13-8FE93E79D627}">
      <dgm:prSet/>
      <dgm:spPr/>
      <dgm:t>
        <a:bodyPr/>
        <a:lstStyle/>
        <a:p>
          <a:endParaRPr lang="en-US" sz="2000"/>
        </a:p>
      </dgm:t>
    </dgm:pt>
    <dgm:pt modelId="{E690DACB-AF0A-472B-B949-9F7C53F412DE}" type="sibTrans" cxnId="{93250A40-1D7C-4FBF-BE13-8FE93E79D627}">
      <dgm:prSet/>
      <dgm:spPr/>
      <dgm:t>
        <a:bodyPr/>
        <a:lstStyle/>
        <a:p>
          <a:endParaRPr lang="en-US" sz="2000"/>
        </a:p>
      </dgm:t>
    </dgm:pt>
    <dgm:pt modelId="{14CFF40D-52AD-49E3-B835-6496C39206FC}">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Incorrect scoping</a:t>
          </a:r>
        </a:p>
      </dgm:t>
    </dgm:pt>
    <dgm:pt modelId="{5B6ABDCB-C231-4F57-AC62-0E15C74BC620}" type="parTrans" cxnId="{152620CA-99C7-40E9-A381-884447CF8780}">
      <dgm:prSet/>
      <dgm:spPr/>
      <dgm:t>
        <a:bodyPr/>
        <a:lstStyle/>
        <a:p>
          <a:endParaRPr lang="en-US" sz="2000"/>
        </a:p>
      </dgm:t>
    </dgm:pt>
    <dgm:pt modelId="{AEFFD00C-930C-456E-A257-2E72FCFFDCB5}" type="sibTrans" cxnId="{152620CA-99C7-40E9-A381-884447CF8780}">
      <dgm:prSet/>
      <dgm:spPr/>
      <dgm:t>
        <a:bodyPr/>
        <a:lstStyle/>
        <a:p>
          <a:endParaRPr lang="en-US" sz="2000"/>
        </a:p>
      </dgm:t>
    </dgm:pt>
    <dgm:pt modelId="{ADD8409A-CD5F-4F89-9F4D-DD5454A2F2E6}">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Misinterpretation of the standard</a:t>
          </a:r>
        </a:p>
      </dgm:t>
    </dgm:pt>
    <dgm:pt modelId="{6E2FCAEF-161A-48E5-87E6-4283F54EB58E}" type="parTrans" cxnId="{B1463639-1144-4426-AE20-8E29432C35A3}">
      <dgm:prSet/>
      <dgm:spPr/>
      <dgm:t>
        <a:bodyPr/>
        <a:lstStyle/>
        <a:p>
          <a:endParaRPr lang="en-US" sz="2000"/>
        </a:p>
      </dgm:t>
    </dgm:pt>
    <dgm:pt modelId="{9D1B2FA2-4AFB-46E8-807D-4398C944B5AA}" type="sibTrans" cxnId="{B1463639-1144-4426-AE20-8E29432C35A3}">
      <dgm:prSet/>
      <dgm:spPr/>
      <dgm:t>
        <a:bodyPr/>
        <a:lstStyle/>
        <a:p>
          <a:endParaRPr lang="en-US" sz="2000"/>
        </a:p>
      </dgm:t>
    </dgm:pt>
    <dgm:pt modelId="{26E41019-A904-44E1-A214-BB2B5CFBF605}">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Technical errors</a:t>
          </a:r>
        </a:p>
      </dgm:t>
    </dgm:pt>
    <dgm:pt modelId="{FE177ECC-12C7-42D6-B3C7-C835014A7BB1}" type="parTrans" cxnId="{7D9E39CE-CAE5-43A1-A138-73C0029F8EE4}">
      <dgm:prSet/>
      <dgm:spPr/>
      <dgm:t>
        <a:bodyPr/>
        <a:lstStyle/>
        <a:p>
          <a:endParaRPr lang="en-US" sz="2000"/>
        </a:p>
      </dgm:t>
    </dgm:pt>
    <dgm:pt modelId="{4CA77BA6-BE5B-454C-B79C-AC9780EF5483}" type="sibTrans" cxnId="{7D9E39CE-CAE5-43A1-A138-73C0029F8EE4}">
      <dgm:prSet/>
      <dgm:spPr/>
      <dgm:t>
        <a:bodyPr/>
        <a:lstStyle/>
        <a:p>
          <a:endParaRPr lang="en-US" sz="2000"/>
        </a:p>
      </dgm:t>
    </dgm:pt>
    <dgm:pt modelId="{CDA683CA-EA26-4F4D-B307-0F27FA177CFD}">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Misunderstanding the intent of the controls</a:t>
          </a:r>
        </a:p>
      </dgm:t>
    </dgm:pt>
    <dgm:pt modelId="{F325E8EF-33CC-4C1F-83AE-9A0C4149128B}" type="parTrans" cxnId="{4A4D1124-333A-4ABB-9A0B-C126647CA9A5}">
      <dgm:prSet/>
      <dgm:spPr/>
      <dgm:t>
        <a:bodyPr/>
        <a:lstStyle/>
        <a:p>
          <a:endParaRPr lang="en-US" sz="2000"/>
        </a:p>
      </dgm:t>
    </dgm:pt>
    <dgm:pt modelId="{BF0AA787-46E8-497E-B82F-D02E83A40FFC}" type="sibTrans" cxnId="{4A4D1124-333A-4ABB-9A0B-C126647CA9A5}">
      <dgm:prSet/>
      <dgm:spPr/>
      <dgm:t>
        <a:bodyPr/>
        <a:lstStyle/>
        <a:p>
          <a:endParaRPr lang="en-US" sz="2000"/>
        </a:p>
      </dgm:t>
    </dgm:pt>
    <dgm:pt modelId="{F6C72225-4937-4883-B487-D9FA2CBA1F84}">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Prescriptively following the standard, rather than taking a risk-approach</a:t>
          </a:r>
        </a:p>
      </dgm:t>
    </dgm:pt>
    <dgm:pt modelId="{326EC1F4-C1AA-4982-BAA7-BFEDF02B0CF2}" type="parTrans" cxnId="{9350CE45-8751-4F12-9D48-27C539D51E1C}">
      <dgm:prSet/>
      <dgm:spPr/>
      <dgm:t>
        <a:bodyPr/>
        <a:lstStyle/>
        <a:p>
          <a:endParaRPr lang="en-US" sz="2000"/>
        </a:p>
      </dgm:t>
    </dgm:pt>
    <dgm:pt modelId="{D607D6B5-F038-4BD6-96C9-D64824E85FD3}" type="sibTrans" cxnId="{9350CE45-8751-4F12-9D48-27C539D51E1C}">
      <dgm:prSet/>
      <dgm:spPr/>
      <dgm:t>
        <a:bodyPr/>
        <a:lstStyle/>
        <a:p>
          <a:endParaRPr lang="en-US" sz="2000"/>
        </a:p>
      </dgm:t>
    </dgm:pt>
    <dgm:pt modelId="{72A9F40D-6AC2-4BFC-8DAF-26FF42E7D78A}">
      <dgm:prSet custT="1"/>
      <dgm:spPr>
        <a:effectLst>
          <a:innerShdw blurRad="50800" dist="38100" dir="2400000">
            <a:prstClr val="black">
              <a:alpha val="50000"/>
            </a:prstClr>
          </a:innerShdw>
        </a:effectLst>
        <a:scene3d>
          <a:camera prst="orthographicFront"/>
          <a:lightRig rig="threePt" dir="t">
            <a:rot lat="0" lon="0" rev="7500000"/>
          </a:lightRig>
        </a:scene3d>
        <a:sp3d prstMaterial="plastic"/>
      </dgm:spPr>
      <dgm:t>
        <a:bodyPr/>
        <a:lstStyle/>
        <a:p>
          <a:r>
            <a:rPr lang="en-US" sz="2000" dirty="0" smtClean="0"/>
            <a:t>Working with advisors who don’t understand payments or security</a:t>
          </a:r>
        </a:p>
      </dgm:t>
    </dgm:pt>
    <dgm:pt modelId="{72648065-B779-402D-A4A3-B418598E2B2B}" type="parTrans" cxnId="{F74DDE3B-EB3B-45EC-A4A2-DF13329E2F89}">
      <dgm:prSet/>
      <dgm:spPr/>
      <dgm:t>
        <a:bodyPr/>
        <a:lstStyle/>
        <a:p>
          <a:endParaRPr lang="en-US" sz="2000"/>
        </a:p>
      </dgm:t>
    </dgm:pt>
    <dgm:pt modelId="{DB8ADCE1-120B-4010-ABF0-2E454D675F36}" type="sibTrans" cxnId="{F74DDE3B-EB3B-45EC-A4A2-DF13329E2F89}">
      <dgm:prSet/>
      <dgm:spPr/>
      <dgm:t>
        <a:bodyPr/>
        <a:lstStyle/>
        <a:p>
          <a:endParaRPr lang="en-US" sz="2000"/>
        </a:p>
      </dgm:t>
    </dgm:pt>
    <dgm:pt modelId="{A4DA6810-4AB3-4CFF-ACFE-574C76B11748}" type="pres">
      <dgm:prSet presAssocID="{FC75EED5-B8D9-4AD0-8BD4-7614F39D6063}" presName="Name0" presStyleCnt="0">
        <dgm:presLayoutVars>
          <dgm:dir/>
          <dgm:animLvl val="lvl"/>
          <dgm:resizeHandles val="exact"/>
        </dgm:presLayoutVars>
      </dgm:prSet>
      <dgm:spPr/>
      <dgm:t>
        <a:bodyPr/>
        <a:lstStyle/>
        <a:p>
          <a:endParaRPr lang="en-US"/>
        </a:p>
      </dgm:t>
    </dgm:pt>
    <dgm:pt modelId="{E59A9FDF-ACA9-4A8A-B89D-31255F6B2EAE}" type="pres">
      <dgm:prSet presAssocID="{72A9F40D-6AC2-4BFC-8DAF-26FF42E7D78A}" presName="boxAndChildren" presStyleCnt="0"/>
      <dgm:spPr/>
    </dgm:pt>
    <dgm:pt modelId="{6148C5F6-D394-4A04-B493-0627A5D7795E}" type="pres">
      <dgm:prSet presAssocID="{72A9F40D-6AC2-4BFC-8DAF-26FF42E7D78A}" presName="parentTextBox" presStyleLbl="node1" presStyleIdx="0" presStyleCnt="10"/>
      <dgm:spPr/>
      <dgm:t>
        <a:bodyPr/>
        <a:lstStyle/>
        <a:p>
          <a:endParaRPr lang="en-US"/>
        </a:p>
      </dgm:t>
    </dgm:pt>
    <dgm:pt modelId="{BB5F7345-DB63-4D8C-AF9C-CB7150BD89C0}" type="pres">
      <dgm:prSet presAssocID="{D607D6B5-F038-4BD6-96C9-D64824E85FD3}" presName="sp" presStyleCnt="0"/>
      <dgm:spPr/>
    </dgm:pt>
    <dgm:pt modelId="{F8F0CB88-D8A4-47C9-A402-4794BAE58459}" type="pres">
      <dgm:prSet presAssocID="{F6C72225-4937-4883-B487-D9FA2CBA1F84}" presName="arrowAndChildren" presStyleCnt="0"/>
      <dgm:spPr/>
    </dgm:pt>
    <dgm:pt modelId="{343A271B-D17E-4631-A634-37A0EB496BB7}" type="pres">
      <dgm:prSet presAssocID="{F6C72225-4937-4883-B487-D9FA2CBA1F84}" presName="parentTextArrow" presStyleLbl="node1" presStyleIdx="1" presStyleCnt="10"/>
      <dgm:spPr/>
      <dgm:t>
        <a:bodyPr/>
        <a:lstStyle/>
        <a:p>
          <a:endParaRPr lang="en-US"/>
        </a:p>
      </dgm:t>
    </dgm:pt>
    <dgm:pt modelId="{27630640-0729-4EFD-A117-04861998BAB0}" type="pres">
      <dgm:prSet presAssocID="{BF0AA787-46E8-497E-B82F-D02E83A40FFC}" presName="sp" presStyleCnt="0"/>
      <dgm:spPr/>
    </dgm:pt>
    <dgm:pt modelId="{2DACA231-35F2-4CE7-B1B9-774D91E236B0}" type="pres">
      <dgm:prSet presAssocID="{CDA683CA-EA26-4F4D-B307-0F27FA177CFD}" presName="arrowAndChildren" presStyleCnt="0"/>
      <dgm:spPr/>
    </dgm:pt>
    <dgm:pt modelId="{50663127-E33A-4572-B518-CEDBA12D9A6F}" type="pres">
      <dgm:prSet presAssocID="{CDA683CA-EA26-4F4D-B307-0F27FA177CFD}" presName="parentTextArrow" presStyleLbl="node1" presStyleIdx="2" presStyleCnt="10"/>
      <dgm:spPr/>
      <dgm:t>
        <a:bodyPr/>
        <a:lstStyle/>
        <a:p>
          <a:endParaRPr lang="en-US"/>
        </a:p>
      </dgm:t>
    </dgm:pt>
    <dgm:pt modelId="{5FEF8624-2E82-431E-AF60-9EF157217839}" type="pres">
      <dgm:prSet presAssocID="{4CA77BA6-BE5B-454C-B79C-AC9780EF5483}" presName="sp" presStyleCnt="0"/>
      <dgm:spPr/>
    </dgm:pt>
    <dgm:pt modelId="{3A12E1A2-AEF9-497F-92B6-BB55B18DB5EA}" type="pres">
      <dgm:prSet presAssocID="{26E41019-A904-44E1-A214-BB2B5CFBF605}" presName="arrowAndChildren" presStyleCnt="0"/>
      <dgm:spPr/>
    </dgm:pt>
    <dgm:pt modelId="{82220CB2-9D91-482A-8BB4-C927771679AB}" type="pres">
      <dgm:prSet presAssocID="{26E41019-A904-44E1-A214-BB2B5CFBF605}" presName="parentTextArrow" presStyleLbl="node1" presStyleIdx="3" presStyleCnt="10"/>
      <dgm:spPr/>
      <dgm:t>
        <a:bodyPr/>
        <a:lstStyle/>
        <a:p>
          <a:endParaRPr lang="en-US"/>
        </a:p>
      </dgm:t>
    </dgm:pt>
    <dgm:pt modelId="{CDA25727-B10F-49CE-8F31-B6BE65D69CD6}" type="pres">
      <dgm:prSet presAssocID="{9D1B2FA2-4AFB-46E8-807D-4398C944B5AA}" presName="sp" presStyleCnt="0"/>
      <dgm:spPr/>
    </dgm:pt>
    <dgm:pt modelId="{3CAE3C69-A067-4EF8-B1AF-501D3AB6A494}" type="pres">
      <dgm:prSet presAssocID="{ADD8409A-CD5F-4F89-9F4D-DD5454A2F2E6}" presName="arrowAndChildren" presStyleCnt="0"/>
      <dgm:spPr/>
    </dgm:pt>
    <dgm:pt modelId="{81CAF6B6-6339-49BC-9B5C-40E70DF76E11}" type="pres">
      <dgm:prSet presAssocID="{ADD8409A-CD5F-4F89-9F4D-DD5454A2F2E6}" presName="parentTextArrow" presStyleLbl="node1" presStyleIdx="4" presStyleCnt="10"/>
      <dgm:spPr/>
      <dgm:t>
        <a:bodyPr/>
        <a:lstStyle/>
        <a:p>
          <a:endParaRPr lang="en-US"/>
        </a:p>
      </dgm:t>
    </dgm:pt>
    <dgm:pt modelId="{81C53562-8A01-4F29-90F2-0FA6975E05F5}" type="pres">
      <dgm:prSet presAssocID="{AEFFD00C-930C-456E-A257-2E72FCFFDCB5}" presName="sp" presStyleCnt="0"/>
      <dgm:spPr/>
    </dgm:pt>
    <dgm:pt modelId="{05F149DE-4B4F-4E43-90F4-9955B8906D4C}" type="pres">
      <dgm:prSet presAssocID="{14CFF40D-52AD-49E3-B835-6496C39206FC}" presName="arrowAndChildren" presStyleCnt="0"/>
      <dgm:spPr/>
    </dgm:pt>
    <dgm:pt modelId="{761C75C2-F55B-4AF6-80FB-E1469D359F72}" type="pres">
      <dgm:prSet presAssocID="{14CFF40D-52AD-49E3-B835-6496C39206FC}" presName="parentTextArrow" presStyleLbl="node1" presStyleIdx="5" presStyleCnt="10"/>
      <dgm:spPr/>
      <dgm:t>
        <a:bodyPr/>
        <a:lstStyle/>
        <a:p>
          <a:endParaRPr lang="en-US"/>
        </a:p>
      </dgm:t>
    </dgm:pt>
    <dgm:pt modelId="{F116BD27-9A09-46B7-A5D1-589D1E62D4CA}" type="pres">
      <dgm:prSet presAssocID="{E690DACB-AF0A-472B-B949-9F7C53F412DE}" presName="sp" presStyleCnt="0"/>
      <dgm:spPr/>
    </dgm:pt>
    <dgm:pt modelId="{D526B401-C73B-412D-8174-66453780B2CA}" type="pres">
      <dgm:prSet presAssocID="{903FC1FD-F81F-4776-93F7-8DB8AF9E1252}" presName="arrowAndChildren" presStyleCnt="0"/>
      <dgm:spPr/>
    </dgm:pt>
    <dgm:pt modelId="{303F2834-4020-403E-97D7-39908F936B37}" type="pres">
      <dgm:prSet presAssocID="{903FC1FD-F81F-4776-93F7-8DB8AF9E1252}" presName="parentTextArrow" presStyleLbl="node1" presStyleIdx="6" presStyleCnt="10"/>
      <dgm:spPr/>
      <dgm:t>
        <a:bodyPr/>
        <a:lstStyle/>
        <a:p>
          <a:endParaRPr lang="en-US"/>
        </a:p>
      </dgm:t>
    </dgm:pt>
    <dgm:pt modelId="{C634E477-9C23-4D3F-ACB0-71F031EC61F2}" type="pres">
      <dgm:prSet presAssocID="{8A7F90BA-D1C2-4E36-9ED1-5CF2594BBA9D}" presName="sp" presStyleCnt="0"/>
      <dgm:spPr/>
    </dgm:pt>
    <dgm:pt modelId="{7F89BA34-11AC-4688-993C-B2A4EF9BE33F}" type="pres">
      <dgm:prSet presAssocID="{C6067170-274D-4392-8CEC-7495EE447D57}" presName="arrowAndChildren" presStyleCnt="0"/>
      <dgm:spPr/>
    </dgm:pt>
    <dgm:pt modelId="{C5DAC05F-9496-4C17-B790-C3D98CE9940F}" type="pres">
      <dgm:prSet presAssocID="{C6067170-274D-4392-8CEC-7495EE447D57}" presName="parentTextArrow" presStyleLbl="node1" presStyleIdx="7" presStyleCnt="10"/>
      <dgm:spPr/>
      <dgm:t>
        <a:bodyPr/>
        <a:lstStyle/>
        <a:p>
          <a:endParaRPr lang="en-US"/>
        </a:p>
      </dgm:t>
    </dgm:pt>
    <dgm:pt modelId="{3DD2C99B-6115-406D-9ED5-56A514FCFF05}" type="pres">
      <dgm:prSet presAssocID="{D3EEEA35-9C14-4700-9B76-21E2CFA941E7}" presName="sp" presStyleCnt="0"/>
      <dgm:spPr/>
    </dgm:pt>
    <dgm:pt modelId="{616B5E8B-709E-4C3B-A44F-0F9E283A7B3B}" type="pres">
      <dgm:prSet presAssocID="{783C6560-1931-4CC2-8CA7-9E01104D88D7}" presName="arrowAndChildren" presStyleCnt="0"/>
      <dgm:spPr/>
    </dgm:pt>
    <dgm:pt modelId="{BD87629B-FE63-44E9-AA05-6D82923CF90F}" type="pres">
      <dgm:prSet presAssocID="{783C6560-1931-4CC2-8CA7-9E01104D88D7}" presName="parentTextArrow" presStyleLbl="node1" presStyleIdx="8" presStyleCnt="10"/>
      <dgm:spPr/>
      <dgm:t>
        <a:bodyPr/>
        <a:lstStyle/>
        <a:p>
          <a:endParaRPr lang="en-US"/>
        </a:p>
      </dgm:t>
    </dgm:pt>
    <dgm:pt modelId="{F25E9763-C452-4126-8FEF-82354C65EBD1}" type="pres">
      <dgm:prSet presAssocID="{E49AC0C5-FB21-4797-B575-F3DD15F4FF4C}" presName="sp" presStyleCnt="0"/>
      <dgm:spPr/>
    </dgm:pt>
    <dgm:pt modelId="{3E9F7E71-2294-4C9C-AA41-620BC43E2B9B}" type="pres">
      <dgm:prSet presAssocID="{EC880A37-B913-4A46-B61B-8A87CE81C11A}" presName="arrowAndChildren" presStyleCnt="0"/>
      <dgm:spPr/>
    </dgm:pt>
    <dgm:pt modelId="{A89A2D89-B1B4-459C-9B5C-15DA4367FE5F}" type="pres">
      <dgm:prSet presAssocID="{EC880A37-B913-4A46-B61B-8A87CE81C11A}" presName="parentTextArrow" presStyleLbl="node1" presStyleIdx="9" presStyleCnt="10" custLinFactNeighborX="-9463" custLinFactNeighborY="-31033"/>
      <dgm:spPr/>
      <dgm:t>
        <a:bodyPr/>
        <a:lstStyle/>
        <a:p>
          <a:endParaRPr lang="en-US"/>
        </a:p>
      </dgm:t>
    </dgm:pt>
  </dgm:ptLst>
  <dgm:cxnLst>
    <dgm:cxn modelId="{AF4C61DD-7029-47A1-8DEA-AF26BECD6E8A}" type="presOf" srcId="{903FC1FD-F81F-4776-93F7-8DB8AF9E1252}" destId="{303F2834-4020-403E-97D7-39908F936B37}" srcOrd="0" destOrd="0" presId="urn:microsoft.com/office/officeart/2005/8/layout/process4"/>
    <dgm:cxn modelId="{B22820B5-9C2E-49FB-AD52-74C2707B381A}" srcId="{FC75EED5-B8D9-4AD0-8BD4-7614F39D6063}" destId="{C6067170-274D-4392-8CEC-7495EE447D57}" srcOrd="2" destOrd="0" parTransId="{A2632368-1F50-43FF-9440-97A0A94EBD6D}" sibTransId="{8A7F90BA-D1C2-4E36-9ED1-5CF2594BBA9D}"/>
    <dgm:cxn modelId="{B1463639-1144-4426-AE20-8E29432C35A3}" srcId="{FC75EED5-B8D9-4AD0-8BD4-7614F39D6063}" destId="{ADD8409A-CD5F-4F89-9F4D-DD5454A2F2E6}" srcOrd="5" destOrd="0" parTransId="{6E2FCAEF-161A-48E5-87E6-4283F54EB58E}" sibTransId="{9D1B2FA2-4AFB-46E8-807D-4398C944B5AA}"/>
    <dgm:cxn modelId="{D9FA37D1-CB7B-44AB-8BDD-58D2E100A1C6}" type="presOf" srcId="{783C6560-1931-4CC2-8CA7-9E01104D88D7}" destId="{BD87629B-FE63-44E9-AA05-6D82923CF90F}" srcOrd="0" destOrd="0" presId="urn:microsoft.com/office/officeart/2005/8/layout/process4"/>
    <dgm:cxn modelId="{3FE5ABAD-CEE3-4D92-B72F-2CB2C07A9A8F}" type="presOf" srcId="{72A9F40D-6AC2-4BFC-8DAF-26FF42E7D78A}" destId="{6148C5F6-D394-4A04-B493-0627A5D7795E}" srcOrd="0" destOrd="0" presId="urn:microsoft.com/office/officeart/2005/8/layout/process4"/>
    <dgm:cxn modelId="{5AC5B8CD-55B6-485B-A2AF-695863D048A4}" srcId="{FC75EED5-B8D9-4AD0-8BD4-7614F39D6063}" destId="{EC880A37-B913-4A46-B61B-8A87CE81C11A}" srcOrd="0" destOrd="0" parTransId="{1C3D79CB-9FAB-4A90-BB08-632394B6C865}" sibTransId="{E49AC0C5-FB21-4797-B575-F3DD15F4FF4C}"/>
    <dgm:cxn modelId="{8B656AE0-9D73-44F6-88B5-7E3CE0DB3540}" type="presOf" srcId="{ADD8409A-CD5F-4F89-9F4D-DD5454A2F2E6}" destId="{81CAF6B6-6339-49BC-9B5C-40E70DF76E11}" srcOrd="0" destOrd="0" presId="urn:microsoft.com/office/officeart/2005/8/layout/process4"/>
    <dgm:cxn modelId="{9350CE45-8751-4F12-9D48-27C539D51E1C}" srcId="{FC75EED5-B8D9-4AD0-8BD4-7614F39D6063}" destId="{F6C72225-4937-4883-B487-D9FA2CBA1F84}" srcOrd="8" destOrd="0" parTransId="{326EC1F4-C1AA-4982-BAA7-BFEDF02B0CF2}" sibTransId="{D607D6B5-F038-4BD6-96C9-D64824E85FD3}"/>
    <dgm:cxn modelId="{7D9E39CE-CAE5-43A1-A138-73C0029F8EE4}" srcId="{FC75EED5-B8D9-4AD0-8BD4-7614F39D6063}" destId="{26E41019-A904-44E1-A214-BB2B5CFBF605}" srcOrd="6" destOrd="0" parTransId="{FE177ECC-12C7-42D6-B3C7-C835014A7BB1}" sibTransId="{4CA77BA6-BE5B-454C-B79C-AC9780EF5483}"/>
    <dgm:cxn modelId="{D8DB2F4B-EC6F-4C50-9C2A-64E1DE2C1E39}" type="presOf" srcId="{C6067170-274D-4392-8CEC-7495EE447D57}" destId="{C5DAC05F-9496-4C17-B790-C3D98CE9940F}" srcOrd="0" destOrd="0" presId="urn:microsoft.com/office/officeart/2005/8/layout/process4"/>
    <dgm:cxn modelId="{0E301289-3C28-4122-AF7B-E076EC36FC0F}" type="presOf" srcId="{26E41019-A904-44E1-A214-BB2B5CFBF605}" destId="{82220CB2-9D91-482A-8BB4-C927771679AB}" srcOrd="0" destOrd="0" presId="urn:microsoft.com/office/officeart/2005/8/layout/process4"/>
    <dgm:cxn modelId="{F74DDE3B-EB3B-45EC-A4A2-DF13329E2F89}" srcId="{FC75EED5-B8D9-4AD0-8BD4-7614F39D6063}" destId="{72A9F40D-6AC2-4BFC-8DAF-26FF42E7D78A}" srcOrd="9" destOrd="0" parTransId="{72648065-B779-402D-A4A3-B418598E2B2B}" sibTransId="{DB8ADCE1-120B-4010-ABF0-2E454D675F36}"/>
    <dgm:cxn modelId="{B0DEB8C1-6657-45EB-9D01-3759F4D8DF0F}" type="presOf" srcId="{FC75EED5-B8D9-4AD0-8BD4-7614F39D6063}" destId="{A4DA6810-4AB3-4CFF-ACFE-574C76B11748}" srcOrd="0" destOrd="0" presId="urn:microsoft.com/office/officeart/2005/8/layout/process4"/>
    <dgm:cxn modelId="{C87C1E6D-1272-401D-9DD5-CCF284A6B0D9}" type="presOf" srcId="{14CFF40D-52AD-49E3-B835-6496C39206FC}" destId="{761C75C2-F55B-4AF6-80FB-E1469D359F72}" srcOrd="0" destOrd="0" presId="urn:microsoft.com/office/officeart/2005/8/layout/process4"/>
    <dgm:cxn modelId="{4A4D1124-333A-4ABB-9A0B-C126647CA9A5}" srcId="{FC75EED5-B8D9-4AD0-8BD4-7614F39D6063}" destId="{CDA683CA-EA26-4F4D-B307-0F27FA177CFD}" srcOrd="7" destOrd="0" parTransId="{F325E8EF-33CC-4C1F-83AE-9A0C4149128B}" sibTransId="{BF0AA787-46E8-497E-B82F-D02E83A40FFC}"/>
    <dgm:cxn modelId="{F8086B3D-C2E8-444B-8739-36CDB29E4457}" type="presOf" srcId="{EC880A37-B913-4A46-B61B-8A87CE81C11A}" destId="{A89A2D89-B1B4-459C-9B5C-15DA4367FE5F}" srcOrd="0" destOrd="0" presId="urn:microsoft.com/office/officeart/2005/8/layout/process4"/>
    <dgm:cxn modelId="{93250A40-1D7C-4FBF-BE13-8FE93E79D627}" srcId="{FC75EED5-B8D9-4AD0-8BD4-7614F39D6063}" destId="{903FC1FD-F81F-4776-93F7-8DB8AF9E1252}" srcOrd="3" destOrd="0" parTransId="{CF55E37C-2DEE-4B07-80BC-B417315CDCEC}" sibTransId="{E690DACB-AF0A-472B-B949-9F7C53F412DE}"/>
    <dgm:cxn modelId="{3876D4F9-0109-4047-9AD1-8E7B08B16C96}" type="presOf" srcId="{CDA683CA-EA26-4F4D-B307-0F27FA177CFD}" destId="{50663127-E33A-4572-B518-CEDBA12D9A6F}" srcOrd="0" destOrd="0" presId="urn:microsoft.com/office/officeart/2005/8/layout/process4"/>
    <dgm:cxn modelId="{A8ED0FA4-4F5B-48F1-9486-A36E40261FC7}" type="presOf" srcId="{F6C72225-4937-4883-B487-D9FA2CBA1F84}" destId="{343A271B-D17E-4631-A634-37A0EB496BB7}" srcOrd="0" destOrd="0" presId="urn:microsoft.com/office/officeart/2005/8/layout/process4"/>
    <dgm:cxn modelId="{9D0CAC8F-DA8F-4EE1-BB6D-F433562526C7}" srcId="{FC75EED5-B8D9-4AD0-8BD4-7614F39D6063}" destId="{783C6560-1931-4CC2-8CA7-9E01104D88D7}" srcOrd="1" destOrd="0" parTransId="{F64B2DD9-0545-4998-A61E-19DAEAB0E3D5}" sibTransId="{D3EEEA35-9C14-4700-9B76-21E2CFA941E7}"/>
    <dgm:cxn modelId="{152620CA-99C7-40E9-A381-884447CF8780}" srcId="{FC75EED5-B8D9-4AD0-8BD4-7614F39D6063}" destId="{14CFF40D-52AD-49E3-B835-6496C39206FC}" srcOrd="4" destOrd="0" parTransId="{5B6ABDCB-C231-4F57-AC62-0E15C74BC620}" sibTransId="{AEFFD00C-930C-456E-A257-2E72FCFFDCB5}"/>
    <dgm:cxn modelId="{BF86D226-31B7-4254-B473-AF3C97D39D44}" type="presParOf" srcId="{A4DA6810-4AB3-4CFF-ACFE-574C76B11748}" destId="{E59A9FDF-ACA9-4A8A-B89D-31255F6B2EAE}" srcOrd="0" destOrd="0" presId="urn:microsoft.com/office/officeart/2005/8/layout/process4"/>
    <dgm:cxn modelId="{0D3FA188-4009-4D3A-AB2F-19CEF9946E37}" type="presParOf" srcId="{E59A9FDF-ACA9-4A8A-B89D-31255F6B2EAE}" destId="{6148C5F6-D394-4A04-B493-0627A5D7795E}" srcOrd="0" destOrd="0" presId="urn:microsoft.com/office/officeart/2005/8/layout/process4"/>
    <dgm:cxn modelId="{93A9CF34-7D8E-4CC8-8828-D5C057609DE5}" type="presParOf" srcId="{A4DA6810-4AB3-4CFF-ACFE-574C76B11748}" destId="{BB5F7345-DB63-4D8C-AF9C-CB7150BD89C0}" srcOrd="1" destOrd="0" presId="urn:microsoft.com/office/officeart/2005/8/layout/process4"/>
    <dgm:cxn modelId="{85405834-D424-4E85-928E-F55BB243C736}" type="presParOf" srcId="{A4DA6810-4AB3-4CFF-ACFE-574C76B11748}" destId="{F8F0CB88-D8A4-47C9-A402-4794BAE58459}" srcOrd="2" destOrd="0" presId="urn:microsoft.com/office/officeart/2005/8/layout/process4"/>
    <dgm:cxn modelId="{7E70318A-AAAE-42E7-BAEF-0408BC42C702}" type="presParOf" srcId="{F8F0CB88-D8A4-47C9-A402-4794BAE58459}" destId="{343A271B-D17E-4631-A634-37A0EB496BB7}" srcOrd="0" destOrd="0" presId="urn:microsoft.com/office/officeart/2005/8/layout/process4"/>
    <dgm:cxn modelId="{A2F54B6B-8338-4985-B5D7-6AD041C30CD5}" type="presParOf" srcId="{A4DA6810-4AB3-4CFF-ACFE-574C76B11748}" destId="{27630640-0729-4EFD-A117-04861998BAB0}" srcOrd="3" destOrd="0" presId="urn:microsoft.com/office/officeart/2005/8/layout/process4"/>
    <dgm:cxn modelId="{D1D865B7-2D64-4569-98FE-BB5CBADBE5D5}" type="presParOf" srcId="{A4DA6810-4AB3-4CFF-ACFE-574C76B11748}" destId="{2DACA231-35F2-4CE7-B1B9-774D91E236B0}" srcOrd="4" destOrd="0" presId="urn:microsoft.com/office/officeart/2005/8/layout/process4"/>
    <dgm:cxn modelId="{39885499-DEC9-4A4B-8730-F9CB1C064836}" type="presParOf" srcId="{2DACA231-35F2-4CE7-B1B9-774D91E236B0}" destId="{50663127-E33A-4572-B518-CEDBA12D9A6F}" srcOrd="0" destOrd="0" presId="urn:microsoft.com/office/officeart/2005/8/layout/process4"/>
    <dgm:cxn modelId="{6FC9ECEB-4F57-4457-AB28-131CD2101DFB}" type="presParOf" srcId="{A4DA6810-4AB3-4CFF-ACFE-574C76B11748}" destId="{5FEF8624-2E82-431E-AF60-9EF157217839}" srcOrd="5" destOrd="0" presId="urn:microsoft.com/office/officeart/2005/8/layout/process4"/>
    <dgm:cxn modelId="{B3804EB2-6DE6-444F-93C4-12E6F588DF25}" type="presParOf" srcId="{A4DA6810-4AB3-4CFF-ACFE-574C76B11748}" destId="{3A12E1A2-AEF9-497F-92B6-BB55B18DB5EA}" srcOrd="6" destOrd="0" presId="urn:microsoft.com/office/officeart/2005/8/layout/process4"/>
    <dgm:cxn modelId="{E9CCE0D0-9AC6-496D-8012-CCC232D809E4}" type="presParOf" srcId="{3A12E1A2-AEF9-497F-92B6-BB55B18DB5EA}" destId="{82220CB2-9D91-482A-8BB4-C927771679AB}" srcOrd="0" destOrd="0" presId="urn:microsoft.com/office/officeart/2005/8/layout/process4"/>
    <dgm:cxn modelId="{71DAB1E4-F2B3-43FB-AAC5-06A7EF8A9A10}" type="presParOf" srcId="{A4DA6810-4AB3-4CFF-ACFE-574C76B11748}" destId="{CDA25727-B10F-49CE-8F31-B6BE65D69CD6}" srcOrd="7" destOrd="0" presId="urn:microsoft.com/office/officeart/2005/8/layout/process4"/>
    <dgm:cxn modelId="{24EE95B8-1849-49AE-8C75-6E418311866F}" type="presParOf" srcId="{A4DA6810-4AB3-4CFF-ACFE-574C76B11748}" destId="{3CAE3C69-A067-4EF8-B1AF-501D3AB6A494}" srcOrd="8" destOrd="0" presId="urn:microsoft.com/office/officeart/2005/8/layout/process4"/>
    <dgm:cxn modelId="{1B4B1960-2A46-4366-A273-05FDFDE3BE79}" type="presParOf" srcId="{3CAE3C69-A067-4EF8-B1AF-501D3AB6A494}" destId="{81CAF6B6-6339-49BC-9B5C-40E70DF76E11}" srcOrd="0" destOrd="0" presId="urn:microsoft.com/office/officeart/2005/8/layout/process4"/>
    <dgm:cxn modelId="{A8EABC46-77B9-4705-A236-1905EA34F7AE}" type="presParOf" srcId="{A4DA6810-4AB3-4CFF-ACFE-574C76B11748}" destId="{81C53562-8A01-4F29-90F2-0FA6975E05F5}" srcOrd="9" destOrd="0" presId="urn:microsoft.com/office/officeart/2005/8/layout/process4"/>
    <dgm:cxn modelId="{B6A81359-C2D5-41D1-A045-39920B5B18D0}" type="presParOf" srcId="{A4DA6810-4AB3-4CFF-ACFE-574C76B11748}" destId="{05F149DE-4B4F-4E43-90F4-9955B8906D4C}" srcOrd="10" destOrd="0" presId="urn:microsoft.com/office/officeart/2005/8/layout/process4"/>
    <dgm:cxn modelId="{D2706A86-2E60-431B-A550-50944D582263}" type="presParOf" srcId="{05F149DE-4B4F-4E43-90F4-9955B8906D4C}" destId="{761C75C2-F55B-4AF6-80FB-E1469D359F72}" srcOrd="0" destOrd="0" presId="urn:microsoft.com/office/officeart/2005/8/layout/process4"/>
    <dgm:cxn modelId="{FA4896E7-7026-42D3-AB07-DCCB57AE28A8}" type="presParOf" srcId="{A4DA6810-4AB3-4CFF-ACFE-574C76B11748}" destId="{F116BD27-9A09-46B7-A5D1-589D1E62D4CA}" srcOrd="11" destOrd="0" presId="urn:microsoft.com/office/officeart/2005/8/layout/process4"/>
    <dgm:cxn modelId="{03A93156-FA27-4460-87A4-C231EFA78784}" type="presParOf" srcId="{A4DA6810-4AB3-4CFF-ACFE-574C76B11748}" destId="{D526B401-C73B-412D-8174-66453780B2CA}" srcOrd="12" destOrd="0" presId="urn:microsoft.com/office/officeart/2005/8/layout/process4"/>
    <dgm:cxn modelId="{191BC0EB-3BBC-495B-B6C5-9583222E7680}" type="presParOf" srcId="{D526B401-C73B-412D-8174-66453780B2CA}" destId="{303F2834-4020-403E-97D7-39908F936B37}" srcOrd="0" destOrd="0" presId="urn:microsoft.com/office/officeart/2005/8/layout/process4"/>
    <dgm:cxn modelId="{359004E2-1DC5-4AEC-988A-95E41A0DEBBF}" type="presParOf" srcId="{A4DA6810-4AB3-4CFF-ACFE-574C76B11748}" destId="{C634E477-9C23-4D3F-ACB0-71F031EC61F2}" srcOrd="13" destOrd="0" presId="urn:microsoft.com/office/officeart/2005/8/layout/process4"/>
    <dgm:cxn modelId="{D1764DBB-B3A5-44D5-9F20-85C5BA33B62C}" type="presParOf" srcId="{A4DA6810-4AB3-4CFF-ACFE-574C76B11748}" destId="{7F89BA34-11AC-4688-993C-B2A4EF9BE33F}" srcOrd="14" destOrd="0" presId="urn:microsoft.com/office/officeart/2005/8/layout/process4"/>
    <dgm:cxn modelId="{966B82D7-6FB2-4381-8576-61F77F593A0A}" type="presParOf" srcId="{7F89BA34-11AC-4688-993C-B2A4EF9BE33F}" destId="{C5DAC05F-9496-4C17-B790-C3D98CE9940F}" srcOrd="0" destOrd="0" presId="urn:microsoft.com/office/officeart/2005/8/layout/process4"/>
    <dgm:cxn modelId="{A5C152C7-CBB0-48BF-A3CA-354A0DFEB81A}" type="presParOf" srcId="{A4DA6810-4AB3-4CFF-ACFE-574C76B11748}" destId="{3DD2C99B-6115-406D-9ED5-56A514FCFF05}" srcOrd="15" destOrd="0" presId="urn:microsoft.com/office/officeart/2005/8/layout/process4"/>
    <dgm:cxn modelId="{C8CD4E40-4786-48F2-BB76-7E7AE831BBAF}" type="presParOf" srcId="{A4DA6810-4AB3-4CFF-ACFE-574C76B11748}" destId="{616B5E8B-709E-4C3B-A44F-0F9E283A7B3B}" srcOrd="16" destOrd="0" presId="urn:microsoft.com/office/officeart/2005/8/layout/process4"/>
    <dgm:cxn modelId="{B6C47A74-00BD-42CD-A234-2ACD0DD72225}" type="presParOf" srcId="{616B5E8B-709E-4C3B-A44F-0F9E283A7B3B}" destId="{BD87629B-FE63-44E9-AA05-6D82923CF90F}" srcOrd="0" destOrd="0" presId="urn:microsoft.com/office/officeart/2005/8/layout/process4"/>
    <dgm:cxn modelId="{93F9282F-75CC-40D4-99FB-4BD4318FD4C5}" type="presParOf" srcId="{A4DA6810-4AB3-4CFF-ACFE-574C76B11748}" destId="{F25E9763-C452-4126-8FEF-82354C65EBD1}" srcOrd="17" destOrd="0" presId="urn:microsoft.com/office/officeart/2005/8/layout/process4"/>
    <dgm:cxn modelId="{CCA53998-5DB9-452B-BD8B-EFA7F43FB155}" type="presParOf" srcId="{A4DA6810-4AB3-4CFF-ACFE-574C76B11748}" destId="{3E9F7E71-2294-4C9C-AA41-620BC43E2B9B}" srcOrd="18" destOrd="0" presId="urn:microsoft.com/office/officeart/2005/8/layout/process4"/>
    <dgm:cxn modelId="{9AFF7710-AE4F-47B0-BDD7-7802028BFB68}" type="presParOf" srcId="{3E9F7E71-2294-4C9C-AA41-620BC43E2B9B}" destId="{A89A2D89-B1B4-459C-9B5C-15DA4367FE5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92691-B54B-4AF9-9D90-862D0468EEE8}">
      <dsp:nvSpPr>
        <dsp:cNvPr id="0" name=""/>
        <dsp:cNvSpPr/>
      </dsp:nvSpPr>
      <dsp:spPr>
        <a:xfrm>
          <a:off x="724376" y="0"/>
          <a:ext cx="8209597" cy="519112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581FC-F762-4424-B706-32A87C185A78}">
      <dsp:nvSpPr>
        <dsp:cNvPr id="0" name=""/>
        <dsp:cNvSpPr/>
      </dsp:nvSpPr>
      <dsp:spPr>
        <a:xfrm>
          <a:off x="0" y="1557337"/>
          <a:ext cx="2897505" cy="207645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Manufacturers</a:t>
          </a:r>
          <a:r>
            <a:rPr lang="en-GB" sz="2400" kern="1200" dirty="0" smtClean="0"/>
            <a:t> </a:t>
          </a:r>
        </a:p>
        <a:p>
          <a:pPr lvl="0" algn="ctr" defTabSz="889000">
            <a:lnSpc>
              <a:spcPct val="90000"/>
            </a:lnSpc>
            <a:spcBef>
              <a:spcPct val="0"/>
            </a:spcBef>
            <a:spcAft>
              <a:spcPct val="35000"/>
            </a:spcAft>
          </a:pPr>
          <a:r>
            <a:rPr lang="en-GB" sz="4000" kern="1200" dirty="0" smtClean="0"/>
            <a:t>PCI PED</a:t>
          </a:r>
          <a:endParaRPr lang="en-US" sz="4000" kern="1200" dirty="0"/>
        </a:p>
      </dsp:txBody>
      <dsp:txXfrm>
        <a:off x="101364" y="1658701"/>
        <a:ext cx="2694777" cy="1873722"/>
      </dsp:txXfrm>
    </dsp:sp>
    <dsp:sp modelId="{EFA67432-96C7-4570-825B-DD4EB5D8C203}">
      <dsp:nvSpPr>
        <dsp:cNvPr id="0" name=""/>
        <dsp:cNvSpPr/>
      </dsp:nvSpPr>
      <dsp:spPr>
        <a:xfrm>
          <a:off x="3380422" y="1557337"/>
          <a:ext cx="2897505" cy="2076450"/>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Software Developers </a:t>
          </a:r>
        </a:p>
        <a:p>
          <a:pPr lvl="0" algn="ctr" defTabSz="889000">
            <a:lnSpc>
              <a:spcPct val="90000"/>
            </a:lnSpc>
            <a:spcBef>
              <a:spcPct val="0"/>
            </a:spcBef>
            <a:spcAft>
              <a:spcPct val="35000"/>
            </a:spcAft>
          </a:pPr>
          <a:r>
            <a:rPr lang="en-GB" sz="4000" kern="1200" dirty="0" smtClean="0"/>
            <a:t>PCI PA-DSS</a:t>
          </a:r>
          <a:endParaRPr lang="en-US" sz="4000" kern="1200" dirty="0"/>
        </a:p>
      </dsp:txBody>
      <dsp:txXfrm>
        <a:off x="3481786" y="1658701"/>
        <a:ext cx="2694777" cy="1873722"/>
      </dsp:txXfrm>
    </dsp:sp>
    <dsp:sp modelId="{35B30390-157D-4FCE-9396-15DF7FD7D250}">
      <dsp:nvSpPr>
        <dsp:cNvPr id="0" name=""/>
        <dsp:cNvSpPr/>
      </dsp:nvSpPr>
      <dsp:spPr>
        <a:xfrm>
          <a:off x="6760845" y="1557337"/>
          <a:ext cx="2897505" cy="207645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Merchant &amp; SP</a:t>
          </a:r>
        </a:p>
        <a:p>
          <a:pPr lvl="0" algn="ctr" defTabSz="889000">
            <a:lnSpc>
              <a:spcPct val="90000"/>
            </a:lnSpc>
            <a:spcBef>
              <a:spcPct val="0"/>
            </a:spcBef>
            <a:spcAft>
              <a:spcPct val="35000"/>
            </a:spcAft>
          </a:pPr>
          <a:r>
            <a:rPr lang="en-GB" sz="4000" kern="1200" dirty="0" smtClean="0"/>
            <a:t>PCI DSS</a:t>
          </a:r>
          <a:endParaRPr lang="en-US" sz="4000" kern="1200" dirty="0"/>
        </a:p>
      </dsp:txBody>
      <dsp:txXfrm>
        <a:off x="6862209" y="1658701"/>
        <a:ext cx="2694777" cy="1873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3721-2734-441B-AE4B-E249D78295BA}">
      <dsp:nvSpPr>
        <dsp:cNvPr id="0" name=""/>
        <dsp:cNvSpPr/>
      </dsp:nvSpPr>
      <dsp:spPr>
        <a:xfrm>
          <a:off x="4035229" y="183204"/>
          <a:ext cx="1782870" cy="1667659"/>
        </a:xfrm>
        <a:prstGeom prst="ellipse">
          <a:avLst/>
        </a:prstGeom>
        <a:solidFill>
          <a:schemeClr val="accent5">
            <a:shade val="50000"/>
            <a:hueOff val="0"/>
            <a:satOff val="0"/>
            <a:lumOff val="0"/>
            <a:alphaOff val="0"/>
          </a:schemeClr>
        </a:solidFill>
        <a:ln w="25400" cap="flat" cmpd="sng" algn="ctr">
          <a:noFill/>
          <a:prstDash val="solid"/>
        </a:ln>
        <a:effectLst>
          <a:innerShdw blurRad="50800" dist="254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80000"/>
            </a:lnSpc>
            <a:spcBef>
              <a:spcPct val="0"/>
            </a:spcBef>
            <a:spcAft>
              <a:spcPts val="0"/>
            </a:spcAft>
          </a:pPr>
          <a:r>
            <a:rPr lang="en-GB" sz="2000" b="1" kern="1200" dirty="0" smtClean="0"/>
            <a:t>New Version released </a:t>
          </a:r>
        </a:p>
        <a:p>
          <a:pPr lvl="0" algn="ctr" defTabSz="889000">
            <a:lnSpc>
              <a:spcPct val="80000"/>
            </a:lnSpc>
            <a:spcBef>
              <a:spcPct val="0"/>
            </a:spcBef>
            <a:spcAft>
              <a:spcPts val="0"/>
            </a:spcAft>
          </a:pPr>
          <a:r>
            <a:rPr lang="en-GB" sz="2000" b="1" kern="1200" dirty="0" smtClean="0"/>
            <a:t>Months</a:t>
          </a:r>
        </a:p>
        <a:p>
          <a:pPr lvl="0" algn="ctr" defTabSz="889000">
            <a:lnSpc>
              <a:spcPct val="80000"/>
            </a:lnSpc>
            <a:spcBef>
              <a:spcPct val="0"/>
            </a:spcBef>
            <a:spcAft>
              <a:spcPts val="0"/>
            </a:spcAft>
          </a:pPr>
          <a:r>
            <a:rPr lang="en-GB" sz="2000" b="1" kern="1200" dirty="0" smtClean="0"/>
            <a:t> 0-9</a:t>
          </a:r>
          <a:endParaRPr lang="en-US" sz="2000" b="1" kern="1200" dirty="0"/>
        </a:p>
      </dsp:txBody>
      <dsp:txXfrm>
        <a:off x="4296324" y="427427"/>
        <a:ext cx="1260680" cy="1179213"/>
      </dsp:txXfrm>
    </dsp:sp>
    <dsp:sp modelId="{215667A0-38FE-452D-9C59-3ACE78BF6A69}">
      <dsp:nvSpPr>
        <dsp:cNvPr id="0" name=""/>
        <dsp:cNvSpPr/>
      </dsp:nvSpPr>
      <dsp:spPr>
        <a:xfrm rot="1652190">
          <a:off x="5849332" y="1348884"/>
          <a:ext cx="462453" cy="539527"/>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857190" y="1424719"/>
        <a:ext cx="323717" cy="323717"/>
      </dsp:txXfrm>
    </dsp:sp>
    <dsp:sp modelId="{054D8050-13D9-4424-A34B-185ACBD1FE45}">
      <dsp:nvSpPr>
        <dsp:cNvPr id="0" name=""/>
        <dsp:cNvSpPr/>
      </dsp:nvSpPr>
      <dsp:spPr>
        <a:xfrm>
          <a:off x="6366229" y="1398534"/>
          <a:ext cx="1782870" cy="1667659"/>
        </a:xfrm>
        <a:prstGeom prst="ellipse">
          <a:avLst/>
        </a:prstGeom>
        <a:solidFill>
          <a:schemeClr val="accent5">
            <a:shade val="50000"/>
            <a:hueOff val="101189"/>
            <a:satOff val="-2238"/>
            <a:lumOff val="16795"/>
            <a:alphaOff val="0"/>
          </a:schemeClr>
        </a:solidFill>
        <a:ln w="25400" cap="flat" cmpd="sng" algn="ctr">
          <a:noFill/>
          <a:prstDash val="solid"/>
        </a:ln>
        <a:effectLst>
          <a:innerShdw blurRad="50800" dist="254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80000"/>
            </a:lnSpc>
            <a:spcBef>
              <a:spcPct val="0"/>
            </a:spcBef>
            <a:spcAft>
              <a:spcPts val="0"/>
            </a:spcAft>
          </a:pPr>
          <a:r>
            <a:rPr lang="en-GB" sz="2000" b="1" kern="1200" dirty="0" smtClean="0"/>
            <a:t>Feedback Period </a:t>
          </a:r>
        </a:p>
        <a:p>
          <a:pPr lvl="0" algn="ctr" defTabSz="889000">
            <a:lnSpc>
              <a:spcPct val="80000"/>
            </a:lnSpc>
            <a:spcBef>
              <a:spcPct val="0"/>
            </a:spcBef>
            <a:spcAft>
              <a:spcPts val="0"/>
            </a:spcAft>
          </a:pPr>
          <a:r>
            <a:rPr lang="en-GB" sz="2000" b="1" kern="1200" dirty="0" smtClean="0"/>
            <a:t>Months 10-12 </a:t>
          </a:r>
          <a:endParaRPr lang="en-US" sz="2000" b="1" kern="1200" dirty="0"/>
        </a:p>
      </dsp:txBody>
      <dsp:txXfrm>
        <a:off x="6627324" y="1642757"/>
        <a:ext cx="1260680" cy="1179213"/>
      </dsp:txXfrm>
    </dsp:sp>
    <dsp:sp modelId="{7CB3F275-B35F-44CD-84C0-88EA4F5F685C}">
      <dsp:nvSpPr>
        <dsp:cNvPr id="0" name=""/>
        <dsp:cNvSpPr/>
      </dsp:nvSpPr>
      <dsp:spPr>
        <a:xfrm rot="7506496">
          <a:off x="6593369" y="2786578"/>
          <a:ext cx="170031" cy="539527"/>
        </a:xfrm>
        <a:prstGeom prst="rightArrow">
          <a:avLst>
            <a:gd name="adj1" fmla="val 60000"/>
            <a:gd name="adj2" fmla="val 50000"/>
          </a:avLst>
        </a:prstGeom>
        <a:solidFill>
          <a:schemeClr val="accent5">
            <a:shade val="90000"/>
            <a:hueOff val="106331"/>
            <a:satOff val="-2657"/>
            <a:lumOff val="127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6633542" y="2873619"/>
        <a:ext cx="119022" cy="323717"/>
      </dsp:txXfrm>
    </dsp:sp>
    <dsp:sp modelId="{61FEB2B1-A5EC-427D-B79C-A83CCBDBE342}">
      <dsp:nvSpPr>
        <dsp:cNvPr id="0" name=""/>
        <dsp:cNvSpPr/>
      </dsp:nvSpPr>
      <dsp:spPr>
        <a:xfrm>
          <a:off x="5202135" y="3054363"/>
          <a:ext cx="1782870" cy="1667659"/>
        </a:xfrm>
        <a:prstGeom prst="ellipse">
          <a:avLst/>
        </a:prstGeom>
        <a:solidFill>
          <a:schemeClr val="accent5">
            <a:shade val="50000"/>
            <a:hueOff val="202378"/>
            <a:satOff val="-4476"/>
            <a:lumOff val="33590"/>
            <a:alphaOff val="0"/>
          </a:schemeClr>
        </a:solidFill>
        <a:ln w="25400" cap="flat" cmpd="sng" algn="ctr">
          <a:noFill/>
          <a:prstDash val="solid"/>
        </a:ln>
        <a:effectLst>
          <a:innerShdw blurRad="50800" dist="254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44000" rIns="25400" bIns="0" numCol="1" spcCol="1270" anchor="ctr" anchorCtr="0">
          <a:noAutofit/>
        </a:bodyPr>
        <a:lstStyle/>
        <a:p>
          <a:pPr lvl="0" algn="ctr" defTabSz="889000">
            <a:lnSpc>
              <a:spcPct val="80000"/>
            </a:lnSpc>
            <a:spcBef>
              <a:spcPct val="0"/>
            </a:spcBef>
            <a:spcAft>
              <a:spcPts val="0"/>
            </a:spcAft>
          </a:pPr>
          <a:r>
            <a:rPr lang="en-GB" sz="2000" b="1" kern="1200" dirty="0" smtClean="0"/>
            <a:t>Feedback Review &amp; Decision </a:t>
          </a:r>
        </a:p>
        <a:p>
          <a:pPr lvl="0" algn="ctr" defTabSz="889000">
            <a:lnSpc>
              <a:spcPct val="80000"/>
            </a:lnSpc>
            <a:spcBef>
              <a:spcPct val="0"/>
            </a:spcBef>
            <a:spcAft>
              <a:spcPts val="0"/>
            </a:spcAft>
          </a:pPr>
          <a:r>
            <a:rPr lang="en-GB" sz="2000" b="1" kern="1200" dirty="0" smtClean="0"/>
            <a:t>Months 13-20</a:t>
          </a:r>
          <a:endParaRPr lang="en-US" sz="2000" b="1" kern="1200" dirty="0"/>
        </a:p>
      </dsp:txBody>
      <dsp:txXfrm>
        <a:off x="5463230" y="3298586"/>
        <a:ext cx="1260680" cy="1179213"/>
      </dsp:txXfrm>
    </dsp:sp>
    <dsp:sp modelId="{06B5BDDE-5E30-4586-9975-B6C443968FFE}">
      <dsp:nvSpPr>
        <dsp:cNvPr id="0" name=""/>
        <dsp:cNvSpPr/>
      </dsp:nvSpPr>
      <dsp:spPr>
        <a:xfrm rot="10728143">
          <a:off x="4857479" y="3641722"/>
          <a:ext cx="243748" cy="539527"/>
        </a:xfrm>
        <a:prstGeom prst="rightArrow">
          <a:avLst>
            <a:gd name="adj1" fmla="val 60000"/>
            <a:gd name="adj2" fmla="val 50000"/>
          </a:avLst>
        </a:prstGeom>
        <a:solidFill>
          <a:schemeClr val="accent5">
            <a:shade val="90000"/>
            <a:hueOff val="212662"/>
            <a:satOff val="-5314"/>
            <a:lumOff val="254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930595" y="3748863"/>
        <a:ext cx="170624" cy="323717"/>
      </dsp:txXfrm>
    </dsp:sp>
    <dsp:sp modelId="{7726890F-6EAD-4968-92EE-998C903212D3}">
      <dsp:nvSpPr>
        <dsp:cNvPr id="0" name=""/>
        <dsp:cNvSpPr/>
      </dsp:nvSpPr>
      <dsp:spPr>
        <a:xfrm>
          <a:off x="2959906" y="3101238"/>
          <a:ext cx="1782870" cy="1667659"/>
        </a:xfrm>
        <a:prstGeom prst="ellipse">
          <a:avLst/>
        </a:prstGeom>
        <a:solidFill>
          <a:schemeClr val="accent5">
            <a:shade val="50000"/>
            <a:hueOff val="202378"/>
            <a:satOff val="-4476"/>
            <a:lumOff val="33590"/>
            <a:alphaOff val="0"/>
          </a:schemeClr>
        </a:solidFill>
        <a:ln w="25400" cap="flat" cmpd="sng" algn="ctr">
          <a:noFill/>
          <a:prstDash val="solid"/>
        </a:ln>
        <a:effectLst>
          <a:innerShdw blurRad="50800" dist="254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80000"/>
            </a:lnSpc>
            <a:spcBef>
              <a:spcPct val="0"/>
            </a:spcBef>
            <a:spcAft>
              <a:spcPts val="0"/>
            </a:spcAft>
          </a:pPr>
          <a:r>
            <a:rPr lang="en-GB" sz="2000" b="1" kern="1200" dirty="0" smtClean="0"/>
            <a:t>New Release Final Review</a:t>
          </a:r>
        </a:p>
        <a:p>
          <a:pPr lvl="0" algn="ctr" defTabSz="889000">
            <a:lnSpc>
              <a:spcPct val="80000"/>
            </a:lnSpc>
            <a:spcBef>
              <a:spcPct val="0"/>
            </a:spcBef>
            <a:spcAft>
              <a:spcPts val="0"/>
            </a:spcAft>
          </a:pPr>
          <a:r>
            <a:rPr lang="en-GB" sz="2000" b="1" kern="1200" dirty="0" smtClean="0"/>
            <a:t>Months 21-24 </a:t>
          </a:r>
          <a:endParaRPr lang="en-US" sz="2000" b="1" kern="1200" dirty="0"/>
        </a:p>
      </dsp:txBody>
      <dsp:txXfrm>
        <a:off x="3221001" y="3345461"/>
        <a:ext cx="1260680" cy="1179213"/>
      </dsp:txXfrm>
    </dsp:sp>
    <dsp:sp modelId="{4CC77C04-9FAF-453D-A49B-3B5E9E1C3D61}">
      <dsp:nvSpPr>
        <dsp:cNvPr id="0" name=""/>
        <dsp:cNvSpPr/>
      </dsp:nvSpPr>
      <dsp:spPr>
        <a:xfrm rot="14220316">
          <a:off x="3177536" y="2790341"/>
          <a:ext cx="211426" cy="539527"/>
        </a:xfrm>
        <a:prstGeom prst="rightArrow">
          <a:avLst>
            <a:gd name="adj1" fmla="val 60000"/>
            <a:gd name="adj2" fmla="val 50000"/>
          </a:avLst>
        </a:prstGeom>
        <a:solidFill>
          <a:schemeClr val="accent5">
            <a:shade val="90000"/>
            <a:hueOff val="212662"/>
            <a:satOff val="-5314"/>
            <a:lumOff val="254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226520" y="2924845"/>
        <a:ext cx="147998" cy="323717"/>
      </dsp:txXfrm>
    </dsp:sp>
    <dsp:sp modelId="{715C63FC-0F67-429E-98E0-F11B3D7B6294}">
      <dsp:nvSpPr>
        <dsp:cNvPr id="0" name=""/>
        <dsp:cNvSpPr/>
      </dsp:nvSpPr>
      <dsp:spPr>
        <a:xfrm>
          <a:off x="1869398" y="1351642"/>
          <a:ext cx="1691942" cy="1667659"/>
        </a:xfrm>
        <a:prstGeom prst="ellipse">
          <a:avLst/>
        </a:prstGeom>
        <a:solidFill>
          <a:schemeClr val="accent5">
            <a:shade val="50000"/>
            <a:hueOff val="101189"/>
            <a:satOff val="-2238"/>
            <a:lumOff val="16795"/>
            <a:alphaOff val="0"/>
          </a:schemeClr>
        </a:solidFill>
        <a:ln w="25400" cap="flat" cmpd="sng" algn="ctr">
          <a:noFill/>
          <a:prstDash val="solid"/>
        </a:ln>
        <a:effectLst>
          <a:innerShdw blurRad="50800" dist="254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80000"/>
            </a:lnSpc>
            <a:spcBef>
              <a:spcPct val="0"/>
            </a:spcBef>
            <a:spcAft>
              <a:spcPts val="0"/>
            </a:spcAft>
          </a:pPr>
          <a:r>
            <a:rPr lang="en-GB" sz="2000" b="1" kern="1200" dirty="0" smtClean="0"/>
            <a:t>New Version Released </a:t>
          </a:r>
        </a:p>
        <a:p>
          <a:pPr lvl="0" algn="ctr" defTabSz="889000">
            <a:lnSpc>
              <a:spcPct val="80000"/>
            </a:lnSpc>
            <a:spcBef>
              <a:spcPct val="0"/>
            </a:spcBef>
            <a:spcAft>
              <a:spcPts val="0"/>
            </a:spcAft>
          </a:pPr>
          <a:r>
            <a:rPr lang="en-GB" sz="2000" b="1" kern="1200" dirty="0" smtClean="0"/>
            <a:t>Month 24</a:t>
          </a:r>
          <a:endParaRPr lang="en-US" sz="2000" b="1" kern="1200" dirty="0"/>
        </a:p>
      </dsp:txBody>
      <dsp:txXfrm>
        <a:off x="2117177" y="1595865"/>
        <a:ext cx="1196384" cy="1179213"/>
      </dsp:txXfrm>
    </dsp:sp>
    <dsp:sp modelId="{9FA09AE8-643C-46AB-8FB8-55133DBB9E5F}">
      <dsp:nvSpPr>
        <dsp:cNvPr id="0" name=""/>
        <dsp:cNvSpPr/>
      </dsp:nvSpPr>
      <dsp:spPr>
        <a:xfrm rot="19928895">
          <a:off x="3588720" y="1345030"/>
          <a:ext cx="413342" cy="539527"/>
        </a:xfrm>
        <a:prstGeom prst="rightArrow">
          <a:avLst>
            <a:gd name="adj1" fmla="val 60000"/>
            <a:gd name="adj2" fmla="val 50000"/>
          </a:avLst>
        </a:prstGeom>
        <a:solidFill>
          <a:schemeClr val="accent5">
            <a:shade val="90000"/>
            <a:hueOff val="106331"/>
            <a:satOff val="-2657"/>
            <a:lumOff val="127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95902" y="1481901"/>
        <a:ext cx="289339" cy="323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D1629-6725-4425-8F2B-7A100A86DFF7}">
      <dsp:nvSpPr>
        <dsp:cNvPr id="0" name=""/>
        <dsp:cNvSpPr/>
      </dsp:nvSpPr>
      <dsp:spPr>
        <a:xfrm>
          <a:off x="3426447" y="61943"/>
          <a:ext cx="2158415"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Threat Assessment</a:t>
          </a:r>
          <a:endParaRPr lang="en-GB" sz="2400" b="1" kern="1200" dirty="0"/>
        </a:p>
      </dsp:txBody>
      <dsp:txXfrm>
        <a:off x="3459529" y="95025"/>
        <a:ext cx="2092251" cy="611523"/>
      </dsp:txXfrm>
    </dsp:sp>
    <dsp:sp modelId="{C80F37F0-DB5D-4418-B83C-8E49C7905E8E}">
      <dsp:nvSpPr>
        <dsp:cNvPr id="0" name=""/>
        <dsp:cNvSpPr/>
      </dsp:nvSpPr>
      <dsp:spPr>
        <a:xfrm>
          <a:off x="2081167" y="-11558"/>
          <a:ext cx="3868507" cy="3868507"/>
        </a:xfrm>
        <a:custGeom>
          <a:avLst/>
          <a:gdLst/>
          <a:ahLst/>
          <a:cxnLst/>
          <a:rect l="0" t="0" r="0" b="0"/>
          <a:pathLst>
            <a:path>
              <a:moveTo>
                <a:pt x="3523458" y="831635"/>
              </a:moveTo>
              <a:arcTo wR="1934253" hR="1934253" stAng="19514784" swAng="534278"/>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FA84A2A-B0B8-4F3B-A2AD-29C3D0F5D487}">
      <dsp:nvSpPr>
        <dsp:cNvPr id="0" name=""/>
        <dsp:cNvSpPr/>
      </dsp:nvSpPr>
      <dsp:spPr>
        <a:xfrm>
          <a:off x="4596802" y="1170201"/>
          <a:ext cx="2842244"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Define &amp; Implement Policy</a:t>
          </a:r>
          <a:endParaRPr lang="en-GB" sz="2400" b="1" kern="1200" dirty="0"/>
        </a:p>
      </dsp:txBody>
      <dsp:txXfrm>
        <a:off x="4629884" y="1203283"/>
        <a:ext cx="2776080" cy="611523"/>
      </dsp:txXfrm>
    </dsp:sp>
    <dsp:sp modelId="{1EA8C38E-C035-4B20-9DA3-A0A2B2F5784B}">
      <dsp:nvSpPr>
        <dsp:cNvPr id="0" name=""/>
        <dsp:cNvSpPr/>
      </dsp:nvSpPr>
      <dsp:spPr>
        <a:xfrm>
          <a:off x="2731598" y="1161728"/>
          <a:ext cx="3868507" cy="3868507"/>
        </a:xfrm>
        <a:custGeom>
          <a:avLst/>
          <a:gdLst/>
          <a:ahLst/>
          <a:cxnLst/>
          <a:rect l="0" t="0" r="0" b="0"/>
          <a:pathLst>
            <a:path>
              <a:moveTo>
                <a:pt x="3477042" y="767574"/>
              </a:moveTo>
              <a:arcTo wR="1934253" hR="1934253" stAng="19374174" swAng="55865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A791994-6743-4EFB-B032-70640FFF920F}">
      <dsp:nvSpPr>
        <dsp:cNvPr id="0" name=""/>
        <dsp:cNvSpPr/>
      </dsp:nvSpPr>
      <dsp:spPr>
        <a:xfrm>
          <a:off x="5487805" y="2287777"/>
          <a:ext cx="1807206"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Identify Assets</a:t>
          </a:r>
          <a:endParaRPr lang="en-GB" sz="2400" b="1" kern="1200" dirty="0"/>
        </a:p>
      </dsp:txBody>
      <dsp:txXfrm>
        <a:off x="5520887" y="2320859"/>
        <a:ext cx="1741042" cy="611523"/>
      </dsp:txXfrm>
    </dsp:sp>
    <dsp:sp modelId="{F1C45002-6607-4F90-BC22-F1E4B5E947F9}">
      <dsp:nvSpPr>
        <dsp:cNvPr id="0" name=""/>
        <dsp:cNvSpPr/>
      </dsp:nvSpPr>
      <dsp:spPr>
        <a:xfrm>
          <a:off x="2598806" y="238315"/>
          <a:ext cx="3868507" cy="3868507"/>
        </a:xfrm>
        <a:custGeom>
          <a:avLst/>
          <a:gdLst/>
          <a:ahLst/>
          <a:cxnLst/>
          <a:rect l="0" t="0" r="0" b="0"/>
          <a:pathLst>
            <a:path>
              <a:moveTo>
                <a:pt x="3647709" y="2831699"/>
              </a:moveTo>
              <a:arcTo wR="1934253" hR="1934253" stAng="1658635" swAng="623828"/>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6C05A2B-5A3B-4EA6-9F00-045E4463C849}">
      <dsp:nvSpPr>
        <dsp:cNvPr id="0" name=""/>
        <dsp:cNvSpPr/>
      </dsp:nvSpPr>
      <dsp:spPr>
        <a:xfrm>
          <a:off x="4738169" y="3453863"/>
          <a:ext cx="1807206"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Inventory</a:t>
          </a:r>
          <a:endParaRPr lang="en-GB" sz="2400" b="1" kern="1200" dirty="0"/>
        </a:p>
      </dsp:txBody>
      <dsp:txXfrm>
        <a:off x="4771251" y="3486945"/>
        <a:ext cx="1741042" cy="611523"/>
      </dsp:txXfrm>
    </dsp:sp>
    <dsp:sp modelId="{D78E68E0-F5DE-4849-A710-868B9E4578C8}">
      <dsp:nvSpPr>
        <dsp:cNvPr id="0" name=""/>
        <dsp:cNvSpPr/>
      </dsp:nvSpPr>
      <dsp:spPr>
        <a:xfrm>
          <a:off x="2435828" y="351927"/>
          <a:ext cx="3868507" cy="3868507"/>
        </a:xfrm>
        <a:custGeom>
          <a:avLst/>
          <a:gdLst/>
          <a:ahLst/>
          <a:cxnLst/>
          <a:rect l="0" t="0" r="0" b="0"/>
          <a:pathLst>
            <a:path>
              <a:moveTo>
                <a:pt x="2289048" y="3835689"/>
              </a:moveTo>
              <a:arcTo wR="1934253" hR="1934253" stAng="4765832" swAng="1268276"/>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E99F1FB-1B5E-454B-B766-AE3856C5D094}">
      <dsp:nvSpPr>
        <dsp:cNvPr id="0" name=""/>
        <dsp:cNvSpPr/>
      </dsp:nvSpPr>
      <dsp:spPr>
        <a:xfrm>
          <a:off x="2130990" y="3453873"/>
          <a:ext cx="2144569"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Threat Intelligence</a:t>
          </a:r>
          <a:endParaRPr lang="en-GB" sz="2400" b="1" kern="1200" dirty="0"/>
        </a:p>
      </dsp:txBody>
      <dsp:txXfrm>
        <a:off x="2164072" y="3486955"/>
        <a:ext cx="2078405" cy="611523"/>
      </dsp:txXfrm>
    </dsp:sp>
    <dsp:sp modelId="{D2874DA0-2EE8-47CF-B4B4-D876C0CEB23E}">
      <dsp:nvSpPr>
        <dsp:cNvPr id="0" name=""/>
        <dsp:cNvSpPr/>
      </dsp:nvSpPr>
      <dsp:spPr>
        <a:xfrm>
          <a:off x="2681918" y="660415"/>
          <a:ext cx="3868507" cy="3868507"/>
        </a:xfrm>
        <a:custGeom>
          <a:avLst/>
          <a:gdLst/>
          <a:ahLst/>
          <a:cxnLst/>
          <a:rect l="0" t="0" r="0" b="0"/>
          <a:pathLst>
            <a:path>
              <a:moveTo>
                <a:pt x="157979" y="2699881"/>
              </a:moveTo>
              <a:arcTo wR="1934253" hR="1934253" stAng="9400951" swAng="552632"/>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81D8894-6F4E-4686-A1AC-A3550FF31ED3}">
      <dsp:nvSpPr>
        <dsp:cNvPr id="0" name=""/>
        <dsp:cNvSpPr/>
      </dsp:nvSpPr>
      <dsp:spPr>
        <a:xfrm>
          <a:off x="1547609" y="2287776"/>
          <a:ext cx="2144569"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Prioritise Remediation</a:t>
          </a:r>
          <a:endParaRPr lang="en-GB" sz="2400" b="1" kern="1200" dirty="0"/>
        </a:p>
      </dsp:txBody>
      <dsp:txXfrm>
        <a:off x="1580691" y="2320858"/>
        <a:ext cx="2078405" cy="611523"/>
      </dsp:txXfrm>
    </dsp:sp>
    <dsp:sp modelId="{AE8BB16E-803C-4126-9334-52A61492EDF6}">
      <dsp:nvSpPr>
        <dsp:cNvPr id="0" name=""/>
        <dsp:cNvSpPr/>
      </dsp:nvSpPr>
      <dsp:spPr>
        <a:xfrm>
          <a:off x="2415190" y="1150334"/>
          <a:ext cx="3868507" cy="3868507"/>
        </a:xfrm>
        <a:custGeom>
          <a:avLst/>
          <a:gdLst/>
          <a:ahLst/>
          <a:cxnLst/>
          <a:rect l="0" t="0" r="0" b="0"/>
          <a:pathLst>
            <a:path>
              <a:moveTo>
                <a:pt x="217015" y="1044067"/>
              </a:moveTo>
              <a:arcTo wR="1934253" hR="1934253" stAng="12444085" swAng="55613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62D7E63-3173-49D8-BBF9-79B2F46A0B81}">
      <dsp:nvSpPr>
        <dsp:cNvPr id="0" name=""/>
        <dsp:cNvSpPr/>
      </dsp:nvSpPr>
      <dsp:spPr>
        <a:xfrm>
          <a:off x="1921111" y="1170204"/>
          <a:ext cx="2144569" cy="677687"/>
        </a:xfrm>
        <a:prstGeom prst="roundRect">
          <a:avLst/>
        </a:prstGeom>
        <a:solidFill>
          <a:schemeClr val="accent1"/>
        </a:solidFill>
        <a:ln>
          <a:noFill/>
        </a:ln>
        <a:effectLst>
          <a:innerShdw blurRad="50800" dist="25400" dir="13500000">
            <a:prstClr val="black">
              <a:alpha val="50000"/>
            </a:prstClr>
          </a:inn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2000" tIns="108000" rIns="72000" bIns="36000" numCol="1" spcCol="1270" anchor="ctr" anchorCtr="0">
          <a:noAutofit/>
        </a:bodyPr>
        <a:lstStyle/>
        <a:p>
          <a:pPr lvl="0" algn="ctr" defTabSz="1066800">
            <a:lnSpc>
              <a:spcPct val="74000"/>
            </a:lnSpc>
            <a:spcBef>
              <a:spcPct val="0"/>
            </a:spcBef>
            <a:spcAft>
              <a:spcPct val="35000"/>
            </a:spcAft>
          </a:pPr>
          <a:r>
            <a:rPr lang="en-GB" sz="2400" b="1" kern="1200" dirty="0" smtClean="0"/>
            <a:t>Continuous Vigilance</a:t>
          </a:r>
          <a:endParaRPr lang="en-GB" sz="2400" b="1" kern="1200" dirty="0"/>
        </a:p>
      </dsp:txBody>
      <dsp:txXfrm>
        <a:off x="1954193" y="1203286"/>
        <a:ext cx="2078405" cy="611523"/>
      </dsp:txXfrm>
    </dsp:sp>
    <dsp:sp modelId="{0C6D9558-52BC-4277-8FA3-C6DC69179218}">
      <dsp:nvSpPr>
        <dsp:cNvPr id="0" name=""/>
        <dsp:cNvSpPr/>
      </dsp:nvSpPr>
      <dsp:spPr>
        <a:xfrm>
          <a:off x="3147142" y="-215348"/>
          <a:ext cx="3868507" cy="3868507"/>
        </a:xfrm>
        <a:custGeom>
          <a:avLst/>
          <a:gdLst/>
          <a:ahLst/>
          <a:cxnLst/>
          <a:rect l="0" t="0" r="0" b="0"/>
          <a:pathLst>
            <a:path>
              <a:moveTo>
                <a:pt x="109939" y="1291436"/>
              </a:moveTo>
              <a:arcTo wR="1934253" hR="1934253" stAng="11964629" swAng="529954"/>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4BC22-107E-4C01-90D5-9868FBD7A845}">
      <dsp:nvSpPr>
        <dsp:cNvPr id="0" name=""/>
        <dsp:cNvSpPr/>
      </dsp:nvSpPr>
      <dsp:spPr>
        <a:xfrm>
          <a:off x="10261" y="1404"/>
          <a:ext cx="2774848" cy="118412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a:t>
          </a:r>
          <a:r>
            <a:rPr lang="en-GB" sz="2000" kern="1200" dirty="0" smtClean="0"/>
            <a:t>One vendor and product will make us compliant</a:t>
          </a:r>
          <a:r>
            <a:rPr lang="en-US" sz="2000" kern="1200" dirty="0" smtClean="0"/>
            <a:t>”</a:t>
          </a:r>
          <a:endParaRPr lang="en-US" sz="2000" kern="1200" dirty="0"/>
        </a:p>
      </dsp:txBody>
      <dsp:txXfrm>
        <a:off x="10261" y="1404"/>
        <a:ext cx="2774848" cy="1184129"/>
      </dsp:txXfrm>
    </dsp:sp>
    <dsp:sp modelId="{9176D4ED-9227-4F39-A3F6-D5AD281A6AAD}">
      <dsp:nvSpPr>
        <dsp:cNvPr id="0" name=""/>
        <dsp:cNvSpPr/>
      </dsp:nvSpPr>
      <dsp:spPr>
        <a:xfrm>
          <a:off x="2936382" y="2091"/>
          <a:ext cx="3141573" cy="1184129"/>
        </a:xfrm>
        <a:prstGeom prst="rect">
          <a:avLst/>
        </a:prstGeom>
        <a:gradFill rotWithShape="0">
          <a:gsLst>
            <a:gs pos="0">
              <a:schemeClr val="accent4">
                <a:hueOff val="-558096"/>
                <a:satOff val="3362"/>
                <a:lumOff val="270"/>
                <a:alphaOff val="0"/>
                <a:shade val="51000"/>
                <a:satMod val="130000"/>
              </a:schemeClr>
            </a:gs>
            <a:gs pos="80000">
              <a:schemeClr val="accent4">
                <a:hueOff val="-558096"/>
                <a:satOff val="3362"/>
                <a:lumOff val="270"/>
                <a:alphaOff val="0"/>
                <a:shade val="93000"/>
                <a:satMod val="130000"/>
              </a:schemeClr>
            </a:gs>
            <a:gs pos="100000">
              <a:schemeClr val="accent4">
                <a:hueOff val="-558096"/>
                <a:satOff val="3362"/>
                <a:lumOff val="270"/>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“I use a PA-DSS certified applications.  Therefore I'm compliant”</a:t>
          </a:r>
        </a:p>
      </dsp:txBody>
      <dsp:txXfrm>
        <a:off x="2936382" y="2091"/>
        <a:ext cx="3141573" cy="1184129"/>
      </dsp:txXfrm>
    </dsp:sp>
    <dsp:sp modelId="{489E7396-972F-4D18-A26F-BC9267A3E491}">
      <dsp:nvSpPr>
        <dsp:cNvPr id="0" name=""/>
        <dsp:cNvSpPr/>
      </dsp:nvSpPr>
      <dsp:spPr>
        <a:xfrm>
          <a:off x="6253799" y="11895"/>
          <a:ext cx="3057026" cy="1184129"/>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a:t>
          </a:r>
          <a:r>
            <a:rPr lang="en-GB" sz="2000" kern="1200" dirty="0" smtClean="0"/>
            <a:t>Outsourcing card processing makes us compliant</a:t>
          </a:r>
          <a:r>
            <a:rPr lang="en-US" sz="2000" kern="1200" dirty="0" smtClean="0"/>
            <a:t>”</a:t>
          </a:r>
        </a:p>
      </dsp:txBody>
      <dsp:txXfrm>
        <a:off x="6253799" y="11895"/>
        <a:ext cx="3057026" cy="1184129"/>
      </dsp:txXfrm>
    </dsp:sp>
    <dsp:sp modelId="{90CE1810-4DAF-4FE3-9E5E-EEE752E25030}">
      <dsp:nvSpPr>
        <dsp:cNvPr id="0" name=""/>
        <dsp:cNvSpPr/>
      </dsp:nvSpPr>
      <dsp:spPr>
        <a:xfrm>
          <a:off x="10261" y="1382888"/>
          <a:ext cx="2774848" cy="1184129"/>
        </a:xfrm>
        <a:prstGeom prst="rect">
          <a:avLst/>
        </a:prstGeom>
        <a:gradFill rotWithShape="0">
          <a:gsLst>
            <a:gs pos="0">
              <a:schemeClr val="accent4">
                <a:hueOff val="-1674289"/>
                <a:satOff val="10087"/>
                <a:lumOff val="809"/>
                <a:alphaOff val="0"/>
                <a:shade val="51000"/>
                <a:satMod val="130000"/>
              </a:schemeClr>
            </a:gs>
            <a:gs pos="80000">
              <a:schemeClr val="accent4">
                <a:hueOff val="-1674289"/>
                <a:satOff val="10087"/>
                <a:lumOff val="809"/>
                <a:alphaOff val="0"/>
                <a:shade val="93000"/>
                <a:satMod val="130000"/>
              </a:schemeClr>
            </a:gs>
            <a:gs pos="100000">
              <a:schemeClr val="accent4">
                <a:hueOff val="-1674289"/>
                <a:satOff val="10087"/>
                <a:lumOff val="809"/>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a:t>
          </a:r>
          <a:r>
            <a:rPr lang="en-GB" sz="2000" kern="1200" dirty="0" smtClean="0"/>
            <a:t>We don’t take enough credit cards to be compliant</a:t>
          </a:r>
          <a:r>
            <a:rPr lang="en-US" sz="2000" kern="1200" dirty="0" smtClean="0"/>
            <a:t>”</a:t>
          </a:r>
        </a:p>
      </dsp:txBody>
      <dsp:txXfrm>
        <a:off x="10261" y="1382888"/>
        <a:ext cx="2774848" cy="1184129"/>
      </dsp:txXfrm>
    </dsp:sp>
    <dsp:sp modelId="{2BC6F4B1-E5E7-4AB1-AF4C-6DD320FB927B}">
      <dsp:nvSpPr>
        <dsp:cNvPr id="0" name=""/>
        <dsp:cNvSpPr/>
      </dsp:nvSpPr>
      <dsp:spPr>
        <a:xfrm>
          <a:off x="2936382" y="1383575"/>
          <a:ext cx="3141573" cy="1184129"/>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“Since I don't store credit card information, I don't have to be PCI compliant”</a:t>
          </a:r>
        </a:p>
      </dsp:txBody>
      <dsp:txXfrm>
        <a:off x="2936382" y="1383575"/>
        <a:ext cx="3141573" cy="1184129"/>
      </dsp:txXfrm>
    </dsp:sp>
    <dsp:sp modelId="{9EDE583C-FAEE-4C2F-88F4-153C14117612}">
      <dsp:nvSpPr>
        <dsp:cNvPr id="0" name=""/>
        <dsp:cNvSpPr/>
      </dsp:nvSpPr>
      <dsp:spPr>
        <a:xfrm>
          <a:off x="6253799" y="1393379"/>
          <a:ext cx="3057026" cy="1184129"/>
        </a:xfrm>
        <a:prstGeom prst="rect">
          <a:avLst/>
        </a:prstGeom>
        <a:gradFill rotWithShape="0">
          <a:gsLst>
            <a:gs pos="0">
              <a:schemeClr val="accent4">
                <a:hueOff val="-2790481"/>
                <a:satOff val="16812"/>
                <a:lumOff val="1348"/>
                <a:alphaOff val="0"/>
                <a:shade val="51000"/>
                <a:satMod val="130000"/>
              </a:schemeClr>
            </a:gs>
            <a:gs pos="80000">
              <a:schemeClr val="accent4">
                <a:hueOff val="-2790481"/>
                <a:satOff val="16812"/>
                <a:lumOff val="1348"/>
                <a:alphaOff val="0"/>
                <a:shade val="93000"/>
                <a:satMod val="130000"/>
              </a:schemeClr>
            </a:gs>
            <a:gs pos="100000">
              <a:schemeClr val="accent4">
                <a:hueOff val="-2790481"/>
                <a:satOff val="16812"/>
                <a:lumOff val="1348"/>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“PCI is vague, with room for interpretation”</a:t>
          </a:r>
        </a:p>
      </dsp:txBody>
      <dsp:txXfrm>
        <a:off x="6253799" y="1393379"/>
        <a:ext cx="3057026" cy="1184129"/>
      </dsp:txXfrm>
    </dsp:sp>
    <dsp:sp modelId="{FF64D65D-DBF4-47E3-A09E-AAA8E7351AF5}">
      <dsp:nvSpPr>
        <dsp:cNvPr id="0" name=""/>
        <dsp:cNvSpPr/>
      </dsp:nvSpPr>
      <dsp:spPr>
        <a:xfrm>
          <a:off x="10261" y="2764372"/>
          <a:ext cx="2774848" cy="1184129"/>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“PCI is too hard”</a:t>
          </a:r>
        </a:p>
      </dsp:txBody>
      <dsp:txXfrm>
        <a:off x="10261" y="2764372"/>
        <a:ext cx="2774848" cy="1184129"/>
      </dsp:txXfrm>
    </dsp:sp>
    <dsp:sp modelId="{0555DE62-1BD7-4678-81D7-1155F7DED8B3}">
      <dsp:nvSpPr>
        <dsp:cNvPr id="0" name=""/>
        <dsp:cNvSpPr/>
      </dsp:nvSpPr>
      <dsp:spPr>
        <a:xfrm>
          <a:off x="2936382" y="2765059"/>
          <a:ext cx="3141573" cy="1184129"/>
        </a:xfrm>
        <a:prstGeom prst="rect">
          <a:avLst/>
        </a:prstGeom>
        <a:gradFill rotWithShape="0">
          <a:gsLst>
            <a:gs pos="0">
              <a:schemeClr val="accent4">
                <a:hueOff val="-3906673"/>
                <a:satOff val="23537"/>
                <a:lumOff val="1887"/>
                <a:alphaOff val="0"/>
                <a:shade val="51000"/>
                <a:satMod val="130000"/>
              </a:schemeClr>
            </a:gs>
            <a:gs pos="80000">
              <a:schemeClr val="accent4">
                <a:hueOff val="-3906673"/>
                <a:satOff val="23537"/>
                <a:lumOff val="1887"/>
                <a:alphaOff val="0"/>
                <a:shade val="93000"/>
                <a:satMod val="130000"/>
              </a:schemeClr>
            </a:gs>
            <a:gs pos="100000">
              <a:schemeClr val="accent4">
                <a:hueOff val="-3906673"/>
                <a:satOff val="23537"/>
                <a:lumOff val="1887"/>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“I use PayPal/Authorize.NET therefore I don't have to be PCI complaint</a:t>
          </a:r>
        </a:p>
      </dsp:txBody>
      <dsp:txXfrm>
        <a:off x="2936382" y="2765059"/>
        <a:ext cx="3141573" cy="1184129"/>
      </dsp:txXfrm>
    </dsp:sp>
    <dsp:sp modelId="{34E050BB-8C90-4FD3-9AA4-0A262D309895}">
      <dsp:nvSpPr>
        <dsp:cNvPr id="0" name=""/>
        <dsp:cNvSpPr/>
      </dsp:nvSpPr>
      <dsp:spPr>
        <a:xfrm>
          <a:off x="6253799" y="2765592"/>
          <a:ext cx="3057026" cy="1184129"/>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innerShdw blurRad="50800" dist="25400" dir="135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1800"/>
            </a:lnSpc>
            <a:spcBef>
              <a:spcPct val="0"/>
            </a:spcBef>
            <a:spcAft>
              <a:spcPct val="35000"/>
            </a:spcAft>
          </a:pPr>
          <a:r>
            <a:rPr lang="en-US" sz="2000" kern="1200" dirty="0" smtClean="0"/>
            <a:t>“PCI compliance ends with a successful assessment”</a:t>
          </a:r>
        </a:p>
      </dsp:txBody>
      <dsp:txXfrm>
        <a:off x="6253799" y="2765592"/>
        <a:ext cx="3057026" cy="11841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C5F6-D394-4A04-B493-0627A5D7795E}">
      <dsp:nvSpPr>
        <dsp:cNvPr id="0" name=""/>
        <dsp:cNvSpPr/>
      </dsp:nvSpPr>
      <dsp:spPr>
        <a:xfrm>
          <a:off x="0" y="4069070"/>
          <a:ext cx="8391525" cy="296856"/>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Working with advisors who don’t understand payments or security</a:t>
          </a:r>
        </a:p>
      </dsp:txBody>
      <dsp:txXfrm>
        <a:off x="0" y="4069070"/>
        <a:ext cx="8391525" cy="296856"/>
      </dsp:txXfrm>
    </dsp:sp>
    <dsp:sp modelId="{343A271B-D17E-4631-A634-37A0EB496BB7}">
      <dsp:nvSpPr>
        <dsp:cNvPr id="0" name=""/>
        <dsp:cNvSpPr/>
      </dsp:nvSpPr>
      <dsp:spPr>
        <a:xfrm rot="10800000">
          <a:off x="0" y="3616957"/>
          <a:ext cx="8391525" cy="456565"/>
        </a:xfrm>
        <a:prstGeom prst="upArrowCallout">
          <a:avLst/>
        </a:prstGeom>
        <a:gradFill rotWithShape="0">
          <a:gsLst>
            <a:gs pos="0">
              <a:schemeClr val="accent2">
                <a:shade val="80000"/>
                <a:hueOff val="-3986"/>
                <a:satOff val="-447"/>
                <a:lumOff val="2853"/>
                <a:alphaOff val="0"/>
                <a:shade val="51000"/>
                <a:satMod val="130000"/>
              </a:schemeClr>
            </a:gs>
            <a:gs pos="80000">
              <a:schemeClr val="accent2">
                <a:shade val="80000"/>
                <a:hueOff val="-3986"/>
                <a:satOff val="-447"/>
                <a:lumOff val="2853"/>
                <a:alphaOff val="0"/>
                <a:shade val="93000"/>
                <a:satMod val="130000"/>
              </a:schemeClr>
            </a:gs>
            <a:gs pos="100000">
              <a:schemeClr val="accent2">
                <a:shade val="80000"/>
                <a:hueOff val="-3986"/>
                <a:satOff val="-447"/>
                <a:lumOff val="2853"/>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Prescriptively following the standard, rather than taking a risk-approach</a:t>
          </a:r>
        </a:p>
      </dsp:txBody>
      <dsp:txXfrm rot="10800000">
        <a:off x="0" y="3616957"/>
        <a:ext cx="8391525" cy="296662"/>
      </dsp:txXfrm>
    </dsp:sp>
    <dsp:sp modelId="{50663127-E33A-4572-B518-CEDBA12D9A6F}">
      <dsp:nvSpPr>
        <dsp:cNvPr id="0" name=""/>
        <dsp:cNvSpPr/>
      </dsp:nvSpPr>
      <dsp:spPr>
        <a:xfrm rot="10800000">
          <a:off x="0" y="3164844"/>
          <a:ext cx="8391525" cy="456565"/>
        </a:xfrm>
        <a:prstGeom prst="upArrowCallout">
          <a:avLst/>
        </a:prstGeom>
        <a:gradFill rotWithShape="0">
          <a:gsLst>
            <a:gs pos="0">
              <a:schemeClr val="accent2">
                <a:shade val="80000"/>
                <a:hueOff val="-7972"/>
                <a:satOff val="-894"/>
                <a:lumOff val="5707"/>
                <a:alphaOff val="0"/>
                <a:shade val="51000"/>
                <a:satMod val="130000"/>
              </a:schemeClr>
            </a:gs>
            <a:gs pos="80000">
              <a:schemeClr val="accent2">
                <a:shade val="80000"/>
                <a:hueOff val="-7972"/>
                <a:satOff val="-894"/>
                <a:lumOff val="5707"/>
                <a:alphaOff val="0"/>
                <a:shade val="93000"/>
                <a:satMod val="130000"/>
              </a:schemeClr>
            </a:gs>
            <a:gs pos="100000">
              <a:schemeClr val="accent2">
                <a:shade val="80000"/>
                <a:hueOff val="-7972"/>
                <a:satOff val="-894"/>
                <a:lumOff val="5707"/>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Misunderstanding the intent of the controls</a:t>
          </a:r>
        </a:p>
      </dsp:txBody>
      <dsp:txXfrm rot="10800000">
        <a:off x="0" y="3164844"/>
        <a:ext cx="8391525" cy="296662"/>
      </dsp:txXfrm>
    </dsp:sp>
    <dsp:sp modelId="{82220CB2-9D91-482A-8BB4-C927771679AB}">
      <dsp:nvSpPr>
        <dsp:cNvPr id="0" name=""/>
        <dsp:cNvSpPr/>
      </dsp:nvSpPr>
      <dsp:spPr>
        <a:xfrm rot="10800000">
          <a:off x="0" y="2712731"/>
          <a:ext cx="8391525" cy="456565"/>
        </a:xfrm>
        <a:prstGeom prst="upArrowCallout">
          <a:avLst/>
        </a:prstGeom>
        <a:gradFill rotWithShape="0">
          <a:gsLst>
            <a:gs pos="0">
              <a:schemeClr val="accent2">
                <a:shade val="80000"/>
                <a:hueOff val="-11957"/>
                <a:satOff val="-1341"/>
                <a:lumOff val="8560"/>
                <a:alphaOff val="0"/>
                <a:shade val="51000"/>
                <a:satMod val="130000"/>
              </a:schemeClr>
            </a:gs>
            <a:gs pos="80000">
              <a:schemeClr val="accent2">
                <a:shade val="80000"/>
                <a:hueOff val="-11957"/>
                <a:satOff val="-1341"/>
                <a:lumOff val="8560"/>
                <a:alphaOff val="0"/>
                <a:shade val="93000"/>
                <a:satMod val="130000"/>
              </a:schemeClr>
            </a:gs>
            <a:gs pos="100000">
              <a:schemeClr val="accent2">
                <a:shade val="80000"/>
                <a:hueOff val="-11957"/>
                <a:satOff val="-1341"/>
                <a:lumOff val="8560"/>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Technical errors</a:t>
          </a:r>
        </a:p>
      </dsp:txBody>
      <dsp:txXfrm rot="10800000">
        <a:off x="0" y="2712731"/>
        <a:ext cx="8391525" cy="296662"/>
      </dsp:txXfrm>
    </dsp:sp>
    <dsp:sp modelId="{81CAF6B6-6339-49BC-9B5C-40E70DF76E11}">
      <dsp:nvSpPr>
        <dsp:cNvPr id="0" name=""/>
        <dsp:cNvSpPr/>
      </dsp:nvSpPr>
      <dsp:spPr>
        <a:xfrm rot="10800000">
          <a:off x="0" y="2260618"/>
          <a:ext cx="8391525" cy="456565"/>
        </a:xfrm>
        <a:prstGeom prst="upArrowCallout">
          <a:avLst/>
        </a:prstGeom>
        <a:gradFill rotWithShape="0">
          <a:gsLst>
            <a:gs pos="0">
              <a:schemeClr val="accent2">
                <a:shade val="80000"/>
                <a:hueOff val="-15943"/>
                <a:satOff val="-1788"/>
                <a:lumOff val="11413"/>
                <a:alphaOff val="0"/>
                <a:shade val="51000"/>
                <a:satMod val="130000"/>
              </a:schemeClr>
            </a:gs>
            <a:gs pos="80000">
              <a:schemeClr val="accent2">
                <a:shade val="80000"/>
                <a:hueOff val="-15943"/>
                <a:satOff val="-1788"/>
                <a:lumOff val="11413"/>
                <a:alphaOff val="0"/>
                <a:shade val="93000"/>
                <a:satMod val="130000"/>
              </a:schemeClr>
            </a:gs>
            <a:gs pos="100000">
              <a:schemeClr val="accent2">
                <a:shade val="80000"/>
                <a:hueOff val="-15943"/>
                <a:satOff val="-1788"/>
                <a:lumOff val="11413"/>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Misinterpretation of the standard</a:t>
          </a:r>
        </a:p>
      </dsp:txBody>
      <dsp:txXfrm rot="10800000">
        <a:off x="0" y="2260618"/>
        <a:ext cx="8391525" cy="296662"/>
      </dsp:txXfrm>
    </dsp:sp>
    <dsp:sp modelId="{761C75C2-F55B-4AF6-80FB-E1469D359F72}">
      <dsp:nvSpPr>
        <dsp:cNvPr id="0" name=""/>
        <dsp:cNvSpPr/>
      </dsp:nvSpPr>
      <dsp:spPr>
        <a:xfrm rot="10800000">
          <a:off x="0" y="1808505"/>
          <a:ext cx="8391525" cy="456565"/>
        </a:xfrm>
        <a:prstGeom prst="upArrowCallout">
          <a:avLst/>
        </a:prstGeom>
        <a:gradFill rotWithShape="0">
          <a:gsLst>
            <a:gs pos="0">
              <a:schemeClr val="accent2">
                <a:shade val="80000"/>
                <a:hueOff val="-19929"/>
                <a:satOff val="-2236"/>
                <a:lumOff val="14267"/>
                <a:alphaOff val="0"/>
                <a:shade val="51000"/>
                <a:satMod val="130000"/>
              </a:schemeClr>
            </a:gs>
            <a:gs pos="80000">
              <a:schemeClr val="accent2">
                <a:shade val="80000"/>
                <a:hueOff val="-19929"/>
                <a:satOff val="-2236"/>
                <a:lumOff val="14267"/>
                <a:alphaOff val="0"/>
                <a:shade val="93000"/>
                <a:satMod val="130000"/>
              </a:schemeClr>
            </a:gs>
            <a:gs pos="100000">
              <a:schemeClr val="accent2">
                <a:shade val="80000"/>
                <a:hueOff val="-19929"/>
                <a:satOff val="-2236"/>
                <a:lumOff val="14267"/>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Incorrect scoping</a:t>
          </a:r>
        </a:p>
      </dsp:txBody>
      <dsp:txXfrm rot="10800000">
        <a:off x="0" y="1808505"/>
        <a:ext cx="8391525" cy="296662"/>
      </dsp:txXfrm>
    </dsp:sp>
    <dsp:sp modelId="{303F2834-4020-403E-97D7-39908F936B37}">
      <dsp:nvSpPr>
        <dsp:cNvPr id="0" name=""/>
        <dsp:cNvSpPr/>
      </dsp:nvSpPr>
      <dsp:spPr>
        <a:xfrm rot="10800000">
          <a:off x="0" y="1356392"/>
          <a:ext cx="8391525" cy="456565"/>
        </a:xfrm>
        <a:prstGeom prst="upArrowCallout">
          <a:avLst/>
        </a:prstGeom>
        <a:gradFill rotWithShape="0">
          <a:gsLst>
            <a:gs pos="0">
              <a:schemeClr val="accent2">
                <a:shade val="80000"/>
                <a:hueOff val="-23915"/>
                <a:satOff val="-2683"/>
                <a:lumOff val="17120"/>
                <a:alphaOff val="0"/>
                <a:shade val="51000"/>
                <a:satMod val="130000"/>
              </a:schemeClr>
            </a:gs>
            <a:gs pos="80000">
              <a:schemeClr val="accent2">
                <a:shade val="80000"/>
                <a:hueOff val="-23915"/>
                <a:satOff val="-2683"/>
                <a:lumOff val="17120"/>
                <a:alphaOff val="0"/>
                <a:shade val="93000"/>
                <a:satMod val="130000"/>
              </a:schemeClr>
            </a:gs>
            <a:gs pos="100000">
              <a:schemeClr val="accent2">
                <a:shade val="80000"/>
                <a:hueOff val="-23915"/>
                <a:satOff val="-2683"/>
                <a:lumOff val="17120"/>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Incomplete data flows leading to areas being missed</a:t>
          </a:r>
        </a:p>
      </dsp:txBody>
      <dsp:txXfrm rot="10800000">
        <a:off x="0" y="1356392"/>
        <a:ext cx="8391525" cy="296662"/>
      </dsp:txXfrm>
    </dsp:sp>
    <dsp:sp modelId="{C5DAC05F-9496-4C17-B790-C3D98CE9940F}">
      <dsp:nvSpPr>
        <dsp:cNvPr id="0" name=""/>
        <dsp:cNvSpPr/>
      </dsp:nvSpPr>
      <dsp:spPr>
        <a:xfrm rot="10800000">
          <a:off x="0" y="904279"/>
          <a:ext cx="8391525" cy="456565"/>
        </a:xfrm>
        <a:prstGeom prst="upArrowCallout">
          <a:avLst/>
        </a:prstGeom>
        <a:gradFill rotWithShape="0">
          <a:gsLst>
            <a:gs pos="0">
              <a:schemeClr val="accent2">
                <a:shade val="80000"/>
                <a:hueOff val="-27900"/>
                <a:satOff val="-3130"/>
                <a:lumOff val="19973"/>
                <a:alphaOff val="0"/>
                <a:shade val="51000"/>
                <a:satMod val="130000"/>
              </a:schemeClr>
            </a:gs>
            <a:gs pos="80000">
              <a:schemeClr val="accent2">
                <a:shade val="80000"/>
                <a:hueOff val="-27900"/>
                <a:satOff val="-3130"/>
                <a:lumOff val="19973"/>
                <a:alphaOff val="0"/>
                <a:shade val="93000"/>
                <a:satMod val="130000"/>
              </a:schemeClr>
            </a:gs>
            <a:gs pos="100000">
              <a:schemeClr val="accent2">
                <a:shade val="80000"/>
                <a:hueOff val="-27900"/>
                <a:satOff val="-3130"/>
                <a:lumOff val="19973"/>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Misunderstanding of the requirements</a:t>
          </a:r>
        </a:p>
      </dsp:txBody>
      <dsp:txXfrm rot="10800000">
        <a:off x="0" y="904279"/>
        <a:ext cx="8391525" cy="296662"/>
      </dsp:txXfrm>
    </dsp:sp>
    <dsp:sp modelId="{BD87629B-FE63-44E9-AA05-6D82923CF90F}">
      <dsp:nvSpPr>
        <dsp:cNvPr id="0" name=""/>
        <dsp:cNvSpPr/>
      </dsp:nvSpPr>
      <dsp:spPr>
        <a:xfrm rot="10800000">
          <a:off x="0" y="452166"/>
          <a:ext cx="8391525" cy="456565"/>
        </a:xfrm>
        <a:prstGeom prst="upArrowCallout">
          <a:avLst/>
        </a:prstGeom>
        <a:gradFill rotWithShape="0">
          <a:gsLst>
            <a:gs pos="0">
              <a:schemeClr val="accent2">
                <a:shade val="80000"/>
                <a:hueOff val="-31886"/>
                <a:satOff val="-3577"/>
                <a:lumOff val="22827"/>
                <a:alphaOff val="0"/>
                <a:shade val="51000"/>
                <a:satMod val="130000"/>
              </a:schemeClr>
            </a:gs>
            <a:gs pos="80000">
              <a:schemeClr val="accent2">
                <a:shade val="80000"/>
                <a:hueOff val="-31886"/>
                <a:satOff val="-3577"/>
                <a:lumOff val="22827"/>
                <a:alphaOff val="0"/>
                <a:shade val="93000"/>
                <a:satMod val="130000"/>
              </a:schemeClr>
            </a:gs>
            <a:gs pos="100000">
              <a:schemeClr val="accent2">
                <a:shade val="80000"/>
                <a:hueOff val="-31886"/>
                <a:satOff val="-3577"/>
                <a:lumOff val="22827"/>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Lack of budget and prioritization</a:t>
          </a:r>
        </a:p>
      </dsp:txBody>
      <dsp:txXfrm rot="10800000">
        <a:off x="0" y="452166"/>
        <a:ext cx="8391525" cy="296662"/>
      </dsp:txXfrm>
    </dsp:sp>
    <dsp:sp modelId="{A89A2D89-B1B4-459C-9B5C-15DA4367FE5F}">
      <dsp:nvSpPr>
        <dsp:cNvPr id="0" name=""/>
        <dsp:cNvSpPr/>
      </dsp:nvSpPr>
      <dsp:spPr>
        <a:xfrm rot="10800000">
          <a:off x="0" y="0"/>
          <a:ext cx="8391525" cy="456565"/>
        </a:xfrm>
        <a:prstGeom prst="upArrowCallou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innerShdw blurRad="50800" dist="38100" dir="2400000">
            <a:prstClr val="black">
              <a:alpha val="50000"/>
            </a:prstClr>
          </a:inn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No project sponsor/board sponsor or ownership</a:t>
          </a:r>
          <a:endParaRPr lang="en-US" sz="2000" kern="1200" dirty="0"/>
        </a:p>
      </dsp:txBody>
      <dsp:txXfrm rot="10800000">
        <a:off x="0" y="0"/>
        <a:ext cx="8391525" cy="2966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86225" cy="354013"/>
          </a:xfrm>
          <a:prstGeom prst="rect">
            <a:avLst/>
          </a:prstGeom>
        </p:spPr>
        <p:txBody>
          <a:bodyPr vert="horz" lIns="91440" tIns="45720" rIns="91440" bIns="45720" rtlCol="0"/>
          <a:lstStyle>
            <a:lvl1pPr algn="l">
              <a:defRPr sz="1200">
                <a:cs typeface="Arial" pitchFamily="34" charset="0"/>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5341938" y="0"/>
            <a:ext cx="4086225" cy="354013"/>
          </a:xfrm>
          <a:prstGeom prst="rect">
            <a:avLst/>
          </a:prstGeom>
        </p:spPr>
        <p:txBody>
          <a:bodyPr vert="horz" lIns="91440" tIns="45720" rIns="91440" bIns="45720" rtlCol="0"/>
          <a:lstStyle>
            <a:lvl1pPr algn="r">
              <a:defRPr sz="1200" smtClean="0">
                <a:cs typeface="Arial" pitchFamily="34" charset="0"/>
              </a:defRPr>
            </a:lvl1pPr>
          </a:lstStyle>
          <a:p>
            <a:pPr>
              <a:defRPr/>
            </a:pPr>
            <a:fld id="{370D7501-D472-4D34-B57A-33CBDA35C12E}" type="datetimeFigureOut">
              <a:rPr lang="en-US">
                <a:latin typeface="Arial" pitchFamily="34" charset="0"/>
              </a:rPr>
              <a:pPr>
                <a:defRPr/>
              </a:pPr>
              <a:t>13/07/03</a:t>
            </a:fld>
            <a:endParaRPr lang="en-US" dirty="0">
              <a:latin typeface="Arial" pitchFamily="34" charset="0"/>
            </a:endParaRPr>
          </a:p>
        </p:txBody>
      </p:sp>
      <p:sp>
        <p:nvSpPr>
          <p:cNvPr id="4" name="Footer Placeholder 3"/>
          <p:cNvSpPr>
            <a:spLocks noGrp="1"/>
          </p:cNvSpPr>
          <p:nvPr>
            <p:ph type="ftr" sz="quarter" idx="2"/>
          </p:nvPr>
        </p:nvSpPr>
        <p:spPr>
          <a:xfrm>
            <a:off x="0" y="6731000"/>
            <a:ext cx="4086225" cy="354013"/>
          </a:xfrm>
          <a:prstGeom prst="rect">
            <a:avLst/>
          </a:prstGeom>
        </p:spPr>
        <p:txBody>
          <a:bodyPr vert="horz" lIns="91440" tIns="45720" rIns="91440" bIns="45720" rtlCol="0" anchor="b"/>
          <a:lstStyle>
            <a:lvl1pPr algn="l">
              <a:defRPr sz="1200">
                <a:cs typeface="Arial" pitchFamily="34" charset="0"/>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5341938" y="6731000"/>
            <a:ext cx="4086225" cy="354013"/>
          </a:xfrm>
          <a:prstGeom prst="rect">
            <a:avLst/>
          </a:prstGeom>
        </p:spPr>
        <p:txBody>
          <a:bodyPr vert="horz" lIns="91440" tIns="45720" rIns="91440" bIns="45720" rtlCol="0" anchor="b"/>
          <a:lstStyle>
            <a:lvl1pPr algn="r">
              <a:defRPr sz="1200" smtClean="0">
                <a:cs typeface="Arial" pitchFamily="34" charset="0"/>
              </a:defRPr>
            </a:lvl1pPr>
          </a:lstStyle>
          <a:p>
            <a:pPr>
              <a:defRPr/>
            </a:pPr>
            <a:fld id="{676343C4-6DAB-4D72-BA74-0A9BAF5F40BC}" type="slidenum">
              <a:rPr lang="en-US">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786506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84638" cy="354013"/>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spcBef>
                <a:spcPct val="0"/>
              </a:spcBef>
              <a:defRPr sz="1200">
                <a:solidFill>
                  <a:schemeClr val="tx1"/>
                </a:solidFill>
                <a:latin typeface="Arial" charset="0"/>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5341938" y="0"/>
            <a:ext cx="4086225" cy="354013"/>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spcBef>
                <a:spcPct val="0"/>
              </a:spcBef>
              <a:defRPr sz="1200">
                <a:solidFill>
                  <a:schemeClr val="tx1"/>
                </a:solidFill>
                <a:latin typeface="Arial" charset="0"/>
                <a:cs typeface="Arial"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2797175" y="531813"/>
            <a:ext cx="3838575" cy="26574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1388" y="3367088"/>
            <a:ext cx="7546975" cy="3189287"/>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731000"/>
            <a:ext cx="4084638" cy="354013"/>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spcBef>
                <a:spcPct val="0"/>
              </a:spcBef>
              <a:defRPr sz="1200">
                <a:solidFill>
                  <a:schemeClr val="tx1"/>
                </a:solidFill>
                <a:latin typeface="Arial" charset="0"/>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341938" y="6731000"/>
            <a:ext cx="4086225" cy="354013"/>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spcBef>
                <a:spcPct val="0"/>
              </a:spcBef>
              <a:defRPr sz="1200">
                <a:solidFill>
                  <a:schemeClr val="tx1"/>
                </a:solidFill>
                <a:latin typeface="Arial" charset="0"/>
                <a:cs typeface="Arial" charset="0"/>
              </a:defRPr>
            </a:lvl1pPr>
          </a:lstStyle>
          <a:p>
            <a:pPr>
              <a:defRPr/>
            </a:pPr>
            <a:fld id="{06404308-FAA4-4382-AC5B-7C3895F6ED34}" type="slidenum">
              <a:rPr lang="en-US"/>
              <a:pPr>
                <a:defRPr/>
              </a:pPr>
              <a:t>‹#›</a:t>
            </a:fld>
            <a:endParaRPr lang="en-US" dirty="0"/>
          </a:p>
        </p:txBody>
      </p:sp>
    </p:spTree>
    <p:extLst>
      <p:ext uri="{BB962C8B-B14F-4D97-AF65-F5344CB8AC3E}">
        <p14:creationId xmlns:p14="http://schemas.microsoft.com/office/powerpoint/2010/main" val="661559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rchsecurity.techtarget.com/guide/securitySchool/category/0,296296,sid14_tax306884,00.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earchsecurity.techtarget.com/topics/0,295493,sid14_tax299967,00.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archsecurity.techtarget.com/guide/securitySchool/category/0,296296,sid14_tax306884,00.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earchsecurity.techtarget.com/topics/0,295493,sid14_tax299967,00.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953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Colleagues said, Why are you speaking about PCI in the Kingdom? Credit cards are very popular and PCI has not had the impact there that is has in the States.</a:t>
            </a:r>
          </a:p>
          <a:p>
            <a:pPr>
              <a:defRPr/>
            </a:pPr>
            <a:endParaRPr lang="en-US" dirty="0" smtClean="0"/>
          </a:p>
          <a:p>
            <a:pPr>
              <a:defRPr/>
            </a:pPr>
            <a:r>
              <a:rPr lang="en-US" dirty="0" smtClean="0"/>
              <a:t>Here’s why. </a:t>
            </a:r>
          </a:p>
          <a:p>
            <a:pPr>
              <a:defRPr/>
            </a:pPr>
            <a:r>
              <a:rPr lang="en-US" dirty="0" smtClean="0"/>
              <a:t>1</a:t>
            </a:r>
            <a:r>
              <a:rPr lang="en-US" baseline="30000" dirty="0" smtClean="0"/>
              <a:t>st</a:t>
            </a:r>
            <a:r>
              <a:rPr lang="en-US" dirty="0" smtClean="0"/>
              <a:t>:Because payment cards, even credit cards, issuance is growing quickly. </a:t>
            </a:r>
          </a:p>
          <a:p>
            <a:pPr>
              <a:defRPr/>
            </a:pPr>
            <a:r>
              <a:rPr lang="en-US" dirty="0" smtClean="0"/>
              <a:t>This is for reasons you are familiar with - western banking practice being somewhat more common, issuance of cards that align better with Islamic principles, etc.</a:t>
            </a:r>
          </a:p>
          <a:p>
            <a:pPr>
              <a:defRPr/>
            </a:pPr>
            <a:r>
              <a:rPr lang="en-US" dirty="0" smtClean="0"/>
              <a:t>So, PCI will affect some percentage of organizations naturally as a part of this growth.</a:t>
            </a:r>
          </a:p>
          <a:p>
            <a:pPr marL="235925" indent="-235925">
              <a:defRPr/>
            </a:pPr>
            <a:r>
              <a:rPr lang="en-US" dirty="0" smtClean="0"/>
              <a:t>2</a:t>
            </a:r>
            <a:r>
              <a:rPr lang="en-US" baseline="30000" dirty="0" smtClean="0"/>
              <a:t>nd</a:t>
            </a:r>
            <a:r>
              <a:rPr lang="en-US" dirty="0" smtClean="0"/>
              <a:t>: And more importantly,  I think the clever Security manager, CIA, CSO will study PCI as a model.</a:t>
            </a:r>
          </a:p>
          <a:p>
            <a:pPr>
              <a:defRPr/>
            </a:pPr>
            <a:r>
              <a:rPr lang="en-US" dirty="0" smtClean="0"/>
              <a:t>Why?</a:t>
            </a:r>
          </a:p>
          <a:p>
            <a:pPr>
              <a:defRPr/>
            </a:pPr>
            <a:endParaRPr lang="en-US" dirty="0" smtClean="0"/>
          </a:p>
          <a:p>
            <a:pPr>
              <a:defRPr/>
            </a:pPr>
            <a:r>
              <a:rPr lang="en-US" dirty="0" smtClean="0"/>
              <a:t>-Talk to bullets 3 and 4.</a:t>
            </a:r>
          </a:p>
          <a:p>
            <a:pPr>
              <a:defRPr/>
            </a:pPr>
            <a:endParaRPr lang="en-US" dirty="0" smtClean="0"/>
          </a:p>
          <a:p>
            <a:pPr>
              <a:defRPr/>
            </a:pPr>
            <a:endParaRPr lang="en-US" dirty="0" smtClean="0"/>
          </a:p>
        </p:txBody>
      </p:sp>
      <p:sp>
        <p:nvSpPr>
          <p:cNvPr id="5569539" name="Slide Number Placeholder 3"/>
          <p:cNvSpPr>
            <a:spLocks noGrp="1"/>
          </p:cNvSpPr>
          <p:nvPr>
            <p:ph type="sldNum" sz="quarter" idx="5"/>
          </p:nvPr>
        </p:nvSpPr>
        <p:spPr>
          <a:noFill/>
        </p:spPr>
        <p:txBody>
          <a:bodyPr/>
          <a:lstStyle/>
          <a:p>
            <a:fld id="{456450D5-5EC1-4735-8CAD-31AF008207ED}" type="slidenum">
              <a:rPr lang="en-US" smtClean="0"/>
              <a:pPr/>
              <a:t>25</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9713" name="Slide Image Placeholder 1"/>
          <p:cNvSpPr>
            <a:spLocks noGrp="1" noRot="1" noChangeAspect="1"/>
          </p:cNvSpPr>
          <p:nvPr>
            <p:ph type="sldImg"/>
          </p:nvPr>
        </p:nvSpPr>
        <p:spPr>
          <a:ln/>
        </p:spPr>
      </p:sp>
      <p:sp>
        <p:nvSpPr>
          <p:cNvPr id="5619714" name="Notes Placeholder 2"/>
          <p:cNvSpPr>
            <a:spLocks noGrp="1"/>
          </p:cNvSpPr>
          <p:nvPr>
            <p:ph type="body" idx="1"/>
          </p:nvPr>
        </p:nvSpPr>
        <p:spPr>
          <a:noFill/>
          <a:ln/>
        </p:spPr>
        <p:txBody>
          <a:bodyPr/>
          <a:lstStyle/>
          <a:p>
            <a:r>
              <a:rPr lang="en-US" dirty="0" smtClean="0"/>
              <a:t>https://www.pcisecuritystandards.org/pdfs/OS_PCI_Lifecycle.pdf</a:t>
            </a:r>
          </a:p>
          <a:p>
            <a:r>
              <a:rPr lang="en-US" dirty="0" smtClean="0"/>
              <a:t>http://www.mastercard.com/us/sdp/assets/pdf/SDP%20Program%20Revisions%20FAQ.pdf</a:t>
            </a:r>
          </a:p>
          <a:p>
            <a:r>
              <a:rPr lang="en-US" dirty="0" smtClean="0"/>
              <a:t>http://www.visacemea.com/ac/pdf/Account_Information_Security1.pdf</a:t>
            </a:r>
          </a:p>
        </p:txBody>
      </p:sp>
      <p:sp>
        <p:nvSpPr>
          <p:cNvPr id="5619715" name="Slide Number Placeholder 3"/>
          <p:cNvSpPr>
            <a:spLocks noGrp="1"/>
          </p:cNvSpPr>
          <p:nvPr>
            <p:ph type="sldNum" sz="quarter" idx="5"/>
          </p:nvPr>
        </p:nvSpPr>
        <p:spPr>
          <a:noFill/>
        </p:spPr>
        <p:txBody>
          <a:bodyPr/>
          <a:lstStyle/>
          <a:p>
            <a:fld id="{B861309E-9465-4EB3-99FC-FB2711D143A3}" type="slidenum">
              <a:rPr lang="en-US" smtClean="0"/>
              <a:pPr/>
              <a:t>27</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9105" name="Slide Image Placeholder 1"/>
          <p:cNvSpPr>
            <a:spLocks noGrp="1" noRot="1" noChangeAspect="1" noTextEdit="1"/>
          </p:cNvSpPr>
          <p:nvPr>
            <p:ph type="sldImg"/>
          </p:nvPr>
        </p:nvSpPr>
        <p:spPr>
          <a:ln/>
        </p:spPr>
      </p:sp>
      <p:sp>
        <p:nvSpPr>
          <p:cNvPr id="5679106" name="Notes Placeholder 2"/>
          <p:cNvSpPr>
            <a:spLocks noGrp="1"/>
          </p:cNvSpPr>
          <p:nvPr>
            <p:ph type="body" idx="1"/>
          </p:nvPr>
        </p:nvSpPr>
        <p:spPr>
          <a:noFill/>
          <a:ln/>
        </p:spPr>
        <p:txBody>
          <a:bodyPr/>
          <a:lstStyle/>
          <a:p>
            <a:r>
              <a:rPr lang="en-GB" dirty="0" smtClean="0"/>
              <a:t>Show that vulnerability scanning is a subset of a full penetration testing, don’t hang on this slide too long as the next one covers it too</a:t>
            </a:r>
          </a:p>
        </p:txBody>
      </p:sp>
      <p:sp>
        <p:nvSpPr>
          <p:cNvPr id="5679107" name="Slide Number Placeholder 3"/>
          <p:cNvSpPr>
            <a:spLocks noGrp="1"/>
          </p:cNvSpPr>
          <p:nvPr>
            <p:ph type="sldNum" sz="quarter" idx="5"/>
          </p:nvPr>
        </p:nvSpPr>
        <p:spPr>
          <a:noFill/>
        </p:spPr>
        <p:txBody>
          <a:bodyPr/>
          <a:lstStyle/>
          <a:p>
            <a:fld id="{9C268DB7-7865-4B7D-9D1C-12680C26064D}" type="slidenum">
              <a:rPr lang="en-US" smtClean="0"/>
              <a:pPr/>
              <a:t>28</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7057" name="Slide Image Placeholder 1"/>
          <p:cNvSpPr>
            <a:spLocks noGrp="1" noRot="1" noChangeAspect="1" noTextEdit="1"/>
          </p:cNvSpPr>
          <p:nvPr>
            <p:ph type="sldImg"/>
          </p:nvPr>
        </p:nvSpPr>
        <p:spPr>
          <a:ln/>
        </p:spPr>
      </p:sp>
      <p:sp>
        <p:nvSpPr>
          <p:cNvPr id="5677058" name="Notes Placeholder 2"/>
          <p:cNvSpPr>
            <a:spLocks noGrp="1"/>
          </p:cNvSpPr>
          <p:nvPr>
            <p:ph type="body" idx="1"/>
          </p:nvPr>
        </p:nvSpPr>
        <p:spPr>
          <a:noFill/>
          <a:ln/>
        </p:spPr>
        <p:txBody>
          <a:bodyPr/>
          <a:lstStyle/>
          <a:p>
            <a:r>
              <a:rPr lang="en-GB" dirty="0" smtClean="0"/>
              <a:t>VM is a cyclical process </a:t>
            </a:r>
          </a:p>
        </p:txBody>
      </p:sp>
      <p:sp>
        <p:nvSpPr>
          <p:cNvPr id="5677059" name="Slide Number Placeholder 3"/>
          <p:cNvSpPr>
            <a:spLocks noGrp="1"/>
          </p:cNvSpPr>
          <p:nvPr>
            <p:ph type="sldNum" sz="quarter" idx="5"/>
          </p:nvPr>
        </p:nvSpPr>
        <p:spPr>
          <a:noFill/>
        </p:spPr>
        <p:txBody>
          <a:bodyPr/>
          <a:lstStyle/>
          <a:p>
            <a:fld id="{6C972ED8-27D7-4C25-ACC7-D389D0258A0C}" type="slidenum">
              <a:rPr lang="en-US" smtClean="0"/>
              <a:pPr/>
              <a:t>29</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b="1" dirty="0" smtClean="0">
                <a:latin typeface="Arial" pitchFamily="34" charset="0"/>
                <a:cs typeface="+mn-cs"/>
              </a:rPr>
              <a:t>Primary Layers:</a:t>
            </a:r>
            <a:endParaRPr lang="en-US" dirty="0" smtClean="0">
              <a:latin typeface="Arial" pitchFamily="34" charset="0"/>
              <a:cs typeface="+mn-cs"/>
            </a:endParaRPr>
          </a:p>
          <a:p>
            <a:pPr>
              <a:defRPr/>
            </a:pPr>
            <a:r>
              <a:rPr lang="en-US" dirty="0" smtClean="0">
                <a:latin typeface="Arial" pitchFamily="34" charset="0"/>
                <a:cs typeface="+mn-cs"/>
              </a:rPr>
              <a:t>Internal application layer firewall</a:t>
            </a:r>
          </a:p>
          <a:p>
            <a:pPr>
              <a:defRPr/>
            </a:pPr>
            <a:r>
              <a:rPr lang="en-US" dirty="0" smtClean="0">
                <a:latin typeface="Arial" pitchFamily="34" charset="0"/>
                <a:cs typeface="+mn-cs"/>
              </a:rPr>
              <a:t>Database security – Securing your database is one of the least understood emerging categories of security. There are network-based gateways (from folks like Guardium Inc. and Imperva Inc.) and host-based monitoring options (Application Security Inc., Lumigent Technologies Inc.) that purport to monitor database transactions and apply a policy, determining which transactions are allowed based on a myriad of attributes (requestor, application, data type, data content, etc.). </a:t>
            </a:r>
          </a:p>
          <a:p>
            <a:pPr>
              <a:defRPr/>
            </a:pPr>
            <a:r>
              <a:rPr lang="en-US" dirty="0" smtClean="0">
                <a:latin typeface="Arial" pitchFamily="34" charset="0"/>
                <a:cs typeface="+mn-cs"/>
              </a:rPr>
              <a:t> </a:t>
            </a:r>
          </a:p>
          <a:p>
            <a:pPr>
              <a:defRPr/>
            </a:pPr>
            <a:r>
              <a:rPr lang="en-US" dirty="0" smtClean="0">
                <a:latin typeface="Arial" pitchFamily="34" charset="0"/>
                <a:cs typeface="+mn-cs"/>
              </a:rPr>
              <a:t>If done correctly, database security is a legitimate compensating control. The database host must be protected because if that machine is directly compromised, data protection is nearly impossible. But short of encrypting all sensitive data at rest, a database security offering can provide appropriate protection. Grade: B+ (Your auditor will grumble a bit, but likely let you skate by.)</a:t>
            </a:r>
          </a:p>
          <a:p>
            <a:pPr>
              <a:defRPr/>
            </a:pPr>
            <a:r>
              <a:rPr lang="en-US" b="1" dirty="0" smtClean="0">
                <a:latin typeface="Arial" pitchFamily="34" charset="0"/>
                <a:cs typeface="+mn-cs"/>
              </a:rPr>
              <a:t>Additional layers:</a:t>
            </a:r>
            <a:endParaRPr lang="en-US" dirty="0" smtClean="0">
              <a:latin typeface="Arial" pitchFamily="34" charset="0"/>
              <a:cs typeface="+mn-cs"/>
            </a:endParaRPr>
          </a:p>
          <a:p>
            <a:pPr>
              <a:defRPr/>
            </a:pPr>
            <a:r>
              <a:rPr lang="en-US" dirty="0" smtClean="0">
                <a:latin typeface="Arial" pitchFamily="34" charset="0"/>
                <a:cs typeface="+mn-cs"/>
              </a:rPr>
              <a:t>Additional network segmentation</a:t>
            </a:r>
          </a:p>
          <a:p>
            <a:pPr>
              <a:defRPr/>
            </a:pPr>
            <a:r>
              <a:rPr lang="en-US" dirty="0" smtClean="0">
                <a:latin typeface="Arial" pitchFamily="34" charset="0"/>
                <a:cs typeface="+mn-cs"/>
              </a:rPr>
              <a:t>Network access control (NAC) – Network access control has been portrayed by an increasingly desperate network security market (growth is slowing and innovation is scarce) as the cure to everything, including PCI DSS. The reality is quite different; at first glance, post-connection NAC can ensure only authorized parties access front-end applications and only proper resources access back-end databases. Based on the way most applications are architected, NAC isn't helping with client data protection. Why? Because there are few servers that are authorized to access the database, and those few servers need to be able to do anything. </a:t>
            </a:r>
          </a:p>
          <a:p>
            <a:pPr>
              <a:defRPr/>
            </a:pPr>
            <a:r>
              <a:rPr lang="en-US" dirty="0" smtClean="0">
                <a:latin typeface="Arial" pitchFamily="34" charset="0"/>
                <a:cs typeface="+mn-cs"/>
              </a:rPr>
              <a:t>Leak prevention – </a:t>
            </a:r>
            <a:r>
              <a:rPr lang="en-US" dirty="0" smtClean="0">
                <a:latin typeface="Arial" pitchFamily="34" charset="0"/>
                <a:cs typeface="+mn-cs"/>
                <a:hlinkClick r:id="rId3"/>
              </a:rPr>
              <a:t>Data or information leak prevention</a:t>
            </a:r>
            <a:r>
              <a:rPr lang="en-US" dirty="0" smtClean="0">
                <a:latin typeface="Arial" pitchFamily="34" charset="0"/>
                <a:cs typeface="+mn-cs"/>
              </a:rPr>
              <a:t> offerings take a "no blood, no foul" approach to protecting client data. The data can be at risk, but these offerings stop the data from leaking out at the perimeter. By training the leak prevention product to recognize client data and intellectual property, a line of last defense is established where a leak prevention gateway will ensure sensitive information stays put. </a:t>
            </a:r>
          </a:p>
          <a:p>
            <a:pPr>
              <a:defRPr/>
            </a:pPr>
            <a:r>
              <a:rPr lang="en-US" dirty="0" smtClean="0">
                <a:latin typeface="Arial" pitchFamily="34" charset="0"/>
                <a:cs typeface="+mn-cs"/>
              </a:rPr>
              <a:t> </a:t>
            </a:r>
          </a:p>
          <a:p>
            <a:pPr>
              <a:defRPr/>
            </a:pPr>
            <a:r>
              <a:rPr lang="en-US" dirty="0" smtClean="0">
                <a:latin typeface="Arial" pitchFamily="34" charset="0"/>
                <a:cs typeface="+mn-cs"/>
              </a:rPr>
              <a:t>Theoretically, the concept holds water. If you can stop sensitive data from leaving your network, then you are meeting the spirit of the PCI DSS. Leak prevention technology should be used as another layer to verify protection if other defenses falter, since nothing is 100% secure. </a:t>
            </a:r>
          </a:p>
          <a:p>
            <a:pPr>
              <a:defRPr/>
            </a:pPr>
            <a:r>
              <a:rPr lang="en-US" dirty="0" smtClean="0">
                <a:latin typeface="Arial" pitchFamily="34" charset="0"/>
                <a:cs typeface="+mn-cs"/>
                <a:hlinkClick r:id="rId4"/>
              </a:rPr>
              <a:t>Email encryption</a:t>
            </a:r>
            <a:r>
              <a:rPr lang="en-US" dirty="0" smtClean="0">
                <a:latin typeface="Arial" pitchFamily="34" charset="0"/>
                <a:cs typeface="+mn-cs"/>
              </a:rPr>
              <a:t> – Since lots of client data leaks via email, the idea of encrypting email with sensitive data makes sense. Unfortunately, there are lots of other ways for data to leak out, so at best email encryption is a partial solution. I don't envision the auditor being grumpy about email encryption deployment, but if that's all you've done from a compensating control standpoint, you'll be sucking auditor exhaust. </a:t>
            </a:r>
          </a:p>
          <a:p>
            <a:pPr>
              <a:defRPr/>
            </a:pPr>
            <a:endParaRPr lang="en-US" dirty="0"/>
          </a:p>
        </p:txBody>
      </p:sp>
      <p:sp>
        <p:nvSpPr>
          <p:cNvPr id="5611523" name="Slide Number Placeholder 3"/>
          <p:cNvSpPr>
            <a:spLocks noGrp="1"/>
          </p:cNvSpPr>
          <p:nvPr>
            <p:ph type="sldNum" sz="quarter" idx="5"/>
          </p:nvPr>
        </p:nvSpPr>
        <p:spPr>
          <a:noFill/>
        </p:spPr>
        <p:txBody>
          <a:bodyPr/>
          <a:lstStyle/>
          <a:p>
            <a:fld id="{764FE65E-B87C-49C4-84DF-0ED435C4BA69}" type="slidenum">
              <a:rPr lang="en-US" smtClean="0"/>
              <a:pPr/>
              <a:t>31</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35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b="1" dirty="0" smtClean="0">
                <a:latin typeface="Arial" pitchFamily="34" charset="0"/>
                <a:cs typeface="+mn-cs"/>
              </a:rPr>
              <a:t>Primary Layers:</a:t>
            </a:r>
            <a:endParaRPr lang="en-US" dirty="0" smtClean="0">
              <a:latin typeface="Arial" pitchFamily="34" charset="0"/>
              <a:cs typeface="+mn-cs"/>
            </a:endParaRPr>
          </a:p>
          <a:p>
            <a:pPr>
              <a:defRPr/>
            </a:pPr>
            <a:r>
              <a:rPr lang="en-US" dirty="0" smtClean="0">
                <a:latin typeface="Arial" pitchFamily="34" charset="0"/>
                <a:cs typeface="+mn-cs"/>
              </a:rPr>
              <a:t>Internal application layer firewall</a:t>
            </a:r>
          </a:p>
          <a:p>
            <a:pPr>
              <a:defRPr/>
            </a:pPr>
            <a:r>
              <a:rPr lang="en-US" dirty="0" smtClean="0">
                <a:latin typeface="Arial" pitchFamily="34" charset="0"/>
                <a:cs typeface="+mn-cs"/>
              </a:rPr>
              <a:t>Database security – Securing your database is one of the least understood emerging categories of security. There are network-based gateways (from folks like Guardium Inc. and Imperva Inc.) and host-based monitoring options (Application Security Inc., Lumigent Technologies Inc.) that purport to monitor database transactions and apply a policy, determining which transactions are allowed based on a myriad of attributes (requestor, application, data type, data content, etc.). </a:t>
            </a:r>
          </a:p>
          <a:p>
            <a:pPr>
              <a:defRPr/>
            </a:pPr>
            <a:r>
              <a:rPr lang="en-US" dirty="0" smtClean="0">
                <a:latin typeface="Arial" pitchFamily="34" charset="0"/>
                <a:cs typeface="+mn-cs"/>
              </a:rPr>
              <a:t> </a:t>
            </a:r>
          </a:p>
          <a:p>
            <a:pPr>
              <a:defRPr/>
            </a:pPr>
            <a:r>
              <a:rPr lang="en-US" dirty="0" smtClean="0">
                <a:latin typeface="Arial" pitchFamily="34" charset="0"/>
                <a:cs typeface="+mn-cs"/>
              </a:rPr>
              <a:t>If done correctly, database security is a legitimate compensating control. The database host must be protected because if that machine is directly compromised, data protection is nearly impossible. But short of encrypting all sensitive data at rest, a database security offering can provide appropriate protection. Grade: B+ (Your auditor will grumble a bit, but likely let you skate by.)</a:t>
            </a:r>
          </a:p>
          <a:p>
            <a:pPr>
              <a:defRPr/>
            </a:pPr>
            <a:r>
              <a:rPr lang="en-US" b="1" dirty="0" smtClean="0">
                <a:latin typeface="Arial" pitchFamily="34" charset="0"/>
                <a:cs typeface="+mn-cs"/>
              </a:rPr>
              <a:t>Additional layers:</a:t>
            </a:r>
            <a:endParaRPr lang="en-US" dirty="0" smtClean="0">
              <a:latin typeface="Arial" pitchFamily="34" charset="0"/>
              <a:cs typeface="+mn-cs"/>
            </a:endParaRPr>
          </a:p>
          <a:p>
            <a:pPr>
              <a:defRPr/>
            </a:pPr>
            <a:r>
              <a:rPr lang="en-US" dirty="0" smtClean="0">
                <a:latin typeface="Arial" pitchFamily="34" charset="0"/>
                <a:cs typeface="+mn-cs"/>
              </a:rPr>
              <a:t>Additional network segmentation</a:t>
            </a:r>
          </a:p>
          <a:p>
            <a:pPr>
              <a:defRPr/>
            </a:pPr>
            <a:r>
              <a:rPr lang="en-US" dirty="0" smtClean="0">
                <a:latin typeface="Arial" pitchFamily="34" charset="0"/>
                <a:cs typeface="+mn-cs"/>
              </a:rPr>
              <a:t>Network access control (NAC) – Network access control has been portrayed by an increasingly desperate network security market (growth is slowing and innovation is scarce) as the cure to everything, including PCI DSS. The reality is quite different; at first glance, post-connection NAC can ensure only authorized parties access front-end applications and only proper resources access back-end databases. Based on the way most applications are architected, NAC isn't helping with client data protection. Why? Because there are few servers that are authorized to access the database, and those few servers need to be able to do anything. </a:t>
            </a:r>
          </a:p>
          <a:p>
            <a:pPr>
              <a:defRPr/>
            </a:pPr>
            <a:r>
              <a:rPr lang="en-US" dirty="0" smtClean="0">
                <a:latin typeface="Arial" pitchFamily="34" charset="0"/>
                <a:cs typeface="+mn-cs"/>
              </a:rPr>
              <a:t>Leak prevention – </a:t>
            </a:r>
            <a:r>
              <a:rPr lang="en-US" dirty="0" smtClean="0">
                <a:latin typeface="Arial" pitchFamily="34" charset="0"/>
                <a:cs typeface="+mn-cs"/>
                <a:hlinkClick r:id="rId3"/>
              </a:rPr>
              <a:t>Data or information leak prevention</a:t>
            </a:r>
            <a:r>
              <a:rPr lang="en-US" dirty="0" smtClean="0">
                <a:latin typeface="Arial" pitchFamily="34" charset="0"/>
                <a:cs typeface="+mn-cs"/>
              </a:rPr>
              <a:t> offerings take a "no blood, no foul" approach to protecting client data. The data can be at risk, but these offerings stop the data from leaking out at the perimeter. By training the leak prevention product to recognize client data and intellectual property, a line of last defense is established where a leak prevention gateway will ensure sensitive information stays put. </a:t>
            </a:r>
          </a:p>
          <a:p>
            <a:pPr>
              <a:defRPr/>
            </a:pPr>
            <a:r>
              <a:rPr lang="en-US" dirty="0" smtClean="0">
                <a:latin typeface="Arial" pitchFamily="34" charset="0"/>
                <a:cs typeface="+mn-cs"/>
              </a:rPr>
              <a:t> </a:t>
            </a:r>
          </a:p>
          <a:p>
            <a:pPr>
              <a:defRPr/>
            </a:pPr>
            <a:r>
              <a:rPr lang="en-US" dirty="0" smtClean="0">
                <a:latin typeface="Arial" pitchFamily="34" charset="0"/>
                <a:cs typeface="+mn-cs"/>
              </a:rPr>
              <a:t>Theoretically, the concept holds water. If you can stop sensitive data from leaving your network, then you are meeting the spirit of the PCI DSS. Leak prevention technology should be used as another layer to verify protection if other defenses falter, since nothing is 100% secure. </a:t>
            </a:r>
          </a:p>
          <a:p>
            <a:pPr>
              <a:defRPr/>
            </a:pPr>
            <a:r>
              <a:rPr lang="en-US" dirty="0" smtClean="0">
                <a:latin typeface="Arial" pitchFamily="34" charset="0"/>
                <a:cs typeface="+mn-cs"/>
                <a:hlinkClick r:id="rId4"/>
              </a:rPr>
              <a:t>Email encryption</a:t>
            </a:r>
            <a:r>
              <a:rPr lang="en-US" dirty="0" smtClean="0">
                <a:latin typeface="Arial" pitchFamily="34" charset="0"/>
                <a:cs typeface="+mn-cs"/>
              </a:rPr>
              <a:t> – Since lots of client data leaks via email, the idea of encrypting email with sensitive data makes sense. Unfortunately, there are lots of other ways for data to leak out, so at best email encryption is a partial solution. I don't envision the auditor being grumpy about email encryption deployment, but if that's all you've done from a compensating control standpoint, you'll be sucking auditor exhaust. </a:t>
            </a:r>
          </a:p>
          <a:p>
            <a:pPr>
              <a:defRPr/>
            </a:pPr>
            <a:endParaRPr lang="en-US" dirty="0"/>
          </a:p>
        </p:txBody>
      </p:sp>
      <p:sp>
        <p:nvSpPr>
          <p:cNvPr id="5613571" name="Slide Number Placeholder 3"/>
          <p:cNvSpPr>
            <a:spLocks noGrp="1"/>
          </p:cNvSpPr>
          <p:nvPr>
            <p:ph type="sldNum" sz="quarter" idx="5"/>
          </p:nvPr>
        </p:nvSpPr>
        <p:spPr>
          <a:noFill/>
        </p:spPr>
        <p:txBody>
          <a:bodyPr/>
          <a:lstStyle/>
          <a:p>
            <a:fld id="{F809535A-4EE0-4439-AD16-9EB55FC5E15F}" type="slidenum">
              <a:rPr lang="en-US" smtClean="0"/>
              <a:pPr/>
              <a:t>32</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61" name="Slide Image Placeholder 1"/>
          <p:cNvSpPr>
            <a:spLocks noGrp="1" noRot="1" noChangeAspect="1"/>
          </p:cNvSpPr>
          <p:nvPr>
            <p:ph type="sldImg"/>
          </p:nvPr>
        </p:nvSpPr>
        <p:spPr>
          <a:ln/>
        </p:spPr>
      </p:sp>
      <p:sp>
        <p:nvSpPr>
          <p:cNvPr id="5621762" name="Notes Placeholder 2"/>
          <p:cNvSpPr>
            <a:spLocks noGrp="1"/>
          </p:cNvSpPr>
          <p:nvPr>
            <p:ph type="body" idx="1"/>
          </p:nvPr>
        </p:nvSpPr>
        <p:spPr>
          <a:noFill/>
          <a:ln/>
        </p:spPr>
        <p:txBody>
          <a:bodyPr/>
          <a:lstStyle/>
          <a:p>
            <a:endParaRPr lang="en-GB" dirty="0" smtClean="0"/>
          </a:p>
        </p:txBody>
      </p:sp>
      <p:sp>
        <p:nvSpPr>
          <p:cNvPr id="5621763" name="Slide Number Placeholder 3"/>
          <p:cNvSpPr>
            <a:spLocks noGrp="1"/>
          </p:cNvSpPr>
          <p:nvPr>
            <p:ph type="sldNum" sz="quarter" idx="5"/>
          </p:nvPr>
        </p:nvSpPr>
        <p:spPr>
          <a:noFill/>
        </p:spPr>
        <p:txBody>
          <a:bodyPr/>
          <a:lstStyle/>
          <a:p>
            <a:fld id="{8BE2E860-9751-41CE-9D85-A16A204C9A30}" type="slidenum">
              <a:rPr lang="en-US" smtClean="0"/>
              <a:pPr/>
              <a:t>33</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380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Arial" pitchFamily="34" charset="0"/>
                <a:cs typeface="+mn-cs"/>
              </a:rPr>
              <a:t>	</a:t>
            </a:r>
          </a:p>
          <a:p>
            <a:pPr>
              <a:defRPr/>
            </a:pPr>
            <a:endParaRPr lang="en-US" dirty="0"/>
          </a:p>
        </p:txBody>
      </p:sp>
      <p:sp>
        <p:nvSpPr>
          <p:cNvPr id="5623811" name="Slide Number Placeholder 3"/>
          <p:cNvSpPr>
            <a:spLocks noGrp="1"/>
          </p:cNvSpPr>
          <p:nvPr>
            <p:ph type="sldNum" sz="quarter" idx="5"/>
          </p:nvPr>
        </p:nvSpPr>
        <p:spPr>
          <a:noFill/>
        </p:spPr>
        <p:txBody>
          <a:bodyPr/>
          <a:lstStyle/>
          <a:p>
            <a:fld id="{EC5A531A-0128-4AA3-8DE5-8A08AFA94A81}" type="slidenum">
              <a:rPr lang="en-US" smtClean="0"/>
              <a:pPr/>
              <a:t>34</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9425" name="Rectangle 7"/>
          <p:cNvSpPr>
            <a:spLocks noGrp="1" noChangeArrowheads="1"/>
          </p:cNvSpPr>
          <p:nvPr>
            <p:ph type="sldNum" sz="quarter" idx="5"/>
          </p:nvPr>
        </p:nvSpPr>
        <p:spPr>
          <a:noFill/>
        </p:spPr>
        <p:txBody>
          <a:bodyPr/>
          <a:lstStyle/>
          <a:p>
            <a:fld id="{1570EC0C-70AF-4319-B588-734A9498CEDF}" type="slidenum">
              <a:rPr lang="en-US" smtClean="0"/>
              <a:pPr/>
              <a:t>35</a:t>
            </a:fld>
            <a:endParaRPr lang="en-US" dirty="0" smtClean="0"/>
          </a:p>
        </p:txBody>
      </p:sp>
      <p:sp>
        <p:nvSpPr>
          <p:cNvPr id="5479426" name="Rectangle 2"/>
          <p:cNvSpPr>
            <a:spLocks noGrp="1" noRot="1" noChangeAspect="1" noChangeArrowheads="1" noTextEdit="1"/>
          </p:cNvSpPr>
          <p:nvPr>
            <p:ph type="sldImg"/>
          </p:nvPr>
        </p:nvSpPr>
        <p:spPr>
          <a:xfrm>
            <a:off x="2794000" y="530225"/>
            <a:ext cx="3841750" cy="2659063"/>
          </a:xfrm>
          <a:ln/>
        </p:spPr>
      </p:sp>
      <p:sp>
        <p:nvSpPr>
          <p:cNvPr id="547942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404308-FAA4-4382-AC5B-7C3895F6ED34}" type="slidenum">
              <a:rPr lang="en-US" smtClean="0"/>
              <a:pPr>
                <a:defRPr/>
              </a:pPr>
              <a:t>14</a:t>
            </a:fld>
            <a:endParaRPr lang="en-US" dirty="0"/>
          </a:p>
        </p:txBody>
      </p:sp>
    </p:spTree>
    <p:extLst>
      <p:ext uri="{BB962C8B-B14F-4D97-AF65-F5344CB8AC3E}">
        <p14:creationId xmlns:p14="http://schemas.microsoft.com/office/powerpoint/2010/main" val="164481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6161" name="Rectangle 7"/>
          <p:cNvSpPr>
            <a:spLocks noGrp="1" noChangeArrowheads="1"/>
          </p:cNvSpPr>
          <p:nvPr>
            <p:ph type="sldNum" sz="quarter" idx="5"/>
          </p:nvPr>
        </p:nvSpPr>
        <p:spPr>
          <a:noFill/>
        </p:spPr>
        <p:txBody>
          <a:bodyPr/>
          <a:lstStyle/>
          <a:p>
            <a:fld id="{96119620-B50E-4985-B885-46CECA4862DA}" type="slidenum">
              <a:rPr lang="en-US" smtClean="0"/>
              <a:pPr/>
              <a:t>16</a:t>
            </a:fld>
            <a:endParaRPr lang="en-US" dirty="0" smtClean="0"/>
          </a:p>
        </p:txBody>
      </p:sp>
      <p:sp>
        <p:nvSpPr>
          <p:cNvPr id="5596162" name="Rectangle 2"/>
          <p:cNvSpPr>
            <a:spLocks noGrp="1" noRot="1" noChangeAspect="1" noChangeArrowheads="1" noTextEdit="1"/>
          </p:cNvSpPr>
          <p:nvPr>
            <p:ph type="sldImg"/>
          </p:nvPr>
        </p:nvSpPr>
        <p:spPr>
          <a:ln/>
        </p:spPr>
      </p:sp>
      <p:sp>
        <p:nvSpPr>
          <p:cNvPr id="5596163" name="Rectangle 3"/>
          <p:cNvSpPr>
            <a:spLocks noGrp="1" noChangeArrowheads="1"/>
          </p:cNvSpPr>
          <p:nvPr>
            <p:ph type="body" idx="1"/>
          </p:nvPr>
        </p:nvSpPr>
        <p:spPr>
          <a:xfrm>
            <a:off x="942975" y="3365500"/>
            <a:ext cx="7543800" cy="3189288"/>
          </a:xfrm>
          <a:noFill/>
          <a:ln/>
        </p:spPr>
        <p:txBody>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8209" name="Rectangle 7"/>
          <p:cNvSpPr>
            <a:spLocks noGrp="1" noChangeArrowheads="1"/>
          </p:cNvSpPr>
          <p:nvPr>
            <p:ph type="sldNum" sz="quarter" idx="5"/>
          </p:nvPr>
        </p:nvSpPr>
        <p:spPr>
          <a:noFill/>
        </p:spPr>
        <p:txBody>
          <a:bodyPr/>
          <a:lstStyle/>
          <a:p>
            <a:fld id="{C7FBB27E-DC64-4087-BAE1-32DD04E84684}" type="slidenum">
              <a:rPr lang="en-US" smtClean="0"/>
              <a:pPr/>
              <a:t>17</a:t>
            </a:fld>
            <a:endParaRPr lang="en-US" dirty="0" smtClean="0"/>
          </a:p>
        </p:txBody>
      </p:sp>
      <p:sp>
        <p:nvSpPr>
          <p:cNvPr id="5598210" name="Rectangle 2"/>
          <p:cNvSpPr>
            <a:spLocks noGrp="1" noRot="1" noChangeAspect="1" noChangeArrowheads="1" noTextEdit="1"/>
          </p:cNvSpPr>
          <p:nvPr>
            <p:ph type="sldImg"/>
          </p:nvPr>
        </p:nvSpPr>
        <p:spPr>
          <a:ln/>
        </p:spPr>
      </p:sp>
      <p:sp>
        <p:nvSpPr>
          <p:cNvPr id="5598211" name="Rectangle 3"/>
          <p:cNvSpPr>
            <a:spLocks noGrp="1" noChangeArrowheads="1"/>
          </p:cNvSpPr>
          <p:nvPr>
            <p:ph type="body" idx="1"/>
          </p:nvPr>
        </p:nvSpPr>
        <p:spPr>
          <a:xfrm>
            <a:off x="942975" y="3365500"/>
            <a:ext cx="7543800" cy="3189288"/>
          </a:xfrm>
          <a:noFill/>
          <a:ln/>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48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Colleagues said, Why are you speaking about PCI in the Kingdom? Credit cards are very popular and PCI has not had the impact there that is has in the States.</a:t>
            </a:r>
          </a:p>
          <a:p>
            <a:pPr>
              <a:defRPr/>
            </a:pPr>
            <a:endParaRPr lang="en-US" dirty="0" smtClean="0"/>
          </a:p>
          <a:p>
            <a:pPr>
              <a:defRPr/>
            </a:pPr>
            <a:r>
              <a:rPr lang="en-US" dirty="0" smtClean="0"/>
              <a:t>Here’s why. </a:t>
            </a:r>
          </a:p>
          <a:p>
            <a:pPr>
              <a:defRPr/>
            </a:pPr>
            <a:r>
              <a:rPr lang="en-US" dirty="0" smtClean="0"/>
              <a:t>1</a:t>
            </a:r>
            <a:r>
              <a:rPr lang="en-US" baseline="30000" dirty="0" smtClean="0"/>
              <a:t>st</a:t>
            </a:r>
            <a:r>
              <a:rPr lang="en-US" dirty="0" smtClean="0"/>
              <a:t>:Because payment cards, even credit cards, issuance is growing quickly. </a:t>
            </a:r>
          </a:p>
          <a:p>
            <a:pPr>
              <a:defRPr/>
            </a:pPr>
            <a:r>
              <a:rPr lang="en-US" dirty="0" smtClean="0"/>
              <a:t>This is for reasons you are familiar with - western banking practice being somewhat more common, issuance of cards that align better with Islamic principles, etc.</a:t>
            </a:r>
          </a:p>
          <a:p>
            <a:pPr>
              <a:defRPr/>
            </a:pPr>
            <a:r>
              <a:rPr lang="en-US" dirty="0" smtClean="0"/>
              <a:t>So, PCI will affect some percentage of organizations naturally as a part of this growth.</a:t>
            </a:r>
          </a:p>
          <a:p>
            <a:pPr marL="235925" indent="-235925">
              <a:defRPr/>
            </a:pPr>
            <a:r>
              <a:rPr lang="en-US" dirty="0" smtClean="0"/>
              <a:t>2</a:t>
            </a:r>
            <a:r>
              <a:rPr lang="en-US" baseline="30000" dirty="0" smtClean="0"/>
              <a:t>nd</a:t>
            </a:r>
            <a:r>
              <a:rPr lang="en-US" dirty="0" smtClean="0"/>
              <a:t>: And more importantly,  I think the clever Security manager, CIA, CSO will study PCI as a model.</a:t>
            </a:r>
          </a:p>
          <a:p>
            <a:pPr>
              <a:defRPr/>
            </a:pPr>
            <a:r>
              <a:rPr lang="en-US" dirty="0" smtClean="0"/>
              <a:t>Why?</a:t>
            </a:r>
          </a:p>
          <a:p>
            <a:pPr>
              <a:defRPr/>
            </a:pPr>
            <a:endParaRPr lang="en-US" dirty="0" smtClean="0"/>
          </a:p>
          <a:p>
            <a:pPr>
              <a:defRPr/>
            </a:pPr>
            <a:r>
              <a:rPr lang="en-US" dirty="0" smtClean="0"/>
              <a:t>-Talk to bullets 3 and 4.</a:t>
            </a:r>
          </a:p>
          <a:p>
            <a:pPr>
              <a:defRPr/>
            </a:pPr>
            <a:endParaRPr lang="en-US" dirty="0" smtClean="0"/>
          </a:p>
          <a:p>
            <a:pPr>
              <a:defRPr/>
            </a:pPr>
            <a:endParaRPr lang="en-US" dirty="0" smtClean="0"/>
          </a:p>
        </p:txBody>
      </p:sp>
      <p:sp>
        <p:nvSpPr>
          <p:cNvPr id="5584899" name="Slide Number Placeholder 3"/>
          <p:cNvSpPr>
            <a:spLocks noGrp="1"/>
          </p:cNvSpPr>
          <p:nvPr>
            <p:ph type="sldNum" sz="quarter" idx="5"/>
          </p:nvPr>
        </p:nvSpPr>
        <p:spPr>
          <a:noFill/>
        </p:spPr>
        <p:txBody>
          <a:bodyPr/>
          <a:lstStyle/>
          <a:p>
            <a:fld id="{E883478F-2578-4A2A-AC87-F00E61512DED}" type="slidenum">
              <a:rPr lang="en-US" smtClean="0"/>
              <a:pPr/>
              <a:t>19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48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Colleagues said, Why are you speaking about PCI in the Kingdom? Credit cards are very popular and PCI has not had the impact there that is has in the States.</a:t>
            </a:r>
          </a:p>
          <a:p>
            <a:pPr>
              <a:defRPr/>
            </a:pPr>
            <a:endParaRPr lang="en-US" dirty="0" smtClean="0"/>
          </a:p>
          <a:p>
            <a:pPr>
              <a:defRPr/>
            </a:pPr>
            <a:r>
              <a:rPr lang="en-US" dirty="0" smtClean="0"/>
              <a:t>Here’s why. </a:t>
            </a:r>
          </a:p>
          <a:p>
            <a:pPr>
              <a:defRPr/>
            </a:pPr>
            <a:r>
              <a:rPr lang="en-US" dirty="0" smtClean="0"/>
              <a:t>1</a:t>
            </a:r>
            <a:r>
              <a:rPr lang="en-US" baseline="30000" dirty="0" smtClean="0"/>
              <a:t>st</a:t>
            </a:r>
            <a:r>
              <a:rPr lang="en-US" dirty="0" smtClean="0"/>
              <a:t>:Because payment cards, even credit cards, issuance is growing quickly. </a:t>
            </a:r>
          </a:p>
          <a:p>
            <a:pPr>
              <a:defRPr/>
            </a:pPr>
            <a:r>
              <a:rPr lang="en-US" dirty="0" smtClean="0"/>
              <a:t>This is for reasons you are familiar with - western banking practice being somewhat more common, issuance of cards that align better with Islamic principles, etc.</a:t>
            </a:r>
          </a:p>
          <a:p>
            <a:pPr>
              <a:defRPr/>
            </a:pPr>
            <a:r>
              <a:rPr lang="en-US" dirty="0" smtClean="0"/>
              <a:t>So, PCI will affect some percentage of organizations naturally as a part of this growth.</a:t>
            </a:r>
          </a:p>
          <a:p>
            <a:pPr marL="235925" indent="-235925">
              <a:defRPr/>
            </a:pPr>
            <a:r>
              <a:rPr lang="en-US" dirty="0" smtClean="0"/>
              <a:t>2</a:t>
            </a:r>
            <a:r>
              <a:rPr lang="en-US" baseline="30000" dirty="0" smtClean="0"/>
              <a:t>nd</a:t>
            </a:r>
            <a:r>
              <a:rPr lang="en-US" dirty="0" smtClean="0"/>
              <a:t>: And more importantly,  I think the clever Security manager, CIA, CSO will study PCI as a model.</a:t>
            </a:r>
          </a:p>
          <a:p>
            <a:pPr>
              <a:defRPr/>
            </a:pPr>
            <a:r>
              <a:rPr lang="en-US" dirty="0" smtClean="0"/>
              <a:t>Why?</a:t>
            </a:r>
          </a:p>
          <a:p>
            <a:pPr>
              <a:defRPr/>
            </a:pPr>
            <a:endParaRPr lang="en-US" dirty="0" smtClean="0"/>
          </a:p>
          <a:p>
            <a:pPr>
              <a:defRPr/>
            </a:pPr>
            <a:r>
              <a:rPr lang="en-US" dirty="0" smtClean="0"/>
              <a:t>-Talk to bullets 3 and 4.</a:t>
            </a:r>
          </a:p>
          <a:p>
            <a:pPr>
              <a:defRPr/>
            </a:pPr>
            <a:endParaRPr lang="en-US" dirty="0" smtClean="0"/>
          </a:p>
          <a:p>
            <a:pPr>
              <a:defRPr/>
            </a:pPr>
            <a:endParaRPr lang="en-US" dirty="0" smtClean="0"/>
          </a:p>
        </p:txBody>
      </p:sp>
      <p:sp>
        <p:nvSpPr>
          <p:cNvPr id="5584899" name="Slide Number Placeholder 3"/>
          <p:cNvSpPr>
            <a:spLocks noGrp="1"/>
          </p:cNvSpPr>
          <p:nvPr>
            <p:ph type="sldNum" sz="quarter" idx="5"/>
          </p:nvPr>
        </p:nvSpPr>
        <p:spPr>
          <a:noFill/>
        </p:spPr>
        <p:txBody>
          <a:bodyPr/>
          <a:lstStyle/>
          <a:p>
            <a:fld id="{E883478F-2578-4A2A-AC87-F00E61512DED}" type="slidenum">
              <a:rPr lang="en-US" smtClean="0"/>
              <a:pPr/>
              <a:t>20</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56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defTabSz="943752">
              <a:defRPr/>
            </a:pPr>
            <a:endParaRPr lang="en-GB" dirty="0" smtClean="0">
              <a:latin typeface="Arial" pitchFamily="34" charset="0"/>
              <a:cs typeface="+mn-cs"/>
            </a:endParaRPr>
          </a:p>
          <a:p>
            <a:pPr defTabSz="943752">
              <a:defRPr/>
            </a:pPr>
            <a:endParaRPr lang="en-US" dirty="0" smtClean="0">
              <a:latin typeface="Arial" pitchFamily="34" charset="0"/>
              <a:cs typeface="+mn-cs"/>
            </a:endParaRPr>
          </a:p>
          <a:p>
            <a:pPr>
              <a:defRPr/>
            </a:pPr>
            <a:endParaRPr lang="en-US" dirty="0"/>
          </a:p>
        </p:txBody>
      </p:sp>
      <p:sp>
        <p:nvSpPr>
          <p:cNvPr id="5615619" name="Slide Number Placeholder 3"/>
          <p:cNvSpPr>
            <a:spLocks noGrp="1"/>
          </p:cNvSpPr>
          <p:nvPr>
            <p:ph type="sldNum" sz="quarter" idx="5"/>
          </p:nvPr>
        </p:nvSpPr>
        <p:spPr>
          <a:noFill/>
        </p:spPr>
        <p:txBody>
          <a:bodyPr/>
          <a:lstStyle/>
          <a:p>
            <a:fld id="{C0AF9DAB-8DA5-4F84-B3A1-C29F5777FB52}" type="slidenum">
              <a:rPr lang="en-US" smtClean="0"/>
              <a:pPr/>
              <a:t>21</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7665" name="Slide Image Placeholder 1"/>
          <p:cNvSpPr>
            <a:spLocks noGrp="1" noRot="1" noChangeAspect="1"/>
          </p:cNvSpPr>
          <p:nvPr>
            <p:ph type="sldImg"/>
          </p:nvPr>
        </p:nvSpPr>
        <p:spPr>
          <a:ln/>
        </p:spPr>
      </p:sp>
      <p:sp>
        <p:nvSpPr>
          <p:cNvPr id="5617666" name="Notes Placeholder 2"/>
          <p:cNvSpPr>
            <a:spLocks noGrp="1"/>
          </p:cNvSpPr>
          <p:nvPr>
            <p:ph type="body" idx="1"/>
          </p:nvPr>
        </p:nvSpPr>
        <p:spPr>
          <a:noFill/>
          <a:ln/>
        </p:spPr>
        <p:txBody>
          <a:bodyPr/>
          <a:lstStyle/>
          <a:p>
            <a:pPr>
              <a:buFontTx/>
              <a:buChar char="-"/>
            </a:pPr>
            <a:r>
              <a:rPr lang="en-GB" dirty="0" smtClean="0"/>
              <a:t>PCI Counsel and Payment Brand main objectives </a:t>
            </a:r>
          </a:p>
          <a:p>
            <a:pPr>
              <a:buFontTx/>
              <a:buChar char="-"/>
            </a:pPr>
            <a:r>
              <a:rPr lang="en-GB" dirty="0" smtClean="0"/>
              <a:t> Acquirer is responsible for Merchant compliance</a:t>
            </a:r>
          </a:p>
          <a:p>
            <a:r>
              <a:rPr lang="en-GB" dirty="0" smtClean="0"/>
              <a:t>        - Their responsibility that Merchant understand PCI DSS compliance requirements and track compliance efforts</a:t>
            </a:r>
          </a:p>
          <a:p>
            <a:r>
              <a:rPr lang="en-GB" dirty="0" smtClean="0"/>
              <a:t>        - Manage merchant communication </a:t>
            </a:r>
          </a:p>
          <a:p>
            <a:pPr>
              <a:buFontTx/>
              <a:buChar char="-"/>
            </a:pPr>
            <a:r>
              <a:rPr lang="en-GB" dirty="0" smtClean="0"/>
              <a:t>Acquirer works with merchants until full compliance has been validated </a:t>
            </a:r>
          </a:p>
          <a:p>
            <a:r>
              <a:rPr lang="en-GB" dirty="0" smtClean="0"/>
              <a:t>        - Merchants are not compliant until all requirements have been met and validated</a:t>
            </a:r>
          </a:p>
          <a:p>
            <a:r>
              <a:rPr lang="en-GB" dirty="0" smtClean="0"/>
              <a:t>        - Acquirer is responsible of providing merchant compliance status to payment brand </a:t>
            </a:r>
          </a:p>
          <a:p>
            <a:r>
              <a:rPr lang="en-GB" dirty="0" smtClean="0"/>
              <a:t>- Acquirer incur liability for non-compliance (which they usually pass to the merchants) </a:t>
            </a:r>
          </a:p>
        </p:txBody>
      </p:sp>
      <p:sp>
        <p:nvSpPr>
          <p:cNvPr id="5617667" name="Slide Number Placeholder 3"/>
          <p:cNvSpPr>
            <a:spLocks noGrp="1"/>
          </p:cNvSpPr>
          <p:nvPr>
            <p:ph type="sldNum" sz="quarter" idx="5"/>
          </p:nvPr>
        </p:nvSpPr>
        <p:spPr>
          <a:noFill/>
        </p:spPr>
        <p:txBody>
          <a:bodyPr/>
          <a:lstStyle/>
          <a:p>
            <a:fld id="{3AA52AA0-1484-48A2-ABED-186ED56ACA6C}" type="slidenum">
              <a:rPr lang="en-US" smtClean="0"/>
              <a:pPr/>
              <a:t>22</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7665" name="Slide Image Placeholder 1"/>
          <p:cNvSpPr>
            <a:spLocks noGrp="1" noRot="1" noChangeAspect="1"/>
          </p:cNvSpPr>
          <p:nvPr>
            <p:ph type="sldImg"/>
          </p:nvPr>
        </p:nvSpPr>
        <p:spPr>
          <a:ln/>
        </p:spPr>
      </p:sp>
      <p:sp>
        <p:nvSpPr>
          <p:cNvPr id="5617666" name="Notes Placeholder 2"/>
          <p:cNvSpPr>
            <a:spLocks noGrp="1"/>
          </p:cNvSpPr>
          <p:nvPr>
            <p:ph type="body" idx="1"/>
          </p:nvPr>
        </p:nvSpPr>
        <p:spPr>
          <a:noFill/>
          <a:ln/>
        </p:spPr>
        <p:txBody>
          <a:bodyPr/>
          <a:lstStyle/>
          <a:p>
            <a:pPr>
              <a:buFontTx/>
              <a:buChar char="-"/>
            </a:pPr>
            <a:r>
              <a:rPr lang="en-GB" dirty="0" smtClean="0"/>
              <a:t>PCI Counsel and Payment Brand main objectives </a:t>
            </a:r>
          </a:p>
          <a:p>
            <a:pPr>
              <a:buFontTx/>
              <a:buChar char="-"/>
            </a:pPr>
            <a:r>
              <a:rPr lang="en-GB" dirty="0" smtClean="0"/>
              <a:t> Acquirer is responsible for Merchant compliance</a:t>
            </a:r>
          </a:p>
          <a:p>
            <a:r>
              <a:rPr lang="en-GB" dirty="0" smtClean="0"/>
              <a:t>        - Their responsibility that Merchant understand PCI DSS compliance requirements and track compliance efforts</a:t>
            </a:r>
          </a:p>
          <a:p>
            <a:r>
              <a:rPr lang="en-GB" dirty="0" smtClean="0"/>
              <a:t>        - Manage merchant communication </a:t>
            </a:r>
          </a:p>
          <a:p>
            <a:pPr>
              <a:buFontTx/>
              <a:buChar char="-"/>
            </a:pPr>
            <a:r>
              <a:rPr lang="en-GB" dirty="0" smtClean="0"/>
              <a:t>Acquirer works with merchants until full compliance has been validated </a:t>
            </a:r>
          </a:p>
          <a:p>
            <a:r>
              <a:rPr lang="en-GB" dirty="0" smtClean="0"/>
              <a:t>        - Merchants are not compliant until all requirements have been met and validated</a:t>
            </a:r>
          </a:p>
          <a:p>
            <a:r>
              <a:rPr lang="en-GB" dirty="0" smtClean="0"/>
              <a:t>        - Acquirer is responsible of providing merchant compliance status to payment brand </a:t>
            </a:r>
          </a:p>
          <a:p>
            <a:r>
              <a:rPr lang="en-GB" dirty="0" smtClean="0"/>
              <a:t>- Acquirer incur liability for non-compliance (which they usually pass to the merchants) </a:t>
            </a:r>
          </a:p>
        </p:txBody>
      </p:sp>
      <p:sp>
        <p:nvSpPr>
          <p:cNvPr id="5617667" name="Slide Number Placeholder 3"/>
          <p:cNvSpPr>
            <a:spLocks noGrp="1"/>
          </p:cNvSpPr>
          <p:nvPr>
            <p:ph type="sldNum" sz="quarter" idx="5"/>
          </p:nvPr>
        </p:nvSpPr>
        <p:spPr>
          <a:noFill/>
        </p:spPr>
        <p:txBody>
          <a:bodyPr/>
          <a:lstStyle/>
          <a:p>
            <a:fld id="{3AA52AA0-1484-48A2-ABED-186ED56ACA6C}" type="slidenum">
              <a:rPr lang="en-US" smtClean="0"/>
              <a:pPr/>
              <a:t>23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10" descr="5747_PPTtemplate_v3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w="9525">
            <a:noFill/>
            <a:miter lim="800000"/>
            <a:headEnd/>
            <a:tailEnd/>
          </a:ln>
        </p:spPr>
      </p:pic>
      <p:pic>
        <p:nvPicPr>
          <p:cNvPr id="5" name="Picture 11" descr="SecureWorks_reversed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48488" y="4724400"/>
            <a:ext cx="2311400" cy="325438"/>
          </a:xfrm>
          <a:prstGeom prst="rect">
            <a:avLst/>
          </a:prstGeom>
          <a:noFill/>
          <a:ln w="9525">
            <a:noFill/>
            <a:miter lim="800000"/>
            <a:headEnd/>
            <a:tailEnd/>
          </a:ln>
        </p:spPr>
      </p:pic>
      <p:sp>
        <p:nvSpPr>
          <p:cNvPr id="5122" name="Rectangle 2"/>
          <p:cNvSpPr>
            <a:spLocks noGrp="1" noChangeArrowheads="1"/>
          </p:cNvSpPr>
          <p:nvPr>
            <p:ph type="ctrTitle"/>
          </p:nvPr>
        </p:nvSpPr>
        <p:spPr>
          <a:xfrm>
            <a:off x="742950" y="903768"/>
            <a:ext cx="8420100" cy="2533650"/>
          </a:xfrm>
          <a:prstGeom prst="rect">
            <a:avLst/>
          </a:prstGeom>
        </p:spPr>
        <p:txBody>
          <a:bodyPr anchor="b"/>
          <a:lstStyle>
            <a:lvl1pPr>
              <a:lnSpc>
                <a:spcPct val="74000"/>
              </a:lnSpc>
              <a:defRPr sz="4000">
                <a:solidFill>
                  <a:schemeClr val="bg1"/>
                </a:solidFill>
                <a:latin typeface="+mj-lt"/>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771525" y="3675543"/>
            <a:ext cx="5295901" cy="2266950"/>
          </a:xfrm>
          <a:prstGeom prst="rect">
            <a:avLst/>
          </a:prstGeom>
        </p:spPr>
        <p:txBody>
          <a:bodyPr/>
          <a:lstStyle>
            <a:lvl1pPr marL="0" indent="0">
              <a:lnSpc>
                <a:spcPct val="74000"/>
              </a:lnSpc>
              <a:buFontTx/>
              <a:buNone/>
              <a:defRPr sz="2400">
                <a:solidFill>
                  <a:schemeClr val="bg1"/>
                </a:solidFill>
                <a:latin typeface="+mj-lt"/>
              </a:defRPr>
            </a:lvl1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mp; Content">
    <p:spTree>
      <p:nvGrpSpPr>
        <p:cNvPr id="1" name=""/>
        <p:cNvGrpSpPr/>
        <p:nvPr/>
      </p:nvGrpSpPr>
      <p:grpSpPr>
        <a:xfrm>
          <a:off x="0" y="0"/>
          <a:ext cx="0" cy="0"/>
          <a:chOff x="0" y="0"/>
          <a:chExt cx="0" cy="0"/>
        </a:xfrm>
      </p:grpSpPr>
      <p:grpSp>
        <p:nvGrpSpPr>
          <p:cNvPr id="4" name="Group 12"/>
          <p:cNvGrpSpPr>
            <a:grpSpLocks/>
          </p:cNvGrpSpPr>
          <p:nvPr/>
        </p:nvGrpSpPr>
        <p:grpSpPr bwMode="auto">
          <a:xfrm>
            <a:off x="0" y="0"/>
            <a:ext cx="9906000" cy="6858000"/>
            <a:chOff x="0" y="0"/>
            <a:chExt cx="5760" cy="4320"/>
          </a:xfrm>
        </p:grpSpPr>
        <p:pic>
          <p:nvPicPr>
            <p:cNvPr id="5" name="Picture 10" descr="5747_PPTtemplate_v3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6" name="Picture 11" descr="SecureWorks_blue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grpSp>
        <p:nvGrpSpPr>
          <p:cNvPr id="7" name="Group 8"/>
          <p:cNvGrpSpPr>
            <a:grpSpLocks/>
          </p:cNvGrpSpPr>
          <p:nvPr/>
        </p:nvGrpSpPr>
        <p:grpSpPr bwMode="auto">
          <a:xfrm>
            <a:off x="0" y="0"/>
            <a:ext cx="9906000" cy="6858000"/>
            <a:chOff x="0" y="0"/>
            <a:chExt cx="5760" cy="4320"/>
          </a:xfrm>
        </p:grpSpPr>
        <p:pic>
          <p:nvPicPr>
            <p:cNvPr id="8" name="Picture 6" descr="5747_PPTtemplate_v3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9" name="Picture 7" descr="SecureWorks_blue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sp>
        <p:nvSpPr>
          <p:cNvPr id="2" name="Title 1"/>
          <p:cNvSpPr>
            <a:spLocks noGrp="1"/>
          </p:cNvSpPr>
          <p:nvPr>
            <p:ph type="title"/>
          </p:nvPr>
        </p:nvSpPr>
        <p:spPr>
          <a:xfrm>
            <a:off x="238124" y="0"/>
            <a:ext cx="9477375" cy="676275"/>
          </a:xfrm>
          <a:prstGeom prst="round2SameRect">
            <a:avLst>
              <a:gd name="adj1" fmla="val 0"/>
              <a:gd name="adj2" fmla="val 21046"/>
            </a:avLst>
          </a:prstGeom>
          <a:solidFill>
            <a:schemeClr val="bg1">
              <a:lumMod val="95000"/>
            </a:schemeClr>
          </a:solidFill>
          <a:ln w="9525">
            <a:noFill/>
            <a:miter lim="800000"/>
            <a:headEnd/>
            <a:tailEnd/>
          </a:ln>
          <a:effectLst>
            <a:outerShdw blurRad="215900" dist="101600" dir="10800000" algn="br" rotWithShape="0">
              <a:prstClr val="black">
                <a:alpha val="40000"/>
              </a:prstClr>
            </a:outerShdw>
          </a:effectLst>
        </p:spPr>
        <p:txBody>
          <a:bodyPr vert="horz" wrap="square" lIns="91440" tIns="144000" rIns="91440" bIns="0" numCol="1" anchor="ctr" anchorCtr="0" compatLnSpc="1">
            <a:prstTxWarp prst="textNoShape">
              <a:avLst/>
            </a:prstTxWarp>
            <a:noAutofit/>
          </a:bodyPr>
          <a:lstStyle>
            <a:lvl1pPr algn="l" rtl="0" eaLnBrk="0" fontAlgn="base" hangingPunct="0">
              <a:lnSpc>
                <a:spcPct val="75000"/>
              </a:lnSpc>
              <a:spcBef>
                <a:spcPct val="0"/>
              </a:spcBef>
              <a:spcAft>
                <a:spcPct val="0"/>
              </a:spcAft>
              <a:defRPr lang="en-US" sz="3600" b="1" dirty="0">
                <a:solidFill>
                  <a:srgbClr val="4166A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0503" y="1000125"/>
            <a:ext cx="9553575" cy="4867276"/>
          </a:xfrm>
          <a:prstGeom prst="rect">
            <a:avLst/>
          </a:prstGeom>
        </p:spPr>
        <p:txBody>
          <a:bodyPr>
            <a:noAutofit/>
          </a:bodyPr>
          <a:lstStyle>
            <a:lvl1pPr marL="0" indent="0">
              <a:lnSpc>
                <a:spcPct val="84000"/>
              </a:lnSpc>
              <a:spcBef>
                <a:spcPts val="1200"/>
              </a:spcBef>
              <a:buNone/>
              <a:defRPr sz="2800" b="1">
                <a:solidFill>
                  <a:schemeClr val="tx1">
                    <a:lumMod val="75000"/>
                    <a:lumOff val="25000"/>
                  </a:schemeClr>
                </a:solidFill>
                <a:latin typeface="+mj-lt"/>
              </a:defRPr>
            </a:lvl1pPr>
            <a:lvl2pPr marL="269875" indent="-247650">
              <a:lnSpc>
                <a:spcPct val="82000"/>
              </a:lnSpc>
              <a:spcBef>
                <a:spcPts val="0"/>
              </a:spcBef>
              <a:buClr>
                <a:schemeClr val="tx2"/>
              </a:buClr>
              <a:buFont typeface="Arial" pitchFamily="34" charset="0"/>
              <a:buChar char="•"/>
              <a:defRPr sz="2400">
                <a:solidFill>
                  <a:srgbClr val="4166A1"/>
                </a:solidFill>
                <a:latin typeface="+mj-lt"/>
              </a:defRPr>
            </a:lvl2pPr>
            <a:lvl3pPr marL="534988" indent="-261938" defTabSz="809625">
              <a:lnSpc>
                <a:spcPct val="84000"/>
              </a:lnSpc>
              <a:spcBef>
                <a:spcPts val="0"/>
              </a:spcBef>
              <a:defRPr sz="2200">
                <a:solidFill>
                  <a:schemeClr val="bg1">
                    <a:lumMod val="50000"/>
                  </a:schemeClr>
                </a:solidFill>
                <a:latin typeface="+mj-lt"/>
              </a:defRPr>
            </a:lvl3pPr>
            <a:lvl4pPr marL="1076325" indent="-228600">
              <a:lnSpc>
                <a:spcPct val="90000"/>
              </a:lnSpc>
              <a:spcBef>
                <a:spcPts val="0"/>
              </a:spcBef>
              <a:defRPr sz="1400">
                <a:solidFill>
                  <a:schemeClr val="tx1">
                    <a:lumMod val="65000"/>
                    <a:lumOff val="35000"/>
                  </a:schemeClr>
                </a:solidFill>
              </a:defRPr>
            </a:lvl4pPr>
            <a:lvl5pPr marL="1343025" indent="-228600">
              <a:lnSpc>
                <a:spcPct val="90000"/>
              </a:lnSpc>
              <a:spcBef>
                <a:spcPts val="0"/>
              </a:spcBef>
              <a:defRPr sz="12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Box 4"/>
          <p:cNvSpPr txBox="1">
            <a:spLocks noChangeArrowheads="1"/>
          </p:cNvSpPr>
          <p:nvPr userDrawn="1"/>
        </p:nvSpPr>
        <p:spPr bwMode="auto">
          <a:xfrm>
            <a:off x="72900" y="6300725"/>
            <a:ext cx="2551547" cy="517578"/>
          </a:xfrm>
          <a:prstGeom prst="rect">
            <a:avLst/>
          </a:prstGeom>
          <a:noFill/>
          <a:ln w="9525">
            <a:noFill/>
            <a:miter lim="800000"/>
            <a:headEnd/>
            <a:tailEnd/>
          </a:ln>
          <a:effectLst/>
        </p:spPr>
        <p:txBody>
          <a:bodyPr wrap="square">
            <a:spAutoFit/>
          </a:bodyPr>
          <a:lstStyle/>
          <a:p>
            <a:pPr fontAlgn="auto">
              <a:lnSpc>
                <a:spcPts val="1100"/>
              </a:lnSpc>
              <a:spcBef>
                <a:spcPts val="0"/>
              </a:spcBef>
              <a:spcAft>
                <a:spcPts val="0"/>
              </a:spcAft>
              <a:defRPr/>
            </a:pPr>
            <a:r>
              <a:rPr lang="en-US" sz="1200" dirty="0">
                <a:solidFill>
                  <a:schemeClr val="bg1"/>
                </a:solidFill>
                <a:latin typeface="+mj-lt"/>
              </a:rPr>
              <a:t>Information Security Experts</a:t>
            </a:r>
          </a:p>
          <a:p>
            <a:pPr fontAlgn="auto">
              <a:lnSpc>
                <a:spcPts val="1100"/>
              </a:lnSpc>
              <a:spcBef>
                <a:spcPts val="0"/>
              </a:spcBef>
              <a:spcAft>
                <a:spcPts val="0"/>
              </a:spcAft>
              <a:defRPr/>
            </a:pPr>
            <a:r>
              <a:rPr lang="en-US" sz="1200" dirty="0" smtClean="0">
                <a:solidFill>
                  <a:schemeClr val="bg1"/>
                </a:solidFill>
                <a:latin typeface="+mj-lt"/>
              </a:rPr>
              <a:t>© 2010, </a:t>
            </a:r>
            <a:r>
              <a:rPr lang="en-US" sz="1200" dirty="0">
                <a:solidFill>
                  <a:schemeClr val="bg1"/>
                </a:solidFill>
                <a:latin typeface="+mj-lt"/>
              </a:rPr>
              <a:t>SecureWorks, Inc</a:t>
            </a:r>
            <a:r>
              <a:rPr lang="en-US" sz="1200" dirty="0" smtClean="0">
                <a:solidFill>
                  <a:schemeClr val="bg1"/>
                </a:solidFill>
                <a:latin typeface="+mj-lt"/>
              </a:rPr>
              <a:t>..</a:t>
            </a:r>
            <a:endParaRPr lang="en-US" sz="1200" dirty="0">
              <a:solidFill>
                <a:schemeClr val="bg1"/>
              </a:solidFill>
              <a:latin typeface="+mj-lt"/>
            </a:endParaRPr>
          </a:p>
          <a:p>
            <a:pPr fontAlgn="auto">
              <a:lnSpc>
                <a:spcPts val="1100"/>
              </a:lnSpc>
              <a:spcBef>
                <a:spcPts val="0"/>
              </a:spcBef>
              <a:spcAft>
                <a:spcPts val="0"/>
              </a:spcAft>
              <a:defRPr/>
            </a:pPr>
            <a:r>
              <a:rPr lang="en-GB" sz="1200" dirty="0" smtClean="0">
                <a:solidFill>
                  <a:schemeClr val="bg1"/>
                </a:solidFill>
                <a:latin typeface="+mj-lt"/>
              </a:rPr>
              <a:t>gdusil.wordpress.com, </a:t>
            </a:r>
            <a:r>
              <a:rPr lang="en-GB" sz="1200" dirty="0">
                <a:solidFill>
                  <a:schemeClr val="bg1"/>
                </a:solidFill>
                <a:latin typeface="+mj-lt"/>
              </a:rPr>
              <a:t>Page </a:t>
            </a:r>
            <a:fld id="{ADBA88A4-E096-44AB-8261-0EE260A7DBBD}" type="slidenum">
              <a:rPr lang="en-GB" sz="1200">
                <a:solidFill>
                  <a:schemeClr val="bg1"/>
                </a:solidFill>
                <a:latin typeface="+mj-lt"/>
              </a:rPr>
              <a:pPr fontAlgn="auto">
                <a:lnSpc>
                  <a:spcPts val="1100"/>
                </a:lnSpc>
                <a:spcBef>
                  <a:spcPts val="0"/>
                </a:spcBef>
                <a:spcAft>
                  <a:spcPts val="0"/>
                </a:spcAft>
                <a:defRPr/>
              </a:pPr>
              <a:t>‹#›</a:t>
            </a:fld>
            <a:endParaRPr lang="en-US" sz="1200" dirty="0">
              <a:solidFill>
                <a:schemeClr val="bg1"/>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lumns">
    <p:spTree>
      <p:nvGrpSpPr>
        <p:cNvPr id="1" name=""/>
        <p:cNvGrpSpPr/>
        <p:nvPr/>
      </p:nvGrpSpPr>
      <p:grpSpPr>
        <a:xfrm>
          <a:off x="0" y="0"/>
          <a:ext cx="0" cy="0"/>
          <a:chOff x="0" y="0"/>
          <a:chExt cx="0" cy="0"/>
        </a:xfrm>
      </p:grpSpPr>
      <p:grpSp>
        <p:nvGrpSpPr>
          <p:cNvPr id="5" name="Group 12"/>
          <p:cNvGrpSpPr>
            <a:grpSpLocks/>
          </p:cNvGrpSpPr>
          <p:nvPr/>
        </p:nvGrpSpPr>
        <p:grpSpPr bwMode="auto">
          <a:xfrm>
            <a:off x="0" y="0"/>
            <a:ext cx="9906000" cy="6858000"/>
            <a:chOff x="0" y="0"/>
            <a:chExt cx="5760" cy="4320"/>
          </a:xfrm>
        </p:grpSpPr>
        <p:pic>
          <p:nvPicPr>
            <p:cNvPr id="6" name="Picture 10" descr="5747_PPTtemplate_v3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7" name="Picture 11" descr="SecureWorks_blue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grpSp>
        <p:nvGrpSpPr>
          <p:cNvPr id="8" name="Group 8"/>
          <p:cNvGrpSpPr>
            <a:grpSpLocks/>
          </p:cNvGrpSpPr>
          <p:nvPr/>
        </p:nvGrpSpPr>
        <p:grpSpPr bwMode="auto">
          <a:xfrm>
            <a:off x="0" y="0"/>
            <a:ext cx="9906000" cy="6858000"/>
            <a:chOff x="0" y="0"/>
            <a:chExt cx="5760" cy="4320"/>
          </a:xfrm>
        </p:grpSpPr>
        <p:pic>
          <p:nvPicPr>
            <p:cNvPr id="9" name="Picture 6" descr="5747_PPTtemplate_v3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10" name="Picture 7" descr="SecureWorks_blue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sp>
        <p:nvSpPr>
          <p:cNvPr id="2" name="Title 1"/>
          <p:cNvSpPr>
            <a:spLocks noGrp="1"/>
          </p:cNvSpPr>
          <p:nvPr>
            <p:ph type="title"/>
          </p:nvPr>
        </p:nvSpPr>
        <p:spPr>
          <a:xfrm>
            <a:off x="238125" y="0"/>
            <a:ext cx="9448799" cy="724800"/>
          </a:xfrm>
          <a:prstGeom prst="round2SameRect">
            <a:avLst>
              <a:gd name="adj1" fmla="val 0"/>
              <a:gd name="adj2" fmla="val 26625"/>
            </a:avLst>
          </a:prstGeom>
          <a:solidFill>
            <a:schemeClr val="bg1">
              <a:lumMod val="95000"/>
            </a:schemeClr>
          </a:solidFill>
          <a:ln w="9525">
            <a:noFill/>
            <a:miter lim="800000"/>
            <a:headEnd/>
            <a:tailEnd/>
          </a:ln>
          <a:effectLst>
            <a:outerShdw blurRad="215900" dist="101600" dir="10800000" algn="br" rotWithShape="0">
              <a:prstClr val="black">
                <a:alpha val="40000"/>
              </a:prstClr>
            </a:outerShdw>
          </a:effectLst>
        </p:spPr>
        <p:txBody>
          <a:bodyPr vert="horz" wrap="square" lIns="91440" tIns="45720" rIns="91440" bIns="0" numCol="1" anchor="b" anchorCtr="0" compatLnSpc="1">
            <a:prstTxWarp prst="textNoShape">
              <a:avLst/>
            </a:prstTxWarp>
          </a:bodyPr>
          <a:lstStyle>
            <a:lvl1pPr algn="l" rtl="0" eaLnBrk="0" fontAlgn="base" hangingPunct="0">
              <a:spcBef>
                <a:spcPct val="0"/>
              </a:spcBef>
              <a:spcAft>
                <a:spcPct val="0"/>
              </a:spcAft>
              <a:defRPr lang="en-US" sz="3600" b="1" dirty="0">
                <a:solidFill>
                  <a:srgbClr val="4166A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71452" y="1038224"/>
            <a:ext cx="5136818" cy="4991639"/>
          </a:xfrm>
          <a:prstGeom prst="rect">
            <a:avLst/>
          </a:prstGeom>
        </p:spPr>
        <p:txBody>
          <a:bodyPr>
            <a:noAutofit/>
          </a:bodyPr>
          <a:lstStyle>
            <a:lvl1pPr>
              <a:lnSpc>
                <a:spcPct val="82000"/>
              </a:lnSpc>
              <a:defRPr lang="en-US" sz="2800" b="1" dirty="0" smtClean="0">
                <a:solidFill>
                  <a:schemeClr val="tx1">
                    <a:lumMod val="75000"/>
                    <a:lumOff val="25000"/>
                  </a:schemeClr>
                </a:solidFill>
                <a:latin typeface="+mj-lt"/>
              </a:defRPr>
            </a:lvl1pPr>
            <a:lvl2pPr>
              <a:lnSpc>
                <a:spcPct val="82000"/>
              </a:lnSpc>
              <a:spcBef>
                <a:spcPts val="0"/>
              </a:spcBef>
              <a:defRPr lang="en-US" sz="2400" dirty="0" smtClean="0">
                <a:solidFill>
                  <a:srgbClr val="4166A1"/>
                </a:solidFill>
                <a:latin typeface="+mj-lt"/>
              </a:defRPr>
            </a:lvl2pPr>
            <a:lvl3pPr>
              <a:lnSpc>
                <a:spcPct val="82000"/>
              </a:lnSpc>
              <a:spcBef>
                <a:spcPts val="200"/>
              </a:spcBef>
              <a:defRPr lang="en-US" sz="2200" dirty="0" smtClean="0">
                <a:solidFill>
                  <a:schemeClr val="bg1">
                    <a:lumMod val="50000"/>
                  </a:schemeClr>
                </a:solidFill>
                <a:latin typeface="+mj-lt"/>
              </a:defRPr>
            </a:lvl3pPr>
            <a:lvl4pPr>
              <a:defRPr lang="en-US" sz="1400" dirty="0" smtClean="0">
                <a:solidFill>
                  <a:schemeClr val="tx1">
                    <a:lumMod val="65000"/>
                    <a:lumOff val="35000"/>
                  </a:schemeClr>
                </a:solidFill>
                <a:latin typeface="+mj-lt"/>
              </a:defRPr>
            </a:lvl4pPr>
            <a:lvl5pPr>
              <a:defRPr lang="en-US" sz="1200" dirty="0">
                <a:solidFill>
                  <a:schemeClr val="tx1">
                    <a:lumMod val="65000"/>
                    <a:lumOff val="35000"/>
                  </a:schemeClr>
                </a:solidFill>
                <a:latin typeface="+mj-lt"/>
              </a:defRPr>
            </a:lvl5pPr>
          </a:lstStyle>
          <a:p>
            <a:pPr marL="0" lvl="0" indent="0">
              <a:lnSpc>
                <a:spcPct val="84000"/>
              </a:lnSpc>
              <a:spcBef>
                <a:spcPts val="1200"/>
              </a:spcBef>
              <a:buNone/>
            </a:pPr>
            <a:r>
              <a:rPr lang="en-US" dirty="0" smtClean="0"/>
              <a:t>Click to edit Master text styles</a:t>
            </a:r>
          </a:p>
          <a:p>
            <a:pPr marL="269875" lvl="1" indent="-247650">
              <a:lnSpc>
                <a:spcPct val="84000"/>
              </a:lnSpc>
              <a:spcBef>
                <a:spcPts val="600"/>
              </a:spcBef>
              <a:buClr>
                <a:schemeClr val="tx2"/>
              </a:buClr>
              <a:buFont typeface="Arial" pitchFamily="34" charset="0"/>
              <a:buChar char="•"/>
            </a:pPr>
            <a:r>
              <a:rPr lang="en-US" dirty="0" smtClean="0"/>
              <a:t>Second level</a:t>
            </a:r>
          </a:p>
          <a:p>
            <a:pPr marL="534988" lvl="2" indent="-261938" defTabSz="809625">
              <a:lnSpc>
                <a:spcPct val="84000"/>
              </a:lnSpc>
              <a:spcBef>
                <a:spcPts val="0"/>
              </a:spcBef>
            </a:pPr>
            <a:r>
              <a:rPr lang="en-US" dirty="0" smtClean="0"/>
              <a:t>Third level</a:t>
            </a:r>
          </a:p>
        </p:txBody>
      </p:sp>
      <p:sp>
        <p:nvSpPr>
          <p:cNvPr id="4" name="Content Placeholder 3"/>
          <p:cNvSpPr>
            <a:spLocks noGrp="1"/>
          </p:cNvSpPr>
          <p:nvPr>
            <p:ph sz="half" idx="2"/>
          </p:nvPr>
        </p:nvSpPr>
        <p:spPr>
          <a:xfrm>
            <a:off x="5581403" y="1038226"/>
            <a:ext cx="4143622" cy="4784604"/>
          </a:xfrm>
          <a:prstGeom prst="rect">
            <a:avLst/>
          </a:prstGeom>
        </p:spPr>
        <p:txBody>
          <a:bodyPr>
            <a:normAutofit/>
          </a:bodyPr>
          <a:lstStyle>
            <a:lvl1pPr>
              <a:lnSpc>
                <a:spcPct val="82000"/>
              </a:lnSpc>
              <a:defRPr lang="en-US" sz="2800" b="1" dirty="0" smtClean="0">
                <a:solidFill>
                  <a:schemeClr val="tx1">
                    <a:lumMod val="75000"/>
                    <a:lumOff val="25000"/>
                  </a:schemeClr>
                </a:solidFill>
                <a:latin typeface="+mj-lt"/>
              </a:defRPr>
            </a:lvl1pPr>
            <a:lvl2pPr>
              <a:lnSpc>
                <a:spcPct val="82000"/>
              </a:lnSpc>
              <a:spcBef>
                <a:spcPts val="0"/>
              </a:spcBef>
              <a:defRPr lang="en-US" sz="2400" dirty="0" smtClean="0">
                <a:solidFill>
                  <a:srgbClr val="4166A1"/>
                </a:solidFill>
                <a:latin typeface="+mj-lt"/>
              </a:defRPr>
            </a:lvl2pPr>
            <a:lvl3pPr>
              <a:lnSpc>
                <a:spcPct val="80000"/>
              </a:lnSpc>
              <a:spcBef>
                <a:spcPts val="200"/>
              </a:spcBef>
              <a:defRPr lang="en-US" sz="2200" dirty="0" smtClean="0">
                <a:solidFill>
                  <a:schemeClr val="bg1">
                    <a:lumMod val="50000"/>
                  </a:schemeClr>
                </a:solidFill>
                <a:latin typeface="+mj-lt"/>
              </a:defRPr>
            </a:lvl3pPr>
            <a:lvl4pPr>
              <a:defRPr lang="en-US" sz="1400" dirty="0" smtClean="0">
                <a:solidFill>
                  <a:schemeClr val="tx1">
                    <a:lumMod val="65000"/>
                    <a:lumOff val="35000"/>
                  </a:schemeClr>
                </a:solidFill>
                <a:latin typeface="+mj-lt"/>
              </a:defRPr>
            </a:lvl4pPr>
            <a:lvl5pPr>
              <a:defRPr lang="en-US" sz="1200" dirty="0">
                <a:solidFill>
                  <a:schemeClr val="tx1">
                    <a:lumMod val="65000"/>
                    <a:lumOff val="35000"/>
                  </a:schemeClr>
                </a:solidFill>
                <a:latin typeface="+mj-lt"/>
              </a:defRPr>
            </a:lvl5pPr>
          </a:lstStyle>
          <a:p>
            <a:pPr marL="0" lvl="0" indent="0">
              <a:lnSpc>
                <a:spcPct val="84000"/>
              </a:lnSpc>
              <a:spcBef>
                <a:spcPts val="1200"/>
              </a:spcBef>
              <a:buNone/>
            </a:pPr>
            <a:r>
              <a:rPr lang="en-US" dirty="0" smtClean="0"/>
              <a:t>Click to edit Master text styles</a:t>
            </a:r>
          </a:p>
          <a:p>
            <a:pPr marL="269875" lvl="1" indent="-247650">
              <a:lnSpc>
                <a:spcPct val="84000"/>
              </a:lnSpc>
              <a:spcBef>
                <a:spcPts val="600"/>
              </a:spcBef>
              <a:buClr>
                <a:schemeClr val="tx2"/>
              </a:buClr>
              <a:buFont typeface="Arial" pitchFamily="34" charset="0"/>
              <a:buChar char="•"/>
            </a:pPr>
            <a:r>
              <a:rPr lang="en-US" dirty="0" smtClean="0"/>
              <a:t>Second level</a:t>
            </a:r>
          </a:p>
          <a:p>
            <a:pPr marL="534988" lvl="2" indent="-261938" defTabSz="809625">
              <a:lnSpc>
                <a:spcPct val="84000"/>
              </a:lnSpc>
              <a:spcBef>
                <a:spcPts val="0"/>
              </a:spcBef>
            </a:pPr>
            <a:r>
              <a:rPr lang="en-US" dirty="0" smtClean="0"/>
              <a:t>Third level</a:t>
            </a:r>
          </a:p>
        </p:txBody>
      </p:sp>
      <p:sp>
        <p:nvSpPr>
          <p:cNvPr id="12" name="Text Box 4"/>
          <p:cNvSpPr txBox="1">
            <a:spLocks noChangeArrowheads="1"/>
          </p:cNvSpPr>
          <p:nvPr userDrawn="1"/>
        </p:nvSpPr>
        <p:spPr bwMode="auto">
          <a:xfrm>
            <a:off x="72900" y="6300725"/>
            <a:ext cx="2551547" cy="517578"/>
          </a:xfrm>
          <a:prstGeom prst="rect">
            <a:avLst/>
          </a:prstGeom>
          <a:noFill/>
          <a:ln w="9525">
            <a:noFill/>
            <a:miter lim="800000"/>
            <a:headEnd/>
            <a:tailEnd/>
          </a:ln>
          <a:effectLst/>
        </p:spPr>
        <p:txBody>
          <a:bodyPr wrap="square">
            <a:spAutoFit/>
          </a:bodyPr>
          <a:lstStyle/>
          <a:p>
            <a:pPr fontAlgn="auto">
              <a:lnSpc>
                <a:spcPts val="1100"/>
              </a:lnSpc>
              <a:spcBef>
                <a:spcPts val="0"/>
              </a:spcBef>
              <a:spcAft>
                <a:spcPts val="0"/>
              </a:spcAft>
              <a:defRPr/>
            </a:pPr>
            <a:r>
              <a:rPr lang="en-US" sz="1200" dirty="0">
                <a:solidFill>
                  <a:schemeClr val="bg1"/>
                </a:solidFill>
                <a:latin typeface="+mj-lt"/>
              </a:rPr>
              <a:t>Information Security Experts</a:t>
            </a:r>
          </a:p>
          <a:p>
            <a:pPr fontAlgn="auto">
              <a:lnSpc>
                <a:spcPts val="1100"/>
              </a:lnSpc>
              <a:spcBef>
                <a:spcPts val="0"/>
              </a:spcBef>
              <a:spcAft>
                <a:spcPts val="0"/>
              </a:spcAft>
              <a:defRPr/>
            </a:pPr>
            <a:r>
              <a:rPr lang="en-US" sz="1200" dirty="0" smtClean="0">
                <a:solidFill>
                  <a:schemeClr val="bg1"/>
                </a:solidFill>
                <a:latin typeface="+mj-lt"/>
              </a:rPr>
              <a:t>© 2010, </a:t>
            </a:r>
            <a:r>
              <a:rPr lang="en-US" sz="1200" dirty="0">
                <a:solidFill>
                  <a:schemeClr val="bg1"/>
                </a:solidFill>
                <a:latin typeface="+mj-lt"/>
              </a:rPr>
              <a:t>SecureWorks, Inc</a:t>
            </a:r>
            <a:r>
              <a:rPr lang="en-US" sz="1200" dirty="0" smtClean="0">
                <a:solidFill>
                  <a:schemeClr val="bg1"/>
                </a:solidFill>
                <a:latin typeface="+mj-lt"/>
              </a:rPr>
              <a:t>..</a:t>
            </a:r>
            <a:endParaRPr lang="en-US" sz="1200" dirty="0">
              <a:solidFill>
                <a:schemeClr val="bg1"/>
              </a:solidFill>
              <a:latin typeface="+mj-lt"/>
            </a:endParaRPr>
          </a:p>
          <a:p>
            <a:pPr fontAlgn="auto">
              <a:lnSpc>
                <a:spcPts val="1100"/>
              </a:lnSpc>
              <a:spcBef>
                <a:spcPts val="0"/>
              </a:spcBef>
              <a:spcAft>
                <a:spcPts val="0"/>
              </a:spcAft>
              <a:defRPr/>
            </a:pPr>
            <a:r>
              <a:rPr lang="en-GB" sz="1200" dirty="0" smtClean="0">
                <a:solidFill>
                  <a:schemeClr val="bg1"/>
                </a:solidFill>
                <a:latin typeface="+mj-lt"/>
              </a:rPr>
              <a:t>gdusil.wordpress.com, </a:t>
            </a:r>
            <a:r>
              <a:rPr lang="en-GB" sz="1200" dirty="0">
                <a:solidFill>
                  <a:schemeClr val="bg1"/>
                </a:solidFill>
                <a:latin typeface="+mj-lt"/>
              </a:rPr>
              <a:t>Page </a:t>
            </a:r>
            <a:fld id="{ADBA88A4-E096-44AB-8261-0EE260A7DBBD}" type="slidenum">
              <a:rPr lang="en-GB" sz="1200">
                <a:solidFill>
                  <a:schemeClr val="bg1"/>
                </a:solidFill>
                <a:latin typeface="+mj-lt"/>
              </a:rPr>
              <a:pPr fontAlgn="auto">
                <a:lnSpc>
                  <a:spcPts val="1100"/>
                </a:lnSpc>
                <a:spcBef>
                  <a:spcPts val="0"/>
                </a:spcBef>
                <a:spcAft>
                  <a:spcPts val="0"/>
                </a:spcAft>
                <a:defRPr/>
              </a:pPr>
              <a:t>‹#›</a:t>
            </a:fld>
            <a:endParaRPr lang="en-US" sz="1200" dirty="0">
              <a:solidFill>
                <a:schemeClr val="bg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906000" cy="6858000"/>
            <a:chOff x="0" y="0"/>
            <a:chExt cx="5760" cy="4320"/>
          </a:xfrm>
        </p:grpSpPr>
        <p:pic>
          <p:nvPicPr>
            <p:cNvPr id="5" name="Picture 10" descr="5747_PPTtemplate_v3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6" name="Picture 11" descr="SecureWorks_blue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grpSp>
        <p:nvGrpSpPr>
          <p:cNvPr id="7" name="Group 8"/>
          <p:cNvGrpSpPr>
            <a:grpSpLocks/>
          </p:cNvGrpSpPr>
          <p:nvPr/>
        </p:nvGrpSpPr>
        <p:grpSpPr bwMode="auto">
          <a:xfrm>
            <a:off x="0" y="0"/>
            <a:ext cx="9906000" cy="6858000"/>
            <a:chOff x="0" y="0"/>
            <a:chExt cx="5760" cy="4320"/>
          </a:xfrm>
        </p:grpSpPr>
        <p:pic>
          <p:nvPicPr>
            <p:cNvPr id="8" name="Picture 6" descr="5747_PPTtemplate_v3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9" name="Picture 7" descr="SecureWorks_blue_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sp>
        <p:nvSpPr>
          <p:cNvPr id="4" name="Title 1"/>
          <p:cNvSpPr>
            <a:spLocks noGrp="1"/>
          </p:cNvSpPr>
          <p:nvPr>
            <p:ph type="title"/>
          </p:nvPr>
        </p:nvSpPr>
        <p:spPr>
          <a:xfrm>
            <a:off x="257175" y="0"/>
            <a:ext cx="9515474" cy="715274"/>
          </a:xfrm>
          <a:prstGeom prst="round2SameRect">
            <a:avLst>
              <a:gd name="adj1" fmla="val 0"/>
              <a:gd name="adj2" fmla="val 21633"/>
            </a:avLst>
          </a:prstGeom>
          <a:solidFill>
            <a:schemeClr val="bg1">
              <a:lumMod val="95000"/>
            </a:schemeClr>
          </a:solidFill>
          <a:ln w="9525">
            <a:noFill/>
            <a:miter lim="800000"/>
            <a:headEnd/>
            <a:tailEnd/>
          </a:ln>
          <a:effectLst>
            <a:outerShdw blurRad="215900" dist="101600" dir="10800000" algn="br" rotWithShape="0">
              <a:prstClr val="black">
                <a:alpha val="40000"/>
              </a:prstClr>
            </a:outerShdw>
          </a:effectLst>
        </p:spPr>
        <p:txBody>
          <a:bodyPr vert="horz" wrap="square" lIns="91440" tIns="45720" rIns="91440" bIns="0" numCol="1" anchor="b" anchorCtr="0" compatLnSpc="1">
            <a:prstTxWarp prst="textNoShape">
              <a:avLst/>
            </a:prstTxWarp>
          </a:bodyPr>
          <a:lstStyle>
            <a:lvl1pPr algn="l" rtl="0" eaLnBrk="0" fontAlgn="base" hangingPunct="0">
              <a:spcBef>
                <a:spcPct val="0"/>
              </a:spcBef>
              <a:spcAft>
                <a:spcPct val="0"/>
              </a:spcAft>
              <a:defRPr lang="en-US" sz="3600" b="1" dirty="0">
                <a:solidFill>
                  <a:srgbClr val="4166A1"/>
                </a:solidFill>
                <a:latin typeface="Arial" pitchFamily="34" charset="0"/>
                <a:ea typeface="+mj-ea"/>
                <a:cs typeface="+mj-cs"/>
              </a:defRPr>
            </a:lvl1pPr>
          </a:lstStyle>
          <a:p>
            <a:r>
              <a:rPr lang="en-US" dirty="0" smtClean="0"/>
              <a:t>Click to edit Master title style</a:t>
            </a:r>
            <a:endParaRPr lang="en-US" dirty="0"/>
          </a:p>
        </p:txBody>
      </p:sp>
      <p:sp>
        <p:nvSpPr>
          <p:cNvPr id="11" name="Text Box 4"/>
          <p:cNvSpPr txBox="1">
            <a:spLocks noChangeArrowheads="1"/>
          </p:cNvSpPr>
          <p:nvPr userDrawn="1"/>
        </p:nvSpPr>
        <p:spPr bwMode="auto">
          <a:xfrm>
            <a:off x="72900" y="6300725"/>
            <a:ext cx="2551547" cy="517578"/>
          </a:xfrm>
          <a:prstGeom prst="rect">
            <a:avLst/>
          </a:prstGeom>
          <a:noFill/>
          <a:ln w="9525">
            <a:noFill/>
            <a:miter lim="800000"/>
            <a:headEnd/>
            <a:tailEnd/>
          </a:ln>
          <a:effectLst/>
        </p:spPr>
        <p:txBody>
          <a:bodyPr wrap="square">
            <a:spAutoFit/>
          </a:bodyPr>
          <a:lstStyle/>
          <a:p>
            <a:pPr fontAlgn="auto">
              <a:lnSpc>
                <a:spcPts val="1100"/>
              </a:lnSpc>
              <a:spcBef>
                <a:spcPts val="0"/>
              </a:spcBef>
              <a:spcAft>
                <a:spcPts val="0"/>
              </a:spcAft>
              <a:defRPr/>
            </a:pPr>
            <a:r>
              <a:rPr lang="en-US" sz="1200" dirty="0">
                <a:solidFill>
                  <a:schemeClr val="bg1"/>
                </a:solidFill>
                <a:latin typeface="+mj-lt"/>
              </a:rPr>
              <a:t>Information Security Experts</a:t>
            </a:r>
          </a:p>
          <a:p>
            <a:pPr fontAlgn="auto">
              <a:lnSpc>
                <a:spcPts val="1100"/>
              </a:lnSpc>
              <a:spcBef>
                <a:spcPts val="0"/>
              </a:spcBef>
              <a:spcAft>
                <a:spcPts val="0"/>
              </a:spcAft>
              <a:defRPr/>
            </a:pPr>
            <a:r>
              <a:rPr lang="en-US" sz="1200" dirty="0" smtClean="0">
                <a:solidFill>
                  <a:schemeClr val="bg1"/>
                </a:solidFill>
                <a:latin typeface="+mj-lt"/>
              </a:rPr>
              <a:t>© 2010, </a:t>
            </a:r>
            <a:r>
              <a:rPr lang="en-US" sz="1200" dirty="0">
                <a:solidFill>
                  <a:schemeClr val="bg1"/>
                </a:solidFill>
                <a:latin typeface="+mj-lt"/>
              </a:rPr>
              <a:t>SecureWorks, Inc</a:t>
            </a:r>
            <a:r>
              <a:rPr lang="en-US" sz="1200" dirty="0" smtClean="0">
                <a:solidFill>
                  <a:schemeClr val="bg1"/>
                </a:solidFill>
                <a:latin typeface="+mj-lt"/>
              </a:rPr>
              <a:t>..</a:t>
            </a:r>
            <a:endParaRPr lang="en-US" sz="1200" dirty="0">
              <a:solidFill>
                <a:schemeClr val="bg1"/>
              </a:solidFill>
              <a:latin typeface="+mj-lt"/>
            </a:endParaRPr>
          </a:p>
          <a:p>
            <a:pPr fontAlgn="auto">
              <a:lnSpc>
                <a:spcPts val="1100"/>
              </a:lnSpc>
              <a:spcBef>
                <a:spcPts val="0"/>
              </a:spcBef>
              <a:spcAft>
                <a:spcPts val="0"/>
              </a:spcAft>
              <a:defRPr/>
            </a:pPr>
            <a:r>
              <a:rPr lang="en-GB" sz="1200" dirty="0" smtClean="0">
                <a:solidFill>
                  <a:schemeClr val="bg1"/>
                </a:solidFill>
                <a:latin typeface="+mj-lt"/>
              </a:rPr>
              <a:t>gdusil.wordpress.com, </a:t>
            </a:r>
            <a:r>
              <a:rPr lang="en-GB" sz="1200" dirty="0">
                <a:solidFill>
                  <a:schemeClr val="bg1"/>
                </a:solidFill>
                <a:latin typeface="+mj-lt"/>
              </a:rPr>
              <a:t>Page </a:t>
            </a:r>
            <a:fld id="{ADBA88A4-E096-44AB-8261-0EE260A7DBBD}" type="slidenum">
              <a:rPr lang="en-GB" sz="1200">
                <a:solidFill>
                  <a:schemeClr val="bg1"/>
                </a:solidFill>
                <a:latin typeface="+mj-lt"/>
              </a:rPr>
              <a:pPr fontAlgn="auto">
                <a:lnSpc>
                  <a:spcPts val="1100"/>
                </a:lnSpc>
                <a:spcBef>
                  <a:spcPts val="0"/>
                </a:spcBef>
                <a:spcAft>
                  <a:spcPts val="0"/>
                </a:spcAft>
                <a:defRPr/>
              </a:pPr>
              <a:t>‹#›</a:t>
            </a:fld>
            <a:endParaRPr lang="en-US" sz="1200" dirty="0">
              <a:solidFill>
                <a:schemeClr val="bg1"/>
              </a:solidFill>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0"/>
            <a:ext cx="9906000" cy="6858000"/>
            <a:chOff x="0" y="0"/>
            <a:chExt cx="5760" cy="4320"/>
          </a:xfrm>
        </p:grpSpPr>
        <p:pic>
          <p:nvPicPr>
            <p:cNvPr id="1032" name="Picture 10" descr="5747_PPTtemplate_v3C"/>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2" name="Picture 11" descr="SecureWorks_blue_logo"/>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grpSp>
        <p:nvGrpSpPr>
          <p:cNvPr id="1028" name="Group 8"/>
          <p:cNvGrpSpPr>
            <a:grpSpLocks/>
          </p:cNvGrpSpPr>
          <p:nvPr/>
        </p:nvGrpSpPr>
        <p:grpSpPr bwMode="auto">
          <a:xfrm>
            <a:off x="0" y="0"/>
            <a:ext cx="9906000" cy="6858000"/>
            <a:chOff x="0" y="0"/>
            <a:chExt cx="5760" cy="4320"/>
          </a:xfrm>
        </p:grpSpPr>
        <p:pic>
          <p:nvPicPr>
            <p:cNvPr id="1030" name="Picture 6" descr="5747_PPTtemplate_v3C"/>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noFill/>
              <a:miter lim="800000"/>
              <a:headEnd/>
              <a:tailEnd/>
            </a:ln>
          </p:spPr>
        </p:pic>
        <p:pic>
          <p:nvPicPr>
            <p:cNvPr id="1031" name="Picture 7" descr="SecureWorks_blue_logo"/>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4032" y="3960"/>
              <a:ext cx="1536" cy="234"/>
            </a:xfrm>
            <a:prstGeom prst="rect">
              <a:avLst/>
            </a:prstGeom>
            <a:noFill/>
            <a:ln w="9525">
              <a:noFill/>
              <a:miter lim="800000"/>
              <a:headEnd/>
              <a:tailEnd/>
            </a:ln>
          </p:spPr>
        </p:pic>
      </p:grpSp>
      <p:sp>
        <p:nvSpPr>
          <p:cNvPr id="10" name="Text Box 4"/>
          <p:cNvSpPr txBox="1">
            <a:spLocks noChangeArrowheads="1"/>
          </p:cNvSpPr>
          <p:nvPr userDrawn="1"/>
        </p:nvSpPr>
        <p:spPr bwMode="auto">
          <a:xfrm>
            <a:off x="72900" y="6300725"/>
            <a:ext cx="2551547" cy="517578"/>
          </a:xfrm>
          <a:prstGeom prst="rect">
            <a:avLst/>
          </a:prstGeom>
          <a:noFill/>
          <a:ln w="9525">
            <a:noFill/>
            <a:miter lim="800000"/>
            <a:headEnd/>
            <a:tailEnd/>
          </a:ln>
          <a:effectLst/>
        </p:spPr>
        <p:txBody>
          <a:bodyPr wrap="square">
            <a:spAutoFit/>
          </a:bodyPr>
          <a:lstStyle/>
          <a:p>
            <a:pPr fontAlgn="auto">
              <a:lnSpc>
                <a:spcPts val="1100"/>
              </a:lnSpc>
              <a:spcBef>
                <a:spcPts val="0"/>
              </a:spcBef>
              <a:spcAft>
                <a:spcPts val="0"/>
              </a:spcAft>
              <a:defRPr/>
            </a:pPr>
            <a:r>
              <a:rPr lang="en-US" sz="1200" dirty="0">
                <a:solidFill>
                  <a:schemeClr val="bg1"/>
                </a:solidFill>
                <a:latin typeface="+mj-lt"/>
              </a:rPr>
              <a:t>Information Security Experts</a:t>
            </a:r>
          </a:p>
          <a:p>
            <a:pPr fontAlgn="auto">
              <a:lnSpc>
                <a:spcPts val="1100"/>
              </a:lnSpc>
              <a:spcBef>
                <a:spcPts val="0"/>
              </a:spcBef>
              <a:spcAft>
                <a:spcPts val="0"/>
              </a:spcAft>
              <a:defRPr/>
            </a:pPr>
            <a:r>
              <a:rPr lang="en-US" sz="1200" dirty="0" smtClean="0">
                <a:solidFill>
                  <a:schemeClr val="bg1"/>
                </a:solidFill>
                <a:latin typeface="+mj-lt"/>
              </a:rPr>
              <a:t>© </a:t>
            </a:r>
            <a:r>
              <a:rPr lang="en-US" sz="1200" dirty="0">
                <a:solidFill>
                  <a:schemeClr val="bg1"/>
                </a:solidFill>
                <a:latin typeface="+mj-lt"/>
              </a:rPr>
              <a:t>2010 SecureWorks, Inc</a:t>
            </a:r>
            <a:r>
              <a:rPr lang="en-US" sz="1200" dirty="0" smtClean="0">
                <a:solidFill>
                  <a:schemeClr val="bg1"/>
                </a:solidFill>
                <a:latin typeface="+mj-lt"/>
              </a:rPr>
              <a:t>..</a:t>
            </a:r>
            <a:endParaRPr lang="en-US" sz="1200" dirty="0">
              <a:solidFill>
                <a:schemeClr val="bg1"/>
              </a:solidFill>
              <a:latin typeface="+mj-lt"/>
            </a:endParaRPr>
          </a:p>
          <a:p>
            <a:pPr fontAlgn="auto">
              <a:lnSpc>
                <a:spcPts val="1100"/>
              </a:lnSpc>
              <a:spcBef>
                <a:spcPts val="0"/>
              </a:spcBef>
              <a:spcAft>
                <a:spcPts val="0"/>
              </a:spcAft>
              <a:defRPr/>
            </a:pPr>
            <a:r>
              <a:rPr lang="en-GB" sz="1200" dirty="0" smtClean="0">
                <a:solidFill>
                  <a:schemeClr val="bg1"/>
                </a:solidFill>
                <a:latin typeface="+mj-lt"/>
              </a:rPr>
              <a:t>gdusil.wordpress.com, </a:t>
            </a:r>
            <a:r>
              <a:rPr lang="en-GB" sz="1200" dirty="0">
                <a:solidFill>
                  <a:schemeClr val="bg1"/>
                </a:solidFill>
                <a:latin typeface="+mj-lt"/>
              </a:rPr>
              <a:t>Page </a:t>
            </a:r>
            <a:fld id="{ADBA88A4-E096-44AB-8261-0EE260A7DBBD}" type="slidenum">
              <a:rPr lang="en-GB" sz="1200">
                <a:solidFill>
                  <a:schemeClr val="bg1"/>
                </a:solidFill>
                <a:latin typeface="+mj-lt"/>
              </a:rPr>
              <a:pPr fontAlgn="auto">
                <a:lnSpc>
                  <a:spcPts val="1100"/>
                </a:lnSpc>
                <a:spcBef>
                  <a:spcPts val="0"/>
                </a:spcBef>
                <a:spcAft>
                  <a:spcPts val="0"/>
                </a:spcAft>
                <a:defRPr/>
              </a:pPr>
              <a:t>‹#›</a:t>
            </a:fld>
            <a:endParaRPr lang="en-US" sz="120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hf hdr="0" ftr="0" dt="0"/>
  <p:txStyles>
    <p:titleStyle>
      <a:lvl1pPr algn="l" rtl="0" eaLnBrk="0" fontAlgn="base" hangingPunct="0">
        <a:spcBef>
          <a:spcPct val="0"/>
        </a:spcBef>
        <a:spcAft>
          <a:spcPct val="0"/>
        </a:spcAft>
        <a:defRPr sz="2400" b="1">
          <a:solidFill>
            <a:srgbClr val="080808"/>
          </a:solidFill>
          <a:latin typeface="+mj-lt"/>
          <a:ea typeface="+mj-ea"/>
          <a:cs typeface="+mj-cs"/>
        </a:defRPr>
      </a:lvl1pPr>
      <a:lvl2pPr algn="l" rtl="0" eaLnBrk="0" fontAlgn="base" hangingPunct="0">
        <a:spcBef>
          <a:spcPct val="0"/>
        </a:spcBef>
        <a:spcAft>
          <a:spcPct val="0"/>
        </a:spcAft>
        <a:defRPr sz="2400" b="1">
          <a:solidFill>
            <a:srgbClr val="080808"/>
          </a:solidFill>
          <a:latin typeface="Arial" charset="0"/>
        </a:defRPr>
      </a:lvl2pPr>
      <a:lvl3pPr algn="l" rtl="0" eaLnBrk="0" fontAlgn="base" hangingPunct="0">
        <a:spcBef>
          <a:spcPct val="0"/>
        </a:spcBef>
        <a:spcAft>
          <a:spcPct val="0"/>
        </a:spcAft>
        <a:defRPr sz="2400" b="1">
          <a:solidFill>
            <a:srgbClr val="080808"/>
          </a:solidFill>
          <a:latin typeface="Arial" charset="0"/>
        </a:defRPr>
      </a:lvl3pPr>
      <a:lvl4pPr algn="l" rtl="0" eaLnBrk="0" fontAlgn="base" hangingPunct="0">
        <a:spcBef>
          <a:spcPct val="0"/>
        </a:spcBef>
        <a:spcAft>
          <a:spcPct val="0"/>
        </a:spcAft>
        <a:defRPr sz="2400" b="1">
          <a:solidFill>
            <a:srgbClr val="080808"/>
          </a:solidFill>
          <a:latin typeface="Arial" charset="0"/>
        </a:defRPr>
      </a:lvl4pPr>
      <a:lvl5pPr algn="l" rtl="0" eaLnBrk="0" fontAlgn="base" hangingPunct="0">
        <a:spcBef>
          <a:spcPct val="0"/>
        </a:spcBef>
        <a:spcAft>
          <a:spcPct val="0"/>
        </a:spcAft>
        <a:defRPr sz="2400" b="1">
          <a:solidFill>
            <a:srgbClr val="080808"/>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2010/09/18/a-compliance-framework-for-payment-card-securit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gdusil.wordpress.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7249" name="Title 3"/>
          <p:cNvSpPr>
            <a:spLocks noGrp="1"/>
          </p:cNvSpPr>
          <p:nvPr>
            <p:ph type="ctrTitle"/>
          </p:nvPr>
        </p:nvSpPr>
        <p:spPr/>
        <p:txBody>
          <a:bodyPr/>
          <a:lstStyle/>
          <a:p>
            <a:r>
              <a:rPr lang="en-US" dirty="0" smtClean="0"/>
              <a:t>A Compliance </a:t>
            </a:r>
            <a:r>
              <a:rPr lang="en-US" dirty="0" smtClean="0"/>
              <a:t>Framework</a:t>
            </a:r>
            <a:br>
              <a:rPr lang="en-US" dirty="0" smtClean="0"/>
            </a:br>
            <a:r>
              <a:rPr lang="en-US" dirty="0" smtClean="0"/>
              <a:t>for </a:t>
            </a:r>
            <a:r>
              <a:rPr lang="en-US" dirty="0" smtClean="0"/>
              <a:t>Credit Card </a:t>
            </a:r>
            <a:r>
              <a:rPr lang="en-US" dirty="0" smtClean="0"/>
              <a:t>Security</a:t>
            </a:r>
          </a:p>
        </p:txBody>
      </p:sp>
      <p:sp>
        <p:nvSpPr>
          <p:cNvPr id="5557250" name="Text Placeholder 6"/>
          <p:cNvSpPr>
            <a:spLocks noGrp="1"/>
          </p:cNvSpPr>
          <p:nvPr>
            <p:ph type="subTitle" idx="1"/>
          </p:nvPr>
        </p:nvSpPr>
        <p:spPr/>
        <p:txBody>
          <a:bodyPr/>
          <a:lstStyle/>
          <a:p>
            <a:r>
              <a:rPr lang="en-US" smtClean="0"/>
              <a:t>Gabriel Dusil</a:t>
            </a:r>
            <a:br>
              <a:rPr lang="en-US" smtClean="0"/>
            </a:br>
            <a:r>
              <a:rPr lang="en-GB" smtClean="0"/>
              <a:t>SecureWorks Inc.</a:t>
            </a:r>
            <a:br>
              <a:rPr lang="en-GB" smtClean="0"/>
            </a:br>
            <a:r>
              <a:rPr lang="en-GB" smtClean="0"/>
              <a:t>Director Partnerships, EMEA</a:t>
            </a:r>
          </a:p>
          <a:p>
            <a:r>
              <a:rPr lang="en-US" smtClean="0"/>
              <a:t>    www.facebook.com/gdusil</a:t>
            </a:r>
            <a:br>
              <a:rPr lang="en-US" smtClean="0"/>
            </a:br>
            <a:r>
              <a:rPr lang="en-US" smtClean="0"/>
              <a:t>    cz.linkedin.com/in/gabrieldusil</a:t>
            </a:r>
            <a:br>
              <a:rPr lang="en-US" smtClean="0"/>
            </a:br>
            <a:r>
              <a:rPr lang="en-US" smtClean="0"/>
              <a:t>    gdusil.wordpress.com</a:t>
            </a:r>
            <a:br>
              <a:rPr lang="en-US" smtClean="0"/>
            </a:br>
            <a:r>
              <a:rPr lang="en-US" smtClean="0"/>
              <a:t>    dusilg@gmail.com</a:t>
            </a:r>
            <a:endParaRPr lang="en-US" dirty="0"/>
          </a:p>
        </p:txBody>
      </p:sp>
      <p:grpSp>
        <p:nvGrpSpPr>
          <p:cNvPr id="2" name="Group 1"/>
          <p:cNvGrpSpPr/>
          <p:nvPr/>
        </p:nvGrpSpPr>
        <p:grpSpPr>
          <a:xfrm>
            <a:off x="875927" y="4600801"/>
            <a:ext cx="214844" cy="1078784"/>
            <a:chOff x="412790" y="3742600"/>
            <a:chExt cx="138517" cy="695528"/>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790" y="3742600"/>
              <a:ext cx="129603" cy="14552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0" y="3924361"/>
              <a:ext cx="126106" cy="15030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790" y="4109379"/>
              <a:ext cx="137392" cy="14591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790" y="4290616"/>
              <a:ext cx="138517" cy="147512"/>
            </a:xfrm>
            <a:prstGeom prst="rect">
              <a:avLst/>
            </a:prstGeom>
          </p:spPr>
        </p:pic>
      </p:grpSp>
    </p:spTree>
    <p:extLst>
      <p:ext uri="{BB962C8B-B14F-4D97-AF65-F5344CB8AC3E}">
        <p14:creationId xmlns:p14="http://schemas.microsoft.com/office/powerpoint/2010/main" val="226292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500" y="1000125"/>
            <a:ext cx="9553575" cy="4867275"/>
          </a:xfrm>
        </p:spPr>
        <p:txBody>
          <a:bodyPr/>
          <a:lstStyle/>
          <a:p>
            <a:pPr>
              <a:defRPr/>
            </a:pPr>
            <a:endParaRPr lang="en-GB" dirty="0" smtClean="0"/>
          </a:p>
          <a:p>
            <a:pPr>
              <a:defRPr/>
            </a:pPr>
            <a:r>
              <a:rPr lang="en-GB" dirty="0" smtClean="0"/>
              <a:t>Counterfeit card fraud losses in the UK &amp; abroad</a:t>
            </a:r>
          </a:p>
          <a:p>
            <a:pPr lvl="1">
              <a:defRPr/>
            </a:pPr>
            <a:r>
              <a:rPr lang="en-US" dirty="0" smtClean="0"/>
              <a:t>All figures in £ millions</a:t>
            </a:r>
            <a:endParaRPr lang="en-US" dirty="0"/>
          </a:p>
        </p:txBody>
      </p:sp>
      <p:sp>
        <p:nvSpPr>
          <p:cNvPr id="3" name="Title 2"/>
          <p:cNvSpPr>
            <a:spLocks noGrp="1"/>
          </p:cNvSpPr>
          <p:nvPr>
            <p:ph type="title"/>
          </p:nvPr>
        </p:nvSpPr>
        <p:spPr>
          <a:xfrm>
            <a:off x="238125" y="0"/>
            <a:ext cx="9477375" cy="676275"/>
          </a:xfrm>
        </p:spPr>
        <p:txBody>
          <a:bodyPr/>
          <a:lstStyle/>
          <a:p>
            <a:pPr>
              <a:defRPr/>
            </a:pPr>
            <a:r>
              <a:rPr lang="en-GB" dirty="0" smtClean="0"/>
              <a:t>Fraud – UK vs. Int’l</a:t>
            </a:r>
            <a:endParaRPr dirty="0"/>
          </a:p>
        </p:txBody>
      </p:sp>
      <p:pic>
        <p:nvPicPr>
          <p:cNvPr id="558797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475" y="2973883"/>
            <a:ext cx="9163050" cy="1454150"/>
          </a:xfrm>
          <a:prstGeom prst="rect">
            <a:avLst/>
          </a:prstGeom>
          <a:effectLst>
            <a:outerShdw blurRad="203200" dist="101600" dir="8400000" algn="tl" rotWithShape="0">
              <a:schemeClr val="accent1">
                <a:lumMod val="75000"/>
                <a:alpha val="52000"/>
              </a:schemeClr>
            </a:outerShdw>
          </a:effectLst>
        </p:spPr>
      </p:pic>
      <p:sp>
        <p:nvSpPr>
          <p:cNvPr id="7" name="Rectangle 9"/>
          <p:cNvSpPr>
            <a:spLocks noChangeArrowheads="1"/>
          </p:cNvSpPr>
          <p:nvPr/>
        </p:nvSpPr>
        <p:spPr bwMode="auto">
          <a:xfrm>
            <a:off x="3371480" y="6359587"/>
            <a:ext cx="2419350" cy="387798"/>
          </a:xfrm>
          <a:prstGeom prst="rect">
            <a:avLst/>
          </a:prstGeom>
          <a:noFill/>
          <a:ln w="9525">
            <a:noFill/>
            <a:miter lim="800000"/>
            <a:headEnd/>
            <a:tailEnd/>
          </a:ln>
        </p:spPr>
        <p:txBody>
          <a:bodyPr>
            <a:spAutoFit/>
          </a:bodyPr>
          <a:lstStyle/>
          <a:p>
            <a:pPr marL="0" lvl="2" algn="ctr">
              <a:lnSpc>
                <a:spcPct val="80000"/>
              </a:lnSpc>
            </a:pPr>
            <a:r>
              <a:rPr lang="en-GB" sz="1200" dirty="0" smtClean="0">
                <a:solidFill>
                  <a:schemeClr val="bg1"/>
                </a:solidFill>
                <a:latin typeface="Arial" pitchFamily="34" charset="0"/>
              </a:rPr>
              <a:t>UK Payments Administration - “</a:t>
            </a:r>
            <a:r>
              <a:rPr lang="en-GB" sz="1200" dirty="0">
                <a:solidFill>
                  <a:schemeClr val="bg1"/>
                </a:solidFill>
                <a:latin typeface="Arial" pitchFamily="34" charset="0"/>
              </a:rPr>
              <a:t>Fraud Facts ‘09”</a:t>
            </a:r>
            <a:endParaRPr lang="en-US" sz="1200" dirty="0">
              <a:solidFill>
                <a:schemeClr val="bg1"/>
              </a:solidFill>
              <a:latin typeface="Arial" pitchFamily="34"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3434" y="93695"/>
            <a:ext cx="2278082" cy="519190"/>
          </a:xfrm>
          <a:prstGeom prst="rect">
            <a:avLst/>
          </a:prstGeom>
        </p:spPr>
      </p:pic>
    </p:spTree>
    <p:extLst>
      <p:ext uri="{BB962C8B-B14F-4D97-AF65-F5344CB8AC3E}">
        <p14:creationId xmlns:p14="http://schemas.microsoft.com/office/powerpoint/2010/main" val="5854807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Card Fraud - UK</a:t>
            </a:r>
            <a:endParaRPr lang="en-GB" dirty="0"/>
          </a:p>
        </p:txBody>
      </p:sp>
      <p:sp>
        <p:nvSpPr>
          <p:cNvPr id="6" name="Content Placeholder 5"/>
          <p:cNvSpPr>
            <a:spLocks noGrp="1"/>
          </p:cNvSpPr>
          <p:nvPr>
            <p:ph idx="1"/>
          </p:nvPr>
        </p:nvSpPr>
        <p:spPr/>
        <p:txBody>
          <a:bodyPr/>
          <a:lstStyle/>
          <a:p>
            <a:endParaRPr lang="en-GB" dirty="0" smtClean="0"/>
          </a:p>
          <a:p>
            <a:r>
              <a:rPr lang="en-GB" dirty="0" smtClean="0"/>
              <a:t>Card fraud</a:t>
            </a:r>
            <a:br>
              <a:rPr lang="en-GB" dirty="0" smtClean="0"/>
            </a:br>
            <a:r>
              <a:rPr lang="en-GB" dirty="0" smtClean="0"/>
              <a:t>steadily</a:t>
            </a:r>
            <a:br>
              <a:rPr lang="en-GB" dirty="0" smtClean="0"/>
            </a:br>
            <a:r>
              <a:rPr lang="en-GB" dirty="0" smtClean="0"/>
              <a:t>Increasing</a:t>
            </a:r>
            <a:endParaRPr lang="en-GB" dirty="0" smtClean="0"/>
          </a:p>
          <a:p>
            <a:endParaRPr lang="en-GB" dirty="0" smtClean="0"/>
          </a:p>
          <a:p>
            <a:pPr lvl="1"/>
            <a:r>
              <a:rPr lang="en-GB" dirty="0" smtClean="0"/>
              <a:t>Figures in grey</a:t>
            </a:r>
            <a:br>
              <a:rPr lang="en-GB" dirty="0" smtClean="0"/>
            </a:br>
            <a:r>
              <a:rPr lang="en-GB" dirty="0" smtClean="0"/>
              <a:t>show percentage</a:t>
            </a:r>
            <a:br>
              <a:rPr lang="en-GB" dirty="0" smtClean="0"/>
            </a:br>
            <a:r>
              <a:rPr lang="en-GB" dirty="0" smtClean="0"/>
              <a:t>change on</a:t>
            </a:r>
            <a:br>
              <a:rPr lang="en-GB" dirty="0" smtClean="0"/>
            </a:br>
            <a:r>
              <a:rPr lang="en-GB" dirty="0" smtClean="0"/>
              <a:t>previous year’s</a:t>
            </a:r>
            <a:br>
              <a:rPr lang="en-GB" dirty="0" smtClean="0"/>
            </a:br>
            <a:r>
              <a:rPr lang="en-GB" dirty="0" smtClean="0"/>
              <a:t>total</a:t>
            </a:r>
          </a:p>
        </p:txBody>
      </p:sp>
      <p:pic>
        <p:nvPicPr>
          <p:cNvPr id="5585923"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2501" y="1147783"/>
            <a:ext cx="6097485" cy="4552373"/>
          </a:xfrm>
          <a:prstGeom prst="rect">
            <a:avLst/>
          </a:prstGeom>
        </p:spPr>
      </p:pic>
      <p:sp>
        <p:nvSpPr>
          <p:cNvPr id="5585924" name="Rectangle 9"/>
          <p:cNvSpPr>
            <a:spLocks noChangeArrowheads="1"/>
          </p:cNvSpPr>
          <p:nvPr/>
        </p:nvSpPr>
        <p:spPr bwMode="auto">
          <a:xfrm>
            <a:off x="3371480" y="6359587"/>
            <a:ext cx="2419350" cy="387798"/>
          </a:xfrm>
          <a:prstGeom prst="rect">
            <a:avLst/>
          </a:prstGeom>
          <a:noFill/>
          <a:ln w="9525">
            <a:noFill/>
            <a:miter lim="800000"/>
            <a:headEnd/>
            <a:tailEnd/>
          </a:ln>
        </p:spPr>
        <p:txBody>
          <a:bodyPr>
            <a:spAutoFit/>
          </a:bodyPr>
          <a:lstStyle/>
          <a:p>
            <a:pPr marL="0" lvl="2" algn="ctr">
              <a:lnSpc>
                <a:spcPct val="80000"/>
              </a:lnSpc>
            </a:pPr>
            <a:r>
              <a:rPr lang="en-GB" sz="1200" dirty="0" smtClean="0">
                <a:solidFill>
                  <a:schemeClr val="bg1"/>
                </a:solidFill>
                <a:latin typeface="Arial" pitchFamily="34" charset="0"/>
              </a:rPr>
              <a:t>UK Payments Administration - “</a:t>
            </a:r>
            <a:r>
              <a:rPr lang="en-GB" sz="1200" dirty="0">
                <a:solidFill>
                  <a:schemeClr val="bg1"/>
                </a:solidFill>
                <a:latin typeface="Arial" pitchFamily="34" charset="0"/>
              </a:rPr>
              <a:t>Fraud Facts ‘09”</a:t>
            </a:r>
            <a:endParaRPr lang="en-US" sz="1200" dirty="0">
              <a:solidFill>
                <a:schemeClr val="bg1"/>
              </a:solidFill>
              <a:latin typeface="Arial" pitchFamily="34" charset="0"/>
            </a:endParaRP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3434" y="93695"/>
            <a:ext cx="2278082" cy="519190"/>
          </a:xfrm>
          <a:prstGeom prst="rect">
            <a:avLst/>
          </a:prstGeom>
        </p:spPr>
      </p:pic>
    </p:spTree>
    <p:extLst>
      <p:ext uri="{BB962C8B-B14F-4D97-AF65-F5344CB8AC3E}">
        <p14:creationId xmlns:p14="http://schemas.microsoft.com/office/powerpoint/2010/main" val="21483526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Types of Card Fraud</a:t>
            </a:r>
            <a:endParaRPr lang="en-GB" dirty="0"/>
          </a:p>
        </p:txBody>
      </p:sp>
      <p:sp>
        <p:nvSpPr>
          <p:cNvPr id="7" name="Content Placeholder 6"/>
          <p:cNvSpPr>
            <a:spLocks noGrp="1"/>
          </p:cNvSpPr>
          <p:nvPr>
            <p:ph idx="1"/>
          </p:nvPr>
        </p:nvSpPr>
        <p:spPr/>
        <p:txBody>
          <a:bodyPr/>
          <a:lstStyle/>
          <a:p>
            <a:endParaRPr lang="en-GB" dirty="0" smtClean="0">
              <a:solidFill>
                <a:srgbClr val="FF0000"/>
              </a:solidFill>
            </a:endParaRPr>
          </a:p>
          <a:p>
            <a:r>
              <a:rPr lang="en-GB" dirty="0" smtClean="0">
                <a:solidFill>
                  <a:srgbClr val="FF0000"/>
                </a:solidFill>
              </a:rPr>
              <a:t>Card-not-present is the current weak link</a:t>
            </a:r>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p:txBody>
      </p:sp>
      <p:pic>
        <p:nvPicPr>
          <p:cNvPr id="558694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75" y="2283131"/>
            <a:ext cx="3661517" cy="2800350"/>
          </a:xfrm>
          <a:prstGeom prst="rect">
            <a:avLst/>
          </a:prstGeom>
          <a:noFill/>
          <a:ln w="9525">
            <a:noFill/>
            <a:miter lim="800000"/>
            <a:headEnd/>
            <a:tailEnd/>
          </a:ln>
        </p:spPr>
      </p:pic>
      <p:pic>
        <p:nvPicPr>
          <p:cNvPr id="558694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150" y="2213980"/>
            <a:ext cx="3524580" cy="3067050"/>
          </a:xfrm>
          <a:prstGeom prst="rect">
            <a:avLst/>
          </a:prstGeom>
          <a:noFill/>
          <a:ln w="9525">
            <a:noFill/>
            <a:miter lim="800000"/>
            <a:headEnd/>
            <a:tailEnd/>
          </a:ln>
        </p:spPr>
      </p:pic>
      <p:pic>
        <p:nvPicPr>
          <p:cNvPr id="5586949"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1763" y="2789377"/>
            <a:ext cx="2105025" cy="1895475"/>
          </a:xfrm>
          <a:prstGeom prst="rect">
            <a:avLst/>
          </a:prstGeom>
          <a:noFill/>
          <a:ln w="9525">
            <a:noFill/>
            <a:miter lim="800000"/>
            <a:headEnd/>
            <a:tailEnd/>
          </a:ln>
        </p:spPr>
      </p:pic>
      <p:sp>
        <p:nvSpPr>
          <p:cNvPr id="9" name="Rectangle 9"/>
          <p:cNvSpPr>
            <a:spLocks noChangeArrowheads="1"/>
          </p:cNvSpPr>
          <p:nvPr/>
        </p:nvSpPr>
        <p:spPr bwMode="auto">
          <a:xfrm>
            <a:off x="2708347" y="6359587"/>
            <a:ext cx="3745616" cy="387798"/>
          </a:xfrm>
          <a:prstGeom prst="rect">
            <a:avLst/>
          </a:prstGeom>
          <a:noFill/>
          <a:ln w="9525">
            <a:noFill/>
            <a:miter lim="800000"/>
            <a:headEnd/>
            <a:tailEnd/>
          </a:ln>
        </p:spPr>
        <p:txBody>
          <a:bodyPr wrap="square">
            <a:spAutoFit/>
          </a:bodyPr>
          <a:lstStyle/>
          <a:p>
            <a:pPr marL="0" lvl="2" algn="ctr">
              <a:lnSpc>
                <a:spcPct val="80000"/>
              </a:lnSpc>
            </a:pPr>
            <a:r>
              <a:rPr lang="en-GB" sz="1200" dirty="0" smtClean="0">
                <a:solidFill>
                  <a:schemeClr val="bg1"/>
                </a:solidFill>
                <a:latin typeface="Arial" pitchFamily="34" charset="0"/>
              </a:rPr>
              <a:t>UK Payments Administration - “</a:t>
            </a:r>
            <a:r>
              <a:rPr lang="en-GB" sz="1200" dirty="0">
                <a:solidFill>
                  <a:schemeClr val="bg1"/>
                </a:solidFill>
                <a:latin typeface="Arial" pitchFamily="34" charset="0"/>
              </a:rPr>
              <a:t>Fraud Facts ‘09</a:t>
            </a:r>
            <a:r>
              <a:rPr lang="en-GB" sz="1200" dirty="0" smtClean="0">
                <a:solidFill>
                  <a:schemeClr val="bg1"/>
                </a:solidFill>
                <a:latin typeface="Arial" pitchFamily="34" charset="0"/>
              </a:rPr>
              <a:t>”</a:t>
            </a:r>
          </a:p>
          <a:p>
            <a:pPr marL="0" lvl="2" algn="ctr">
              <a:lnSpc>
                <a:spcPct val="80000"/>
              </a:lnSpc>
            </a:pPr>
            <a:r>
              <a:rPr lang="en-US" sz="1200" dirty="0">
                <a:solidFill>
                  <a:schemeClr val="bg1"/>
                </a:solidFill>
                <a:latin typeface="Arial" pitchFamily="34" charset="0"/>
              </a:rPr>
              <a:t>Card fraud losses split by type as </a:t>
            </a:r>
            <a:r>
              <a:rPr lang="en-US" sz="1200" dirty="0" smtClean="0">
                <a:solidFill>
                  <a:schemeClr val="bg1"/>
                </a:solidFill>
                <a:latin typeface="Arial" pitchFamily="34" charset="0"/>
              </a:rPr>
              <a:t>% of </a:t>
            </a:r>
            <a:r>
              <a:rPr lang="en-US" sz="1200" dirty="0">
                <a:solidFill>
                  <a:schemeClr val="bg1"/>
                </a:solidFill>
                <a:latin typeface="Arial" pitchFamily="34" charset="0"/>
              </a:rPr>
              <a:t>total </a:t>
            </a:r>
            <a:r>
              <a:rPr lang="en-US" sz="1200" dirty="0" smtClean="0">
                <a:solidFill>
                  <a:schemeClr val="bg1"/>
                </a:solidFill>
                <a:latin typeface="Arial" pitchFamily="34" charset="0"/>
              </a:rPr>
              <a:t>losses</a:t>
            </a:r>
            <a:endParaRPr lang="en-US" sz="1200" dirty="0">
              <a:solidFill>
                <a:schemeClr val="bg1"/>
              </a:solidFill>
              <a:latin typeface="Arial" pitchFamily="34" charset="0"/>
            </a:endParaRPr>
          </a:p>
        </p:txBody>
      </p:sp>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3434" y="93695"/>
            <a:ext cx="2278082" cy="519190"/>
          </a:xfrm>
          <a:prstGeom prst="rect">
            <a:avLst/>
          </a:prstGeom>
        </p:spPr>
      </p:pic>
    </p:spTree>
    <p:extLst>
      <p:ext uri="{BB962C8B-B14F-4D97-AF65-F5344CB8AC3E}">
        <p14:creationId xmlns:p14="http://schemas.microsoft.com/office/powerpoint/2010/main" val="1898136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Card-Not-Present fraud</a:t>
            </a:r>
            <a:endParaRPr lang="en-GB" dirty="0"/>
          </a:p>
        </p:txBody>
      </p:sp>
      <p:sp>
        <p:nvSpPr>
          <p:cNvPr id="5" name="Content Placeholder 4"/>
          <p:cNvSpPr>
            <a:spLocks noGrp="1"/>
          </p:cNvSpPr>
          <p:nvPr>
            <p:ph idx="1"/>
          </p:nvPr>
        </p:nvSpPr>
        <p:spPr/>
        <p:txBody>
          <a:bodyPr>
            <a:normAutofit lnSpcReduction="10000"/>
          </a:bodyPr>
          <a:lstStyle/>
          <a:p>
            <a:pPr lvl="1"/>
            <a:endParaRPr lang="en-GB" dirty="0" smtClean="0"/>
          </a:p>
          <a:p>
            <a:r>
              <a:rPr lang="en-GB" dirty="0" smtClean="0"/>
              <a:t>Businesses accepting</a:t>
            </a:r>
            <a:br>
              <a:rPr lang="en-GB" dirty="0" smtClean="0"/>
            </a:br>
            <a:r>
              <a:rPr lang="en-GB" dirty="0" smtClean="0">
                <a:solidFill>
                  <a:srgbClr val="FF0000"/>
                </a:solidFill>
              </a:rPr>
              <a:t>Card-not-present</a:t>
            </a:r>
            <a:r>
              <a:rPr lang="en-GB" dirty="0" smtClean="0"/>
              <a:t/>
            </a:r>
            <a:br>
              <a:rPr lang="en-GB" dirty="0" smtClean="0"/>
            </a:br>
            <a:r>
              <a:rPr lang="en-GB" dirty="0" smtClean="0"/>
              <a:t>transactions </a:t>
            </a:r>
            <a:r>
              <a:rPr lang="en-GB" dirty="0" smtClean="0"/>
              <a:t>are</a:t>
            </a:r>
            <a:br>
              <a:rPr lang="en-GB" dirty="0" smtClean="0"/>
            </a:br>
            <a:r>
              <a:rPr lang="en-GB" dirty="0" smtClean="0"/>
              <a:t>unable to check the</a:t>
            </a:r>
            <a:br>
              <a:rPr lang="en-GB" dirty="0" smtClean="0"/>
            </a:br>
            <a:r>
              <a:rPr lang="en-GB" dirty="0" smtClean="0"/>
              <a:t>card’s physical</a:t>
            </a:r>
            <a:br>
              <a:rPr lang="en-GB" dirty="0" smtClean="0"/>
            </a:br>
            <a:r>
              <a:rPr lang="en-GB" dirty="0" smtClean="0"/>
              <a:t>security features to</a:t>
            </a:r>
            <a:br>
              <a:rPr lang="en-GB" dirty="0" smtClean="0"/>
            </a:br>
            <a:r>
              <a:rPr lang="en-GB" dirty="0" smtClean="0"/>
              <a:t>determine whether</a:t>
            </a:r>
            <a:br>
              <a:rPr lang="en-GB" dirty="0" smtClean="0"/>
            </a:br>
            <a:r>
              <a:rPr lang="en-GB" dirty="0" smtClean="0"/>
              <a:t>it is genuine</a:t>
            </a:r>
          </a:p>
          <a:p>
            <a:pPr lvl="1"/>
            <a:r>
              <a:rPr lang="en-GB" dirty="0" smtClean="0"/>
              <a:t>Without a signature</a:t>
            </a:r>
            <a:br>
              <a:rPr lang="en-GB" dirty="0" smtClean="0"/>
            </a:br>
            <a:r>
              <a:rPr lang="en-GB" dirty="0" smtClean="0"/>
              <a:t>or a PIN there is less</a:t>
            </a:r>
            <a:br>
              <a:rPr lang="en-GB" dirty="0" smtClean="0"/>
            </a:br>
            <a:r>
              <a:rPr lang="en-GB" dirty="0" smtClean="0"/>
              <a:t>certainty that the</a:t>
            </a:r>
            <a:br>
              <a:rPr lang="en-GB" dirty="0" smtClean="0"/>
            </a:br>
            <a:r>
              <a:rPr lang="en-GB" dirty="0" smtClean="0"/>
              <a:t>client is the genuine</a:t>
            </a:r>
            <a:br>
              <a:rPr lang="en-GB" dirty="0" smtClean="0"/>
            </a:br>
            <a:r>
              <a:rPr lang="en-GB" dirty="0" smtClean="0"/>
              <a:t>cardholder</a:t>
            </a:r>
          </a:p>
          <a:p>
            <a:pPr lvl="1"/>
            <a:endParaRPr lang="en-US" dirty="0"/>
          </a:p>
        </p:txBody>
      </p:sp>
      <p:pic>
        <p:nvPicPr>
          <p:cNvPr id="558899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5122" y="1943100"/>
            <a:ext cx="5117028" cy="3819525"/>
          </a:xfrm>
          <a:prstGeom prst="rect">
            <a:avLst/>
          </a:prstGeom>
          <a:noFill/>
          <a:ln w="9525">
            <a:noFill/>
            <a:miter lim="800000"/>
            <a:headEnd/>
            <a:tailEnd/>
          </a:ln>
        </p:spPr>
      </p:pic>
      <p:sp>
        <p:nvSpPr>
          <p:cNvPr id="7" name="Rectangle 9"/>
          <p:cNvSpPr>
            <a:spLocks noChangeArrowheads="1"/>
          </p:cNvSpPr>
          <p:nvPr/>
        </p:nvSpPr>
        <p:spPr bwMode="auto">
          <a:xfrm>
            <a:off x="2750877" y="6359587"/>
            <a:ext cx="3660556" cy="387798"/>
          </a:xfrm>
          <a:prstGeom prst="rect">
            <a:avLst/>
          </a:prstGeom>
          <a:noFill/>
          <a:ln w="9525">
            <a:noFill/>
            <a:miter lim="800000"/>
            <a:headEnd/>
            <a:tailEnd/>
          </a:ln>
        </p:spPr>
        <p:txBody>
          <a:bodyPr wrap="square">
            <a:spAutoFit/>
          </a:bodyPr>
          <a:lstStyle/>
          <a:p>
            <a:pPr marL="0" lvl="2" algn="ctr">
              <a:lnSpc>
                <a:spcPct val="80000"/>
              </a:lnSpc>
            </a:pPr>
            <a:r>
              <a:rPr lang="en-GB" sz="1200" dirty="0" smtClean="0">
                <a:solidFill>
                  <a:schemeClr val="bg1"/>
                </a:solidFill>
                <a:latin typeface="Arial" pitchFamily="34" charset="0"/>
              </a:rPr>
              <a:t>UK Payments Administration - “</a:t>
            </a:r>
            <a:r>
              <a:rPr lang="en-GB" sz="1200" dirty="0">
                <a:solidFill>
                  <a:schemeClr val="bg1"/>
                </a:solidFill>
                <a:latin typeface="Arial" pitchFamily="34" charset="0"/>
              </a:rPr>
              <a:t>Fraud Facts ‘09</a:t>
            </a:r>
            <a:r>
              <a:rPr lang="en-GB" sz="1200" dirty="0" smtClean="0">
                <a:solidFill>
                  <a:schemeClr val="bg1"/>
                </a:solidFill>
                <a:latin typeface="Arial" pitchFamily="34" charset="0"/>
              </a:rPr>
              <a:t>”</a:t>
            </a:r>
          </a:p>
          <a:p>
            <a:pPr marL="0" lvl="2" algn="ctr">
              <a:lnSpc>
                <a:spcPct val="80000"/>
              </a:lnSpc>
            </a:pPr>
            <a:r>
              <a:rPr lang="en-US" sz="1200" dirty="0">
                <a:solidFill>
                  <a:schemeClr val="bg1"/>
                </a:solidFill>
                <a:latin typeface="Arial" pitchFamily="34" charset="0"/>
              </a:rPr>
              <a:t>Card-not-present fraud losses on UK-issued </a:t>
            </a:r>
            <a:r>
              <a:rPr lang="en-US" sz="1200" dirty="0" smtClean="0">
                <a:solidFill>
                  <a:schemeClr val="bg1"/>
                </a:solidFill>
                <a:latin typeface="Arial" pitchFamily="34" charset="0"/>
              </a:rPr>
              <a:t>cards</a:t>
            </a:r>
            <a:endParaRPr lang="en-US" sz="1200" dirty="0">
              <a:solidFill>
                <a:schemeClr val="bg1"/>
              </a:solidFill>
              <a:latin typeface="Arial" pitchFamily="34"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3434" y="93695"/>
            <a:ext cx="2278082" cy="519190"/>
          </a:xfrm>
          <a:prstGeom prst="rect">
            <a:avLst/>
          </a:prstGeom>
        </p:spPr>
      </p:pic>
    </p:spTree>
    <p:extLst>
      <p:ext uri="{BB962C8B-B14F-4D97-AF65-F5344CB8AC3E}">
        <p14:creationId xmlns:p14="http://schemas.microsoft.com/office/powerpoint/2010/main" val="42644466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Downtime from IT Failures</a:t>
            </a:r>
            <a:endParaRPr lang="en-GB" dirty="0"/>
          </a:p>
        </p:txBody>
      </p:sp>
      <p:sp>
        <p:nvSpPr>
          <p:cNvPr id="4" name="Content Placeholder 3"/>
          <p:cNvSpPr>
            <a:spLocks noGrp="1"/>
          </p:cNvSpPr>
          <p:nvPr>
            <p:ph idx="1"/>
          </p:nvPr>
        </p:nvSpPr>
        <p:spPr/>
        <p:txBody>
          <a:bodyPr/>
          <a:lstStyle/>
          <a:p>
            <a:pPr lvl="1"/>
            <a:endParaRPr lang="en-GB" dirty="0" smtClean="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marL="22225" lvl="1" indent="0">
              <a:buNone/>
            </a:pPr>
            <a:endParaRPr lang="en-GB" dirty="0"/>
          </a:p>
          <a:p>
            <a:r>
              <a:rPr lang="en-GB" dirty="0" smtClean="0">
                <a:solidFill>
                  <a:srgbClr val="FF0000"/>
                </a:solidFill>
              </a:rPr>
              <a:t>Best Practices have the lowest downtime</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p:txBody>
      </p:sp>
      <p:pic>
        <p:nvPicPr>
          <p:cNvPr id="5591044"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l="-1" t="-1" r="7463" b="6417"/>
          <a:stretch/>
        </p:blipFill>
        <p:spPr bwMode="auto">
          <a:xfrm>
            <a:off x="6326920" y="132386"/>
            <a:ext cx="3312000" cy="396000"/>
          </a:xfrm>
          <a:prstGeom prst="rect">
            <a:avLst/>
          </a:prstGeom>
          <a:noFill/>
          <a:ln w="9525">
            <a:noFill/>
            <a:miter lim="800000"/>
            <a:headEnd/>
            <a:tailEnd/>
          </a:ln>
        </p:spPr>
      </p:pic>
      <p:sp>
        <p:nvSpPr>
          <p:cNvPr id="6" name="Rectangle 9"/>
          <p:cNvSpPr>
            <a:spLocks noChangeArrowheads="1"/>
          </p:cNvSpPr>
          <p:nvPr/>
        </p:nvSpPr>
        <p:spPr bwMode="auto">
          <a:xfrm>
            <a:off x="2458192" y="6286844"/>
            <a:ext cx="4061361" cy="535531"/>
          </a:xfrm>
          <a:prstGeom prst="rect">
            <a:avLst/>
          </a:prstGeom>
          <a:noFill/>
          <a:ln w="9525">
            <a:noFill/>
            <a:miter lim="800000"/>
            <a:headEnd/>
            <a:tailEnd/>
          </a:ln>
        </p:spPr>
        <p:txBody>
          <a:bodyPr wrap="square">
            <a:spAutoFit/>
          </a:bodyPr>
          <a:lstStyle/>
          <a:p>
            <a:pPr marL="0" lvl="2" algn="ctr">
              <a:lnSpc>
                <a:spcPct val="80000"/>
              </a:lnSpc>
            </a:pPr>
            <a:r>
              <a:rPr lang="en-US" sz="1200" dirty="0" smtClean="0">
                <a:solidFill>
                  <a:schemeClr val="bg1"/>
                </a:solidFill>
                <a:latin typeface="Arial" pitchFamily="34" charset="0"/>
              </a:rPr>
              <a:t>Itpolicycompliance.com - Leading </a:t>
            </a:r>
            <a:r>
              <a:rPr lang="en-US" sz="1200" dirty="0">
                <a:solidFill>
                  <a:schemeClr val="bg1"/>
                </a:solidFill>
                <a:latin typeface="Arial" pitchFamily="34" charset="0"/>
              </a:rPr>
              <a:t>Causes of Regulatory Compliance </a:t>
            </a:r>
            <a:r>
              <a:rPr lang="en-US" sz="1200" dirty="0" smtClean="0">
                <a:solidFill>
                  <a:schemeClr val="bg1"/>
                </a:solidFill>
                <a:latin typeface="Arial" pitchFamily="34" charset="0"/>
              </a:rPr>
              <a:t>Deficiencies - “</a:t>
            </a:r>
            <a:r>
              <a:rPr lang="en-US" sz="1200" dirty="0">
                <a:solidFill>
                  <a:schemeClr val="bg1"/>
                </a:solidFill>
                <a:latin typeface="Arial" pitchFamily="34" charset="0"/>
              </a:rPr>
              <a:t>Managing Spend on Info Security &amp; Audit for Better Results, Feb ’09”</a:t>
            </a:r>
          </a:p>
        </p:txBody>
      </p:sp>
      <p:pic>
        <p:nvPicPr>
          <p:cNvPr id="10"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579" t="3397" r="546" b="4252"/>
          <a:stretch/>
        </p:blipFill>
        <p:spPr bwMode="auto">
          <a:xfrm>
            <a:off x="290905" y="1197621"/>
            <a:ext cx="8928000" cy="3888000"/>
          </a:xfrm>
          <a:prstGeom prst="rect">
            <a:avLst/>
          </a:prstGeom>
          <a:noFill/>
          <a:ln w="9525">
            <a:noFill/>
            <a:miter lim="800000"/>
            <a:headEnd/>
            <a:tailEnd/>
          </a:ln>
        </p:spPr>
      </p:pic>
    </p:spTree>
    <p:extLst>
      <p:ext uri="{BB962C8B-B14F-4D97-AF65-F5344CB8AC3E}">
        <p14:creationId xmlns:p14="http://schemas.microsoft.com/office/powerpoint/2010/main" val="38310168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Annual Financial Loss</a:t>
            </a:r>
            <a:endParaRPr lang="en-GB" dirty="0"/>
          </a:p>
        </p:txBody>
      </p:sp>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smtClean="0"/>
          </a:p>
          <a:p>
            <a:r>
              <a:rPr lang="en-GB" dirty="0">
                <a:solidFill>
                  <a:srgbClr val="FF0000"/>
                </a:solidFill>
              </a:rPr>
              <a:t>Best Practices have the lowest </a:t>
            </a:r>
            <a:r>
              <a:rPr lang="en-GB" dirty="0" smtClean="0">
                <a:solidFill>
                  <a:srgbClr val="FF0000"/>
                </a:solidFill>
              </a:rPr>
              <a:t>Financial Losses</a:t>
            </a:r>
            <a:endParaRPr lang="en-GB" dirty="0">
              <a:solidFill>
                <a:srgbClr val="FF0000"/>
              </a:solidFill>
            </a:endParaRP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93" y="967557"/>
            <a:ext cx="9541888" cy="4140184"/>
          </a:xfrm>
          <a:prstGeom prst="rect">
            <a:avLst/>
          </a:prstGeom>
          <a:noFill/>
          <a:ln w="9525">
            <a:noFill/>
            <a:miter lim="800000"/>
            <a:headEnd/>
            <a:tailEnd/>
          </a:ln>
        </p:spPr>
      </p:pic>
      <p:pic>
        <p:nvPicPr>
          <p:cNvPr id="7" name="Picture 4"/>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l="-1" t="-1" r="7463" b="6417"/>
          <a:stretch/>
        </p:blipFill>
        <p:spPr bwMode="auto">
          <a:xfrm>
            <a:off x="6326920" y="179886"/>
            <a:ext cx="3312000" cy="396000"/>
          </a:xfrm>
          <a:prstGeom prst="rect">
            <a:avLst/>
          </a:prstGeom>
          <a:noFill/>
          <a:ln w="9525">
            <a:noFill/>
            <a:miter lim="800000"/>
            <a:headEnd/>
            <a:tailEnd/>
          </a:ln>
        </p:spPr>
      </p:pic>
      <p:sp>
        <p:nvSpPr>
          <p:cNvPr id="8" name="Rectangle 9"/>
          <p:cNvSpPr>
            <a:spLocks noChangeArrowheads="1"/>
          </p:cNvSpPr>
          <p:nvPr/>
        </p:nvSpPr>
        <p:spPr bwMode="auto">
          <a:xfrm>
            <a:off x="2458192" y="6286844"/>
            <a:ext cx="4061361" cy="535531"/>
          </a:xfrm>
          <a:prstGeom prst="rect">
            <a:avLst/>
          </a:prstGeom>
          <a:noFill/>
          <a:ln w="9525">
            <a:noFill/>
            <a:miter lim="800000"/>
            <a:headEnd/>
            <a:tailEnd/>
          </a:ln>
        </p:spPr>
        <p:txBody>
          <a:bodyPr wrap="square">
            <a:spAutoFit/>
          </a:bodyPr>
          <a:lstStyle/>
          <a:p>
            <a:pPr marL="0" lvl="2" algn="ctr">
              <a:lnSpc>
                <a:spcPct val="80000"/>
              </a:lnSpc>
            </a:pPr>
            <a:r>
              <a:rPr lang="en-US" sz="1200" dirty="0" smtClean="0">
                <a:solidFill>
                  <a:schemeClr val="bg1"/>
                </a:solidFill>
                <a:latin typeface="Arial" pitchFamily="34" charset="0"/>
              </a:rPr>
              <a:t>Itpolicycompliance.com - Leading </a:t>
            </a:r>
            <a:r>
              <a:rPr lang="en-US" sz="1200" dirty="0">
                <a:solidFill>
                  <a:schemeClr val="bg1"/>
                </a:solidFill>
                <a:latin typeface="Arial" pitchFamily="34" charset="0"/>
              </a:rPr>
              <a:t>Causes of Regulatory Compliance </a:t>
            </a:r>
            <a:r>
              <a:rPr lang="en-US" sz="1200" dirty="0" smtClean="0">
                <a:solidFill>
                  <a:schemeClr val="bg1"/>
                </a:solidFill>
                <a:latin typeface="Arial" pitchFamily="34" charset="0"/>
              </a:rPr>
              <a:t>Deficiencies - “</a:t>
            </a:r>
            <a:r>
              <a:rPr lang="en-US" sz="1200" dirty="0">
                <a:solidFill>
                  <a:schemeClr val="bg1"/>
                </a:solidFill>
                <a:latin typeface="Arial" pitchFamily="34" charset="0"/>
              </a:rPr>
              <a:t>Managing Spend on Info Security &amp; Audit for Better Results, Feb ’09”</a:t>
            </a:r>
          </a:p>
        </p:txBody>
      </p:sp>
    </p:spTree>
    <p:extLst>
      <p:ext uri="{BB962C8B-B14F-4D97-AF65-F5344CB8AC3E}">
        <p14:creationId xmlns:p14="http://schemas.microsoft.com/office/powerpoint/2010/main" val="38537236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257175" y="0"/>
            <a:ext cx="9515475" cy="715963"/>
          </a:xfrm>
        </p:spPr>
        <p:txBody>
          <a:bodyPr/>
          <a:lstStyle/>
          <a:p>
            <a:pPr>
              <a:defRPr/>
            </a:pPr>
            <a:r>
              <a:rPr dirty="0" smtClean="0"/>
              <a:t>IT Security Budget - </a:t>
            </a:r>
            <a:r>
              <a:rPr lang="en-US" dirty="0" smtClean="0"/>
              <a:t>High-Level</a:t>
            </a:r>
            <a:endParaRPr dirty="0" smtClean="0"/>
          </a:p>
        </p:txBody>
      </p:sp>
      <p:pic>
        <p:nvPicPr>
          <p:cNvPr id="5595138" name="Picture 2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1075" y="1030288"/>
            <a:ext cx="5332413" cy="4781550"/>
          </a:xfrm>
          <a:prstGeom prst="rect">
            <a:avLst/>
          </a:prstGeom>
          <a:noFill/>
          <a:ln w="9525">
            <a:noFill/>
            <a:miter lim="800000"/>
            <a:headEnd/>
            <a:tailEnd/>
          </a:ln>
        </p:spPr>
      </p:pic>
      <p:sp>
        <p:nvSpPr>
          <p:cNvPr id="5595139" name="Rectangle 6"/>
          <p:cNvSpPr>
            <a:spLocks noChangeArrowheads="1"/>
          </p:cNvSpPr>
          <p:nvPr/>
        </p:nvSpPr>
        <p:spPr bwMode="auto">
          <a:xfrm>
            <a:off x="3426073" y="6334064"/>
            <a:ext cx="2525713" cy="387798"/>
          </a:xfrm>
          <a:prstGeom prst="rect">
            <a:avLst/>
          </a:prstGeom>
          <a:noFill/>
          <a:ln w="9525">
            <a:noFill/>
            <a:miter lim="800000"/>
            <a:headEnd/>
            <a:tailEnd/>
          </a:ln>
        </p:spPr>
        <p:txBody>
          <a:bodyPr wrap="square">
            <a:spAutoFit/>
          </a:bodyPr>
          <a:lstStyle/>
          <a:p>
            <a:pPr marL="0" lvl="2" algn="ctr">
              <a:lnSpc>
                <a:spcPct val="80000"/>
              </a:lnSpc>
            </a:pPr>
            <a:r>
              <a:rPr lang="en-US" sz="1200" dirty="0">
                <a:solidFill>
                  <a:schemeClr val="bg1"/>
                </a:solidFill>
                <a:latin typeface="Arial" pitchFamily="34" charset="0"/>
              </a:rPr>
              <a:t>Forrester - “Market Overview:</a:t>
            </a:r>
          </a:p>
          <a:p>
            <a:pPr marL="0" lvl="2" algn="ctr">
              <a:lnSpc>
                <a:spcPct val="80000"/>
              </a:lnSpc>
            </a:pPr>
            <a:r>
              <a:rPr lang="en-US" sz="1200" dirty="0">
                <a:solidFill>
                  <a:schemeClr val="bg1"/>
                </a:solidFill>
                <a:latin typeface="Arial" pitchFamily="34" charset="0"/>
              </a:rPr>
              <a:t>IT Security In 2009” (09.Apr)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642" y="190005"/>
            <a:ext cx="1351184" cy="445324"/>
          </a:xfrm>
          <a:prstGeom prst="rect">
            <a:avLst/>
          </a:prstGeom>
        </p:spPr>
      </p:pic>
    </p:spTree>
    <p:extLst>
      <p:ext uri="{BB962C8B-B14F-4D97-AF65-F5344CB8AC3E}">
        <p14:creationId xmlns:p14="http://schemas.microsoft.com/office/powerpoint/2010/main" val="176711124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257175" y="0"/>
            <a:ext cx="9515475" cy="715963"/>
          </a:xfrm>
        </p:spPr>
        <p:txBody>
          <a:bodyPr/>
          <a:lstStyle/>
          <a:p>
            <a:pPr>
              <a:defRPr/>
            </a:pPr>
            <a:r>
              <a:rPr dirty="0" smtClean="0"/>
              <a:t>Estimated IT Security Spending</a:t>
            </a:r>
          </a:p>
        </p:txBody>
      </p:sp>
      <p:pic>
        <p:nvPicPr>
          <p:cNvPr id="559718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927100"/>
            <a:ext cx="8659813" cy="4878388"/>
          </a:xfrm>
          <a:prstGeom prst="rect">
            <a:avLst/>
          </a:prstGeom>
          <a:noFill/>
          <a:ln w="9525">
            <a:noFill/>
            <a:miter lim="800000"/>
            <a:headEnd/>
            <a:tailEnd/>
          </a:ln>
        </p:spPr>
      </p:pic>
      <p:pic>
        <p:nvPicPr>
          <p:cNvPr id="5597187" name="Picture 2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338932" y="195902"/>
            <a:ext cx="1201737" cy="361950"/>
          </a:xfrm>
          <a:prstGeom prst="rect">
            <a:avLst/>
          </a:prstGeom>
          <a:noFill/>
          <a:ln w="9525">
            <a:noFill/>
            <a:miter lim="800000"/>
            <a:headEnd/>
            <a:tailEnd/>
          </a:ln>
        </p:spPr>
      </p:pic>
      <p:sp>
        <p:nvSpPr>
          <p:cNvPr id="6" name="Rectangle 6"/>
          <p:cNvSpPr>
            <a:spLocks noChangeArrowheads="1"/>
          </p:cNvSpPr>
          <p:nvPr/>
        </p:nvSpPr>
        <p:spPr bwMode="auto">
          <a:xfrm>
            <a:off x="3426073" y="6334064"/>
            <a:ext cx="2525713" cy="387798"/>
          </a:xfrm>
          <a:prstGeom prst="rect">
            <a:avLst/>
          </a:prstGeom>
          <a:noFill/>
          <a:ln w="9525">
            <a:noFill/>
            <a:miter lim="800000"/>
            <a:headEnd/>
            <a:tailEnd/>
          </a:ln>
        </p:spPr>
        <p:txBody>
          <a:bodyPr wrap="square">
            <a:spAutoFit/>
          </a:bodyPr>
          <a:lstStyle/>
          <a:p>
            <a:pPr marL="0" lvl="2" algn="ctr">
              <a:lnSpc>
                <a:spcPct val="80000"/>
              </a:lnSpc>
            </a:pPr>
            <a:r>
              <a:rPr lang="en-US" sz="1200" dirty="0">
                <a:solidFill>
                  <a:schemeClr val="bg1"/>
                </a:solidFill>
                <a:latin typeface="Arial" pitchFamily="34" charset="0"/>
              </a:rPr>
              <a:t>Forrester - “Market Overview:</a:t>
            </a:r>
          </a:p>
          <a:p>
            <a:pPr marL="0" lvl="2" algn="ctr">
              <a:lnSpc>
                <a:spcPct val="80000"/>
              </a:lnSpc>
            </a:pPr>
            <a:r>
              <a:rPr lang="en-US" sz="1200" dirty="0">
                <a:solidFill>
                  <a:schemeClr val="bg1"/>
                </a:solidFill>
                <a:latin typeface="Arial" pitchFamily="34" charset="0"/>
              </a:rPr>
              <a:t>IT Security In 2009” (09.Apr)</a:t>
            </a:r>
          </a:p>
        </p:txBody>
      </p:sp>
    </p:spTree>
    <p:extLst>
      <p:ext uri="{BB962C8B-B14F-4D97-AF65-F5344CB8AC3E}">
        <p14:creationId xmlns:p14="http://schemas.microsoft.com/office/powerpoint/2010/main" val="2646209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1345" name="Picture 2" descr="arr_up"/>
          <p:cNvPicPr>
            <a:picLocks noChangeAspect="1" noChangeArrowheads="1"/>
          </p:cNvPicPr>
          <p:nvPr/>
        </p:nvPicPr>
        <p:blipFill rotWithShape="1">
          <a:blip r:embed="rId2" cstate="email">
            <a:clrChange>
              <a:clrFrom>
                <a:srgbClr val="FFFFFF"/>
              </a:clrFrom>
              <a:clrTo>
                <a:srgbClr val="FFFFFF">
                  <a:alpha val="0"/>
                </a:srgbClr>
              </a:clrTo>
            </a:clrChange>
            <a:lum bright="30000"/>
            <a:grayscl/>
            <a:extLst>
              <a:ext uri="{28A0092B-C50C-407E-A947-70E740481C1C}">
                <a14:useLocalDpi xmlns:a14="http://schemas.microsoft.com/office/drawing/2010/main" val="0"/>
              </a:ext>
            </a:extLst>
          </a:blip>
          <a:srcRect l="10546" r="258"/>
          <a:stretch/>
        </p:blipFill>
        <p:spPr bwMode="auto">
          <a:xfrm>
            <a:off x="320631" y="839194"/>
            <a:ext cx="7488000" cy="47540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PCI DSS Evolution</a:t>
            </a:r>
            <a:endParaRPr lang="en-US" dirty="0"/>
          </a:p>
        </p:txBody>
      </p:sp>
      <p:sp>
        <p:nvSpPr>
          <p:cNvPr id="3" name="Content Placeholder 2"/>
          <p:cNvSpPr>
            <a:spLocks noGrp="1"/>
          </p:cNvSpPr>
          <p:nvPr>
            <p:ph idx="1"/>
          </p:nvPr>
        </p:nvSpPr>
        <p:spPr/>
        <p:txBody>
          <a:bodyPr/>
          <a:lstStyle/>
          <a:p>
            <a:r>
              <a:rPr lang="en-US" dirty="0" smtClean="0"/>
              <a:t>Compliance Means…</a:t>
            </a:r>
          </a:p>
          <a:p>
            <a:pPr lvl="1"/>
            <a:r>
              <a:rPr lang="en-US" dirty="0" smtClean="0"/>
              <a:t>Everyone that</a:t>
            </a:r>
            <a:br>
              <a:rPr lang="en-US" dirty="0" smtClean="0"/>
            </a:br>
            <a:r>
              <a:rPr lang="en-US" dirty="0" smtClean="0"/>
              <a:t>processes, stores,</a:t>
            </a:r>
            <a:br>
              <a:rPr lang="en-US" dirty="0" smtClean="0"/>
            </a:br>
            <a:r>
              <a:rPr lang="en-US" dirty="0" smtClean="0"/>
              <a:t>or transmits</a:t>
            </a:r>
            <a:br>
              <a:rPr lang="en-US" dirty="0" smtClean="0"/>
            </a:br>
            <a:r>
              <a:rPr lang="en-US" dirty="0" smtClean="0"/>
              <a:t>must comply</a:t>
            </a:r>
          </a:p>
          <a:p>
            <a:pPr lvl="1"/>
            <a:r>
              <a:rPr lang="en-US" dirty="0" smtClean="0"/>
              <a:t>Payment apps</a:t>
            </a:r>
            <a:br>
              <a:rPr lang="en-US" dirty="0" smtClean="0"/>
            </a:br>
            <a:r>
              <a:rPr lang="en-US" dirty="0" smtClean="0"/>
              <a:t>must be</a:t>
            </a:r>
            <a:br>
              <a:rPr lang="en-US" dirty="0" smtClean="0"/>
            </a:br>
            <a:r>
              <a:rPr lang="en-US" dirty="0" smtClean="0"/>
              <a:t>reviewed</a:t>
            </a:r>
            <a:br>
              <a:rPr lang="en-US" dirty="0" smtClean="0"/>
            </a:br>
            <a:r>
              <a:rPr lang="en-US" dirty="0" smtClean="0"/>
              <a:t>for PA-DSS</a:t>
            </a:r>
            <a:br>
              <a:rPr lang="en-US" dirty="0" smtClean="0"/>
            </a:br>
            <a:r>
              <a:rPr lang="en-US" dirty="0" smtClean="0"/>
              <a:t>compliance</a:t>
            </a:r>
          </a:p>
          <a:p>
            <a:pPr lvl="1"/>
            <a:endParaRPr lang="en-US" dirty="0"/>
          </a:p>
        </p:txBody>
      </p:sp>
      <p:sp>
        <p:nvSpPr>
          <p:cNvPr id="5561352" name="AutoShape 9"/>
          <p:cNvSpPr>
            <a:spLocks noChangeAspect="1" noChangeArrowheads="1"/>
          </p:cNvSpPr>
          <p:nvPr/>
        </p:nvSpPr>
        <p:spPr bwMode="auto">
          <a:xfrm>
            <a:off x="1199929" y="4842446"/>
            <a:ext cx="619125" cy="261937"/>
          </a:xfrm>
          <a:prstGeom prst="roundRect">
            <a:avLst>
              <a:gd name="adj" fmla="val 16667"/>
            </a:avLst>
          </a:prstGeom>
          <a:noFill/>
          <a:ln w="3175">
            <a:noFill/>
            <a:round/>
            <a:headEnd/>
            <a:tailEnd/>
          </a:ln>
        </p:spPr>
        <p:txBody>
          <a:bodyPr wrap="none" anchor="ctr"/>
          <a:lstStyle/>
          <a:p>
            <a:pPr algn="ctr">
              <a:lnSpc>
                <a:spcPct val="76000"/>
              </a:lnSpc>
              <a:buFont typeface="Times" pitchFamily="18" charset="0"/>
              <a:buNone/>
            </a:pPr>
            <a:r>
              <a:rPr lang="en-US" b="1" dirty="0" smtClean="0">
                <a:solidFill>
                  <a:schemeClr val="accent2"/>
                </a:solidFill>
                <a:latin typeface="Arial" pitchFamily="34" charset="0"/>
              </a:rPr>
              <a:t>2001</a:t>
            </a:r>
            <a:endParaRPr lang="en-US" b="1" dirty="0">
              <a:solidFill>
                <a:schemeClr val="accent2"/>
              </a:solidFill>
              <a:latin typeface="Arial" pitchFamily="34" charset="0"/>
            </a:endParaRPr>
          </a:p>
        </p:txBody>
      </p:sp>
      <p:sp>
        <p:nvSpPr>
          <p:cNvPr id="5561353" name="Rectangle 10"/>
          <p:cNvSpPr>
            <a:spLocks noChangeArrowheads="1"/>
          </p:cNvSpPr>
          <p:nvPr/>
        </p:nvSpPr>
        <p:spPr bwMode="auto">
          <a:xfrm>
            <a:off x="5025453" y="4103332"/>
            <a:ext cx="3667290" cy="513346"/>
          </a:xfrm>
          <a:prstGeom prst="rect">
            <a:avLst/>
          </a:prstGeom>
          <a:noFill/>
          <a:ln w="9525" algn="ctr">
            <a:noFill/>
            <a:miter lim="800000"/>
            <a:headEnd/>
            <a:tailEnd/>
          </a:ln>
        </p:spPr>
        <p:txBody>
          <a:bodyPr wrap="square">
            <a:spAutoFit/>
          </a:bodyPr>
          <a:lstStyle/>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Payment Application Best practices Program announced</a:t>
            </a:r>
          </a:p>
        </p:txBody>
      </p:sp>
      <p:sp>
        <p:nvSpPr>
          <p:cNvPr id="5561354" name="AutoShape 11"/>
          <p:cNvSpPr>
            <a:spLocks noChangeAspect="1" noChangeArrowheads="1"/>
          </p:cNvSpPr>
          <p:nvPr/>
        </p:nvSpPr>
        <p:spPr bwMode="auto">
          <a:xfrm>
            <a:off x="3519225" y="4021791"/>
            <a:ext cx="619125" cy="261938"/>
          </a:xfrm>
          <a:prstGeom prst="roundRect">
            <a:avLst>
              <a:gd name="adj" fmla="val 16667"/>
            </a:avLst>
          </a:prstGeom>
          <a:noFill/>
          <a:ln w="3175">
            <a:noFill/>
            <a:round/>
            <a:headEnd/>
            <a:tailEnd/>
          </a:ln>
        </p:spPr>
        <p:txBody>
          <a:bodyPr wrap="none" anchor="ctr"/>
          <a:lstStyle/>
          <a:p>
            <a:pPr algn="ctr">
              <a:lnSpc>
                <a:spcPct val="76000"/>
              </a:lnSpc>
              <a:buFont typeface="Times" pitchFamily="18" charset="0"/>
              <a:buNone/>
            </a:pPr>
            <a:r>
              <a:rPr lang="en-US" b="1" dirty="0">
                <a:solidFill>
                  <a:schemeClr val="accent2"/>
                </a:solidFill>
                <a:latin typeface="Arial" pitchFamily="34" charset="0"/>
              </a:rPr>
              <a:t>2005</a:t>
            </a:r>
          </a:p>
        </p:txBody>
      </p:sp>
      <p:sp>
        <p:nvSpPr>
          <p:cNvPr id="5561355" name="AutoShape 12"/>
          <p:cNvSpPr>
            <a:spLocks noChangeAspect="1" noChangeArrowheads="1"/>
          </p:cNvSpPr>
          <p:nvPr/>
        </p:nvSpPr>
        <p:spPr bwMode="auto">
          <a:xfrm>
            <a:off x="2402078" y="4519875"/>
            <a:ext cx="619125" cy="261937"/>
          </a:xfrm>
          <a:prstGeom prst="roundRect">
            <a:avLst>
              <a:gd name="adj" fmla="val 16667"/>
            </a:avLst>
          </a:prstGeom>
          <a:noFill/>
          <a:ln w="3175">
            <a:noFill/>
            <a:round/>
            <a:headEnd/>
            <a:tailEnd/>
          </a:ln>
        </p:spPr>
        <p:txBody>
          <a:bodyPr wrap="none" anchor="ctr"/>
          <a:lstStyle/>
          <a:p>
            <a:pPr algn="ctr">
              <a:lnSpc>
                <a:spcPct val="76000"/>
              </a:lnSpc>
              <a:buFont typeface="Times" pitchFamily="18" charset="0"/>
              <a:buNone/>
            </a:pPr>
            <a:r>
              <a:rPr lang="en-US" b="1" dirty="0">
                <a:solidFill>
                  <a:schemeClr val="accent2"/>
                </a:solidFill>
                <a:latin typeface="Arial" pitchFamily="34" charset="0"/>
              </a:rPr>
              <a:t>2004</a:t>
            </a:r>
          </a:p>
        </p:txBody>
      </p:sp>
      <p:sp>
        <p:nvSpPr>
          <p:cNvPr id="5561356" name="Rectangle 13"/>
          <p:cNvSpPr>
            <a:spLocks noChangeArrowheads="1"/>
          </p:cNvSpPr>
          <p:nvPr/>
        </p:nvSpPr>
        <p:spPr bwMode="auto">
          <a:xfrm>
            <a:off x="3438200" y="4742145"/>
            <a:ext cx="5375275" cy="934358"/>
          </a:xfrm>
          <a:prstGeom prst="rect">
            <a:avLst/>
          </a:prstGeom>
          <a:noFill/>
          <a:ln w="9525" algn="ctr">
            <a:noFill/>
            <a:miter lim="800000"/>
            <a:headEnd/>
            <a:tailEnd/>
          </a:ln>
        </p:spPr>
        <p:txBody>
          <a:bodyPr wrap="square">
            <a:spAutoFit/>
          </a:bodyPr>
          <a:lstStyle/>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Programs combined into Payment Card Industry (</a:t>
            </a:r>
            <a:r>
              <a:rPr lang="en-US" sz="1800" dirty="0" smtClean="0">
                <a:solidFill>
                  <a:schemeClr val="accent2">
                    <a:lumMod val="75000"/>
                  </a:schemeClr>
                </a:solidFill>
                <a:latin typeface="Arial" pitchFamily="34" charset="0"/>
              </a:rPr>
              <a:t>PCI), Data </a:t>
            </a:r>
            <a:r>
              <a:rPr lang="en-US" sz="1800" dirty="0">
                <a:solidFill>
                  <a:schemeClr val="accent2">
                    <a:lumMod val="75000"/>
                  </a:schemeClr>
                </a:solidFill>
                <a:latin typeface="Arial" pitchFamily="34" charset="0"/>
              </a:rPr>
              <a:t>Security Standards (DSS)</a:t>
            </a:r>
          </a:p>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12 core requirements </a:t>
            </a:r>
          </a:p>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Scanning requirements for public-facing systems</a:t>
            </a:r>
          </a:p>
        </p:txBody>
      </p:sp>
      <p:sp>
        <p:nvSpPr>
          <p:cNvPr id="5561357" name="Rectangle 14"/>
          <p:cNvSpPr>
            <a:spLocks noChangeArrowheads="1"/>
          </p:cNvSpPr>
          <p:nvPr/>
        </p:nvSpPr>
        <p:spPr bwMode="auto">
          <a:xfrm>
            <a:off x="6218593" y="3269255"/>
            <a:ext cx="3248025" cy="723853"/>
          </a:xfrm>
          <a:prstGeom prst="rect">
            <a:avLst/>
          </a:prstGeom>
          <a:noFill/>
          <a:ln w="9525" algn="ctr">
            <a:noFill/>
            <a:miter lim="800000"/>
            <a:headEnd/>
            <a:tailEnd/>
          </a:ln>
        </p:spPr>
        <p:txBody>
          <a:bodyPr wrap="square">
            <a:spAutoFit/>
          </a:bodyPr>
          <a:lstStyle/>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PCI security standards</a:t>
            </a:r>
          </a:p>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Council formed and PCI</a:t>
            </a:r>
          </a:p>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DSS version 1.1 released</a:t>
            </a:r>
          </a:p>
        </p:txBody>
      </p:sp>
      <p:sp>
        <p:nvSpPr>
          <p:cNvPr id="5561358" name="AutoShape 15"/>
          <p:cNvSpPr>
            <a:spLocks noChangeAspect="1" noChangeArrowheads="1"/>
          </p:cNvSpPr>
          <p:nvPr/>
        </p:nvSpPr>
        <p:spPr bwMode="auto">
          <a:xfrm>
            <a:off x="4485064" y="3288489"/>
            <a:ext cx="615950" cy="261938"/>
          </a:xfrm>
          <a:prstGeom prst="roundRect">
            <a:avLst>
              <a:gd name="adj" fmla="val 16667"/>
            </a:avLst>
          </a:prstGeom>
          <a:noFill/>
          <a:ln w="3175">
            <a:noFill/>
            <a:round/>
            <a:headEnd/>
            <a:tailEnd/>
          </a:ln>
        </p:spPr>
        <p:txBody>
          <a:bodyPr wrap="none" anchor="ctr"/>
          <a:lstStyle/>
          <a:p>
            <a:pPr algn="ctr">
              <a:lnSpc>
                <a:spcPct val="76000"/>
              </a:lnSpc>
              <a:buFont typeface="Times" pitchFamily="18" charset="0"/>
              <a:buNone/>
            </a:pPr>
            <a:r>
              <a:rPr lang="en-US" b="1" dirty="0">
                <a:solidFill>
                  <a:schemeClr val="accent2"/>
                </a:solidFill>
                <a:latin typeface="Arial" pitchFamily="34" charset="0"/>
              </a:rPr>
              <a:t>2006</a:t>
            </a:r>
          </a:p>
        </p:txBody>
      </p:sp>
      <p:sp>
        <p:nvSpPr>
          <p:cNvPr id="5561359" name="Rectangle 16"/>
          <p:cNvSpPr>
            <a:spLocks noChangeArrowheads="1"/>
          </p:cNvSpPr>
          <p:nvPr/>
        </p:nvSpPr>
        <p:spPr bwMode="auto">
          <a:xfrm>
            <a:off x="7137465" y="2500905"/>
            <a:ext cx="2517177" cy="723853"/>
          </a:xfrm>
          <a:prstGeom prst="rect">
            <a:avLst/>
          </a:prstGeom>
          <a:noFill/>
          <a:ln w="9525" algn="ctr">
            <a:noFill/>
            <a:miter lim="800000"/>
            <a:headEnd/>
            <a:tailEnd/>
          </a:ln>
        </p:spPr>
        <p:txBody>
          <a:bodyPr wrap="square">
            <a:spAutoFit/>
          </a:bodyPr>
          <a:lstStyle/>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PA-DSS released</a:t>
            </a:r>
          </a:p>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New SAQs released</a:t>
            </a:r>
          </a:p>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PCI v1.2</a:t>
            </a:r>
          </a:p>
        </p:txBody>
      </p:sp>
      <p:sp>
        <p:nvSpPr>
          <p:cNvPr id="5561360" name="AutoShape 17"/>
          <p:cNvSpPr>
            <a:spLocks noChangeAspect="1" noChangeArrowheads="1"/>
          </p:cNvSpPr>
          <p:nvPr/>
        </p:nvSpPr>
        <p:spPr bwMode="auto">
          <a:xfrm>
            <a:off x="5325511" y="2495811"/>
            <a:ext cx="619125" cy="261938"/>
          </a:xfrm>
          <a:prstGeom prst="roundRect">
            <a:avLst>
              <a:gd name="adj" fmla="val 16667"/>
            </a:avLst>
          </a:prstGeom>
          <a:noFill/>
          <a:ln w="3175">
            <a:noFill/>
            <a:round/>
            <a:headEnd/>
            <a:tailEnd/>
          </a:ln>
        </p:spPr>
        <p:txBody>
          <a:bodyPr wrap="none" anchor="ctr"/>
          <a:lstStyle/>
          <a:p>
            <a:pPr algn="ctr">
              <a:lnSpc>
                <a:spcPct val="76000"/>
              </a:lnSpc>
              <a:buFont typeface="Times" pitchFamily="18" charset="0"/>
              <a:buNone/>
            </a:pPr>
            <a:r>
              <a:rPr lang="en-US" b="1" dirty="0">
                <a:solidFill>
                  <a:schemeClr val="accent2"/>
                </a:solidFill>
                <a:latin typeface="Arial" pitchFamily="34" charset="0"/>
              </a:rPr>
              <a:t>2008</a:t>
            </a:r>
          </a:p>
        </p:txBody>
      </p:sp>
      <p:sp>
        <p:nvSpPr>
          <p:cNvPr id="5561369" name="Rectangle 26"/>
          <p:cNvSpPr>
            <a:spLocks noChangeArrowheads="1"/>
          </p:cNvSpPr>
          <p:nvPr/>
        </p:nvSpPr>
        <p:spPr bwMode="auto">
          <a:xfrm>
            <a:off x="983514" y="5283132"/>
            <a:ext cx="2400952" cy="723853"/>
          </a:xfrm>
          <a:prstGeom prst="rect">
            <a:avLst/>
          </a:prstGeom>
          <a:noFill/>
          <a:ln w="9525" algn="ctr">
            <a:noFill/>
            <a:miter lim="800000"/>
            <a:headEnd/>
            <a:tailEnd/>
          </a:ln>
        </p:spPr>
        <p:txBody>
          <a:bodyPr wrap="square">
            <a:spAutoFit/>
          </a:bodyPr>
          <a:lstStyle/>
          <a:p>
            <a:pPr marL="177800" indent="-177800">
              <a:lnSpc>
                <a:spcPct val="76000"/>
              </a:lnSpc>
              <a:spcBef>
                <a:spcPts val="0"/>
              </a:spcBef>
              <a:buFont typeface="Arial" pitchFamily="34" charset="0"/>
              <a:buChar char="•"/>
            </a:pPr>
            <a:r>
              <a:rPr lang="en-US" sz="1800" dirty="0" smtClean="0">
                <a:solidFill>
                  <a:schemeClr val="accent2">
                    <a:lumMod val="75000"/>
                  </a:schemeClr>
                </a:solidFill>
                <a:latin typeface="Arial" pitchFamily="34" charset="0"/>
              </a:rPr>
              <a:t>Visa (‘01</a:t>
            </a:r>
            <a:r>
              <a:rPr lang="en-US" sz="1800" dirty="0">
                <a:solidFill>
                  <a:schemeClr val="accent2">
                    <a:lumMod val="75000"/>
                  </a:schemeClr>
                </a:solidFill>
                <a:latin typeface="Arial" pitchFamily="34" charset="0"/>
              </a:rPr>
              <a:t>) &amp;</a:t>
            </a:r>
            <a:br>
              <a:rPr lang="en-US" sz="1800" dirty="0">
                <a:solidFill>
                  <a:schemeClr val="accent2">
                    <a:lumMod val="75000"/>
                  </a:schemeClr>
                </a:solidFill>
                <a:latin typeface="Arial" pitchFamily="34" charset="0"/>
              </a:rPr>
            </a:br>
            <a:r>
              <a:rPr lang="en-US" sz="1800" dirty="0">
                <a:solidFill>
                  <a:schemeClr val="accent2">
                    <a:lumMod val="75000"/>
                  </a:schemeClr>
                </a:solidFill>
                <a:latin typeface="Arial" pitchFamily="34" charset="0"/>
              </a:rPr>
              <a:t>MasterCard </a:t>
            </a:r>
            <a:r>
              <a:rPr lang="en-US" sz="1800" dirty="0" smtClean="0">
                <a:solidFill>
                  <a:schemeClr val="accent2">
                    <a:lumMod val="75000"/>
                  </a:schemeClr>
                </a:solidFill>
                <a:latin typeface="Arial" pitchFamily="34" charset="0"/>
              </a:rPr>
              <a:t>(‘03</a:t>
            </a:r>
            <a:r>
              <a:rPr lang="en-US" sz="1800" dirty="0">
                <a:solidFill>
                  <a:schemeClr val="accent2">
                    <a:lumMod val="75000"/>
                  </a:schemeClr>
                </a:solidFill>
                <a:latin typeface="Arial" pitchFamily="34" charset="0"/>
              </a:rPr>
              <a:t>) Separate </a:t>
            </a:r>
            <a:r>
              <a:rPr lang="en-US" sz="1800" dirty="0" smtClean="0">
                <a:solidFill>
                  <a:schemeClr val="accent2">
                    <a:lumMod val="75000"/>
                  </a:schemeClr>
                </a:solidFill>
                <a:latin typeface="Arial" pitchFamily="34" charset="0"/>
              </a:rPr>
              <a:t>programs</a:t>
            </a:r>
            <a:endParaRPr lang="en-US" sz="1800" dirty="0">
              <a:solidFill>
                <a:schemeClr val="accent2">
                  <a:lumMod val="75000"/>
                </a:schemeClr>
              </a:solidFill>
              <a:latin typeface="Arial" pitchFamily="34" charset="0"/>
            </a:endParaRPr>
          </a:p>
        </p:txBody>
      </p:sp>
      <p:sp>
        <p:nvSpPr>
          <p:cNvPr id="5561371" name="AutoShape 17"/>
          <p:cNvSpPr>
            <a:spLocks noChangeAspect="1" noChangeArrowheads="1"/>
          </p:cNvSpPr>
          <p:nvPr/>
        </p:nvSpPr>
        <p:spPr bwMode="auto">
          <a:xfrm>
            <a:off x="5834418" y="1643757"/>
            <a:ext cx="619125" cy="261938"/>
          </a:xfrm>
          <a:prstGeom prst="roundRect">
            <a:avLst>
              <a:gd name="adj" fmla="val 16667"/>
            </a:avLst>
          </a:prstGeom>
          <a:noFill/>
          <a:ln w="3175">
            <a:noFill/>
            <a:round/>
            <a:headEnd/>
            <a:tailEnd/>
          </a:ln>
        </p:spPr>
        <p:txBody>
          <a:bodyPr wrap="none" anchor="ctr"/>
          <a:lstStyle/>
          <a:p>
            <a:pPr algn="ctr">
              <a:lnSpc>
                <a:spcPct val="76000"/>
              </a:lnSpc>
              <a:buFont typeface="Times" pitchFamily="18" charset="0"/>
              <a:buNone/>
            </a:pPr>
            <a:r>
              <a:rPr lang="en-US" b="1" dirty="0">
                <a:solidFill>
                  <a:schemeClr val="accent2"/>
                </a:solidFill>
                <a:latin typeface="Arial" pitchFamily="34" charset="0"/>
              </a:rPr>
              <a:t>2010</a:t>
            </a:r>
          </a:p>
        </p:txBody>
      </p:sp>
      <p:sp>
        <p:nvSpPr>
          <p:cNvPr id="5561374" name="Rectangle 16"/>
          <p:cNvSpPr>
            <a:spLocks noChangeArrowheads="1"/>
          </p:cNvSpPr>
          <p:nvPr/>
        </p:nvSpPr>
        <p:spPr bwMode="auto">
          <a:xfrm>
            <a:off x="7667588" y="1499172"/>
            <a:ext cx="1852613" cy="302840"/>
          </a:xfrm>
          <a:prstGeom prst="rect">
            <a:avLst/>
          </a:prstGeom>
          <a:noFill/>
          <a:ln w="9525" algn="ctr">
            <a:noFill/>
            <a:miter lim="800000"/>
            <a:headEnd/>
            <a:tailEnd/>
          </a:ln>
        </p:spPr>
        <p:txBody>
          <a:bodyPr wrap="square">
            <a:spAutoFit/>
          </a:bodyPr>
          <a:lstStyle/>
          <a:p>
            <a:pPr marL="177800" indent="-177800">
              <a:lnSpc>
                <a:spcPct val="76000"/>
              </a:lnSpc>
              <a:spcBef>
                <a:spcPts val="0"/>
              </a:spcBef>
              <a:buFont typeface="Arial" pitchFamily="34" charset="0"/>
              <a:buChar char="•"/>
            </a:pPr>
            <a:r>
              <a:rPr lang="en-US" sz="1800" dirty="0">
                <a:solidFill>
                  <a:schemeClr val="accent2">
                    <a:lumMod val="75000"/>
                  </a:schemeClr>
                </a:solidFill>
                <a:latin typeface="Arial" pitchFamily="34" charset="0"/>
              </a:rPr>
              <a:t>PCI DSS v2.0</a:t>
            </a:r>
          </a:p>
        </p:txBody>
      </p:sp>
    </p:spTree>
    <p:extLst>
      <p:ext uri="{BB962C8B-B14F-4D97-AF65-F5344CB8AC3E}">
        <p14:creationId xmlns:p14="http://schemas.microsoft.com/office/powerpoint/2010/main" val="1779086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PCI - State of Play</a:t>
            </a:r>
          </a:p>
        </p:txBody>
      </p:sp>
      <p:sp>
        <p:nvSpPr>
          <p:cNvPr id="2" name="Content Placeholder 1"/>
          <p:cNvSpPr>
            <a:spLocks noGrp="1"/>
          </p:cNvSpPr>
          <p:nvPr>
            <p:ph idx="1"/>
          </p:nvPr>
        </p:nvSpPr>
        <p:spPr/>
        <p:txBody>
          <a:bodyPr/>
          <a:lstStyle/>
          <a:p>
            <a:r>
              <a:rPr lang="en-US" dirty="0" smtClean="0"/>
              <a:t>PCI is a model that is likely to be emulated</a:t>
            </a:r>
          </a:p>
          <a:p>
            <a:pPr lvl="1"/>
            <a:r>
              <a:rPr lang="en-US" dirty="0" smtClean="0"/>
              <a:t>Created by representative standards body</a:t>
            </a:r>
          </a:p>
          <a:p>
            <a:pPr lvl="1"/>
            <a:r>
              <a:rPr lang="en-US" dirty="0" smtClean="0"/>
              <a:t>Is prescriptive in recommended controls</a:t>
            </a:r>
          </a:p>
          <a:p>
            <a:pPr lvl="1"/>
            <a:r>
              <a:rPr lang="en-US" dirty="0" smtClean="0"/>
              <a:t>Enforced at industry level by monetary fines </a:t>
            </a:r>
          </a:p>
          <a:p>
            <a:pPr lvl="1"/>
            <a:r>
              <a:rPr lang="en-US" dirty="0" smtClean="0"/>
              <a:t>Refined continuously based on breech information</a:t>
            </a:r>
          </a:p>
          <a:p>
            <a:r>
              <a:rPr lang="en-US" dirty="0" smtClean="0"/>
              <a:t>If you have significant efforts in ISO27001, NIST, COBIT, SOX</a:t>
            </a:r>
          </a:p>
          <a:p>
            <a:pPr lvl="1"/>
            <a:r>
              <a:rPr lang="en-US" dirty="0" smtClean="0"/>
              <a:t>PCI will not be difficult</a:t>
            </a:r>
          </a:p>
          <a:p>
            <a:pPr lvl="1"/>
            <a:r>
              <a:rPr lang="en-US" dirty="0" smtClean="0"/>
              <a:t>Will require preparation because of unique, specific requirements</a:t>
            </a:r>
            <a:endParaRPr lang="en-US" dirty="0"/>
          </a:p>
        </p:txBody>
      </p:sp>
    </p:spTree>
    <p:extLst>
      <p:ext uri="{BB962C8B-B14F-4D97-AF65-F5344CB8AC3E}">
        <p14:creationId xmlns:p14="http://schemas.microsoft.com/office/powerpoint/2010/main" val="46543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0"/>
            <a:ext cx="9477375" cy="1977656"/>
          </a:xfrm>
        </p:spPr>
        <p:txBody>
          <a:bodyPr/>
          <a:lstStyle/>
          <a:p>
            <a:pPr lvl="0"/>
            <a:r>
              <a:rPr lang="en-US" dirty="0" smtClean="0"/>
              <a:t>Download the Original </a:t>
            </a:r>
            <a:r>
              <a:rPr lang="en-US" dirty="0" smtClean="0"/>
              <a:t>Presentation</a:t>
            </a:r>
            <a:br>
              <a:rPr lang="en-US" dirty="0" smtClean="0"/>
            </a:br>
            <a:r>
              <a:rPr lang="en-US" dirty="0"/>
              <a:t/>
            </a:r>
            <a:br>
              <a:rPr lang="en-US" dirty="0"/>
            </a:br>
            <a:r>
              <a:rPr lang="en-US" dirty="0" smtClean="0"/>
              <a:t>- </a:t>
            </a:r>
            <a:r>
              <a:rPr lang="en-US" dirty="0"/>
              <a:t>A Compliance Framework</a:t>
            </a:r>
            <a:br>
              <a:rPr lang="en-US" dirty="0"/>
            </a:br>
            <a:r>
              <a:rPr lang="en-US" dirty="0"/>
              <a:t>for Payment Card Security</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Download </a:t>
            </a:r>
            <a:r>
              <a:rPr lang="en-US" dirty="0" smtClean="0"/>
              <a:t>the native PowerPoint slides here:</a:t>
            </a:r>
          </a:p>
          <a:p>
            <a:pPr lvl="1"/>
            <a:r>
              <a:rPr lang="en-US" dirty="0" smtClean="0">
                <a:hlinkClick r:id="rId3"/>
              </a:rPr>
              <a:t>http://gdusil.wordpress.com/2010/09/18/a-compliance-framework-for-payment-card-security</a:t>
            </a:r>
            <a:r>
              <a:rPr lang="en-US" dirty="0"/>
              <a:t> </a:t>
            </a:r>
            <a:endParaRPr lang="en-US" dirty="0" smtClean="0"/>
          </a:p>
          <a:p>
            <a:r>
              <a:rPr lang="en-US" dirty="0" smtClean="0"/>
              <a:t>Or, check out other articles on my blog:</a:t>
            </a:r>
          </a:p>
          <a:p>
            <a:pPr lvl="1"/>
            <a:r>
              <a:rPr lang="en-US" dirty="0" smtClean="0">
                <a:hlinkClick r:id="rId4"/>
              </a:rPr>
              <a:t>http://gdusil.wordpress.com</a:t>
            </a:r>
            <a:r>
              <a:rPr lang="en-US" dirty="0" smtClean="0"/>
              <a:t> </a:t>
            </a:r>
            <a:endParaRPr lang="en-US" dirty="0"/>
          </a:p>
        </p:txBody>
      </p:sp>
    </p:spTree>
    <p:extLst>
      <p:ext uri="{BB962C8B-B14F-4D97-AF65-F5344CB8AC3E}">
        <p14:creationId xmlns:p14="http://schemas.microsoft.com/office/powerpoint/2010/main" val="981829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PCI - State of Play</a:t>
            </a:r>
          </a:p>
        </p:txBody>
      </p:sp>
      <p:sp>
        <p:nvSpPr>
          <p:cNvPr id="2" name="Content Placeholder 1"/>
          <p:cNvSpPr>
            <a:spLocks noGrp="1"/>
          </p:cNvSpPr>
          <p:nvPr>
            <p:ph idx="1"/>
          </p:nvPr>
        </p:nvSpPr>
        <p:spPr/>
        <p:txBody>
          <a:bodyPr/>
          <a:lstStyle/>
          <a:p>
            <a:r>
              <a:rPr lang="en-US" dirty="0" smtClean="0"/>
              <a:t>An increasing concern for merchants </a:t>
            </a:r>
          </a:p>
          <a:p>
            <a:pPr lvl="1"/>
            <a:r>
              <a:rPr lang="en-US" dirty="0" smtClean="0"/>
              <a:t>Perhaps the major security initiative driver in the USA</a:t>
            </a:r>
          </a:p>
          <a:p>
            <a:pPr lvl="1"/>
            <a:r>
              <a:rPr lang="en-US" dirty="0" smtClean="0"/>
              <a:t>Growing  quickly in Europe and the rest of EMEA</a:t>
            </a:r>
          </a:p>
          <a:p>
            <a:pPr lvl="1"/>
            <a:r>
              <a:rPr lang="en-US" dirty="0" smtClean="0"/>
              <a:t>Clever security and risk managers will study PCI as a reference model</a:t>
            </a:r>
          </a:p>
          <a:p>
            <a:r>
              <a:rPr lang="en-US" dirty="0" smtClean="0"/>
              <a:t>Everyone should expect increased IT security regulations	</a:t>
            </a:r>
          </a:p>
          <a:p>
            <a:pPr lvl="1"/>
            <a:r>
              <a:rPr lang="en-US" dirty="0" smtClean="0"/>
              <a:t>Industry</a:t>
            </a:r>
          </a:p>
          <a:p>
            <a:pPr lvl="2"/>
            <a:r>
              <a:rPr lang="en-US" dirty="0" smtClean="0"/>
              <a:t>Self-regulate before government forces it</a:t>
            </a:r>
          </a:p>
          <a:p>
            <a:pPr lvl="2"/>
            <a:r>
              <a:rPr lang="en-US" dirty="0" smtClean="0"/>
              <a:t>Maintain reputation </a:t>
            </a:r>
          </a:p>
          <a:p>
            <a:pPr lvl="1"/>
            <a:r>
              <a:rPr lang="en-US" dirty="0" smtClean="0"/>
              <a:t>Government</a:t>
            </a:r>
          </a:p>
          <a:p>
            <a:pPr lvl="2"/>
            <a:r>
              <a:rPr lang="en-US" dirty="0" smtClean="0"/>
              <a:t>If industry doesn’t self-regulate governments will</a:t>
            </a:r>
          </a:p>
          <a:p>
            <a:pPr lvl="2"/>
            <a:r>
              <a:rPr lang="en-US" dirty="0" smtClean="0"/>
              <a:t>Encourage commerce</a:t>
            </a:r>
          </a:p>
          <a:p>
            <a:pPr lvl="2"/>
            <a:r>
              <a:rPr lang="en-US" dirty="0" smtClean="0"/>
              <a:t>Increase trust, decrease fraud</a:t>
            </a:r>
          </a:p>
          <a:p>
            <a:pPr lvl="1"/>
            <a:endParaRPr lang="en-US" dirty="0" smtClean="0"/>
          </a:p>
          <a:p>
            <a:endParaRPr lang="en-US" dirty="0" smtClean="0"/>
          </a:p>
        </p:txBody>
      </p:sp>
    </p:spTree>
    <p:extLst>
      <p:ext uri="{BB962C8B-B14F-4D97-AF65-F5344CB8AC3E}">
        <p14:creationId xmlns:p14="http://schemas.microsoft.com/office/powerpoint/2010/main" val="2726351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210555"/>
              </p:ext>
            </p:extLst>
          </p:nvPr>
        </p:nvGraphicFramePr>
        <p:xfrm>
          <a:off x="114300" y="885825"/>
          <a:ext cx="9658350" cy="519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38125" y="0"/>
            <a:ext cx="9477375" cy="676275"/>
          </a:xfrm>
        </p:spPr>
        <p:txBody>
          <a:bodyPr>
            <a:normAutofit/>
          </a:bodyPr>
          <a:lstStyle/>
          <a:p>
            <a:pPr>
              <a:defRPr/>
            </a:pPr>
            <a:r>
              <a:rPr lang="en-GB" dirty="0" smtClean="0"/>
              <a:t>PCI DSS – Protection of Card Holder Data  </a:t>
            </a:r>
            <a:endParaRPr dirty="0"/>
          </a:p>
        </p:txBody>
      </p:sp>
      <p:sp>
        <p:nvSpPr>
          <p:cNvPr id="6" name="Rectangle 5"/>
          <p:cNvSpPr/>
          <p:nvPr/>
        </p:nvSpPr>
        <p:spPr>
          <a:xfrm>
            <a:off x="232013" y="1166178"/>
            <a:ext cx="6111637" cy="920422"/>
          </a:xfrm>
          <a:prstGeom prst="rect">
            <a:avLst/>
          </a:prstGeom>
          <a:solidFill>
            <a:schemeClr val="accent1">
              <a:lumMod val="20000"/>
              <a:lumOff val="80000"/>
            </a:schemeClr>
          </a:solidFill>
          <a:ln>
            <a:noFill/>
          </a:ln>
          <a:effectLst>
            <a:innerShdw blurRad="50800" dist="25400" dir="13500000">
              <a:prstClr val="black">
                <a:alpha val="50000"/>
              </a:prstClr>
            </a:innerShdw>
          </a:effectLst>
          <a:scene3d>
            <a:camera prst="orthographicFront">
              <a:rot lat="0" lon="0" rev="0"/>
            </a:camera>
            <a:lightRig rig="balanced" dir="t">
              <a:rot lat="0" lon="0" rev="8700000"/>
            </a:lightRig>
          </a:scene3d>
          <a:sp3d/>
        </p:spPr>
        <p:txBody>
          <a:bodyPr lIns="108000" tIns="108000" rIns="72000" bIns="72000">
            <a:spAutoFit/>
          </a:bodyPr>
          <a:lstStyle/>
          <a:p>
            <a:pPr>
              <a:lnSpc>
                <a:spcPct val="80000"/>
              </a:lnSpc>
              <a:defRPr/>
            </a:pPr>
            <a:r>
              <a:rPr lang="en-US" sz="2000" b="1" dirty="0">
                <a:solidFill>
                  <a:schemeClr val="accent1">
                    <a:lumMod val="50000"/>
                  </a:schemeClr>
                </a:solidFill>
                <a:latin typeface="Arial" pitchFamily="34" charset="0"/>
                <a:cs typeface="Arial" pitchFamily="34" charset="0"/>
              </a:rPr>
              <a:t>Standards applied to payment devices, payment applications, systems </a:t>
            </a:r>
            <a:r>
              <a:rPr lang="en-US" sz="2000" b="1" dirty="0" smtClean="0">
                <a:solidFill>
                  <a:schemeClr val="accent1">
                    <a:lumMod val="50000"/>
                  </a:schemeClr>
                </a:solidFill>
                <a:latin typeface="Arial" pitchFamily="34" charset="0"/>
                <a:cs typeface="Arial" pitchFamily="34" charset="0"/>
              </a:rPr>
              <a:t>that transmit/ store/ process </a:t>
            </a:r>
            <a:r>
              <a:rPr lang="en-US" sz="2000" b="1" dirty="0">
                <a:solidFill>
                  <a:schemeClr val="accent1">
                    <a:lumMod val="50000"/>
                  </a:schemeClr>
                </a:solidFill>
                <a:latin typeface="Arial" pitchFamily="34" charset="0"/>
                <a:cs typeface="Arial" pitchFamily="34" charset="0"/>
              </a:rPr>
              <a:t>cardholder data and the users.  </a:t>
            </a:r>
          </a:p>
        </p:txBody>
      </p:sp>
      <p:sp>
        <p:nvSpPr>
          <p:cNvPr id="8" name="Rectangle 7"/>
          <p:cNvSpPr/>
          <p:nvPr/>
        </p:nvSpPr>
        <p:spPr>
          <a:xfrm>
            <a:off x="232013" y="4957129"/>
            <a:ext cx="6064012" cy="920422"/>
          </a:xfrm>
          <a:prstGeom prst="rect">
            <a:avLst/>
          </a:prstGeom>
          <a:solidFill>
            <a:schemeClr val="accent1">
              <a:lumMod val="20000"/>
              <a:lumOff val="80000"/>
            </a:schemeClr>
          </a:solidFill>
          <a:ln>
            <a:noFill/>
          </a:ln>
          <a:effectLst>
            <a:innerShdw blurRad="50800" dist="25400" dir="13500000">
              <a:prstClr val="black">
                <a:alpha val="50000"/>
              </a:prstClr>
            </a:innerShdw>
          </a:effectLst>
          <a:scene3d>
            <a:camera prst="orthographicFront">
              <a:rot lat="0" lon="0" rev="0"/>
            </a:camera>
            <a:lightRig rig="balanced" dir="t">
              <a:rot lat="0" lon="0" rev="8700000"/>
            </a:lightRig>
          </a:scene3d>
          <a:sp3d/>
        </p:spPr>
        <p:txBody>
          <a:bodyPr lIns="108000" tIns="108000" rIns="72000" bIns="72000">
            <a:spAutoFit/>
          </a:bodyPr>
          <a:lstStyle/>
          <a:p>
            <a:pPr>
              <a:lnSpc>
                <a:spcPct val="80000"/>
              </a:lnSpc>
              <a:defRPr/>
            </a:pPr>
            <a:r>
              <a:rPr lang="en-US" sz="2000" b="1" dirty="0">
                <a:solidFill>
                  <a:schemeClr val="accent1">
                    <a:lumMod val="50000"/>
                  </a:schemeClr>
                </a:solidFill>
                <a:latin typeface="Arial" pitchFamily="34" charset="0"/>
                <a:cs typeface="Arial" pitchFamily="34" charset="0"/>
              </a:rPr>
              <a:t>The PCI Standard is one of the most detailed and stringent regulations affecting businesses today.</a:t>
            </a:r>
          </a:p>
        </p:txBody>
      </p:sp>
    </p:spTree>
    <p:extLst>
      <p:ext uri="{BB962C8B-B14F-4D97-AF65-F5344CB8AC3E}">
        <p14:creationId xmlns:p14="http://schemas.microsoft.com/office/powerpoint/2010/main" val="415673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60534" y="1617770"/>
            <a:ext cx="4536000" cy="4102694"/>
          </a:xfrm>
          <a:prstGeom prst="rect">
            <a:avLst/>
          </a:prstGeom>
          <a:solidFill>
            <a:srgbClr val="DCDCDC"/>
          </a:solidFill>
          <a:effectLst>
            <a:innerShdw blurRad="50800" dist="25400" dir="13500000">
              <a:prstClr val="black">
                <a:alpha val="50000"/>
              </a:prstClr>
            </a:inn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lIns="144000" tIns="144000" rIns="180000" bIns="128016" spcCol="1270"/>
          <a:lstStyle/>
          <a:p>
            <a:pPr marL="0" lvl="1" defTabSz="711200">
              <a:lnSpc>
                <a:spcPct val="80000"/>
              </a:lnSpc>
              <a:spcAft>
                <a:spcPct val="15000"/>
              </a:spcAft>
              <a:defRPr/>
            </a:pPr>
            <a:r>
              <a:rPr lang="en-GB" b="1" dirty="0"/>
              <a:t>Each Payment Brand develops and maintains its own PCI DSS compliance program, which </a:t>
            </a:r>
            <a:r>
              <a:rPr lang="en-GB" b="1" dirty="0" smtClean="0"/>
              <a:t>includes</a:t>
            </a:r>
          </a:p>
          <a:p>
            <a:pPr marL="171450" lvl="1" indent="-171450" defTabSz="711200">
              <a:lnSpc>
                <a:spcPct val="80000"/>
              </a:lnSpc>
              <a:spcAft>
                <a:spcPct val="15000"/>
              </a:spcAft>
              <a:buFontTx/>
              <a:buChar char="••"/>
              <a:defRPr/>
            </a:pPr>
            <a:r>
              <a:rPr lang="en-GB" dirty="0" smtClean="0"/>
              <a:t>Tracking &amp; Enforcement                                                </a:t>
            </a:r>
          </a:p>
          <a:p>
            <a:pPr marL="171450" lvl="1" indent="-171450" defTabSz="711200">
              <a:lnSpc>
                <a:spcPct val="80000"/>
              </a:lnSpc>
              <a:spcAft>
                <a:spcPct val="15000"/>
              </a:spcAft>
              <a:buFontTx/>
              <a:buChar char="••"/>
              <a:defRPr/>
            </a:pPr>
            <a:r>
              <a:rPr lang="en-GB" dirty="0" smtClean="0"/>
              <a:t>Penalties</a:t>
            </a:r>
            <a:r>
              <a:rPr lang="en-GB" dirty="0"/>
              <a:t>, Fees </a:t>
            </a:r>
            <a:r>
              <a:rPr lang="en-GB" dirty="0" smtClean="0"/>
              <a:t>&amp; Deadlines</a:t>
            </a:r>
          </a:p>
          <a:p>
            <a:pPr marL="171450" lvl="1" indent="-171450" defTabSz="711200">
              <a:lnSpc>
                <a:spcPct val="80000"/>
              </a:lnSpc>
              <a:spcAft>
                <a:spcPct val="15000"/>
              </a:spcAft>
              <a:buFontTx/>
              <a:buChar char="••"/>
              <a:defRPr/>
            </a:pPr>
            <a:r>
              <a:rPr lang="en-GB" dirty="0" smtClean="0"/>
              <a:t>Validation </a:t>
            </a:r>
            <a:r>
              <a:rPr lang="en-GB" dirty="0"/>
              <a:t>Process 		                             </a:t>
            </a:r>
            <a:endParaRPr lang="en-GB" dirty="0" smtClean="0"/>
          </a:p>
          <a:p>
            <a:pPr marL="171450" lvl="1" indent="-171450" defTabSz="711200">
              <a:lnSpc>
                <a:spcPct val="80000"/>
              </a:lnSpc>
              <a:spcAft>
                <a:spcPct val="15000"/>
              </a:spcAft>
              <a:buFontTx/>
              <a:buChar char="••"/>
              <a:defRPr/>
            </a:pPr>
            <a:r>
              <a:rPr lang="en-GB" dirty="0" smtClean="0"/>
              <a:t>Definition </a:t>
            </a:r>
            <a:r>
              <a:rPr lang="en-GB" dirty="0"/>
              <a:t>of Merchants </a:t>
            </a:r>
            <a:r>
              <a:rPr lang="en-GB" dirty="0" smtClean="0"/>
              <a:t>&amp; Service Provider (SP)</a:t>
            </a:r>
            <a:endParaRPr lang="en-US" dirty="0"/>
          </a:p>
          <a:p>
            <a:pPr marL="171450" lvl="1" indent="-171450" defTabSz="711200">
              <a:lnSpc>
                <a:spcPct val="80000"/>
              </a:lnSpc>
              <a:spcAft>
                <a:spcPct val="15000"/>
              </a:spcAft>
              <a:buFontTx/>
              <a:buChar char="••"/>
              <a:defRPr/>
            </a:pPr>
            <a:r>
              <a:rPr lang="en-GB" dirty="0"/>
              <a:t>Responsible for forensics </a:t>
            </a:r>
            <a:r>
              <a:rPr lang="en-GB" dirty="0" smtClean="0"/>
              <a:t>&amp; </a:t>
            </a:r>
            <a:r>
              <a:rPr lang="en-GB" dirty="0"/>
              <a:t>account compromises                                                                                                                                          </a:t>
            </a:r>
            <a:endParaRPr lang="en-US" dirty="0"/>
          </a:p>
        </p:txBody>
      </p:sp>
      <p:sp>
        <p:nvSpPr>
          <p:cNvPr id="3" name="Title 2"/>
          <p:cNvSpPr>
            <a:spLocks noGrp="1"/>
          </p:cNvSpPr>
          <p:nvPr>
            <p:ph type="title"/>
          </p:nvPr>
        </p:nvSpPr>
        <p:spPr>
          <a:xfrm>
            <a:off x="238125" y="0"/>
            <a:ext cx="9477375" cy="676275"/>
          </a:xfrm>
        </p:spPr>
        <p:txBody>
          <a:bodyPr/>
          <a:lstStyle/>
          <a:p>
            <a:pPr>
              <a:defRPr/>
            </a:pPr>
            <a:r>
              <a:rPr lang="en-GB" dirty="0" smtClean="0"/>
              <a:t>PCI Counsel &amp; Payment Brand</a:t>
            </a:r>
            <a:endParaRPr dirty="0"/>
          </a:p>
        </p:txBody>
      </p:sp>
      <p:sp>
        <p:nvSpPr>
          <p:cNvPr id="19" name="Rectangle 18"/>
          <p:cNvSpPr/>
          <p:nvPr/>
        </p:nvSpPr>
        <p:spPr bwMode="auto">
          <a:xfrm>
            <a:off x="456128" y="1009403"/>
            <a:ext cx="4176000" cy="612000"/>
          </a:xfrm>
          <a:prstGeom prst="rect">
            <a:avLst/>
          </a:prstGeom>
          <a:ln>
            <a:noFill/>
          </a:ln>
          <a:effectLst>
            <a:innerShdw blurRad="50800" dist="25400" dir="13500000">
              <a:prstClr val="black">
                <a:alpha val="50000"/>
              </a:prstClr>
            </a:inn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tIns="0" rIns="0" bIns="0" spcCol="1270" anchor="ctr"/>
          <a:lstStyle/>
          <a:p>
            <a:pPr algn="ctr" defTabSz="1066800">
              <a:lnSpc>
                <a:spcPct val="90000"/>
              </a:lnSpc>
              <a:spcAft>
                <a:spcPct val="35000"/>
              </a:spcAft>
              <a:defRPr/>
            </a:pPr>
            <a:r>
              <a:rPr lang="en-GB" sz="3600" dirty="0"/>
              <a:t>PCI Counsel</a:t>
            </a:r>
            <a:endParaRPr lang="en-US" sz="3600" dirty="0"/>
          </a:p>
        </p:txBody>
      </p:sp>
      <p:sp>
        <p:nvSpPr>
          <p:cNvPr id="17" name="Rectangle 16"/>
          <p:cNvSpPr/>
          <p:nvPr/>
        </p:nvSpPr>
        <p:spPr>
          <a:xfrm>
            <a:off x="456128" y="1617770"/>
            <a:ext cx="4176000" cy="4104000"/>
          </a:xfrm>
          <a:prstGeom prst="rect">
            <a:avLst/>
          </a:prstGeom>
          <a:solidFill>
            <a:srgbClr val="DCDCDC"/>
          </a:solidFill>
          <a:effectLst>
            <a:innerShdw blurRad="50800" dist="25400" dir="13500000">
              <a:prstClr val="black">
                <a:alpha val="50000"/>
              </a:prstClr>
            </a:innerShdw>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lIns="144000" tIns="144000" rIns="180000" bIns="128016" spcCol="1270"/>
          <a:lstStyle/>
          <a:p>
            <a:pPr marL="0" lvl="1" defTabSz="711200">
              <a:lnSpc>
                <a:spcPct val="80000"/>
              </a:lnSpc>
              <a:spcAft>
                <a:spcPct val="15000"/>
              </a:spcAft>
              <a:defRPr/>
            </a:pPr>
            <a:r>
              <a:rPr lang="en-GB" b="1" dirty="0"/>
              <a:t>Issues new standards </a:t>
            </a:r>
            <a:r>
              <a:rPr lang="en-GB" b="1" dirty="0" smtClean="0"/>
              <a:t>&amp; management </a:t>
            </a:r>
            <a:r>
              <a:rPr lang="en-GB" b="1" dirty="0"/>
              <a:t>standards life cycle </a:t>
            </a:r>
            <a:endParaRPr lang="en-US" b="1" dirty="0"/>
          </a:p>
          <a:p>
            <a:pPr marL="171450" lvl="1" indent="-171450" defTabSz="711200">
              <a:lnSpc>
                <a:spcPct val="80000"/>
              </a:lnSpc>
              <a:spcAft>
                <a:spcPct val="15000"/>
              </a:spcAft>
              <a:buFontTx/>
              <a:buChar char="••"/>
              <a:defRPr/>
            </a:pPr>
            <a:r>
              <a:rPr lang="en-GB" dirty="0"/>
              <a:t>Manage the qualification and approval for ASV</a:t>
            </a:r>
            <a:r>
              <a:rPr lang="en-GB" dirty="0" smtClean="0"/>
              <a:t>/ QSA/ PA-QSAs &amp; PED </a:t>
            </a:r>
            <a:r>
              <a:rPr lang="en-GB" dirty="0"/>
              <a:t>Labs. </a:t>
            </a:r>
            <a:endParaRPr lang="en-US" dirty="0"/>
          </a:p>
          <a:p>
            <a:pPr marL="171450" lvl="1" indent="-171450" defTabSz="711200">
              <a:lnSpc>
                <a:spcPct val="80000"/>
              </a:lnSpc>
              <a:spcAft>
                <a:spcPct val="15000"/>
              </a:spcAft>
              <a:buFontTx/>
              <a:buChar char="••"/>
              <a:defRPr/>
            </a:pPr>
            <a:r>
              <a:rPr lang="en-GB" dirty="0"/>
              <a:t>Create awareness and adoption of standards </a:t>
            </a:r>
            <a:endParaRPr lang="en-US" dirty="0"/>
          </a:p>
          <a:p>
            <a:pPr marL="171450" lvl="1" indent="-171450" defTabSz="711200">
              <a:lnSpc>
                <a:spcPct val="80000"/>
              </a:lnSpc>
              <a:spcAft>
                <a:spcPct val="15000"/>
              </a:spcAft>
              <a:buFontTx/>
              <a:buChar char="••"/>
              <a:defRPr/>
            </a:pPr>
            <a:r>
              <a:rPr lang="en-GB" dirty="0"/>
              <a:t>Participation and Feedback to enhance payment security</a:t>
            </a:r>
            <a:endParaRPr lang="en-US" dirty="0"/>
          </a:p>
        </p:txBody>
      </p:sp>
      <p:sp>
        <p:nvSpPr>
          <p:cNvPr id="15" name="Rectangle 14"/>
          <p:cNvSpPr/>
          <p:nvPr/>
        </p:nvSpPr>
        <p:spPr bwMode="auto">
          <a:xfrm>
            <a:off x="4860534" y="1009403"/>
            <a:ext cx="4536000" cy="612000"/>
          </a:xfrm>
          <a:prstGeom prst="rect">
            <a:avLst/>
          </a:prstGeom>
          <a:ln>
            <a:noFill/>
          </a:ln>
          <a:effectLst>
            <a:innerShdw blurRad="50800" dist="25400" dir="13500000">
              <a:prstClr val="black">
                <a:alpha val="50000"/>
              </a:prstClr>
            </a:inn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0" tIns="0" rIns="0" bIns="0" spcCol="1270" anchor="ctr"/>
          <a:lstStyle/>
          <a:p>
            <a:pPr algn="ctr" defTabSz="1066800">
              <a:lnSpc>
                <a:spcPct val="90000"/>
              </a:lnSpc>
              <a:spcAft>
                <a:spcPct val="35000"/>
              </a:spcAft>
            </a:pPr>
            <a:r>
              <a:rPr lang="en-GB" sz="3600" dirty="0"/>
              <a:t>Payment Brand</a:t>
            </a:r>
            <a:endParaRPr lang="en-US" sz="3600" dirty="0"/>
          </a:p>
        </p:txBody>
      </p:sp>
    </p:spTree>
    <p:extLst>
      <p:ext uri="{BB962C8B-B14F-4D97-AF65-F5344CB8AC3E}">
        <p14:creationId xmlns:p14="http://schemas.microsoft.com/office/powerpoint/2010/main" val="2358450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125" y="0"/>
            <a:ext cx="9477375" cy="676275"/>
          </a:xfrm>
        </p:spPr>
        <p:txBody>
          <a:bodyPr/>
          <a:lstStyle/>
          <a:p>
            <a:pPr>
              <a:defRPr/>
            </a:pPr>
            <a:r>
              <a:rPr lang="en-GB" dirty="0" smtClean="0"/>
              <a:t>PCI Levels</a:t>
            </a:r>
            <a:endParaRPr dirty="0"/>
          </a:p>
        </p:txBody>
      </p:sp>
      <p:graphicFrame>
        <p:nvGraphicFramePr>
          <p:cNvPr id="6" name="Table 5"/>
          <p:cNvGraphicFramePr>
            <a:graphicFrameLocks noGrp="1"/>
          </p:cNvGraphicFramePr>
          <p:nvPr>
            <p:extLst>
              <p:ext uri="{D42A27DB-BD31-4B8C-83A1-F6EECF244321}">
                <p14:modId xmlns:p14="http://schemas.microsoft.com/office/powerpoint/2010/main" val="2958038020"/>
              </p:ext>
            </p:extLst>
          </p:nvPr>
        </p:nvGraphicFramePr>
        <p:xfrm>
          <a:off x="295276" y="1075584"/>
          <a:ext cx="9288111" cy="4395216"/>
        </p:xfrm>
        <a:graphic>
          <a:graphicData uri="http://schemas.openxmlformats.org/drawingml/2006/table">
            <a:tbl>
              <a:tblPr firstRow="1" bandRow="1">
                <a:tableStyleId>{F5AB1C69-6EDB-4FF4-983F-18BD219EF322}</a:tableStyleId>
              </a:tblPr>
              <a:tblGrid>
                <a:gridCol w="1153514"/>
                <a:gridCol w="3764478"/>
                <a:gridCol w="4370119"/>
              </a:tblGrid>
              <a:tr h="358694">
                <a:tc>
                  <a:txBody>
                    <a:bodyPr/>
                    <a:lstStyle/>
                    <a:p>
                      <a:r>
                        <a:rPr lang="en-GB" sz="2800" dirty="0" smtClean="0"/>
                        <a:t>Level</a:t>
                      </a:r>
                      <a:endParaRPr lang="en-US" sz="2800" dirty="0"/>
                    </a:p>
                  </a:txBody>
                  <a:tcPr/>
                </a:tc>
                <a:tc>
                  <a:txBody>
                    <a:bodyPr/>
                    <a:lstStyle/>
                    <a:p>
                      <a:r>
                        <a:rPr lang="en-GB" sz="2800" dirty="0" smtClean="0"/>
                        <a:t>Visa Europe </a:t>
                      </a:r>
                      <a:endParaRPr lang="en-US" sz="2800" dirty="0"/>
                    </a:p>
                  </a:txBody>
                  <a:tcPr/>
                </a:tc>
                <a:tc>
                  <a:txBody>
                    <a:bodyPr/>
                    <a:lstStyle/>
                    <a:p>
                      <a:r>
                        <a:rPr lang="en-GB" sz="2800" dirty="0" smtClean="0"/>
                        <a:t>MasterCard SDP</a:t>
                      </a:r>
                      <a:endParaRPr lang="en-US" sz="2800" dirty="0"/>
                    </a:p>
                  </a:txBody>
                  <a:tcPr/>
                </a:tc>
              </a:tr>
              <a:tr h="370840">
                <a:tc>
                  <a:txBody>
                    <a:bodyPr/>
                    <a:lstStyle/>
                    <a:p>
                      <a:pPr algn="ctr">
                        <a:lnSpc>
                          <a:spcPct val="80000"/>
                        </a:lnSpc>
                      </a:pPr>
                      <a:r>
                        <a:rPr lang="en-GB" sz="2400" i="1" dirty="0" smtClean="0"/>
                        <a:t>1</a:t>
                      </a:r>
                      <a:endParaRPr lang="en-US" sz="2400" i="1" dirty="0"/>
                    </a:p>
                  </a:txBody>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Over 6 million Visa transactions (all channels ) or compromised  merchant</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nSpc>
                          <a:spcPct val="80000"/>
                        </a:lnSpc>
                      </a:pPr>
                      <a:r>
                        <a:rPr lang="en-GB" sz="2400" dirty="0" smtClean="0"/>
                        <a:t>Over 6 million MasterCard transactions or identified</a:t>
                      </a:r>
                      <a:r>
                        <a:rPr lang="en-GB" sz="2400" baseline="0" dirty="0" smtClean="0"/>
                        <a:t> as level 1 by other brand or being compromised </a:t>
                      </a:r>
                      <a:endParaRPr lang="en-US" sz="2400" dirty="0"/>
                    </a:p>
                  </a:txBody>
                  <a:tcPr/>
                </a:tc>
              </a:tr>
              <a:tr h="275673">
                <a:tc>
                  <a:txBody>
                    <a:bodyPr/>
                    <a:lstStyle/>
                    <a:p>
                      <a:pPr algn="ctr">
                        <a:lnSpc>
                          <a:spcPct val="80000"/>
                        </a:lnSpc>
                      </a:pPr>
                      <a:r>
                        <a:rPr lang="en-GB" sz="2400" i="1" dirty="0" smtClean="0"/>
                        <a:t>2</a:t>
                      </a:r>
                      <a:endParaRPr lang="en-US" sz="2400" i="1" dirty="0"/>
                    </a:p>
                  </a:txBody>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1 to 6 million Visa transactions annually </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1-6 million transactions or identified as level 2 by other brand</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42348">
                <a:tc>
                  <a:txBody>
                    <a:bodyPr/>
                    <a:lstStyle/>
                    <a:p>
                      <a:pPr algn="ctr">
                        <a:lnSpc>
                          <a:spcPct val="80000"/>
                        </a:lnSpc>
                      </a:pPr>
                      <a:r>
                        <a:rPr lang="en-GB" sz="2400" i="1" dirty="0" smtClean="0"/>
                        <a:t>3</a:t>
                      </a:r>
                      <a:endParaRPr lang="en-US" sz="2400" i="1" dirty="0"/>
                    </a:p>
                  </a:txBody>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20k  to 1 million Visa e-com transactions annually </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20k to 1 million MasterCard e-com transactions annually </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0840">
                <a:tc>
                  <a:txBody>
                    <a:bodyPr/>
                    <a:lstStyle/>
                    <a:p>
                      <a:pPr algn="ctr">
                        <a:lnSpc>
                          <a:spcPct val="80000"/>
                        </a:lnSpc>
                      </a:pPr>
                      <a:r>
                        <a:rPr lang="en-GB" sz="2400" i="1" dirty="0" smtClean="0"/>
                        <a:t>4</a:t>
                      </a:r>
                      <a:endParaRPr lang="en-US" sz="2400" i="1" dirty="0"/>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Less than 20k visa e-com transactions &amp; all other up to 1million transactions </a:t>
                      </a:r>
                      <a:endParaRPr lang="en-US" sz="2400" dirty="0"/>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mn-lt"/>
                          <a:ea typeface="+mn-ea"/>
                          <a:cs typeface="+mn-cs"/>
                        </a:rPr>
                        <a:t>All other MasterCard Merchants </a:t>
                      </a:r>
                      <a:endParaRPr lang="en-US" sz="2400" dirty="0"/>
                    </a:p>
                  </a:txBody>
                  <a:tcPr/>
                </a:tc>
              </a:tr>
            </a:tbl>
          </a:graphicData>
        </a:graphic>
      </p:graphicFrame>
    </p:spTree>
    <p:extLst>
      <p:ext uri="{BB962C8B-B14F-4D97-AF65-F5344CB8AC3E}">
        <p14:creationId xmlns:p14="http://schemas.microsoft.com/office/powerpoint/2010/main" val="2209992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0"/>
          <p:cNvSpPr>
            <a:spLocks noGrp="1"/>
          </p:cNvSpPr>
          <p:nvPr>
            <p:ph type="title"/>
          </p:nvPr>
        </p:nvSpPr>
        <p:spPr/>
        <p:txBody>
          <a:bodyPr/>
          <a:lstStyle/>
          <a:p>
            <a:r>
              <a:rPr lang="en-US" dirty="0" smtClean="0"/>
              <a:t>Path to Compliance</a:t>
            </a:r>
          </a:p>
        </p:txBody>
      </p:sp>
      <p:pic>
        <p:nvPicPr>
          <p:cNvPr id="5565442" name="Object 2"/>
          <p:cNvPicPr>
            <a:picLocks noChangeArrowheads="1"/>
          </p:cNvPicPr>
          <p:nvPr/>
        </p:nvPicPr>
        <p:blipFill>
          <a:blip r:embed="rId2" cstate="print">
            <a:extLst>
              <a:ext uri="{28A0092B-C50C-407E-A947-70E740481C1C}">
                <a14:useLocalDpi xmlns:a14="http://schemas.microsoft.com/office/drawing/2010/main" val="0"/>
              </a:ext>
            </a:extLst>
          </a:blip>
          <a:srcRect t="-450" b="-465"/>
          <a:stretch>
            <a:fillRect/>
          </a:stretch>
        </p:blipFill>
        <p:spPr bwMode="auto">
          <a:xfrm>
            <a:off x="1507259" y="1071890"/>
            <a:ext cx="7280482" cy="4780522"/>
          </a:xfrm>
          <a:prstGeom prst="rect">
            <a:avLst/>
          </a:prstGeom>
          <a:noFill/>
          <a:ln w="9525">
            <a:noFill/>
            <a:miter lim="800000"/>
            <a:headEnd/>
            <a:tailEnd/>
          </a:ln>
        </p:spPr>
      </p:pic>
    </p:spTree>
    <p:extLst>
      <p:ext uri="{BB962C8B-B14F-4D97-AF65-F5344CB8AC3E}">
        <p14:creationId xmlns:p14="http://schemas.microsoft.com/office/powerpoint/2010/main" val="3879119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normAutofit/>
          </a:bodyPr>
          <a:lstStyle/>
          <a:p>
            <a:r>
              <a:rPr lang="en-US" dirty="0" smtClean="0"/>
              <a:t>New Three Year Lifecycle</a:t>
            </a:r>
          </a:p>
        </p:txBody>
      </p:sp>
      <p:pic>
        <p:nvPicPr>
          <p:cNvPr id="5568514" name="Picture 4"/>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69350" y="830790"/>
            <a:ext cx="6690880" cy="5490954"/>
          </a:xfrm>
        </p:spPr>
      </p:pic>
    </p:spTree>
    <p:extLst>
      <p:ext uri="{BB962C8B-B14F-4D97-AF65-F5344CB8AC3E}">
        <p14:creationId xmlns:p14="http://schemas.microsoft.com/office/powerpoint/2010/main" val="1840106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0"/>
            <a:ext cx="9515475" cy="715963"/>
          </a:xfrm>
        </p:spPr>
        <p:txBody>
          <a:bodyPr/>
          <a:lstStyle/>
          <a:p>
            <a:pPr>
              <a:defRPr/>
            </a:pPr>
            <a:r>
              <a:rPr lang="en-GB" dirty="0"/>
              <a:t>PCI Foundation – 12 Requirements</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2241633211"/>
              </p:ext>
            </p:extLst>
          </p:nvPr>
        </p:nvGraphicFramePr>
        <p:xfrm>
          <a:off x="715313" y="1021841"/>
          <a:ext cx="8475362" cy="4818874"/>
        </p:xfrm>
        <a:graphic>
          <a:graphicData uri="http://schemas.openxmlformats.org/drawingml/2006/table">
            <a:tbl>
              <a:tblPr bandRow="1">
                <a:tableStyleId>{5C22544A-7EE6-4342-B048-85BDC9FD1C3A}</a:tableStyleId>
              </a:tblPr>
              <a:tblGrid>
                <a:gridCol w="2666995"/>
                <a:gridCol w="2076773"/>
                <a:gridCol w="297157"/>
                <a:gridCol w="303057"/>
                <a:gridCol w="311248"/>
                <a:gridCol w="286675"/>
                <a:gridCol w="294866"/>
                <a:gridCol w="311248"/>
                <a:gridCol w="319438"/>
                <a:gridCol w="327745"/>
                <a:gridCol w="341906"/>
                <a:gridCol w="326003"/>
                <a:gridCol w="310101"/>
                <a:gridCol w="302150"/>
              </a:tblGrid>
              <a:tr h="1650586">
                <a:tc>
                  <a:txBody>
                    <a:bodyPr/>
                    <a:lstStyle/>
                    <a:p>
                      <a:pPr marL="0" marR="0" indent="0" algn="l" defTabSz="914400" rtl="0" eaLnBrk="1" fontAlgn="auto" latinLnBrk="0" hangingPunct="1">
                        <a:lnSpc>
                          <a:spcPct val="85000"/>
                        </a:lnSpc>
                        <a:spcBef>
                          <a:spcPts val="1200"/>
                        </a:spcBef>
                        <a:spcAft>
                          <a:spcPts val="0"/>
                        </a:spcAft>
                        <a:buClrTx/>
                        <a:buSzTx/>
                        <a:buFontTx/>
                        <a:buNone/>
                        <a:tabLst/>
                        <a:defRPr/>
                      </a:pPr>
                      <a:endParaRPr lang="en-GB"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l" defTabSz="914400" rtl="0" eaLnBrk="1" fontAlgn="auto" latinLnBrk="0" hangingPunct="1">
                        <a:lnSpc>
                          <a:spcPct val="85000"/>
                        </a:lnSpc>
                        <a:spcBef>
                          <a:spcPts val="1200"/>
                        </a:spcBef>
                        <a:spcAft>
                          <a:spcPts val="0"/>
                        </a:spcAft>
                        <a:buClrTx/>
                        <a:buSzTx/>
                        <a:buFontTx/>
                        <a:buNone/>
                        <a:tabLst/>
                        <a:defRPr/>
                      </a:pPr>
                      <a:endParaRPr lang="en-GB"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l" defTabSz="914400" rtl="0" eaLnBrk="1" fontAlgn="auto" latinLnBrk="0" hangingPunct="1">
                        <a:lnSpc>
                          <a:spcPct val="85000"/>
                        </a:lnSpc>
                        <a:spcBef>
                          <a:spcPts val="1200"/>
                        </a:spcBef>
                        <a:spcAft>
                          <a:spcPts val="0"/>
                        </a:spcAft>
                        <a:buClrTx/>
                        <a:buSzTx/>
                        <a:buFontTx/>
                        <a:buNone/>
                        <a:tabLst/>
                        <a:defRPr/>
                      </a:pPr>
                      <a:r>
                        <a:rPr lang="en-GB"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PCI Requirements</a:t>
                      </a:r>
                    </a:p>
                  </a:txBody>
                  <a:tcPr/>
                </a:tc>
                <a:tc>
                  <a:txBody>
                    <a:bodyPr/>
                    <a:lstStyle/>
                    <a:p>
                      <a:pPr marL="0" marR="0" indent="0" algn="l" defTabSz="914400" rtl="0" eaLnBrk="1" fontAlgn="auto" latinLnBrk="0" hangingPunct="1">
                        <a:lnSpc>
                          <a:spcPct val="85000"/>
                        </a:lnSpc>
                        <a:spcBef>
                          <a:spcPts val="0"/>
                        </a:spcBef>
                        <a:spcAft>
                          <a:spcPts val="200"/>
                        </a:spcAft>
                        <a:buClrTx/>
                        <a:buSzTx/>
                        <a:buFont typeface="Wingdings"/>
                        <a:buNone/>
                        <a:tabLst/>
                        <a:defRPr/>
                      </a:pPr>
                      <a:endParaRPr lang="en-GB" sz="1400" b="1" cap="none" spc="0" baseline="0" dirty="0" smtClean="0">
                        <a:ln>
                          <a:noFill/>
                        </a:ln>
                        <a:solidFill>
                          <a:schemeClr val="tx1"/>
                        </a:solidFill>
                        <a:effectLst/>
                        <a:sym typeface="Wingdings"/>
                      </a:endParaRPr>
                    </a:p>
                    <a:p>
                      <a:pPr marL="0" marR="0" indent="0" algn="l" defTabSz="914400" rtl="0" eaLnBrk="1" fontAlgn="auto" latinLnBrk="0" hangingPunct="1">
                        <a:lnSpc>
                          <a:spcPct val="85000"/>
                        </a:lnSpc>
                        <a:spcBef>
                          <a:spcPts val="0"/>
                        </a:spcBef>
                        <a:spcAft>
                          <a:spcPts val="200"/>
                        </a:spcAft>
                        <a:buClrTx/>
                        <a:buSzTx/>
                        <a:buFont typeface="Wingdings"/>
                        <a:buNone/>
                        <a:tabLst/>
                        <a:defRPr/>
                      </a:pPr>
                      <a:endParaRPr lang="en-GB" sz="1400" b="1" cap="none" spc="0" baseline="0" dirty="0" smtClean="0">
                        <a:ln>
                          <a:noFill/>
                        </a:ln>
                        <a:solidFill>
                          <a:schemeClr val="tx1"/>
                        </a:solidFill>
                        <a:effectLst/>
                        <a:sym typeface="Wingdings"/>
                      </a:endParaRPr>
                    </a:p>
                    <a:p>
                      <a:pPr marL="0" marR="0" indent="0" algn="l" defTabSz="914400" rtl="0" eaLnBrk="1" fontAlgn="auto" latinLnBrk="0" hangingPunct="1">
                        <a:lnSpc>
                          <a:spcPct val="85000"/>
                        </a:lnSpc>
                        <a:spcBef>
                          <a:spcPts val="0"/>
                        </a:spcBef>
                        <a:spcAft>
                          <a:spcPts val="200"/>
                        </a:spcAft>
                        <a:buClrTx/>
                        <a:buSzTx/>
                        <a:buFont typeface="Wingdings"/>
                        <a:buNone/>
                        <a:tabLst/>
                        <a:defRPr/>
                      </a:pPr>
                      <a:endParaRPr lang="en-GB" sz="1400" b="1" cap="none" spc="0" baseline="0" dirty="0" smtClean="0">
                        <a:ln>
                          <a:noFill/>
                        </a:ln>
                        <a:solidFill>
                          <a:schemeClr val="tx1"/>
                        </a:solidFill>
                        <a:effectLst/>
                        <a:sym typeface="Wingdings"/>
                      </a:endParaRPr>
                    </a:p>
                    <a:p>
                      <a:pPr marL="0" marR="0" indent="0" algn="l" defTabSz="914400" rtl="0" eaLnBrk="1" fontAlgn="auto" latinLnBrk="0" hangingPunct="1">
                        <a:lnSpc>
                          <a:spcPct val="85000"/>
                        </a:lnSpc>
                        <a:spcBef>
                          <a:spcPts val="600"/>
                        </a:spcBef>
                        <a:spcAft>
                          <a:spcPts val="200"/>
                        </a:spcAft>
                        <a:buClrTx/>
                        <a:buSzTx/>
                        <a:buFont typeface="Wingdings"/>
                        <a:buNone/>
                        <a:tabLst/>
                        <a:defRPr/>
                      </a:pPr>
                      <a:r>
                        <a:rPr lang="en-GB" sz="1400" b="1" cap="none" spc="0" baseline="0" dirty="0" smtClean="0">
                          <a:ln>
                            <a:noFill/>
                          </a:ln>
                          <a:solidFill>
                            <a:schemeClr val="tx1"/>
                          </a:solidFill>
                          <a:effectLst/>
                          <a:sym typeface="Wingdings"/>
                        </a:rPr>
                        <a:t>Legend:</a:t>
                      </a:r>
                    </a:p>
                    <a:p>
                      <a:pPr marL="0" marR="0" indent="0" algn="l" defTabSz="914400" rtl="0" eaLnBrk="1" fontAlgn="auto" latinLnBrk="0" hangingPunct="1">
                        <a:lnSpc>
                          <a:spcPct val="85000"/>
                        </a:lnSpc>
                        <a:spcBef>
                          <a:spcPts val="0"/>
                        </a:spcBef>
                        <a:spcAft>
                          <a:spcPts val="0"/>
                        </a:spcAft>
                        <a:buClrTx/>
                        <a:buSzTx/>
                        <a:buFont typeface="Wingdings"/>
                        <a:buChar char="ü"/>
                        <a:tabLst/>
                        <a:defRPr/>
                      </a:pPr>
                      <a:r>
                        <a:rPr lang="en-GB" sz="1400" b="0" cap="none" spc="0" baseline="0" dirty="0" smtClean="0">
                          <a:ln>
                            <a:noFill/>
                          </a:ln>
                          <a:solidFill>
                            <a:srgbClr val="008000"/>
                          </a:solidFill>
                          <a:effectLst/>
                          <a:sym typeface="Wingdings"/>
                        </a:rPr>
                        <a:t>Managed Service</a:t>
                      </a:r>
                    </a:p>
                    <a:p>
                      <a:pPr marL="0" marR="0" indent="0" algn="l" defTabSz="914400" rtl="0" eaLnBrk="1" fontAlgn="auto" latinLnBrk="0" hangingPunct="1">
                        <a:lnSpc>
                          <a:spcPct val="85000"/>
                        </a:lnSpc>
                        <a:spcBef>
                          <a:spcPts val="0"/>
                        </a:spcBef>
                        <a:spcAft>
                          <a:spcPts val="0"/>
                        </a:spcAft>
                        <a:buClrTx/>
                        <a:buSzTx/>
                        <a:buFont typeface="Wingdings"/>
                        <a:buChar char="ü"/>
                        <a:tabLst/>
                        <a:defRPr/>
                      </a:pPr>
                      <a:r>
                        <a:rPr lang="en-GB" sz="1400" spc="-100" baseline="0" dirty="0" smtClean="0">
                          <a:solidFill>
                            <a:schemeClr val="accent6">
                              <a:lumMod val="75000"/>
                            </a:schemeClr>
                          </a:solidFill>
                          <a:sym typeface="Wingdings"/>
                        </a:rPr>
                        <a:t> Monitored Service</a:t>
                      </a:r>
                    </a:p>
                    <a:p>
                      <a:pPr marL="0" marR="0" indent="0" algn="l" defTabSz="914400" rtl="0" eaLnBrk="1" fontAlgn="auto" latinLnBrk="0" hangingPunct="1">
                        <a:lnSpc>
                          <a:spcPct val="85000"/>
                        </a:lnSpc>
                        <a:spcBef>
                          <a:spcPts val="0"/>
                        </a:spcBef>
                        <a:spcAft>
                          <a:spcPts val="0"/>
                        </a:spcAft>
                        <a:buClrTx/>
                        <a:buSzTx/>
                        <a:buFont typeface="Wingdings"/>
                        <a:buNone/>
                        <a:tabLst/>
                        <a:defRPr/>
                      </a:pPr>
                      <a:r>
                        <a:rPr lang="en-US" sz="1400" spc="-100" baseline="0" dirty="0" smtClean="0">
                          <a:solidFill>
                            <a:schemeClr val="tx1"/>
                          </a:solidFill>
                          <a:sym typeface="Wingdings"/>
                        </a:rPr>
                        <a:t></a:t>
                      </a:r>
                      <a:r>
                        <a:rPr lang="en-US" sz="1400" spc="0" baseline="0" dirty="0" smtClean="0">
                          <a:solidFill>
                            <a:schemeClr val="tx1"/>
                          </a:solidFill>
                          <a:sym typeface="Wingdings"/>
                        </a:rPr>
                        <a:t> </a:t>
                      </a:r>
                      <a:r>
                        <a:rPr lang="en-GB" sz="1400" dirty="0" smtClean="0">
                          <a:solidFill>
                            <a:schemeClr val="tx1"/>
                          </a:solidFill>
                        </a:rPr>
                        <a:t>Additional Services</a:t>
                      </a:r>
                      <a:endParaRPr lang="en-US" sz="1400" dirty="0" smtClean="0">
                        <a:solidFill>
                          <a:schemeClr val="tx1"/>
                        </a:solidFill>
                      </a:endParaRPr>
                    </a:p>
                  </a:txBody>
                  <a:tcPr/>
                </a:tc>
                <a:tc>
                  <a:txBody>
                    <a:bodyPr/>
                    <a:lstStyle/>
                    <a:p>
                      <a:pPr algn="ctr">
                        <a:lnSpc>
                          <a:spcPct val="80000"/>
                        </a:lnSpc>
                      </a:pPr>
                      <a:r>
                        <a:rPr lang="en-GB" sz="1400" dirty="0" smtClean="0">
                          <a:solidFill>
                            <a:srgbClr val="008000"/>
                          </a:solidFill>
                        </a:rPr>
                        <a:t>Managed FW</a:t>
                      </a:r>
                      <a:endParaRPr lang="en-US" sz="1400" dirty="0">
                        <a:solidFill>
                          <a:srgbClr val="008000"/>
                        </a:solidFill>
                      </a:endParaRPr>
                    </a:p>
                  </a:txBody>
                  <a:tcPr vert="vert270" anchor="ctr"/>
                </a:tc>
                <a:tc>
                  <a:txBody>
                    <a:bodyPr/>
                    <a:lstStyle/>
                    <a:p>
                      <a:pPr algn="ctr">
                        <a:lnSpc>
                          <a:spcPct val="80000"/>
                        </a:lnSpc>
                      </a:pPr>
                      <a:r>
                        <a:rPr lang="en-GB" sz="1400" dirty="0" smtClean="0">
                          <a:solidFill>
                            <a:srgbClr val="008000"/>
                          </a:solidFill>
                        </a:rPr>
                        <a:t>Managed</a:t>
                      </a:r>
                      <a:r>
                        <a:rPr lang="en-GB" sz="1400" baseline="0" dirty="0" smtClean="0">
                          <a:solidFill>
                            <a:srgbClr val="008000"/>
                          </a:solidFill>
                        </a:rPr>
                        <a:t> </a:t>
                      </a:r>
                      <a:r>
                        <a:rPr lang="en-GB" sz="1400" dirty="0" smtClean="0">
                          <a:solidFill>
                            <a:srgbClr val="008000"/>
                          </a:solidFill>
                        </a:rPr>
                        <a:t>IDS/IPS</a:t>
                      </a:r>
                      <a:endParaRPr lang="en-US" sz="1400" dirty="0">
                        <a:solidFill>
                          <a:srgbClr val="008000"/>
                        </a:solidFill>
                      </a:endParaRPr>
                    </a:p>
                  </a:txBody>
                  <a:tcPr vert="vert270" anchor="ct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400" dirty="0" smtClean="0">
                          <a:solidFill>
                            <a:srgbClr val="008000"/>
                          </a:solidFill>
                        </a:rPr>
                        <a:t>Managed WAF</a:t>
                      </a:r>
                      <a:endParaRPr lang="en-US" sz="1400" dirty="0" smtClean="0">
                        <a:solidFill>
                          <a:srgbClr val="008000"/>
                        </a:solidFill>
                      </a:endParaRPr>
                    </a:p>
                  </a:txBody>
                  <a:tcPr vert="vert270" anchor="ctr"/>
                </a:tc>
                <a:tc>
                  <a:txBody>
                    <a:bodyPr/>
                    <a:lstStyle/>
                    <a:p>
                      <a:pPr algn="ctr">
                        <a:lnSpc>
                          <a:spcPct val="80000"/>
                        </a:lnSpc>
                      </a:pPr>
                      <a:r>
                        <a:rPr lang="en-GB" sz="1400" dirty="0" smtClean="0">
                          <a:solidFill>
                            <a:schemeClr val="accent6">
                              <a:lumMod val="75000"/>
                            </a:schemeClr>
                          </a:solidFill>
                        </a:rPr>
                        <a:t>Security Monitoring</a:t>
                      </a:r>
                      <a:endParaRPr lang="en-US" sz="1400" dirty="0">
                        <a:solidFill>
                          <a:schemeClr val="accent6">
                            <a:lumMod val="75000"/>
                          </a:schemeClr>
                        </a:solidFill>
                      </a:endParaRPr>
                    </a:p>
                  </a:txBody>
                  <a:tcPr vert="vert270" anchor="ctr"/>
                </a:tc>
                <a:tc>
                  <a:txBody>
                    <a:bodyPr/>
                    <a:lstStyle/>
                    <a:p>
                      <a:pPr algn="ctr">
                        <a:lnSpc>
                          <a:spcPct val="80000"/>
                        </a:lnSpc>
                      </a:pPr>
                      <a:r>
                        <a:rPr lang="en-GB" sz="1400" dirty="0" smtClean="0">
                          <a:solidFill>
                            <a:schemeClr val="accent6">
                              <a:lumMod val="75000"/>
                            </a:schemeClr>
                          </a:solidFill>
                        </a:rPr>
                        <a:t>SIM on Demand</a:t>
                      </a:r>
                      <a:endParaRPr lang="en-US" sz="1400" dirty="0">
                        <a:solidFill>
                          <a:schemeClr val="accent6">
                            <a:lumMod val="75000"/>
                          </a:schemeClr>
                        </a:solidFill>
                      </a:endParaRPr>
                    </a:p>
                  </a:txBody>
                  <a:tcPr vert="vert270" anchor="ctr"/>
                </a:tc>
                <a:tc>
                  <a:txBody>
                    <a:bodyPr/>
                    <a:lstStyle/>
                    <a:p>
                      <a:pPr algn="ctr">
                        <a:lnSpc>
                          <a:spcPct val="80000"/>
                        </a:lnSpc>
                      </a:pPr>
                      <a:r>
                        <a:rPr lang="en-GB" sz="1400" dirty="0" smtClean="0">
                          <a:solidFill>
                            <a:schemeClr val="accent6">
                              <a:lumMod val="75000"/>
                            </a:schemeClr>
                          </a:solidFill>
                        </a:rPr>
                        <a:t>Log</a:t>
                      </a:r>
                      <a:r>
                        <a:rPr lang="en-GB" sz="1400" baseline="0" dirty="0" smtClean="0">
                          <a:solidFill>
                            <a:schemeClr val="accent6">
                              <a:lumMod val="75000"/>
                            </a:schemeClr>
                          </a:solidFill>
                        </a:rPr>
                        <a:t> Monitoring</a:t>
                      </a:r>
                      <a:endParaRPr lang="en-US" sz="1400" dirty="0">
                        <a:solidFill>
                          <a:schemeClr val="accent6">
                            <a:lumMod val="75000"/>
                          </a:schemeClr>
                        </a:solidFill>
                      </a:endParaRPr>
                    </a:p>
                  </a:txBody>
                  <a:tcPr vert="vert270" anchor="ct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GB" sz="1400" dirty="0" smtClean="0"/>
                        <a:t>Log Retention</a:t>
                      </a:r>
                      <a:endParaRPr lang="en-US" sz="1400" dirty="0" smtClean="0"/>
                    </a:p>
                  </a:txBody>
                  <a:tcPr vert="vert270" anchor="ctr"/>
                </a:tc>
                <a:tc>
                  <a:txBody>
                    <a:bodyPr/>
                    <a:lstStyle/>
                    <a:p>
                      <a:pPr algn="ctr">
                        <a:lnSpc>
                          <a:spcPct val="80000"/>
                        </a:lnSpc>
                      </a:pPr>
                      <a:r>
                        <a:rPr lang="en-GB" sz="1400" dirty="0" smtClean="0"/>
                        <a:t>Vulnerability Man</a:t>
                      </a:r>
                      <a:endParaRPr lang="en-US" sz="1400" dirty="0"/>
                    </a:p>
                  </a:txBody>
                  <a:tcPr vert="vert270" anchor="ctr"/>
                </a:tc>
                <a:tc>
                  <a:txBody>
                    <a:bodyPr/>
                    <a:lstStyle/>
                    <a:p>
                      <a:pPr algn="ctr">
                        <a:lnSpc>
                          <a:spcPct val="80000"/>
                        </a:lnSpc>
                      </a:pPr>
                      <a:r>
                        <a:rPr lang="en-GB" sz="1400" dirty="0" smtClean="0"/>
                        <a:t>Managed St. Auth</a:t>
                      </a:r>
                      <a:endParaRPr lang="en-US" sz="1400" dirty="0"/>
                    </a:p>
                  </a:txBody>
                  <a:tcPr vert="vert270" anchor="ctr"/>
                </a:tc>
                <a:tc>
                  <a:txBody>
                    <a:bodyPr/>
                    <a:lstStyle/>
                    <a:p>
                      <a:pPr algn="ctr">
                        <a:lnSpc>
                          <a:spcPct val="80000"/>
                        </a:lnSpc>
                      </a:pPr>
                      <a:r>
                        <a:rPr lang="en-GB" sz="1400" dirty="0" smtClean="0"/>
                        <a:t>Managed Directory</a:t>
                      </a:r>
                      <a:endParaRPr lang="en-US" sz="1400" dirty="0"/>
                    </a:p>
                  </a:txBody>
                  <a:tcPr vert="vert270" anchor="ctr"/>
                </a:tc>
                <a:tc>
                  <a:txBody>
                    <a:bodyPr/>
                    <a:lstStyle/>
                    <a:p>
                      <a:pPr algn="ctr">
                        <a:lnSpc>
                          <a:spcPct val="80000"/>
                        </a:lnSpc>
                      </a:pPr>
                      <a:r>
                        <a:rPr lang="en-GB" sz="1400" dirty="0" smtClean="0"/>
                        <a:t>Threat Intelligence</a:t>
                      </a:r>
                      <a:endParaRPr lang="en-US" sz="1400" dirty="0"/>
                    </a:p>
                  </a:txBody>
                  <a:tcPr vert="vert270" anchor="ctr"/>
                </a:tc>
                <a:tc>
                  <a:txBody>
                    <a:bodyPr/>
                    <a:lstStyle/>
                    <a:p>
                      <a:pPr algn="ctr">
                        <a:lnSpc>
                          <a:spcPct val="80000"/>
                        </a:lnSpc>
                      </a:pPr>
                      <a:r>
                        <a:rPr lang="en-GB" sz="1400" dirty="0" smtClean="0">
                          <a:solidFill>
                            <a:schemeClr val="tx1"/>
                          </a:solidFill>
                        </a:rPr>
                        <a:t>Consulting Service</a:t>
                      </a:r>
                      <a:endParaRPr lang="en-US" sz="1400" dirty="0">
                        <a:solidFill>
                          <a:schemeClr val="tx1"/>
                        </a:solidFill>
                      </a:endParaRPr>
                    </a:p>
                  </a:txBody>
                  <a:tcPr vert="vert270" anchor="ctr"/>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1. Install &amp; maintain FW config to protect cardholder data.</a:t>
                      </a:r>
                    </a:p>
                  </a:txBody>
                  <a:tcPr marL="90000" marR="90000" marT="18000" marB="18000" anchor="ctr"/>
                </a:tc>
                <a:tc hMerge="1">
                  <a:txBody>
                    <a:bodyPr/>
                    <a:lstStyle/>
                    <a:p>
                      <a:endParaRPr lang="en-US"/>
                    </a:p>
                  </a:txBody>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rgbClr val="008000"/>
                          </a:solidFill>
                          <a:sym typeface="Wingdings"/>
                        </a:rPr>
                        <a:t></a:t>
                      </a:r>
                      <a:endParaRPr lang="en-US" dirty="0" smtClean="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2</a:t>
                      </a:r>
                      <a:r>
                        <a:rPr lang="en-US" sz="1400" b="0" kern="1200" dirty="0" smtClean="0">
                          <a:solidFill>
                            <a:schemeClr val="tx1"/>
                          </a:solidFill>
                          <a:latin typeface="+mn-lt"/>
                          <a:ea typeface="+mn-ea"/>
                          <a:cs typeface="+mn-cs"/>
                        </a:rPr>
                        <a:t>. Do not use vendor-supplied defaults for passwords</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a:lnSpc>
                          <a:spcPct val="80000"/>
                        </a:lnSpc>
                      </a:pPr>
                      <a:r>
                        <a:rPr lang="en-US" sz="1400" b="0" dirty="0" smtClean="0"/>
                        <a:t>3. Protect stored cardholder data</a:t>
                      </a:r>
                      <a:endParaRPr lang="en-US" sz="1400" dirty="0"/>
                    </a:p>
                  </a:txBody>
                  <a:tcPr marL="90000" marR="90000" marT="18000" marB="18000" anchor="ctr"/>
                </a:tc>
                <a:tc hMerge="1">
                  <a:txBody>
                    <a:bodyPr/>
                    <a:lstStyle/>
                    <a:p>
                      <a:endParaRPr lang="en-US"/>
                    </a:p>
                  </a:txBody>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rgbClr val="008000"/>
                          </a:solidFill>
                          <a:sym typeface="Wingdings"/>
                        </a:rPr>
                        <a:t></a:t>
                      </a:r>
                      <a:endParaRPr lang="en-US" dirty="0" smtClean="0">
                        <a:solidFill>
                          <a:srgbClr val="008000"/>
                        </a:solidFill>
                      </a:endParaRPr>
                    </a:p>
                  </a:txBody>
                  <a:tcPr marL="0" marR="0" marT="72000" marB="0" anchor="b"/>
                </a:tc>
                <a:tc>
                  <a:txBody>
                    <a:bodyPr/>
                    <a:lstStyle/>
                    <a:p>
                      <a:pPr algn="ctr">
                        <a:lnSpc>
                          <a:spcPct val="70000"/>
                        </a:lnSpc>
                        <a:spcBef>
                          <a:spcPts val="0"/>
                        </a:spcBef>
                      </a:pPr>
                      <a:r>
                        <a:rPr lang="en-US" sz="1800" spc="-100" baseline="0" dirty="0" smtClean="0">
                          <a:solidFill>
                            <a:srgbClr val="008000"/>
                          </a:solidFill>
                          <a:sym typeface="Wingdings"/>
                        </a:rPr>
                        <a:t></a:t>
                      </a: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rgbClr val="008000"/>
                          </a:solidFill>
                          <a:sym typeface="Wingdings"/>
                        </a:rPr>
                        <a:t></a:t>
                      </a:r>
                      <a:r>
                        <a:rPr lang="en-US" sz="800" spc="0" baseline="30000" dirty="0" smtClean="0">
                          <a:solidFill>
                            <a:srgbClr val="008000"/>
                          </a:solidFill>
                          <a:sym typeface="Wingdings"/>
                        </a:rPr>
                        <a:t>DB</a:t>
                      </a:r>
                      <a:endParaRPr lang="en-US" sz="800" baseline="30000" dirty="0" smtClean="0">
                        <a:solidFill>
                          <a:srgbClr val="008000"/>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r>
                        <a:rPr lang="en-US" sz="1800" spc="-100" baseline="0" dirty="0" smtClean="0">
                          <a:solidFill>
                            <a:schemeClr val="tx1"/>
                          </a:solidFill>
                          <a:sym typeface="Wingdings"/>
                        </a:rPr>
                        <a:t></a:t>
                      </a:r>
                      <a:endParaRPr lang="en-US" dirty="0">
                        <a:solidFill>
                          <a:schemeClr val="tx1"/>
                        </a:solidFill>
                      </a:endParaRPr>
                    </a:p>
                  </a:txBody>
                  <a:tcPr marL="0" marR="0" marT="72000" marB="0" anchor="b"/>
                </a:tc>
              </a:tr>
              <a:tr h="231451">
                <a:tc gridSpan="2">
                  <a:txBody>
                    <a:bodyPr/>
                    <a:lstStyle/>
                    <a:p>
                      <a:pPr marL="171450" indent="-171450">
                        <a:lnSpc>
                          <a:spcPct val="80000"/>
                        </a:lnSpc>
                      </a:pPr>
                      <a:r>
                        <a:rPr lang="en-US" sz="1400" b="0" dirty="0" smtClean="0"/>
                        <a:t>4. Encrypt cardholder data across open</a:t>
                      </a:r>
                      <a:r>
                        <a:rPr lang="en-US" sz="1400" b="0" baseline="0" dirty="0" smtClean="0"/>
                        <a:t> </a:t>
                      </a:r>
                      <a:r>
                        <a:rPr lang="en-US" sz="1400" b="0" dirty="0" smtClean="0"/>
                        <a:t>networks.</a:t>
                      </a:r>
                    </a:p>
                  </a:txBody>
                  <a:tcPr marL="90000" marR="90000" marT="18000" marB="18000" anchor="ctr"/>
                </a:tc>
                <a:tc hMerge="1">
                  <a:txBody>
                    <a:bodyPr/>
                    <a:lstStyle/>
                    <a:p>
                      <a:endParaRPr lang="en-US"/>
                    </a:p>
                  </a:txBody>
                  <a:tcPr/>
                </a:tc>
                <a:tc>
                  <a:txBody>
                    <a:bodyPr/>
                    <a:lstStyle/>
                    <a:p>
                      <a:pPr algn="ctr">
                        <a:lnSpc>
                          <a:spcPct val="70000"/>
                        </a:lnSpc>
                        <a:spcBef>
                          <a:spcPts val="0"/>
                        </a:spcBef>
                      </a:pPr>
                      <a:r>
                        <a:rPr lang="en-US" sz="1800" spc="-100" baseline="0" dirty="0" smtClean="0">
                          <a:solidFill>
                            <a:srgbClr val="008000"/>
                          </a:solidFill>
                          <a:sym typeface="Wingdings"/>
                        </a:rPr>
                        <a:t></a:t>
                      </a: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r>
                        <a:rPr lang="en-US" sz="1800" spc="-100" baseline="0" dirty="0" smtClean="0">
                          <a:solidFill>
                            <a:schemeClr val="accent6">
                              <a:lumMod val="75000"/>
                            </a:schemeClr>
                          </a:solidFill>
                          <a:sym typeface="Wingdings"/>
                        </a:rPr>
                        <a:t></a:t>
                      </a: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5. Use &amp; regularly update anti-virus programs.</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rgbClr val="008000"/>
                          </a:solidFill>
                          <a:sym typeface="Wingdings"/>
                        </a:rPr>
                        <a:t></a:t>
                      </a:r>
                      <a:endParaRPr lang="en-US" dirty="0" smtClean="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6. Develop and maintain secure systems &amp; applications.</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rgbClr val="008000"/>
                          </a:solidFill>
                          <a:sym typeface="Wingdings"/>
                        </a:rPr>
                        <a:t></a:t>
                      </a:r>
                      <a:endParaRPr lang="en-US" dirty="0" smtClean="0">
                        <a:solidFill>
                          <a:srgbClr val="008000"/>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7. Restrict access to cardholder data by need-to-know.</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8. Assign a unique ID to each person with PC access.</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9. Restrict physical access to cardholder data.</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10. Monitor access to net resources &amp; cardholder data.</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11. Regularly test security systems &amp; processes</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rgbClr val="008000"/>
                          </a:solidFill>
                          <a:sym typeface="Wingdings"/>
                        </a:rPr>
                        <a:t></a:t>
                      </a:r>
                      <a:endParaRPr lang="en-US" dirty="0" smtClean="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r h="231451">
                <a:tc gridSpan="2">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0" dirty="0" smtClean="0"/>
                        <a:t>12. Maintain security policy for employees &amp; contractors.</a:t>
                      </a:r>
                    </a:p>
                  </a:txBody>
                  <a:tcPr marL="90000" marR="90000" marT="18000" marB="18000" anchor="ctr"/>
                </a:tc>
                <a:tc hMerge="1">
                  <a:txBody>
                    <a:bodyPr/>
                    <a:lstStyle/>
                    <a:p>
                      <a:endParaRPr lang="en-US"/>
                    </a:p>
                  </a:txBody>
                  <a:tcPr/>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algn="ctr">
                        <a:lnSpc>
                          <a:spcPct val="70000"/>
                        </a:lnSpc>
                        <a:spcBef>
                          <a:spcPts val="0"/>
                        </a:spcBef>
                      </a:pPr>
                      <a:endParaRPr lang="en-US" dirty="0">
                        <a:solidFill>
                          <a:srgbClr val="008000"/>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accent6">
                              <a:lumMod val="75000"/>
                            </a:schemeClr>
                          </a:solidFill>
                          <a:sym typeface="Wingdings"/>
                        </a:rPr>
                        <a:t></a:t>
                      </a:r>
                      <a:endParaRPr lang="en-US" dirty="0" smtClean="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algn="ctr">
                        <a:lnSpc>
                          <a:spcPct val="70000"/>
                        </a:lnSpc>
                        <a:spcBef>
                          <a:spcPts val="0"/>
                        </a:spcBef>
                      </a:pPr>
                      <a:endParaRPr lang="en-US" dirty="0">
                        <a:solidFill>
                          <a:schemeClr val="accent6">
                            <a:lumMod val="75000"/>
                          </a:schemeClr>
                        </a:solidFill>
                      </a:endParaRPr>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endParaRPr lang="en-US" dirty="0" smtClean="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ym typeface="Wingdings"/>
                        </a:rPr>
                        <a:t></a:t>
                      </a:r>
                      <a:endParaRPr lang="en-US" dirty="0" smtClean="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algn="ctr">
                        <a:lnSpc>
                          <a:spcPct val="70000"/>
                        </a:lnSpc>
                        <a:spcBef>
                          <a:spcPts val="0"/>
                        </a:spcBef>
                      </a:pPr>
                      <a:endParaRPr lang="en-US" dirty="0"/>
                    </a:p>
                  </a:txBody>
                  <a:tcPr marL="0" marR="0" marT="72000" marB="0" anchor="b"/>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en-US" sz="1800" spc="-100" baseline="0" dirty="0" smtClean="0">
                          <a:solidFill>
                            <a:schemeClr val="tx1"/>
                          </a:solidFill>
                          <a:sym typeface="Wingdings"/>
                        </a:rPr>
                        <a:t></a:t>
                      </a:r>
                      <a:endParaRPr lang="en-US" dirty="0" smtClean="0">
                        <a:solidFill>
                          <a:schemeClr val="tx1"/>
                        </a:solidFill>
                      </a:endParaRPr>
                    </a:p>
                  </a:txBody>
                  <a:tcPr marL="0" marR="0" marT="72000" marB="0" anchor="b"/>
                </a:tc>
              </a:tr>
            </a:tbl>
          </a:graphicData>
        </a:graphic>
      </p:graphicFrame>
      <p:pic>
        <p:nvPicPr>
          <p:cNvPr id="11267" name="Picture 2" descr="SecureWorksLogo_4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956" y="1113415"/>
            <a:ext cx="2493963" cy="427037"/>
          </a:xfrm>
          <a:prstGeom prst="rect">
            <a:avLst/>
          </a:prstGeom>
          <a:noFill/>
          <a:ln w="9525">
            <a:noFill/>
            <a:miter lim="800000"/>
            <a:headEnd/>
            <a:tailEnd/>
          </a:ln>
        </p:spPr>
      </p:pic>
    </p:spTree>
    <p:extLst>
      <p:ext uri="{BB962C8B-B14F-4D97-AF65-F5344CB8AC3E}">
        <p14:creationId xmlns:p14="http://schemas.microsoft.com/office/powerpoint/2010/main" val="48082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559839" y="2849893"/>
            <a:ext cx="1541631" cy="57308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lnSpc>
                <a:spcPct val="80000"/>
              </a:lnSpc>
              <a:defRPr/>
            </a:pPr>
            <a:r>
              <a:rPr lang="en-GB" sz="1600" dirty="0">
                <a:solidFill>
                  <a:schemeClr val="tx1"/>
                </a:solidFill>
              </a:rPr>
              <a:t>Community Meeting</a:t>
            </a:r>
            <a:endParaRPr lang="en-US" sz="1600" dirty="0">
              <a:solidFill>
                <a:schemeClr val="tx1"/>
              </a:solidFill>
            </a:endParaRPr>
          </a:p>
        </p:txBody>
      </p:sp>
      <p:sp>
        <p:nvSpPr>
          <p:cNvPr id="11" name="Rounded Rectangle 10"/>
          <p:cNvSpPr/>
          <p:nvPr/>
        </p:nvSpPr>
        <p:spPr>
          <a:xfrm>
            <a:off x="223284" y="2713038"/>
            <a:ext cx="1470744" cy="57308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en-GB" sz="1600" dirty="0">
                <a:solidFill>
                  <a:schemeClr val="tx1"/>
                </a:solidFill>
              </a:rPr>
              <a:t>Community Meeting</a:t>
            </a:r>
            <a:endParaRPr lang="en-US" sz="1600" dirty="0">
              <a:solidFill>
                <a:schemeClr val="tx1"/>
              </a:solidFill>
            </a:endParaRPr>
          </a:p>
        </p:txBody>
      </p:sp>
      <p:sp>
        <p:nvSpPr>
          <p:cNvPr id="9" name="TextBox 8"/>
          <p:cNvSpPr txBox="1"/>
          <p:nvPr/>
        </p:nvSpPr>
        <p:spPr>
          <a:xfrm>
            <a:off x="2719552" y="1963738"/>
            <a:ext cx="3770312" cy="2665412"/>
          </a:xfrm>
          <a:prstGeom prst="ellipse">
            <a:avLst/>
          </a:prstGeom>
          <a:solidFill>
            <a:schemeClr val="accent2">
              <a:lumMod val="20000"/>
              <a:lumOff val="80000"/>
            </a:schemeClr>
          </a:solidFill>
          <a:effectLst>
            <a:outerShdw blurRad="50800" dist="38100" dir="2700000" algn="tl" rotWithShape="0">
              <a:prstClr val="black">
                <a:alpha val="40000"/>
              </a:prstClr>
            </a:outerShdw>
          </a:effectLst>
        </p:spPr>
        <p:txBody>
          <a:bodyPr anchor="ctr"/>
          <a:lstStyle/>
          <a:p>
            <a:pPr algn="ctr">
              <a:defRPr/>
            </a:pPr>
            <a:r>
              <a:rPr lang="en-GB" sz="1600" b="1" dirty="0">
                <a:solidFill>
                  <a:srgbClr val="C00000"/>
                </a:solidFill>
                <a:latin typeface="Arial" pitchFamily="34" charset="0"/>
                <a:cs typeface="Arial" pitchFamily="34" charset="0"/>
              </a:rPr>
              <a:t>PCI DSS </a:t>
            </a:r>
          </a:p>
          <a:p>
            <a:pPr algn="ctr">
              <a:defRPr/>
            </a:pPr>
            <a:r>
              <a:rPr lang="en-GB" sz="1600" b="1" dirty="0">
                <a:solidFill>
                  <a:srgbClr val="C00000"/>
                </a:solidFill>
                <a:latin typeface="Arial" pitchFamily="34" charset="0"/>
                <a:cs typeface="Arial" pitchFamily="34" charset="0"/>
              </a:rPr>
              <a:t>Lifecycle </a:t>
            </a:r>
          </a:p>
          <a:p>
            <a:pPr algn="ctr">
              <a:defRPr/>
            </a:pPr>
            <a:r>
              <a:rPr lang="en-GB" sz="1600" b="1" dirty="0">
                <a:solidFill>
                  <a:srgbClr val="C00000"/>
                </a:solidFill>
                <a:latin typeface="Arial" pitchFamily="34" charset="0"/>
                <a:cs typeface="Arial" pitchFamily="34" charset="0"/>
              </a:rPr>
              <a:t>Process</a:t>
            </a:r>
            <a:endParaRPr lang="en-US" sz="1600" b="1" dirty="0">
              <a:solidFill>
                <a:srgbClr val="C0000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9307176"/>
              </p:ext>
            </p:extLst>
          </p:nvPr>
        </p:nvGraphicFramePr>
        <p:xfrm>
          <a:off x="-368136" y="790575"/>
          <a:ext cx="9906000"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38125" y="0"/>
            <a:ext cx="9477375" cy="676275"/>
          </a:xfrm>
        </p:spPr>
        <p:txBody>
          <a:bodyPr/>
          <a:lstStyle/>
          <a:p>
            <a:pPr>
              <a:defRPr/>
            </a:pPr>
            <a:r>
              <a:rPr lang="en-GB" dirty="0" smtClean="0"/>
              <a:t>PCI DSS - Lifecycle Process</a:t>
            </a:r>
            <a:endParaRPr dirty="0"/>
          </a:p>
        </p:txBody>
      </p:sp>
      <p:sp>
        <p:nvSpPr>
          <p:cNvPr id="5618692" name="TextBox 4"/>
          <p:cNvSpPr txBox="1">
            <a:spLocks noChangeArrowheads="1"/>
          </p:cNvSpPr>
          <p:nvPr/>
        </p:nvSpPr>
        <p:spPr bwMode="auto">
          <a:xfrm>
            <a:off x="5519221" y="869950"/>
            <a:ext cx="2479675" cy="1200329"/>
          </a:xfrm>
          <a:prstGeom prst="rect">
            <a:avLst/>
          </a:prstGeom>
          <a:noFill/>
          <a:ln w="9525">
            <a:noFill/>
            <a:miter lim="800000"/>
            <a:headEnd/>
            <a:tailEnd/>
          </a:ln>
        </p:spPr>
        <p:txBody>
          <a:bodyPr>
            <a:spAutoFit/>
          </a:bodyPr>
          <a:lstStyle/>
          <a:p>
            <a:pPr marL="180975" indent="-180975">
              <a:lnSpc>
                <a:spcPct val="80000"/>
              </a:lnSpc>
              <a:buFont typeface="Arial" charset="0"/>
              <a:buChar char="•"/>
            </a:pPr>
            <a:r>
              <a:rPr lang="en-GB" sz="1800" dirty="0">
                <a:solidFill>
                  <a:schemeClr val="tx2"/>
                </a:solidFill>
                <a:latin typeface="Arial" charset="0"/>
              </a:rPr>
              <a:t>Communication &amp; implementation</a:t>
            </a:r>
          </a:p>
          <a:p>
            <a:pPr marL="180975" indent="-180975">
              <a:lnSpc>
                <a:spcPct val="80000"/>
              </a:lnSpc>
              <a:buFont typeface="Arial" charset="0"/>
              <a:buChar char="•"/>
            </a:pPr>
            <a:r>
              <a:rPr lang="en-GB" sz="1800" dirty="0">
                <a:solidFill>
                  <a:schemeClr val="tx2"/>
                </a:solidFill>
                <a:latin typeface="Arial" charset="0"/>
              </a:rPr>
              <a:t>Evaluate immediate Feedback as needed</a:t>
            </a:r>
            <a:endParaRPr lang="en-US" sz="1800" dirty="0">
              <a:solidFill>
                <a:schemeClr val="tx2"/>
              </a:solidFill>
              <a:latin typeface="Arial" charset="0"/>
            </a:endParaRPr>
          </a:p>
        </p:txBody>
      </p:sp>
      <p:sp>
        <p:nvSpPr>
          <p:cNvPr id="5618693" name="TextBox 5"/>
          <p:cNvSpPr txBox="1">
            <a:spLocks noChangeArrowheads="1"/>
          </p:cNvSpPr>
          <p:nvPr/>
        </p:nvSpPr>
        <p:spPr bwMode="auto">
          <a:xfrm>
            <a:off x="7772400" y="1630782"/>
            <a:ext cx="1701209" cy="1200329"/>
          </a:xfrm>
          <a:prstGeom prst="rect">
            <a:avLst/>
          </a:prstGeom>
          <a:noFill/>
          <a:ln w="9525">
            <a:noFill/>
            <a:miter lim="800000"/>
            <a:headEnd/>
            <a:tailEnd/>
          </a:ln>
        </p:spPr>
        <p:txBody>
          <a:bodyPr wrap="square">
            <a:spAutoFit/>
          </a:bodyPr>
          <a:lstStyle/>
          <a:p>
            <a:pPr marL="180975" indent="-180975">
              <a:lnSpc>
                <a:spcPct val="80000"/>
              </a:lnSpc>
              <a:buFont typeface="Arial" charset="0"/>
              <a:buChar char="•"/>
            </a:pPr>
            <a:r>
              <a:rPr lang="en-GB" sz="1800" dirty="0">
                <a:solidFill>
                  <a:schemeClr val="tx2"/>
                </a:solidFill>
                <a:latin typeface="Arial" charset="0"/>
              </a:rPr>
              <a:t>Open formal feedback process </a:t>
            </a:r>
          </a:p>
          <a:p>
            <a:pPr marL="180975" indent="-180975">
              <a:lnSpc>
                <a:spcPct val="80000"/>
              </a:lnSpc>
              <a:buFont typeface="Arial" charset="0"/>
              <a:buChar char="•"/>
            </a:pPr>
            <a:r>
              <a:rPr lang="en-GB" sz="1800" dirty="0" smtClean="0">
                <a:solidFill>
                  <a:schemeClr val="tx2"/>
                </a:solidFill>
                <a:latin typeface="Arial" charset="0"/>
              </a:rPr>
              <a:t>Feedback</a:t>
            </a:r>
            <a:br>
              <a:rPr lang="en-GB" sz="1800" dirty="0" smtClean="0">
                <a:solidFill>
                  <a:schemeClr val="tx2"/>
                </a:solidFill>
                <a:latin typeface="Arial" charset="0"/>
              </a:rPr>
            </a:br>
            <a:r>
              <a:rPr lang="en-GB" sz="1800" dirty="0" smtClean="0">
                <a:solidFill>
                  <a:schemeClr val="tx2"/>
                </a:solidFill>
                <a:latin typeface="Arial" charset="0"/>
              </a:rPr>
              <a:t>Forms</a:t>
            </a:r>
            <a:endParaRPr lang="en-US" sz="1800" dirty="0">
              <a:solidFill>
                <a:schemeClr val="tx2"/>
              </a:solidFill>
              <a:latin typeface="Arial" charset="0"/>
            </a:endParaRPr>
          </a:p>
        </p:txBody>
      </p:sp>
      <p:sp>
        <p:nvSpPr>
          <p:cNvPr id="5618694" name="TextBox 6"/>
          <p:cNvSpPr txBox="1">
            <a:spLocks noChangeArrowheads="1"/>
          </p:cNvSpPr>
          <p:nvPr/>
        </p:nvSpPr>
        <p:spPr bwMode="auto">
          <a:xfrm>
            <a:off x="6577177" y="4232275"/>
            <a:ext cx="2960687" cy="1421928"/>
          </a:xfrm>
          <a:prstGeom prst="rect">
            <a:avLst/>
          </a:prstGeom>
          <a:noFill/>
          <a:ln w="9525">
            <a:noFill/>
            <a:miter lim="800000"/>
            <a:headEnd/>
            <a:tailEnd/>
          </a:ln>
        </p:spPr>
        <p:txBody>
          <a:bodyPr>
            <a:spAutoFit/>
          </a:bodyPr>
          <a:lstStyle/>
          <a:p>
            <a:pPr marL="180975" indent="-180975">
              <a:lnSpc>
                <a:spcPct val="80000"/>
              </a:lnSpc>
              <a:buFont typeface="Arial" charset="0"/>
              <a:buChar char="•"/>
            </a:pPr>
            <a:r>
              <a:rPr lang="en-GB" sz="1800" dirty="0">
                <a:solidFill>
                  <a:schemeClr val="tx2"/>
                </a:solidFill>
                <a:latin typeface="Arial" charset="0"/>
              </a:rPr>
              <a:t>Communicate compiled feedback</a:t>
            </a:r>
          </a:p>
          <a:p>
            <a:pPr marL="180975" indent="-180975">
              <a:lnSpc>
                <a:spcPct val="80000"/>
              </a:lnSpc>
              <a:buFont typeface="Arial" charset="0"/>
              <a:buChar char="•"/>
            </a:pPr>
            <a:r>
              <a:rPr lang="en-GB" sz="1800" dirty="0">
                <a:solidFill>
                  <a:schemeClr val="tx2"/>
                </a:solidFill>
                <a:latin typeface="Arial" charset="0"/>
              </a:rPr>
              <a:t>Impact Analysis </a:t>
            </a:r>
          </a:p>
          <a:p>
            <a:pPr marL="180975" indent="-180975">
              <a:lnSpc>
                <a:spcPct val="80000"/>
              </a:lnSpc>
              <a:buFont typeface="Arial" charset="0"/>
              <a:buChar char="•"/>
            </a:pPr>
            <a:r>
              <a:rPr lang="en-GB" sz="1800" dirty="0">
                <a:solidFill>
                  <a:schemeClr val="tx2"/>
                </a:solidFill>
                <a:latin typeface="Arial" charset="0"/>
              </a:rPr>
              <a:t>Propose Changes </a:t>
            </a:r>
          </a:p>
          <a:p>
            <a:pPr marL="180975" indent="-180975">
              <a:lnSpc>
                <a:spcPct val="80000"/>
              </a:lnSpc>
              <a:buFont typeface="Arial" charset="0"/>
              <a:buChar char="•"/>
            </a:pPr>
            <a:r>
              <a:rPr lang="en-GB" sz="1800" dirty="0">
                <a:solidFill>
                  <a:schemeClr val="tx2"/>
                </a:solidFill>
                <a:latin typeface="Arial" charset="0"/>
              </a:rPr>
              <a:t>Determine Action Plan </a:t>
            </a:r>
          </a:p>
          <a:p>
            <a:pPr marL="180975" indent="-180975">
              <a:lnSpc>
                <a:spcPct val="80000"/>
              </a:lnSpc>
              <a:buFont typeface="Arial" charset="0"/>
              <a:buChar char="•"/>
            </a:pPr>
            <a:r>
              <a:rPr lang="en-GB" sz="1800" dirty="0">
                <a:solidFill>
                  <a:schemeClr val="tx2"/>
                </a:solidFill>
                <a:latin typeface="Arial" charset="0"/>
              </a:rPr>
              <a:t>Issue revision for review </a:t>
            </a:r>
          </a:p>
        </p:txBody>
      </p:sp>
      <p:sp>
        <p:nvSpPr>
          <p:cNvPr id="5618695" name="TextBox 7"/>
          <p:cNvSpPr txBox="1">
            <a:spLocks noChangeArrowheads="1"/>
          </p:cNvSpPr>
          <p:nvPr/>
        </p:nvSpPr>
        <p:spPr bwMode="auto">
          <a:xfrm>
            <a:off x="962889" y="4362141"/>
            <a:ext cx="1724025" cy="1200329"/>
          </a:xfrm>
          <a:prstGeom prst="rect">
            <a:avLst/>
          </a:prstGeom>
          <a:noFill/>
          <a:ln w="9525">
            <a:noFill/>
            <a:miter lim="800000"/>
            <a:headEnd/>
            <a:tailEnd/>
          </a:ln>
        </p:spPr>
        <p:txBody>
          <a:bodyPr>
            <a:spAutoFit/>
          </a:bodyPr>
          <a:lstStyle/>
          <a:p>
            <a:pPr marL="180975" indent="-180975">
              <a:lnSpc>
                <a:spcPct val="80000"/>
              </a:lnSpc>
              <a:buFont typeface="Arial" charset="0"/>
              <a:buChar char="•"/>
            </a:pPr>
            <a:r>
              <a:rPr lang="en-GB" sz="1800" dirty="0">
                <a:solidFill>
                  <a:schemeClr val="tx2"/>
                </a:solidFill>
                <a:latin typeface="Arial" charset="0"/>
              </a:rPr>
              <a:t>Issue new version</a:t>
            </a:r>
          </a:p>
          <a:p>
            <a:pPr marL="180975" indent="-180975">
              <a:lnSpc>
                <a:spcPct val="80000"/>
              </a:lnSpc>
              <a:buFont typeface="Arial" charset="0"/>
              <a:buChar char="•"/>
            </a:pPr>
            <a:r>
              <a:rPr lang="en-GB" sz="1800" dirty="0">
                <a:solidFill>
                  <a:schemeClr val="tx2"/>
                </a:solidFill>
                <a:latin typeface="Arial" charset="0"/>
              </a:rPr>
              <a:t>Provide summary of changes </a:t>
            </a:r>
          </a:p>
        </p:txBody>
      </p:sp>
      <p:sp>
        <p:nvSpPr>
          <p:cNvPr id="5618698" name="TextBox 11"/>
          <p:cNvSpPr txBox="1">
            <a:spLocks noChangeArrowheads="1"/>
          </p:cNvSpPr>
          <p:nvPr/>
        </p:nvSpPr>
        <p:spPr bwMode="auto">
          <a:xfrm>
            <a:off x="130455" y="1652028"/>
            <a:ext cx="1683842" cy="978729"/>
          </a:xfrm>
          <a:prstGeom prst="rect">
            <a:avLst/>
          </a:prstGeom>
          <a:noFill/>
          <a:ln w="9525">
            <a:noFill/>
            <a:miter lim="800000"/>
            <a:headEnd/>
            <a:tailEnd/>
          </a:ln>
        </p:spPr>
        <p:txBody>
          <a:bodyPr wrap="square">
            <a:spAutoFit/>
          </a:bodyPr>
          <a:lstStyle/>
          <a:p>
            <a:pPr marL="180975" indent="-180975">
              <a:lnSpc>
                <a:spcPct val="80000"/>
              </a:lnSpc>
              <a:buFont typeface="Arial" charset="0"/>
              <a:buChar char="•"/>
            </a:pPr>
            <a:r>
              <a:rPr lang="en-GB" sz="1800" dirty="0">
                <a:solidFill>
                  <a:schemeClr val="tx2"/>
                </a:solidFill>
                <a:latin typeface="Arial" charset="0"/>
              </a:rPr>
              <a:t>The new version is effective immediately  </a:t>
            </a:r>
          </a:p>
        </p:txBody>
      </p:sp>
    </p:spTree>
    <p:extLst>
      <p:ext uri="{BB962C8B-B14F-4D97-AF65-F5344CB8AC3E}">
        <p14:creationId xmlns:p14="http://schemas.microsoft.com/office/powerpoint/2010/main" val="4193206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 Testing vs. Vulnerability Scanning</a:t>
            </a:r>
            <a:endParaRPr lang="en-GB" dirty="0"/>
          </a:p>
        </p:txBody>
      </p:sp>
      <p:pic>
        <p:nvPicPr>
          <p:cNvPr id="56780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905000"/>
            <a:ext cx="9429750" cy="2819400"/>
          </a:xfrm>
          <a:prstGeom prst="rect">
            <a:avLst/>
          </a:prstGeom>
          <a:noFill/>
          <a:ln w="9525">
            <a:noFill/>
            <a:miter lim="800000"/>
            <a:headEnd/>
            <a:tailEnd/>
          </a:ln>
        </p:spPr>
      </p:pic>
      <p:sp>
        <p:nvSpPr>
          <p:cNvPr id="12" name="Rounded Rectangle 11"/>
          <p:cNvSpPr/>
          <p:nvPr/>
        </p:nvSpPr>
        <p:spPr>
          <a:xfrm>
            <a:off x="3962400" y="4724400"/>
            <a:ext cx="3302000" cy="914400"/>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schemeClr val="accent1">
                    <a:lumMod val="50000"/>
                  </a:schemeClr>
                </a:solidFill>
              </a:rPr>
              <a:t>Vulnerability Scanning</a:t>
            </a:r>
          </a:p>
        </p:txBody>
      </p:sp>
      <p:sp>
        <p:nvSpPr>
          <p:cNvPr id="7" name="Rounded Rectangle 6"/>
          <p:cNvSpPr/>
          <p:nvPr/>
        </p:nvSpPr>
        <p:spPr>
          <a:xfrm>
            <a:off x="247650" y="1295400"/>
            <a:ext cx="3302000" cy="914400"/>
          </a:xfrm>
          <a:prstGeom prst="roundRect">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Penetration Testing</a:t>
            </a:r>
          </a:p>
        </p:txBody>
      </p:sp>
    </p:spTree>
    <p:extLst>
      <p:ext uri="{BB962C8B-B14F-4D97-AF65-F5344CB8AC3E}">
        <p14:creationId xmlns:p14="http://schemas.microsoft.com/office/powerpoint/2010/main" val="938579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0"/>
            <a:ext cx="9477375" cy="676275"/>
          </a:xfrm>
        </p:spPr>
        <p:txBody>
          <a:bodyPr/>
          <a:lstStyle/>
          <a:p>
            <a:pPr>
              <a:defRPr/>
            </a:pPr>
            <a:r>
              <a:rPr lang="en-GB" dirty="0" smtClean="0"/>
              <a:t>Vulnerability Management Process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0966"/>
              </p:ext>
            </p:extLst>
          </p:nvPr>
        </p:nvGraphicFramePr>
        <p:xfrm>
          <a:off x="709058" y="1162279"/>
          <a:ext cx="8915400" cy="4359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397173" y="1325086"/>
            <a:ext cx="846776" cy="535531"/>
          </a:xfrm>
          <a:prstGeom prst="rect">
            <a:avLst/>
          </a:prstGeom>
          <a:noFill/>
        </p:spPr>
        <p:txBody>
          <a:bodyPr wrap="square">
            <a:spAutoFit/>
          </a:bodyPr>
          <a:lstStyle/>
          <a:p>
            <a:pPr>
              <a:lnSpc>
                <a:spcPct val="80000"/>
              </a:lnSpc>
              <a:defRPr/>
            </a:pPr>
            <a:r>
              <a:rPr lang="en-GB" sz="1800" b="1" dirty="0">
                <a:solidFill>
                  <a:schemeClr val="accent1"/>
                </a:solidFill>
                <a:latin typeface="Arial" pitchFamily="34" charset="0"/>
                <a:cs typeface="Arial" pitchFamily="34" charset="0"/>
              </a:rPr>
              <a:t>Req. 12.1.2</a:t>
            </a:r>
          </a:p>
        </p:txBody>
      </p:sp>
      <p:sp>
        <p:nvSpPr>
          <p:cNvPr id="6" name="TextBox 5"/>
          <p:cNvSpPr txBox="1"/>
          <p:nvPr/>
        </p:nvSpPr>
        <p:spPr>
          <a:xfrm>
            <a:off x="8259618" y="2415638"/>
            <a:ext cx="730003" cy="535531"/>
          </a:xfrm>
          <a:prstGeom prst="rect">
            <a:avLst/>
          </a:prstGeom>
          <a:noFill/>
        </p:spPr>
        <p:txBody>
          <a:bodyPr wrap="square">
            <a:spAutoFit/>
          </a:bodyPr>
          <a:lstStyle/>
          <a:p>
            <a:pPr>
              <a:lnSpc>
                <a:spcPct val="80000"/>
              </a:lnSpc>
              <a:defRPr/>
            </a:pPr>
            <a:r>
              <a:rPr lang="en-GB" sz="1800" b="1" dirty="0">
                <a:solidFill>
                  <a:schemeClr val="accent1"/>
                </a:solidFill>
                <a:latin typeface="Arial" pitchFamily="34" charset="0"/>
                <a:cs typeface="Arial" pitchFamily="34" charset="0"/>
              </a:rPr>
              <a:t>Req. 12.1</a:t>
            </a:r>
          </a:p>
        </p:txBody>
      </p:sp>
      <p:sp>
        <p:nvSpPr>
          <p:cNvPr id="7" name="TextBox 6"/>
          <p:cNvSpPr txBox="1"/>
          <p:nvPr/>
        </p:nvSpPr>
        <p:spPr>
          <a:xfrm>
            <a:off x="8078026" y="3460668"/>
            <a:ext cx="947222" cy="757130"/>
          </a:xfrm>
          <a:prstGeom prst="rect">
            <a:avLst/>
          </a:prstGeom>
          <a:noFill/>
        </p:spPr>
        <p:txBody>
          <a:bodyPr wrap="square">
            <a:spAutoFit/>
          </a:bodyPr>
          <a:lstStyle/>
          <a:p>
            <a:pPr>
              <a:lnSpc>
                <a:spcPct val="80000"/>
              </a:lnSpc>
              <a:defRPr/>
            </a:pPr>
            <a:r>
              <a:rPr lang="en-GB" sz="1800" b="1" dirty="0">
                <a:solidFill>
                  <a:schemeClr val="accent1"/>
                </a:solidFill>
                <a:latin typeface="Arial" pitchFamily="34" charset="0"/>
                <a:cs typeface="Arial" pitchFamily="34" charset="0"/>
              </a:rPr>
              <a:t>Know your CDE</a:t>
            </a:r>
          </a:p>
        </p:txBody>
      </p:sp>
      <p:sp>
        <p:nvSpPr>
          <p:cNvPr id="8" name="TextBox 7"/>
          <p:cNvSpPr txBox="1"/>
          <p:nvPr/>
        </p:nvSpPr>
        <p:spPr>
          <a:xfrm>
            <a:off x="7327819" y="4716482"/>
            <a:ext cx="1519299" cy="535531"/>
          </a:xfrm>
          <a:prstGeom prst="rect">
            <a:avLst/>
          </a:prstGeom>
          <a:noFill/>
        </p:spPr>
        <p:txBody>
          <a:bodyPr wrap="square">
            <a:spAutoFit/>
          </a:bodyPr>
          <a:lstStyle/>
          <a:p>
            <a:pPr>
              <a:lnSpc>
                <a:spcPct val="80000"/>
              </a:lnSpc>
              <a:defRPr/>
            </a:pPr>
            <a:r>
              <a:rPr lang="en-GB" sz="1800" b="1" dirty="0">
                <a:solidFill>
                  <a:schemeClr val="accent1"/>
                </a:solidFill>
                <a:latin typeface="Arial" pitchFamily="34" charset="0"/>
                <a:cs typeface="Arial" pitchFamily="34" charset="0"/>
              </a:rPr>
              <a:t>Hosts, </a:t>
            </a:r>
            <a:r>
              <a:rPr lang="en-GB" sz="1800" b="1" dirty="0" smtClean="0">
                <a:solidFill>
                  <a:schemeClr val="accent1"/>
                </a:solidFill>
                <a:latin typeface="Arial" pitchFamily="34" charset="0"/>
                <a:cs typeface="Arial" pitchFamily="34" charset="0"/>
              </a:rPr>
              <a:t>apps </a:t>
            </a:r>
            <a:r>
              <a:rPr lang="en-GB" sz="1800" b="1" dirty="0">
                <a:solidFill>
                  <a:schemeClr val="accent1"/>
                </a:solidFill>
                <a:latin typeface="Arial" pitchFamily="34" charset="0"/>
                <a:cs typeface="Arial" pitchFamily="34" charset="0"/>
              </a:rPr>
              <a:t>&amp; devices</a:t>
            </a:r>
          </a:p>
        </p:txBody>
      </p:sp>
      <p:sp>
        <p:nvSpPr>
          <p:cNvPr id="9" name="TextBox 8"/>
          <p:cNvSpPr txBox="1"/>
          <p:nvPr/>
        </p:nvSpPr>
        <p:spPr>
          <a:xfrm>
            <a:off x="1908216" y="4716483"/>
            <a:ext cx="858734" cy="535531"/>
          </a:xfrm>
          <a:prstGeom prst="rect">
            <a:avLst/>
          </a:prstGeom>
          <a:noFill/>
        </p:spPr>
        <p:txBody>
          <a:bodyPr wrap="square">
            <a:spAutoFit/>
          </a:bodyPr>
          <a:lstStyle/>
          <a:p>
            <a:pPr algn="r">
              <a:lnSpc>
                <a:spcPct val="80000"/>
              </a:lnSpc>
              <a:defRPr/>
            </a:pPr>
            <a:r>
              <a:rPr lang="en-GB" sz="1800" b="1" dirty="0">
                <a:solidFill>
                  <a:schemeClr val="accent1"/>
                </a:solidFill>
                <a:latin typeface="Arial" pitchFamily="34" charset="0"/>
                <a:cs typeface="Arial" pitchFamily="34" charset="0"/>
              </a:rPr>
              <a:t>Req. 6.2</a:t>
            </a:r>
          </a:p>
        </p:txBody>
      </p:sp>
      <p:sp>
        <p:nvSpPr>
          <p:cNvPr id="10" name="TextBox 9"/>
          <p:cNvSpPr txBox="1"/>
          <p:nvPr/>
        </p:nvSpPr>
        <p:spPr>
          <a:xfrm>
            <a:off x="410198" y="3531920"/>
            <a:ext cx="1774862" cy="535531"/>
          </a:xfrm>
          <a:prstGeom prst="rect">
            <a:avLst/>
          </a:prstGeom>
          <a:noFill/>
        </p:spPr>
        <p:txBody>
          <a:bodyPr wrap="square">
            <a:spAutoFit/>
          </a:bodyPr>
          <a:lstStyle/>
          <a:p>
            <a:pPr algn="r">
              <a:lnSpc>
                <a:spcPct val="80000"/>
              </a:lnSpc>
              <a:defRPr/>
            </a:pPr>
            <a:r>
              <a:rPr lang="en-GB" sz="1800" b="1" dirty="0">
                <a:solidFill>
                  <a:schemeClr val="accent1"/>
                </a:solidFill>
                <a:latin typeface="Arial" pitchFamily="34" charset="0"/>
                <a:cs typeface="Arial" pitchFamily="34" charset="0"/>
              </a:rPr>
              <a:t>Exploitable vulnerabilities</a:t>
            </a:r>
          </a:p>
        </p:txBody>
      </p:sp>
      <p:sp>
        <p:nvSpPr>
          <p:cNvPr id="11" name="TextBox 10"/>
          <p:cNvSpPr txBox="1"/>
          <p:nvPr/>
        </p:nvSpPr>
        <p:spPr>
          <a:xfrm>
            <a:off x="364670" y="2400797"/>
            <a:ext cx="2212275" cy="535531"/>
          </a:xfrm>
          <a:prstGeom prst="rect">
            <a:avLst/>
          </a:prstGeom>
          <a:noFill/>
        </p:spPr>
        <p:txBody>
          <a:bodyPr wrap="square">
            <a:spAutoFit/>
          </a:bodyPr>
          <a:lstStyle/>
          <a:p>
            <a:pPr algn="r">
              <a:lnSpc>
                <a:spcPct val="80000"/>
              </a:lnSpc>
              <a:defRPr/>
            </a:pPr>
            <a:r>
              <a:rPr lang="en-GB" sz="1800" b="1" dirty="0">
                <a:solidFill>
                  <a:schemeClr val="accent1"/>
                </a:solidFill>
                <a:latin typeface="Arial" pitchFamily="34" charset="0"/>
                <a:cs typeface="Arial" pitchFamily="34" charset="0"/>
              </a:rPr>
              <a:t>Regular scanning</a:t>
            </a:r>
          </a:p>
          <a:p>
            <a:pPr algn="r">
              <a:lnSpc>
                <a:spcPct val="80000"/>
              </a:lnSpc>
              <a:defRPr/>
            </a:pPr>
            <a:r>
              <a:rPr lang="en-GB" sz="1800" b="1" dirty="0">
                <a:solidFill>
                  <a:schemeClr val="accent1"/>
                </a:solidFill>
                <a:latin typeface="Arial" pitchFamily="34" charset="0"/>
                <a:cs typeface="Arial" pitchFamily="34" charset="0"/>
              </a:rPr>
              <a:t>Alerting systems</a:t>
            </a:r>
          </a:p>
        </p:txBody>
      </p:sp>
    </p:spTree>
    <p:extLst>
      <p:ext uri="{BB962C8B-B14F-4D97-AF65-F5344CB8AC3E}">
        <p14:creationId xmlns:p14="http://schemas.microsoft.com/office/powerpoint/2010/main" val="1714109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Breach Sources &amp; Methods</a:t>
            </a:r>
            <a:endParaRPr lang="en-US" dirty="0"/>
          </a:p>
        </p:txBody>
      </p:sp>
      <p:pic>
        <p:nvPicPr>
          <p:cNvPr id="5558274"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414" t="3238" r="62309" b="60264"/>
          <a:stretch/>
        </p:blipFill>
        <p:spPr>
          <a:xfrm>
            <a:off x="5076075" y="1436607"/>
            <a:ext cx="4553590" cy="3039700"/>
          </a:xfrm>
          <a:prstGeom prst="rect">
            <a:avLst/>
          </a:prstGeom>
          <a:effectLst>
            <a:outerShdw blurRad="203200" dist="101600" dir="8400000" algn="tl" rotWithShape="0">
              <a:schemeClr val="accent1">
                <a:lumMod val="75000"/>
                <a:alpha val="52000"/>
              </a:schemeClr>
            </a:outerShdw>
          </a:effectLst>
        </p:spPr>
      </p:pic>
      <p:sp>
        <p:nvSpPr>
          <p:cNvPr id="5558275" name="Rectangle 8"/>
          <p:cNvSpPr>
            <a:spLocks noChangeArrowheads="1"/>
          </p:cNvSpPr>
          <p:nvPr/>
        </p:nvSpPr>
        <p:spPr bwMode="auto">
          <a:xfrm>
            <a:off x="3230563" y="6300211"/>
            <a:ext cx="2417762" cy="387798"/>
          </a:xfrm>
          <a:prstGeom prst="rect">
            <a:avLst/>
          </a:prstGeom>
          <a:noFill/>
          <a:ln w="9525">
            <a:noFill/>
            <a:miter lim="800000"/>
            <a:headEnd/>
            <a:tailEnd/>
          </a:ln>
        </p:spPr>
        <p:txBody>
          <a:bodyPr>
            <a:spAutoFit/>
          </a:bodyPr>
          <a:lstStyle/>
          <a:p>
            <a:pPr marL="0" lvl="2" algn="ctr">
              <a:lnSpc>
                <a:spcPct val="80000"/>
              </a:lnSpc>
            </a:pPr>
            <a:r>
              <a:rPr lang="en-GB" sz="1200" dirty="0">
                <a:solidFill>
                  <a:schemeClr val="bg1"/>
                </a:solidFill>
                <a:latin typeface="Arial" pitchFamily="34" charset="0"/>
              </a:rPr>
              <a:t>Source - Verizon “Data Breach Investigations Report ’10”</a:t>
            </a:r>
            <a:endParaRPr lang="en-US" sz="1200" dirty="0">
              <a:solidFill>
                <a:schemeClr val="bg1"/>
              </a:solidFill>
              <a:latin typeface="Arial"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71" t="51091" r="18334" b="5111"/>
          <a:stretch/>
        </p:blipFill>
        <p:spPr bwMode="auto">
          <a:xfrm>
            <a:off x="332611" y="1437516"/>
            <a:ext cx="4409510" cy="3607781"/>
          </a:xfrm>
          <a:prstGeom prst="rect">
            <a:avLst/>
          </a:prstGeom>
          <a:effectLst>
            <a:outerShdw blurRad="203200" dist="101600" dir="8400000" algn="tl" rotWithShape="0">
              <a:schemeClr val="accent1">
                <a:lumMod val="75000"/>
                <a:alpha val="52000"/>
              </a:scheme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339" y="94367"/>
            <a:ext cx="948046" cy="565348"/>
          </a:xfrm>
          <a:prstGeom prst="rect">
            <a:avLst/>
          </a:prstGeom>
        </p:spPr>
      </p:pic>
    </p:spTree>
    <p:extLst>
      <p:ext uri="{BB962C8B-B14F-4D97-AF65-F5344CB8AC3E}">
        <p14:creationId xmlns:p14="http://schemas.microsoft.com/office/powerpoint/2010/main" val="1496059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Compensating Control Allowance </a:t>
            </a:r>
            <a:endParaRPr lang="en-US" dirty="0"/>
          </a:p>
        </p:txBody>
      </p:sp>
      <p:sp>
        <p:nvSpPr>
          <p:cNvPr id="2" name="Content Placeholder 1"/>
          <p:cNvSpPr>
            <a:spLocks noGrp="1"/>
          </p:cNvSpPr>
          <p:nvPr>
            <p:ph idx="1"/>
          </p:nvPr>
        </p:nvSpPr>
        <p:spPr/>
        <p:txBody>
          <a:bodyPr/>
          <a:lstStyle/>
          <a:p>
            <a:r>
              <a:rPr lang="en-US" dirty="0" smtClean="0"/>
              <a:t>Meets the intent and rigor of the</a:t>
            </a:r>
            <a:br>
              <a:rPr lang="en-US" dirty="0" smtClean="0"/>
            </a:br>
            <a:r>
              <a:rPr lang="en-US" dirty="0" smtClean="0"/>
              <a:t>original PCI DSS requirement</a:t>
            </a:r>
          </a:p>
          <a:p>
            <a:r>
              <a:rPr lang="en-US" dirty="0" smtClean="0"/>
              <a:t>Provide a similar level of defense </a:t>
            </a:r>
            <a:br>
              <a:rPr lang="en-US" dirty="0" smtClean="0"/>
            </a:br>
            <a:r>
              <a:rPr lang="en-US" dirty="0" smtClean="0"/>
              <a:t>as the original PCI DSS requirement</a:t>
            </a:r>
          </a:p>
          <a:p>
            <a:pPr lvl="1"/>
            <a:r>
              <a:rPr lang="en-US" dirty="0" smtClean="0"/>
              <a:t>Control sufficiently offsets the risk</a:t>
            </a:r>
            <a:br>
              <a:rPr lang="en-US" dirty="0" smtClean="0"/>
            </a:br>
            <a:r>
              <a:rPr lang="en-US" dirty="0" smtClean="0"/>
              <a:t>that the original PCI DSS requirement</a:t>
            </a:r>
            <a:br>
              <a:rPr lang="en-US" dirty="0" smtClean="0"/>
            </a:br>
            <a:r>
              <a:rPr lang="en-US" dirty="0" smtClean="0"/>
              <a:t>was designed to defend against.</a:t>
            </a:r>
          </a:p>
          <a:p>
            <a:r>
              <a:rPr lang="en-US" dirty="0" smtClean="0"/>
              <a:t>Should be “above &amp; beyond” other</a:t>
            </a:r>
            <a:br>
              <a:rPr lang="en-US" dirty="0" smtClean="0"/>
            </a:br>
            <a:r>
              <a:rPr lang="en-US" dirty="0" smtClean="0"/>
              <a:t>PCI DSS requirements</a:t>
            </a:r>
          </a:p>
          <a:p>
            <a:pPr lvl="1"/>
            <a:r>
              <a:rPr lang="en-US" dirty="0" smtClean="0"/>
              <a:t>Simply being in compliance with other</a:t>
            </a:r>
            <a:br>
              <a:rPr lang="en-US" dirty="0" smtClean="0"/>
            </a:br>
            <a:r>
              <a:rPr lang="en-US" dirty="0" smtClean="0"/>
              <a:t>PCI DSS requirements is not enough</a:t>
            </a:r>
          </a:p>
          <a:p>
            <a:r>
              <a:rPr lang="en-US" dirty="0" smtClean="0">
                <a:solidFill>
                  <a:srgbClr val="FF0000"/>
                </a:solidFill>
              </a:rPr>
              <a:t>Be aware of the additional risks by</a:t>
            </a:r>
            <a:br>
              <a:rPr lang="en-US" dirty="0" smtClean="0">
                <a:solidFill>
                  <a:srgbClr val="FF0000"/>
                </a:solidFill>
              </a:rPr>
            </a:br>
            <a:r>
              <a:rPr lang="en-US" dirty="0" smtClean="0">
                <a:solidFill>
                  <a:srgbClr val="FF0000"/>
                </a:solidFill>
              </a:rPr>
              <a:t>not adhering to PCI DSS requirements</a:t>
            </a: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9944" r="24735"/>
          <a:stretch/>
        </p:blipFill>
        <p:spPr bwMode="auto">
          <a:xfrm>
            <a:off x="7362701" y="1028700"/>
            <a:ext cx="2156228" cy="4564016"/>
          </a:xfrm>
          <a:prstGeom prst="rect">
            <a:avLst/>
          </a:prstGeom>
          <a:ln>
            <a:noFill/>
          </a:ln>
          <a:effectLst>
            <a:innerShdw blurRad="50800" dist="25400" dir="13500000">
              <a:prstClr val="black">
                <a:alpha val="50000"/>
              </a:prstClr>
            </a:innerShdw>
          </a:effectLst>
        </p:spPr>
      </p:pic>
    </p:spTree>
    <p:extLst>
      <p:ext uri="{BB962C8B-B14F-4D97-AF65-F5344CB8AC3E}">
        <p14:creationId xmlns:p14="http://schemas.microsoft.com/office/powerpoint/2010/main" val="1476191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Compensating Controls – Considerations</a:t>
            </a:r>
            <a:endParaRPr dirty="0"/>
          </a:p>
        </p:txBody>
      </p:sp>
      <p:sp>
        <p:nvSpPr>
          <p:cNvPr id="2" name="Content Placeholder 1"/>
          <p:cNvSpPr>
            <a:spLocks noGrp="1"/>
          </p:cNvSpPr>
          <p:nvPr>
            <p:ph sz="half" idx="1"/>
          </p:nvPr>
        </p:nvSpPr>
        <p:spPr/>
        <p:txBody>
          <a:bodyPr vert="horz" wrap="square" lIns="91440" tIns="45720" rIns="91440" bIns="45720" numCol="1" anchor="t" anchorCtr="0" compatLnSpc="1">
            <a:prstTxWarp prst="textNoShape">
              <a:avLst/>
            </a:prstTxWarp>
            <a:normAutofit/>
          </a:bodyPr>
          <a:lstStyle/>
          <a:p>
            <a:pPr marL="457200" indent="-457200">
              <a:lnSpc>
                <a:spcPct val="75000"/>
              </a:lnSpc>
            </a:pPr>
            <a:r>
              <a:rPr lang="en-US" dirty="0" smtClean="0">
                <a:solidFill>
                  <a:srgbClr val="404040"/>
                </a:solidFill>
              </a:rPr>
              <a:t>Perform a Risk Analysis</a:t>
            </a:r>
          </a:p>
          <a:p>
            <a:pPr lvl="1">
              <a:lnSpc>
                <a:spcPct val="75000"/>
              </a:lnSpc>
            </a:pPr>
            <a:r>
              <a:rPr lang="en-US" dirty="0" smtClean="0"/>
              <a:t>Look at a layered solution to provide adequate compensating controls with database monitoring and leak prevention.</a:t>
            </a:r>
          </a:p>
        </p:txBody>
      </p:sp>
      <p:sp>
        <p:nvSpPr>
          <p:cNvPr id="4" name="Content Placeholder 3"/>
          <p:cNvSpPr>
            <a:spLocks noGrp="1"/>
          </p:cNvSpPr>
          <p:nvPr>
            <p:ph sz="half" idx="2"/>
          </p:nvPr>
        </p:nvSpPr>
        <p:spPr/>
        <p:txBody>
          <a:bodyPr>
            <a:normAutofit/>
          </a:bodyPr>
          <a:lstStyle/>
          <a:p>
            <a:pPr marL="457200" indent="-457200">
              <a:lnSpc>
                <a:spcPct val="75000"/>
              </a:lnSpc>
            </a:pPr>
            <a:r>
              <a:rPr lang="en-US" dirty="0">
                <a:solidFill>
                  <a:srgbClr val="404040"/>
                </a:solidFill>
              </a:rPr>
              <a:t>Primary Layers</a:t>
            </a:r>
          </a:p>
          <a:p>
            <a:pPr lvl="1">
              <a:lnSpc>
                <a:spcPct val="75000"/>
              </a:lnSpc>
            </a:pPr>
            <a:r>
              <a:rPr lang="en-US" dirty="0" smtClean="0"/>
              <a:t>App </a:t>
            </a:r>
            <a:r>
              <a:rPr lang="en-US" dirty="0"/>
              <a:t>Layer </a:t>
            </a:r>
            <a:r>
              <a:rPr lang="en-US" dirty="0" smtClean="0"/>
              <a:t>Firewall</a:t>
            </a:r>
            <a:endParaRPr lang="en-US" dirty="0"/>
          </a:p>
          <a:p>
            <a:pPr lvl="1">
              <a:lnSpc>
                <a:spcPct val="75000"/>
              </a:lnSpc>
            </a:pPr>
            <a:r>
              <a:rPr lang="en-US" dirty="0"/>
              <a:t>Database </a:t>
            </a:r>
            <a:r>
              <a:rPr lang="en-US" dirty="0" smtClean="0"/>
              <a:t>Security</a:t>
            </a:r>
          </a:p>
          <a:p>
            <a:pPr lvl="2">
              <a:lnSpc>
                <a:spcPct val="75000"/>
              </a:lnSpc>
            </a:pPr>
            <a:r>
              <a:rPr lang="en-US" dirty="0" smtClean="0">
                <a:solidFill>
                  <a:srgbClr val="595959"/>
                </a:solidFill>
              </a:rPr>
              <a:t>Database Security</a:t>
            </a:r>
            <a:br>
              <a:rPr lang="en-US" dirty="0" smtClean="0">
                <a:solidFill>
                  <a:srgbClr val="595959"/>
                </a:solidFill>
              </a:rPr>
            </a:br>
            <a:r>
              <a:rPr lang="en-US" dirty="0" smtClean="0">
                <a:solidFill>
                  <a:srgbClr val="595959"/>
                </a:solidFill>
              </a:rPr>
              <a:t>is </a:t>
            </a:r>
            <a:r>
              <a:rPr lang="en-US" dirty="0">
                <a:solidFill>
                  <a:srgbClr val="595959"/>
                </a:solidFill>
              </a:rPr>
              <a:t>one of the least </a:t>
            </a:r>
            <a:r>
              <a:rPr lang="en-US" dirty="0" smtClean="0">
                <a:solidFill>
                  <a:srgbClr val="595959"/>
                </a:solidFill>
              </a:rPr>
              <a:t>understood</a:t>
            </a:r>
            <a:br>
              <a:rPr lang="en-US" dirty="0" smtClean="0">
                <a:solidFill>
                  <a:srgbClr val="595959"/>
                </a:solidFill>
              </a:rPr>
            </a:br>
            <a:r>
              <a:rPr lang="en-US" dirty="0" smtClean="0">
                <a:solidFill>
                  <a:srgbClr val="595959"/>
                </a:solidFill>
              </a:rPr>
              <a:t>categories</a:t>
            </a:r>
            <a:br>
              <a:rPr lang="en-US" dirty="0" smtClean="0">
                <a:solidFill>
                  <a:srgbClr val="595959"/>
                </a:solidFill>
              </a:rPr>
            </a:br>
            <a:r>
              <a:rPr lang="en-US" dirty="0" smtClean="0">
                <a:solidFill>
                  <a:srgbClr val="595959"/>
                </a:solidFill>
              </a:rPr>
              <a:t>of </a:t>
            </a:r>
            <a:r>
              <a:rPr lang="en-US" dirty="0">
                <a:solidFill>
                  <a:srgbClr val="595959"/>
                </a:solidFill>
              </a:rPr>
              <a:t>security. </a:t>
            </a:r>
          </a:p>
          <a:p>
            <a:pPr lvl="2" defTabSz="914400">
              <a:lnSpc>
                <a:spcPct val="80000"/>
              </a:lnSpc>
              <a:spcBef>
                <a:spcPct val="0"/>
              </a:spcBef>
            </a:pPr>
            <a:r>
              <a:rPr lang="en-US" dirty="0">
                <a:solidFill>
                  <a:srgbClr val="595959"/>
                </a:solidFill>
              </a:rPr>
              <a:t>If done correctly, database </a:t>
            </a:r>
            <a:r>
              <a:rPr lang="en-US" dirty="0" smtClean="0">
                <a:solidFill>
                  <a:srgbClr val="595959"/>
                </a:solidFill>
              </a:rPr>
              <a:t>security</a:t>
            </a:r>
            <a:br>
              <a:rPr lang="en-US" dirty="0" smtClean="0">
                <a:solidFill>
                  <a:srgbClr val="595959"/>
                </a:solidFill>
              </a:rPr>
            </a:br>
            <a:r>
              <a:rPr lang="en-US" dirty="0" smtClean="0">
                <a:solidFill>
                  <a:srgbClr val="595959"/>
                </a:solidFill>
              </a:rPr>
              <a:t>is </a:t>
            </a:r>
            <a:r>
              <a:rPr lang="en-US" dirty="0">
                <a:solidFill>
                  <a:srgbClr val="595959"/>
                </a:solidFill>
              </a:rPr>
              <a:t>a </a:t>
            </a:r>
            <a:r>
              <a:rPr lang="en-US" dirty="0" smtClean="0">
                <a:solidFill>
                  <a:srgbClr val="595959"/>
                </a:solidFill>
              </a:rPr>
              <a:t>legitimate compensating</a:t>
            </a:r>
            <a:br>
              <a:rPr lang="en-US" dirty="0" smtClean="0">
                <a:solidFill>
                  <a:srgbClr val="595959"/>
                </a:solidFill>
              </a:rPr>
            </a:br>
            <a:r>
              <a:rPr lang="en-US" dirty="0" smtClean="0">
                <a:solidFill>
                  <a:srgbClr val="595959"/>
                </a:solidFill>
              </a:rPr>
              <a:t>control.</a:t>
            </a:r>
            <a:endParaRPr lang="en-US" dirty="0">
              <a:solidFill>
                <a:srgbClr val="595959"/>
              </a:solidFill>
            </a:endParaRPr>
          </a:p>
        </p:txBody>
      </p:sp>
      <p:pic>
        <p:nvPicPr>
          <p:cNvPr id="5610499" name="Picture 5" descr="DefenseInDepth-Correct.gif"/>
          <p:cNvPicPr>
            <a:picLocks noChangeAspect="1"/>
          </p:cNvPicPr>
          <p:nvPr/>
        </p:nvPicPr>
        <p:blipFill>
          <a:blip r:embed="rId3" cstate="print">
            <a:lum bright="16000" contrast="-36000"/>
            <a:extLst>
              <a:ext uri="{28A0092B-C50C-407E-A947-70E740481C1C}">
                <a14:useLocalDpi xmlns:a14="http://schemas.microsoft.com/office/drawing/2010/main" val="0"/>
              </a:ext>
            </a:extLst>
          </a:blip>
          <a:srcRect/>
          <a:stretch>
            <a:fillRect/>
          </a:stretch>
        </p:blipFill>
        <p:spPr bwMode="auto">
          <a:xfrm>
            <a:off x="3357296" y="3238264"/>
            <a:ext cx="2520992" cy="2326540"/>
          </a:xfrm>
          <a:prstGeom prst="rect">
            <a:avLst/>
          </a:prstGeom>
          <a:noFill/>
          <a:ln w="9525">
            <a:noFill/>
            <a:miter lim="800000"/>
            <a:headEnd/>
            <a:tailEnd/>
          </a:ln>
        </p:spPr>
      </p:pic>
      <p:pic>
        <p:nvPicPr>
          <p:cNvPr id="5610500" name="Picture 6" descr="DefenseInDepth-Wrong.gif"/>
          <p:cNvPicPr>
            <a:picLocks noChangeAspect="1"/>
          </p:cNvPicPr>
          <p:nvPr/>
        </p:nvPicPr>
        <p:blipFill>
          <a:blip r:embed="rId4" cstate="print">
            <a:lum bright="18000" contrast="-36000"/>
            <a:extLst>
              <a:ext uri="{28A0092B-C50C-407E-A947-70E740481C1C}">
                <a14:useLocalDpi xmlns:a14="http://schemas.microsoft.com/office/drawing/2010/main" val="0"/>
              </a:ext>
            </a:extLst>
          </a:blip>
          <a:srcRect/>
          <a:stretch>
            <a:fillRect/>
          </a:stretch>
        </p:blipFill>
        <p:spPr bwMode="auto">
          <a:xfrm>
            <a:off x="694030" y="3310604"/>
            <a:ext cx="2371246" cy="2190430"/>
          </a:xfrm>
          <a:prstGeom prst="rect">
            <a:avLst/>
          </a:prstGeom>
          <a:noFill/>
          <a:ln w="9525">
            <a:noFill/>
            <a:miter lim="800000"/>
            <a:headEnd/>
            <a:tailEnd/>
          </a:ln>
        </p:spPr>
      </p:pic>
    </p:spTree>
    <p:extLst>
      <p:ext uri="{BB962C8B-B14F-4D97-AF65-F5344CB8AC3E}">
        <p14:creationId xmlns:p14="http://schemas.microsoft.com/office/powerpoint/2010/main" val="2279970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Compensating Controls – Considerations</a:t>
            </a:r>
            <a:endParaRPr lang="en-US" dirty="0"/>
          </a:p>
        </p:txBody>
      </p:sp>
      <p:sp>
        <p:nvSpPr>
          <p:cNvPr id="2" name="Content Placeholder 1"/>
          <p:cNvSpPr>
            <a:spLocks noGrp="1"/>
          </p:cNvSpPr>
          <p:nvPr>
            <p:ph sz="half" idx="1"/>
          </p:nvPr>
        </p:nvSpPr>
        <p:spPr/>
        <p:txBody>
          <a:bodyPr/>
          <a:lstStyle/>
          <a:p>
            <a:r>
              <a:rPr lang="en-US" dirty="0" smtClean="0"/>
              <a:t>Additional Layers</a:t>
            </a:r>
          </a:p>
          <a:p>
            <a:pPr lvl="1"/>
            <a:r>
              <a:rPr lang="en-US" dirty="0" smtClean="0"/>
              <a:t>Access control</a:t>
            </a:r>
          </a:p>
          <a:p>
            <a:pPr lvl="2"/>
            <a:r>
              <a:rPr lang="en-US" dirty="0" smtClean="0"/>
              <a:t>A valuable defense against unauthorized access. </a:t>
            </a:r>
          </a:p>
          <a:p>
            <a:pPr lvl="1"/>
            <a:r>
              <a:rPr lang="en-US" dirty="0" smtClean="0"/>
              <a:t>Leak prevention</a:t>
            </a:r>
          </a:p>
          <a:p>
            <a:pPr lvl="2"/>
            <a:r>
              <a:rPr lang="en-US" dirty="0" smtClean="0"/>
              <a:t>If you can stop sensitive data from leaving your network, then you are meeting the spirit of the PCI DSS</a:t>
            </a:r>
          </a:p>
          <a:p>
            <a:pPr lvl="1"/>
            <a:r>
              <a:rPr lang="en-US" dirty="0" smtClean="0"/>
              <a:t>Email encryption</a:t>
            </a:r>
          </a:p>
          <a:p>
            <a:pPr lvl="2"/>
            <a:r>
              <a:rPr lang="en-US" dirty="0" smtClean="0"/>
              <a:t>Encrypting email makes sense. Unfortunately, there are lots of other ways for data to leak out</a:t>
            </a:r>
          </a:p>
          <a:p>
            <a:pPr lvl="1"/>
            <a:r>
              <a:rPr lang="en-US" dirty="0" smtClean="0"/>
              <a:t>Additional network segmentation</a:t>
            </a:r>
            <a:endParaRPr lang="en-US" dirty="0"/>
          </a:p>
        </p:txBody>
      </p:sp>
      <p:sp>
        <p:nvSpPr>
          <p:cNvPr id="5612548" name="Slide Number Placeholder 3"/>
          <p:cNvSpPr>
            <a:spLocks noGrp="1"/>
          </p:cNvSpPr>
          <p:nvPr>
            <p:ph type="sldNum" sz="quarter" idx="4294967295"/>
          </p:nvPr>
        </p:nvSpPr>
        <p:spPr>
          <a:xfrm>
            <a:off x="7594600" y="6492875"/>
            <a:ext cx="2311400" cy="365125"/>
          </a:xfrm>
          <a:prstGeom prst="rect">
            <a:avLst/>
          </a:prstGeom>
          <a:noFill/>
        </p:spPr>
        <p:txBody>
          <a:bodyPr/>
          <a:lstStyle/>
          <a:p>
            <a:fld id="{0D2D4314-2679-4E14-863D-D9F7ED1D8047}" type="slidenum">
              <a:rPr lang="en-US">
                <a:latin typeface="Arial" charset="0"/>
              </a:rPr>
              <a:pPr/>
              <a:t>32</a:t>
            </a:fld>
            <a:endParaRPr lang="en-US" dirty="0">
              <a:latin typeface="Arial" charset="0"/>
            </a:endParaRPr>
          </a:p>
        </p:txBody>
      </p:sp>
      <p:pic>
        <p:nvPicPr>
          <p:cNvPr id="5612549"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4826" y="4868884"/>
            <a:ext cx="3020862" cy="357970"/>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914" t="5160" r="2509" b="5038"/>
          <a:stretch/>
        </p:blipFill>
        <p:spPr bwMode="auto">
          <a:xfrm>
            <a:off x="5840678" y="1417964"/>
            <a:ext cx="3790209" cy="3297482"/>
          </a:xfrm>
          <a:prstGeom prst="rect">
            <a:avLst/>
          </a:prstGeom>
          <a:noFill/>
          <a:ln w="9525">
            <a:noFill/>
            <a:miter lim="800000"/>
            <a:headEnd/>
            <a:tailEnd/>
          </a:ln>
        </p:spPr>
      </p:pic>
      <p:sp>
        <p:nvSpPr>
          <p:cNvPr id="15" name="Rounded Rectangle 14"/>
          <p:cNvSpPr/>
          <p:nvPr/>
        </p:nvSpPr>
        <p:spPr>
          <a:xfrm>
            <a:off x="5917079" y="3745659"/>
            <a:ext cx="3559429" cy="290949"/>
          </a:xfrm>
          <a:prstGeom prst="roundRect">
            <a:avLst/>
          </a:prstGeom>
          <a:noFill/>
          <a:ln w="47625">
            <a:solidFill>
              <a:srgbClr val="FF0000">
                <a:alpha val="5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ounded Rectangle 15"/>
          <p:cNvSpPr/>
          <p:nvPr/>
        </p:nvSpPr>
        <p:spPr>
          <a:xfrm>
            <a:off x="5917079" y="4061653"/>
            <a:ext cx="3559429" cy="292712"/>
          </a:xfrm>
          <a:prstGeom prst="roundRect">
            <a:avLst/>
          </a:prstGeom>
          <a:noFill/>
          <a:ln w="47625">
            <a:solidFill>
              <a:srgbClr val="FF0000">
                <a:alpha val="5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ounded Rectangle 16"/>
          <p:cNvSpPr/>
          <p:nvPr/>
        </p:nvSpPr>
        <p:spPr>
          <a:xfrm>
            <a:off x="5917079" y="3407211"/>
            <a:ext cx="3559429" cy="290948"/>
          </a:xfrm>
          <a:prstGeom prst="roundRect">
            <a:avLst/>
          </a:prstGeom>
          <a:noFill/>
          <a:ln w="47625">
            <a:solidFill>
              <a:srgbClr val="FF0000">
                <a:alpha val="5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ounded Rectangle 18"/>
          <p:cNvSpPr/>
          <p:nvPr/>
        </p:nvSpPr>
        <p:spPr>
          <a:xfrm>
            <a:off x="5917079" y="2107752"/>
            <a:ext cx="3559429" cy="290948"/>
          </a:xfrm>
          <a:prstGeom prst="roundRect">
            <a:avLst/>
          </a:prstGeom>
          <a:noFill/>
          <a:ln w="47625">
            <a:solidFill>
              <a:srgbClr val="FF0000">
                <a:alpha val="5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ounded Rectangle 19"/>
          <p:cNvSpPr/>
          <p:nvPr/>
        </p:nvSpPr>
        <p:spPr>
          <a:xfrm>
            <a:off x="5917079" y="1485299"/>
            <a:ext cx="3559429" cy="290949"/>
          </a:xfrm>
          <a:prstGeom prst="roundRect">
            <a:avLst/>
          </a:prstGeom>
          <a:noFill/>
          <a:ln w="47625">
            <a:solidFill>
              <a:srgbClr val="FF0000">
                <a:alpha val="59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8"/>
          <p:cNvSpPr>
            <a:spLocks noChangeArrowheads="1"/>
          </p:cNvSpPr>
          <p:nvPr/>
        </p:nvSpPr>
        <p:spPr bwMode="auto">
          <a:xfrm>
            <a:off x="2400300" y="6279450"/>
            <a:ext cx="4048125" cy="535531"/>
          </a:xfrm>
          <a:prstGeom prst="rect">
            <a:avLst/>
          </a:prstGeom>
          <a:noFill/>
          <a:ln w="9525">
            <a:noFill/>
            <a:miter lim="800000"/>
            <a:headEnd/>
            <a:tailEnd/>
          </a:ln>
        </p:spPr>
        <p:txBody>
          <a:bodyPr>
            <a:spAutoFit/>
          </a:bodyPr>
          <a:lstStyle/>
          <a:p>
            <a:pPr algn="ctr">
              <a:lnSpc>
                <a:spcPct val="80000"/>
              </a:lnSpc>
            </a:pPr>
            <a:r>
              <a:rPr lang="en-US" sz="1200" dirty="0">
                <a:solidFill>
                  <a:schemeClr val="bg1"/>
                </a:solidFill>
                <a:latin typeface="Arial" charset="0"/>
              </a:rPr>
              <a:t>Leading Causes of Regulatory Compliance Deficiencies</a:t>
            </a:r>
          </a:p>
          <a:p>
            <a:pPr algn="ctr">
              <a:lnSpc>
                <a:spcPct val="80000"/>
              </a:lnSpc>
            </a:pPr>
            <a:r>
              <a:rPr lang="en-US" sz="1200" dirty="0">
                <a:solidFill>
                  <a:schemeClr val="bg1"/>
                </a:solidFill>
                <a:latin typeface="Arial" charset="0"/>
              </a:rPr>
              <a:t>“Managing Spend on Info Security &amp; Audit for Better Results, February ’09”</a:t>
            </a:r>
          </a:p>
        </p:txBody>
      </p:sp>
    </p:spTree>
    <p:extLst>
      <p:ext uri="{BB962C8B-B14F-4D97-AF65-F5344CB8AC3E}">
        <p14:creationId xmlns:p14="http://schemas.microsoft.com/office/powerpoint/2010/main" val="4114958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dirty="0" smtClean="0"/>
              <a:t>Top PCI Misconceptions</a:t>
            </a:r>
            <a:endParaRPr dirty="0"/>
          </a:p>
        </p:txBody>
      </p:sp>
      <p:sp>
        <p:nvSpPr>
          <p:cNvPr id="7" name="Content Placeholder 6"/>
          <p:cNvSpPr>
            <a:spLocks noGrp="1"/>
          </p:cNvSpPr>
          <p:nvPr>
            <p:ph idx="1"/>
          </p:nvPr>
        </p:nvSpPr>
        <p:spPr/>
        <p:txBody>
          <a:bodyPr vert="horz" wrap="square" lIns="91440" tIns="45720" rIns="91440" bIns="45720" numCol="1" anchor="t" anchorCtr="0" compatLnSpc="1">
            <a:prstTxWarp prst="textNoShape">
              <a:avLst/>
            </a:prstTxWarp>
            <a:normAutofit fontScale="92500" lnSpcReduction="20000"/>
          </a:bodyPr>
          <a:lstStyle/>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GB" dirty="0" smtClean="0">
              <a:solidFill>
                <a:srgbClr val="404040"/>
              </a:solidFill>
            </a:endParaRPr>
          </a:p>
          <a:p>
            <a:pPr marL="457200" indent="-457200">
              <a:buFontTx/>
              <a:buAutoNum type="arabicPeriod"/>
            </a:pPr>
            <a:endParaRPr lang="en-US" dirty="0" smtClean="0">
              <a:solidFill>
                <a:srgbClr val="404040"/>
              </a:solidFill>
            </a:endParaRPr>
          </a:p>
          <a:p>
            <a:pPr marL="457200" indent="-457200"/>
            <a:endParaRPr lang="en-US" dirty="0" smtClean="0">
              <a:solidFill>
                <a:srgbClr val="404040"/>
              </a:solidFill>
            </a:endParaRPr>
          </a:p>
          <a:p>
            <a:pPr marL="457200" indent="-457200" algn="ctr">
              <a:buFontTx/>
              <a:buNone/>
            </a:pPr>
            <a:endParaRPr lang="en-US" dirty="0" smtClean="0">
              <a:solidFill>
                <a:srgbClr val="404040"/>
              </a:solidFill>
            </a:endParaRPr>
          </a:p>
          <a:p>
            <a:pPr marL="457200" indent="-457200" algn="ctr">
              <a:buFontTx/>
              <a:buNone/>
            </a:pPr>
            <a:r>
              <a:rPr lang="en-US" dirty="0" smtClean="0">
                <a:solidFill>
                  <a:srgbClr val="404040"/>
                </a:solidFill>
              </a:rPr>
              <a:t>Being PCI Compliant </a:t>
            </a:r>
            <a:r>
              <a:rPr lang="en-US" dirty="0" smtClean="0">
                <a:solidFill>
                  <a:srgbClr val="FF0000"/>
                </a:solidFill>
              </a:rPr>
              <a:t>≠</a:t>
            </a:r>
            <a:r>
              <a:rPr lang="en-US" dirty="0" smtClean="0">
                <a:solidFill>
                  <a:srgbClr val="404040"/>
                </a:solidFill>
              </a:rPr>
              <a:t> Being Secure</a:t>
            </a:r>
          </a:p>
        </p:txBody>
      </p:sp>
      <p:sp>
        <p:nvSpPr>
          <p:cNvPr id="5620739" name="Slide Number Placeholder 4"/>
          <p:cNvSpPr>
            <a:spLocks noGrp="1"/>
          </p:cNvSpPr>
          <p:nvPr>
            <p:ph type="sldNum" sz="quarter" idx="4294967295"/>
          </p:nvPr>
        </p:nvSpPr>
        <p:spPr>
          <a:xfrm>
            <a:off x="7594600" y="6492875"/>
            <a:ext cx="2311400" cy="365125"/>
          </a:xfrm>
          <a:prstGeom prst="rect">
            <a:avLst/>
          </a:prstGeom>
          <a:noFill/>
        </p:spPr>
        <p:txBody>
          <a:bodyPr/>
          <a:lstStyle/>
          <a:p>
            <a:fld id="{E7245C3B-72EA-427D-AA65-AB3BB01E4BBE}" type="slidenum">
              <a:rPr lang="en-US">
                <a:latin typeface="Arial" charset="0"/>
              </a:rPr>
              <a:pPr/>
              <a:t>33</a:t>
            </a:fld>
            <a:endParaRPr lang="en-US" dirty="0">
              <a:latin typeface="Arial" charset="0"/>
            </a:endParaRPr>
          </a:p>
        </p:txBody>
      </p:sp>
      <p:graphicFrame>
        <p:nvGraphicFramePr>
          <p:cNvPr id="8" name="Diagram 7"/>
          <p:cNvGraphicFramePr/>
          <p:nvPr>
            <p:extLst>
              <p:ext uri="{D42A27DB-BD31-4B8C-83A1-F6EECF244321}">
                <p14:modId xmlns:p14="http://schemas.microsoft.com/office/powerpoint/2010/main" val="2643277089"/>
              </p:ext>
            </p:extLst>
          </p:nvPr>
        </p:nvGraphicFramePr>
        <p:xfrm>
          <a:off x="325334" y="1192110"/>
          <a:ext cx="9388682" cy="3949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20741" name="Rectangle 8"/>
          <p:cNvSpPr>
            <a:spLocks noChangeArrowheads="1"/>
          </p:cNvSpPr>
          <p:nvPr/>
        </p:nvSpPr>
        <p:spPr bwMode="auto">
          <a:xfrm>
            <a:off x="2400300" y="6315075"/>
            <a:ext cx="4048125" cy="387798"/>
          </a:xfrm>
          <a:prstGeom prst="rect">
            <a:avLst/>
          </a:prstGeom>
          <a:noFill/>
          <a:ln w="9525">
            <a:noFill/>
            <a:miter lim="800000"/>
            <a:headEnd/>
            <a:tailEnd/>
          </a:ln>
        </p:spPr>
        <p:txBody>
          <a:bodyPr>
            <a:spAutoFit/>
          </a:bodyPr>
          <a:lstStyle/>
          <a:p>
            <a:pPr algn="ctr">
              <a:lnSpc>
                <a:spcPct val="80000"/>
              </a:lnSpc>
            </a:pPr>
            <a:r>
              <a:rPr lang="en-GB" sz="1200" dirty="0">
                <a:solidFill>
                  <a:schemeClr val="bg1"/>
                </a:solidFill>
                <a:latin typeface="Arial" charset="0"/>
              </a:rPr>
              <a:t>PA-DSS  = Payment Application Data Security Standard</a:t>
            </a:r>
          </a:p>
          <a:p>
            <a:pPr algn="ctr">
              <a:lnSpc>
                <a:spcPct val="80000"/>
              </a:lnSpc>
            </a:pPr>
            <a:r>
              <a:rPr lang="en-US" sz="1200" dirty="0">
                <a:solidFill>
                  <a:schemeClr val="bg1"/>
                </a:solidFill>
                <a:latin typeface="Arial" charset="0"/>
              </a:rPr>
              <a:t>ASV  = Authorized Scanning Vendor</a:t>
            </a:r>
            <a:r>
              <a:rPr lang="en-GB" sz="1200" dirty="0">
                <a:solidFill>
                  <a:schemeClr val="bg1"/>
                </a:solidFill>
                <a:latin typeface="Arial" charset="0"/>
              </a:rPr>
              <a:t> </a:t>
            </a:r>
            <a:endParaRPr lang="en-US" sz="1200" dirty="0">
              <a:solidFill>
                <a:schemeClr val="bg1"/>
              </a:solidFill>
              <a:latin typeface="Arial" charset="0"/>
            </a:endParaRPr>
          </a:p>
        </p:txBody>
      </p:sp>
    </p:spTree>
    <p:extLst>
      <p:ext uri="{BB962C8B-B14F-4D97-AF65-F5344CB8AC3E}">
        <p14:creationId xmlns:p14="http://schemas.microsoft.com/office/powerpoint/2010/main" val="39119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graphicEl>
                                              <a:dgm id="{2934BC22-107E-4C01-90D5-9868FBD7A845}"/>
                                            </p:graphicEl>
                                          </p:spTgt>
                                        </p:tgtEl>
                                        <p:attrNameLst>
                                          <p:attrName>style.visibility</p:attrName>
                                        </p:attrNameLst>
                                      </p:cBhvr>
                                      <p:to>
                                        <p:strVal val="visible"/>
                                      </p:to>
                                    </p:set>
                                    <p:animEffect transition="in" filter="dissolve">
                                      <p:cBhvr>
                                        <p:cTn id="7" dur="500"/>
                                        <p:tgtEl>
                                          <p:spTgt spid="8">
                                            <p:graphicEl>
                                              <a:dgm id="{2934BC22-107E-4C01-90D5-9868FBD7A84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graphicEl>
                                              <a:dgm id="{9176D4ED-9227-4F39-A3F6-D5AD281A6AAD}"/>
                                            </p:graphicEl>
                                          </p:spTgt>
                                        </p:tgtEl>
                                        <p:attrNameLst>
                                          <p:attrName>style.visibility</p:attrName>
                                        </p:attrNameLst>
                                      </p:cBhvr>
                                      <p:to>
                                        <p:strVal val="visible"/>
                                      </p:to>
                                    </p:set>
                                    <p:animEffect transition="in" filter="dissolve">
                                      <p:cBhvr>
                                        <p:cTn id="12" dur="500"/>
                                        <p:tgtEl>
                                          <p:spTgt spid="8">
                                            <p:graphicEl>
                                              <a:dgm id="{9176D4ED-9227-4F39-A3F6-D5AD281A6A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graphicEl>
                                              <a:dgm id="{489E7396-972F-4D18-A26F-BC9267A3E491}"/>
                                            </p:graphicEl>
                                          </p:spTgt>
                                        </p:tgtEl>
                                        <p:attrNameLst>
                                          <p:attrName>style.visibility</p:attrName>
                                        </p:attrNameLst>
                                      </p:cBhvr>
                                      <p:to>
                                        <p:strVal val="visible"/>
                                      </p:to>
                                    </p:set>
                                    <p:animEffect transition="in" filter="dissolve">
                                      <p:cBhvr>
                                        <p:cTn id="17" dur="500"/>
                                        <p:tgtEl>
                                          <p:spTgt spid="8">
                                            <p:graphicEl>
                                              <a:dgm id="{489E7396-972F-4D18-A26F-BC9267A3E49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graphicEl>
                                              <a:dgm id="{90CE1810-4DAF-4FE3-9E5E-EEE752E25030}"/>
                                            </p:graphicEl>
                                          </p:spTgt>
                                        </p:tgtEl>
                                        <p:attrNameLst>
                                          <p:attrName>style.visibility</p:attrName>
                                        </p:attrNameLst>
                                      </p:cBhvr>
                                      <p:to>
                                        <p:strVal val="visible"/>
                                      </p:to>
                                    </p:set>
                                    <p:animEffect transition="in" filter="dissolve">
                                      <p:cBhvr>
                                        <p:cTn id="22" dur="500"/>
                                        <p:tgtEl>
                                          <p:spTgt spid="8">
                                            <p:graphicEl>
                                              <a:dgm id="{90CE1810-4DAF-4FE3-9E5E-EEE752E2503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graphicEl>
                                              <a:dgm id="{2BC6F4B1-E5E7-4AB1-AF4C-6DD320FB927B}"/>
                                            </p:graphicEl>
                                          </p:spTgt>
                                        </p:tgtEl>
                                        <p:attrNameLst>
                                          <p:attrName>style.visibility</p:attrName>
                                        </p:attrNameLst>
                                      </p:cBhvr>
                                      <p:to>
                                        <p:strVal val="visible"/>
                                      </p:to>
                                    </p:set>
                                    <p:animEffect transition="in" filter="dissolve">
                                      <p:cBhvr>
                                        <p:cTn id="27" dur="500"/>
                                        <p:tgtEl>
                                          <p:spTgt spid="8">
                                            <p:graphicEl>
                                              <a:dgm id="{2BC6F4B1-E5E7-4AB1-AF4C-6DD320FB92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graphicEl>
                                              <a:dgm id="{9EDE583C-FAEE-4C2F-88F4-153C14117612}"/>
                                            </p:graphicEl>
                                          </p:spTgt>
                                        </p:tgtEl>
                                        <p:attrNameLst>
                                          <p:attrName>style.visibility</p:attrName>
                                        </p:attrNameLst>
                                      </p:cBhvr>
                                      <p:to>
                                        <p:strVal val="visible"/>
                                      </p:to>
                                    </p:set>
                                    <p:animEffect transition="in" filter="dissolve">
                                      <p:cBhvr>
                                        <p:cTn id="32" dur="500"/>
                                        <p:tgtEl>
                                          <p:spTgt spid="8">
                                            <p:graphicEl>
                                              <a:dgm id="{9EDE583C-FAEE-4C2F-88F4-153C1411761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graphicEl>
                                              <a:dgm id="{FF64D65D-DBF4-47E3-A09E-AAA8E7351AF5}"/>
                                            </p:graphicEl>
                                          </p:spTgt>
                                        </p:tgtEl>
                                        <p:attrNameLst>
                                          <p:attrName>style.visibility</p:attrName>
                                        </p:attrNameLst>
                                      </p:cBhvr>
                                      <p:to>
                                        <p:strVal val="visible"/>
                                      </p:to>
                                    </p:set>
                                    <p:animEffect transition="in" filter="dissolve">
                                      <p:cBhvr>
                                        <p:cTn id="37" dur="500"/>
                                        <p:tgtEl>
                                          <p:spTgt spid="8">
                                            <p:graphicEl>
                                              <a:dgm id="{FF64D65D-DBF4-47E3-A09E-AAA8E7351AF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graphicEl>
                                              <a:dgm id="{0555DE62-1BD7-4678-81D7-1155F7DED8B3}"/>
                                            </p:graphicEl>
                                          </p:spTgt>
                                        </p:tgtEl>
                                        <p:attrNameLst>
                                          <p:attrName>style.visibility</p:attrName>
                                        </p:attrNameLst>
                                      </p:cBhvr>
                                      <p:to>
                                        <p:strVal val="visible"/>
                                      </p:to>
                                    </p:set>
                                    <p:animEffect transition="in" filter="dissolve">
                                      <p:cBhvr>
                                        <p:cTn id="42" dur="500"/>
                                        <p:tgtEl>
                                          <p:spTgt spid="8">
                                            <p:graphicEl>
                                              <a:dgm id="{0555DE62-1BD7-4678-81D7-1155F7DED8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graphicEl>
                                              <a:dgm id="{34E050BB-8C90-4FD3-9AA4-0A262D309895}"/>
                                            </p:graphicEl>
                                          </p:spTgt>
                                        </p:tgtEl>
                                        <p:attrNameLst>
                                          <p:attrName>style.visibility</p:attrName>
                                        </p:attrNameLst>
                                      </p:cBhvr>
                                      <p:to>
                                        <p:strVal val="visible"/>
                                      </p:to>
                                    </p:set>
                                    <p:animEffect transition="in" filter="dissolve">
                                      <p:cBhvr>
                                        <p:cTn id="47" dur="500"/>
                                        <p:tgtEl>
                                          <p:spTgt spid="8">
                                            <p:graphicEl>
                                              <a:dgm id="{34E050BB-8C90-4FD3-9AA4-0A262D3098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5" y="0"/>
            <a:ext cx="9515475" cy="715963"/>
          </a:xfrm>
        </p:spPr>
        <p:txBody>
          <a:bodyPr/>
          <a:lstStyle/>
          <a:p>
            <a:pPr>
              <a:defRPr/>
            </a:pPr>
            <a:r>
              <a:rPr i="1" dirty="0" smtClean="0">
                <a:solidFill>
                  <a:schemeClr val="accent2">
                    <a:lumMod val="75000"/>
                  </a:schemeClr>
                </a:solidFill>
              </a:rPr>
              <a:t>Top 10 PCI Pitfalls </a:t>
            </a:r>
            <a:endParaRPr dirty="0">
              <a:solidFill>
                <a:schemeClr val="accent2">
                  <a:lumMod val="75000"/>
                </a:schemeClr>
              </a:solidFill>
            </a:endParaRPr>
          </a:p>
        </p:txBody>
      </p:sp>
      <p:sp>
        <p:nvSpPr>
          <p:cNvPr id="5622786" name="Slide Number Placeholder 3"/>
          <p:cNvSpPr>
            <a:spLocks noGrp="1"/>
          </p:cNvSpPr>
          <p:nvPr>
            <p:ph type="sldNum" sz="quarter" idx="4294967295"/>
          </p:nvPr>
        </p:nvSpPr>
        <p:spPr>
          <a:xfrm>
            <a:off x="7594600" y="6492875"/>
            <a:ext cx="2311400" cy="365125"/>
          </a:xfrm>
          <a:prstGeom prst="rect">
            <a:avLst/>
          </a:prstGeom>
          <a:noFill/>
        </p:spPr>
        <p:txBody>
          <a:bodyPr/>
          <a:lstStyle/>
          <a:p>
            <a:fld id="{2B9A83B5-4A24-40D5-9265-9B90A5EDA8FA}" type="slidenum">
              <a:rPr lang="en-US">
                <a:latin typeface="Arial" charset="0"/>
              </a:rPr>
              <a:pPr/>
              <a:t>34</a:t>
            </a:fld>
            <a:endParaRPr lang="en-US" dirty="0">
              <a:latin typeface="Arial" charset="0"/>
            </a:endParaRPr>
          </a:p>
        </p:txBody>
      </p:sp>
      <p:graphicFrame>
        <p:nvGraphicFramePr>
          <p:cNvPr id="7" name="Diagram 6"/>
          <p:cNvGraphicFramePr/>
          <p:nvPr>
            <p:extLst>
              <p:ext uri="{D42A27DB-BD31-4B8C-83A1-F6EECF244321}">
                <p14:modId xmlns:p14="http://schemas.microsoft.com/office/powerpoint/2010/main" val="1223604847"/>
              </p:ext>
            </p:extLst>
          </p:nvPr>
        </p:nvGraphicFramePr>
        <p:xfrm>
          <a:off x="790576" y="1096669"/>
          <a:ext cx="8391525" cy="4365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3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graphicEl>
                                              <a:dgm id="{A89A2D89-B1B4-459C-9B5C-15DA4367FE5F}"/>
                                            </p:graphicEl>
                                          </p:spTgt>
                                        </p:tgtEl>
                                        <p:attrNameLst>
                                          <p:attrName>style.visibility</p:attrName>
                                        </p:attrNameLst>
                                      </p:cBhvr>
                                      <p:to>
                                        <p:strVal val="visible"/>
                                      </p:to>
                                    </p:set>
                                    <p:animEffect transition="in" filter="dissolve">
                                      <p:cBhvr>
                                        <p:cTn id="7" dur="500"/>
                                        <p:tgtEl>
                                          <p:spTgt spid="7">
                                            <p:graphicEl>
                                              <a:dgm id="{A89A2D89-B1B4-459C-9B5C-15DA4367FE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graphicEl>
                                              <a:dgm id="{BD87629B-FE63-44E9-AA05-6D82923CF90F}"/>
                                            </p:graphicEl>
                                          </p:spTgt>
                                        </p:tgtEl>
                                        <p:attrNameLst>
                                          <p:attrName>style.visibility</p:attrName>
                                        </p:attrNameLst>
                                      </p:cBhvr>
                                      <p:to>
                                        <p:strVal val="visible"/>
                                      </p:to>
                                    </p:set>
                                    <p:animEffect transition="in" filter="dissolve">
                                      <p:cBhvr>
                                        <p:cTn id="12" dur="500"/>
                                        <p:tgtEl>
                                          <p:spTgt spid="7">
                                            <p:graphicEl>
                                              <a:dgm id="{BD87629B-FE63-44E9-AA05-6D82923CF9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graphicEl>
                                              <a:dgm id="{C5DAC05F-9496-4C17-B790-C3D98CE9940F}"/>
                                            </p:graphicEl>
                                          </p:spTgt>
                                        </p:tgtEl>
                                        <p:attrNameLst>
                                          <p:attrName>style.visibility</p:attrName>
                                        </p:attrNameLst>
                                      </p:cBhvr>
                                      <p:to>
                                        <p:strVal val="visible"/>
                                      </p:to>
                                    </p:set>
                                    <p:animEffect transition="in" filter="dissolve">
                                      <p:cBhvr>
                                        <p:cTn id="17" dur="500"/>
                                        <p:tgtEl>
                                          <p:spTgt spid="7">
                                            <p:graphicEl>
                                              <a:dgm id="{C5DAC05F-9496-4C17-B790-C3D98CE9940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graphicEl>
                                              <a:dgm id="{303F2834-4020-403E-97D7-39908F936B37}"/>
                                            </p:graphicEl>
                                          </p:spTgt>
                                        </p:tgtEl>
                                        <p:attrNameLst>
                                          <p:attrName>style.visibility</p:attrName>
                                        </p:attrNameLst>
                                      </p:cBhvr>
                                      <p:to>
                                        <p:strVal val="visible"/>
                                      </p:to>
                                    </p:set>
                                    <p:animEffect transition="in" filter="dissolve">
                                      <p:cBhvr>
                                        <p:cTn id="22" dur="500"/>
                                        <p:tgtEl>
                                          <p:spTgt spid="7">
                                            <p:graphicEl>
                                              <a:dgm id="{303F2834-4020-403E-97D7-39908F936B3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graphicEl>
                                              <a:dgm id="{761C75C2-F55B-4AF6-80FB-E1469D359F72}"/>
                                            </p:graphicEl>
                                          </p:spTgt>
                                        </p:tgtEl>
                                        <p:attrNameLst>
                                          <p:attrName>style.visibility</p:attrName>
                                        </p:attrNameLst>
                                      </p:cBhvr>
                                      <p:to>
                                        <p:strVal val="visible"/>
                                      </p:to>
                                    </p:set>
                                    <p:animEffect transition="in" filter="dissolve">
                                      <p:cBhvr>
                                        <p:cTn id="27" dur="500"/>
                                        <p:tgtEl>
                                          <p:spTgt spid="7">
                                            <p:graphicEl>
                                              <a:dgm id="{761C75C2-F55B-4AF6-80FB-E1469D359F7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graphicEl>
                                              <a:dgm id="{81CAF6B6-6339-49BC-9B5C-40E70DF76E11}"/>
                                            </p:graphicEl>
                                          </p:spTgt>
                                        </p:tgtEl>
                                        <p:attrNameLst>
                                          <p:attrName>style.visibility</p:attrName>
                                        </p:attrNameLst>
                                      </p:cBhvr>
                                      <p:to>
                                        <p:strVal val="visible"/>
                                      </p:to>
                                    </p:set>
                                    <p:animEffect transition="in" filter="dissolve">
                                      <p:cBhvr>
                                        <p:cTn id="32" dur="500"/>
                                        <p:tgtEl>
                                          <p:spTgt spid="7">
                                            <p:graphicEl>
                                              <a:dgm id="{81CAF6B6-6339-49BC-9B5C-40E70DF76E1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graphicEl>
                                              <a:dgm id="{82220CB2-9D91-482A-8BB4-C927771679AB}"/>
                                            </p:graphicEl>
                                          </p:spTgt>
                                        </p:tgtEl>
                                        <p:attrNameLst>
                                          <p:attrName>style.visibility</p:attrName>
                                        </p:attrNameLst>
                                      </p:cBhvr>
                                      <p:to>
                                        <p:strVal val="visible"/>
                                      </p:to>
                                    </p:set>
                                    <p:animEffect transition="in" filter="dissolve">
                                      <p:cBhvr>
                                        <p:cTn id="37" dur="500"/>
                                        <p:tgtEl>
                                          <p:spTgt spid="7">
                                            <p:graphicEl>
                                              <a:dgm id="{82220CB2-9D91-482A-8BB4-C927771679A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graphicEl>
                                              <a:dgm id="{50663127-E33A-4572-B518-CEDBA12D9A6F}"/>
                                            </p:graphicEl>
                                          </p:spTgt>
                                        </p:tgtEl>
                                        <p:attrNameLst>
                                          <p:attrName>style.visibility</p:attrName>
                                        </p:attrNameLst>
                                      </p:cBhvr>
                                      <p:to>
                                        <p:strVal val="visible"/>
                                      </p:to>
                                    </p:set>
                                    <p:animEffect transition="in" filter="dissolve">
                                      <p:cBhvr>
                                        <p:cTn id="42" dur="500"/>
                                        <p:tgtEl>
                                          <p:spTgt spid="7">
                                            <p:graphicEl>
                                              <a:dgm id="{50663127-E33A-4572-B518-CEDBA12D9A6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graphicEl>
                                              <a:dgm id="{343A271B-D17E-4631-A634-37A0EB496BB7}"/>
                                            </p:graphicEl>
                                          </p:spTgt>
                                        </p:tgtEl>
                                        <p:attrNameLst>
                                          <p:attrName>style.visibility</p:attrName>
                                        </p:attrNameLst>
                                      </p:cBhvr>
                                      <p:to>
                                        <p:strVal val="visible"/>
                                      </p:to>
                                    </p:set>
                                    <p:animEffect transition="in" filter="dissolve">
                                      <p:cBhvr>
                                        <p:cTn id="47" dur="500"/>
                                        <p:tgtEl>
                                          <p:spTgt spid="7">
                                            <p:graphicEl>
                                              <a:dgm id="{343A271B-D17E-4631-A634-37A0EB496BB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graphicEl>
                                              <a:dgm id="{6148C5F6-D394-4A04-B493-0627A5D7795E}"/>
                                            </p:graphicEl>
                                          </p:spTgt>
                                        </p:tgtEl>
                                        <p:attrNameLst>
                                          <p:attrName>style.visibility</p:attrName>
                                        </p:attrNameLst>
                                      </p:cBhvr>
                                      <p:to>
                                        <p:strVal val="visible"/>
                                      </p:to>
                                    </p:set>
                                    <p:animEffect transition="in" filter="dissolve">
                                      <p:cBhvr>
                                        <p:cTn id="52" dur="500"/>
                                        <p:tgtEl>
                                          <p:spTgt spid="7">
                                            <p:graphicEl>
                                              <a:dgm id="{6148C5F6-D394-4A04-B493-0627A5D779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125" y="0"/>
            <a:ext cx="9477375" cy="676275"/>
          </a:xfrm>
        </p:spPr>
        <p:txBody>
          <a:bodyPr/>
          <a:lstStyle/>
          <a:p>
            <a:pPr>
              <a:defRPr/>
            </a:pPr>
            <a:endParaRPr dirty="0"/>
          </a:p>
        </p:txBody>
      </p:sp>
      <p:sp>
        <p:nvSpPr>
          <p:cNvPr id="6" name="Content Placeholder 5"/>
          <p:cNvSpPr>
            <a:spLocks noGrp="1"/>
          </p:cNvSpPr>
          <p:nvPr>
            <p:ph idx="1"/>
          </p:nvPr>
        </p:nvSpPr>
        <p:spPr>
          <a:xfrm>
            <a:off x="190500" y="1000125"/>
            <a:ext cx="9553575" cy="4867275"/>
          </a:xfrm>
        </p:spPr>
        <p:txBody>
          <a:bodyPr/>
          <a:lstStyle/>
          <a:p>
            <a:pPr>
              <a:defRPr/>
            </a:pPr>
            <a:endParaRPr lang="en-US" dirty="0"/>
          </a:p>
        </p:txBody>
      </p:sp>
      <p:pic>
        <p:nvPicPr>
          <p:cNvPr id="5478403" name="Picture 2" descr="j0315598"/>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w="9525">
            <a:noFill/>
            <a:miter lim="800000"/>
            <a:headEnd/>
            <a:tailEnd/>
          </a:ln>
        </p:spPr>
      </p:pic>
    </p:spTree>
    <p:extLst>
      <p:ext uri="{BB962C8B-B14F-4D97-AF65-F5344CB8AC3E}">
        <p14:creationId xmlns:p14="http://schemas.microsoft.com/office/powerpoint/2010/main" val="318276344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0"/>
            <a:ext cx="9477375" cy="1169581"/>
          </a:xfrm>
        </p:spPr>
        <p:txBody>
          <a:bodyPr/>
          <a:lstStyle/>
          <a:p>
            <a:r>
              <a:rPr lang="en-US" dirty="0"/>
              <a:t>Synopsis - A Compliance Framework</a:t>
            </a:r>
            <a:br>
              <a:rPr lang="en-US" dirty="0"/>
            </a:br>
            <a:r>
              <a:rPr lang="en-US" dirty="0"/>
              <a:t>for </a:t>
            </a:r>
            <a:r>
              <a:rPr lang="en-US" dirty="0" smtClean="0"/>
              <a:t>Credit Card </a:t>
            </a:r>
            <a:r>
              <a:rPr lang="en-US" dirty="0"/>
              <a:t>Security</a:t>
            </a:r>
          </a:p>
        </p:txBody>
      </p:sp>
      <p:sp>
        <p:nvSpPr>
          <p:cNvPr id="3" name="Content Placeholder 2"/>
          <p:cNvSpPr>
            <a:spLocks noGrp="1"/>
          </p:cNvSpPr>
          <p:nvPr>
            <p:ph idx="1"/>
          </p:nvPr>
        </p:nvSpPr>
        <p:spPr>
          <a:xfrm>
            <a:off x="190503" y="1616149"/>
            <a:ext cx="9553575" cy="4251252"/>
          </a:xfrm>
        </p:spPr>
        <p:txBody>
          <a:bodyPr/>
          <a:lstStyle/>
          <a:p>
            <a:pPr lvl="1"/>
            <a:r>
              <a:rPr lang="en-US" dirty="0" smtClean="0"/>
              <a:t>As the saying goes, “if you don't know where you're going, you're certainly not going to get where you need to be”. </a:t>
            </a:r>
            <a:r>
              <a:rPr lang="en-US" dirty="0" smtClean="0"/>
              <a:t>This </a:t>
            </a:r>
            <a:r>
              <a:rPr lang="en-US" dirty="0" smtClean="0"/>
              <a:t>is certainly applicable to the efforts of many security practitioners aligning their strategies and enterprise infrastructures to comply with PCI DSS (</a:t>
            </a:r>
            <a:r>
              <a:rPr lang="en-US" dirty="0"/>
              <a:t>Payment Card Industry Data Security </a:t>
            </a:r>
            <a:r>
              <a:rPr lang="en-US" dirty="0" smtClean="0"/>
              <a:t>Standard). As outlined in this presentation, the payment industry is faced with an increase in data breaches. This highlights the need to maintain a robust data security standard that protects the consumer, and their </a:t>
            </a:r>
            <a:r>
              <a:rPr lang="en-US" dirty="0"/>
              <a:t>personal </a:t>
            </a:r>
            <a:r>
              <a:rPr lang="en-US" dirty="0" smtClean="0"/>
              <a:t>data. </a:t>
            </a:r>
            <a:r>
              <a:rPr lang="en-US" dirty="0" smtClean="0"/>
              <a:t>Though </a:t>
            </a:r>
            <a:r>
              <a:rPr lang="en-US" dirty="0" smtClean="0"/>
              <a:t>PCI DSS compliance, stake-holders can create an environment that lends itself to a high benchmark in security best-practices,  and minimizes the tendency of implementing reactionary solutions</a:t>
            </a:r>
            <a:r>
              <a:rPr lang="en-US" dirty="0" smtClean="0"/>
              <a:t>.</a:t>
            </a:r>
            <a:endParaRPr lang="en-US" dirty="0" smtClean="0"/>
          </a:p>
          <a:p>
            <a:endParaRPr lang="en-US" dirty="0"/>
          </a:p>
        </p:txBody>
      </p:sp>
    </p:spTree>
    <p:extLst>
      <p:ext uri="{BB962C8B-B14F-4D97-AF65-F5344CB8AC3E}">
        <p14:creationId xmlns:p14="http://schemas.microsoft.com/office/powerpoint/2010/main" val="3686464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0"/>
            <a:ext cx="9477375" cy="1137684"/>
          </a:xfrm>
        </p:spPr>
        <p:txBody>
          <a:bodyPr/>
          <a:lstStyle/>
          <a:p>
            <a:r>
              <a:rPr lang="en-US" dirty="0"/>
              <a:t>Tags - A Compliance Framework</a:t>
            </a:r>
            <a:br>
              <a:rPr lang="en-US" dirty="0"/>
            </a:br>
            <a:r>
              <a:rPr lang="en-US" dirty="0"/>
              <a:t>for Credit Card Security</a:t>
            </a:r>
            <a:endParaRPr lang="en-US" dirty="0"/>
          </a:p>
        </p:txBody>
      </p:sp>
      <p:sp>
        <p:nvSpPr>
          <p:cNvPr id="3" name="Content Placeholder 2"/>
          <p:cNvSpPr>
            <a:spLocks noGrp="1"/>
          </p:cNvSpPr>
          <p:nvPr>
            <p:ph idx="1"/>
          </p:nvPr>
        </p:nvSpPr>
        <p:spPr/>
        <p:txBody>
          <a:bodyPr/>
          <a:lstStyle/>
          <a:p>
            <a:pPr lvl="1"/>
            <a:endParaRPr lang="en-US" dirty="0" smtClean="0"/>
          </a:p>
          <a:p>
            <a:pPr lvl="1"/>
            <a:r>
              <a:rPr lang="en-US" dirty="0" smtClean="0"/>
              <a:t>Gabriel </a:t>
            </a:r>
            <a:r>
              <a:rPr lang="en-US" dirty="0" smtClean="0"/>
              <a:t>Dusil, SecureWorks, PCI, Payment Card Industry, PCI DSS, Compensating Controls, Application Layer Firewall, Web Application Firewall, WAF, Risk Analysis, </a:t>
            </a:r>
            <a:r>
              <a:rPr lang="en-GB" dirty="0" smtClean="0"/>
              <a:t>Vulnerability Management, Penetration Testing, Pen Testing, Data Breach Trends, UK Payments Administration, </a:t>
            </a:r>
            <a:r>
              <a:rPr lang="en-US" dirty="0" smtClean="0"/>
              <a:t>Itpolicycompliance.com, </a:t>
            </a:r>
            <a:r>
              <a:rPr lang="en-GB" dirty="0" smtClean="0"/>
              <a:t>7Safe, </a:t>
            </a:r>
            <a:r>
              <a:rPr lang="en-US" dirty="0"/>
              <a:t>Managed Security Services, </a:t>
            </a:r>
            <a:r>
              <a:rPr lang="en-US" dirty="0" smtClean="0"/>
              <a:t>MSS, </a:t>
            </a:r>
            <a:r>
              <a:rPr lang="en-US" dirty="0"/>
              <a:t>SaaS, Security as a Service, </a:t>
            </a:r>
            <a:r>
              <a:rPr lang="en-US" dirty="0" smtClean="0"/>
              <a:t>Cloud </a:t>
            </a:r>
            <a:r>
              <a:rPr lang="en-US" dirty="0" smtClean="0"/>
              <a:t>Security, APACS, Forrester</a:t>
            </a:r>
            <a:endParaRPr lang="en-GB" dirty="0" smtClean="0"/>
          </a:p>
        </p:txBody>
      </p:sp>
    </p:spTree>
    <p:extLst>
      <p:ext uri="{BB962C8B-B14F-4D97-AF65-F5344CB8AC3E}">
        <p14:creationId xmlns:p14="http://schemas.microsoft.com/office/powerpoint/2010/main" val="44800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856" y="2137558"/>
            <a:ext cx="5509284" cy="3556660"/>
          </a:xfrm>
          <a:prstGeom prst="rect">
            <a:avLst/>
          </a:prstGeom>
        </p:spPr>
      </p:pic>
      <p:sp>
        <p:nvSpPr>
          <p:cNvPr id="2" name="Title 1"/>
          <p:cNvSpPr>
            <a:spLocks noGrp="1"/>
          </p:cNvSpPr>
          <p:nvPr>
            <p:ph type="title"/>
          </p:nvPr>
        </p:nvSpPr>
        <p:spPr>
          <a:xfrm>
            <a:off x="257175" y="0"/>
            <a:ext cx="9515475" cy="715963"/>
          </a:xfrm>
        </p:spPr>
        <p:txBody>
          <a:bodyPr/>
          <a:lstStyle/>
          <a:p>
            <a:pPr>
              <a:defRPr/>
            </a:pPr>
            <a:r>
              <a:rPr lang="en-GB" dirty="0" smtClean="0"/>
              <a:t>Types of Stolen Data</a:t>
            </a:r>
            <a:endParaRPr dirty="0"/>
          </a:p>
        </p:txBody>
      </p:sp>
      <p:sp>
        <p:nvSpPr>
          <p:cNvPr id="5" name="TextBox 4"/>
          <p:cNvSpPr txBox="1"/>
          <p:nvPr/>
        </p:nvSpPr>
        <p:spPr>
          <a:xfrm>
            <a:off x="3273631" y="6343650"/>
            <a:ext cx="2770909" cy="387798"/>
          </a:xfrm>
          <a:prstGeom prst="rect">
            <a:avLst/>
          </a:prstGeom>
          <a:noFill/>
          <a:ln w="9525">
            <a:noFill/>
            <a:miter lim="800000"/>
            <a:headEnd/>
            <a:tailEnd/>
          </a:ln>
        </p:spPr>
        <p:txBody>
          <a:bodyPr wrap="square">
            <a:spAutoFit/>
          </a:bodyPr>
          <a:lstStyle>
            <a:defPPr>
              <a:defRPr lang="en-US"/>
            </a:defPPr>
            <a:lvl3pPr marL="0" lvl="2" algn="ctr">
              <a:lnSpc>
                <a:spcPct val="80000"/>
              </a:lnSpc>
              <a:defRPr sz="1200">
                <a:solidFill>
                  <a:schemeClr val="bg1"/>
                </a:solidFill>
                <a:latin typeface="Arial" pitchFamily="34" charset="0"/>
              </a:defRPr>
            </a:lvl3pPr>
          </a:lstStyle>
          <a:p>
            <a:pPr algn="ctr">
              <a:lnSpc>
                <a:spcPct val="80000"/>
              </a:lnSpc>
            </a:pPr>
            <a:r>
              <a:rPr lang="en-GB" sz="1200" dirty="0">
                <a:solidFill>
                  <a:schemeClr val="bg1"/>
                </a:solidFill>
                <a:latin typeface="+mj-lt"/>
              </a:rPr>
              <a:t>7Safe – UK Security Breach</a:t>
            </a:r>
            <a:br>
              <a:rPr lang="en-GB" sz="1200" dirty="0">
                <a:solidFill>
                  <a:schemeClr val="bg1"/>
                </a:solidFill>
                <a:latin typeface="+mj-lt"/>
              </a:rPr>
            </a:br>
            <a:r>
              <a:rPr lang="en-GB" sz="1200" dirty="0">
                <a:solidFill>
                  <a:schemeClr val="bg1"/>
                </a:solidFill>
                <a:latin typeface="+mj-lt"/>
              </a:rPr>
              <a:t>Investigations Report ‘10</a:t>
            </a:r>
            <a:endParaRPr lang="en-US" sz="1200" dirty="0">
              <a:solidFill>
                <a:schemeClr val="bg1"/>
              </a:solidFill>
              <a:latin typeface="+mj-lt"/>
            </a:endParaRPr>
          </a:p>
        </p:txBody>
      </p:sp>
      <p:sp>
        <p:nvSpPr>
          <p:cNvPr id="3" name="TextBox 2"/>
          <p:cNvSpPr txBox="1"/>
          <p:nvPr/>
        </p:nvSpPr>
        <p:spPr>
          <a:xfrm>
            <a:off x="3017895" y="3830620"/>
            <a:ext cx="2957465" cy="1034129"/>
          </a:xfrm>
          <a:prstGeom prst="rect">
            <a:avLst/>
          </a:prstGeom>
          <a:noFill/>
        </p:spPr>
        <p:txBody>
          <a:bodyPr wrap="square" rtlCol="0">
            <a:spAutoFit/>
          </a:bodyPr>
          <a:lstStyle/>
          <a:p>
            <a:pPr algn="ctr">
              <a:lnSpc>
                <a:spcPct val="85000"/>
              </a:lnSpc>
            </a:pPr>
            <a:r>
              <a:rPr lang="en-US" b="1" dirty="0" smtClean="0">
                <a:solidFill>
                  <a:schemeClr val="bg1"/>
                </a:solidFill>
                <a:latin typeface="+mj-lt"/>
              </a:rPr>
              <a:t>Payment Card Information</a:t>
            </a:r>
          </a:p>
          <a:p>
            <a:pPr algn="ctr">
              <a:lnSpc>
                <a:spcPct val="85000"/>
              </a:lnSpc>
            </a:pPr>
            <a:r>
              <a:rPr lang="en-US" b="1" dirty="0" smtClean="0">
                <a:solidFill>
                  <a:schemeClr val="bg1"/>
                </a:solidFill>
                <a:latin typeface="+mj-lt"/>
              </a:rPr>
              <a:t>85%</a:t>
            </a:r>
          </a:p>
        </p:txBody>
      </p:sp>
      <p:sp>
        <p:nvSpPr>
          <p:cNvPr id="9" name="TextBox 8"/>
          <p:cNvSpPr txBox="1"/>
          <p:nvPr/>
        </p:nvSpPr>
        <p:spPr>
          <a:xfrm>
            <a:off x="2232837" y="1550006"/>
            <a:ext cx="2492576" cy="1034129"/>
          </a:xfrm>
          <a:prstGeom prst="rect">
            <a:avLst/>
          </a:prstGeom>
          <a:noFill/>
        </p:spPr>
        <p:txBody>
          <a:bodyPr wrap="square" rtlCol="0">
            <a:spAutoFit/>
          </a:bodyPr>
          <a:lstStyle/>
          <a:p>
            <a:pPr algn="ctr">
              <a:lnSpc>
                <a:spcPct val="85000"/>
              </a:lnSpc>
            </a:pPr>
            <a:r>
              <a:rPr lang="en-US" b="1" dirty="0" smtClean="0">
                <a:solidFill>
                  <a:schemeClr val="accent1"/>
                </a:solidFill>
                <a:latin typeface="+mj-lt"/>
              </a:rPr>
              <a:t>Non-Payment</a:t>
            </a:r>
            <a:br>
              <a:rPr lang="en-US" b="1" dirty="0" smtClean="0">
                <a:solidFill>
                  <a:schemeClr val="accent1"/>
                </a:solidFill>
                <a:latin typeface="+mj-lt"/>
              </a:rPr>
            </a:br>
            <a:r>
              <a:rPr lang="en-US" b="1" dirty="0" smtClean="0">
                <a:solidFill>
                  <a:schemeClr val="accent1"/>
                </a:solidFill>
                <a:latin typeface="+mj-lt"/>
              </a:rPr>
              <a:t>Card Info</a:t>
            </a:r>
          </a:p>
          <a:p>
            <a:pPr algn="ctr">
              <a:lnSpc>
                <a:spcPct val="85000"/>
              </a:lnSpc>
            </a:pPr>
            <a:r>
              <a:rPr lang="en-US" b="1" dirty="0" smtClean="0">
                <a:solidFill>
                  <a:schemeClr val="accent1"/>
                </a:solidFill>
                <a:latin typeface="+mj-lt"/>
              </a:rPr>
              <a:t>5%</a:t>
            </a:r>
          </a:p>
        </p:txBody>
      </p:sp>
      <p:sp>
        <p:nvSpPr>
          <p:cNvPr id="10" name="TextBox 9"/>
          <p:cNvSpPr txBox="1"/>
          <p:nvPr/>
        </p:nvSpPr>
        <p:spPr>
          <a:xfrm>
            <a:off x="4949601" y="1198579"/>
            <a:ext cx="1965703" cy="1034129"/>
          </a:xfrm>
          <a:prstGeom prst="rect">
            <a:avLst/>
          </a:prstGeom>
          <a:noFill/>
        </p:spPr>
        <p:txBody>
          <a:bodyPr wrap="square" rtlCol="0">
            <a:spAutoFit/>
          </a:bodyPr>
          <a:lstStyle/>
          <a:p>
            <a:pPr algn="ctr">
              <a:lnSpc>
                <a:spcPct val="85000"/>
              </a:lnSpc>
            </a:pPr>
            <a:r>
              <a:rPr lang="en-US" b="1" dirty="0" smtClean="0">
                <a:solidFill>
                  <a:schemeClr val="accent1"/>
                </a:solidFill>
                <a:latin typeface="+mj-lt"/>
              </a:rPr>
              <a:t>Intellectual Property</a:t>
            </a:r>
          </a:p>
          <a:p>
            <a:pPr algn="ctr">
              <a:lnSpc>
                <a:spcPct val="85000"/>
              </a:lnSpc>
            </a:pPr>
            <a:r>
              <a:rPr lang="en-US" b="1" dirty="0">
                <a:solidFill>
                  <a:schemeClr val="accent1"/>
                </a:solidFill>
                <a:latin typeface="+mj-lt"/>
              </a:rPr>
              <a:t>3</a:t>
            </a:r>
            <a:r>
              <a:rPr lang="en-US" b="1" dirty="0" smtClean="0">
                <a:solidFill>
                  <a:schemeClr val="accent1"/>
                </a:solidFill>
                <a:latin typeface="+mj-lt"/>
              </a:rPr>
              <a:t>%</a:t>
            </a:r>
          </a:p>
        </p:txBody>
      </p:sp>
      <p:sp>
        <p:nvSpPr>
          <p:cNvPr id="11" name="TextBox 10"/>
          <p:cNvSpPr txBox="1"/>
          <p:nvPr/>
        </p:nvSpPr>
        <p:spPr>
          <a:xfrm>
            <a:off x="6792119" y="2222618"/>
            <a:ext cx="1872726" cy="1348061"/>
          </a:xfrm>
          <a:prstGeom prst="rect">
            <a:avLst/>
          </a:prstGeom>
          <a:noFill/>
        </p:spPr>
        <p:txBody>
          <a:bodyPr wrap="square" rtlCol="0">
            <a:spAutoFit/>
          </a:bodyPr>
          <a:lstStyle/>
          <a:p>
            <a:pPr algn="ctr">
              <a:lnSpc>
                <a:spcPct val="85000"/>
              </a:lnSpc>
            </a:pPr>
            <a:r>
              <a:rPr lang="en-US" b="1" dirty="0" smtClean="0">
                <a:solidFill>
                  <a:schemeClr val="accent1"/>
                </a:solidFill>
                <a:latin typeface="+mj-lt"/>
              </a:rPr>
              <a:t>Sensitive Company</a:t>
            </a:r>
            <a:br>
              <a:rPr lang="en-US" b="1" dirty="0" smtClean="0">
                <a:solidFill>
                  <a:schemeClr val="accent1"/>
                </a:solidFill>
                <a:latin typeface="+mj-lt"/>
              </a:rPr>
            </a:br>
            <a:r>
              <a:rPr lang="en-US" b="1" dirty="0" smtClean="0">
                <a:solidFill>
                  <a:schemeClr val="accent1"/>
                </a:solidFill>
                <a:latin typeface="+mj-lt"/>
              </a:rPr>
              <a:t>Data</a:t>
            </a:r>
          </a:p>
          <a:p>
            <a:pPr algn="ctr">
              <a:lnSpc>
                <a:spcPct val="85000"/>
              </a:lnSpc>
            </a:pPr>
            <a:r>
              <a:rPr lang="en-US" b="1" dirty="0" smtClean="0">
                <a:solidFill>
                  <a:schemeClr val="accent1"/>
                </a:solidFill>
                <a:latin typeface="+mj-lt"/>
              </a:rPr>
              <a:t>7%</a:t>
            </a:r>
          </a:p>
        </p:txBody>
      </p:sp>
      <p:pic>
        <p:nvPicPr>
          <p:cNvPr id="1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0529" y="118753"/>
            <a:ext cx="928540" cy="562594"/>
          </a:xfrm>
          <a:prstGeom prst="rect">
            <a:avLst/>
          </a:prstGeom>
          <a:noFill/>
          <a:ln w="9525">
            <a:noFill/>
            <a:miter lim="800000"/>
            <a:headEnd/>
            <a:tailEnd/>
          </a:ln>
        </p:spPr>
      </p:pic>
      <p:pic>
        <p:nvPicPr>
          <p:cNvPr id="13"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3551" y="188615"/>
            <a:ext cx="750124" cy="351620"/>
          </a:xfrm>
          <a:prstGeom prst="rect">
            <a:avLst/>
          </a:prstGeom>
          <a:noFill/>
          <a:ln w="9525">
            <a:noFill/>
            <a:miter lim="800000"/>
            <a:headEnd/>
            <a:tailEnd/>
          </a:ln>
        </p:spPr>
      </p:pic>
    </p:spTree>
    <p:extLst>
      <p:ext uri="{BB962C8B-B14F-4D97-AF65-F5344CB8AC3E}">
        <p14:creationId xmlns:p14="http://schemas.microsoft.com/office/powerpoint/2010/main" val="2771203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1" r="3547"/>
          <a:stretch/>
        </p:blipFill>
        <p:spPr bwMode="auto">
          <a:xfrm>
            <a:off x="380785" y="1080656"/>
            <a:ext cx="4921762" cy="4180114"/>
          </a:xfrm>
          <a:prstGeom prst="rect">
            <a:avLst/>
          </a:prstGeom>
          <a:noFill/>
          <a:ln w="9525">
            <a:noFill/>
            <a:miter lim="800000"/>
            <a:headEnd/>
            <a:tailEnd/>
          </a:ln>
        </p:spPr>
      </p:pic>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268" y="2826327"/>
            <a:ext cx="3104304" cy="2827074"/>
          </a:xfrm>
          <a:prstGeom prst="rect">
            <a:avLst/>
          </a:prstGeom>
          <a:noFill/>
          <a:ln w="9525">
            <a:noFill/>
            <a:miter lim="800000"/>
            <a:headEnd/>
            <a:tailEnd/>
          </a:ln>
        </p:spPr>
      </p:pic>
      <p:sp>
        <p:nvSpPr>
          <p:cNvPr id="7" name="Title 6"/>
          <p:cNvSpPr>
            <a:spLocks noGrp="1"/>
          </p:cNvSpPr>
          <p:nvPr>
            <p:ph type="title"/>
          </p:nvPr>
        </p:nvSpPr>
        <p:spPr/>
        <p:txBody>
          <a:bodyPr/>
          <a:lstStyle/>
          <a:p>
            <a:r>
              <a:rPr lang="en-GB" dirty="0" smtClean="0"/>
              <a:t>Security Breaches by Difficulty</a:t>
            </a:r>
            <a:endParaRPr lang="en-GB" dirty="0"/>
          </a:p>
        </p:txBody>
      </p:sp>
      <p:sp>
        <p:nvSpPr>
          <p:cNvPr id="8" name="Content Placeholder 7"/>
          <p:cNvSpPr>
            <a:spLocks noGrp="1"/>
          </p:cNvSpPr>
          <p:nvPr>
            <p:ph sz="half" idx="1"/>
          </p:nvPr>
        </p:nvSpPr>
        <p:spPr/>
        <p:txBody>
          <a:bodyPr/>
          <a:lstStyle/>
          <a:p>
            <a:r>
              <a:rPr lang="en-GB" dirty="0" smtClean="0"/>
              <a:t>Stealing records</a:t>
            </a:r>
            <a:br>
              <a:rPr lang="en-GB" dirty="0" smtClean="0"/>
            </a:br>
            <a:r>
              <a:rPr lang="en-GB" dirty="0" smtClean="0"/>
              <a:t>should require</a:t>
            </a:r>
            <a:br>
              <a:rPr lang="en-GB" dirty="0" smtClean="0"/>
            </a:br>
            <a:r>
              <a:rPr lang="en-GB" dirty="0" smtClean="0"/>
              <a:t>expert</a:t>
            </a:r>
            <a:r>
              <a:rPr lang="en-GB" dirty="0"/>
              <a:t> </a:t>
            </a:r>
            <a:r>
              <a:rPr lang="en-GB" dirty="0" smtClean="0"/>
              <a:t>security</a:t>
            </a:r>
            <a:br>
              <a:rPr lang="en-GB" dirty="0" smtClean="0"/>
            </a:br>
            <a:r>
              <a:rPr lang="en-GB" dirty="0" smtClean="0"/>
              <a:t>knowledge…</a:t>
            </a:r>
          </a:p>
        </p:txBody>
      </p:sp>
      <p:sp>
        <p:nvSpPr>
          <p:cNvPr id="2" name="Content Placeholder 1"/>
          <p:cNvSpPr>
            <a:spLocks noGrp="1"/>
          </p:cNvSpPr>
          <p:nvPr>
            <p:ph sz="half" idx="2"/>
          </p:nvPr>
        </p:nvSpPr>
        <p:spPr/>
        <p:txBody>
          <a:bodyPr/>
          <a:lstStyle/>
          <a:p>
            <a:r>
              <a:rPr lang="en-GB" dirty="0" smtClean="0">
                <a:solidFill>
                  <a:srgbClr val="FF0000"/>
                </a:solidFill>
              </a:rPr>
              <a:t>… But 80% of existing attacks required little or no</a:t>
            </a:r>
            <a:br>
              <a:rPr lang="en-GB" dirty="0" smtClean="0">
                <a:solidFill>
                  <a:srgbClr val="FF0000"/>
                </a:solidFill>
              </a:rPr>
            </a:br>
            <a:r>
              <a:rPr lang="en-GB" dirty="0" smtClean="0">
                <a:solidFill>
                  <a:srgbClr val="FF0000"/>
                </a:solidFill>
              </a:rPr>
              <a:t>knowledge</a:t>
            </a:r>
            <a:endParaRPr lang="en-US" dirty="0">
              <a:solidFill>
                <a:srgbClr val="FF0000"/>
              </a:solidFill>
            </a:endParaRPr>
          </a:p>
        </p:txBody>
      </p:sp>
      <p:sp>
        <p:nvSpPr>
          <p:cNvPr id="5576711" name="Rectangle 9"/>
          <p:cNvSpPr>
            <a:spLocks noChangeArrowheads="1"/>
          </p:cNvSpPr>
          <p:nvPr/>
        </p:nvSpPr>
        <p:spPr bwMode="auto">
          <a:xfrm>
            <a:off x="3407105" y="6335837"/>
            <a:ext cx="2419350" cy="387798"/>
          </a:xfrm>
          <a:prstGeom prst="rect">
            <a:avLst/>
          </a:prstGeom>
          <a:noFill/>
          <a:ln w="9525">
            <a:noFill/>
            <a:miter lim="800000"/>
            <a:headEnd/>
            <a:tailEnd/>
          </a:ln>
        </p:spPr>
        <p:txBody>
          <a:bodyPr wrap="square">
            <a:spAutoFit/>
          </a:bodyPr>
          <a:lstStyle/>
          <a:p>
            <a:pPr marL="0" lvl="2" algn="ctr">
              <a:lnSpc>
                <a:spcPct val="80000"/>
              </a:lnSpc>
            </a:pPr>
            <a:r>
              <a:rPr lang="en-GB" sz="1200" dirty="0">
                <a:solidFill>
                  <a:schemeClr val="bg1"/>
                </a:solidFill>
                <a:latin typeface="Arial" pitchFamily="34" charset="0"/>
              </a:rPr>
              <a:t>Source - Verizon “Data Breach Investigations Report ’09”</a:t>
            </a:r>
            <a:endParaRPr lang="en-US" sz="1200" dirty="0">
              <a:solidFill>
                <a:schemeClr val="bg1"/>
              </a:solidFill>
              <a:latin typeface="Arial" pitchFamily="34" charset="0"/>
            </a:endParaRPr>
          </a:p>
        </p:txBody>
      </p:sp>
      <p:sp>
        <p:nvSpPr>
          <p:cNvPr id="3" name="Rectangle 2"/>
          <p:cNvSpPr/>
          <p:nvPr/>
        </p:nvSpPr>
        <p:spPr>
          <a:xfrm>
            <a:off x="715508" y="5454480"/>
            <a:ext cx="4022746" cy="313932"/>
          </a:xfrm>
          <a:prstGeom prst="rect">
            <a:avLst/>
          </a:prstGeom>
        </p:spPr>
        <p:txBody>
          <a:bodyPr wrap="square">
            <a:spAutoFit/>
          </a:bodyPr>
          <a:lstStyle/>
          <a:p>
            <a:pPr algn="ctr">
              <a:lnSpc>
                <a:spcPct val="80000"/>
              </a:lnSpc>
            </a:pPr>
            <a:r>
              <a:rPr lang="en-GB" sz="1800" b="1" dirty="0" smtClean="0">
                <a:solidFill>
                  <a:schemeClr val="bg1">
                    <a:lumMod val="50000"/>
                  </a:schemeClr>
                </a:solidFill>
                <a:latin typeface="+mj-lt"/>
              </a:rPr>
              <a:t>Security Breaches by # of records</a:t>
            </a:r>
            <a:endParaRPr lang="en-US" sz="1800" b="1" dirty="0">
              <a:solidFill>
                <a:schemeClr val="bg1">
                  <a:lumMod val="50000"/>
                </a:schemeClr>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5964" y="94367"/>
            <a:ext cx="948046" cy="565348"/>
          </a:xfrm>
          <a:prstGeom prst="rect">
            <a:avLst/>
          </a:prstGeom>
        </p:spPr>
      </p:pic>
    </p:spTree>
    <p:extLst>
      <p:ext uri="{BB962C8B-B14F-4D97-AF65-F5344CB8AC3E}">
        <p14:creationId xmlns:p14="http://schemas.microsoft.com/office/powerpoint/2010/main" val="42641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ssolv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rev="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175" y="0"/>
            <a:ext cx="9515475" cy="715963"/>
          </a:xfrm>
        </p:spPr>
        <p:txBody>
          <a:bodyPr/>
          <a:lstStyle/>
          <a:p>
            <a:pPr>
              <a:defRPr/>
            </a:pPr>
            <a:r>
              <a:rPr lang="en-GB" dirty="0" smtClean="0"/>
              <a:t>UK Breaches – </a:t>
            </a:r>
            <a:r>
              <a:rPr lang="en-GB" dirty="0" smtClean="0">
                <a:solidFill>
                  <a:srgbClr val="FF0000"/>
                </a:solidFill>
              </a:rPr>
              <a:t>Retail Exposure</a:t>
            </a:r>
            <a:endParaRPr dirty="0">
              <a:solidFill>
                <a:srgbClr val="FF0000"/>
              </a:solidFill>
            </a:endParaRPr>
          </a:p>
        </p:txBody>
      </p:sp>
      <p:pic>
        <p:nvPicPr>
          <p:cNvPr id="557773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701" y="1175658"/>
            <a:ext cx="9228160" cy="4553198"/>
          </a:xfrm>
          <a:prstGeom prst="rect">
            <a:avLst/>
          </a:prstGeom>
          <a:noFill/>
          <a:ln w="9525">
            <a:noFill/>
            <a:miter lim="800000"/>
            <a:headEnd/>
            <a:tailEnd/>
          </a:ln>
        </p:spPr>
      </p:pic>
      <p:sp>
        <p:nvSpPr>
          <p:cNvPr id="6" name="TextBox 5"/>
          <p:cNvSpPr txBox="1"/>
          <p:nvPr/>
        </p:nvSpPr>
        <p:spPr>
          <a:xfrm>
            <a:off x="3487097" y="6343650"/>
            <a:ext cx="2097049" cy="387798"/>
          </a:xfrm>
          <a:prstGeom prst="rect">
            <a:avLst/>
          </a:prstGeom>
          <a:noFill/>
          <a:ln w="9525">
            <a:noFill/>
            <a:miter lim="800000"/>
            <a:headEnd/>
            <a:tailEnd/>
          </a:ln>
        </p:spPr>
        <p:txBody>
          <a:bodyPr wrap="square">
            <a:spAutoFit/>
          </a:bodyPr>
          <a:lstStyle>
            <a:defPPr>
              <a:defRPr lang="en-US"/>
            </a:defPPr>
            <a:lvl1pPr algn="ctr">
              <a:lnSpc>
                <a:spcPct val="80000"/>
              </a:lnSpc>
              <a:defRPr sz="1200">
                <a:solidFill>
                  <a:schemeClr val="bg1"/>
                </a:solidFill>
                <a:latin typeface="+mj-lt"/>
              </a:defRPr>
            </a:lvl1pPr>
            <a:lvl3pPr marL="0" lvl="2" algn="ctr">
              <a:lnSpc>
                <a:spcPct val="80000"/>
              </a:lnSpc>
              <a:defRPr sz="1200">
                <a:solidFill>
                  <a:schemeClr val="bg1"/>
                </a:solidFill>
                <a:latin typeface="Arial" pitchFamily="34" charset="0"/>
              </a:defRPr>
            </a:lvl3pPr>
          </a:lstStyle>
          <a:p>
            <a:r>
              <a:rPr lang="en-GB" dirty="0"/>
              <a:t>7Safe – UK Security Breach</a:t>
            </a:r>
            <a:br>
              <a:rPr lang="en-GB" dirty="0"/>
            </a:br>
            <a:r>
              <a:rPr lang="en-GB" dirty="0"/>
              <a:t>Investigations Report ‘10</a:t>
            </a:r>
            <a:endParaRPr lang="en-US" dirty="0"/>
          </a:p>
        </p:txBody>
      </p:sp>
      <p:pic>
        <p:nvPicPr>
          <p:cNvPr id="557773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0529" y="118753"/>
            <a:ext cx="928540" cy="562594"/>
          </a:xfrm>
          <a:prstGeom prst="rect">
            <a:avLst/>
          </a:prstGeom>
          <a:noFill/>
          <a:ln w="9525">
            <a:noFill/>
            <a:miter lim="800000"/>
            <a:headEnd/>
            <a:tailEnd/>
          </a:ln>
        </p:spPr>
      </p:pic>
      <p:pic>
        <p:nvPicPr>
          <p:cNvPr id="5577733"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3551" y="188615"/>
            <a:ext cx="750124" cy="351620"/>
          </a:xfrm>
          <a:prstGeom prst="rect">
            <a:avLst/>
          </a:prstGeom>
          <a:noFill/>
          <a:ln w="9525">
            <a:noFill/>
            <a:miter lim="800000"/>
            <a:headEnd/>
            <a:tailEnd/>
          </a:ln>
        </p:spPr>
      </p:pic>
    </p:spTree>
    <p:extLst>
      <p:ext uri="{BB962C8B-B14F-4D97-AF65-F5344CB8AC3E}">
        <p14:creationId xmlns:p14="http://schemas.microsoft.com/office/powerpoint/2010/main" val="1626696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Data Breach Trends</a:t>
            </a:r>
            <a:endParaRPr lang="en-GB" dirty="0"/>
          </a:p>
        </p:txBody>
      </p:sp>
      <p:sp>
        <p:nvSpPr>
          <p:cNvPr id="2" name="Content Placeholder 1"/>
          <p:cNvSpPr>
            <a:spLocks noGrp="1"/>
          </p:cNvSpPr>
          <p:nvPr>
            <p:ph sz="half" idx="1"/>
          </p:nvPr>
        </p:nvSpPr>
        <p:spPr/>
        <p:txBody>
          <a:bodyPr/>
          <a:lstStyle/>
          <a:p>
            <a:r>
              <a:rPr lang="en-US" dirty="0" smtClean="0"/>
              <a:t>How do breaches occur?</a:t>
            </a:r>
          </a:p>
          <a:p>
            <a:pPr lvl="1"/>
            <a:r>
              <a:rPr lang="en-GB" dirty="0" smtClean="0"/>
              <a:t>67% aided by significant errors </a:t>
            </a:r>
          </a:p>
          <a:p>
            <a:pPr lvl="1"/>
            <a:r>
              <a:rPr lang="en-GB" dirty="0" smtClean="0">
                <a:solidFill>
                  <a:srgbClr val="FF0000"/>
                </a:solidFill>
              </a:rPr>
              <a:t>64% resulted from hacking</a:t>
            </a:r>
          </a:p>
        </p:txBody>
      </p:sp>
      <p:sp>
        <p:nvSpPr>
          <p:cNvPr id="11" name="Content Placeholder 10"/>
          <p:cNvSpPr>
            <a:spLocks noGrp="1"/>
          </p:cNvSpPr>
          <p:nvPr>
            <p:ph sz="half" idx="2"/>
          </p:nvPr>
        </p:nvSpPr>
        <p:spPr/>
        <p:txBody>
          <a:bodyPr/>
          <a:lstStyle/>
          <a:p>
            <a:pPr lvl="1"/>
            <a:endParaRPr lang="en-US" dirty="0" smtClean="0"/>
          </a:p>
          <a:p>
            <a:pPr lvl="1"/>
            <a:r>
              <a:rPr lang="en-US" dirty="0" smtClean="0"/>
              <a:t>38% utilized malware</a:t>
            </a:r>
          </a:p>
          <a:p>
            <a:pPr lvl="1"/>
            <a:r>
              <a:rPr lang="en-US" dirty="0" smtClean="0"/>
              <a:t>22% privilege misuse</a:t>
            </a:r>
          </a:p>
          <a:p>
            <a:pPr lvl="1"/>
            <a:r>
              <a:rPr lang="en-US" dirty="0" smtClean="0"/>
              <a:t>9% physical attacks</a:t>
            </a:r>
          </a:p>
          <a:p>
            <a:endParaRPr lang="en-US" dirty="0"/>
          </a:p>
        </p:txBody>
      </p:sp>
      <p:sp>
        <p:nvSpPr>
          <p:cNvPr id="5579780" name="Slide Number Placeholder 3"/>
          <p:cNvSpPr>
            <a:spLocks noGrp="1"/>
          </p:cNvSpPr>
          <p:nvPr>
            <p:ph type="sldNum" sz="quarter" idx="4294967295"/>
          </p:nvPr>
        </p:nvSpPr>
        <p:spPr>
          <a:xfrm>
            <a:off x="7594600" y="6492875"/>
            <a:ext cx="2311400" cy="365125"/>
          </a:xfrm>
          <a:prstGeom prst="rect">
            <a:avLst/>
          </a:prstGeom>
          <a:noFill/>
        </p:spPr>
        <p:txBody>
          <a:bodyPr/>
          <a:lstStyle/>
          <a:p>
            <a:fld id="{D4D2C282-8433-4AF5-B8C8-987DA92988CF}" type="slidenum">
              <a:rPr lang="en-US">
                <a:latin typeface="Arial" charset="0"/>
              </a:rPr>
              <a:pPr/>
              <a:t>7</a:t>
            </a:fld>
            <a:endParaRPr lang="en-US" dirty="0">
              <a:latin typeface="Arial" charset="0"/>
            </a:endParaRPr>
          </a:p>
        </p:txBody>
      </p:sp>
      <p:pic>
        <p:nvPicPr>
          <p:cNvPr id="8" name="Picture 3"/>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t="7429" b="205"/>
          <a:stretch/>
        </p:blipFill>
        <p:spPr bwMode="auto">
          <a:xfrm>
            <a:off x="512742" y="2463099"/>
            <a:ext cx="8797513" cy="3399281"/>
          </a:xfrm>
          <a:prstGeom prst="rect">
            <a:avLst/>
          </a:prstGeom>
          <a:noFill/>
          <a:ln w="9525">
            <a:noFill/>
            <a:miter lim="800000"/>
            <a:headEnd/>
            <a:tailEnd/>
          </a:ln>
        </p:spPr>
      </p:pic>
      <p:sp>
        <p:nvSpPr>
          <p:cNvPr id="5579782" name="Rectangle 8"/>
          <p:cNvSpPr>
            <a:spLocks noChangeArrowheads="1"/>
          </p:cNvSpPr>
          <p:nvPr/>
        </p:nvSpPr>
        <p:spPr bwMode="auto">
          <a:xfrm>
            <a:off x="3371478" y="6371462"/>
            <a:ext cx="2419350" cy="387798"/>
          </a:xfrm>
          <a:prstGeom prst="rect">
            <a:avLst/>
          </a:prstGeom>
          <a:noFill/>
          <a:ln w="9525">
            <a:noFill/>
            <a:miter lim="800000"/>
            <a:headEnd/>
            <a:tailEnd/>
          </a:ln>
        </p:spPr>
        <p:txBody>
          <a:bodyPr wrap="square">
            <a:spAutoFit/>
          </a:bodyPr>
          <a:lstStyle/>
          <a:p>
            <a:pPr marL="0" lvl="2" algn="ctr">
              <a:lnSpc>
                <a:spcPct val="80000"/>
              </a:lnSpc>
            </a:pPr>
            <a:r>
              <a:rPr lang="en-GB" sz="1200" dirty="0">
                <a:solidFill>
                  <a:schemeClr val="bg1"/>
                </a:solidFill>
                <a:latin typeface="Arial" pitchFamily="34" charset="0"/>
              </a:rPr>
              <a:t>Source - Verizon “Data Breach Investigations Report ’09”</a:t>
            </a:r>
            <a:endParaRPr lang="en-US" sz="1200" dirty="0">
              <a:solidFill>
                <a:schemeClr val="bg1"/>
              </a:solidFill>
              <a:latin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964" y="94367"/>
            <a:ext cx="948046" cy="565348"/>
          </a:xfrm>
          <a:prstGeom prst="rect">
            <a:avLst/>
          </a:prstGeom>
        </p:spPr>
      </p:pic>
    </p:spTree>
    <p:extLst>
      <p:ext uri="{BB962C8B-B14F-4D97-AF65-F5344CB8AC3E}">
        <p14:creationId xmlns:p14="http://schemas.microsoft.com/office/powerpoint/2010/main" val="24527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dissolve">
                                      <p:cBhvr>
                                        <p:cTn id="20" dur="500"/>
                                        <p:tgtEl>
                                          <p:spTgt spid="11">
                                            <p:txEl>
                                              <p:pRg st="1" end="1"/>
                                            </p:txEl>
                                          </p:spTgt>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dissolve">
                                      <p:cBhvr>
                                        <p:cTn id="24" dur="500"/>
                                        <p:tgtEl>
                                          <p:spTgt spid="11">
                                            <p:txEl>
                                              <p:pRg st="2" end="2"/>
                                            </p:txEl>
                                          </p:spTgt>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dissolve">
                                      <p:cBhvr>
                                        <p:cTn id="2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p:txBody>
          <a:bodyPr/>
          <a:lstStyle/>
          <a:p>
            <a:r>
              <a:rPr lang="en-US" dirty="0"/>
              <a:t>Market </a:t>
            </a:r>
            <a:r>
              <a:rPr lang="en-US" dirty="0" smtClean="0"/>
              <a:t>Rates - Identity &amp; Data Theft</a:t>
            </a:r>
          </a:p>
        </p:txBody>
      </p:sp>
      <p:sp>
        <p:nvSpPr>
          <p:cNvPr id="6" name="Content Placeholder 5"/>
          <p:cNvSpPr>
            <a:spLocks noGrp="1"/>
          </p:cNvSpPr>
          <p:nvPr>
            <p:ph idx="1"/>
          </p:nvPr>
        </p:nvSpPr>
        <p:spPr/>
        <p:txBody>
          <a:bodyPr/>
          <a:lstStyle/>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dirty="0" smtClean="0"/>
              <a:t>Value of selling stolen credit card data has dropped from $6 per record in 2008 to less than $0.50 per record in 2009</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11206158"/>
              </p:ext>
            </p:extLst>
          </p:nvPr>
        </p:nvGraphicFramePr>
        <p:xfrm>
          <a:off x="871538" y="1285504"/>
          <a:ext cx="8263202" cy="3274956"/>
        </p:xfrm>
        <a:graphic>
          <a:graphicData uri="http://schemas.openxmlformats.org/drawingml/2006/table">
            <a:tbl>
              <a:tblPr/>
              <a:tblGrid>
                <a:gridCol w="6367972"/>
                <a:gridCol w="1895230"/>
              </a:tblGrid>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Item</a:t>
                      </a: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rPr>
                        <a:t>Price</a:t>
                      </a: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Credit Card (with CVV)</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$0.50 - $6</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Identity (SSN, DoB, bank account, credit card, …)</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$14 - $18</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Online banking account with $9,900 balance</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$300</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Compromised Computer</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$6 - $20</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Phishing Web site hosting – per site</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$3 - $5</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Verified PayPal account with balance</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$50 - $500</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Skype Account</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$12</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63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World of War craft Account</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rPr>
                        <a:t>$10</a:t>
                      </a:r>
                      <a:endParaRPr kumimoji="0" lang="en-US" sz="1800" b="1" i="0" u="none" strike="noStrike" cap="none" normalizeH="0" baseline="0" dirty="0" smtClean="0">
                        <a:ln>
                          <a:noFill/>
                        </a:ln>
                        <a:solidFill>
                          <a:srgbClr val="000000"/>
                        </a:solidFill>
                        <a:effectLst/>
                        <a:latin typeface="Arial" pitchFamily="34" charset="0"/>
                      </a:endParaRPr>
                    </a:p>
                  </a:txBody>
                  <a:tcPr marL="90971" marR="90971" marT="41987" marB="41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5580835" name="TextBox 9"/>
          <p:cNvSpPr txBox="1">
            <a:spLocks noChangeArrowheads="1"/>
          </p:cNvSpPr>
          <p:nvPr/>
        </p:nvSpPr>
        <p:spPr bwMode="auto">
          <a:xfrm>
            <a:off x="3699864" y="6384925"/>
            <a:ext cx="2083419" cy="240066"/>
          </a:xfrm>
          <a:prstGeom prst="rect">
            <a:avLst/>
          </a:prstGeom>
          <a:noFill/>
          <a:ln w="9525">
            <a:noFill/>
            <a:miter lim="800000"/>
            <a:headEnd/>
            <a:tailEnd/>
          </a:ln>
        </p:spPr>
        <p:txBody>
          <a:bodyPr wrap="square">
            <a:spAutoFit/>
          </a:bodyPr>
          <a:lstStyle>
            <a:defPPr>
              <a:defRPr lang="en-US"/>
            </a:defPPr>
            <a:lvl3pPr marL="0" lvl="2" algn="ctr">
              <a:lnSpc>
                <a:spcPct val="80000"/>
              </a:lnSpc>
              <a:defRPr sz="1200">
                <a:solidFill>
                  <a:schemeClr val="bg1"/>
                </a:solidFill>
                <a:latin typeface="Arial" pitchFamily="34" charset="0"/>
              </a:defRPr>
            </a:lvl3pPr>
          </a:lstStyle>
          <a:p>
            <a:pPr lvl="2"/>
            <a:r>
              <a:rPr lang="en-US" dirty="0"/>
              <a:t>Source: SecureWorks</a:t>
            </a:r>
          </a:p>
        </p:txBody>
      </p:sp>
    </p:spTree>
    <p:extLst>
      <p:ext uri="{BB962C8B-B14F-4D97-AF65-F5344CB8AC3E}">
        <p14:creationId xmlns:p14="http://schemas.microsoft.com/office/powerpoint/2010/main" val="1392753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75" y="0"/>
            <a:ext cx="9515475" cy="715963"/>
          </a:xfrm>
        </p:spPr>
        <p:txBody>
          <a:bodyPr/>
          <a:lstStyle/>
          <a:p>
            <a:pPr>
              <a:defRPr/>
            </a:pPr>
            <a:r>
              <a:rPr lang="en-US" dirty="0" smtClean="0"/>
              <a:t>Rates - </a:t>
            </a:r>
            <a:r>
              <a:rPr lang="en-GB" dirty="0" smtClean="0"/>
              <a:t>Advertised by Criminals</a:t>
            </a:r>
            <a:endParaRPr dirty="0"/>
          </a:p>
        </p:txBody>
      </p:sp>
      <p:pic>
        <p:nvPicPr>
          <p:cNvPr id="55818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8" t="2674" r="463" b="1946"/>
          <a:stretch/>
        </p:blipFill>
        <p:spPr bwMode="auto">
          <a:xfrm>
            <a:off x="406091" y="1350324"/>
            <a:ext cx="9180000" cy="3852000"/>
          </a:xfrm>
          <a:prstGeom prst="rect">
            <a:avLst/>
          </a:prstGeom>
          <a:effectLst>
            <a:outerShdw blurRad="203200" dist="101600" dir="8400000" algn="tl" rotWithShape="0">
              <a:schemeClr val="accent1">
                <a:lumMod val="75000"/>
                <a:alpha val="52000"/>
              </a:schemeClr>
            </a:outerShdw>
          </a:effectLst>
        </p:spPr>
      </p:pic>
      <p:sp>
        <p:nvSpPr>
          <p:cNvPr id="5581827" name="TextBox 6"/>
          <p:cNvSpPr txBox="1">
            <a:spLocks noChangeArrowheads="1"/>
          </p:cNvSpPr>
          <p:nvPr/>
        </p:nvSpPr>
        <p:spPr bwMode="auto">
          <a:xfrm>
            <a:off x="3459471" y="6343526"/>
            <a:ext cx="2525692" cy="387798"/>
          </a:xfrm>
          <a:prstGeom prst="rect">
            <a:avLst/>
          </a:prstGeom>
          <a:noFill/>
          <a:ln w="9525">
            <a:noFill/>
            <a:miter lim="800000"/>
            <a:headEnd/>
            <a:tailEnd/>
          </a:ln>
        </p:spPr>
        <p:txBody>
          <a:bodyPr wrap="square">
            <a:spAutoFit/>
          </a:bodyPr>
          <a:lstStyle>
            <a:defPPr>
              <a:defRPr lang="en-US"/>
            </a:defPPr>
            <a:lvl3pPr marL="0" lvl="2" algn="ctr">
              <a:lnSpc>
                <a:spcPct val="80000"/>
              </a:lnSpc>
              <a:defRPr sz="1200">
                <a:solidFill>
                  <a:schemeClr val="bg1"/>
                </a:solidFill>
                <a:latin typeface="Arial" pitchFamily="34" charset="0"/>
              </a:defRPr>
            </a:lvl3pPr>
          </a:lstStyle>
          <a:p>
            <a:pPr lvl="2"/>
            <a:r>
              <a:rPr lang="en-GB" dirty="0"/>
              <a:t>Symantec Internet Security</a:t>
            </a:r>
            <a:br>
              <a:rPr lang="en-GB" dirty="0"/>
            </a:br>
            <a:r>
              <a:rPr lang="en-GB" dirty="0"/>
              <a:t>Threat Report – Apr  </a:t>
            </a:r>
            <a:r>
              <a:rPr lang="en-GB" dirty="0" smtClean="0"/>
              <a:t>’10, </a:t>
            </a:r>
            <a:r>
              <a:rPr lang="en-GB" dirty="0"/>
              <a:t>EMEA</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686" y="160316"/>
            <a:ext cx="1722834" cy="457202"/>
          </a:xfrm>
          <a:prstGeom prst="rect">
            <a:avLst/>
          </a:prstGeom>
        </p:spPr>
      </p:pic>
    </p:spTree>
    <p:extLst>
      <p:ext uri="{BB962C8B-B14F-4D97-AF65-F5344CB8AC3E}">
        <p14:creationId xmlns:p14="http://schemas.microsoft.com/office/powerpoint/2010/main" val="3977198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spPr>
      <a:bodyPr wrap="square" rtlCol="0" anchor="ctr">
        <a:noAutofit/>
      </a:bodyPr>
      <a:lstStyle>
        <a:defPPr marL="0" algn="ctr">
          <a:buNone/>
          <a:defRPr sz="1200" b="1" dirty="0" smtClean="0">
            <a:latin typeface="+mj-lt"/>
          </a:defRPr>
        </a:defPPr>
      </a:lstStyle>
    </a:sp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13892</TotalTime>
  <Words>2519</Words>
  <Application>Microsoft Office PowerPoint</Application>
  <PresentationFormat>A4 Paper (210x297 mm)</PresentationFormat>
  <Paragraphs>529</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A Compliance Framework for Credit Card Security</vt:lpstr>
      <vt:lpstr>Download the Original Presentation  - A Compliance Framework for Payment Card Security</vt:lpstr>
      <vt:lpstr>Breach Sources &amp; Methods</vt:lpstr>
      <vt:lpstr>Types of Stolen Data</vt:lpstr>
      <vt:lpstr>Security Breaches by Difficulty</vt:lpstr>
      <vt:lpstr>UK Breaches – Retail Exposure</vt:lpstr>
      <vt:lpstr>Data Breach Trends</vt:lpstr>
      <vt:lpstr>Market Rates - Identity &amp; Data Theft</vt:lpstr>
      <vt:lpstr>Rates - Advertised by Criminals</vt:lpstr>
      <vt:lpstr>Fraud – UK vs. Int’l</vt:lpstr>
      <vt:lpstr>Card Fraud - UK</vt:lpstr>
      <vt:lpstr>Types of Card Fraud</vt:lpstr>
      <vt:lpstr>Card-Not-Present fraud</vt:lpstr>
      <vt:lpstr>Downtime from IT Failures</vt:lpstr>
      <vt:lpstr>Annual Financial Loss</vt:lpstr>
      <vt:lpstr>IT Security Budget - High-Level</vt:lpstr>
      <vt:lpstr>Estimated IT Security Spending</vt:lpstr>
      <vt:lpstr>PCI DSS Evolution</vt:lpstr>
      <vt:lpstr>PCI - State of Play</vt:lpstr>
      <vt:lpstr>PCI - State of Play</vt:lpstr>
      <vt:lpstr>PCI DSS – Protection of Card Holder Data  </vt:lpstr>
      <vt:lpstr>PCI Counsel &amp; Payment Brand</vt:lpstr>
      <vt:lpstr>PCI Levels</vt:lpstr>
      <vt:lpstr>Path to Compliance</vt:lpstr>
      <vt:lpstr>New Three Year Lifecycle</vt:lpstr>
      <vt:lpstr>PCI Foundation – 12 Requirements</vt:lpstr>
      <vt:lpstr>PCI DSS - Lifecycle Process</vt:lpstr>
      <vt:lpstr>Pen Testing vs. Vulnerability Scanning</vt:lpstr>
      <vt:lpstr>Vulnerability Management Process</vt:lpstr>
      <vt:lpstr>Compensating Control Allowance </vt:lpstr>
      <vt:lpstr>Compensating Controls – Considerations</vt:lpstr>
      <vt:lpstr>Compensating Controls – Considerations</vt:lpstr>
      <vt:lpstr>Top PCI Misconceptions</vt:lpstr>
      <vt:lpstr>Top 10 PCI Pitfalls </vt:lpstr>
      <vt:lpstr>PowerPoint Presentation</vt:lpstr>
      <vt:lpstr>Synopsis - A Compliance Framework for Credit Card Security</vt:lpstr>
      <vt:lpstr>Tags - A Compliance Framework for Credit Card Security</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 Presentation</dc:title>
  <dc:creator>Gabriel Dusil</dc:creator>
  <cp:lastModifiedBy>Gabriel Dusil</cp:lastModifiedBy>
  <cp:revision>2216</cp:revision>
  <dcterms:created xsi:type="dcterms:W3CDTF">2007-11-07T19:28:56Z</dcterms:created>
  <dcterms:modified xsi:type="dcterms:W3CDTF">2013-07-03T13:56:04Z</dcterms:modified>
</cp:coreProperties>
</file>